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2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72" r:id="rId25"/>
    <p:sldId id="280" r:id="rId26"/>
    <p:sldId id="281" r:id="rId27"/>
    <p:sldId id="282" r:id="rId28"/>
    <p:sldId id="29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6" r:id="rId40"/>
    <p:sldId id="294" r:id="rId4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T. AIT IZEM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5A9F6-67F0-4712-9638-76C89D2A4C59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1B50B-60AD-4A70-ACD7-78FF7CE6B1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5608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 smtClean="0"/>
              <a:t>T. AIT IZEM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D51BF-A4EE-4B02-A60B-7CB506C4DCFC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A25C4-7FE3-4B0D-BB2F-FF56BA06D25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2028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339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08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45FB9-03E2-467F-9D0E-3BE823D7F0E9}" type="datetime1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52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F9CD-E48A-4F7A-A2DB-79D757EC484E}" type="datetime1">
              <a:rPr lang="fr-FR" smtClean="0"/>
              <a:t>17/02/2020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39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C529-F5B9-4BED-BD18-849E7E3517FF}" type="datetime1">
              <a:rPr lang="fr-FR" smtClean="0"/>
              <a:t>17/02/2020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6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F084-60FF-4D28-8B3B-D5541D6E7A70}" type="datetime1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03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EB1-737B-4F4E-BC60-62C06CC501F1}" type="datetime1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25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ED4F-7B57-439E-A5F6-959C81647CC7}" type="datetime1">
              <a:rPr lang="fr-FR" smtClean="0"/>
              <a:t>17/02/2020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94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3B926-B95C-4121-B7E2-7528CB9B2DF7}" type="datetime1">
              <a:rPr lang="fr-FR" smtClean="0"/>
              <a:t>17/02/2020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1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C9F70-EAED-47FF-BF51-489CA853C758}" type="datetime1">
              <a:rPr lang="fr-FR" smtClean="0"/>
              <a:t>17/02/2020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4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6A8F-D2FC-4878-8351-C9D0818A5273}" type="datetime1">
              <a:rPr lang="fr-FR" smtClean="0"/>
              <a:t>17/02/2020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3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05005-2470-426D-B0E0-F51F91165F7A}" type="datetime1">
              <a:rPr lang="fr-FR" smtClean="0"/>
              <a:t>17/02/2020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20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5F72C-CA6A-4A85-A273-9267C053AE1A}" type="datetime1">
              <a:rPr lang="fr-FR" smtClean="0"/>
              <a:t>17/02/2020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07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8E9E118-A723-4770-A97D-83CDDC3BB592}" type="datetime1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16F73D4-835D-4E62-8C6F-983A41D9AB0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9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755" y="848071"/>
            <a:ext cx="8335350" cy="1963367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Chapitre 1</a:t>
            </a:r>
            <a:br>
              <a:rPr lang="fr-FR" b="1" dirty="0" smtClean="0"/>
            </a:br>
            <a:r>
              <a:rPr lang="fr-FR" b="1" dirty="0" smtClean="0"/>
              <a:t>Architecture </a:t>
            </a:r>
            <a:r>
              <a:rPr lang="fr-FR" b="1" dirty="0"/>
              <a:t>des réseaux 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755" y="3043451"/>
            <a:ext cx="8000460" cy="3029803"/>
          </a:xfrm>
        </p:spPr>
        <p:txBody>
          <a:bodyPr>
            <a:normAutofit/>
          </a:bodyPr>
          <a:lstStyle/>
          <a:p>
            <a:pPr lvl="0"/>
            <a:r>
              <a:rPr lang="fr-FR" sz="2800" b="1" dirty="0" smtClean="0"/>
              <a:t>1- Généralité </a:t>
            </a:r>
            <a:r>
              <a:rPr lang="fr-FR" sz="2800" b="1" dirty="0"/>
              <a:t>sur les réseaux</a:t>
            </a:r>
          </a:p>
          <a:p>
            <a:pPr lvl="0"/>
            <a:r>
              <a:rPr lang="fr-FR" sz="2800" b="1" dirty="0" smtClean="0"/>
              <a:t>2- Classification </a:t>
            </a:r>
            <a:r>
              <a:rPr lang="fr-FR" sz="2800" b="1" dirty="0"/>
              <a:t>des réseaux </a:t>
            </a:r>
          </a:p>
          <a:p>
            <a:pPr lvl="0"/>
            <a:r>
              <a:rPr lang="fr-FR" sz="2800" b="1" dirty="0" smtClean="0"/>
              <a:t>3- Topologies </a:t>
            </a:r>
            <a:r>
              <a:rPr lang="fr-FR" sz="2800" b="1" dirty="0"/>
              <a:t>des réseaux </a:t>
            </a:r>
          </a:p>
          <a:p>
            <a:pPr lvl="0"/>
            <a:r>
              <a:rPr lang="fr-FR" sz="2800" b="1" dirty="0" smtClean="0"/>
              <a:t>4- Protocoles </a:t>
            </a:r>
            <a:r>
              <a:rPr lang="fr-FR" sz="2800" b="1" dirty="0"/>
              <a:t>de communication </a:t>
            </a:r>
          </a:p>
          <a:p>
            <a:pPr lvl="0"/>
            <a:r>
              <a:rPr lang="fr-FR" sz="2800" b="1" dirty="0" smtClean="0"/>
              <a:t>5- Techniques </a:t>
            </a:r>
            <a:r>
              <a:rPr lang="fr-FR" sz="2800" b="1" dirty="0"/>
              <a:t>de transmission de données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9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10</a:t>
            </a:fld>
            <a:endParaRPr lang="fr-FR"/>
          </a:p>
        </p:txBody>
      </p:sp>
      <p:sp>
        <p:nvSpPr>
          <p:cNvPr id="6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2- Classification des réseaux 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2960" y="1108253"/>
            <a:ext cx="6060874" cy="461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9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680950"/>
          </a:xfrm>
        </p:spPr>
        <p:txBody>
          <a:bodyPr>
            <a:normAutofit/>
          </a:bodyPr>
          <a:lstStyle/>
          <a:p>
            <a:r>
              <a:rPr lang="fr-FR" b="1" dirty="0" smtClean="0"/>
              <a:t>Topologie en Bus:</a:t>
            </a:r>
          </a:p>
          <a:p>
            <a:pPr lvl="1"/>
            <a:r>
              <a:rPr lang="fr-FR" dirty="0"/>
              <a:t>Cette organisation est une des plus simples. Tous les éléments sont </a:t>
            </a:r>
            <a:r>
              <a:rPr lang="fr-FR" dirty="0" smtClean="0"/>
              <a:t>reliés à </a:t>
            </a:r>
            <a:r>
              <a:rPr lang="fr-FR" dirty="0"/>
              <a:t>une même ligne de transmission par l’intermédiaire de câbles. </a:t>
            </a:r>
            <a:endParaRPr lang="fr-FR" dirty="0" smtClean="0"/>
          </a:p>
          <a:p>
            <a:pPr lvl="1"/>
            <a:r>
              <a:rPr lang="fr-FR" dirty="0" smtClean="0"/>
              <a:t>La </a:t>
            </a:r>
            <a:r>
              <a:rPr lang="fr-FR" dirty="0"/>
              <a:t>typologie bus se met en œuvre soit par chaînage des équipements </a:t>
            </a:r>
            <a:r>
              <a:rPr lang="fr-FR" dirty="0" smtClean="0"/>
              <a:t>les uns </a:t>
            </a:r>
            <a:r>
              <a:rPr lang="fr-FR" dirty="0"/>
              <a:t>avec les autres, soit par connexion via un boîtier de </a:t>
            </a:r>
            <a:r>
              <a:rPr lang="fr-FR" dirty="0" smtClean="0"/>
              <a:t>raccordement </a:t>
            </a:r>
            <a:r>
              <a:rPr lang="fr-FR" dirty="0"/>
              <a:t>au câble </a:t>
            </a:r>
            <a:r>
              <a:rPr lang="fr-FR" dirty="0" smtClean="0"/>
              <a:t>principal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11</a:t>
            </a:fld>
            <a:endParaRPr lang="fr-FR"/>
          </a:p>
        </p:txBody>
      </p:sp>
      <p:sp>
        <p:nvSpPr>
          <p:cNvPr id="6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3- Topologies des réseaux </a:t>
            </a: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586" y="3545058"/>
            <a:ext cx="4646282" cy="155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402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807560"/>
          </a:xfrm>
        </p:spPr>
        <p:txBody>
          <a:bodyPr/>
          <a:lstStyle/>
          <a:p>
            <a:r>
              <a:rPr lang="fr-FR" b="1" dirty="0"/>
              <a:t>Topologie en étoile</a:t>
            </a:r>
          </a:p>
          <a:p>
            <a:pPr lvl="1"/>
            <a:r>
              <a:rPr lang="fr-FR" dirty="0"/>
              <a:t>Cette typologie est la plus </a:t>
            </a:r>
            <a:r>
              <a:rPr lang="fr-FR" dirty="0" smtClean="0"/>
              <a:t>courante, car elle </a:t>
            </a:r>
            <a:r>
              <a:rPr lang="fr-FR" dirty="0"/>
              <a:t>présente l’avantage d’être très </a:t>
            </a:r>
            <a:r>
              <a:rPr lang="fr-FR" dirty="0" smtClean="0"/>
              <a:t>souple en </a:t>
            </a:r>
            <a:r>
              <a:rPr lang="fr-FR" dirty="0"/>
              <a:t>matière de gestion et de dépannage. </a:t>
            </a:r>
            <a:endParaRPr lang="fr-FR" dirty="0" smtClean="0"/>
          </a:p>
          <a:p>
            <a:pPr lvl="1"/>
            <a:r>
              <a:rPr lang="fr-FR" dirty="0" smtClean="0"/>
              <a:t>Les </a:t>
            </a:r>
            <a:r>
              <a:rPr lang="fr-FR" dirty="0"/>
              <a:t>stations finales sont </a:t>
            </a:r>
            <a:r>
              <a:rPr lang="fr-FR" dirty="0" smtClean="0"/>
              <a:t>reliées ensemble </a:t>
            </a:r>
            <a:r>
              <a:rPr lang="fr-FR" dirty="0"/>
              <a:t>à travers un équipement intermédiaire (répéteur, commutateur).</a:t>
            </a:r>
          </a:p>
          <a:p>
            <a:pPr lvl="1"/>
            <a:r>
              <a:rPr lang="fr-FR" dirty="0"/>
              <a:t>La défaillance d’un nœud ne perturbe pas le fonctionnement global </a:t>
            </a:r>
            <a:r>
              <a:rPr lang="fr-FR" dirty="0" smtClean="0"/>
              <a:t>du réseau,</a:t>
            </a:r>
          </a:p>
          <a:p>
            <a:pPr lvl="1"/>
            <a:r>
              <a:rPr lang="fr-FR" dirty="0" smtClean="0"/>
              <a:t> En </a:t>
            </a:r>
            <a:r>
              <a:rPr lang="fr-FR" dirty="0"/>
              <a:t>revanche, l’équipement intermédiaire qui relie tous les </a:t>
            </a:r>
            <a:r>
              <a:rPr lang="fr-FR" dirty="0" smtClean="0"/>
              <a:t>nœuds constitue </a:t>
            </a:r>
            <a:r>
              <a:rPr lang="fr-FR" dirty="0"/>
              <a:t>un point unique de défaillance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12</a:t>
            </a:fld>
            <a:endParaRPr lang="fr-FR"/>
          </a:p>
        </p:txBody>
      </p:sp>
      <p:sp>
        <p:nvSpPr>
          <p:cNvPr id="6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3- Topologies des réseaux </a:t>
            </a: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0114" y="3517781"/>
            <a:ext cx="2297449" cy="248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04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243" y="779699"/>
            <a:ext cx="4726744" cy="3640569"/>
          </a:xfrm>
        </p:spPr>
        <p:txBody>
          <a:bodyPr>
            <a:normAutofit/>
          </a:bodyPr>
          <a:lstStyle/>
          <a:p>
            <a:r>
              <a:rPr lang="fr-FR" b="1" dirty="0" smtClean="0"/>
              <a:t>Topologie</a:t>
            </a:r>
            <a:r>
              <a:rPr lang="fr-FR" sz="2600" b="1" dirty="0" smtClean="0"/>
              <a:t> </a:t>
            </a:r>
            <a:r>
              <a:rPr lang="fr-FR" b="1" dirty="0" smtClean="0"/>
              <a:t>Anneau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données circulent de machine </a:t>
            </a:r>
            <a:r>
              <a:rPr lang="fr-FR" dirty="0" smtClean="0"/>
              <a:t>en machine</a:t>
            </a:r>
            <a:r>
              <a:rPr lang="fr-FR" dirty="0"/>
              <a:t>. Une machine ne voit que </a:t>
            </a:r>
            <a:r>
              <a:rPr lang="fr-FR" dirty="0" smtClean="0"/>
              <a:t>la précédente </a:t>
            </a:r>
            <a:r>
              <a:rPr lang="fr-FR" dirty="0"/>
              <a:t>et la suivante via des </a:t>
            </a:r>
            <a:r>
              <a:rPr lang="fr-FR" dirty="0" smtClean="0"/>
              <a:t>liaisons point </a:t>
            </a:r>
            <a:r>
              <a:rPr lang="fr-FR" dirty="0"/>
              <a:t>à point. </a:t>
            </a:r>
            <a:endParaRPr lang="fr-FR" dirty="0" smtClean="0"/>
          </a:p>
          <a:p>
            <a:pPr lvl="1"/>
            <a:r>
              <a:rPr lang="fr-FR" dirty="0" smtClean="0"/>
              <a:t>Les </a:t>
            </a:r>
            <a:r>
              <a:rPr lang="fr-FR" dirty="0"/>
              <a:t>données sont </a:t>
            </a:r>
            <a:r>
              <a:rPr lang="fr-FR" dirty="0" smtClean="0"/>
              <a:t>disponibles de </a:t>
            </a:r>
            <a:r>
              <a:rPr lang="fr-FR" dirty="0"/>
              <a:t>manière séquentielle sur les postes.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Variante de la topologie Etoile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13</a:t>
            </a:fld>
            <a:endParaRPr lang="fr-FR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751951" y="858940"/>
            <a:ext cx="3333390" cy="2751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10720" y="414299"/>
            <a:ext cx="4371313" cy="3640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 smtClean="0"/>
              <a:t>Topologie Arbre</a:t>
            </a:r>
          </a:p>
          <a:p>
            <a:pPr lvl="1"/>
            <a:r>
              <a:rPr lang="fr-FR" dirty="0"/>
              <a:t>C’est une architecture hiérarchisée. </a:t>
            </a:r>
            <a:r>
              <a:rPr lang="fr-FR" dirty="0" smtClean="0"/>
              <a:t>Les données </a:t>
            </a:r>
            <a:r>
              <a:rPr lang="fr-FR" dirty="0"/>
              <a:t>remontent l’arborescence </a:t>
            </a:r>
            <a:r>
              <a:rPr lang="fr-FR" dirty="0" smtClean="0"/>
              <a:t>puis redescendent</a:t>
            </a:r>
            <a:r>
              <a:rPr lang="fr-FR" dirty="0"/>
              <a:t>. Une panne ne compromet </a:t>
            </a:r>
            <a:r>
              <a:rPr lang="fr-FR" dirty="0" smtClean="0"/>
              <a:t>le trafic </a:t>
            </a:r>
            <a:r>
              <a:rPr lang="fr-FR" dirty="0"/>
              <a:t>que des nœuds en dessous.</a:t>
            </a:r>
          </a:p>
        </p:txBody>
      </p:sp>
      <p:sp>
        <p:nvSpPr>
          <p:cNvPr id="10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3- Topologies des réseaux </a:t>
            </a: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882" y="3912025"/>
            <a:ext cx="2085975" cy="20859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1626" y="4115295"/>
            <a:ext cx="250507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35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583670"/>
          </a:xfrm>
        </p:spPr>
        <p:txBody>
          <a:bodyPr/>
          <a:lstStyle/>
          <a:p>
            <a:r>
              <a:rPr lang="fr-FR" b="1" dirty="0"/>
              <a:t>Architectures mixtes</a:t>
            </a:r>
          </a:p>
          <a:p>
            <a:pPr lvl="1"/>
            <a:r>
              <a:rPr lang="fr-FR" dirty="0"/>
              <a:t>Toutes les combinaisons des </a:t>
            </a:r>
            <a:r>
              <a:rPr lang="fr-FR" dirty="0" smtClean="0"/>
              <a:t>topologies précédentes </a:t>
            </a:r>
            <a:r>
              <a:rPr lang="fr-FR" dirty="0"/>
              <a:t>peuvent être faite pour constituer une </a:t>
            </a:r>
            <a:r>
              <a:rPr lang="fr-FR" dirty="0" smtClean="0"/>
              <a:t>topologie plus </a:t>
            </a:r>
            <a:r>
              <a:rPr lang="fr-FR" dirty="0"/>
              <a:t>complexe</a:t>
            </a:r>
            <a:r>
              <a:rPr lang="fr-FR" dirty="0" smtClean="0"/>
              <a:t>.</a:t>
            </a:r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14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2693963"/>
            <a:ext cx="7778092" cy="2848708"/>
          </a:xfrm>
          <a:prstGeom prst="rect">
            <a:avLst/>
          </a:prstGeom>
        </p:spPr>
      </p:pic>
      <p:sp>
        <p:nvSpPr>
          <p:cNvPr id="7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3- Topologies des réseaux </a:t>
            </a: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47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297541"/>
          </a:xfrm>
        </p:spPr>
        <p:txBody>
          <a:bodyPr>
            <a:normAutofit/>
          </a:bodyPr>
          <a:lstStyle/>
          <a:p>
            <a:r>
              <a:rPr lang="fr-FR" b="1" dirty="0" smtClean="0"/>
              <a:t>Un </a:t>
            </a:r>
            <a:r>
              <a:rPr lang="fr-FR" b="1" dirty="0"/>
              <a:t>protocole de communication </a:t>
            </a:r>
            <a:r>
              <a:rPr lang="fr-FR" dirty="0"/>
              <a:t>est une spécification de plusieurs </a:t>
            </a:r>
            <a:r>
              <a:rPr lang="fr-FR" dirty="0" smtClean="0"/>
              <a:t>règles pour </a:t>
            </a:r>
            <a:r>
              <a:rPr lang="fr-FR" dirty="0"/>
              <a:t>un type de communication particulier. </a:t>
            </a:r>
            <a:endParaRPr lang="fr-FR" dirty="0" smtClean="0"/>
          </a:p>
          <a:p>
            <a:r>
              <a:rPr lang="fr-FR" b="1" dirty="0"/>
              <a:t>Le modèle OSI </a:t>
            </a:r>
            <a:r>
              <a:rPr lang="fr-FR" dirty="0"/>
              <a:t>(Open System Interconnexion) a été créé par </a:t>
            </a:r>
            <a:r>
              <a:rPr lang="fr-FR" dirty="0" smtClean="0"/>
              <a:t>l’ISO (Organisation </a:t>
            </a:r>
            <a:r>
              <a:rPr lang="fr-FR" dirty="0"/>
              <a:t>internationale de normalisation) </a:t>
            </a:r>
            <a:r>
              <a:rPr lang="fr-FR" dirty="0" smtClean="0"/>
              <a:t>dans </a:t>
            </a:r>
            <a:r>
              <a:rPr lang="fr-FR" dirty="0"/>
              <a:t>le but d’offrir une base commune à la description de </a:t>
            </a:r>
            <a:r>
              <a:rPr lang="fr-FR" dirty="0" smtClean="0"/>
              <a:t>tout réseau </a:t>
            </a:r>
            <a:r>
              <a:rPr lang="fr-FR" dirty="0"/>
              <a:t>informatique. </a:t>
            </a:r>
            <a:endParaRPr lang="fr-FR" dirty="0" smtClean="0"/>
          </a:p>
          <a:p>
            <a:r>
              <a:rPr lang="fr-FR" dirty="0" smtClean="0"/>
              <a:t>Dans </a:t>
            </a:r>
            <a:r>
              <a:rPr lang="fr-FR" dirty="0"/>
              <a:t>ce modèle</a:t>
            </a:r>
            <a:r>
              <a:rPr lang="fr-FR" dirty="0" smtClean="0"/>
              <a:t>, On a les règles suivantes: 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l’ensemble des protocoles </a:t>
            </a:r>
            <a:r>
              <a:rPr lang="fr-FR" dirty="0" smtClean="0"/>
              <a:t>d’un réseau </a:t>
            </a:r>
            <a:r>
              <a:rPr lang="fr-FR" dirty="0"/>
              <a:t>est décomposé en 7 parties appelées couches </a:t>
            </a:r>
            <a:r>
              <a:rPr lang="fr-FR" dirty="0" smtClean="0"/>
              <a:t>OSI, numérotées de </a:t>
            </a:r>
            <a:r>
              <a:rPr lang="fr-FR" dirty="0"/>
              <a:t>1 à 7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C</a:t>
            </a:r>
            <a:r>
              <a:rPr lang="fr-FR" dirty="0" smtClean="0"/>
              <a:t>haque </a:t>
            </a:r>
            <a:r>
              <a:rPr lang="fr-FR" dirty="0"/>
              <a:t>couche supporte un protocole indépendamment des </a:t>
            </a:r>
            <a:r>
              <a:rPr lang="fr-FR" dirty="0" smtClean="0"/>
              <a:t>autres couches</a:t>
            </a:r>
            <a:r>
              <a:rPr lang="fr-FR" dirty="0"/>
              <a:t>,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haque </a:t>
            </a:r>
            <a:r>
              <a:rPr lang="fr-FR" dirty="0"/>
              <a:t>couche procure des services à la couche </a:t>
            </a:r>
            <a:r>
              <a:rPr lang="fr-FR" dirty="0" smtClean="0"/>
              <a:t>immédiatement supérieure </a:t>
            </a:r>
            <a:endParaRPr lang="fr-FR" dirty="0"/>
          </a:p>
          <a:p>
            <a:pPr lvl="1"/>
            <a:r>
              <a:rPr lang="fr-FR" dirty="0" smtClean="0"/>
              <a:t>Chaque </a:t>
            </a:r>
            <a:r>
              <a:rPr lang="fr-FR" dirty="0"/>
              <a:t>couche requiert les services de la couche </a:t>
            </a:r>
            <a:r>
              <a:rPr lang="fr-FR" dirty="0" smtClean="0"/>
              <a:t>immédiatement inférieure</a:t>
            </a:r>
            <a:r>
              <a:rPr lang="fr-FR" dirty="0"/>
              <a:t>,</a:t>
            </a:r>
          </a:p>
          <a:p>
            <a:endParaRPr lang="fr-F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15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81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5400" y="697739"/>
            <a:ext cx="5458564" cy="590843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Protocoles de Communication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16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8999" y="1540943"/>
            <a:ext cx="8031366" cy="431068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768648" y="744009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sp>
        <p:nvSpPr>
          <p:cNvPr id="8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18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La </a:t>
            </a:r>
            <a:r>
              <a:rPr lang="fr-FR" b="1" dirty="0" smtClean="0"/>
              <a:t>Couche </a:t>
            </a:r>
            <a:r>
              <a:rPr lang="fr-FR" b="1" dirty="0"/>
              <a:t>physique</a:t>
            </a:r>
          </a:p>
          <a:p>
            <a:r>
              <a:rPr lang="fr-FR" dirty="0"/>
              <a:t>La couche physique décrit les caractéristiques physiques de </a:t>
            </a:r>
            <a:r>
              <a:rPr lang="fr-FR" dirty="0" smtClean="0"/>
              <a:t>la communication</a:t>
            </a:r>
            <a:r>
              <a:rPr lang="fr-FR" dirty="0"/>
              <a:t>, comme les conventions à propos de la nature </a:t>
            </a:r>
            <a:r>
              <a:rPr lang="fr-FR" dirty="0" smtClean="0"/>
              <a:t>du médium </a:t>
            </a:r>
            <a:r>
              <a:rPr lang="fr-FR" dirty="0"/>
              <a:t>utilisé pour les communications (les câbles, les liens par </a:t>
            </a:r>
            <a:r>
              <a:rPr lang="fr-FR" dirty="0" smtClean="0"/>
              <a:t>fibre optique </a:t>
            </a:r>
            <a:r>
              <a:rPr lang="fr-FR" dirty="0"/>
              <a:t>ou par radio), et tous les détails associés comme </a:t>
            </a:r>
            <a:r>
              <a:rPr lang="fr-FR" dirty="0" smtClean="0"/>
              <a:t>les connecteurs</a:t>
            </a:r>
            <a:r>
              <a:rPr lang="fr-FR" dirty="0"/>
              <a:t>, les types de codage ou de modulation, le niveau </a:t>
            </a:r>
            <a:r>
              <a:rPr lang="fr-FR" dirty="0" smtClean="0"/>
              <a:t>des signaux</a:t>
            </a:r>
            <a:r>
              <a:rPr lang="fr-FR" dirty="0"/>
              <a:t>, les longueurs d’ondes, la synchronisation et les </a:t>
            </a:r>
            <a:r>
              <a:rPr lang="fr-FR" dirty="0" smtClean="0"/>
              <a:t>distances maximales.</a:t>
            </a:r>
          </a:p>
          <a:p>
            <a:r>
              <a:rPr lang="fr-FR" b="1" dirty="0" smtClean="0"/>
              <a:t>Rôle</a:t>
            </a:r>
          </a:p>
          <a:p>
            <a:r>
              <a:rPr lang="fr-FR" dirty="0" smtClean="0"/>
              <a:t>Assure </a:t>
            </a:r>
            <a:r>
              <a:rPr lang="fr-FR" dirty="0"/>
              <a:t>la transmission d’une suite de bits sur </a:t>
            </a:r>
            <a:r>
              <a:rPr lang="fr-FR" dirty="0" smtClean="0"/>
              <a:t>le média </a:t>
            </a:r>
            <a:r>
              <a:rPr lang="fr-FR" dirty="0"/>
              <a:t>de transmission.</a:t>
            </a:r>
            <a:endParaRPr lang="fr-FR" dirty="0" smtClean="0"/>
          </a:p>
          <a:p>
            <a:r>
              <a:rPr lang="fr-FR" b="1" dirty="0" smtClean="0"/>
              <a:t>Exemples de protocoles :</a:t>
            </a:r>
          </a:p>
          <a:p>
            <a:r>
              <a:rPr lang="fr-FR" dirty="0"/>
              <a:t>CSMA, </a:t>
            </a:r>
            <a:r>
              <a:rPr lang="fr-FR" dirty="0" smtClean="0"/>
              <a:t>RS-232, ADSL… </a:t>
            </a:r>
            <a:r>
              <a:rPr lang="fr-FR" dirty="0" err="1" smtClean="0"/>
              <a:t>etc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17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735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</a:t>
            </a:r>
            <a:r>
              <a:rPr lang="fr-FR" b="1" dirty="0" smtClean="0"/>
              <a:t>Couche Liaison</a:t>
            </a:r>
            <a:endParaRPr lang="fr-FR" b="1" dirty="0"/>
          </a:p>
          <a:p>
            <a:r>
              <a:rPr lang="fr-FR" dirty="0"/>
              <a:t>La couche de liaison de données spécifie le contrôle d’accès au media </a:t>
            </a:r>
            <a:r>
              <a:rPr lang="fr-FR" dirty="0" smtClean="0"/>
              <a:t>et comment </a:t>
            </a:r>
            <a:r>
              <a:rPr lang="fr-FR" dirty="0"/>
              <a:t>les paquets sont transportés sur la couche physique, et </a:t>
            </a:r>
            <a:r>
              <a:rPr lang="fr-FR" dirty="0" smtClean="0"/>
              <a:t>en particulier </a:t>
            </a:r>
            <a:r>
              <a:rPr lang="fr-FR" dirty="0"/>
              <a:t>le tramage (les séquences de bits particulières qui marquent </a:t>
            </a:r>
            <a:r>
              <a:rPr lang="fr-FR" dirty="0" smtClean="0"/>
              <a:t>le début </a:t>
            </a:r>
            <a:r>
              <a:rPr lang="fr-FR" dirty="0"/>
              <a:t>et la fin des paquets). Les en-têtes des trames Ethernet, </a:t>
            </a:r>
            <a:r>
              <a:rPr lang="fr-FR" dirty="0" smtClean="0"/>
              <a:t>par exemple</a:t>
            </a:r>
            <a:r>
              <a:rPr lang="fr-FR" dirty="0"/>
              <a:t>, contiennent des champs qui indiquent à quelle machine </a:t>
            </a:r>
            <a:r>
              <a:rPr lang="fr-FR" dirty="0" smtClean="0"/>
              <a:t>du réseau </a:t>
            </a:r>
            <a:r>
              <a:rPr lang="fr-FR" dirty="0"/>
              <a:t>un paquet est destiné</a:t>
            </a:r>
            <a:r>
              <a:rPr lang="fr-FR" dirty="0" smtClean="0"/>
              <a:t>.</a:t>
            </a:r>
          </a:p>
          <a:p>
            <a:r>
              <a:rPr lang="fr-FR" b="1" dirty="0"/>
              <a:t>Rôle</a:t>
            </a:r>
          </a:p>
          <a:p>
            <a:r>
              <a:rPr lang="fr-FR" dirty="0"/>
              <a:t>Assure la transmission sans erreur d’un paquet de données, et l’accès au média.</a:t>
            </a:r>
          </a:p>
          <a:p>
            <a:r>
              <a:rPr lang="fr-FR" b="1" dirty="0" smtClean="0"/>
              <a:t>Exemples de protocoles:</a:t>
            </a:r>
          </a:p>
          <a:p>
            <a:r>
              <a:rPr lang="fr-FR" dirty="0" err="1"/>
              <a:t>ARCnet</a:t>
            </a:r>
            <a:r>
              <a:rPr lang="fr-FR" dirty="0"/>
              <a:t> </a:t>
            </a:r>
            <a:r>
              <a:rPr lang="fr-FR" dirty="0" smtClean="0"/>
              <a:t>, Ethernet, </a:t>
            </a:r>
            <a:r>
              <a:rPr lang="fr-FR" dirty="0" err="1" smtClean="0"/>
              <a:t>Token</a:t>
            </a:r>
            <a:r>
              <a:rPr lang="fr-FR" dirty="0" smtClean="0"/>
              <a:t> ring…</a:t>
            </a:r>
            <a:r>
              <a:rPr lang="fr-FR" dirty="0" err="1" smtClean="0"/>
              <a:t>etc</a:t>
            </a:r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18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3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438383" cy="5120640"/>
          </a:xfrm>
        </p:spPr>
        <p:txBody>
          <a:bodyPr/>
          <a:lstStyle/>
          <a:p>
            <a:r>
              <a:rPr lang="fr-FR" b="1" dirty="0" smtClean="0"/>
              <a:t>La Couche Réseau</a:t>
            </a:r>
          </a:p>
          <a:p>
            <a:r>
              <a:rPr lang="fr-FR" dirty="0"/>
              <a:t>la couche de réseau résout le problème </a:t>
            </a:r>
            <a:r>
              <a:rPr lang="fr-FR" dirty="0" smtClean="0"/>
              <a:t>de l’acheminement </a:t>
            </a:r>
            <a:r>
              <a:rPr lang="fr-FR" dirty="0"/>
              <a:t>de paquets à travers un seul réseau. Avec </a:t>
            </a:r>
            <a:r>
              <a:rPr lang="fr-FR" dirty="0" smtClean="0"/>
              <a:t>l’avènement de </a:t>
            </a:r>
            <a:r>
              <a:rPr lang="fr-FR" dirty="0"/>
              <a:t>la notion d’interconnexion de réseaux, des fonctions additionnelles </a:t>
            </a:r>
            <a:r>
              <a:rPr lang="fr-FR" dirty="0" smtClean="0"/>
              <a:t>ont été </a:t>
            </a:r>
            <a:r>
              <a:rPr lang="fr-FR" dirty="0"/>
              <a:t>ajoutées à cette couche, et plus spécialement </a:t>
            </a:r>
            <a:r>
              <a:rPr lang="fr-FR" dirty="0" smtClean="0"/>
              <a:t>l’acheminement de données </a:t>
            </a:r>
            <a:r>
              <a:rPr lang="fr-FR" dirty="0"/>
              <a:t>depuis un réseau source vers un réseau destinataire. </a:t>
            </a:r>
            <a:r>
              <a:rPr lang="fr-FR" dirty="0" smtClean="0"/>
              <a:t>Ceci implique </a:t>
            </a:r>
            <a:r>
              <a:rPr lang="fr-FR" dirty="0"/>
              <a:t>généralement le routage des paquets à travers un réseau </a:t>
            </a:r>
            <a:r>
              <a:rPr lang="fr-FR" dirty="0" smtClean="0"/>
              <a:t>de réseaux</a:t>
            </a:r>
            <a:r>
              <a:rPr lang="fr-FR" dirty="0"/>
              <a:t>, connu sous le nom d’Internet. </a:t>
            </a:r>
            <a:endParaRPr lang="fr-FR" dirty="0" smtClean="0"/>
          </a:p>
          <a:p>
            <a:r>
              <a:rPr lang="fr-FR" b="1" dirty="0" smtClean="0"/>
              <a:t>Rôle</a:t>
            </a:r>
          </a:p>
          <a:p>
            <a:r>
              <a:rPr lang="fr-FR" dirty="0"/>
              <a:t>Assure le routage (adressage, transmission </a:t>
            </a:r>
            <a:r>
              <a:rPr lang="fr-FR" dirty="0" smtClean="0"/>
              <a:t>à travers </a:t>
            </a:r>
            <a:r>
              <a:rPr lang="fr-FR" dirty="0"/>
              <a:t>plusieurs réseaux</a:t>
            </a:r>
            <a:r>
              <a:rPr lang="fr-FR" dirty="0" smtClean="0"/>
              <a:t>)</a:t>
            </a:r>
          </a:p>
          <a:p>
            <a:r>
              <a:rPr lang="fr-FR" dirty="0" smtClean="0"/>
              <a:t>Exemples de protocoles</a:t>
            </a:r>
          </a:p>
          <a:p>
            <a:r>
              <a:rPr lang="fr-FR" dirty="0"/>
              <a:t>IP, ICMP, </a:t>
            </a:r>
            <a:r>
              <a:rPr lang="fr-FR" dirty="0" smtClean="0"/>
              <a:t>IGMP… </a:t>
            </a:r>
            <a:r>
              <a:rPr lang="fr-FR" dirty="0" err="1" smtClean="0"/>
              <a:t>etc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19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8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671247" y="864108"/>
            <a:ext cx="8065827" cy="5120640"/>
          </a:xfrm>
        </p:spPr>
        <p:txBody>
          <a:bodyPr>
            <a:normAutofit/>
          </a:bodyPr>
          <a:lstStyle/>
          <a:p>
            <a:r>
              <a:rPr lang="fr-FR" b="1" dirty="0" smtClean="0"/>
              <a:t>« réseau</a:t>
            </a:r>
            <a:r>
              <a:rPr lang="fr-FR" dirty="0"/>
              <a:t> </a:t>
            </a:r>
            <a:r>
              <a:rPr lang="fr-FR" dirty="0" smtClean="0"/>
              <a:t>» </a:t>
            </a:r>
            <a:r>
              <a:rPr lang="fr-FR" dirty="0"/>
              <a:t>définit un ensemble d'</a:t>
            </a:r>
            <a:r>
              <a:rPr lang="fr-FR" u="sng" dirty="0"/>
              <a:t>entités</a:t>
            </a:r>
            <a:r>
              <a:rPr lang="fr-FR" dirty="0"/>
              <a:t> (objets, personnes, etc.) interconnectées les unes avec les </a:t>
            </a:r>
            <a:r>
              <a:rPr lang="fr-FR" dirty="0" smtClean="0"/>
              <a:t>autres</a:t>
            </a:r>
          </a:p>
          <a:p>
            <a:r>
              <a:rPr lang="fr-FR" dirty="0" smtClean="0"/>
              <a:t>Un </a:t>
            </a:r>
            <a:r>
              <a:rPr lang="fr-FR" dirty="0"/>
              <a:t>réseau permet ainsi de faire circuler des éléments matériels ou immatériels entre chacune de ces entités selon des règles bien définies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Citez quelques exemples de réseaux selon un type d’entité défini ?</a:t>
            </a:r>
          </a:p>
          <a:p>
            <a:r>
              <a:rPr lang="fr-FR" dirty="0" smtClean="0"/>
              <a:t>Un réseau informatique peux servir (entre-autres) à: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partage de ressources </a:t>
            </a:r>
            <a:endParaRPr lang="fr-FR" dirty="0" smtClean="0"/>
          </a:p>
          <a:p>
            <a:pPr lvl="1"/>
            <a:r>
              <a:rPr lang="fr-FR" dirty="0" smtClean="0"/>
              <a:t>La </a:t>
            </a:r>
            <a:r>
              <a:rPr lang="fr-FR" dirty="0"/>
              <a:t>communication entre personnes </a:t>
            </a:r>
            <a:r>
              <a:rPr lang="fr-FR" dirty="0" smtClean="0"/>
              <a:t>/ ou entre </a:t>
            </a:r>
            <a:r>
              <a:rPr lang="fr-FR" dirty="0" err="1" smtClean="0"/>
              <a:t>process</a:t>
            </a:r>
            <a:endParaRPr lang="fr-F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8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La Couche Transport</a:t>
            </a:r>
          </a:p>
          <a:p>
            <a:r>
              <a:rPr lang="fr-FR" dirty="0"/>
              <a:t>Les protocoles de la couche de transport peuvent résoudre des </a:t>
            </a:r>
            <a:r>
              <a:rPr lang="fr-FR" dirty="0" smtClean="0"/>
              <a:t>problèmes comme </a:t>
            </a:r>
            <a:r>
              <a:rPr lang="fr-FR" dirty="0"/>
              <a:t>la fiabilité des échanges (« Les données sont-elles arrivées </a:t>
            </a:r>
            <a:r>
              <a:rPr lang="fr-FR" dirty="0" smtClean="0"/>
              <a:t>à destination </a:t>
            </a:r>
            <a:r>
              <a:rPr lang="fr-FR" dirty="0"/>
              <a:t>? »), l’adaptation automatique à la capacité des réseaux </a:t>
            </a:r>
            <a:r>
              <a:rPr lang="fr-FR" dirty="0" smtClean="0"/>
              <a:t>utilisés, et </a:t>
            </a:r>
            <a:r>
              <a:rPr lang="fr-FR" dirty="0"/>
              <a:t>le contrôle de flux. Il assure également que les données arrivent </a:t>
            </a:r>
            <a:r>
              <a:rPr lang="fr-FR" dirty="0" smtClean="0"/>
              <a:t>dans l’ordre </a:t>
            </a:r>
            <a:r>
              <a:rPr lang="fr-FR" dirty="0"/>
              <a:t>correct. Dans la suite de protocoles TCP/IP, les protocoles </a:t>
            </a:r>
            <a:r>
              <a:rPr lang="fr-FR" dirty="0" smtClean="0"/>
              <a:t>de transport </a:t>
            </a:r>
            <a:r>
              <a:rPr lang="fr-FR" dirty="0"/>
              <a:t>déterminent aussi à quelle application chaque paquet </a:t>
            </a:r>
            <a:r>
              <a:rPr lang="fr-FR" dirty="0" smtClean="0"/>
              <a:t>de données </a:t>
            </a:r>
            <a:r>
              <a:rPr lang="fr-FR" dirty="0"/>
              <a:t>doit être </a:t>
            </a:r>
            <a:r>
              <a:rPr lang="fr-FR" dirty="0" smtClean="0"/>
              <a:t>délivré</a:t>
            </a:r>
          </a:p>
          <a:p>
            <a:r>
              <a:rPr lang="fr-FR" b="1" dirty="0" smtClean="0"/>
              <a:t>Rôle</a:t>
            </a:r>
          </a:p>
          <a:p>
            <a:r>
              <a:rPr lang="fr-FR" dirty="0"/>
              <a:t>Assure la fragmentation des données en </a:t>
            </a:r>
            <a:r>
              <a:rPr lang="fr-FR" dirty="0" smtClean="0"/>
              <a:t>paquets transmissibles</a:t>
            </a:r>
            <a:r>
              <a:rPr lang="fr-FR" dirty="0"/>
              <a:t>, et la reconstitution</a:t>
            </a:r>
            <a:r>
              <a:rPr lang="fr-FR" dirty="0" smtClean="0"/>
              <a:t>.</a:t>
            </a:r>
          </a:p>
          <a:p>
            <a:r>
              <a:rPr lang="fr-FR" dirty="0" smtClean="0"/>
              <a:t>Assure </a:t>
            </a:r>
            <a:r>
              <a:rPr lang="fr-FR" dirty="0"/>
              <a:t>l’arrivée des données sans altération et </a:t>
            </a:r>
            <a:r>
              <a:rPr lang="fr-FR" dirty="0" smtClean="0"/>
              <a:t>dans l’ordre</a:t>
            </a:r>
            <a:r>
              <a:rPr lang="fr-FR" dirty="0"/>
              <a:t>, avec retransmission en cas de </a:t>
            </a:r>
            <a:r>
              <a:rPr lang="fr-FR" dirty="0" smtClean="0"/>
              <a:t>perte.</a:t>
            </a:r>
          </a:p>
          <a:p>
            <a:r>
              <a:rPr lang="fr-FR" b="1" dirty="0" smtClean="0"/>
              <a:t>Exemples de protocoles</a:t>
            </a:r>
          </a:p>
          <a:p>
            <a:r>
              <a:rPr lang="fr-FR" dirty="0"/>
              <a:t>TCP, UDP, RTP, SPX,</a:t>
            </a:r>
            <a:endParaRPr lang="fr-F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20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67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La </a:t>
            </a:r>
            <a:r>
              <a:rPr lang="fr-FR" b="1" dirty="0" smtClean="0"/>
              <a:t>Couche </a:t>
            </a:r>
            <a:r>
              <a:rPr lang="fr-FR" b="1" dirty="0"/>
              <a:t>S</a:t>
            </a:r>
            <a:r>
              <a:rPr lang="fr-FR" b="1" dirty="0" smtClean="0"/>
              <a:t>ession </a:t>
            </a:r>
          </a:p>
          <a:p>
            <a:r>
              <a:rPr lang="fr-FR" dirty="0" smtClean="0"/>
              <a:t>synchronise </a:t>
            </a:r>
            <a:r>
              <a:rPr lang="fr-FR" dirty="0"/>
              <a:t>et gère les échanges pour le compte de </a:t>
            </a:r>
            <a:r>
              <a:rPr lang="fr-FR" dirty="0" smtClean="0"/>
              <a:t>la couche présentation, et assure </a:t>
            </a:r>
            <a:r>
              <a:rPr lang="fr-FR" dirty="0"/>
              <a:t>les communications et les liaisons correctes entre les systèmes</a:t>
            </a:r>
            <a:r>
              <a:rPr lang="fr-FR" dirty="0" smtClean="0"/>
              <a:t>. </a:t>
            </a:r>
            <a:r>
              <a:rPr lang="fr-FR" dirty="0"/>
              <a:t>Elle définit </a:t>
            </a:r>
            <a:r>
              <a:rPr lang="fr-FR" dirty="0" smtClean="0"/>
              <a:t>aussi l’ouverture </a:t>
            </a:r>
            <a:r>
              <a:rPr lang="fr-FR" dirty="0"/>
              <a:t>des sessions sur les équipements du réseau</a:t>
            </a:r>
          </a:p>
          <a:p>
            <a:r>
              <a:rPr lang="fr-FR" b="1" dirty="0" smtClean="0"/>
              <a:t>Rôle</a:t>
            </a:r>
          </a:p>
          <a:p>
            <a:r>
              <a:rPr lang="fr-FR" dirty="0"/>
              <a:t>Assure la connexion logique entre 2 </a:t>
            </a:r>
            <a:r>
              <a:rPr lang="fr-FR" dirty="0" smtClean="0"/>
              <a:t>stations (Continuité </a:t>
            </a:r>
            <a:r>
              <a:rPr lang="fr-FR" dirty="0"/>
              <a:t>d’un échange</a:t>
            </a:r>
            <a:r>
              <a:rPr lang="fr-FR" dirty="0" smtClean="0"/>
              <a:t>)</a:t>
            </a:r>
          </a:p>
          <a:p>
            <a:r>
              <a:rPr lang="fr-FR" dirty="0" smtClean="0"/>
              <a:t> </a:t>
            </a:r>
            <a:r>
              <a:rPr lang="fr-FR" b="1" dirty="0" smtClean="0"/>
              <a:t>Exemples de protocoles</a:t>
            </a:r>
          </a:p>
          <a:p>
            <a:r>
              <a:rPr lang="fr-FR" dirty="0"/>
              <a:t>ISO8327, RPC, </a:t>
            </a:r>
            <a:r>
              <a:rPr lang="fr-FR" dirty="0" err="1"/>
              <a:t>Netbios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21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63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La Couche Presentation</a:t>
            </a:r>
          </a:p>
          <a:p>
            <a:r>
              <a:rPr lang="fr-FR" dirty="0"/>
              <a:t>Elle définit la manière dont les données vont être représentées. Elle </a:t>
            </a:r>
            <a:r>
              <a:rPr lang="fr-FR" dirty="0" smtClean="0"/>
              <a:t>convertie </a:t>
            </a:r>
            <a:r>
              <a:rPr lang="fr-FR" dirty="0"/>
              <a:t>les données </a:t>
            </a:r>
            <a:r>
              <a:rPr lang="fr-FR" dirty="0" smtClean="0"/>
              <a:t>pour </a:t>
            </a:r>
            <a:r>
              <a:rPr lang="fr-FR" dirty="0"/>
              <a:t>assurer leur interprétation par tous les systèmes.</a:t>
            </a:r>
            <a:endParaRPr lang="fr-FR" dirty="0" smtClean="0"/>
          </a:p>
          <a:p>
            <a:r>
              <a:rPr lang="fr-FR" b="1" dirty="0" smtClean="0"/>
              <a:t>Rôle</a:t>
            </a:r>
          </a:p>
          <a:p>
            <a:r>
              <a:rPr lang="fr-FR" dirty="0"/>
              <a:t>Assure la compatibilité des données </a:t>
            </a:r>
            <a:r>
              <a:rPr lang="fr-FR" dirty="0" smtClean="0"/>
              <a:t>entre stations </a:t>
            </a:r>
            <a:r>
              <a:rPr lang="fr-FR" dirty="0"/>
              <a:t>(règles d’encodage</a:t>
            </a:r>
            <a:r>
              <a:rPr lang="fr-FR" dirty="0" smtClean="0"/>
              <a:t>).</a:t>
            </a:r>
          </a:p>
          <a:p>
            <a:r>
              <a:rPr lang="fr-FR" b="1" dirty="0" smtClean="0"/>
              <a:t>Exemples de protocoles</a:t>
            </a:r>
          </a:p>
          <a:p>
            <a:r>
              <a:rPr lang="fr-FR" dirty="0"/>
              <a:t>HTML, XML</a:t>
            </a:r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22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572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La Couche Application </a:t>
            </a:r>
          </a:p>
          <a:p>
            <a:r>
              <a:rPr lang="fr-FR" dirty="0"/>
              <a:t>C’est dans la couche application que se situent la plupart des </a:t>
            </a:r>
            <a:r>
              <a:rPr lang="fr-FR" dirty="0" smtClean="0"/>
              <a:t>fonctions applications </a:t>
            </a:r>
            <a:r>
              <a:rPr lang="fr-FR" dirty="0"/>
              <a:t>du réseau. </a:t>
            </a:r>
            <a:r>
              <a:rPr lang="fr-FR" dirty="0" smtClean="0"/>
              <a:t>Elle </a:t>
            </a:r>
            <a:r>
              <a:rPr lang="fr-FR" dirty="0"/>
              <a:t>est l’interface avec </a:t>
            </a:r>
            <a:r>
              <a:rPr lang="fr-FR" dirty="0" smtClean="0"/>
              <a:t>l’utilisateur</a:t>
            </a:r>
            <a:r>
              <a:rPr lang="fr-FR" dirty="0"/>
              <a:t>, et fait parvenir les requêtes à la couche de </a:t>
            </a:r>
            <a:r>
              <a:rPr lang="fr-FR" dirty="0" smtClean="0"/>
              <a:t>présentation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b="1" dirty="0" smtClean="0"/>
              <a:t>Rôle</a:t>
            </a:r>
          </a:p>
          <a:p>
            <a:r>
              <a:rPr lang="fr-FR" dirty="0"/>
              <a:t>Fournit les services attendus à </a:t>
            </a:r>
            <a:r>
              <a:rPr lang="fr-FR" dirty="0" smtClean="0"/>
              <a:t>l’application (signification </a:t>
            </a:r>
            <a:r>
              <a:rPr lang="fr-FR" dirty="0"/>
              <a:t>des données transmises</a:t>
            </a:r>
            <a:r>
              <a:rPr lang="fr-FR" dirty="0" smtClean="0"/>
              <a:t>.)</a:t>
            </a:r>
          </a:p>
          <a:p>
            <a:r>
              <a:rPr lang="fr-FR" b="1" dirty="0" smtClean="0"/>
              <a:t>Exemples de protocoles</a:t>
            </a:r>
          </a:p>
          <a:p>
            <a:r>
              <a:rPr lang="nl-NL" dirty="0" smtClean="0"/>
              <a:t>HTTP </a:t>
            </a:r>
            <a:r>
              <a:rPr lang="nl-NL" dirty="0"/>
              <a:t>(World Wilde Web), FTP (transfert de fichiers), SMTP </a:t>
            </a:r>
            <a:r>
              <a:rPr lang="fr-FR" dirty="0"/>
              <a:t>(messagerie), SSH (connexion à distance sécurisée), DNS (recherche de correspondance entre noms et adresses IP) et beaucoup d’autres.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23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63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24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217" y="950020"/>
            <a:ext cx="8275288" cy="4613656"/>
          </a:xfrm>
          <a:prstGeom prst="rect">
            <a:avLst/>
          </a:prstGeom>
        </p:spPr>
      </p:pic>
      <p:sp>
        <p:nvSpPr>
          <p:cNvPr id="7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4- Protocoles de communication 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580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Echanges de données</a:t>
            </a:r>
          </a:p>
          <a:p>
            <a:r>
              <a:rPr lang="fr-FR" b="1" dirty="0"/>
              <a:t>Simplex</a:t>
            </a:r>
          </a:p>
          <a:p>
            <a:pPr lvl="1"/>
            <a:r>
              <a:rPr lang="fr-FR" dirty="0" smtClean="0"/>
              <a:t>Liaison </a:t>
            </a:r>
            <a:r>
              <a:rPr lang="fr-FR" dirty="0"/>
              <a:t>unidirectionnelle entre un émetteur et un récepteur.</a:t>
            </a:r>
          </a:p>
          <a:p>
            <a:pPr lvl="1"/>
            <a:r>
              <a:rPr lang="fr-FR" dirty="0" smtClean="0"/>
              <a:t>Transmission </a:t>
            </a:r>
            <a:r>
              <a:rPr lang="fr-FR" dirty="0"/>
              <a:t>dans un seul sens, sans retour.</a:t>
            </a:r>
          </a:p>
          <a:p>
            <a:r>
              <a:rPr lang="fr-FR" b="1" dirty="0" smtClean="0"/>
              <a:t>Exemples</a:t>
            </a:r>
            <a:endParaRPr lang="fr-FR" b="1" dirty="0"/>
          </a:p>
          <a:p>
            <a:pPr lvl="1"/>
            <a:r>
              <a:rPr lang="fr-FR" dirty="0" smtClean="0"/>
              <a:t>Câble TV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25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028" y="3266605"/>
            <a:ext cx="5471476" cy="125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52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Full duplex</a:t>
            </a:r>
          </a:p>
          <a:p>
            <a:pPr lvl="1"/>
            <a:r>
              <a:rPr lang="fr-FR" dirty="0" smtClean="0"/>
              <a:t>Liaison </a:t>
            </a:r>
            <a:r>
              <a:rPr lang="fr-FR" dirty="0"/>
              <a:t>bidirectionnelle.</a:t>
            </a:r>
          </a:p>
          <a:p>
            <a:pPr lvl="1"/>
            <a:r>
              <a:rPr lang="fr-FR" dirty="0" smtClean="0"/>
              <a:t>2 </a:t>
            </a:r>
            <a:r>
              <a:rPr lang="fr-FR" dirty="0"/>
              <a:t>canaux de transmission sont utilisés, un dans </a:t>
            </a:r>
            <a:r>
              <a:rPr lang="fr-FR" dirty="0" smtClean="0"/>
              <a:t>chaque direction</a:t>
            </a:r>
            <a:r>
              <a:rPr lang="fr-FR" dirty="0"/>
              <a:t>.</a:t>
            </a:r>
          </a:p>
          <a:p>
            <a:r>
              <a:rPr lang="fr-FR" b="1" dirty="0" smtClean="0"/>
              <a:t>Exemple</a:t>
            </a:r>
            <a:endParaRPr lang="fr-FR" b="1" dirty="0"/>
          </a:p>
          <a:p>
            <a:pPr lvl="1"/>
            <a:r>
              <a:rPr lang="fr-FR" dirty="0" smtClean="0"/>
              <a:t>Liaison </a:t>
            </a:r>
            <a:r>
              <a:rPr lang="fr-FR" dirty="0"/>
              <a:t>RS232 des </a:t>
            </a:r>
            <a:r>
              <a:rPr lang="fr-FR" dirty="0" smtClean="0"/>
              <a:t>PC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26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243" y="3508822"/>
            <a:ext cx="5860526" cy="115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4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Half duplex</a:t>
            </a:r>
          </a:p>
          <a:p>
            <a:pPr lvl="1"/>
            <a:r>
              <a:rPr lang="fr-FR" dirty="0" smtClean="0"/>
              <a:t>Liaison </a:t>
            </a:r>
            <a:r>
              <a:rPr lang="fr-FR" dirty="0"/>
              <a:t>bidirectionnelle.</a:t>
            </a:r>
          </a:p>
          <a:p>
            <a:pPr lvl="1"/>
            <a:r>
              <a:rPr lang="fr-FR" dirty="0" smtClean="0"/>
              <a:t>1 </a:t>
            </a:r>
            <a:r>
              <a:rPr lang="fr-FR" dirty="0"/>
              <a:t>canal de transmission est </a:t>
            </a:r>
            <a:r>
              <a:rPr lang="fr-FR" dirty="0" smtClean="0"/>
              <a:t>partagé, Il </a:t>
            </a:r>
            <a:r>
              <a:rPr lang="fr-FR" dirty="0"/>
              <a:t>est utilisé dans un sens et dans l’autre.</a:t>
            </a:r>
          </a:p>
          <a:p>
            <a:pPr lvl="1"/>
            <a:r>
              <a:rPr lang="fr-FR" dirty="0" smtClean="0"/>
              <a:t>Une </a:t>
            </a:r>
            <a:r>
              <a:rPr lang="fr-FR" dirty="0"/>
              <a:t>règle doit définir comment gérer l’accès au média.</a:t>
            </a:r>
          </a:p>
          <a:p>
            <a:pPr lvl="1"/>
            <a:r>
              <a:rPr lang="fr-FR" dirty="0" smtClean="0"/>
              <a:t>Moins </a:t>
            </a:r>
            <a:r>
              <a:rPr lang="fr-FR" dirty="0"/>
              <a:t>cher, plus facile, mais plus lent.</a:t>
            </a:r>
          </a:p>
          <a:p>
            <a:r>
              <a:rPr lang="fr-FR" b="1" dirty="0" smtClean="0"/>
              <a:t>Exemple</a:t>
            </a:r>
            <a:endParaRPr lang="fr-FR" b="1" dirty="0"/>
          </a:p>
          <a:p>
            <a:pPr lvl="1"/>
            <a:r>
              <a:rPr lang="fr-FR" dirty="0" smtClean="0"/>
              <a:t>De </a:t>
            </a:r>
            <a:r>
              <a:rPr lang="fr-FR" dirty="0"/>
              <a:t>nombreux bus de </a:t>
            </a:r>
            <a:r>
              <a:rPr lang="fr-FR" dirty="0" smtClean="0"/>
              <a:t>terrain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27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152" y="3941942"/>
            <a:ext cx="6029828" cy="117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962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Liaison synchrone, asynchrone </a:t>
            </a:r>
          </a:p>
          <a:p>
            <a:r>
              <a:rPr lang="fr-FR" b="1" dirty="0"/>
              <a:t>a) Liaison synchrone</a:t>
            </a:r>
          </a:p>
          <a:p>
            <a:r>
              <a:rPr lang="fr-FR" dirty="0"/>
              <a:t>Dans ce type de liaison on transmet une horloge avec le signal, les instants de lecture </a:t>
            </a:r>
            <a:r>
              <a:rPr lang="fr-FR" dirty="0" smtClean="0"/>
              <a:t>de l'information </a:t>
            </a:r>
            <a:r>
              <a:rPr lang="fr-FR" dirty="0"/>
              <a:t>sont donnés par les fronts de cette horloge. Cette solution est fiable, </a:t>
            </a:r>
            <a:r>
              <a:rPr lang="fr-FR" dirty="0" smtClean="0"/>
              <a:t>mais nécessite </a:t>
            </a:r>
            <a:r>
              <a:rPr lang="fr-FR" dirty="0"/>
              <a:t>des fils supplémentaires pour l’horloge.</a:t>
            </a:r>
          </a:p>
          <a:p>
            <a:r>
              <a:rPr lang="fr-FR" b="1" dirty="0" smtClean="0"/>
              <a:t>b</a:t>
            </a:r>
            <a:r>
              <a:rPr lang="fr-FR" b="1" dirty="0"/>
              <a:t>) Liaison asynchrone</a:t>
            </a:r>
          </a:p>
          <a:p>
            <a:r>
              <a:rPr lang="fr-FR" dirty="0"/>
              <a:t>Les horloges émetteur et récepteur doivent pouvoir se resynchroniser pour </a:t>
            </a:r>
            <a:r>
              <a:rPr lang="fr-FR" dirty="0" smtClean="0"/>
              <a:t>que l'information </a:t>
            </a:r>
            <a:r>
              <a:rPr lang="fr-FR" dirty="0"/>
              <a:t>puisse être lue dans de bonnes conditions</a:t>
            </a:r>
            <a:r>
              <a:rPr lang="fr-FR" dirty="0" smtClean="0"/>
              <a:t>.</a:t>
            </a:r>
          </a:p>
          <a:p>
            <a:r>
              <a:rPr lang="fr-FR" dirty="0" smtClean="0"/>
              <a:t>=&gt; </a:t>
            </a:r>
            <a:r>
              <a:rPr lang="fr-FR" dirty="0"/>
              <a:t>Synchronisation de l'horloge récepteur par le message lui-même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Pour des raisons pratiques, seule la </a:t>
            </a:r>
            <a:r>
              <a:rPr lang="fr-FR" dirty="0" smtClean="0"/>
              <a:t>Liaison asynchrone est utilisée </a:t>
            </a:r>
            <a:r>
              <a:rPr lang="fr-FR" dirty="0"/>
              <a:t>dans les réseaux, </a:t>
            </a:r>
            <a:r>
              <a:rPr lang="fr-FR" dirty="0" smtClean="0"/>
              <a:t>car on </a:t>
            </a:r>
            <a:r>
              <a:rPr lang="fr-FR" dirty="0"/>
              <a:t>privilégie la simplicité de câblage.</a:t>
            </a:r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28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65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Modulation du signal</a:t>
            </a:r>
          </a:p>
          <a:p>
            <a:r>
              <a:rPr lang="fr-FR" b="1" dirty="0"/>
              <a:t>Bande de base</a:t>
            </a:r>
          </a:p>
          <a:p>
            <a:r>
              <a:rPr lang="fr-FR" dirty="0" smtClean="0"/>
              <a:t>C’est </a:t>
            </a:r>
            <a:r>
              <a:rPr lang="fr-FR" dirty="0"/>
              <a:t>la modulation la plus utilisé pour </a:t>
            </a:r>
            <a:r>
              <a:rPr lang="fr-FR" dirty="0" smtClean="0"/>
              <a:t>les transmissions </a:t>
            </a:r>
            <a:endParaRPr lang="fr-FR" dirty="0"/>
          </a:p>
          <a:p>
            <a:pPr lvl="1"/>
            <a:r>
              <a:rPr lang="fr-FR" dirty="0" smtClean="0"/>
              <a:t>par </a:t>
            </a:r>
            <a:r>
              <a:rPr lang="fr-FR" dirty="0"/>
              <a:t>conducteurs électriques</a:t>
            </a:r>
          </a:p>
          <a:p>
            <a:pPr lvl="1"/>
            <a:r>
              <a:rPr lang="fr-FR" dirty="0" smtClean="0"/>
              <a:t>par </a:t>
            </a:r>
            <a:r>
              <a:rPr lang="fr-FR" dirty="0"/>
              <a:t>fibre optique</a:t>
            </a:r>
          </a:p>
          <a:p>
            <a:r>
              <a:rPr lang="fr-FR" dirty="0" smtClean="0"/>
              <a:t>Pour </a:t>
            </a:r>
            <a:r>
              <a:rPr lang="fr-FR" dirty="0"/>
              <a:t>fonctionner, chaque station doit être ajustée </a:t>
            </a:r>
            <a:r>
              <a:rPr lang="fr-FR" dirty="0" smtClean="0"/>
              <a:t>sur</a:t>
            </a:r>
            <a:endParaRPr lang="fr-FR" dirty="0"/>
          </a:p>
          <a:p>
            <a:pPr lvl="1"/>
            <a:r>
              <a:rPr lang="fr-FR" dirty="0" smtClean="0"/>
              <a:t>La </a:t>
            </a:r>
            <a:r>
              <a:rPr lang="fr-FR" dirty="0"/>
              <a:t>fréquence (durée de chaque bit)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niveaux de signal correspondant à un 1 et à un 0.</a:t>
            </a:r>
          </a:p>
          <a:p>
            <a:r>
              <a:rPr lang="fr-FR" b="1" dirty="0"/>
              <a:t>Modulation de </a:t>
            </a:r>
            <a:r>
              <a:rPr lang="fr-FR" b="1" dirty="0" err="1"/>
              <a:t>Frequence</a:t>
            </a:r>
            <a:r>
              <a:rPr lang="fr-FR" b="1" dirty="0"/>
              <a:t> (FM</a:t>
            </a:r>
            <a:r>
              <a:rPr lang="fr-FR" b="1" dirty="0" smtClean="0"/>
              <a:t>) et Modulation </a:t>
            </a:r>
            <a:r>
              <a:rPr lang="fr-FR" b="1" dirty="0"/>
              <a:t>d’Amplitude (AM)</a:t>
            </a:r>
          </a:p>
          <a:p>
            <a:r>
              <a:rPr lang="fr-FR" dirty="0"/>
              <a:t>Utilisées pour des transmissions sans fils</a:t>
            </a:r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29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1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fr-FR" b="1" dirty="0" smtClean="0"/>
              <a:t>Les </a:t>
            </a:r>
            <a:r>
              <a:rPr lang="fr-FR" b="1" dirty="0"/>
              <a:t>constituants matériels d'un </a:t>
            </a:r>
            <a:r>
              <a:rPr lang="fr-FR" b="1" dirty="0" smtClean="0"/>
              <a:t>réseau:</a:t>
            </a:r>
          </a:p>
          <a:p>
            <a:pPr lvl="1"/>
            <a:r>
              <a:rPr lang="fr-FR" dirty="0" smtClean="0"/>
              <a:t>Support de transmission (liaison physique)</a:t>
            </a:r>
          </a:p>
          <a:p>
            <a:pPr lvl="1"/>
            <a:r>
              <a:rPr lang="fr-FR" dirty="0" smtClean="0"/>
              <a:t>Equipement d’interconnexion (Nœuds, passerelles….)</a:t>
            </a:r>
          </a:p>
          <a:p>
            <a:pPr lvl="1"/>
            <a:r>
              <a:rPr lang="fr-FR" dirty="0" smtClean="0"/>
              <a:t>Equipement terminaux (Ordinateur, serveur, périphérique…)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050" y="2344061"/>
            <a:ext cx="5129635" cy="2910223"/>
          </a:xfrm>
          <a:prstGeom prst="rect">
            <a:avLst/>
          </a:prstGeom>
        </p:spPr>
      </p:pic>
      <p:sp>
        <p:nvSpPr>
          <p:cNvPr id="9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27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NRZ – Non Retour à Zéro</a:t>
            </a:r>
          </a:p>
          <a:p>
            <a:r>
              <a:rPr lang="fr-FR" dirty="0"/>
              <a:t>• Principe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0 logique est codé par un niveau de tension.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1 logique est codé par un autre niveau de tension.</a:t>
            </a:r>
          </a:p>
          <a:p>
            <a:r>
              <a:rPr lang="fr-FR" dirty="0" smtClean="0"/>
              <a:t>Exemple </a:t>
            </a:r>
            <a:r>
              <a:rPr lang="fr-FR" dirty="0"/>
              <a:t>: RS232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1 logique est codé par la tension -12 V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0 logique est codé par la tension +</a:t>
            </a:r>
            <a:r>
              <a:rPr lang="fr-FR" dirty="0" smtClean="0"/>
              <a:t>12V</a:t>
            </a:r>
          </a:p>
          <a:p>
            <a:pPr lvl="1"/>
            <a:endParaRPr lang="fr-FR" b="1" dirty="0"/>
          </a:p>
          <a:p>
            <a:pPr lvl="1"/>
            <a:endParaRPr lang="fr-FR" b="1" dirty="0" smtClean="0"/>
          </a:p>
          <a:p>
            <a:pPr lvl="1"/>
            <a:endParaRPr lang="fr-FR" b="1" dirty="0"/>
          </a:p>
          <a:p>
            <a:pPr lvl="1"/>
            <a:endParaRPr lang="fr-FR" b="1" dirty="0" smtClean="0"/>
          </a:p>
          <a:p>
            <a:pPr lvl="1"/>
            <a:endParaRPr lang="fr-FR" b="1" dirty="0"/>
          </a:p>
          <a:p>
            <a:pPr lvl="1"/>
            <a:endParaRPr lang="fr-FR" b="1" dirty="0" smtClean="0"/>
          </a:p>
          <a:p>
            <a:pPr lvl="1"/>
            <a:endParaRPr lang="fr-F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30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2210"/>
          <a:stretch/>
        </p:blipFill>
        <p:spPr>
          <a:xfrm>
            <a:off x="3970115" y="3799269"/>
            <a:ext cx="6710797" cy="1621061"/>
          </a:xfrm>
          <a:prstGeom prst="rect">
            <a:avLst/>
          </a:prstGeom>
        </p:spPr>
      </p:pic>
      <p:sp>
        <p:nvSpPr>
          <p:cNvPr id="7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80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NRZ – Non Retour à </a:t>
            </a:r>
            <a:r>
              <a:rPr lang="fr-FR" b="1" dirty="0" smtClean="0"/>
              <a:t>Zéro</a:t>
            </a:r>
          </a:p>
          <a:p>
            <a:r>
              <a:rPr lang="fr-FR" b="1" dirty="0" smtClean="0"/>
              <a:t>Avantages</a:t>
            </a:r>
            <a:endParaRPr lang="fr-FR" b="1" dirty="0"/>
          </a:p>
          <a:p>
            <a:pPr lvl="1"/>
            <a:r>
              <a:rPr lang="fr-FR" dirty="0" smtClean="0"/>
              <a:t>Très </a:t>
            </a:r>
            <a:r>
              <a:rPr lang="fr-FR" dirty="0"/>
              <a:t>grande simplicité</a:t>
            </a:r>
          </a:p>
          <a:p>
            <a:r>
              <a:rPr lang="fr-FR" b="1" dirty="0" smtClean="0"/>
              <a:t>Inconvénients</a:t>
            </a:r>
          </a:p>
          <a:p>
            <a:pPr lvl="1"/>
            <a:r>
              <a:rPr lang="fr-FR" dirty="0" smtClean="0"/>
              <a:t>En </a:t>
            </a:r>
            <a:r>
              <a:rPr lang="fr-FR" dirty="0"/>
              <a:t>cas de longue suite de niveaux </a:t>
            </a:r>
            <a:r>
              <a:rPr lang="fr-FR" dirty="0" smtClean="0"/>
              <a:t>identiques </a:t>
            </a:r>
          </a:p>
          <a:p>
            <a:pPr lvl="2"/>
            <a:r>
              <a:rPr lang="fr-FR" dirty="0" smtClean="0"/>
              <a:t>Il </a:t>
            </a:r>
            <a:r>
              <a:rPr lang="fr-FR" dirty="0"/>
              <a:t>n’y a plus de </a:t>
            </a:r>
            <a:r>
              <a:rPr lang="fr-FR" dirty="0" smtClean="0"/>
              <a:t>transition. </a:t>
            </a:r>
          </a:p>
          <a:p>
            <a:pPr lvl="2"/>
            <a:r>
              <a:rPr lang="fr-FR" dirty="0" smtClean="0"/>
              <a:t>Donc</a:t>
            </a:r>
            <a:r>
              <a:rPr lang="fr-FR" dirty="0"/>
              <a:t>, plus de possibilité de synchroniser l’horloge locale.</a:t>
            </a:r>
          </a:p>
          <a:p>
            <a:endParaRPr lang="fr-FR" b="1" dirty="0" smtClean="0"/>
          </a:p>
          <a:p>
            <a:r>
              <a:rPr lang="fr-FR" b="1" dirty="0" smtClean="0"/>
              <a:t>Variante Bipolaire </a:t>
            </a:r>
          </a:p>
          <a:p>
            <a:pPr lvl="1"/>
            <a:r>
              <a:rPr lang="fr-FR" dirty="0" smtClean="0"/>
              <a:t>Codez la séquence du dernier exemple en utilisant le codage NRZ bipolaire !!</a:t>
            </a:r>
          </a:p>
          <a:p>
            <a:endParaRPr lang="fr-FR" dirty="0"/>
          </a:p>
          <a:p>
            <a:pPr lvl="2"/>
            <a:endParaRPr lang="fr-F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31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40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RZ – Retour à Zéro</a:t>
            </a:r>
          </a:p>
          <a:p>
            <a:r>
              <a:rPr lang="fr-FR" dirty="0" smtClean="0"/>
              <a:t>Principe</a:t>
            </a:r>
            <a:endParaRPr lang="fr-FR" dirty="0"/>
          </a:p>
          <a:p>
            <a:pPr lvl="1"/>
            <a:r>
              <a:rPr lang="fr-FR" dirty="0" smtClean="0"/>
              <a:t>Similaire </a:t>
            </a:r>
            <a:r>
              <a:rPr lang="fr-FR" dirty="0"/>
              <a:t>au codage NRZ, sauf que le signal </a:t>
            </a:r>
            <a:r>
              <a:rPr lang="fr-FR" dirty="0" smtClean="0"/>
              <a:t>revient toujours </a:t>
            </a:r>
            <a:r>
              <a:rPr lang="fr-FR" dirty="0"/>
              <a:t>à 0 V au milieu du temps de bit</a:t>
            </a:r>
            <a:r>
              <a:rPr lang="fr-FR" dirty="0" smtClean="0"/>
              <a:t>.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32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3160622"/>
            <a:ext cx="7514751" cy="192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0940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RZ – Retour à Zéro</a:t>
            </a:r>
          </a:p>
          <a:p>
            <a:r>
              <a:rPr lang="fr-FR" b="1" dirty="0" smtClean="0"/>
              <a:t>Avantages</a:t>
            </a:r>
            <a:endParaRPr lang="fr-FR" b="1" dirty="0"/>
          </a:p>
          <a:p>
            <a:pPr lvl="1"/>
            <a:r>
              <a:rPr lang="fr-FR" dirty="0" smtClean="0"/>
              <a:t>Simplicité</a:t>
            </a:r>
            <a:endParaRPr lang="fr-FR" dirty="0"/>
          </a:p>
          <a:p>
            <a:pPr lvl="1"/>
            <a:r>
              <a:rPr lang="fr-FR" dirty="0" smtClean="0"/>
              <a:t>Possibilité </a:t>
            </a:r>
            <a:r>
              <a:rPr lang="fr-FR" dirty="0"/>
              <a:t>de resynchroniser l’horloge à chaque bit.</a:t>
            </a:r>
          </a:p>
          <a:p>
            <a:r>
              <a:rPr lang="fr-FR" b="1" dirty="0" smtClean="0"/>
              <a:t>Inconvénients</a:t>
            </a:r>
            <a:endParaRPr lang="fr-FR" b="1" dirty="0"/>
          </a:p>
          <a:p>
            <a:r>
              <a:rPr lang="fr-FR" dirty="0" smtClean="0"/>
              <a:t>Doublement </a:t>
            </a:r>
            <a:r>
              <a:rPr lang="fr-FR" dirty="0"/>
              <a:t>de la fréquence</a:t>
            </a:r>
          </a:p>
          <a:p>
            <a:pPr lvl="1"/>
            <a:r>
              <a:rPr lang="fr-FR" dirty="0" smtClean="0"/>
              <a:t>Nécessite </a:t>
            </a:r>
            <a:r>
              <a:rPr lang="fr-FR" dirty="0"/>
              <a:t>un média avec une bande passante deux fois plus large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dirty="0"/>
              <a:t>Variante Bipolaire </a:t>
            </a:r>
          </a:p>
          <a:p>
            <a:pPr lvl="1"/>
            <a:r>
              <a:rPr lang="fr-FR" dirty="0"/>
              <a:t>Codez la séquence du dernier exemple en utilisant le codage NRZ bipolaire !!</a:t>
            </a:r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33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749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Manchester</a:t>
            </a:r>
          </a:p>
          <a:p>
            <a:r>
              <a:rPr lang="fr-FR" dirty="0" smtClean="0"/>
              <a:t> </a:t>
            </a:r>
            <a:r>
              <a:rPr lang="fr-FR" dirty="0"/>
              <a:t>Le signal commute toujours à mi période.</a:t>
            </a:r>
          </a:p>
          <a:p>
            <a:pPr lvl="1"/>
            <a:r>
              <a:rPr lang="fr-FR" dirty="0" smtClean="0"/>
              <a:t>Si </a:t>
            </a:r>
            <a:r>
              <a:rPr lang="fr-FR" dirty="0"/>
              <a:t>le bit vaut 0, la commutation sera de </a:t>
            </a:r>
            <a:r>
              <a:rPr lang="fr-FR" dirty="0" smtClean="0"/>
              <a:t>-1==&gt; </a:t>
            </a:r>
            <a:r>
              <a:rPr lang="fr-FR" dirty="0"/>
              <a:t>1.</a:t>
            </a:r>
          </a:p>
          <a:p>
            <a:pPr lvl="1"/>
            <a:r>
              <a:rPr lang="fr-FR" dirty="0" smtClean="0"/>
              <a:t>Si </a:t>
            </a:r>
            <a:r>
              <a:rPr lang="fr-FR" dirty="0"/>
              <a:t>le bit vaut 1, la commutation sera de 1 </a:t>
            </a:r>
            <a:r>
              <a:rPr lang="fr-FR" dirty="0" smtClean="0"/>
              <a:t>==&gt; -1.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34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123" y="3424428"/>
            <a:ext cx="7678475" cy="1965169"/>
          </a:xfrm>
          <a:prstGeom prst="rect">
            <a:avLst/>
          </a:prstGeom>
        </p:spPr>
      </p:pic>
      <p:sp>
        <p:nvSpPr>
          <p:cNvPr id="7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147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Avantages</a:t>
            </a:r>
          </a:p>
          <a:p>
            <a:r>
              <a:rPr lang="fr-FR" dirty="0" smtClean="0"/>
              <a:t>La </a:t>
            </a:r>
            <a:r>
              <a:rPr lang="fr-FR" dirty="0"/>
              <a:t>transition à chaque demi période est garantie </a:t>
            </a:r>
          </a:p>
          <a:p>
            <a:pPr lvl="1"/>
            <a:r>
              <a:rPr lang="fr-FR" dirty="0" smtClean="0"/>
              <a:t>synchronisation </a:t>
            </a:r>
            <a:r>
              <a:rPr lang="fr-FR" dirty="0"/>
              <a:t>de l’horloge fiable et précise.</a:t>
            </a:r>
          </a:p>
          <a:p>
            <a:pPr marL="502920" lvl="1" indent="0">
              <a:buNone/>
            </a:pPr>
            <a:endParaRPr lang="fr-FR" dirty="0" smtClean="0"/>
          </a:p>
          <a:p>
            <a:r>
              <a:rPr lang="fr-FR" b="1" dirty="0" smtClean="0"/>
              <a:t> Inconvénients</a:t>
            </a:r>
          </a:p>
          <a:p>
            <a:pPr lvl="1"/>
            <a:r>
              <a:rPr lang="fr-FR" dirty="0" smtClean="0"/>
              <a:t>Doublement </a:t>
            </a:r>
            <a:r>
              <a:rPr lang="fr-FR" dirty="0"/>
              <a:t>de la </a:t>
            </a:r>
            <a:r>
              <a:rPr lang="fr-FR" dirty="0" smtClean="0"/>
              <a:t>fréquence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35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8501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Manchester différentiel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0 logique est codé par une transition de même </a:t>
            </a:r>
            <a:r>
              <a:rPr lang="fr-FR" dirty="0" smtClean="0"/>
              <a:t>sens que </a:t>
            </a:r>
            <a:r>
              <a:rPr lang="fr-FR" dirty="0"/>
              <a:t>la précédente.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1 logique est codé par une transition de sens </a:t>
            </a:r>
            <a:r>
              <a:rPr lang="fr-FR" dirty="0" smtClean="0"/>
              <a:t>opposé à </a:t>
            </a:r>
            <a:r>
              <a:rPr lang="fr-FR" dirty="0"/>
              <a:t>la précédente</a:t>
            </a:r>
            <a:r>
              <a:rPr lang="fr-FR" dirty="0" smtClean="0"/>
              <a:t>.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36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714"/>
          <a:stretch/>
        </p:blipFill>
        <p:spPr>
          <a:xfrm>
            <a:off x="3530504" y="3075233"/>
            <a:ext cx="8163513" cy="20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8884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Avantages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transition à chaque demi période est garantie </a:t>
            </a:r>
          </a:p>
          <a:p>
            <a:pPr lvl="1"/>
            <a:r>
              <a:rPr lang="fr-FR" dirty="0" smtClean="0"/>
              <a:t>synchronisation </a:t>
            </a:r>
            <a:r>
              <a:rPr lang="fr-FR" dirty="0"/>
              <a:t>de l’horloge fiable et précise.</a:t>
            </a:r>
          </a:p>
          <a:p>
            <a:r>
              <a:rPr lang="fr-FR" dirty="0" smtClean="0"/>
              <a:t>Inconvénients</a:t>
            </a:r>
            <a:endParaRPr lang="fr-FR" dirty="0"/>
          </a:p>
          <a:p>
            <a:pPr lvl="1"/>
            <a:r>
              <a:rPr lang="fr-FR" dirty="0" smtClean="0"/>
              <a:t>Doublement </a:t>
            </a:r>
            <a:r>
              <a:rPr lang="fr-FR" dirty="0"/>
              <a:t>de la </a:t>
            </a:r>
            <a:r>
              <a:rPr lang="fr-FR" dirty="0" smtClean="0"/>
              <a:t>fréquence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37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221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Techniques d’accès au canal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Technique de </a:t>
            </a:r>
            <a:r>
              <a:rPr lang="fr-FR" dirty="0" smtClean="0"/>
              <a:t>jeton </a:t>
            </a:r>
            <a:r>
              <a:rPr lang="fr-FR" b="1" dirty="0" smtClean="0"/>
              <a:t>(</a:t>
            </a:r>
            <a:r>
              <a:rPr lang="fr-FR" b="1" dirty="0" err="1" smtClean="0"/>
              <a:t>Token</a:t>
            </a:r>
            <a:r>
              <a:rPr lang="fr-FR" b="1" dirty="0" smtClean="0"/>
              <a:t>)</a:t>
            </a:r>
          </a:p>
          <a:p>
            <a:pPr lvl="1"/>
            <a:r>
              <a:rPr lang="fr-FR" dirty="0" smtClean="0"/>
              <a:t>CSMA/CA </a:t>
            </a:r>
            <a:r>
              <a:rPr lang="fr-FR" b="1" dirty="0"/>
              <a:t>(carrier </a:t>
            </a:r>
            <a:r>
              <a:rPr lang="fr-FR" b="1" dirty="0" err="1"/>
              <a:t>sense</a:t>
            </a:r>
            <a:r>
              <a:rPr lang="fr-FR" b="1" dirty="0"/>
              <a:t> multiple </a:t>
            </a:r>
            <a:r>
              <a:rPr lang="fr-FR" b="1" dirty="0" err="1"/>
              <a:t>access</a:t>
            </a:r>
            <a:r>
              <a:rPr lang="fr-FR" b="1" dirty="0"/>
              <a:t> / collision </a:t>
            </a:r>
            <a:r>
              <a:rPr lang="fr-FR" b="1" dirty="0" err="1"/>
              <a:t>avoidance</a:t>
            </a:r>
            <a:r>
              <a:rPr lang="fr-FR" b="1" dirty="0"/>
              <a:t>) </a:t>
            </a:r>
            <a:endParaRPr lang="fr-FR" dirty="0" smtClean="0"/>
          </a:p>
          <a:p>
            <a:pPr lvl="1"/>
            <a:r>
              <a:rPr lang="fr-FR" dirty="0" smtClean="0"/>
              <a:t>CSMA/CD </a:t>
            </a:r>
            <a:r>
              <a:rPr lang="fr-FR" b="1" dirty="0"/>
              <a:t>(carrier </a:t>
            </a:r>
            <a:r>
              <a:rPr lang="fr-FR" b="1" dirty="0" err="1"/>
              <a:t>sense</a:t>
            </a:r>
            <a:r>
              <a:rPr lang="fr-FR" b="1" dirty="0"/>
              <a:t> multiple </a:t>
            </a:r>
            <a:r>
              <a:rPr lang="fr-FR" b="1" dirty="0" err="1"/>
              <a:t>access</a:t>
            </a:r>
            <a:r>
              <a:rPr lang="fr-FR" b="1" dirty="0"/>
              <a:t> / collision </a:t>
            </a:r>
            <a:r>
              <a:rPr lang="fr-FR" b="1" dirty="0" err="1" smtClean="0"/>
              <a:t>detection</a:t>
            </a:r>
            <a:r>
              <a:rPr lang="fr-FR" b="1" dirty="0" smtClean="0"/>
              <a:t>) </a:t>
            </a:r>
            <a:endParaRPr lang="fr-FR" dirty="0"/>
          </a:p>
          <a:p>
            <a:pPr lvl="1"/>
            <a:r>
              <a:rPr lang="fr-FR" dirty="0" smtClean="0"/>
              <a:t>… ETC</a:t>
            </a:r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38</a:t>
            </a:fld>
            <a:endParaRPr lang="fr-FR"/>
          </a:p>
        </p:txBody>
      </p:sp>
      <p:sp>
        <p:nvSpPr>
          <p:cNvPr id="6" name="Title 15"/>
          <p:cNvSpPr txBox="1">
            <a:spLocks/>
          </p:cNvSpPr>
          <p:nvPr/>
        </p:nvSpPr>
        <p:spPr>
          <a:xfrm>
            <a:off x="-1" y="1123837"/>
            <a:ext cx="3580328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81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Pour Votre</a:t>
            </a:r>
            <a:br>
              <a:rPr lang="fr-FR" dirty="0" smtClean="0"/>
            </a:br>
            <a:r>
              <a:rPr lang="fr-FR" dirty="0" smtClean="0"/>
              <a:t>Attention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251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428010"/>
            <a:ext cx="7315200" cy="2132310"/>
          </a:xfrm>
        </p:spPr>
        <p:txBody>
          <a:bodyPr/>
          <a:lstStyle/>
          <a:p>
            <a:r>
              <a:rPr lang="fr-FR" b="1" dirty="0"/>
              <a:t>Le Support de transmission  </a:t>
            </a:r>
          </a:p>
          <a:p>
            <a:pPr lvl="1"/>
            <a:r>
              <a:rPr lang="fr-FR" dirty="0" smtClean="0"/>
              <a:t>Les </a:t>
            </a:r>
            <a:r>
              <a:rPr lang="fr-FR" dirty="0"/>
              <a:t>supports utilisés peuvent être 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632137"/>
              </p:ext>
            </p:extLst>
          </p:nvPr>
        </p:nvGraphicFramePr>
        <p:xfrm>
          <a:off x="3579444" y="2311908"/>
          <a:ext cx="8127999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Avantages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Inconvénients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Cuivre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Faible coût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 aux EMI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ElectroMagnetic</a:t>
                      </a: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Interferences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Fibre Optique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Pas sensible aux EMI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Large bande </a:t>
                      </a:r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Peu d’atténuation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Coût élevé.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Sans Fil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Mobilité, flexibilité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Très sensible aux EMI.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834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Technique de jeton  </a:t>
            </a:r>
          </a:p>
          <a:p>
            <a:r>
              <a:rPr lang="fr-FR" dirty="0" smtClean="0"/>
              <a:t>Cette </a:t>
            </a:r>
            <a:r>
              <a:rPr lang="fr-FR" dirty="0"/>
              <a:t>technique peut-être utilisé dans une topologie en anneau ou en bus.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jeton circule sur le réseau, inclus dans la trame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La trame passe de station en station  (régénérée)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jeton est libre ou occupé   (droit d’émettre)</a:t>
            </a:r>
          </a:p>
          <a:p>
            <a:pPr lvl="1"/>
            <a:r>
              <a:rPr lang="fr-FR" dirty="0" smtClean="0"/>
              <a:t>Trame </a:t>
            </a:r>
            <a:r>
              <a:rPr lang="fr-FR" dirty="0"/>
              <a:t>= jeton + adresse + message 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trame retourne jusqu’à </a:t>
            </a:r>
            <a:r>
              <a:rPr lang="fr-FR" dirty="0" smtClean="0"/>
              <a:t>l’émetteur</a:t>
            </a:r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40</a:t>
            </a:fld>
            <a:endParaRPr lang="fr-FR"/>
          </a:p>
        </p:txBody>
      </p:sp>
      <p:sp>
        <p:nvSpPr>
          <p:cNvPr id="6" name="Title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fr-FR" sz="1900" b="1" dirty="0" smtClean="0">
                <a:solidFill>
                  <a:schemeClr val="bg1"/>
                </a:solidFill>
              </a:rPr>
              <a:t>Architecture des 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 smtClean="0">
                <a:solidFill>
                  <a:schemeClr val="bg1"/>
                </a:solidFill>
              </a:rPr>
              <a:t/>
            </a:r>
            <a:br>
              <a:rPr lang="fr-FR" sz="1900" b="1" dirty="0" smtClean="0">
                <a:solidFill>
                  <a:schemeClr val="bg1"/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bg1"/>
                </a:solidFill>
              </a:rPr>
              <a:t>5- Techniques de transmission de données  </a:t>
            </a:r>
            <a: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88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867912" y="700031"/>
            <a:ext cx="3474720" cy="807720"/>
          </a:xfrm>
        </p:spPr>
        <p:txBody>
          <a:bodyPr/>
          <a:lstStyle/>
          <a:p>
            <a:r>
              <a:rPr lang="fr-FR" dirty="0"/>
              <a:t>Supports de </a:t>
            </a:r>
            <a:r>
              <a:rPr lang="fr-FR" dirty="0" smtClean="0"/>
              <a:t>transmission</a:t>
            </a:r>
            <a:endParaRPr lang="fr-FR" dirty="0"/>
          </a:p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67911" y="1266092"/>
            <a:ext cx="4798011" cy="4688204"/>
          </a:xfrm>
        </p:spPr>
        <p:txBody>
          <a:bodyPr>
            <a:normAutofit/>
          </a:bodyPr>
          <a:lstStyle/>
          <a:p>
            <a:r>
              <a:rPr lang="fr-FR" dirty="0" smtClean="0"/>
              <a:t>Le</a:t>
            </a:r>
            <a:r>
              <a:rPr lang="fr-FR" dirty="0"/>
              <a:t> câble </a:t>
            </a:r>
            <a:r>
              <a:rPr lang="fr-FR" dirty="0" smtClean="0"/>
              <a:t>coaxial</a:t>
            </a:r>
          </a:p>
          <a:p>
            <a:pPr lvl="1"/>
            <a:r>
              <a:rPr lang="fr-FR" dirty="0"/>
              <a:t>Conducteur unique au centre du </a:t>
            </a:r>
            <a:r>
              <a:rPr lang="fr-FR" dirty="0" smtClean="0"/>
              <a:t>câble, et tresse métallique entourant le câble sur toute sa longueur.</a:t>
            </a:r>
          </a:p>
          <a:p>
            <a:r>
              <a:rPr lang="fr-FR" dirty="0" smtClean="0"/>
              <a:t>La paire torsadée</a:t>
            </a:r>
          </a:p>
          <a:p>
            <a:pPr lvl="1"/>
            <a:r>
              <a:rPr lang="fr-FR" dirty="0" smtClean="0"/>
              <a:t>Variantes (blindée, non blindée, doublement blindé)</a:t>
            </a:r>
          </a:p>
          <a:p>
            <a:pPr marL="502920" lvl="1" indent="0">
              <a:buNone/>
            </a:pPr>
            <a:endParaRPr lang="fr-FR" dirty="0" smtClean="0"/>
          </a:p>
          <a:p>
            <a:r>
              <a:rPr lang="fr-FR" dirty="0" smtClean="0"/>
              <a:t>La fibre optique</a:t>
            </a:r>
          </a:p>
          <a:p>
            <a:pPr lvl="1"/>
            <a:r>
              <a:rPr lang="fr-FR" dirty="0"/>
              <a:t>Une diode électroluminescente (LED) ou un Laser est </a:t>
            </a:r>
            <a:r>
              <a:rPr lang="fr-FR" dirty="0" smtClean="0"/>
              <a:t>commandé par un </a:t>
            </a:r>
            <a:r>
              <a:rPr lang="fr-FR" dirty="0"/>
              <a:t>signal à émettre.</a:t>
            </a:r>
            <a:br>
              <a:rPr lang="fr-FR" dirty="0"/>
            </a:b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5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5923" y="1030182"/>
            <a:ext cx="2733675" cy="5429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6263" y="2727053"/>
            <a:ext cx="2269590" cy="15130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3432" y="1653244"/>
            <a:ext cx="1952625" cy="9239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5322" y="5163721"/>
            <a:ext cx="3590925" cy="790575"/>
          </a:xfrm>
          <a:prstGeom prst="rect">
            <a:avLst/>
          </a:prstGeom>
        </p:spPr>
      </p:pic>
      <p:sp>
        <p:nvSpPr>
          <p:cNvPr id="17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0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711474"/>
          </a:xfrm>
        </p:spPr>
        <p:txBody>
          <a:bodyPr/>
          <a:lstStyle/>
          <a:p>
            <a:r>
              <a:rPr lang="fr-FR" dirty="0"/>
              <a:t>Equipement d’interconnexion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6</a:t>
            </a:fld>
            <a:endParaRPr lang="fr-FR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5720" y="2753139"/>
            <a:ext cx="2809875" cy="12477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3972" y="3616866"/>
            <a:ext cx="2038350" cy="13049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1997" y="1693104"/>
            <a:ext cx="2600325" cy="12001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2256" y="4390704"/>
            <a:ext cx="2657475" cy="6096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621" y="5000304"/>
            <a:ext cx="2124075" cy="8858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1223" y="2255356"/>
            <a:ext cx="1704975" cy="971550"/>
          </a:xfrm>
          <a:prstGeom prst="rect">
            <a:avLst/>
          </a:prstGeom>
        </p:spPr>
      </p:pic>
      <p:sp>
        <p:nvSpPr>
          <p:cNvPr id="18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1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Concentrateur ou </a:t>
            </a:r>
            <a:r>
              <a:rPr lang="fr-FR" b="1" dirty="0" smtClean="0"/>
              <a:t>HUB</a:t>
            </a:r>
          </a:p>
          <a:p>
            <a:pPr lvl="1"/>
            <a:r>
              <a:rPr lang="fr-FR" dirty="0"/>
              <a:t>Dispositif qui reçoit, contrôle et régénère les signaux reçus sur chaque port </a:t>
            </a:r>
          </a:p>
          <a:p>
            <a:r>
              <a:rPr lang="fr-FR" b="1" dirty="0" smtClean="0"/>
              <a:t>Commutateur ou SWITCH: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commutateur est un concentrateur qui filtre et achemine les paquets selon leur </a:t>
            </a:r>
            <a:r>
              <a:rPr lang="fr-FR" dirty="0" smtClean="0"/>
              <a:t>adresse MAC,</a:t>
            </a:r>
          </a:p>
          <a:p>
            <a:r>
              <a:rPr lang="fr-FR" b="1" dirty="0" smtClean="0"/>
              <a:t>Répéteur</a:t>
            </a:r>
          </a:p>
          <a:p>
            <a:pPr lvl="1"/>
            <a:r>
              <a:rPr lang="fr-FR" dirty="0"/>
              <a:t>C’est un dispositif amplificateur qui vient se mettre en série sur le câblage, pour régénérer les signaux électriques, donc faire face au atténuation du signal.</a:t>
            </a:r>
          </a:p>
          <a:p>
            <a:r>
              <a:rPr lang="fr-FR" b="1" dirty="0" smtClean="0"/>
              <a:t>Routeur </a:t>
            </a:r>
          </a:p>
          <a:p>
            <a:pPr lvl="1"/>
            <a:r>
              <a:rPr lang="fr-FR" dirty="0" smtClean="0"/>
              <a:t>Dispositif </a:t>
            </a:r>
            <a:r>
              <a:rPr lang="fr-FR" dirty="0"/>
              <a:t>d’aiguillage qui permet de faire transiter des paquets </a:t>
            </a:r>
            <a:r>
              <a:rPr lang="fr-FR" dirty="0" smtClean="0"/>
              <a:t>définis.</a:t>
            </a:r>
          </a:p>
          <a:p>
            <a:r>
              <a:rPr lang="fr-FR" b="1" dirty="0"/>
              <a:t>Modem</a:t>
            </a:r>
          </a:p>
          <a:p>
            <a:pPr lvl="1"/>
            <a:r>
              <a:rPr lang="fr-FR" dirty="0" smtClean="0"/>
              <a:t>Permet </a:t>
            </a:r>
            <a:r>
              <a:rPr lang="fr-FR" dirty="0"/>
              <a:t>d’utiliser une liaison de type analogique (téléphonique en général) </a:t>
            </a:r>
            <a:r>
              <a:rPr lang="fr-FR" dirty="0" err="1" smtClean="0"/>
              <a:t>pourtransmettre</a:t>
            </a:r>
            <a:r>
              <a:rPr lang="fr-FR" dirty="0" smtClean="0"/>
              <a:t> </a:t>
            </a:r>
            <a:r>
              <a:rPr lang="fr-FR" dirty="0"/>
              <a:t>des données numériques</a:t>
            </a:r>
          </a:p>
          <a:p>
            <a:pPr marL="502920" lvl="1" indent="0">
              <a:buNone/>
            </a:pP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7</a:t>
            </a:fld>
            <a:endParaRPr lang="fr-FR"/>
          </a:p>
        </p:txBody>
      </p:sp>
      <p:sp>
        <p:nvSpPr>
          <p:cNvPr id="6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1- Généralité sur les réseaux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2- Classification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23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On </a:t>
            </a:r>
            <a:r>
              <a:rPr lang="fr-FR" dirty="0"/>
              <a:t>peut distinguer trois types de réseaux en fonction des distances entre les équipements</a:t>
            </a:r>
          </a:p>
          <a:p>
            <a:r>
              <a:rPr lang="fr-FR" dirty="0"/>
              <a:t>informatiques :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Les réseaux longue distance (Wide Area Network) </a:t>
            </a:r>
            <a:r>
              <a:rPr lang="fr-FR" dirty="0" smtClean="0"/>
              <a:t> </a:t>
            </a:r>
            <a:r>
              <a:rPr lang="fr-FR" dirty="0"/>
              <a:t>&gt; 100km</a:t>
            </a:r>
          </a:p>
          <a:p>
            <a:pPr lvl="1"/>
            <a:r>
              <a:rPr lang="fr-FR" dirty="0" smtClean="0"/>
              <a:t> </a:t>
            </a:r>
            <a:r>
              <a:rPr lang="fr-FR" dirty="0"/>
              <a:t>Les réseaux métropolitains (</a:t>
            </a:r>
            <a:r>
              <a:rPr lang="fr-FR" dirty="0" err="1"/>
              <a:t>Metropolitan</a:t>
            </a:r>
            <a:r>
              <a:rPr lang="fr-FR" dirty="0"/>
              <a:t> AN) </a:t>
            </a:r>
            <a:r>
              <a:rPr lang="fr-FR" dirty="0" smtClean="0"/>
              <a:t>&gt; </a:t>
            </a:r>
            <a:r>
              <a:rPr lang="fr-FR" dirty="0"/>
              <a:t>1km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Les </a:t>
            </a:r>
            <a:r>
              <a:rPr lang="fr-FR" dirty="0"/>
              <a:t>réseaux locaux (Local AN) </a:t>
            </a:r>
            <a:r>
              <a:rPr lang="fr-FR" dirty="0" smtClean="0"/>
              <a:t>&lt; </a:t>
            </a:r>
            <a:r>
              <a:rPr lang="fr-FR" dirty="0"/>
              <a:t>1km</a:t>
            </a:r>
          </a:p>
          <a:p>
            <a:pPr lvl="1"/>
            <a:r>
              <a:rPr lang="fr-FR" dirty="0"/>
              <a:t>RLI : Réseaux Locaux Industriels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8</a:t>
            </a:fld>
            <a:endParaRPr lang="fr-FR"/>
          </a:p>
        </p:txBody>
      </p:sp>
      <p:sp>
        <p:nvSpPr>
          <p:cNvPr id="13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2- Classification des réseaux 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5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Bus de Communication et Réseaux Industriels                                                                        T.AIT-IZEM                                               Licence Automatique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F73D4-835D-4E62-8C6F-983A41D9AB0E}" type="slidenum">
              <a:rPr lang="fr-FR" smtClean="0"/>
              <a:t>9</a:t>
            </a:fld>
            <a:endParaRPr lang="fr-F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863" y="777313"/>
            <a:ext cx="6743071" cy="5239390"/>
          </a:xfrm>
          <a:prstGeom prst="rect">
            <a:avLst/>
          </a:prstGeom>
        </p:spPr>
      </p:pic>
      <p:sp>
        <p:nvSpPr>
          <p:cNvPr id="7" name="Title 15"/>
          <p:cNvSpPr>
            <a:spLocks noGrp="1"/>
          </p:cNvSpPr>
          <p:nvPr>
            <p:ph type="title"/>
          </p:nvPr>
        </p:nvSpPr>
        <p:spPr>
          <a:xfrm>
            <a:off x="-1" y="1123837"/>
            <a:ext cx="3580328" cy="460118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1900" b="1" dirty="0">
                <a:solidFill>
                  <a:schemeClr val="bg1"/>
                </a:solidFill>
              </a:rPr>
              <a:t>Architecture des </a:t>
            </a:r>
            <a:r>
              <a:rPr lang="fr-FR" sz="1900" b="1" dirty="0" smtClean="0">
                <a:solidFill>
                  <a:schemeClr val="bg1"/>
                </a:solidFill>
              </a:rPr>
              <a:t>réseaux</a:t>
            </a: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fr-FR" sz="19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1- Généralité sur les réseaux</a:t>
            </a:r>
            <a:r>
              <a:rPr lang="fr-FR" sz="1900" b="1" dirty="0">
                <a:solidFill>
                  <a:schemeClr val="bg1"/>
                </a:solidFill>
              </a:rPr>
              <a:t/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bg1"/>
                </a:solidFill>
              </a:rPr>
              <a:t>2- Classification des réseaux </a:t>
            </a:r>
            <a:br>
              <a:rPr lang="fr-FR" sz="1900" b="1" dirty="0">
                <a:solidFill>
                  <a:schemeClr val="bg1"/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3- Topologies des réseaux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4- Protocoles de communication </a:t>
            </a:r>
            <a:b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fr-FR" sz="19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5- Techniques de transmission de données  </a:t>
            </a:r>
            <a: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fr-F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fr-FR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0832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504</TotalTime>
  <Words>2352</Words>
  <Application>Microsoft Office PowerPoint</Application>
  <PresentationFormat>Widescreen</PresentationFormat>
  <Paragraphs>392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Calibri</vt:lpstr>
      <vt:lpstr>Cambria</vt:lpstr>
      <vt:lpstr>Wingdings 2</vt:lpstr>
      <vt:lpstr>Frame</vt:lpstr>
      <vt:lpstr>Chapitre 1 Architecture des réseaux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Architecture des réseaux  1- Généralité sur les réseaux 2- Classification des réseaux  3- Topologies des réseaux  4- Protocoles de communication  5- Techniques de transmission de données   </vt:lpstr>
      <vt:lpstr>PowerPoint Presentation</vt:lpstr>
      <vt:lpstr>Protocoles de Communication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Merci Pour Votre Attention</vt:lpstr>
      <vt:lpstr>Architecture des réseaux  1- Généralité sur les réseaux 2- Classification des réseaux  3- Topologies des réseaux  4- Protocoles de communication  5- Techniques de transmission de données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réseaux </dc:title>
  <dc:creator>Tarek Ait Izem</dc:creator>
  <cp:lastModifiedBy>Tarek Ait Izem</cp:lastModifiedBy>
  <cp:revision>39</cp:revision>
  <dcterms:created xsi:type="dcterms:W3CDTF">2020-02-10T09:07:27Z</dcterms:created>
  <dcterms:modified xsi:type="dcterms:W3CDTF">2020-02-17T23:28:02Z</dcterms:modified>
</cp:coreProperties>
</file>