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7"/>
  </p:notesMasterIdLst>
  <p:sldIdLst>
    <p:sldId id="256" r:id="rId2"/>
    <p:sldId id="257" r:id="rId3"/>
    <p:sldId id="323" r:id="rId4"/>
    <p:sldId id="336" r:id="rId5"/>
    <p:sldId id="337" r:id="rId6"/>
    <p:sldId id="320" r:id="rId7"/>
    <p:sldId id="308" r:id="rId8"/>
    <p:sldId id="338" r:id="rId9"/>
    <p:sldId id="321" r:id="rId10"/>
    <p:sldId id="322" r:id="rId11"/>
    <p:sldId id="325" r:id="rId12"/>
    <p:sldId id="324" r:id="rId13"/>
    <p:sldId id="318" r:id="rId14"/>
    <p:sldId id="298" r:id="rId15"/>
    <p:sldId id="332" r:id="rId16"/>
    <p:sldId id="333" r:id="rId17"/>
    <p:sldId id="334" r:id="rId18"/>
    <p:sldId id="335" r:id="rId19"/>
    <p:sldId id="331" r:id="rId20"/>
    <p:sldId id="266" r:id="rId21"/>
    <p:sldId id="330" r:id="rId22"/>
    <p:sldId id="339" r:id="rId23"/>
    <p:sldId id="319" r:id="rId24"/>
    <p:sldId id="260" r:id="rId25"/>
    <p:sldId id="302" r:id="rId26"/>
    <p:sldId id="303" r:id="rId27"/>
    <p:sldId id="304" r:id="rId28"/>
    <p:sldId id="299" r:id="rId29"/>
    <p:sldId id="316" r:id="rId30"/>
    <p:sldId id="271" r:id="rId31"/>
    <p:sldId id="263" r:id="rId32"/>
    <p:sldId id="340" r:id="rId33"/>
    <p:sldId id="328" r:id="rId34"/>
    <p:sldId id="327" r:id="rId35"/>
    <p:sldId id="329"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D97C1-D5E1-4758-9362-8243167902A2}" type="datetimeFigureOut">
              <a:rPr lang="fr-FR" smtClean="0"/>
              <a:pPr/>
              <a:t>04/04/2020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D9584-8FF8-44B9-853C-F5A6D48E4AB2}"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F1A66DC-5DD6-40E1-A2EA-9CE8CF5B7023}" type="datetime1">
              <a:rPr lang="fr-FR" smtClean="0"/>
              <a:pPr/>
              <a:t>04/04/2020</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6C2F13-BECE-4F4E-9DFB-0F55688A35DB}" type="datetime1">
              <a:rPr lang="fr-FR" smtClean="0"/>
              <a:pPr/>
              <a:t>04/04/2020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9F89FE9-C7F8-43DD-BBA9-5962C7573BBD}" type="datetime1">
              <a:rPr lang="fr-FR" smtClean="0"/>
              <a:pPr/>
              <a:t>04/04/2020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4463DFF-ACFE-4135-BE14-A1658A769001}" type="datetime1">
              <a:rPr lang="fr-FR" smtClean="0"/>
              <a:pPr/>
              <a:t>04/04/2020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58F3842-DB8F-4C61-B713-FCA51F2E4F4E}" type="datetime1">
              <a:rPr lang="fr-FR" smtClean="0"/>
              <a:pPr/>
              <a:t>04/04/2020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291705F-3C9E-49E2-810D-FD14C736B72A}" type="datetime1">
              <a:rPr lang="fr-FR" smtClean="0"/>
              <a:pPr/>
              <a:t>04/04/2020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11088F6-DD6D-4F75-8516-E06E3F61E4BA}" type="datetime1">
              <a:rPr lang="fr-FR" smtClean="0"/>
              <a:pPr/>
              <a:t>04/04/2020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B852F6-D514-4E97-A578-CADBC6A6BBA6}" type="datetime1">
              <a:rPr lang="fr-FR" smtClean="0"/>
              <a:pPr/>
              <a:t>04/04/2020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6FE8917-F7BB-4941-A049-E71F4713A2D9}" type="datetime1">
              <a:rPr lang="fr-FR" smtClean="0"/>
              <a:pPr/>
              <a:t>04/04/2020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31AAA8A-3B64-4698-9D5A-C2586EED1C5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578AE03-FAD7-4876-9485-E0FCE1968E3D}" type="datetime1">
              <a:rPr lang="fr-FR" smtClean="0"/>
              <a:pPr/>
              <a:t>04/04/2020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31AAA8A-3B64-4698-9D5A-C2586EED1C5D}"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758943-8ECB-4566-8967-F3B15DD3D48D}" type="datetime1">
              <a:rPr lang="fr-FR" smtClean="0"/>
              <a:pPr/>
              <a:t>04/04/2020</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AAA8A-3B64-4698-9D5A-C2586EED1C5D}"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solidFill>
                  <a:schemeClr val="tx1"/>
                </a:solidFill>
                <a:latin typeface="Trebuchet MS" pitchFamily="34" charset="0"/>
              </a:rPr>
              <a:t>Lésions précancéreuses du tube digestif  </a:t>
            </a:r>
            <a:endParaRPr lang="fr-FR" dirty="0">
              <a:solidFill>
                <a:schemeClr val="tx1"/>
              </a:solidFill>
              <a:latin typeface="Trebuchet MS" pitchFamily="34" charset="0"/>
            </a:endParaRPr>
          </a:p>
        </p:txBody>
      </p:sp>
      <p:sp>
        <p:nvSpPr>
          <p:cNvPr id="3" name="Sous-titre 2"/>
          <p:cNvSpPr>
            <a:spLocks noGrp="1"/>
          </p:cNvSpPr>
          <p:nvPr>
            <p:ph type="subTitle" idx="1"/>
          </p:nvPr>
        </p:nvSpPr>
        <p:spPr>
          <a:xfrm>
            <a:off x="533400" y="3962416"/>
            <a:ext cx="7854696" cy="1752600"/>
          </a:xfrm>
        </p:spPr>
        <p:txBody>
          <a:bodyPr>
            <a:normAutofit fontScale="92500" lnSpcReduction="10000"/>
          </a:bodyPr>
          <a:lstStyle/>
          <a:p>
            <a:endParaRPr lang="fr-FR" dirty="0" smtClean="0"/>
          </a:p>
          <a:p>
            <a:endParaRPr lang="fr-FR" dirty="0" smtClean="0"/>
          </a:p>
          <a:p>
            <a:r>
              <a:rPr lang="fr-FR" dirty="0" smtClean="0">
                <a:latin typeface="Trebuchet MS" pitchFamily="34" charset="0"/>
              </a:rPr>
              <a:t>Dr  DAMMENE DEBBIH Karim</a:t>
            </a:r>
          </a:p>
          <a:p>
            <a:r>
              <a:rPr lang="fr-FR" dirty="0" smtClean="0">
                <a:latin typeface="Trebuchet MS" pitchFamily="34" charset="0"/>
              </a:rPr>
              <a:t>Gastroentérologue</a:t>
            </a:r>
          </a:p>
          <a:p>
            <a:endParaRPr lang="fr-FR" dirty="0" smtClean="0"/>
          </a:p>
          <a:p>
            <a:endParaRPr lang="fr-FR" dirty="0"/>
          </a:p>
        </p:txBody>
      </p:sp>
      <p:sp>
        <p:nvSpPr>
          <p:cNvPr id="4" name="Espace réservé de la date 3"/>
          <p:cNvSpPr>
            <a:spLocks noGrp="1"/>
          </p:cNvSpPr>
          <p:nvPr>
            <p:ph type="dt" sz="half" idx="10"/>
          </p:nvPr>
        </p:nvSpPr>
        <p:spPr/>
        <p:txBody>
          <a:bodyPr/>
          <a:lstStyle/>
          <a:p>
            <a:fld id="{41966199-C203-42D5-9CF8-E0EF73456470}"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8670"/>
            <a:ext cx="8686800" cy="5395930"/>
          </a:xfrm>
        </p:spPr>
        <p:txBody>
          <a:bodyPr>
            <a:normAutofit/>
          </a:bodyPr>
          <a:lstStyle/>
          <a:p>
            <a:pPr>
              <a:buNone/>
            </a:pPr>
            <a:r>
              <a:rPr lang="fr-FR" sz="1800" b="1" u="sng" dirty="0" smtClean="0">
                <a:solidFill>
                  <a:srgbClr val="002060"/>
                </a:solidFill>
                <a:latin typeface="+mj-lt"/>
              </a:rPr>
              <a:t>B- Phase locale</a:t>
            </a:r>
          </a:p>
          <a:p>
            <a:pPr>
              <a:buNone/>
            </a:pPr>
            <a:endParaRPr lang="fr-FR" sz="1800" b="1" u="sng" dirty="0" smtClean="0">
              <a:solidFill>
                <a:srgbClr val="002060"/>
              </a:solidFill>
              <a:latin typeface="+mj-lt"/>
            </a:endParaRPr>
          </a:p>
          <a:p>
            <a:pPr algn="just">
              <a:lnSpc>
                <a:spcPct val="150000"/>
              </a:lnSpc>
              <a:buNone/>
            </a:pPr>
            <a:r>
              <a:rPr lang="fr-FR" sz="1800" b="1" u="sng" dirty="0" smtClean="0">
                <a:solidFill>
                  <a:srgbClr val="002060"/>
                </a:solidFill>
                <a:latin typeface="+mj-lt"/>
              </a:rPr>
              <a:t>-</a:t>
            </a:r>
            <a:r>
              <a:rPr lang="fr-FR" sz="1600" dirty="0" smtClean="0">
                <a:solidFill>
                  <a:srgbClr val="002060"/>
                </a:solidFill>
                <a:latin typeface="+mj-lt"/>
              </a:rPr>
              <a:t>La tumeur s’étend progressivement dans l’organe où elle est née et envahit ses différents</a:t>
            </a:r>
          </a:p>
          <a:p>
            <a:pPr algn="just">
              <a:lnSpc>
                <a:spcPct val="150000"/>
              </a:lnSpc>
              <a:buNone/>
            </a:pPr>
            <a:r>
              <a:rPr lang="fr-FR" sz="1600" dirty="0" smtClean="0">
                <a:solidFill>
                  <a:srgbClr val="002060"/>
                </a:solidFill>
                <a:latin typeface="+mj-lt"/>
              </a:rPr>
              <a:t>constituants de proche en proche (ex : sous-muqueuse puis musculeuse colique, musculeuse</a:t>
            </a:r>
          </a:p>
          <a:p>
            <a:pPr algn="just">
              <a:lnSpc>
                <a:spcPct val="150000"/>
              </a:lnSpc>
              <a:buNone/>
            </a:pPr>
            <a:r>
              <a:rPr lang="fr-FR" sz="1600" dirty="0" smtClean="0">
                <a:solidFill>
                  <a:srgbClr val="002060"/>
                </a:solidFill>
                <a:latin typeface="+mj-lt"/>
              </a:rPr>
              <a:t>vésicale, hypoderme...). Les tissus normaux sont ainsi progressivement remplacés par la formation tumorale.</a:t>
            </a:r>
          </a:p>
          <a:p>
            <a:pPr algn="just">
              <a:lnSpc>
                <a:spcPct val="150000"/>
              </a:lnSpc>
              <a:buNone/>
            </a:pPr>
            <a:endParaRPr lang="fr-FR" sz="1600" dirty="0" smtClean="0">
              <a:solidFill>
                <a:srgbClr val="002060"/>
              </a:solidFill>
              <a:latin typeface="+mj-lt"/>
            </a:endParaRPr>
          </a:p>
          <a:p>
            <a:pPr algn="just">
              <a:lnSpc>
                <a:spcPct val="150000"/>
              </a:lnSpc>
              <a:buNone/>
            </a:pPr>
            <a:endParaRPr lang="fr-FR" sz="1600" dirty="0" smtClean="0">
              <a:solidFill>
                <a:srgbClr val="002060"/>
              </a:solidFill>
              <a:latin typeface="+mj-lt"/>
            </a:endParaRPr>
          </a:p>
          <a:p>
            <a:pPr algn="just">
              <a:lnSpc>
                <a:spcPct val="150000"/>
              </a:lnSpc>
              <a:buNone/>
            </a:pPr>
            <a:r>
              <a:rPr lang="fr-FR" sz="1600" b="1" u="sng" dirty="0" smtClean="0">
                <a:solidFill>
                  <a:srgbClr val="002060"/>
                </a:solidFill>
                <a:latin typeface="+mj-lt"/>
              </a:rPr>
              <a:t>C- Phase générale</a:t>
            </a:r>
          </a:p>
          <a:p>
            <a:pPr algn="just">
              <a:lnSpc>
                <a:spcPct val="150000"/>
              </a:lnSpc>
              <a:buNone/>
            </a:pPr>
            <a:endParaRPr lang="fr-FR" sz="1600" b="1" u="sng"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11</a:t>
            </a:fld>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0" y="0"/>
            <a:ext cx="3929058" cy="6828497"/>
          </a:xfrm>
          <a:prstGeom prst="rect">
            <a:avLst/>
          </a:prstGeom>
          <a:noFill/>
          <a:ln w="9525">
            <a:noFill/>
            <a:miter lim="800000"/>
            <a:headEnd/>
            <a:tailEnd/>
          </a:ln>
          <a:effectLst/>
        </p:spPr>
      </p:pic>
      <p:sp>
        <p:nvSpPr>
          <p:cNvPr id="9" name="Titre 1"/>
          <p:cNvSpPr>
            <a:spLocks noGrp="1"/>
          </p:cNvSpPr>
          <p:nvPr>
            <p:ph type="title"/>
          </p:nvPr>
        </p:nvSpPr>
        <p:spPr>
          <a:xfrm>
            <a:off x="4214810" y="0"/>
            <a:ext cx="4471990" cy="6715148"/>
          </a:xfrm>
        </p:spPr>
        <p:txBody>
          <a:bodyPr/>
          <a:lstStyle/>
          <a:p>
            <a:r>
              <a:rPr lang="fr-FR" dirty="0" smtClean="0"/>
              <a:t/>
            </a:r>
            <a:br>
              <a:rPr lang="fr-FR" dirty="0" smtClean="0"/>
            </a:br>
            <a:endParaRPr lang="fr-FR" dirty="0"/>
          </a:p>
        </p:txBody>
      </p:sp>
      <p:sp>
        <p:nvSpPr>
          <p:cNvPr id="10" name="Rectangle 9"/>
          <p:cNvSpPr/>
          <p:nvPr/>
        </p:nvSpPr>
        <p:spPr>
          <a:xfrm>
            <a:off x="4286248" y="0"/>
            <a:ext cx="4572032" cy="6572272"/>
          </a:xfrm>
          <a:prstGeom prst="rect">
            <a:avLst/>
          </a:prstGeom>
        </p:spPr>
        <p:txBody>
          <a:bodyPr wrap="square">
            <a:spAutoFit/>
          </a:bodyPr>
          <a:lstStyle/>
          <a:p>
            <a:pPr algn="ctr"/>
            <a:r>
              <a:rPr lang="fr-FR" sz="2400" b="1" dirty="0" smtClean="0">
                <a:latin typeface="Trebuchet MS" pitchFamily="34" charset="0"/>
              </a:rPr>
              <a:t>Histoire naturelle du cancer</a:t>
            </a:r>
          </a:p>
          <a:p>
            <a:endParaRPr lang="fr-FR" sz="2400" dirty="0" smtClean="0">
              <a:latin typeface="Trebuchet MS" pitchFamily="34" charset="0"/>
            </a:endParaRPr>
          </a:p>
          <a:p>
            <a:r>
              <a:rPr lang="fr-FR" sz="2400" b="1" dirty="0" smtClean="0">
                <a:latin typeface="Trebuchet MS" pitchFamily="34" charset="0"/>
              </a:rPr>
              <a:t>. Phase locale :</a:t>
            </a:r>
          </a:p>
          <a:p>
            <a:pPr lvl="0"/>
            <a:r>
              <a:rPr lang="fr-FR" sz="2400" dirty="0" smtClean="0">
                <a:latin typeface="Trebuchet MS" pitchFamily="34" charset="0"/>
              </a:rPr>
              <a:t> - Limitation au tissu d’origine </a:t>
            </a:r>
          </a:p>
          <a:p>
            <a:pPr lvl="0"/>
            <a:r>
              <a:rPr lang="fr-FR" sz="2400" dirty="0" smtClean="0">
                <a:latin typeface="Trebuchet MS" pitchFamily="34" charset="0"/>
              </a:rPr>
              <a:t> - Dysplasie, cancer in situ</a:t>
            </a:r>
          </a:p>
          <a:p>
            <a:pPr lvl="0"/>
            <a:endParaRPr lang="fr-FR" sz="2400" dirty="0" smtClean="0">
              <a:latin typeface="Trebuchet MS" pitchFamily="34" charset="0"/>
            </a:endParaRPr>
          </a:p>
          <a:p>
            <a:r>
              <a:rPr lang="fr-FR" sz="2400" dirty="0" smtClean="0">
                <a:latin typeface="Trebuchet MS" pitchFamily="34" charset="0"/>
              </a:rPr>
              <a:t>. </a:t>
            </a:r>
            <a:r>
              <a:rPr lang="fr-FR" sz="2400" b="1" dirty="0" smtClean="0">
                <a:latin typeface="Trebuchet MS" pitchFamily="34" charset="0"/>
              </a:rPr>
              <a:t>Phase loco-régionale :</a:t>
            </a:r>
          </a:p>
          <a:p>
            <a:pPr lvl="0"/>
            <a:r>
              <a:rPr lang="fr-FR" sz="2400" dirty="0" smtClean="0">
                <a:latin typeface="Trebuchet MS" pitchFamily="34" charset="0"/>
              </a:rPr>
              <a:t>  - Infiltration des tissus sains     de voisinage</a:t>
            </a:r>
          </a:p>
          <a:p>
            <a:pPr lvl="0"/>
            <a:endParaRPr lang="fr-FR" sz="2400" dirty="0" smtClean="0">
              <a:latin typeface="Trebuchet MS" pitchFamily="34" charset="0"/>
            </a:endParaRPr>
          </a:p>
          <a:p>
            <a:r>
              <a:rPr lang="fr-FR" sz="2400" dirty="0" smtClean="0">
                <a:latin typeface="Trebuchet MS" pitchFamily="34" charset="0"/>
              </a:rPr>
              <a:t>. </a:t>
            </a:r>
            <a:r>
              <a:rPr lang="fr-FR" sz="2400" b="1" dirty="0" smtClean="0">
                <a:latin typeface="Trebuchet MS" pitchFamily="34" charset="0"/>
              </a:rPr>
              <a:t>Phase de généralisation :</a:t>
            </a:r>
          </a:p>
          <a:p>
            <a:pPr lvl="0"/>
            <a:r>
              <a:rPr lang="fr-FR" sz="2400" dirty="0" smtClean="0">
                <a:latin typeface="Trebuchet MS" pitchFamily="34" charset="0"/>
              </a:rPr>
              <a:t>  - Invasion vasculaire</a:t>
            </a:r>
          </a:p>
          <a:p>
            <a:pPr lvl="0"/>
            <a:r>
              <a:rPr lang="fr-FR" sz="2400" dirty="0" smtClean="0">
                <a:latin typeface="Trebuchet MS" pitchFamily="34" charset="0"/>
              </a:rPr>
              <a:t>  - Essaimage à distance</a:t>
            </a:r>
          </a:p>
          <a:p>
            <a:pPr lvl="0"/>
            <a:endParaRPr lang="fr-FR" sz="2400" dirty="0" smtClean="0">
              <a:latin typeface="Trebuchet MS" pitchFamily="34" charset="0"/>
            </a:endParaRPr>
          </a:p>
          <a:p>
            <a:r>
              <a:rPr lang="fr-FR" sz="2400" dirty="0" smtClean="0">
                <a:latin typeface="Trebuchet MS" pitchFamily="34" charset="0"/>
              </a:rPr>
              <a:t>. </a:t>
            </a:r>
            <a:r>
              <a:rPr lang="fr-FR" sz="2400" b="1" dirty="0" smtClean="0">
                <a:latin typeface="Trebuchet MS" pitchFamily="34" charset="0"/>
              </a:rPr>
              <a:t>Métastase </a:t>
            </a:r>
            <a:r>
              <a:rPr lang="fr-FR" sz="2400" dirty="0" smtClean="0">
                <a:latin typeface="Trebuchet MS" pitchFamily="34" charset="0"/>
              </a:rPr>
              <a:t>:</a:t>
            </a:r>
          </a:p>
          <a:p>
            <a:r>
              <a:rPr lang="fr-FR" sz="2400" dirty="0" smtClean="0">
                <a:latin typeface="Trebuchet MS" pitchFamily="34" charset="0"/>
              </a:rPr>
              <a:t>Développement d’une tumeur secondaire à distance</a:t>
            </a:r>
            <a:endParaRPr lang="fr-FR" sz="2400" dirty="0">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12</a:t>
            </a:fld>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500034" y="1214422"/>
            <a:ext cx="8364059" cy="4515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500306"/>
            <a:ext cx="8229600" cy="1143000"/>
          </a:xfrm>
        </p:spPr>
        <p:txBody>
          <a:bodyPr>
            <a:normAutofit/>
          </a:bodyPr>
          <a:lstStyle/>
          <a:p>
            <a:pPr algn="ctr"/>
            <a:r>
              <a:rPr lang="fr-FR" sz="2800" b="1" u="sng" dirty="0" smtClean="0"/>
              <a:t>Lésions précancéreuses de l’œsophage </a:t>
            </a:r>
            <a:endParaRPr lang="fr-FR" sz="2800" b="1" u="sng"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13</a:t>
            </a:fld>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14</a:t>
            </a:fld>
            <a:endParaRPr lang="fr-FR" dirty="0"/>
          </a:p>
        </p:txBody>
      </p:sp>
      <p:sp>
        <p:nvSpPr>
          <p:cNvPr id="7" name="Rectangle 6"/>
          <p:cNvSpPr/>
          <p:nvPr/>
        </p:nvSpPr>
        <p:spPr>
          <a:xfrm>
            <a:off x="0" y="500042"/>
            <a:ext cx="9144000" cy="5955476"/>
          </a:xfrm>
          <a:prstGeom prst="rect">
            <a:avLst/>
          </a:prstGeom>
        </p:spPr>
        <p:txBody>
          <a:bodyPr wrap="square">
            <a:spAutoFit/>
          </a:bodyPr>
          <a:lstStyle/>
          <a:p>
            <a:pPr>
              <a:lnSpc>
                <a:spcPct val="150000"/>
              </a:lnSpc>
            </a:pPr>
            <a:r>
              <a:rPr lang="fr-FR" sz="2400" b="1" dirty="0" smtClean="0">
                <a:solidFill>
                  <a:srgbClr val="002060"/>
                </a:solidFill>
                <a:latin typeface="+mj-lt"/>
              </a:rPr>
              <a:t>A-L'ENDOBRACHYŒSOPHAGE (EBO) OU ŒSOPHAGE DE BARETT</a:t>
            </a:r>
            <a:r>
              <a:rPr lang="fr-FR" sz="1400" b="1" dirty="0" smtClean="0">
                <a:solidFill>
                  <a:srgbClr val="002060"/>
                </a:solidFill>
                <a:latin typeface="+mj-lt"/>
              </a:rPr>
              <a:t/>
            </a:r>
            <a:br>
              <a:rPr lang="fr-FR" sz="1400" b="1" dirty="0" smtClean="0">
                <a:solidFill>
                  <a:srgbClr val="002060"/>
                </a:solidFill>
                <a:latin typeface="+mj-lt"/>
              </a:rPr>
            </a:br>
            <a:r>
              <a:rPr lang="fr-FR" sz="1400" dirty="0" smtClean="0">
                <a:solidFill>
                  <a:srgbClr val="002060"/>
                </a:solidFill>
                <a:latin typeface="+mj-lt"/>
              </a:rPr>
              <a:t/>
            </a:r>
            <a:br>
              <a:rPr lang="fr-FR" sz="1400" dirty="0" smtClean="0">
                <a:solidFill>
                  <a:srgbClr val="002060"/>
                </a:solidFill>
                <a:latin typeface="+mj-lt"/>
              </a:rPr>
            </a:br>
            <a:r>
              <a:rPr lang="fr-FR" sz="1600" b="1" dirty="0" smtClean="0">
                <a:solidFill>
                  <a:srgbClr val="002060"/>
                </a:solidFill>
                <a:latin typeface="+mj-lt"/>
              </a:rPr>
              <a:t>De quoi s'agit-il ? </a:t>
            </a: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L'EBO est défini par le remplacement, sur une hauteur plus ou moins grande, de </a:t>
            </a:r>
            <a:r>
              <a:rPr lang="fr-FR" sz="1600" b="1" dirty="0" smtClean="0">
                <a:solidFill>
                  <a:srgbClr val="FF0000"/>
                </a:solidFill>
                <a:latin typeface="+mj-lt"/>
              </a:rPr>
              <a:t>l'épithélium malpighien </a:t>
            </a:r>
            <a:r>
              <a:rPr lang="fr-FR" sz="1600" dirty="0" smtClean="0">
                <a:solidFill>
                  <a:srgbClr val="002060"/>
                </a:solidFill>
                <a:latin typeface="+mj-lt"/>
              </a:rPr>
              <a:t>de l’œsophage distal par </a:t>
            </a:r>
            <a:r>
              <a:rPr lang="fr-FR" sz="1600" dirty="0" smtClean="0">
                <a:solidFill>
                  <a:schemeClr val="accent5">
                    <a:lumMod val="50000"/>
                  </a:schemeClr>
                </a:solidFill>
                <a:latin typeface="+mj-lt"/>
              </a:rPr>
              <a:t>un </a:t>
            </a:r>
            <a:r>
              <a:rPr lang="fr-FR" sz="1600" b="1" dirty="0" smtClean="0">
                <a:solidFill>
                  <a:schemeClr val="accent5">
                    <a:lumMod val="50000"/>
                  </a:schemeClr>
                </a:solidFill>
                <a:latin typeface="+mj-lt"/>
              </a:rPr>
              <a:t>épithélium métaplasique cylindrique de type fundique, cardial ou intestinal. </a:t>
            </a: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Il n'a pas de symptôme spécifique. </a:t>
            </a:r>
            <a:br>
              <a:rPr lang="fr-FR" sz="1600" dirty="0" smtClean="0">
                <a:solidFill>
                  <a:srgbClr val="002060"/>
                </a:solidFill>
                <a:latin typeface="+mj-lt"/>
              </a:rPr>
            </a:br>
            <a:r>
              <a:rPr lang="fr-FR" sz="1600" dirty="0" smtClean="0">
                <a:solidFill>
                  <a:srgbClr val="002060"/>
                </a:solidFill>
                <a:latin typeface="+mj-lt"/>
              </a:rPr>
              <a:t>Il expose au risque d'ulcère de cette muqueuse pathologique et surtout au risque d'adénocarcinome œsophagien en cas de métaplasie intestinale. </a:t>
            </a:r>
            <a:r>
              <a:rPr lang="fr-FR" sz="1400" dirty="0" smtClean="0">
                <a:latin typeface="+mj-lt"/>
              </a:rPr>
              <a:t/>
            </a:r>
            <a:br>
              <a:rPr lang="fr-FR" sz="1400" dirty="0" smtClean="0">
                <a:latin typeface="+mj-lt"/>
              </a:rPr>
            </a:br>
            <a:r>
              <a:rPr lang="fr-FR" sz="2000" dirty="0" smtClean="0"/>
              <a:t/>
            </a:r>
            <a:br>
              <a:rPr lang="fr-FR" sz="2000" dirty="0" smtClean="0"/>
            </a:br>
            <a:r>
              <a:rPr lang="fr-FR" sz="1600" b="1" dirty="0" smtClean="0">
                <a:solidFill>
                  <a:srgbClr val="002060"/>
                </a:solidFill>
                <a:latin typeface="+mj-lt"/>
              </a:rPr>
              <a:t>C'est relativement fréquent... </a:t>
            </a: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L’</a:t>
            </a:r>
            <a:r>
              <a:rPr lang="fr-FR" sz="1600" dirty="0" err="1" smtClean="0">
                <a:solidFill>
                  <a:srgbClr val="002060"/>
                </a:solidFill>
                <a:latin typeface="+mj-lt"/>
              </a:rPr>
              <a:t>oesophage</a:t>
            </a:r>
            <a:r>
              <a:rPr lang="fr-FR" sz="1600" dirty="0" smtClean="0">
                <a:solidFill>
                  <a:srgbClr val="002060"/>
                </a:solidFill>
                <a:latin typeface="+mj-lt"/>
              </a:rPr>
              <a:t> de Barrett survient chez 10 à 15 % des patients atteints de RGO chronique.</a:t>
            </a:r>
            <a:br>
              <a:rPr lang="fr-FR" sz="1600" dirty="0" smtClean="0">
                <a:solidFill>
                  <a:srgbClr val="002060"/>
                </a:solidFill>
                <a:latin typeface="+mj-lt"/>
              </a:rPr>
            </a:br>
            <a:r>
              <a:rPr lang="fr-FR" sz="1600" dirty="0" smtClean="0">
                <a:solidFill>
                  <a:srgbClr val="002060"/>
                </a:solidFill>
                <a:latin typeface="+mj-lt"/>
              </a:rPr>
              <a:t>Les facteurs de risque reconnus sont, </a:t>
            </a:r>
            <a:r>
              <a:rPr lang="fr-FR" sz="1600" b="1" dirty="0" smtClean="0">
                <a:solidFill>
                  <a:srgbClr val="002060"/>
                </a:solidFill>
                <a:latin typeface="+mj-lt"/>
              </a:rPr>
              <a:t>l'âge, le sexe masculin, l'existence de symptômes cliniques de reflux et l'obésité. Une</a:t>
            </a:r>
            <a:r>
              <a:rPr lang="fr-FR" sz="1600" dirty="0" smtClean="0">
                <a:solidFill>
                  <a:srgbClr val="002060"/>
                </a:solidFill>
                <a:latin typeface="+mj-lt"/>
              </a:rPr>
              <a:t> consommation modérée de vin rouge serait protectrice. </a:t>
            </a:r>
            <a:br>
              <a:rPr lang="fr-FR" sz="1600" dirty="0" smtClean="0">
                <a:solidFill>
                  <a:srgbClr val="002060"/>
                </a:solidFill>
                <a:latin typeface="+mj-lt"/>
              </a:rPr>
            </a:br>
            <a:r>
              <a:rPr lang="fr-FR" sz="1600" dirty="0" smtClean="0">
                <a:solidFill>
                  <a:srgbClr val="002060"/>
                </a:solidFill>
                <a:latin typeface="+mj-lt"/>
              </a:rPr>
              <a:t>  </a:t>
            </a:r>
            <a:r>
              <a:rPr lang="fr-FR" sz="2000" dirty="0" smtClean="0"/>
              <a:t/>
            </a:r>
            <a:br>
              <a:rPr lang="fr-FR" sz="2000" dirty="0" smtClean="0"/>
            </a:br>
            <a:endParaRPr lang="fr-FR" sz="2000" dirty="0">
              <a:solidFill>
                <a:srgbClr val="00206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8" y="0"/>
            <a:ext cx="5214942" cy="171448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
            </a:r>
            <a:br>
              <a:rPr lang="fr-FR" dirty="0" smtClean="0"/>
            </a:br>
            <a:r>
              <a:rPr lang="fr-FR" sz="3600" b="1" dirty="0" smtClean="0"/>
              <a:t>Endobrachy-œsophage</a:t>
            </a:r>
            <a:r>
              <a:rPr lang="fr-FR" sz="3600" dirty="0" smtClean="0"/>
              <a:t/>
            </a:r>
            <a:br>
              <a:rPr lang="fr-FR" sz="3600" dirty="0" smtClean="0"/>
            </a:br>
            <a:r>
              <a:rPr lang="fr-FR" sz="3600" dirty="0" smtClean="0">
                <a:solidFill>
                  <a:schemeClr val="tx1"/>
                </a:solidFill>
              </a:rPr>
              <a:t>Œsophage de Barrett</a:t>
            </a:r>
            <a:r>
              <a:rPr lang="fr-FR" dirty="0" smtClean="0">
                <a:solidFill>
                  <a:schemeClr val="bg2"/>
                </a:solidFill>
              </a:rPr>
              <a:t/>
            </a:r>
            <a:br>
              <a:rPr lang="fr-FR" dirty="0" smtClean="0">
                <a:solidFill>
                  <a:schemeClr val="bg2"/>
                </a:solidFill>
              </a:rPr>
            </a:br>
            <a:endParaRPr lang="fr-FR" dirty="0"/>
          </a:p>
        </p:txBody>
      </p:sp>
      <p:pic>
        <p:nvPicPr>
          <p:cNvPr id="4" name="Picture 10" descr="oe_rg_ebo_7"/>
          <p:cNvPicPr>
            <a:picLocks noChangeAspect="1" noChangeArrowheads="1"/>
          </p:cNvPicPr>
          <p:nvPr/>
        </p:nvPicPr>
        <p:blipFill>
          <a:blip r:embed="rId2"/>
          <a:srcRect/>
          <a:stretch>
            <a:fillRect/>
          </a:stretch>
        </p:blipFill>
        <p:spPr>
          <a:xfrm>
            <a:off x="5462622" y="3643314"/>
            <a:ext cx="3395658" cy="3214686"/>
          </a:xfrm>
          <a:prstGeom prst="rect">
            <a:avLst/>
          </a:prstGeom>
          <a:noFill/>
          <a:ln/>
        </p:spPr>
      </p:pic>
      <p:pic>
        <p:nvPicPr>
          <p:cNvPr id="5" name="Picture 13" descr="oe_rg_ebo_5"/>
          <p:cNvPicPr>
            <a:picLocks noChangeAspect="1" noChangeArrowheads="1"/>
          </p:cNvPicPr>
          <p:nvPr/>
        </p:nvPicPr>
        <p:blipFill>
          <a:blip r:embed="rId3"/>
          <a:srcRect/>
          <a:stretch>
            <a:fillRect/>
          </a:stretch>
        </p:blipFill>
        <p:spPr>
          <a:xfrm>
            <a:off x="1214414" y="3763864"/>
            <a:ext cx="3071834" cy="2879845"/>
          </a:xfrm>
          <a:prstGeom prst="rect">
            <a:avLst/>
          </a:prstGeom>
          <a:noFill/>
          <a:ln/>
        </p:spPr>
      </p:pic>
      <p:pic>
        <p:nvPicPr>
          <p:cNvPr id="24578" name="Picture 2"/>
          <p:cNvPicPr>
            <a:picLocks noGrp="1" noChangeAspect="1" noChangeArrowheads="1"/>
          </p:cNvPicPr>
          <p:nvPr>
            <p:ph idx="1"/>
          </p:nvPr>
        </p:nvPicPr>
        <p:blipFill>
          <a:blip r:embed="rId4"/>
          <a:srcRect/>
          <a:stretch>
            <a:fillRect/>
          </a:stretch>
        </p:blipFill>
        <p:spPr bwMode="auto">
          <a:xfrm>
            <a:off x="5429256" y="571480"/>
            <a:ext cx="3429024" cy="3038466"/>
          </a:xfrm>
          <a:prstGeom prst="rect">
            <a:avLst/>
          </a:prstGeom>
          <a:noFill/>
          <a:ln w="9525">
            <a:noFill/>
            <a:miter lim="800000"/>
            <a:headEnd/>
            <a:tailEnd/>
          </a:ln>
          <a:effectLst/>
        </p:spPr>
      </p:pic>
      <p:sp>
        <p:nvSpPr>
          <p:cNvPr id="6" name="Rectangle 5"/>
          <p:cNvSpPr/>
          <p:nvPr/>
        </p:nvSpPr>
        <p:spPr>
          <a:xfrm>
            <a:off x="142844" y="1785926"/>
            <a:ext cx="5000628" cy="1338828"/>
          </a:xfrm>
          <a:prstGeom prst="rect">
            <a:avLst/>
          </a:prstGeom>
        </p:spPr>
        <p:txBody>
          <a:bodyPr wrap="square">
            <a:spAutoFit/>
          </a:bodyPr>
          <a:lstStyle/>
          <a:p>
            <a:pPr>
              <a:spcBef>
                <a:spcPct val="50000"/>
              </a:spcBef>
            </a:pPr>
            <a:r>
              <a:rPr lang="fr-FR" b="1" dirty="0" smtClean="0">
                <a:cs typeface="Arial" charset="0"/>
              </a:rPr>
              <a:t>Endobrachy-œsophage = métaplasie intestinale de l’épithélium du bas œsophage</a:t>
            </a:r>
          </a:p>
          <a:p>
            <a:pPr>
              <a:spcBef>
                <a:spcPct val="50000"/>
              </a:spcBef>
            </a:pPr>
            <a:endParaRPr lang="fr-FR" b="1" dirty="0">
              <a:cs typeface="Arial" charset="0"/>
            </a:endParaRPr>
          </a:p>
        </p:txBody>
      </p:sp>
      <p:sp>
        <p:nvSpPr>
          <p:cNvPr id="7" name="Rectangle 6"/>
          <p:cNvSpPr/>
          <p:nvPr/>
        </p:nvSpPr>
        <p:spPr>
          <a:xfrm>
            <a:off x="0" y="2786058"/>
            <a:ext cx="5286380" cy="646331"/>
          </a:xfrm>
          <a:prstGeom prst="rect">
            <a:avLst/>
          </a:prstGeom>
        </p:spPr>
        <p:txBody>
          <a:bodyPr wrap="square">
            <a:spAutoFit/>
          </a:bodyPr>
          <a:lstStyle/>
          <a:p>
            <a:pPr marL="342900" indent="-342900"/>
            <a:r>
              <a:rPr lang="fr-FR" dirty="0" smtClean="0">
                <a:latin typeface="Trebuchet MS" pitchFamily="34" charset="0"/>
              </a:rPr>
              <a:t>Évolution</a:t>
            </a:r>
            <a:r>
              <a:rPr lang="fr-FR" dirty="0" smtClean="0">
                <a:solidFill>
                  <a:srgbClr val="C00000"/>
                </a:solidFill>
                <a:latin typeface="Trebuchet MS" pitchFamily="34" charset="0"/>
              </a:rPr>
              <a:t>: DBG – DHG – Cancer</a:t>
            </a:r>
          </a:p>
          <a:p>
            <a:pPr marL="342900" indent="-342900">
              <a:buFont typeface="Wingdings" pitchFamily="2" charset="2"/>
              <a:buChar char="è"/>
            </a:pPr>
            <a:r>
              <a:rPr lang="fr-FR" dirty="0" smtClean="0">
                <a:latin typeface="Trebuchet MS" pitchFamily="34" charset="0"/>
              </a:rPr>
              <a:t>Surveillance endoscopique et histologique ++</a:t>
            </a:r>
            <a:endParaRPr lang="fr-FR" dirty="0">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42876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r-FR" dirty="0" smtClean="0"/>
              <a:t/>
            </a:r>
            <a:br>
              <a:rPr lang="fr-FR" dirty="0" smtClean="0"/>
            </a:br>
            <a:r>
              <a:rPr lang="fr-FR" dirty="0" err="1" smtClean="0"/>
              <a:t>Endobrachy</a:t>
            </a:r>
            <a:r>
              <a:rPr lang="fr-FR" dirty="0" smtClean="0"/>
              <a:t>-œsophage</a:t>
            </a:r>
            <a:br>
              <a:rPr lang="fr-FR" dirty="0" smtClean="0"/>
            </a:br>
            <a:endParaRPr lang="fr-FR" dirty="0"/>
          </a:p>
        </p:txBody>
      </p:sp>
      <p:pic>
        <p:nvPicPr>
          <p:cNvPr id="23554" name="Picture 2"/>
          <p:cNvPicPr>
            <a:picLocks noGrp="1" noChangeAspect="1" noChangeArrowheads="1"/>
          </p:cNvPicPr>
          <p:nvPr>
            <p:ph idx="1"/>
          </p:nvPr>
        </p:nvPicPr>
        <p:blipFill>
          <a:blip r:embed="rId2"/>
          <a:srcRect/>
          <a:stretch>
            <a:fillRect/>
          </a:stretch>
        </p:blipFill>
        <p:spPr bwMode="auto">
          <a:xfrm>
            <a:off x="214282" y="2357430"/>
            <a:ext cx="3393235" cy="3681408"/>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4929190" y="2357430"/>
            <a:ext cx="3498843" cy="3787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401080" cy="141848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Endobrachy-œsophage</a:t>
            </a:r>
            <a:br>
              <a:rPr lang="fr-FR" dirty="0" smtClean="0"/>
            </a:br>
            <a:endParaRPr lang="fr-FR" dirty="0"/>
          </a:p>
        </p:txBody>
      </p:sp>
      <p:pic>
        <p:nvPicPr>
          <p:cNvPr id="4" name="Picture 4" descr="http://www.sfed.org/documents_sfed/images/netfmc/oe_rg_ebo_6.jpg"/>
          <p:cNvPicPr>
            <a:picLocks noGrp="1" noChangeAspect="1" noChangeArrowheads="1"/>
          </p:cNvPicPr>
          <p:nvPr>
            <p:ph idx="1"/>
          </p:nvPr>
        </p:nvPicPr>
        <p:blipFill>
          <a:blip r:embed="rId2"/>
          <a:srcRect/>
          <a:stretch>
            <a:fillRect/>
          </a:stretch>
        </p:blipFill>
        <p:spPr bwMode="auto">
          <a:xfrm>
            <a:off x="214282" y="2285992"/>
            <a:ext cx="4417231" cy="4324350"/>
          </a:xfrm>
          <a:prstGeom prst="rect">
            <a:avLst/>
          </a:prstGeom>
          <a:noFill/>
          <a:ln w="9525">
            <a:noFill/>
            <a:miter lim="800000"/>
            <a:headEnd/>
            <a:tailEnd/>
          </a:ln>
        </p:spPr>
      </p:pic>
      <p:pic>
        <p:nvPicPr>
          <p:cNvPr id="5" name="Picture 2" descr="http://www.sfed.org/documents_sfed/images/netfmc/oe_rg_ebo_5.jpg"/>
          <p:cNvPicPr>
            <a:picLocks noChangeAspect="1" noChangeArrowheads="1"/>
          </p:cNvPicPr>
          <p:nvPr/>
        </p:nvPicPr>
        <p:blipFill>
          <a:blip r:embed="rId3"/>
          <a:srcRect/>
          <a:stretch>
            <a:fillRect/>
          </a:stretch>
        </p:blipFill>
        <p:spPr bwMode="auto">
          <a:xfrm>
            <a:off x="5143503" y="2214554"/>
            <a:ext cx="3840583" cy="4214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069848"/>
          </a:xfrm>
        </p:spPr>
        <p:style>
          <a:lnRef idx="1">
            <a:schemeClr val="accent2"/>
          </a:lnRef>
          <a:fillRef idx="2">
            <a:schemeClr val="accent2"/>
          </a:fillRef>
          <a:effectRef idx="1">
            <a:schemeClr val="accent2"/>
          </a:effectRef>
          <a:fontRef idx="minor">
            <a:schemeClr val="dk1"/>
          </a:fontRef>
        </p:style>
        <p:txBody>
          <a:bodyPr>
            <a:normAutofit/>
          </a:bodyPr>
          <a:lstStyle/>
          <a:p>
            <a:r>
              <a:rPr lang="fr-FR" sz="4800" dirty="0" smtClean="0"/>
              <a:t>Adénocarcinome</a:t>
            </a:r>
            <a:endParaRPr lang="fr-FR" sz="4800" dirty="0"/>
          </a:p>
        </p:txBody>
      </p:sp>
      <p:pic>
        <p:nvPicPr>
          <p:cNvPr id="3" name="Picture 7" descr="J:\Nouveau dossier\im0064[1].jpg"/>
          <p:cNvPicPr>
            <a:picLocks noChangeAspect="1" noChangeArrowheads="1"/>
          </p:cNvPicPr>
          <p:nvPr/>
        </p:nvPicPr>
        <p:blipFill>
          <a:blip r:embed="rId2"/>
          <a:srcRect/>
          <a:stretch>
            <a:fillRect/>
          </a:stretch>
        </p:blipFill>
        <p:spPr bwMode="auto">
          <a:xfrm>
            <a:off x="285720" y="1571613"/>
            <a:ext cx="2941638" cy="2643206"/>
          </a:xfrm>
          <a:prstGeom prst="rect">
            <a:avLst/>
          </a:prstGeom>
          <a:noFill/>
          <a:ln w="9525">
            <a:noFill/>
            <a:miter lim="800000"/>
            <a:headEnd/>
            <a:tailEnd/>
          </a:ln>
        </p:spPr>
      </p:pic>
      <p:pic>
        <p:nvPicPr>
          <p:cNvPr id="4" name="Picture 5" descr="es_mt_16"/>
          <p:cNvPicPr>
            <a:picLocks noChangeAspect="1" noChangeArrowheads="1"/>
          </p:cNvPicPr>
          <p:nvPr/>
        </p:nvPicPr>
        <p:blipFill>
          <a:blip r:embed="rId3"/>
          <a:srcRect/>
          <a:stretch>
            <a:fillRect/>
          </a:stretch>
        </p:blipFill>
        <p:spPr bwMode="auto">
          <a:xfrm>
            <a:off x="5643570" y="1214422"/>
            <a:ext cx="3014361" cy="2881311"/>
          </a:xfrm>
          <a:prstGeom prst="rect">
            <a:avLst/>
          </a:prstGeom>
          <a:noFill/>
        </p:spPr>
      </p:pic>
      <p:pic>
        <p:nvPicPr>
          <p:cNvPr id="28674" name="Picture 2"/>
          <p:cNvPicPr>
            <a:picLocks noChangeAspect="1" noChangeArrowheads="1"/>
          </p:cNvPicPr>
          <p:nvPr/>
        </p:nvPicPr>
        <p:blipFill>
          <a:blip r:embed="rId4"/>
          <a:srcRect/>
          <a:stretch>
            <a:fillRect/>
          </a:stretch>
        </p:blipFill>
        <p:spPr bwMode="auto">
          <a:xfrm>
            <a:off x="3286116" y="4143380"/>
            <a:ext cx="2940361" cy="2643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19</a:t>
            </a:fld>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642910" y="410743"/>
            <a:ext cx="8215370" cy="6161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5" name="ZoneTexte 4"/>
          <p:cNvSpPr txBox="1"/>
          <p:nvPr/>
        </p:nvSpPr>
        <p:spPr>
          <a:xfrm>
            <a:off x="214282" y="785794"/>
            <a:ext cx="4714908" cy="523220"/>
          </a:xfrm>
          <a:prstGeom prst="rect">
            <a:avLst/>
          </a:prstGeom>
          <a:solidFill>
            <a:srgbClr val="002060"/>
          </a:solidFill>
        </p:spPr>
        <p:txBody>
          <a:bodyPr wrap="square" rtlCol="0">
            <a:spAutoFit/>
          </a:bodyPr>
          <a:lstStyle/>
          <a:p>
            <a:r>
              <a:rPr lang="fr-FR" sz="2800" b="1" dirty="0" smtClean="0">
                <a:solidFill>
                  <a:schemeClr val="bg1"/>
                </a:solidFill>
              </a:rPr>
              <a:t> I- Introduction</a:t>
            </a:r>
            <a:endParaRPr lang="fr-FR" sz="2800" b="1" dirty="0">
              <a:solidFill>
                <a:schemeClr val="bg1"/>
              </a:solidFill>
            </a:endParaRPr>
          </a:p>
        </p:txBody>
      </p:sp>
      <p:sp>
        <p:nvSpPr>
          <p:cNvPr id="6" name="Espace réservé de la date 5"/>
          <p:cNvSpPr>
            <a:spLocks noGrp="1"/>
          </p:cNvSpPr>
          <p:nvPr>
            <p:ph type="dt" sz="half" idx="10"/>
          </p:nvPr>
        </p:nvSpPr>
        <p:spPr/>
        <p:txBody>
          <a:bodyPr/>
          <a:lstStyle/>
          <a:p>
            <a:fld id="{7F590883-50CD-4591-AF21-639B2B51DAF5}" type="datetime1">
              <a:rPr lang="fr-FR" smtClean="0"/>
              <a:pPr/>
              <a:t>04/04/2020</a:t>
            </a:fld>
            <a:endParaRPr lang="fr-FR" dirty="0"/>
          </a:p>
        </p:txBody>
      </p:sp>
      <p:sp>
        <p:nvSpPr>
          <p:cNvPr id="7" name="Espace réservé du numéro de diapositive 6"/>
          <p:cNvSpPr>
            <a:spLocks noGrp="1"/>
          </p:cNvSpPr>
          <p:nvPr>
            <p:ph type="sldNum" sz="quarter" idx="12"/>
          </p:nvPr>
        </p:nvSpPr>
        <p:spPr/>
        <p:txBody>
          <a:bodyPr/>
          <a:lstStyle/>
          <a:p>
            <a:fld id="{931AAA8A-3B64-4698-9D5A-C2586EED1C5D}" type="slidenum">
              <a:rPr lang="fr-FR" smtClean="0"/>
              <a:pPr/>
              <a:t>2</a:t>
            </a:fld>
            <a:endParaRPr lang="fr-FR" dirty="0"/>
          </a:p>
        </p:txBody>
      </p:sp>
      <p:sp>
        <p:nvSpPr>
          <p:cNvPr id="10" name="Rectangle 9"/>
          <p:cNvSpPr/>
          <p:nvPr/>
        </p:nvSpPr>
        <p:spPr>
          <a:xfrm>
            <a:off x="214282" y="1857364"/>
            <a:ext cx="8715436" cy="1200329"/>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p:txBody>
      </p:sp>
      <p:sp>
        <p:nvSpPr>
          <p:cNvPr id="8" name="Rectangle 7"/>
          <p:cNvSpPr/>
          <p:nvPr/>
        </p:nvSpPr>
        <p:spPr>
          <a:xfrm>
            <a:off x="1" y="2000240"/>
            <a:ext cx="9144000" cy="5493812"/>
          </a:xfrm>
          <a:prstGeom prst="rect">
            <a:avLst/>
          </a:prstGeom>
        </p:spPr>
        <p:txBody>
          <a:bodyPr wrap="square">
            <a:spAutoFit/>
          </a:bodyPr>
          <a:lstStyle/>
          <a:p>
            <a:pPr algn="just">
              <a:lnSpc>
                <a:spcPct val="150000"/>
              </a:lnSpc>
            </a:pPr>
            <a:r>
              <a:rPr lang="fr-FR" sz="2000" b="1" dirty="0" smtClean="0">
                <a:solidFill>
                  <a:srgbClr val="002060"/>
                </a:solidFill>
                <a:latin typeface="+mj-lt"/>
              </a:rPr>
              <a:t>-</a:t>
            </a:r>
            <a:r>
              <a:rPr lang="fr-FR" sz="2000" dirty="0" smtClean="0">
                <a:solidFill>
                  <a:srgbClr val="002060"/>
                </a:solidFill>
                <a:latin typeface="+mj-lt"/>
              </a:rPr>
              <a:t> L’histoire naturelle d’un cancer peut être divisée schématiquement en plusieurs étapes :</a:t>
            </a:r>
          </a:p>
          <a:p>
            <a:pPr algn="just">
              <a:lnSpc>
                <a:spcPct val="150000"/>
              </a:lnSpc>
            </a:pPr>
            <a:r>
              <a:rPr lang="fr-FR" sz="2000" dirty="0" smtClean="0">
                <a:solidFill>
                  <a:srgbClr val="002060"/>
                </a:solidFill>
                <a:latin typeface="+mj-lt"/>
              </a:rPr>
              <a:t>•la transformation cancéreuse d’une cellule ;</a:t>
            </a:r>
          </a:p>
          <a:p>
            <a:pPr algn="just">
              <a:lnSpc>
                <a:spcPct val="150000"/>
              </a:lnSpc>
            </a:pPr>
            <a:r>
              <a:rPr lang="fr-FR" sz="2000" dirty="0" smtClean="0">
                <a:solidFill>
                  <a:srgbClr val="002060"/>
                </a:solidFill>
                <a:latin typeface="+mj-lt"/>
              </a:rPr>
              <a:t>•l’expansion clonale de la cellule cancéreuse ;</a:t>
            </a:r>
          </a:p>
          <a:p>
            <a:pPr algn="just">
              <a:lnSpc>
                <a:spcPct val="150000"/>
              </a:lnSpc>
            </a:pPr>
            <a:r>
              <a:rPr lang="fr-FR" sz="2000" dirty="0" smtClean="0">
                <a:solidFill>
                  <a:srgbClr val="002060"/>
                </a:solidFill>
                <a:latin typeface="+mj-lt"/>
              </a:rPr>
              <a:t>•la croissance de la masse tumorale qui devient cliniquement détectable et l’invasion</a:t>
            </a:r>
          </a:p>
          <a:p>
            <a:pPr algn="just">
              <a:lnSpc>
                <a:spcPct val="150000"/>
              </a:lnSpc>
            </a:pPr>
            <a:r>
              <a:rPr lang="fr-FR" sz="2000" dirty="0" smtClean="0">
                <a:solidFill>
                  <a:srgbClr val="002060"/>
                </a:solidFill>
                <a:latin typeface="+mj-lt"/>
              </a:rPr>
              <a:t>locale avec envahissement loco-régional par le tissu cancéreux</a:t>
            </a:r>
          </a:p>
          <a:p>
            <a:pPr algn="just">
              <a:lnSpc>
                <a:spcPct val="150000"/>
              </a:lnSpc>
              <a:buFont typeface="Arial" pitchFamily="34" charset="0"/>
              <a:buChar char="•"/>
            </a:pPr>
            <a:r>
              <a:rPr lang="fr-FR" sz="2000" dirty="0" smtClean="0">
                <a:solidFill>
                  <a:srgbClr val="002060"/>
                </a:solidFill>
                <a:latin typeface="+mj-lt"/>
              </a:rPr>
              <a:t>la dissémination des cellules cancéreuses à distance du foyer tumoral initial et la</a:t>
            </a:r>
          </a:p>
          <a:p>
            <a:pPr>
              <a:lnSpc>
                <a:spcPct val="150000"/>
              </a:lnSpc>
            </a:pPr>
            <a:r>
              <a:rPr lang="fr-FR" sz="2000" dirty="0" smtClean="0">
                <a:solidFill>
                  <a:srgbClr val="002060"/>
                </a:solidFill>
                <a:latin typeface="+mj-lt"/>
              </a:rPr>
              <a:t>formation de foyers tumoraux secondaires = les métastases.</a:t>
            </a:r>
          </a:p>
          <a:p>
            <a:pPr>
              <a:lnSpc>
                <a:spcPct val="150000"/>
              </a:lnSpc>
            </a:pPr>
            <a:endParaRPr lang="fr-FR" dirty="0" smtClean="0">
              <a:solidFill>
                <a:srgbClr val="002060"/>
              </a:solidFill>
              <a:latin typeface="+mj-lt"/>
            </a:endParaRPr>
          </a:p>
          <a:p>
            <a:pPr>
              <a:lnSpc>
                <a:spcPct val="150000"/>
              </a:lnSpc>
            </a:pPr>
            <a:endParaRPr lang="fr-FR" dirty="0" smtClean="0">
              <a:solidFill>
                <a:srgbClr val="002060"/>
              </a:solidFill>
              <a:latin typeface="+mj-lt"/>
            </a:endParaRPr>
          </a:p>
          <a:p>
            <a:pPr algn="just">
              <a:lnSpc>
                <a:spcPct val="150000"/>
              </a:lnSpc>
            </a:pPr>
            <a:endParaRPr lang="fr-FR" dirty="0" smtClean="0">
              <a:solidFill>
                <a:srgbClr val="002060"/>
              </a:solidFill>
              <a:latin typeface="+mj-lt"/>
            </a:endParaRPr>
          </a:p>
          <a:p>
            <a:pPr algn="just">
              <a:lnSpc>
                <a:spcPct val="150000"/>
              </a:lnSpc>
            </a:pPr>
            <a:endParaRPr lang="fr-FR" sz="2000" dirty="0">
              <a:solidFill>
                <a:srgbClr val="00206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20</a:t>
            </a:fld>
            <a:endParaRPr lang="fr-FR" dirty="0"/>
          </a:p>
        </p:txBody>
      </p:sp>
      <p:pic>
        <p:nvPicPr>
          <p:cNvPr id="7"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10" name="Rectangle 9"/>
          <p:cNvSpPr/>
          <p:nvPr/>
        </p:nvSpPr>
        <p:spPr>
          <a:xfrm>
            <a:off x="0" y="1357298"/>
            <a:ext cx="9144000" cy="4524315"/>
          </a:xfrm>
          <a:prstGeom prst="rect">
            <a:avLst/>
          </a:prstGeom>
        </p:spPr>
        <p:txBody>
          <a:bodyPr wrap="square">
            <a:spAutoFit/>
          </a:bodyPr>
          <a:lstStyle/>
          <a:p>
            <a:r>
              <a:rPr lang="fr-FR" b="1" dirty="0" smtClean="0">
                <a:solidFill>
                  <a:srgbClr val="002060"/>
                </a:solidFill>
                <a:latin typeface="+mj-lt"/>
              </a:rPr>
              <a:t>Surveiller</a:t>
            </a:r>
            <a:r>
              <a:rPr lang="fr-FR" dirty="0" smtClean="0">
                <a:solidFill>
                  <a:srgbClr val="002060"/>
                </a:solidFill>
                <a:latin typeface="+mj-lt"/>
              </a:rPr>
              <a:t/>
            </a:r>
            <a:br>
              <a:rPr lang="fr-FR" dirty="0" smtClean="0">
                <a:solidFill>
                  <a:srgbClr val="002060"/>
                </a:solidFill>
                <a:latin typeface="+mj-lt"/>
              </a:rPr>
            </a:br>
            <a:r>
              <a:rPr lang="fr-FR" dirty="0" smtClean="0">
                <a:solidFill>
                  <a:srgbClr val="002060"/>
                </a:solidFill>
                <a:latin typeface="+mj-lt"/>
              </a:rPr>
              <a:t>Les patients atteints du syndrome de Barrett doivent subir périodiquement un examen endoscopique avec des techniques de visualisation particulières de la muqueuse afin que soient décelés les premiers signes de dégénérescence. Le rythme des examens est fonction de l'étendue de la lésion, moins de 3 cm tous les 5 ans, de 3 à 6 cm tous les 3 ans et tous les 2 ans pour le lésions de plus de 6 cm.</a:t>
            </a:r>
            <a:br>
              <a:rPr lang="fr-FR" dirty="0" smtClean="0">
                <a:solidFill>
                  <a:srgbClr val="002060"/>
                </a:solidFill>
                <a:latin typeface="+mj-lt"/>
              </a:rPr>
            </a:br>
            <a:r>
              <a:rPr lang="fr-FR" dirty="0" smtClean="0">
                <a:solidFill>
                  <a:srgbClr val="002060"/>
                </a:solidFill>
                <a:latin typeface="+mj-lt"/>
              </a:rPr>
              <a:t/>
            </a:r>
            <a:br>
              <a:rPr lang="fr-FR" dirty="0" smtClean="0">
                <a:solidFill>
                  <a:srgbClr val="002060"/>
                </a:solidFill>
                <a:latin typeface="+mj-lt"/>
              </a:rPr>
            </a:br>
            <a:r>
              <a:rPr lang="fr-FR" b="1" dirty="0" smtClean="0">
                <a:solidFill>
                  <a:srgbClr val="002060"/>
                </a:solidFill>
                <a:latin typeface="+mj-lt"/>
              </a:rPr>
              <a:t>Traiter... </a:t>
            </a:r>
            <a:r>
              <a:rPr lang="fr-FR" dirty="0" smtClean="0">
                <a:solidFill>
                  <a:srgbClr val="002060"/>
                </a:solidFill>
                <a:latin typeface="+mj-lt"/>
              </a:rPr>
              <a:t/>
            </a:r>
            <a:br>
              <a:rPr lang="fr-FR" dirty="0" smtClean="0">
                <a:solidFill>
                  <a:srgbClr val="002060"/>
                </a:solidFill>
                <a:latin typeface="+mj-lt"/>
              </a:rPr>
            </a:br>
            <a:r>
              <a:rPr lang="fr-FR" dirty="0" smtClean="0">
                <a:solidFill>
                  <a:srgbClr val="002060"/>
                </a:solidFill>
                <a:latin typeface="+mj-lt"/>
              </a:rPr>
              <a:t>Un traitement médical par un médicament inhibiteur de la pompe à protons (Mopral</a:t>
            </a:r>
            <a:r>
              <a:rPr lang="fr-FR" baseline="30000" dirty="0" smtClean="0">
                <a:solidFill>
                  <a:srgbClr val="002060"/>
                </a:solidFill>
                <a:latin typeface="+mj-lt"/>
              </a:rPr>
              <a:t> TM </a:t>
            </a:r>
            <a:r>
              <a:rPr lang="fr-FR" dirty="0" smtClean="0">
                <a:solidFill>
                  <a:srgbClr val="002060"/>
                </a:solidFill>
                <a:latin typeface="+mj-lt"/>
              </a:rPr>
              <a:t>, Pariet</a:t>
            </a:r>
            <a:r>
              <a:rPr lang="fr-FR" baseline="30000" dirty="0" smtClean="0">
                <a:solidFill>
                  <a:srgbClr val="002060"/>
                </a:solidFill>
                <a:latin typeface="+mj-lt"/>
              </a:rPr>
              <a:t> TM </a:t>
            </a:r>
            <a:r>
              <a:rPr lang="fr-FR" dirty="0" smtClean="0">
                <a:solidFill>
                  <a:srgbClr val="002060"/>
                </a:solidFill>
                <a:latin typeface="+mj-lt"/>
              </a:rPr>
              <a:t>, Lanzor</a:t>
            </a:r>
            <a:r>
              <a:rPr lang="fr-FR" baseline="30000" dirty="0" smtClean="0">
                <a:solidFill>
                  <a:srgbClr val="002060"/>
                </a:solidFill>
                <a:latin typeface="+mj-lt"/>
              </a:rPr>
              <a:t> TM </a:t>
            </a:r>
            <a:r>
              <a:rPr lang="fr-FR" dirty="0" smtClean="0">
                <a:solidFill>
                  <a:srgbClr val="002060"/>
                </a:solidFill>
                <a:latin typeface="+mj-lt"/>
              </a:rPr>
              <a:t>, Inexium</a:t>
            </a:r>
            <a:r>
              <a:rPr lang="fr-FR" baseline="30000" dirty="0" smtClean="0">
                <a:solidFill>
                  <a:srgbClr val="002060"/>
                </a:solidFill>
                <a:latin typeface="+mj-lt"/>
              </a:rPr>
              <a:t> TM </a:t>
            </a:r>
            <a:r>
              <a:rPr lang="fr-FR" dirty="0" smtClean="0">
                <a:solidFill>
                  <a:srgbClr val="002060"/>
                </a:solidFill>
                <a:latin typeface="+mj-lt"/>
              </a:rPr>
              <a:t>et génériques) est nécessaire.</a:t>
            </a:r>
            <a:br>
              <a:rPr lang="fr-FR" dirty="0" smtClean="0">
                <a:solidFill>
                  <a:srgbClr val="002060"/>
                </a:solidFill>
                <a:latin typeface="+mj-lt"/>
              </a:rPr>
            </a:br>
            <a:r>
              <a:rPr lang="fr-FR" dirty="0" smtClean="0">
                <a:solidFill>
                  <a:srgbClr val="002060"/>
                </a:solidFill>
                <a:latin typeface="+mj-lt"/>
              </a:rPr>
              <a:t>Comme dans la plupart des cas, une dysplasie grave précède l’apparition d’un franc carcinome invasif, certains envisagent la résection œsophagienne afin de prévenir le développement de carcinome invasif. </a:t>
            </a:r>
            <a:br>
              <a:rPr lang="fr-FR" dirty="0" smtClean="0">
                <a:solidFill>
                  <a:srgbClr val="002060"/>
                </a:solidFill>
                <a:latin typeface="+mj-lt"/>
              </a:rPr>
            </a:br>
            <a:r>
              <a:rPr lang="fr-FR" dirty="0" smtClean="0">
                <a:solidFill>
                  <a:srgbClr val="002060"/>
                </a:solidFill>
                <a:latin typeface="+mj-lt"/>
              </a:rPr>
              <a:t>L’abrasion de la muqueuse de Barrett a été préconisée. L’évolution à long terme de la muqueuse ré-épithélialisée n'est pas connue. </a:t>
            </a:r>
          </a:p>
          <a:p>
            <a:endParaRPr lang="fr-FR" b="1" dirty="0" smtClean="0">
              <a:solidFill>
                <a:srgbClr val="00206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214422"/>
            <a:ext cx="8229600" cy="6715172"/>
          </a:xfrm>
        </p:spPr>
        <p:txBody>
          <a:bodyPr>
            <a:normAutofit/>
          </a:bodyPr>
          <a:lstStyle/>
          <a:p>
            <a:pPr>
              <a:lnSpc>
                <a:spcPct val="150000"/>
              </a:lnSpc>
              <a:buNone/>
            </a:pPr>
            <a:r>
              <a:rPr lang="fr-FR" sz="2000" dirty="0" smtClean="0">
                <a:solidFill>
                  <a:srgbClr val="002060"/>
                </a:solidFill>
                <a:latin typeface="+mj-lt"/>
              </a:rPr>
              <a:t> </a:t>
            </a:r>
            <a:r>
              <a:rPr lang="fr-FR" sz="4000" b="1" dirty="0" smtClean="0">
                <a:solidFill>
                  <a:srgbClr val="002060"/>
                </a:solidFill>
                <a:latin typeface="+mj-lt"/>
              </a:rPr>
              <a:t>B-Autres états précancéreux</a:t>
            </a:r>
          </a:p>
          <a:p>
            <a:pPr>
              <a:lnSpc>
                <a:spcPct val="150000"/>
              </a:lnSpc>
              <a:buNone/>
            </a:pPr>
            <a:r>
              <a:rPr lang="fr-FR" sz="2400" dirty="0" smtClean="0">
                <a:solidFill>
                  <a:srgbClr val="002060"/>
                </a:solidFill>
                <a:latin typeface="+mj-lt"/>
              </a:rPr>
              <a:t>      </a:t>
            </a:r>
            <a:r>
              <a:rPr lang="fr-FR" sz="2400" b="1" dirty="0" smtClean="0">
                <a:solidFill>
                  <a:srgbClr val="002060"/>
                </a:solidFill>
                <a:latin typeface="+mj-lt"/>
              </a:rPr>
              <a:t>1- œsophagite caustique </a:t>
            </a:r>
          </a:p>
          <a:p>
            <a:pPr>
              <a:lnSpc>
                <a:spcPct val="150000"/>
              </a:lnSpc>
              <a:buNone/>
            </a:pPr>
            <a:r>
              <a:rPr lang="fr-FR" sz="2400" dirty="0" smtClean="0">
                <a:solidFill>
                  <a:srgbClr val="002060"/>
                </a:solidFill>
                <a:latin typeface="+mj-lt"/>
              </a:rPr>
              <a:t>      </a:t>
            </a:r>
            <a:r>
              <a:rPr lang="fr-FR" sz="2400" b="1" dirty="0" smtClean="0">
                <a:solidFill>
                  <a:srgbClr val="002060"/>
                </a:solidFill>
                <a:latin typeface="+mj-lt"/>
              </a:rPr>
              <a:t>2-  Achalasie </a:t>
            </a:r>
          </a:p>
          <a:p>
            <a:pPr>
              <a:lnSpc>
                <a:spcPct val="150000"/>
              </a:lnSpc>
              <a:buNone/>
            </a:pPr>
            <a:r>
              <a:rPr lang="fr-FR" sz="2400" dirty="0" smtClean="0">
                <a:solidFill>
                  <a:srgbClr val="002060"/>
                </a:solidFill>
                <a:latin typeface="+mj-lt"/>
              </a:rPr>
              <a:t>      </a:t>
            </a:r>
            <a:r>
              <a:rPr lang="fr-FR" sz="2400" b="1" dirty="0" smtClean="0">
                <a:solidFill>
                  <a:srgbClr val="002060"/>
                </a:solidFill>
                <a:latin typeface="+mj-lt"/>
              </a:rPr>
              <a:t>3- syndrome Plummer Vinson: </a:t>
            </a:r>
            <a:r>
              <a:rPr lang="fr-FR" sz="2400" dirty="0" smtClean="0"/>
              <a:t>Le syndrome de Paterson-Kelly est caractérisé par une triade de dysphagie, anémie sidéropénique et la présence de membranes œsophagiennes.</a:t>
            </a:r>
          </a:p>
          <a:p>
            <a:pPr>
              <a:lnSpc>
                <a:spcPct val="150000"/>
              </a:lnSpc>
              <a:buNone/>
            </a:pPr>
            <a:r>
              <a:rPr lang="fr-FR" sz="2000" dirty="0" smtClean="0">
                <a:solidFill>
                  <a:srgbClr val="002060"/>
                </a:solidFill>
                <a:latin typeface="+mj-lt"/>
              </a:rPr>
              <a:t> </a:t>
            </a:r>
            <a:endParaRPr lang="fr-FR" sz="2000" dirty="0" smtClean="0"/>
          </a:p>
          <a:p>
            <a:pPr>
              <a:lnSpc>
                <a:spcPct val="150000"/>
              </a:lnSpc>
              <a:buNone/>
            </a:pPr>
            <a:endParaRPr lang="fr-FR" sz="2000" dirty="0" smtClean="0"/>
          </a:p>
          <a:p>
            <a:pPr>
              <a:lnSpc>
                <a:spcPct val="150000"/>
              </a:lnSpc>
              <a:buNone/>
            </a:pPr>
            <a:endParaRPr lang="fr-FR" sz="2000"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143000"/>
          </a:xfrm>
        </p:spPr>
        <p:txBody>
          <a:bodyPr>
            <a:normAutofit fontScale="90000"/>
          </a:bodyPr>
          <a:lstStyle/>
          <a:p>
            <a:pPr algn="ctr"/>
            <a:r>
              <a:rPr lang="fr-FR" sz="4400" dirty="0" smtClean="0"/>
              <a:t/>
            </a:r>
            <a:br>
              <a:rPr lang="fr-FR" sz="4400" dirty="0" smtClean="0"/>
            </a:br>
            <a:r>
              <a:rPr lang="fr-FR" sz="4400" dirty="0" smtClean="0"/>
              <a:t/>
            </a:r>
            <a:br>
              <a:rPr lang="fr-FR" sz="4400" dirty="0" smtClean="0"/>
            </a:br>
            <a:r>
              <a:rPr lang="fr-FR" sz="4400" dirty="0" smtClean="0"/>
              <a:t/>
            </a:r>
            <a:br>
              <a:rPr lang="fr-FR" sz="4400" dirty="0" smtClean="0"/>
            </a:br>
            <a:r>
              <a:rPr lang="fr-FR" sz="4400" b="1" dirty="0" smtClean="0"/>
              <a:t/>
            </a:r>
            <a:br>
              <a:rPr lang="fr-FR" sz="4400" b="1" dirty="0" smtClean="0"/>
            </a:br>
            <a:r>
              <a:rPr lang="fr-FR" sz="4400" b="1" dirty="0" smtClean="0"/>
              <a:t>Syndrome de Plummer-Vinson</a:t>
            </a: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22</a:t>
            </a:fld>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1571604" y="2231690"/>
            <a:ext cx="6415381" cy="4269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buNone/>
            </a:pPr>
            <a:endParaRPr lang="fr-FR" sz="1800" dirty="0" smtClean="0">
              <a:solidFill>
                <a:srgbClr val="002060"/>
              </a:solidFill>
              <a:latin typeface="+mj-lt"/>
            </a:endParaRPr>
          </a:p>
          <a:p>
            <a:endParaRPr lang="fr-FR" sz="1800" b="1"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23</a:t>
            </a:fld>
            <a:endParaRPr lang="fr-FR" dirty="0"/>
          </a:p>
        </p:txBody>
      </p:sp>
      <p:pic>
        <p:nvPicPr>
          <p:cNvPr id="8"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6" name="ZoneTexte 5"/>
          <p:cNvSpPr txBox="1"/>
          <p:nvPr/>
        </p:nvSpPr>
        <p:spPr>
          <a:xfrm>
            <a:off x="0" y="1142984"/>
            <a:ext cx="9144000" cy="2169825"/>
          </a:xfrm>
          <a:prstGeom prst="rect">
            <a:avLst/>
          </a:prstGeom>
          <a:noFill/>
        </p:spPr>
        <p:txBody>
          <a:bodyPr wrap="square" rtlCol="0">
            <a:spAutoFit/>
          </a:bodyPr>
          <a:lstStyle/>
          <a:p>
            <a:pPr algn="just">
              <a:lnSpc>
                <a:spcPct val="150000"/>
              </a:lnSpc>
              <a:buFont typeface="Wingdings" pitchFamily="2" charset="2"/>
              <a:buChar char="v"/>
            </a:pPr>
            <a:endParaRPr lang="fr-FR" dirty="0" smtClean="0">
              <a:solidFill>
                <a:srgbClr val="002060"/>
              </a:solidFill>
              <a:latin typeface="+mj-lt"/>
            </a:endParaRPr>
          </a:p>
          <a:p>
            <a:pPr algn="just">
              <a:lnSpc>
                <a:spcPct val="150000"/>
              </a:lnSpc>
              <a:buFont typeface="Wingdings" pitchFamily="2" charset="2"/>
              <a:buChar char="v"/>
            </a:pPr>
            <a:endParaRPr lang="fr-FR" dirty="0" smtClean="0">
              <a:solidFill>
                <a:srgbClr val="002060"/>
              </a:solidFill>
              <a:latin typeface="+mj-lt"/>
            </a:endParaRPr>
          </a:p>
          <a:p>
            <a:pPr algn="just">
              <a:lnSpc>
                <a:spcPct val="150000"/>
              </a:lnSpc>
              <a:buFont typeface="Wingdings" pitchFamily="2" charset="2"/>
              <a:buChar char="v"/>
            </a:pPr>
            <a:endParaRPr lang="fr-FR" dirty="0" smtClean="0">
              <a:solidFill>
                <a:srgbClr val="002060"/>
              </a:solidFill>
              <a:latin typeface="+mj-lt"/>
            </a:endParaRPr>
          </a:p>
          <a:p>
            <a:pPr>
              <a:lnSpc>
                <a:spcPct val="150000"/>
              </a:lnSpc>
              <a:buFont typeface="Wingdings" pitchFamily="2" charset="2"/>
              <a:buChar char="v"/>
            </a:pPr>
            <a:endParaRPr lang="fr-FR" dirty="0" smtClean="0">
              <a:solidFill>
                <a:srgbClr val="002060"/>
              </a:solidFill>
            </a:endParaRPr>
          </a:p>
          <a:p>
            <a:pPr>
              <a:lnSpc>
                <a:spcPct val="150000"/>
              </a:lnSpc>
            </a:pPr>
            <a:r>
              <a:rPr lang="fr-FR" dirty="0" smtClean="0">
                <a:solidFill>
                  <a:srgbClr val="002060"/>
                </a:solidFill>
              </a:rPr>
              <a:t> </a:t>
            </a:r>
            <a:endParaRPr lang="fr-FR" dirty="0">
              <a:solidFill>
                <a:srgbClr val="002060"/>
              </a:solidFill>
            </a:endParaRPr>
          </a:p>
        </p:txBody>
      </p:sp>
      <p:sp>
        <p:nvSpPr>
          <p:cNvPr id="7" name="Rectangle 6"/>
          <p:cNvSpPr/>
          <p:nvPr/>
        </p:nvSpPr>
        <p:spPr>
          <a:xfrm>
            <a:off x="1142976" y="3014489"/>
            <a:ext cx="7286676" cy="1323439"/>
          </a:xfrm>
          <a:prstGeom prst="rect">
            <a:avLst/>
          </a:prstGeom>
        </p:spPr>
        <p:txBody>
          <a:bodyPr wrap="square">
            <a:spAutoFit/>
          </a:bodyPr>
          <a:lstStyle/>
          <a:p>
            <a:pPr algn="ctr"/>
            <a:r>
              <a:rPr lang="fr-FR" sz="4000" b="1" u="sng" dirty="0" smtClean="0">
                <a:solidFill>
                  <a:schemeClr val="tx2"/>
                </a:solidFill>
              </a:rPr>
              <a:t>Lésions pré-cancereuses  de   l’estomac</a:t>
            </a:r>
            <a:endParaRPr lang="fr-FR" sz="40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a:bodyPr>
          <a:lstStyle/>
          <a:p>
            <a:pPr lvl="0"/>
            <a:endParaRPr lang="fr-FR" sz="1800" dirty="0" smtClean="0">
              <a:solidFill>
                <a:srgbClr val="002060"/>
              </a:solidFill>
            </a:endParaRPr>
          </a:p>
          <a:p>
            <a:pPr lvl="0">
              <a:buNone/>
            </a:pPr>
            <a:r>
              <a:rPr lang="fr-FR" sz="2800" b="1" u="sng" dirty="0" smtClean="0">
                <a:solidFill>
                  <a:srgbClr val="002060"/>
                </a:solidFill>
                <a:latin typeface="+mj-lt"/>
              </a:rPr>
              <a:t>Facteurs de risque: </a:t>
            </a:r>
          </a:p>
          <a:p>
            <a:pPr lvl="0"/>
            <a:endParaRPr lang="fr-FR" sz="1800" dirty="0" smtClean="0">
              <a:solidFill>
                <a:srgbClr val="002060"/>
              </a:solidFill>
              <a:latin typeface="+mj-lt"/>
            </a:endParaRPr>
          </a:p>
          <a:p>
            <a:pPr lvl="0"/>
            <a:endParaRPr lang="fr-FR" sz="1800" dirty="0" smtClean="0">
              <a:solidFill>
                <a:srgbClr val="002060"/>
              </a:solidFill>
              <a:latin typeface="+mj-lt"/>
            </a:endParaRPr>
          </a:p>
          <a:p>
            <a:pPr lvl="0">
              <a:buNone/>
            </a:pPr>
            <a:r>
              <a:rPr lang="fr-FR" sz="2000" dirty="0" smtClean="0">
                <a:solidFill>
                  <a:srgbClr val="002060"/>
                </a:solidFill>
                <a:latin typeface="+mj-lt"/>
              </a:rPr>
              <a:t>1 -</a:t>
            </a:r>
            <a:r>
              <a:rPr lang="fr-FR" sz="2000" b="1" dirty="0" smtClean="0">
                <a:solidFill>
                  <a:srgbClr val="002060"/>
                </a:solidFill>
                <a:latin typeface="+mj-lt"/>
              </a:rPr>
              <a:t>L'ulcère gastrique,</a:t>
            </a:r>
          </a:p>
          <a:p>
            <a:pPr lvl="0">
              <a:buNone/>
            </a:pPr>
            <a:r>
              <a:rPr lang="fr-FR" sz="2000" b="1" dirty="0" smtClean="0">
                <a:solidFill>
                  <a:srgbClr val="002060"/>
                </a:solidFill>
                <a:latin typeface="+mj-lt"/>
              </a:rPr>
              <a:t>2 -Les polypes gastriques,</a:t>
            </a:r>
          </a:p>
          <a:p>
            <a:pPr lvl="0">
              <a:buNone/>
            </a:pPr>
            <a:r>
              <a:rPr lang="fr-FR" sz="2000" b="1" dirty="0" smtClean="0">
                <a:solidFill>
                  <a:srgbClr val="002060"/>
                </a:solidFill>
                <a:latin typeface="+mj-lt"/>
              </a:rPr>
              <a:t>3 -La gastrite atrophique de Biermer</a:t>
            </a:r>
            <a:r>
              <a:rPr lang="fr-FR" sz="2000" dirty="0" smtClean="0">
                <a:solidFill>
                  <a:srgbClr val="002060"/>
                </a:solidFill>
                <a:latin typeface="+mj-lt"/>
              </a:rPr>
              <a:t>: </a:t>
            </a:r>
            <a:r>
              <a:rPr lang="fr-FR" sz="2000" dirty="0" smtClean="0"/>
              <a:t>L'</a:t>
            </a:r>
            <a:r>
              <a:rPr lang="fr-FR" sz="2000" b="1" dirty="0" smtClean="0"/>
              <a:t>anémie</a:t>
            </a:r>
            <a:r>
              <a:rPr lang="fr-FR" sz="2000" dirty="0" smtClean="0"/>
              <a:t> pernicieuse (aussi appelée </a:t>
            </a:r>
            <a:r>
              <a:rPr lang="fr-FR" sz="2000" b="1" dirty="0" smtClean="0"/>
              <a:t>anémie de Biermer</a:t>
            </a:r>
            <a:r>
              <a:rPr lang="fr-FR" sz="2000" dirty="0" smtClean="0"/>
              <a:t> ou encore </a:t>
            </a:r>
            <a:r>
              <a:rPr lang="fr-FR" sz="2000" b="1" dirty="0" smtClean="0"/>
              <a:t>maladie de Biermer</a:t>
            </a:r>
            <a:r>
              <a:rPr lang="fr-FR" sz="2000" dirty="0" smtClean="0"/>
              <a:t>, due à une carence en vitamine B</a:t>
            </a:r>
            <a:r>
              <a:rPr lang="fr-FR" sz="2000" baseline="-25000" dirty="0" smtClean="0"/>
              <a:t>12</a:t>
            </a:r>
            <a:r>
              <a:rPr lang="fr-FR" sz="2000" dirty="0" smtClean="0"/>
              <a:t> (cobalamine) par malabsorption.</a:t>
            </a:r>
            <a:endParaRPr lang="fr-FR" sz="2000" dirty="0" smtClean="0">
              <a:solidFill>
                <a:srgbClr val="002060"/>
              </a:solidFill>
              <a:latin typeface="+mj-lt"/>
            </a:endParaRPr>
          </a:p>
          <a:p>
            <a:pPr lvl="0">
              <a:buNone/>
            </a:pPr>
            <a:r>
              <a:rPr lang="fr-FR" sz="2000" b="1" dirty="0" smtClean="0">
                <a:solidFill>
                  <a:srgbClr val="002060"/>
                </a:solidFill>
                <a:latin typeface="+mj-lt"/>
              </a:rPr>
              <a:t>4 -La maladie de Ménétrier </a:t>
            </a:r>
            <a:r>
              <a:rPr lang="fr-FR" sz="2000" dirty="0" smtClean="0">
                <a:solidFill>
                  <a:srgbClr val="002060"/>
                </a:solidFill>
                <a:latin typeface="+mj-lt"/>
              </a:rPr>
              <a:t>caractérisée par ses gros plis gastriques: </a:t>
            </a:r>
            <a:r>
              <a:rPr lang="fr-FR" sz="2000" dirty="0" smtClean="0"/>
              <a:t>ou gastropathie hypertrophique géante. Gastrite chronique caractérisée par un épaississement important de la muqueuse gastrique. La </a:t>
            </a:r>
            <a:r>
              <a:rPr lang="fr-FR" sz="2000" b="1" dirty="0" smtClean="0"/>
              <a:t>maladie de Ménétrier</a:t>
            </a:r>
            <a:r>
              <a:rPr lang="fr-FR" sz="2000" dirty="0" smtClean="0"/>
              <a:t> peut être diffuse ou localisée dans la muqueuse de la grande courbure de l'estomac.</a:t>
            </a:r>
            <a:endParaRPr lang="fr-FR" sz="2000" dirty="0" smtClean="0">
              <a:solidFill>
                <a:srgbClr val="002060"/>
              </a:solidFill>
              <a:latin typeface="+mj-lt"/>
            </a:endParaRPr>
          </a:p>
          <a:p>
            <a:pPr lvl="0">
              <a:buNone/>
            </a:pPr>
            <a:r>
              <a:rPr lang="fr-FR" sz="2000" b="1" dirty="0" smtClean="0">
                <a:solidFill>
                  <a:srgbClr val="002060"/>
                </a:solidFill>
                <a:latin typeface="+mj-lt"/>
              </a:rPr>
              <a:t> 5 -Une gastrectomie, </a:t>
            </a:r>
            <a:r>
              <a:rPr lang="fr-FR" sz="2000" dirty="0" smtClean="0">
                <a:solidFill>
                  <a:srgbClr val="002060"/>
                </a:solidFill>
                <a:latin typeface="+mj-lt"/>
              </a:rPr>
              <a:t>après un délai de 20 ans d'évolution. (surveillance  ++++++).</a:t>
            </a:r>
          </a:p>
          <a:p>
            <a:pPr>
              <a:buNone/>
            </a:pPr>
            <a:r>
              <a:rPr lang="fr-FR" sz="1800" b="1" dirty="0" smtClean="0">
                <a:latin typeface="+mj-lt"/>
              </a:rPr>
              <a:t/>
            </a:r>
            <a:br>
              <a:rPr lang="fr-FR" sz="1800" b="1" dirty="0" smtClean="0">
                <a:latin typeface="+mj-lt"/>
              </a:rPr>
            </a:br>
            <a:endParaRPr lang="fr-FR" sz="1800" dirty="0" smtClean="0">
              <a:solidFill>
                <a:srgbClr val="002060"/>
              </a:solidFill>
              <a:latin typeface="+mj-lt"/>
            </a:endParaRPr>
          </a:p>
          <a:p>
            <a:pPr lvl="1" algn="just">
              <a:lnSpc>
                <a:spcPct val="150000"/>
              </a:lnSpc>
              <a:buNone/>
            </a:pPr>
            <a:r>
              <a:rPr lang="fr-FR" sz="1800" dirty="0" smtClean="0">
                <a:solidFill>
                  <a:srgbClr val="002060"/>
                </a:solidFill>
                <a:latin typeface="+mj-lt"/>
              </a:rPr>
              <a:t>-</a:t>
            </a:r>
            <a:endParaRPr lang="fr-FR" sz="1800"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24</a:t>
            </a:fld>
            <a:endParaRPr lang="fr-FR" dirty="0"/>
          </a:p>
        </p:txBody>
      </p:sp>
      <p:pic>
        <p:nvPicPr>
          <p:cNvPr id="6"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5860"/>
            <a:ext cx="9144000" cy="5572140"/>
          </a:xfrm>
        </p:spPr>
        <p:txBody>
          <a:bodyPr>
            <a:noAutofit/>
          </a:bodyPr>
          <a:lstStyle/>
          <a:p>
            <a:endParaRPr lang="fr-FR" sz="1800" dirty="0" smtClean="0"/>
          </a:p>
          <a:p>
            <a:pPr lvl="1">
              <a:buFont typeface="Wingdings" pitchFamily="2" charset="2"/>
              <a:buChar char="Ø"/>
            </a:pPr>
            <a:r>
              <a:rPr lang="fr-FR" sz="2800" b="1" u="sng" dirty="0" smtClean="0">
                <a:solidFill>
                  <a:srgbClr val="002060"/>
                </a:solidFill>
              </a:rPr>
              <a:t>L'ulcère gastrique</a:t>
            </a:r>
          </a:p>
          <a:p>
            <a:pPr lvl="1">
              <a:buNone/>
            </a:pPr>
            <a:endParaRPr lang="fr-FR" sz="2800" b="1" u="sng" dirty="0" smtClean="0"/>
          </a:p>
          <a:p>
            <a:pPr>
              <a:buNone/>
            </a:pPr>
            <a:r>
              <a:rPr lang="fr-FR" sz="1800" dirty="0" smtClean="0">
                <a:solidFill>
                  <a:srgbClr val="002060"/>
                </a:solidFill>
                <a:latin typeface="+mj-lt"/>
              </a:rPr>
              <a:t>-</a:t>
            </a:r>
            <a:r>
              <a:rPr lang="fr-FR" sz="2000" dirty="0" smtClean="0">
                <a:solidFill>
                  <a:srgbClr val="002060"/>
                </a:solidFill>
                <a:latin typeface="+mj-lt"/>
              </a:rPr>
              <a:t>Tout ulcère gastrique est un cancer  jusqu’à preuve du contraire, d’autant  plus que sa cicatrisation n’est pas obtenue. </a:t>
            </a:r>
          </a:p>
          <a:p>
            <a:pPr>
              <a:buNone/>
            </a:pPr>
            <a:r>
              <a:rPr lang="fr-FR" sz="2000" dirty="0" smtClean="0">
                <a:solidFill>
                  <a:srgbClr val="002060"/>
                </a:solidFill>
                <a:latin typeface="+mj-lt"/>
              </a:rPr>
              <a:t>-</a:t>
            </a:r>
            <a:r>
              <a:rPr lang="fr-FR" sz="2000" dirty="0" smtClean="0">
                <a:solidFill>
                  <a:srgbClr val="002060"/>
                </a:solidFill>
              </a:rPr>
              <a:t>Risque relatif de cancer : X 2</a:t>
            </a:r>
          </a:p>
          <a:p>
            <a:endParaRPr lang="fr-FR" sz="2000" dirty="0" smtClean="0">
              <a:solidFill>
                <a:srgbClr val="002060"/>
              </a:solidFill>
              <a:latin typeface="+mj-lt"/>
            </a:endParaRPr>
          </a:p>
          <a:p>
            <a:pPr>
              <a:buFont typeface="Wingdings" pitchFamily="2" charset="2"/>
              <a:buChar char="Ø"/>
            </a:pPr>
            <a:r>
              <a:rPr lang="fr-FR" sz="2000" dirty="0" smtClean="0">
                <a:solidFill>
                  <a:srgbClr val="002060"/>
                </a:solidFill>
              </a:rPr>
              <a:t>Maladie de Biermer </a:t>
            </a:r>
          </a:p>
          <a:p>
            <a:pPr>
              <a:buNone/>
            </a:pPr>
            <a:r>
              <a:rPr lang="fr-FR" sz="2000" dirty="0" smtClean="0">
                <a:solidFill>
                  <a:srgbClr val="002060"/>
                </a:solidFill>
              </a:rPr>
              <a:t>Rare : 0,1% de la population </a:t>
            </a:r>
          </a:p>
          <a:p>
            <a:pPr>
              <a:buNone/>
            </a:pPr>
            <a:r>
              <a:rPr lang="fr-FR" sz="2000" dirty="0" smtClean="0">
                <a:solidFill>
                  <a:srgbClr val="002060"/>
                </a:solidFill>
              </a:rPr>
              <a:t>Risque relatif de cancer : 2,5 - 3 </a:t>
            </a:r>
          </a:p>
          <a:p>
            <a:pPr algn="just">
              <a:buNone/>
            </a:pPr>
            <a:r>
              <a:rPr lang="fr-FR" sz="2000" dirty="0" smtClean="0">
                <a:solidFill>
                  <a:srgbClr val="002060"/>
                </a:solidFill>
              </a:rPr>
              <a:t>10% de dysplasie au moment du diagnostic                     résection du polype</a:t>
            </a:r>
          </a:p>
          <a:p>
            <a:pPr algn="just">
              <a:buNone/>
            </a:pPr>
            <a:endParaRPr lang="fr-FR" sz="1800" dirty="0" smtClean="0">
              <a:solidFill>
                <a:srgbClr val="002060"/>
              </a:solidFill>
            </a:endParaRPr>
          </a:p>
          <a:p>
            <a:pPr>
              <a:buNone/>
            </a:pPr>
            <a:endParaRPr lang="fr-FR" sz="1800" dirty="0" smtClean="0">
              <a:solidFill>
                <a:srgbClr val="002060"/>
              </a:solidFill>
            </a:endParaRPr>
          </a:p>
          <a:p>
            <a:endParaRPr lang="fr-FR" sz="1800" dirty="0" smtClean="0">
              <a:solidFill>
                <a:srgbClr val="002060"/>
              </a:solidFill>
              <a:latin typeface="+mj-lt"/>
            </a:endParaRPr>
          </a:p>
          <a:p>
            <a:pPr algn="just">
              <a:lnSpc>
                <a:spcPct val="150000"/>
              </a:lnSpc>
              <a:buNone/>
            </a:pPr>
            <a:endParaRPr lang="fr-FR" sz="1800" dirty="0" smtClean="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25</a:t>
            </a:fld>
            <a:endParaRPr lang="fr-FR" dirty="0"/>
          </a:p>
        </p:txBody>
      </p:sp>
      <p:sp>
        <p:nvSpPr>
          <p:cNvPr id="6" name="Flèche droite 5"/>
          <p:cNvSpPr/>
          <p:nvPr/>
        </p:nvSpPr>
        <p:spPr>
          <a:xfrm>
            <a:off x="5286380" y="5312107"/>
            <a:ext cx="5000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36"/>
            <a:ext cx="9144000" cy="5429264"/>
          </a:xfrm>
        </p:spPr>
        <p:txBody>
          <a:bodyPr>
            <a:normAutofit/>
          </a:bodyPr>
          <a:lstStyle/>
          <a:p>
            <a:pPr algn="just">
              <a:buNone/>
            </a:pPr>
            <a:endParaRPr lang="fr-FR" sz="2100" dirty="0" smtClean="0">
              <a:latin typeface="+mj-lt"/>
            </a:endParaRPr>
          </a:p>
          <a:p>
            <a:pPr algn="just">
              <a:buFont typeface="Wingdings" pitchFamily="2" charset="2"/>
              <a:buChar char="v"/>
            </a:pPr>
            <a:endParaRPr lang="fr-FR" sz="2300" dirty="0" smtClean="0">
              <a:solidFill>
                <a:srgbClr val="002060"/>
              </a:solidFill>
              <a:latin typeface="+mj-lt"/>
            </a:endParaRPr>
          </a:p>
          <a:p>
            <a:pPr>
              <a:buNone/>
            </a:pPr>
            <a:r>
              <a:rPr lang="fr-FR" sz="2300" dirty="0" smtClean="0">
                <a:solidFill>
                  <a:srgbClr val="002060"/>
                </a:solidFill>
              </a:rPr>
              <a:t>  --</a:t>
            </a:r>
            <a:endParaRPr lang="fr-FR" sz="2300" dirty="0">
              <a:solidFill>
                <a:srgbClr val="002060"/>
              </a:solidFill>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26</a:t>
            </a:fld>
            <a:endParaRPr lang="fr-FR" dirty="0"/>
          </a:p>
        </p:txBody>
      </p:sp>
      <p:pic>
        <p:nvPicPr>
          <p:cNvPr id="7"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19457" name="Rectangle 1"/>
          <p:cNvSpPr>
            <a:spLocks noChangeArrowheads="1"/>
          </p:cNvSpPr>
          <p:nvPr/>
        </p:nvSpPr>
        <p:spPr bwMode="auto">
          <a:xfrm>
            <a:off x="0" y="0"/>
            <a:ext cx="11547201"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dirty="0" smtClean="0">
              <a:solidFill>
                <a:srgbClr val="002060"/>
              </a:solidFill>
              <a:latin typeface="+mj-lt"/>
            </a:endParaRPr>
          </a:p>
          <a:p>
            <a:pPr>
              <a:buFont typeface="Wingdings" pitchFamily="2" charset="2"/>
              <a:buChar char="Ø"/>
            </a:pPr>
            <a:r>
              <a:rPr lang="fr-FR" sz="2800" b="1" u="sng" dirty="0" smtClean="0">
                <a:solidFill>
                  <a:srgbClr val="002060"/>
                </a:solidFill>
                <a:latin typeface="+mj-lt"/>
              </a:rPr>
              <a:t>Gastrite à HP</a:t>
            </a:r>
          </a:p>
          <a:p>
            <a:endParaRPr lang="fr-FR" dirty="0" smtClean="0">
              <a:solidFill>
                <a:srgbClr val="002060"/>
              </a:solidFill>
              <a:latin typeface="+mj-lt"/>
            </a:endParaRPr>
          </a:p>
          <a:p>
            <a:r>
              <a:rPr lang="fr-FR" dirty="0" smtClean="0">
                <a:solidFill>
                  <a:srgbClr val="002060"/>
                </a:solidFill>
                <a:latin typeface="+mj-lt"/>
              </a:rPr>
              <a:t>-</a:t>
            </a:r>
            <a:r>
              <a:rPr lang="fr-FR" sz="1600" dirty="0" smtClean="0">
                <a:solidFill>
                  <a:srgbClr val="002060"/>
                </a:solidFill>
                <a:latin typeface="+mj-lt"/>
              </a:rPr>
              <a:t>L’inflammation chronique favorise la cancérogenèse :</a:t>
            </a:r>
          </a:p>
          <a:p>
            <a:r>
              <a:rPr lang="fr-FR" sz="1600" dirty="0" smtClean="0">
                <a:solidFill>
                  <a:srgbClr val="002060"/>
                </a:solidFill>
                <a:latin typeface="+mj-lt"/>
              </a:rPr>
              <a:t>     Souches bactériennes ? </a:t>
            </a:r>
          </a:p>
          <a:p>
            <a:r>
              <a:rPr lang="fr-FR" sz="1600" dirty="0" smtClean="0">
                <a:solidFill>
                  <a:srgbClr val="002060"/>
                </a:solidFill>
                <a:latin typeface="+mj-lt"/>
              </a:rPr>
              <a:t>     Rôle de l’hôte en réponse à l’inflammation : niveau de l’acidité </a:t>
            </a:r>
          </a:p>
          <a:p>
            <a:endParaRPr lang="fr-FR" sz="1600" dirty="0" smtClean="0">
              <a:solidFill>
                <a:srgbClr val="002060"/>
              </a:solidFill>
              <a:latin typeface="+mj-lt"/>
            </a:endParaRPr>
          </a:p>
          <a:p>
            <a:r>
              <a:rPr lang="fr-FR" sz="1600" dirty="0" smtClean="0">
                <a:solidFill>
                  <a:srgbClr val="002060"/>
                </a:solidFill>
                <a:latin typeface="+mj-lt"/>
              </a:rPr>
              <a:t>-</a:t>
            </a:r>
            <a:r>
              <a:rPr lang="fr-FR" sz="1600" b="1" dirty="0" smtClean="0">
                <a:solidFill>
                  <a:srgbClr val="002060"/>
                </a:solidFill>
                <a:latin typeface="+mj-lt"/>
              </a:rPr>
              <a:t>Environnement : </a:t>
            </a:r>
          </a:p>
          <a:p>
            <a:r>
              <a:rPr lang="fr-FR" sz="1600" dirty="0" smtClean="0">
                <a:solidFill>
                  <a:srgbClr val="002060"/>
                </a:solidFill>
                <a:latin typeface="+mj-lt"/>
              </a:rPr>
              <a:t>      Sel </a:t>
            </a:r>
          </a:p>
          <a:p>
            <a:r>
              <a:rPr lang="fr-FR" sz="1600" dirty="0" smtClean="0">
                <a:solidFill>
                  <a:srgbClr val="002060"/>
                </a:solidFill>
                <a:latin typeface="+mj-lt"/>
              </a:rPr>
              <a:t>     Régime pauvre en antioxydants </a:t>
            </a:r>
          </a:p>
          <a:p>
            <a:r>
              <a:rPr lang="fr-FR" sz="1600" dirty="0" smtClean="0">
                <a:solidFill>
                  <a:srgbClr val="002060"/>
                </a:solidFill>
                <a:latin typeface="+mj-lt"/>
              </a:rPr>
              <a:t>      Tabac???? </a:t>
            </a:r>
          </a:p>
          <a:p>
            <a:r>
              <a:rPr lang="fr-FR" sz="1600" dirty="0" smtClean="0">
                <a:solidFill>
                  <a:srgbClr val="002060"/>
                </a:solidFill>
                <a:latin typeface="+mj-lt"/>
              </a:rPr>
              <a:t>Contribuent à l’intensité de l’atrophie </a:t>
            </a:r>
          </a:p>
          <a:p>
            <a:endParaRPr lang="fr-FR" sz="1600" b="1" dirty="0" smtClean="0">
              <a:solidFill>
                <a:srgbClr val="002060"/>
              </a:solidFill>
              <a:latin typeface="+mj-lt"/>
            </a:endParaRPr>
          </a:p>
          <a:p>
            <a:r>
              <a:rPr lang="fr-FR" sz="1600" b="1" dirty="0" smtClean="0">
                <a:solidFill>
                  <a:srgbClr val="002060"/>
                </a:solidFill>
                <a:latin typeface="+mj-lt"/>
              </a:rPr>
              <a:t>-Sélection de sujets à risque relatif </a:t>
            </a:r>
          </a:p>
          <a:p>
            <a:r>
              <a:rPr lang="fr-FR" sz="1600" dirty="0" smtClean="0">
                <a:solidFill>
                  <a:srgbClr val="002060"/>
                </a:solidFill>
                <a:latin typeface="+mj-lt"/>
              </a:rPr>
              <a:t>Indication </a:t>
            </a:r>
          </a:p>
          <a:p>
            <a:r>
              <a:rPr lang="fr-FR" sz="1600" dirty="0" smtClean="0">
                <a:solidFill>
                  <a:srgbClr val="002060"/>
                </a:solidFill>
                <a:latin typeface="+mj-lt"/>
              </a:rPr>
              <a:t>ATCD premier degré de cancer estomac </a:t>
            </a:r>
          </a:p>
          <a:p>
            <a:endParaRPr lang="fr-FR" sz="1600" dirty="0" smtClean="0">
              <a:solidFill>
                <a:srgbClr val="002060"/>
              </a:solidFill>
              <a:latin typeface="+mj-lt"/>
            </a:endParaRPr>
          </a:p>
          <a:p>
            <a:r>
              <a:rPr lang="fr-FR" sz="1600" dirty="0" smtClean="0">
                <a:solidFill>
                  <a:srgbClr val="002060"/>
                </a:solidFill>
                <a:latin typeface="+mj-lt"/>
              </a:rPr>
              <a:t>ATCD personnel de gastrectomie </a:t>
            </a:r>
          </a:p>
          <a:p>
            <a:endParaRPr lang="fr-FR" sz="1600" b="1" dirty="0" smtClean="0">
              <a:solidFill>
                <a:srgbClr val="002060"/>
              </a:solidFill>
              <a:latin typeface="+mj-lt"/>
            </a:endParaRPr>
          </a:p>
          <a:p>
            <a:r>
              <a:rPr lang="fr-FR" sz="1600" b="1" dirty="0" smtClean="0">
                <a:solidFill>
                  <a:srgbClr val="002060"/>
                </a:solidFill>
                <a:latin typeface="+mj-lt"/>
              </a:rPr>
              <a:t>Conséquences de l’éradication réussie: </a:t>
            </a:r>
          </a:p>
          <a:p>
            <a:endParaRPr lang="fr-FR" sz="1600" dirty="0" smtClean="0">
              <a:solidFill>
                <a:srgbClr val="002060"/>
              </a:solidFill>
              <a:latin typeface="+mj-lt"/>
            </a:endParaRPr>
          </a:p>
          <a:p>
            <a:r>
              <a:rPr lang="fr-FR" sz="1600" dirty="0" smtClean="0">
                <a:solidFill>
                  <a:srgbClr val="002060"/>
                </a:solidFill>
                <a:latin typeface="+mj-lt"/>
              </a:rPr>
              <a:t>Diminution du risque de cancer </a:t>
            </a:r>
          </a:p>
          <a:p>
            <a:endParaRPr lang="fr-FR" sz="1600" dirty="0" smtClean="0">
              <a:solidFill>
                <a:srgbClr val="002060"/>
              </a:solidFill>
              <a:latin typeface="+mj-lt"/>
            </a:endParaRPr>
          </a:p>
          <a:p>
            <a:r>
              <a:rPr lang="fr-FR" sz="1600" dirty="0" smtClean="0">
                <a:solidFill>
                  <a:srgbClr val="002060"/>
                </a:solidFill>
                <a:latin typeface="+mj-lt"/>
              </a:rPr>
              <a:t>Stabilité (+/- régression) de l’atrophie et de  la métaplasie </a:t>
            </a:r>
          </a:p>
          <a:p>
            <a:endParaRPr lang="fr-FR" sz="1600" dirty="0" smtClean="0">
              <a:solidFill>
                <a:srgbClr val="002060"/>
              </a:solidFill>
              <a:latin typeface="+mj-lt"/>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fr-FR" sz="1600" b="0" i="0" u="none" strike="noStrike" cap="none" normalizeH="0" baseline="0" dirty="0" smtClean="0">
              <a:ln>
                <a:noFill/>
              </a:ln>
              <a:solidFill>
                <a:srgbClr val="00206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5860"/>
            <a:ext cx="8686800" cy="5038740"/>
          </a:xfrm>
        </p:spPr>
        <p:txBody>
          <a:bodyPr>
            <a:normAutofit fontScale="92500"/>
          </a:bodyPr>
          <a:lstStyle/>
          <a:p>
            <a:pPr algn="just">
              <a:lnSpc>
                <a:spcPct val="150000"/>
              </a:lnSpc>
              <a:buFont typeface="Wingdings" pitchFamily="2" charset="2"/>
              <a:buChar char="Ø"/>
            </a:pPr>
            <a:r>
              <a:rPr lang="fr-FR" sz="3200" b="1" u="sng" dirty="0" smtClean="0">
                <a:solidFill>
                  <a:srgbClr val="002060"/>
                </a:solidFill>
                <a:latin typeface="+mj-lt"/>
              </a:rPr>
              <a:t>Cancer gastrique héréditaire </a:t>
            </a:r>
          </a:p>
          <a:p>
            <a:pPr lvl="1" algn="just">
              <a:lnSpc>
                <a:spcPct val="150000"/>
              </a:lnSpc>
              <a:buFont typeface="Wingdings" pitchFamily="2" charset="2"/>
              <a:buChar char="§"/>
            </a:pPr>
            <a:r>
              <a:rPr lang="fr-FR" sz="1600" dirty="0" smtClean="0">
                <a:solidFill>
                  <a:srgbClr val="002060"/>
                </a:solidFill>
                <a:latin typeface="+mj-lt"/>
              </a:rPr>
              <a:t>Survenant dans le cadre des syndromes familiaux :</a:t>
            </a:r>
          </a:p>
          <a:p>
            <a:pPr algn="just">
              <a:lnSpc>
                <a:spcPct val="150000"/>
              </a:lnSpc>
              <a:buNone/>
            </a:pPr>
            <a:r>
              <a:rPr lang="fr-FR" sz="1600" dirty="0" smtClean="0">
                <a:solidFill>
                  <a:srgbClr val="002060"/>
                </a:solidFill>
                <a:latin typeface="+mj-lt"/>
              </a:rPr>
              <a:t>                    </a:t>
            </a:r>
            <a:r>
              <a:rPr lang="fr-FR" sz="1600" b="1" dirty="0" smtClean="0">
                <a:solidFill>
                  <a:srgbClr val="002060"/>
                </a:solidFill>
                <a:latin typeface="+mj-lt"/>
              </a:rPr>
              <a:t>Syndrome HNPCC </a:t>
            </a:r>
            <a:r>
              <a:rPr lang="fr-FR" sz="1600" dirty="0" smtClean="0">
                <a:solidFill>
                  <a:srgbClr val="002060"/>
                </a:solidFill>
                <a:latin typeface="+mj-lt"/>
              </a:rPr>
              <a:t>(</a:t>
            </a:r>
            <a:r>
              <a:rPr lang="fr-FR" sz="1600" dirty="0" smtClean="0"/>
              <a:t> </a:t>
            </a:r>
            <a:r>
              <a:rPr lang="fr-FR" sz="1600" b="1" dirty="0" smtClean="0"/>
              <a:t>cancer colorectal héréditaire sans </a:t>
            </a:r>
            <a:r>
              <a:rPr lang="fr-FR" sz="1600" b="1" dirty="0" err="1" smtClean="0"/>
              <a:t>polypose</a:t>
            </a:r>
            <a:r>
              <a:rPr lang="fr-FR" sz="1600" dirty="0" smtClean="0"/>
              <a:t> ou </a:t>
            </a:r>
            <a:r>
              <a:rPr lang="fr-FR" sz="1600" b="1" dirty="0" smtClean="0"/>
              <a:t>syndrome de Lynch)</a:t>
            </a:r>
            <a:endParaRPr lang="fr-FR" sz="1600" dirty="0" smtClean="0">
              <a:solidFill>
                <a:srgbClr val="002060"/>
              </a:solidFill>
              <a:latin typeface="+mj-lt"/>
            </a:endParaRPr>
          </a:p>
          <a:p>
            <a:pPr algn="just">
              <a:lnSpc>
                <a:spcPct val="150000"/>
              </a:lnSpc>
              <a:buNone/>
            </a:pPr>
            <a:r>
              <a:rPr lang="fr-FR" sz="1600" dirty="0" smtClean="0">
                <a:solidFill>
                  <a:srgbClr val="002060"/>
                </a:solidFill>
                <a:latin typeface="+mj-lt"/>
              </a:rPr>
              <a:t>                    </a:t>
            </a:r>
            <a:r>
              <a:rPr lang="fr-FR" sz="1600" b="1" dirty="0" smtClean="0">
                <a:solidFill>
                  <a:srgbClr val="002060"/>
                </a:solidFill>
                <a:latin typeface="+mj-lt"/>
              </a:rPr>
              <a:t> PAF  (</a:t>
            </a:r>
            <a:r>
              <a:rPr lang="fr-FR" sz="1600" b="1" dirty="0" err="1" smtClean="0">
                <a:solidFill>
                  <a:srgbClr val="002060"/>
                </a:solidFill>
                <a:latin typeface="+mj-lt"/>
              </a:rPr>
              <a:t>Polypose</a:t>
            </a:r>
            <a:r>
              <a:rPr lang="fr-FR" sz="1600" b="1" dirty="0" smtClean="0">
                <a:solidFill>
                  <a:srgbClr val="002060"/>
                </a:solidFill>
                <a:latin typeface="+mj-lt"/>
              </a:rPr>
              <a:t>  </a:t>
            </a:r>
            <a:r>
              <a:rPr lang="fr-FR" sz="1600" b="1" dirty="0" err="1" smtClean="0">
                <a:solidFill>
                  <a:srgbClr val="002060"/>
                </a:solidFill>
                <a:latin typeface="+mj-lt"/>
              </a:rPr>
              <a:t>adénomateuse</a:t>
            </a:r>
            <a:r>
              <a:rPr lang="fr-FR" sz="1600" b="1" dirty="0" smtClean="0">
                <a:solidFill>
                  <a:srgbClr val="002060"/>
                </a:solidFill>
                <a:latin typeface="+mj-lt"/>
              </a:rPr>
              <a:t> </a:t>
            </a:r>
            <a:r>
              <a:rPr lang="fr-FR" sz="1600" b="1" dirty="0" err="1" smtClean="0">
                <a:solidFill>
                  <a:srgbClr val="002060"/>
                </a:solidFill>
                <a:latin typeface="+mj-lt"/>
              </a:rPr>
              <a:t>familaile</a:t>
            </a:r>
            <a:r>
              <a:rPr lang="fr-FR" sz="1600" b="1" dirty="0" smtClean="0">
                <a:solidFill>
                  <a:srgbClr val="002060"/>
                </a:solidFill>
                <a:latin typeface="+mj-lt"/>
              </a:rPr>
              <a:t>) </a:t>
            </a:r>
            <a:r>
              <a:rPr lang="fr-FR" sz="1600" dirty="0" smtClean="0">
                <a:solidFill>
                  <a:srgbClr val="002060"/>
                </a:solidFill>
                <a:latin typeface="+mj-lt"/>
              </a:rPr>
              <a:t>dans le cadre de tumeur duodénale FOGD tous les 1-3 ans</a:t>
            </a:r>
          </a:p>
          <a:p>
            <a:pPr algn="just">
              <a:lnSpc>
                <a:spcPct val="150000"/>
              </a:lnSpc>
              <a:buNone/>
            </a:pPr>
            <a:endParaRPr lang="fr-FR" sz="1600" dirty="0" smtClean="0">
              <a:solidFill>
                <a:srgbClr val="002060"/>
              </a:solidFill>
              <a:latin typeface="+mj-lt"/>
            </a:endParaRPr>
          </a:p>
          <a:p>
            <a:pPr lvl="1" algn="just">
              <a:lnSpc>
                <a:spcPct val="150000"/>
              </a:lnSpc>
              <a:buFont typeface="Wingdings" pitchFamily="2" charset="2"/>
              <a:buChar char="§"/>
            </a:pPr>
            <a:r>
              <a:rPr lang="fr-FR" sz="1600" dirty="0" smtClean="0">
                <a:solidFill>
                  <a:srgbClr val="002060"/>
                </a:solidFill>
                <a:latin typeface="+mj-lt"/>
              </a:rPr>
              <a:t>Cancer gastrique diffus</a:t>
            </a:r>
          </a:p>
          <a:p>
            <a:pPr>
              <a:buNone/>
            </a:pPr>
            <a:r>
              <a:rPr lang="fr-FR" sz="1600" dirty="0" smtClean="0">
                <a:solidFill>
                  <a:srgbClr val="002060"/>
                </a:solidFill>
                <a:latin typeface="+mj-lt"/>
              </a:rPr>
              <a:t>                - Critères diagnostiques :</a:t>
            </a:r>
          </a:p>
          <a:p>
            <a:pPr>
              <a:buNone/>
            </a:pPr>
            <a:r>
              <a:rPr lang="fr-FR" sz="1600" dirty="0" smtClean="0">
                <a:solidFill>
                  <a:srgbClr val="002060"/>
                </a:solidFill>
                <a:latin typeface="+mj-lt"/>
              </a:rPr>
              <a:t>                      2 apparentés au premier ou deuxième degré avec un CGDH &lt; 50ans</a:t>
            </a:r>
          </a:p>
          <a:p>
            <a:pPr>
              <a:buNone/>
            </a:pPr>
            <a:r>
              <a:rPr lang="fr-FR" sz="1600" dirty="0" smtClean="0">
                <a:solidFill>
                  <a:srgbClr val="002060"/>
                </a:solidFill>
                <a:latin typeface="+mj-lt"/>
              </a:rPr>
              <a:t>                      3 apparentés au premier ou deuxième degré sans critère d’âge</a:t>
            </a:r>
          </a:p>
          <a:p>
            <a:pPr>
              <a:buNone/>
            </a:pPr>
            <a:r>
              <a:rPr lang="fr-FR" sz="1600" dirty="0" smtClean="0">
                <a:solidFill>
                  <a:srgbClr val="002060"/>
                </a:solidFill>
                <a:latin typeface="+mj-lt"/>
              </a:rPr>
              <a:t>                  Age médian de survenue : 33 ans </a:t>
            </a:r>
          </a:p>
          <a:p>
            <a:pPr lvl="1" algn="just">
              <a:lnSpc>
                <a:spcPct val="150000"/>
              </a:lnSpc>
              <a:buNone/>
            </a:pPr>
            <a:r>
              <a:rPr lang="fr-FR" sz="1600" dirty="0" smtClean="0">
                <a:solidFill>
                  <a:srgbClr val="002060"/>
                </a:solidFill>
                <a:latin typeface="+mj-lt"/>
              </a:rPr>
              <a:t>       - gastrectomie totale prophylactique pour les porteurs sains</a:t>
            </a:r>
          </a:p>
          <a:p>
            <a:pPr lvl="1" algn="just">
              <a:lnSpc>
                <a:spcPct val="150000"/>
              </a:lnSpc>
              <a:buNone/>
            </a:pPr>
            <a:r>
              <a:rPr lang="fr-FR" sz="1600" dirty="0" smtClean="0">
                <a:solidFill>
                  <a:srgbClr val="002060"/>
                </a:solidFill>
                <a:latin typeface="+mj-lt"/>
              </a:rPr>
              <a:t>        surveillance chromo-endoscopique tous les 6 à 12 mois </a:t>
            </a:r>
          </a:p>
          <a:p>
            <a:pPr algn="just">
              <a:lnSpc>
                <a:spcPct val="150000"/>
              </a:lnSpc>
              <a:buNone/>
            </a:pPr>
            <a:endParaRPr lang="fr-FR" sz="1600" dirty="0" smtClean="0">
              <a:solidFill>
                <a:srgbClr val="002060"/>
              </a:solidFill>
              <a:latin typeface="+mj-lt"/>
            </a:endParaRPr>
          </a:p>
          <a:p>
            <a:pPr>
              <a:buNone/>
            </a:pPr>
            <a:endParaRPr lang="fr-FR" b="1" dirty="0" smtClean="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27</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28</a:t>
            </a:fld>
            <a:endParaRPr lang="fr-FR" dirty="0"/>
          </a:p>
        </p:txBody>
      </p:sp>
      <p:pic>
        <p:nvPicPr>
          <p:cNvPr id="6"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pic>
        <p:nvPicPr>
          <p:cNvPr id="4098" name="Picture 2"/>
          <p:cNvPicPr>
            <a:picLocks noChangeAspect="1" noChangeArrowheads="1"/>
          </p:cNvPicPr>
          <p:nvPr/>
        </p:nvPicPr>
        <p:blipFill>
          <a:blip r:embed="rId3"/>
          <a:srcRect/>
          <a:stretch>
            <a:fillRect/>
          </a:stretch>
        </p:blipFill>
        <p:spPr bwMode="auto">
          <a:xfrm>
            <a:off x="785786" y="1357298"/>
            <a:ext cx="1714512" cy="1857378"/>
          </a:xfrm>
          <a:prstGeom prst="rect">
            <a:avLst/>
          </a:prstGeom>
          <a:noFill/>
          <a:ln w="9525">
            <a:noFill/>
            <a:miter lim="800000"/>
            <a:headEnd/>
            <a:tailEnd/>
          </a:ln>
          <a:effectLst/>
        </p:spPr>
      </p:pic>
      <p:sp>
        <p:nvSpPr>
          <p:cNvPr id="7" name="ZoneTexte 6"/>
          <p:cNvSpPr txBox="1"/>
          <p:nvPr/>
        </p:nvSpPr>
        <p:spPr>
          <a:xfrm>
            <a:off x="0" y="3429000"/>
            <a:ext cx="2357120" cy="369332"/>
          </a:xfrm>
          <a:prstGeom prst="rect">
            <a:avLst/>
          </a:prstGeom>
          <a:noFill/>
        </p:spPr>
        <p:txBody>
          <a:bodyPr wrap="none" rtlCol="0">
            <a:spAutoFit/>
          </a:bodyPr>
          <a:lstStyle/>
          <a:p>
            <a:r>
              <a:rPr lang="fr-FR" dirty="0" smtClean="0"/>
              <a:t>Polype hyperplasique </a:t>
            </a:r>
            <a:endParaRPr lang="fr-FR" dirty="0"/>
          </a:p>
        </p:txBody>
      </p:sp>
      <p:pic>
        <p:nvPicPr>
          <p:cNvPr id="4099" name="Picture 3"/>
          <p:cNvPicPr>
            <a:picLocks noChangeAspect="1" noChangeArrowheads="1"/>
          </p:cNvPicPr>
          <p:nvPr/>
        </p:nvPicPr>
        <p:blipFill>
          <a:blip r:embed="rId4"/>
          <a:srcRect/>
          <a:stretch>
            <a:fillRect/>
          </a:stretch>
        </p:blipFill>
        <p:spPr bwMode="auto">
          <a:xfrm>
            <a:off x="3357554" y="3071810"/>
            <a:ext cx="1785950" cy="1428750"/>
          </a:xfrm>
          <a:prstGeom prst="rect">
            <a:avLst/>
          </a:prstGeom>
          <a:noFill/>
          <a:ln w="9525">
            <a:noFill/>
            <a:miter lim="800000"/>
            <a:headEnd/>
            <a:tailEnd/>
          </a:ln>
          <a:effectLst/>
        </p:spPr>
      </p:pic>
      <p:sp>
        <p:nvSpPr>
          <p:cNvPr id="9" name="ZoneTexte 8"/>
          <p:cNvSpPr txBox="1"/>
          <p:nvPr/>
        </p:nvSpPr>
        <p:spPr>
          <a:xfrm>
            <a:off x="4071934" y="4714884"/>
            <a:ext cx="640625" cy="369332"/>
          </a:xfrm>
          <a:prstGeom prst="rect">
            <a:avLst/>
          </a:prstGeom>
          <a:noFill/>
        </p:spPr>
        <p:txBody>
          <a:bodyPr wrap="none" rtlCol="0">
            <a:spAutoFit/>
          </a:bodyPr>
          <a:lstStyle/>
          <a:p>
            <a:r>
              <a:rPr lang="fr-FR" dirty="0" smtClean="0"/>
              <a:t> PAF</a:t>
            </a:r>
            <a:endParaRPr lang="fr-FR" dirty="0"/>
          </a:p>
        </p:txBody>
      </p:sp>
      <p:pic>
        <p:nvPicPr>
          <p:cNvPr id="4100" name="Picture 4"/>
          <p:cNvPicPr>
            <a:picLocks noChangeAspect="1" noChangeArrowheads="1"/>
          </p:cNvPicPr>
          <p:nvPr/>
        </p:nvPicPr>
        <p:blipFill>
          <a:blip r:embed="rId5"/>
          <a:srcRect/>
          <a:stretch>
            <a:fillRect/>
          </a:stretch>
        </p:blipFill>
        <p:spPr bwMode="auto">
          <a:xfrm>
            <a:off x="5715008" y="3786180"/>
            <a:ext cx="1857388" cy="1857388"/>
          </a:xfrm>
          <a:prstGeom prst="rect">
            <a:avLst/>
          </a:prstGeom>
          <a:noFill/>
          <a:ln w="9525">
            <a:noFill/>
            <a:miter lim="800000"/>
            <a:headEnd/>
            <a:tailEnd/>
          </a:ln>
          <a:effectLst/>
        </p:spPr>
      </p:pic>
      <p:sp>
        <p:nvSpPr>
          <p:cNvPr id="11" name="ZoneTexte 10"/>
          <p:cNvSpPr txBox="1"/>
          <p:nvPr/>
        </p:nvSpPr>
        <p:spPr>
          <a:xfrm>
            <a:off x="5929322" y="6000768"/>
            <a:ext cx="2033890" cy="369332"/>
          </a:xfrm>
          <a:prstGeom prst="rect">
            <a:avLst/>
          </a:prstGeom>
          <a:noFill/>
        </p:spPr>
        <p:txBody>
          <a:bodyPr wrap="none" rtlCol="0">
            <a:spAutoFit/>
          </a:bodyPr>
          <a:lstStyle/>
          <a:p>
            <a:r>
              <a:rPr lang="fr-FR" dirty="0" smtClean="0"/>
              <a:t>Glandulo-kystique</a:t>
            </a:r>
            <a:endParaRPr lang="fr-FR" dirty="0"/>
          </a:p>
        </p:txBody>
      </p:sp>
      <p:sp>
        <p:nvSpPr>
          <p:cNvPr id="12" name="ZoneTexte 11"/>
          <p:cNvSpPr txBox="1"/>
          <p:nvPr/>
        </p:nvSpPr>
        <p:spPr>
          <a:xfrm>
            <a:off x="357158" y="571480"/>
            <a:ext cx="3539302" cy="523220"/>
          </a:xfrm>
          <a:prstGeom prst="rect">
            <a:avLst/>
          </a:prstGeom>
          <a:noFill/>
        </p:spPr>
        <p:txBody>
          <a:bodyPr wrap="none" rtlCol="0">
            <a:spAutoFit/>
          </a:bodyPr>
          <a:lstStyle/>
          <a:p>
            <a:pPr>
              <a:buFont typeface="Wingdings" pitchFamily="2" charset="2"/>
              <a:buChar char="Ø"/>
            </a:pPr>
            <a:r>
              <a:rPr lang="fr-FR" sz="2800" dirty="0" smtClean="0"/>
              <a:t> </a:t>
            </a:r>
            <a:r>
              <a:rPr lang="fr-FR" sz="2800" b="1" u="sng" dirty="0" smtClean="0">
                <a:solidFill>
                  <a:srgbClr val="002060"/>
                </a:solidFill>
              </a:rPr>
              <a:t>polype  gastrique </a:t>
            </a:r>
            <a:endParaRPr lang="fr-FR" sz="2800" b="1" u="sng"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29</a:t>
            </a:fld>
            <a:endParaRPr lang="fr-FR" dirty="0"/>
          </a:p>
        </p:txBody>
      </p:sp>
      <p:pic>
        <p:nvPicPr>
          <p:cNvPr id="6"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7" name="ZoneTexte 6"/>
          <p:cNvSpPr txBox="1"/>
          <p:nvPr/>
        </p:nvSpPr>
        <p:spPr>
          <a:xfrm>
            <a:off x="2143108" y="2786058"/>
            <a:ext cx="5572164" cy="1200329"/>
          </a:xfrm>
          <a:prstGeom prst="rect">
            <a:avLst/>
          </a:prstGeom>
          <a:noFill/>
        </p:spPr>
        <p:txBody>
          <a:bodyPr wrap="square" rtlCol="0">
            <a:spAutoFit/>
          </a:bodyPr>
          <a:lstStyle/>
          <a:p>
            <a:pPr algn="ctr"/>
            <a:r>
              <a:rPr lang="fr-FR" sz="3600" b="1" dirty="0" smtClean="0">
                <a:solidFill>
                  <a:schemeClr val="tx2"/>
                </a:solidFill>
              </a:rPr>
              <a:t>Lésions précancéreuses du colon </a:t>
            </a:r>
            <a:endParaRPr lang="fr-FR" sz="3600" b="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43050"/>
            <a:ext cx="9144000" cy="4824426"/>
          </a:xfrm>
        </p:spPr>
        <p:txBody>
          <a:bodyPr>
            <a:normAutofit/>
          </a:bodyPr>
          <a:lstStyle/>
          <a:p>
            <a:pPr algn="just">
              <a:lnSpc>
                <a:spcPct val="150000"/>
              </a:lnSpc>
              <a:buNone/>
            </a:pPr>
            <a:r>
              <a:rPr lang="fr-FR" sz="1800" dirty="0" smtClean="0">
                <a:solidFill>
                  <a:srgbClr val="002060"/>
                </a:solidFill>
                <a:latin typeface="+mj-lt"/>
              </a:rPr>
              <a:t>-</a:t>
            </a: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a:t>
            </a:fld>
            <a:endParaRPr lang="fr-FR" dirty="0"/>
          </a:p>
        </p:txBody>
      </p:sp>
      <p:sp>
        <p:nvSpPr>
          <p:cNvPr id="9" name="Text Box 7"/>
          <p:cNvSpPr txBox="1">
            <a:spLocks noChangeArrowheads="1"/>
          </p:cNvSpPr>
          <p:nvPr/>
        </p:nvSpPr>
        <p:spPr bwMode="auto">
          <a:xfrm>
            <a:off x="827088" y="1325563"/>
            <a:ext cx="7766050" cy="400050"/>
          </a:xfrm>
          <a:prstGeom prst="rect">
            <a:avLst/>
          </a:prstGeom>
          <a:solidFill>
            <a:schemeClr val="tx1"/>
          </a:solidFill>
          <a:ln w="9525">
            <a:solidFill>
              <a:srgbClr val="FFFF00"/>
            </a:solidFill>
            <a:miter lim="800000"/>
            <a:headEnd/>
            <a:tailEnd/>
          </a:ln>
        </p:spPr>
        <p:txBody>
          <a:bodyPr>
            <a:spAutoFit/>
          </a:bodyPr>
          <a:lstStyle/>
          <a:p>
            <a:pPr algn="ctr">
              <a:spcBef>
                <a:spcPct val="50000"/>
              </a:spcBef>
            </a:pPr>
            <a:r>
              <a:rPr lang="fr-FR" sz="2000" b="1" dirty="0">
                <a:solidFill>
                  <a:srgbClr val="FFFF00"/>
                </a:solidFill>
              </a:rPr>
              <a:t>TISSUS NORMAL (épithélium, glande) </a:t>
            </a:r>
          </a:p>
        </p:txBody>
      </p:sp>
      <p:sp>
        <p:nvSpPr>
          <p:cNvPr id="10" name="Flèche vers le bas 9"/>
          <p:cNvSpPr/>
          <p:nvPr/>
        </p:nvSpPr>
        <p:spPr>
          <a:xfrm>
            <a:off x="5580063" y="1844675"/>
            <a:ext cx="504825" cy="720725"/>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Text Box 7"/>
          <p:cNvSpPr txBox="1">
            <a:spLocks noChangeArrowheads="1"/>
          </p:cNvSpPr>
          <p:nvPr/>
        </p:nvSpPr>
        <p:spPr bwMode="auto">
          <a:xfrm>
            <a:off x="3995738" y="2668588"/>
            <a:ext cx="3744912" cy="400050"/>
          </a:xfrm>
          <a:prstGeom prst="rect">
            <a:avLst/>
          </a:prstGeom>
          <a:solidFill>
            <a:schemeClr val="tx1"/>
          </a:solidFill>
          <a:ln w="9525">
            <a:solidFill>
              <a:srgbClr val="FFFF00"/>
            </a:solidFill>
            <a:miter lim="800000"/>
            <a:headEnd/>
            <a:tailEnd/>
          </a:ln>
        </p:spPr>
        <p:txBody>
          <a:bodyPr>
            <a:spAutoFit/>
          </a:bodyPr>
          <a:lstStyle/>
          <a:p>
            <a:pPr algn="ctr">
              <a:spcBef>
                <a:spcPct val="50000"/>
              </a:spcBef>
            </a:pPr>
            <a:r>
              <a:rPr lang="fr-FR" sz="2000" b="1" dirty="0">
                <a:solidFill>
                  <a:srgbClr val="FFFF00"/>
                </a:solidFill>
              </a:rPr>
              <a:t>LESION PRECANCEREUSE </a:t>
            </a:r>
          </a:p>
        </p:txBody>
      </p:sp>
      <p:sp>
        <p:nvSpPr>
          <p:cNvPr id="12" name="Text Box 7"/>
          <p:cNvSpPr txBox="1">
            <a:spLocks noChangeArrowheads="1"/>
          </p:cNvSpPr>
          <p:nvPr/>
        </p:nvSpPr>
        <p:spPr bwMode="auto">
          <a:xfrm>
            <a:off x="714348" y="4572008"/>
            <a:ext cx="7766050" cy="400050"/>
          </a:xfrm>
          <a:prstGeom prst="rect">
            <a:avLst/>
          </a:prstGeom>
          <a:solidFill>
            <a:schemeClr val="tx1"/>
          </a:solidFill>
          <a:ln w="9525">
            <a:solidFill>
              <a:srgbClr val="FFFF00"/>
            </a:solidFill>
            <a:miter lim="800000"/>
            <a:headEnd/>
            <a:tailEnd/>
          </a:ln>
        </p:spPr>
        <p:txBody>
          <a:bodyPr>
            <a:spAutoFit/>
          </a:bodyPr>
          <a:lstStyle/>
          <a:p>
            <a:pPr algn="ctr">
              <a:spcBef>
                <a:spcPct val="50000"/>
              </a:spcBef>
            </a:pPr>
            <a:r>
              <a:rPr lang="fr-FR" sz="2000" b="1" dirty="0">
                <a:solidFill>
                  <a:srgbClr val="FFFF00"/>
                </a:solidFill>
              </a:rPr>
              <a:t>CANCER</a:t>
            </a:r>
          </a:p>
        </p:txBody>
      </p:sp>
      <p:sp>
        <p:nvSpPr>
          <p:cNvPr id="13" name="Flèche vers le bas 12"/>
          <p:cNvSpPr/>
          <p:nvPr/>
        </p:nvSpPr>
        <p:spPr>
          <a:xfrm>
            <a:off x="1643042" y="1928802"/>
            <a:ext cx="504825" cy="201771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Flèche vers le bas 13"/>
          <p:cNvSpPr/>
          <p:nvPr/>
        </p:nvSpPr>
        <p:spPr>
          <a:xfrm>
            <a:off x="5572132" y="3857628"/>
            <a:ext cx="504825" cy="71913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Flèche vers le bas 14"/>
          <p:cNvSpPr/>
          <p:nvPr/>
        </p:nvSpPr>
        <p:spPr>
          <a:xfrm>
            <a:off x="4572000" y="5072074"/>
            <a:ext cx="504825" cy="720725"/>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Text Box 7"/>
          <p:cNvSpPr txBox="1">
            <a:spLocks noChangeArrowheads="1"/>
          </p:cNvSpPr>
          <p:nvPr/>
        </p:nvSpPr>
        <p:spPr bwMode="auto">
          <a:xfrm>
            <a:off x="857224" y="5857892"/>
            <a:ext cx="7766050" cy="400050"/>
          </a:xfrm>
          <a:prstGeom prst="rect">
            <a:avLst/>
          </a:prstGeom>
          <a:solidFill>
            <a:schemeClr val="tx1"/>
          </a:solidFill>
          <a:ln w="9525">
            <a:solidFill>
              <a:srgbClr val="FFFF00"/>
            </a:solidFill>
            <a:miter lim="800000"/>
            <a:headEnd/>
            <a:tailEnd/>
          </a:ln>
        </p:spPr>
        <p:txBody>
          <a:bodyPr>
            <a:spAutoFit/>
          </a:bodyPr>
          <a:lstStyle/>
          <a:p>
            <a:pPr algn="ctr">
              <a:spcBef>
                <a:spcPct val="50000"/>
              </a:spcBef>
            </a:pPr>
            <a:r>
              <a:rPr lang="fr-FR" sz="2000" b="1" dirty="0">
                <a:solidFill>
                  <a:srgbClr val="FFFF00"/>
                </a:solidFill>
              </a:rPr>
              <a:t>METASTASE</a:t>
            </a:r>
          </a:p>
        </p:txBody>
      </p:sp>
      <p:sp>
        <p:nvSpPr>
          <p:cNvPr id="17" name="Text Box 7"/>
          <p:cNvSpPr txBox="1">
            <a:spLocks noChangeArrowheads="1"/>
          </p:cNvSpPr>
          <p:nvPr/>
        </p:nvSpPr>
        <p:spPr bwMode="auto">
          <a:xfrm>
            <a:off x="4000496" y="3429000"/>
            <a:ext cx="3744912" cy="400050"/>
          </a:xfrm>
          <a:prstGeom prst="rect">
            <a:avLst/>
          </a:prstGeom>
          <a:solidFill>
            <a:schemeClr val="tx1"/>
          </a:solidFill>
          <a:ln w="9525">
            <a:solidFill>
              <a:srgbClr val="FFFF00"/>
            </a:solidFill>
            <a:miter lim="800000"/>
            <a:headEnd/>
            <a:tailEnd/>
          </a:ln>
        </p:spPr>
        <p:txBody>
          <a:bodyPr>
            <a:spAutoFit/>
          </a:bodyPr>
          <a:lstStyle/>
          <a:p>
            <a:pPr algn="ctr">
              <a:spcBef>
                <a:spcPct val="50000"/>
              </a:spcBef>
            </a:pPr>
            <a:r>
              <a:rPr lang="fr-FR" sz="2000" b="1" dirty="0">
                <a:solidFill>
                  <a:srgbClr val="FFFF00"/>
                </a:solidFill>
              </a:rPr>
              <a:t>DYSPLASIE</a:t>
            </a:r>
          </a:p>
        </p:txBody>
      </p:sp>
      <p:sp>
        <p:nvSpPr>
          <p:cNvPr id="18" name="Flèche vers le bas 17"/>
          <p:cNvSpPr/>
          <p:nvPr/>
        </p:nvSpPr>
        <p:spPr>
          <a:xfrm>
            <a:off x="5715008" y="314324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30</a:t>
            </a:fld>
            <a:endParaRPr lang="fr-FR" dirty="0"/>
          </a:p>
        </p:txBody>
      </p:sp>
      <p:pic>
        <p:nvPicPr>
          <p:cNvPr id="5122" name="Picture 2"/>
          <p:cNvPicPr>
            <a:picLocks noChangeAspect="1" noChangeArrowheads="1"/>
          </p:cNvPicPr>
          <p:nvPr/>
        </p:nvPicPr>
        <p:blipFill>
          <a:blip r:embed="rId2"/>
          <a:srcRect/>
          <a:stretch>
            <a:fillRect/>
          </a:stretch>
        </p:blipFill>
        <p:spPr bwMode="auto">
          <a:xfrm>
            <a:off x="1928794" y="4071942"/>
            <a:ext cx="5276850" cy="2333625"/>
          </a:xfrm>
          <a:prstGeom prst="rect">
            <a:avLst/>
          </a:prstGeom>
          <a:noFill/>
          <a:ln w="9525">
            <a:noFill/>
            <a:miter lim="800000"/>
            <a:headEnd/>
            <a:tailEnd/>
          </a:ln>
          <a:effectLst/>
        </p:spPr>
      </p:pic>
      <p:sp>
        <p:nvSpPr>
          <p:cNvPr id="7" name="ZoneTexte 6"/>
          <p:cNvSpPr txBox="1"/>
          <p:nvPr/>
        </p:nvSpPr>
        <p:spPr>
          <a:xfrm>
            <a:off x="1357290" y="1500174"/>
            <a:ext cx="473206" cy="1200329"/>
          </a:xfrm>
          <a:prstGeom prst="rect">
            <a:avLst/>
          </a:prstGeom>
          <a:noFill/>
        </p:spPr>
        <p:txBody>
          <a:bodyPr wrap="none" rtlCol="0">
            <a:spAutoFit/>
          </a:bodyPr>
          <a:lstStyle/>
          <a:p>
            <a:endParaRPr lang="fr-FR" dirty="0" smtClean="0"/>
          </a:p>
          <a:p>
            <a:endParaRPr lang="fr-FR" dirty="0" smtClean="0"/>
          </a:p>
          <a:p>
            <a:endParaRPr lang="fr-FR" dirty="0" smtClean="0"/>
          </a:p>
          <a:p>
            <a:r>
              <a:rPr lang="fr-FR" dirty="0" smtClean="0"/>
              <a:t>     </a:t>
            </a:r>
            <a:endParaRPr lang="fr-FR" dirty="0"/>
          </a:p>
        </p:txBody>
      </p:sp>
      <p:sp>
        <p:nvSpPr>
          <p:cNvPr id="8" name="ZoneTexte 7"/>
          <p:cNvSpPr txBox="1"/>
          <p:nvPr/>
        </p:nvSpPr>
        <p:spPr>
          <a:xfrm>
            <a:off x="214282" y="1428736"/>
            <a:ext cx="7841129" cy="3477875"/>
          </a:xfrm>
          <a:prstGeom prst="rect">
            <a:avLst/>
          </a:prstGeom>
          <a:noFill/>
        </p:spPr>
        <p:txBody>
          <a:bodyPr wrap="square" rtlCol="0">
            <a:spAutoFit/>
          </a:bodyPr>
          <a:lstStyle/>
          <a:p>
            <a:pPr>
              <a:buFont typeface="Wingdings" pitchFamily="2" charset="2"/>
              <a:buChar char="Ø"/>
            </a:pPr>
            <a:r>
              <a:rPr lang="fr-FR" sz="2000" b="1" dirty="0" smtClean="0">
                <a:solidFill>
                  <a:srgbClr val="002060"/>
                </a:solidFill>
              </a:rPr>
              <a:t>POLYPE </a:t>
            </a:r>
          </a:p>
          <a:p>
            <a:endParaRPr lang="fr-FR" sz="1600" dirty="0" smtClean="0">
              <a:solidFill>
                <a:srgbClr val="002060"/>
              </a:solidFill>
            </a:endParaRPr>
          </a:p>
          <a:p>
            <a:pPr>
              <a:lnSpc>
                <a:spcPct val="150000"/>
              </a:lnSpc>
            </a:pPr>
            <a:r>
              <a:rPr lang="fr-FR" sz="1600" dirty="0" smtClean="0">
                <a:solidFill>
                  <a:srgbClr val="002060"/>
                </a:solidFill>
              </a:rPr>
              <a:t>Le type histologique largement majoritaire des cancers colorectaux, l’adénocarcinome,</a:t>
            </a:r>
          </a:p>
          <a:p>
            <a:pPr>
              <a:lnSpc>
                <a:spcPct val="150000"/>
              </a:lnSpc>
            </a:pPr>
            <a:r>
              <a:rPr lang="fr-FR" sz="1600" dirty="0" smtClean="0">
                <a:solidFill>
                  <a:srgbClr val="002060"/>
                </a:solidFill>
              </a:rPr>
              <a:t>se développe le plus souvent à partir d’un adénome. Celui-ci peut être pédiculé, sessile</a:t>
            </a:r>
          </a:p>
          <a:p>
            <a:pPr>
              <a:lnSpc>
                <a:spcPct val="150000"/>
              </a:lnSpc>
            </a:pPr>
            <a:r>
              <a:rPr lang="fr-FR" sz="1600" dirty="0" smtClean="0">
                <a:solidFill>
                  <a:srgbClr val="002060"/>
                </a:solidFill>
              </a:rPr>
              <a:t>ou même être à peine en relief dans le cas de l’adénome plan. Le risque de cancer croît</a:t>
            </a:r>
          </a:p>
          <a:p>
            <a:pPr>
              <a:lnSpc>
                <a:spcPct val="150000"/>
              </a:lnSpc>
            </a:pPr>
            <a:r>
              <a:rPr lang="fr-FR" sz="1600" dirty="0" smtClean="0">
                <a:solidFill>
                  <a:srgbClr val="002060"/>
                </a:solidFill>
              </a:rPr>
              <a:t>avec le nombre, la taille de l’adénome (&gt; 1 cm) et la proportion du contingent villeux</a:t>
            </a:r>
          </a:p>
          <a:p>
            <a:pPr>
              <a:lnSpc>
                <a:spcPct val="150000"/>
              </a:lnSpc>
            </a:pPr>
            <a:r>
              <a:rPr lang="fr-FR" sz="1600" dirty="0" smtClean="0">
                <a:solidFill>
                  <a:srgbClr val="002060"/>
                </a:solidFill>
                <a:latin typeface="+mj-lt"/>
              </a:rPr>
              <a:t>- une coloscopie de surveillance est effectuée à 3 ans, et, si la coloscopie est normale, tous les 5 ans </a:t>
            </a:r>
          </a:p>
          <a:p>
            <a:pPr>
              <a:lnSpc>
                <a:spcPct val="150000"/>
              </a:lnSpc>
            </a:pPr>
            <a:endParaRPr lang="fr-FR" sz="1600" dirty="0" smtClean="0">
              <a:solidFill>
                <a:srgbClr val="002060"/>
              </a:solidFill>
            </a:endParaRPr>
          </a:p>
          <a:p>
            <a:endParaRPr lang="fr-FR" sz="1600"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31</a:t>
            </a:fld>
            <a:endParaRPr lang="fr-FR" dirty="0"/>
          </a:p>
        </p:txBody>
      </p:sp>
      <p:pic>
        <p:nvPicPr>
          <p:cNvPr id="6" name="Picture 2" descr="C:\Users\CREAD\Desktop\Prickly Pear\90bca659cbddf00e444648f42c4ab1c7.jpg"/>
          <p:cNvPicPr>
            <a:picLocks noChangeAspect="1" noChangeArrowheads="1"/>
          </p:cNvPicPr>
          <p:nvPr/>
        </p:nvPicPr>
        <p:blipFill>
          <a:blip r:embed="rId2"/>
          <a:srcRect/>
          <a:stretch>
            <a:fillRect/>
          </a:stretch>
        </p:blipFill>
        <p:spPr bwMode="auto">
          <a:xfrm>
            <a:off x="7500958" y="0"/>
            <a:ext cx="1643042" cy="1857364"/>
          </a:xfrm>
          <a:prstGeom prst="rect">
            <a:avLst/>
          </a:prstGeom>
          <a:noFill/>
        </p:spPr>
      </p:pic>
      <p:sp>
        <p:nvSpPr>
          <p:cNvPr id="7" name="ZoneTexte 6"/>
          <p:cNvSpPr txBox="1"/>
          <p:nvPr/>
        </p:nvSpPr>
        <p:spPr>
          <a:xfrm>
            <a:off x="428596" y="1357298"/>
            <a:ext cx="8715848" cy="8186857"/>
          </a:xfrm>
          <a:prstGeom prst="rect">
            <a:avLst/>
          </a:prstGeom>
          <a:noFill/>
        </p:spPr>
        <p:txBody>
          <a:bodyPr wrap="square" rtlCol="0">
            <a:spAutoFit/>
          </a:bodyPr>
          <a:lstStyle/>
          <a:p>
            <a:pPr algn="just">
              <a:buFont typeface="Wingdings" pitchFamily="2" charset="2"/>
              <a:buChar char="Ø"/>
            </a:pPr>
            <a:r>
              <a:rPr lang="fr-FR" sz="2800" b="1" dirty="0" smtClean="0">
                <a:solidFill>
                  <a:srgbClr val="002060"/>
                </a:solidFill>
                <a:latin typeface="+mj-lt"/>
              </a:rPr>
              <a:t>Sujet à risque</a:t>
            </a:r>
          </a:p>
          <a:p>
            <a:pPr algn="just"/>
            <a:endParaRPr lang="fr-FR" dirty="0" smtClean="0">
              <a:solidFill>
                <a:srgbClr val="002060"/>
              </a:solidFill>
              <a:latin typeface="+mj-lt"/>
            </a:endParaRPr>
          </a:p>
          <a:p>
            <a:pPr algn="just"/>
            <a:r>
              <a:rPr lang="fr-FR" dirty="0" smtClean="0">
                <a:solidFill>
                  <a:srgbClr val="002060"/>
                </a:solidFill>
                <a:latin typeface="+mj-lt"/>
              </a:rPr>
              <a:t> </a:t>
            </a:r>
            <a:r>
              <a:rPr lang="fr-FR" sz="2000" b="1" dirty="0" smtClean="0">
                <a:solidFill>
                  <a:srgbClr val="002060"/>
                </a:solidFill>
                <a:latin typeface="+mj-lt"/>
              </a:rPr>
              <a:t>* Risque moyen  </a:t>
            </a:r>
            <a:r>
              <a:rPr lang="fr-FR" dirty="0" smtClean="0">
                <a:solidFill>
                  <a:srgbClr val="002060"/>
                </a:solidFill>
                <a:latin typeface="+mj-lt"/>
              </a:rPr>
              <a:t>:</a:t>
            </a:r>
          </a:p>
          <a:p>
            <a:pPr algn="just"/>
            <a:r>
              <a:rPr lang="fr-FR" dirty="0" smtClean="0">
                <a:solidFill>
                  <a:srgbClr val="002060"/>
                </a:solidFill>
                <a:latin typeface="+mj-lt"/>
              </a:rPr>
              <a:t>  - Sujet âgé entre 50 et 70 ans</a:t>
            </a:r>
          </a:p>
          <a:p>
            <a:pPr algn="just"/>
            <a:r>
              <a:rPr lang="fr-FR" dirty="0" smtClean="0">
                <a:solidFill>
                  <a:srgbClr val="002060"/>
                </a:solidFill>
                <a:latin typeface="+mj-lt"/>
              </a:rPr>
              <a:t>  - Pas  d’ATCDS personnels ni familiaux de cancer colorectal ni d’adénome</a:t>
            </a:r>
          </a:p>
          <a:p>
            <a:pPr algn="just"/>
            <a:endParaRPr lang="fr-FR" dirty="0" smtClean="0">
              <a:solidFill>
                <a:srgbClr val="002060"/>
              </a:solidFill>
              <a:latin typeface="+mj-lt"/>
            </a:endParaRPr>
          </a:p>
          <a:p>
            <a:pPr algn="just"/>
            <a:endParaRPr lang="fr-FR" dirty="0" smtClean="0">
              <a:solidFill>
                <a:srgbClr val="002060"/>
              </a:solidFill>
              <a:latin typeface="+mj-lt"/>
            </a:endParaRPr>
          </a:p>
          <a:p>
            <a:pPr algn="just"/>
            <a:endParaRPr lang="fr-FR" dirty="0" smtClean="0">
              <a:solidFill>
                <a:srgbClr val="002060"/>
              </a:solidFill>
              <a:latin typeface="+mj-lt"/>
            </a:endParaRPr>
          </a:p>
          <a:p>
            <a:pPr algn="just"/>
            <a:r>
              <a:rPr lang="fr-FR" sz="2000" b="1" dirty="0" smtClean="0">
                <a:solidFill>
                  <a:srgbClr val="002060"/>
                </a:solidFill>
                <a:latin typeface="+mj-lt"/>
              </a:rPr>
              <a:t>* Risque élevé     : </a:t>
            </a:r>
          </a:p>
          <a:p>
            <a:pPr algn="just"/>
            <a:r>
              <a:rPr lang="fr-FR" dirty="0" smtClean="0">
                <a:solidFill>
                  <a:srgbClr val="002060"/>
                </a:solidFill>
                <a:latin typeface="+mj-lt"/>
              </a:rPr>
              <a:t> - ATCDS personnel d’adénome ou de cancer</a:t>
            </a:r>
          </a:p>
          <a:p>
            <a:pPr algn="just"/>
            <a:r>
              <a:rPr lang="fr-FR" dirty="0" smtClean="0">
                <a:solidFill>
                  <a:srgbClr val="002060"/>
                </a:solidFill>
                <a:latin typeface="+mj-lt"/>
              </a:rPr>
              <a:t> - un parent du premier degré qui a eu un cancer colorectal diagnostiqué </a:t>
            </a:r>
          </a:p>
          <a:p>
            <a:pPr algn="just"/>
            <a:r>
              <a:rPr lang="fr-FR" dirty="0" smtClean="0">
                <a:solidFill>
                  <a:srgbClr val="002060"/>
                </a:solidFill>
                <a:latin typeface="+mj-lt"/>
              </a:rPr>
              <a:t>  avant l’âge de 60 ans, ou deux parents du premier degré, quelque soit  l’âge. </a:t>
            </a:r>
          </a:p>
          <a:p>
            <a:pPr algn="just"/>
            <a:r>
              <a:rPr lang="fr-FR" dirty="0" smtClean="0">
                <a:solidFill>
                  <a:srgbClr val="002060"/>
                </a:solidFill>
                <a:latin typeface="+mj-lt"/>
              </a:rPr>
              <a:t>         La première coloscopie est faite à partir de 45 ans ou 5 ans avant l’âge du</a:t>
            </a:r>
          </a:p>
          <a:p>
            <a:pPr algn="just"/>
            <a:r>
              <a:rPr lang="fr-FR" dirty="0" smtClean="0">
                <a:solidFill>
                  <a:srgbClr val="002060"/>
                </a:solidFill>
                <a:latin typeface="+mj-lt"/>
              </a:rPr>
              <a:t>                           diagnostic du cas index, puis tous les 5 ans après une coloscopie normale</a:t>
            </a:r>
          </a:p>
          <a:p>
            <a:pPr algn="just"/>
            <a:r>
              <a:rPr lang="fr-FR" dirty="0" smtClean="0">
                <a:solidFill>
                  <a:srgbClr val="002060"/>
                </a:solidFill>
                <a:latin typeface="+mj-lt"/>
              </a:rPr>
              <a:t>   - une maladie de Crohn colique ou </a:t>
            </a:r>
          </a:p>
          <a:p>
            <a:pPr algn="just"/>
            <a:r>
              <a:rPr lang="fr-FR" dirty="0" smtClean="0">
                <a:solidFill>
                  <a:srgbClr val="002060"/>
                </a:solidFill>
                <a:latin typeface="+mj-lt"/>
              </a:rPr>
              <a:t>        une rectocolite hémorragique, soit étendue et évoluant depuis plus de 7 à 10 ans, soit associée à une </a:t>
            </a:r>
            <a:r>
              <a:rPr lang="fr-FR" dirty="0" err="1" smtClean="0">
                <a:solidFill>
                  <a:srgbClr val="002060"/>
                </a:solidFill>
                <a:latin typeface="+mj-lt"/>
              </a:rPr>
              <a:t>cholangite</a:t>
            </a:r>
            <a:r>
              <a:rPr lang="fr-FR" dirty="0" smtClean="0">
                <a:solidFill>
                  <a:srgbClr val="002060"/>
                </a:solidFill>
                <a:latin typeface="+mj-lt"/>
              </a:rPr>
              <a:t> sclérosante</a:t>
            </a:r>
          </a:p>
          <a:p>
            <a:pPr algn="just"/>
            <a:endParaRPr lang="fr-FR" dirty="0" smtClean="0">
              <a:solidFill>
                <a:srgbClr val="002060"/>
              </a:solidFill>
              <a:latin typeface="+mj-lt"/>
            </a:endParaRPr>
          </a:p>
          <a:p>
            <a:pPr algn="just"/>
            <a:endParaRPr lang="fr-FR" dirty="0" smtClean="0">
              <a:solidFill>
                <a:srgbClr val="002060"/>
              </a:solidFill>
              <a:latin typeface="+mj-lt"/>
            </a:endParaRP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smtClean="0"/>
          </a:p>
          <a:p>
            <a:endParaRPr lang="fr-FR" dirty="0" smtClean="0"/>
          </a:p>
          <a:p>
            <a:r>
              <a:rPr lang="fr-FR" dirty="0" smtClean="0"/>
              <a:t>                       </a:t>
            </a:r>
          </a:p>
          <a:p>
            <a:endParaRPr lang="fr-FR" dirty="0" smtClean="0"/>
          </a:p>
          <a:p>
            <a:r>
              <a:rPr lang="fr-FR" dirty="0" smtClean="0"/>
              <a:t>                                                                                                                        </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dirty="0" smtClean="0"/>
              <a:t>jeudi 05 mai 2005 </a:t>
            </a:r>
            <a:endParaRPr lang="fr-FR" dirty="0"/>
          </a:p>
        </p:txBody>
      </p:sp>
      <p:pic>
        <p:nvPicPr>
          <p:cNvPr id="52229" name="Picture 2" descr="http://www.gastrolab.net/y0088.jpg"/>
          <p:cNvPicPr>
            <a:picLocks noChangeAspect="1" noChangeArrowheads="1"/>
          </p:cNvPicPr>
          <p:nvPr/>
        </p:nvPicPr>
        <p:blipFill>
          <a:blip r:embed="rId2"/>
          <a:srcRect/>
          <a:stretch>
            <a:fillRect/>
          </a:stretch>
        </p:blipFill>
        <p:spPr bwMode="auto">
          <a:xfrm>
            <a:off x="63500" y="404813"/>
            <a:ext cx="2708275" cy="3043237"/>
          </a:xfrm>
          <a:prstGeom prst="rect">
            <a:avLst/>
          </a:prstGeom>
          <a:noFill/>
          <a:ln w="9525">
            <a:noFill/>
            <a:miter lim="800000"/>
            <a:headEnd/>
            <a:tailEnd/>
          </a:ln>
        </p:spPr>
      </p:pic>
      <p:pic>
        <p:nvPicPr>
          <p:cNvPr id="52230" name="Picture 4" descr="http://www.netikka.net/hans.bjorknas/yn0042.jpg"/>
          <p:cNvPicPr>
            <a:picLocks noChangeAspect="1" noChangeArrowheads="1"/>
          </p:cNvPicPr>
          <p:nvPr/>
        </p:nvPicPr>
        <p:blipFill>
          <a:blip r:embed="rId3"/>
          <a:srcRect/>
          <a:stretch>
            <a:fillRect/>
          </a:stretch>
        </p:blipFill>
        <p:spPr bwMode="auto">
          <a:xfrm>
            <a:off x="2843213" y="476250"/>
            <a:ext cx="2873375" cy="2952750"/>
          </a:xfrm>
          <a:prstGeom prst="rect">
            <a:avLst/>
          </a:prstGeom>
          <a:noFill/>
          <a:ln w="9525">
            <a:noFill/>
            <a:miter lim="800000"/>
            <a:headEnd/>
            <a:tailEnd/>
          </a:ln>
        </p:spPr>
      </p:pic>
      <p:pic>
        <p:nvPicPr>
          <p:cNvPr id="52231" name="Picture 6" descr="http://gastrolab.1g.fi/s/f122/slides/104.jpg"/>
          <p:cNvPicPr>
            <a:picLocks noChangeAspect="1" noChangeArrowheads="1"/>
          </p:cNvPicPr>
          <p:nvPr/>
        </p:nvPicPr>
        <p:blipFill>
          <a:blip r:embed="rId4"/>
          <a:srcRect/>
          <a:stretch>
            <a:fillRect/>
          </a:stretch>
        </p:blipFill>
        <p:spPr bwMode="auto">
          <a:xfrm>
            <a:off x="5867400" y="404813"/>
            <a:ext cx="2592388" cy="3119437"/>
          </a:xfrm>
          <a:prstGeom prst="rect">
            <a:avLst/>
          </a:prstGeom>
          <a:noFill/>
          <a:ln w="9525">
            <a:noFill/>
            <a:miter lim="800000"/>
            <a:headEnd/>
            <a:tailEnd/>
          </a:ln>
        </p:spPr>
      </p:pic>
      <p:pic>
        <p:nvPicPr>
          <p:cNvPr id="52232" name="Picture 8" descr="http://www.netikka.net/hans.bjorknas/yn0259.jpg"/>
          <p:cNvPicPr>
            <a:picLocks noChangeAspect="1" noChangeArrowheads="1"/>
          </p:cNvPicPr>
          <p:nvPr/>
        </p:nvPicPr>
        <p:blipFill>
          <a:blip r:embed="rId5"/>
          <a:srcRect/>
          <a:stretch>
            <a:fillRect/>
          </a:stretch>
        </p:blipFill>
        <p:spPr bwMode="auto">
          <a:xfrm>
            <a:off x="-36513" y="3625850"/>
            <a:ext cx="3095626" cy="3116263"/>
          </a:xfrm>
          <a:prstGeom prst="rect">
            <a:avLst/>
          </a:prstGeom>
          <a:noFill/>
          <a:ln w="9525">
            <a:noFill/>
            <a:miter lim="800000"/>
            <a:headEnd/>
            <a:tailEnd/>
          </a:ln>
        </p:spPr>
      </p:pic>
      <p:pic>
        <p:nvPicPr>
          <p:cNvPr id="52233" name="Picture 9" descr="G:\Photos cours externe\polype et polypose 2\polype 12.jpg"/>
          <p:cNvPicPr>
            <a:picLocks noChangeAspect="1" noChangeArrowheads="1"/>
          </p:cNvPicPr>
          <p:nvPr/>
        </p:nvPicPr>
        <p:blipFill>
          <a:blip r:embed="rId6"/>
          <a:srcRect/>
          <a:stretch>
            <a:fillRect/>
          </a:stretch>
        </p:blipFill>
        <p:spPr bwMode="auto">
          <a:xfrm>
            <a:off x="3103563" y="3286125"/>
            <a:ext cx="3051175" cy="3051175"/>
          </a:xfrm>
          <a:prstGeom prst="rect">
            <a:avLst/>
          </a:prstGeom>
          <a:noFill/>
          <a:ln w="9525">
            <a:noFill/>
            <a:miter lim="800000"/>
            <a:headEnd/>
            <a:tailEnd/>
          </a:ln>
        </p:spPr>
      </p:pic>
      <p:pic>
        <p:nvPicPr>
          <p:cNvPr id="8194" name="Picture 2"/>
          <p:cNvPicPr>
            <a:picLocks noGrp="1" noChangeAspect="1" noChangeArrowheads="1"/>
          </p:cNvPicPr>
          <p:nvPr>
            <p:ph idx="1"/>
          </p:nvPr>
        </p:nvPicPr>
        <p:blipFill>
          <a:blip r:embed="rId7"/>
          <a:srcRect/>
          <a:stretch>
            <a:fillRect/>
          </a:stretch>
        </p:blipFill>
        <p:spPr bwMode="auto">
          <a:xfrm>
            <a:off x="6357950" y="3500439"/>
            <a:ext cx="271464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33</a:t>
            </a:fld>
            <a:endParaRPr lang="fr-FR" dirty="0"/>
          </a:p>
        </p:txBody>
      </p:sp>
      <p:pic>
        <p:nvPicPr>
          <p:cNvPr id="8194" name="Picture 2" descr="C:\Users\Toshiba\Desktop\figure1.jpg"/>
          <p:cNvPicPr>
            <a:picLocks noGrp="1" noChangeAspect="1" noChangeArrowheads="1"/>
          </p:cNvPicPr>
          <p:nvPr>
            <p:ph idx="1"/>
          </p:nvPr>
        </p:nvPicPr>
        <p:blipFill>
          <a:blip r:embed="rId2"/>
          <a:srcRect/>
          <a:stretch>
            <a:fillRect/>
          </a:stretch>
        </p:blipFill>
        <p:spPr bwMode="auto">
          <a:xfrm>
            <a:off x="2209800" y="2786856"/>
            <a:ext cx="4724400" cy="2686050"/>
          </a:xfrm>
          <a:prstGeom prst="rect">
            <a:avLst/>
          </a:prstGeom>
          <a:noFill/>
        </p:spPr>
      </p:pic>
      <p:pic>
        <p:nvPicPr>
          <p:cNvPr id="8195" name="Picture 3" descr="C:\Users\Toshiba\Desktop\fig5.jpg"/>
          <p:cNvPicPr>
            <a:picLocks noChangeAspect="1" noChangeArrowheads="1"/>
          </p:cNvPicPr>
          <p:nvPr/>
        </p:nvPicPr>
        <p:blipFill>
          <a:blip r:embed="rId3"/>
          <a:srcRect/>
          <a:stretch>
            <a:fillRect/>
          </a:stretch>
        </p:blipFill>
        <p:spPr bwMode="auto">
          <a:xfrm>
            <a:off x="547688" y="414338"/>
            <a:ext cx="8048625" cy="60293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34</a:t>
            </a:fld>
            <a:endParaRPr lang="fr-FR" dirty="0"/>
          </a:p>
        </p:txBody>
      </p:sp>
      <p:pic>
        <p:nvPicPr>
          <p:cNvPr id="7170" name="Picture 2" descr="C:\Users\Toshiba\Desktop\Esophageal_adenoca.jpg"/>
          <p:cNvPicPr>
            <a:picLocks noGrp="1" noChangeAspect="1" noChangeArrowheads="1"/>
          </p:cNvPicPr>
          <p:nvPr>
            <p:ph idx="1"/>
          </p:nvPr>
        </p:nvPicPr>
        <p:blipFill>
          <a:blip r:embed="rId2"/>
          <a:srcRect/>
          <a:stretch>
            <a:fillRect/>
          </a:stretch>
        </p:blipFill>
        <p:spPr bwMode="auto">
          <a:xfrm>
            <a:off x="1642056" y="1785926"/>
            <a:ext cx="4072952" cy="281944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35</a:t>
            </a:fld>
            <a:endParaRPr lang="fr-FR" dirty="0"/>
          </a:p>
        </p:txBody>
      </p:sp>
      <p:pic>
        <p:nvPicPr>
          <p:cNvPr id="9218" name="Picture 2" descr="C:\Users\Toshiba\Desktop\m_1407855993.jpg"/>
          <p:cNvPicPr>
            <a:picLocks noGrp="1" noChangeAspect="1" noChangeArrowheads="1"/>
          </p:cNvPicPr>
          <p:nvPr>
            <p:ph idx="1"/>
          </p:nvPr>
        </p:nvPicPr>
        <p:blipFill>
          <a:blip r:embed="rId2"/>
          <a:srcRect/>
          <a:stretch>
            <a:fillRect/>
          </a:stretch>
        </p:blipFill>
        <p:spPr bwMode="auto">
          <a:xfrm>
            <a:off x="2020001" y="1935163"/>
            <a:ext cx="5103997" cy="43894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214950"/>
            <a:ext cx="8329642" cy="1000132"/>
          </a:xfrm>
        </p:spPr>
        <p:txBody>
          <a:bodyPr>
            <a:normAutofit fontScale="90000"/>
          </a:bodyPr>
          <a:lstStyle/>
          <a:p>
            <a:r>
              <a:rPr lang="fr-FR" sz="2000" b="1" dirty="0" smtClean="0"/>
              <a:t/>
            </a:r>
            <a:br>
              <a:rPr lang="fr-FR" sz="2000" b="1" dirty="0" smtClean="0"/>
            </a:br>
            <a:r>
              <a:rPr lang="fr-FR" sz="2000" b="1" dirty="0" smtClean="0"/>
              <a:t/>
            </a:r>
            <a:br>
              <a:rPr lang="fr-FR" sz="2000" b="1" dirty="0" smtClean="0"/>
            </a:br>
            <a:r>
              <a:rPr lang="fr-FR" sz="2000" b="1" dirty="0" smtClean="0"/>
              <a:t/>
            </a:r>
            <a:br>
              <a:rPr lang="fr-FR" sz="2000" b="1" dirty="0" smtClean="0"/>
            </a:br>
            <a:r>
              <a:rPr lang="fr-FR" sz="2000" b="1" dirty="0" smtClean="0"/>
              <a:t/>
            </a:r>
            <a:br>
              <a:rPr lang="fr-FR" sz="2000" b="1" dirty="0" smtClean="0"/>
            </a:br>
            <a:r>
              <a:rPr lang="fr-FR" sz="1800" b="1" dirty="0" smtClean="0"/>
              <a:t/>
            </a:r>
            <a:br>
              <a:rPr lang="fr-FR" sz="1800" b="1" dirty="0" smtClean="0"/>
            </a:br>
            <a:r>
              <a:rPr lang="fr-FR" sz="1800" b="1" dirty="0" smtClean="0"/>
              <a:t>Les stades précancéreux de l’oncogenèse. Après avoir subi une mutation qui initie l’oncogenèse, une cellule épithéliale devient une cellule transformée qui prolifère et génère une hyperplasie. Si les cellules progressent continuellement dans l’oncogenèse,</a:t>
            </a:r>
            <a:br>
              <a:rPr lang="fr-FR" sz="1800" b="1" dirty="0" smtClean="0"/>
            </a:br>
            <a:r>
              <a:rPr lang="fr-FR" sz="1800" b="1" dirty="0" smtClean="0"/>
              <a:t>elles provoquent une dysplasie puis un carcinome in situ</a:t>
            </a:r>
            <a:endParaRPr lang="fr-FR" sz="1800"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4</a:t>
            </a:fld>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357158" y="714355"/>
            <a:ext cx="8358245" cy="42148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57834"/>
            <a:ext cx="8229600" cy="1143000"/>
          </a:xfrm>
        </p:spPr>
        <p:txBody>
          <a:bodyPr>
            <a:noAutofit/>
          </a:bodyPr>
          <a:lstStyle/>
          <a:p>
            <a:r>
              <a:rPr lang="fr-FR" sz="2000" b="1" dirty="0" smtClean="0"/>
              <a:t>Les stades cancéreux de l’oncogenèse. Au moment où la tumeur rompt la membrane basale, le carcinome invasif est atteint et le cancer est déclaré. Le cancer peut évoluer jusqu’au stade final de l’oncogenèse, qui est le cancer métastatique. </a:t>
            </a:r>
            <a:endParaRPr lang="fr-FR" sz="2000"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5</a:t>
            </a:fld>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643859" y="857232"/>
            <a:ext cx="8042941"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8686800" cy="5895996"/>
          </a:xfrm>
        </p:spPr>
        <p:txBody>
          <a:bodyPr>
            <a:normAutofit/>
          </a:bodyPr>
          <a:lstStyle/>
          <a:p>
            <a:pPr algn="just">
              <a:buFont typeface="Wingdings" pitchFamily="2" charset="2"/>
              <a:buChar char="v"/>
            </a:pPr>
            <a:endParaRPr lang="fr-FR" sz="2000" dirty="0" smtClean="0">
              <a:solidFill>
                <a:srgbClr val="002060"/>
              </a:solidFill>
            </a:endParaRPr>
          </a:p>
          <a:p>
            <a:pPr algn="just">
              <a:buNone/>
            </a:pPr>
            <a:r>
              <a:rPr lang="fr-FR" sz="2000" b="1" u="sng" dirty="0" smtClean="0">
                <a:solidFill>
                  <a:srgbClr val="002060"/>
                </a:solidFill>
                <a:latin typeface="+mj-lt"/>
              </a:rPr>
              <a:t>A-Phase initiale</a:t>
            </a:r>
          </a:p>
          <a:p>
            <a:pPr algn="just">
              <a:buNone/>
            </a:pPr>
            <a:endParaRPr lang="fr-FR" sz="2000" b="1" u="sng" dirty="0" smtClean="0">
              <a:solidFill>
                <a:srgbClr val="002060"/>
              </a:solidFill>
              <a:latin typeface="+mj-lt"/>
            </a:endParaRPr>
          </a:p>
          <a:p>
            <a:pPr algn="just">
              <a:lnSpc>
                <a:spcPct val="150000"/>
              </a:lnSpc>
              <a:buNone/>
            </a:pPr>
            <a:r>
              <a:rPr lang="fr-FR" sz="1600" b="1" u="sng" dirty="0" smtClean="0">
                <a:solidFill>
                  <a:srgbClr val="002060"/>
                </a:solidFill>
                <a:latin typeface="+mj-lt"/>
              </a:rPr>
              <a:t>1-Etat précancéreux </a:t>
            </a:r>
            <a:endParaRPr lang="fr-FR" sz="1600" b="1" dirty="0" smtClean="0">
              <a:solidFill>
                <a:srgbClr val="002060"/>
              </a:solidFill>
              <a:latin typeface="+mj-lt"/>
            </a:endParaRPr>
          </a:p>
          <a:p>
            <a:pPr algn="just">
              <a:lnSpc>
                <a:spcPct val="150000"/>
              </a:lnSpc>
              <a:buNone/>
            </a:pPr>
            <a:r>
              <a:rPr lang="fr-FR" sz="1500" dirty="0" smtClean="0">
                <a:solidFill>
                  <a:srgbClr val="002060"/>
                </a:solidFill>
                <a:latin typeface="+mj-lt"/>
              </a:rPr>
              <a:t>Les conditions précancéreuses sont des états cliniques associés à un risque significativement élevé de survenue de cancer. </a:t>
            </a:r>
          </a:p>
          <a:p>
            <a:pPr algn="just">
              <a:lnSpc>
                <a:spcPct val="150000"/>
              </a:lnSpc>
              <a:buNone/>
            </a:pPr>
            <a:r>
              <a:rPr lang="fr-FR" sz="1500" dirty="0" smtClean="0">
                <a:solidFill>
                  <a:srgbClr val="002060"/>
                </a:solidFill>
                <a:latin typeface="+mj-lt"/>
              </a:rPr>
              <a:t>-Elles permettent de déterminer des populations à risque pour un cancer donné.</a:t>
            </a:r>
          </a:p>
          <a:p>
            <a:pPr algn="just">
              <a:lnSpc>
                <a:spcPct val="150000"/>
              </a:lnSpc>
              <a:buNone/>
            </a:pPr>
            <a:r>
              <a:rPr lang="fr-FR" sz="1500" dirty="0" smtClean="0">
                <a:solidFill>
                  <a:srgbClr val="002060"/>
                </a:solidFill>
                <a:latin typeface="+mj-lt"/>
              </a:rPr>
              <a:t>-Les lésions précancéreuses sont des anomalies histopathologiques détectables avant l’apparition d’un cancer</a:t>
            </a:r>
          </a:p>
          <a:p>
            <a:pPr>
              <a:lnSpc>
                <a:spcPct val="150000"/>
              </a:lnSpc>
              <a:buNone/>
            </a:pPr>
            <a:r>
              <a:rPr lang="fr-FR" sz="1500" b="1" dirty="0" smtClean="0">
                <a:solidFill>
                  <a:srgbClr val="002060"/>
                </a:solidFill>
                <a:latin typeface="+mj-lt"/>
              </a:rPr>
              <a:t>LA DYSPLASIE EPITHELIALE </a:t>
            </a:r>
            <a:r>
              <a:rPr lang="fr-FR" sz="1500" dirty="0" smtClean="0">
                <a:solidFill>
                  <a:srgbClr val="002060"/>
                </a:solidFill>
                <a:latin typeface="+mj-lt"/>
              </a:rPr>
              <a:t/>
            </a:r>
            <a:br>
              <a:rPr lang="fr-FR" sz="1500" dirty="0" smtClean="0">
                <a:solidFill>
                  <a:srgbClr val="002060"/>
                </a:solidFill>
                <a:latin typeface="+mj-lt"/>
              </a:rPr>
            </a:br>
            <a:r>
              <a:rPr lang="fr-FR" sz="1500" dirty="0" smtClean="0">
                <a:solidFill>
                  <a:srgbClr val="002060"/>
                </a:solidFill>
                <a:latin typeface="+mj-lt"/>
              </a:rPr>
              <a:t>-C'est une lésion précancéreuse acquise correspondant à une anomalie du renouvellement cellulaire de la muqueuse . </a:t>
            </a:r>
            <a:br>
              <a:rPr lang="fr-FR" sz="1500" dirty="0" smtClean="0">
                <a:solidFill>
                  <a:srgbClr val="002060"/>
                </a:solidFill>
                <a:latin typeface="+mj-lt"/>
              </a:rPr>
            </a:br>
            <a:r>
              <a:rPr lang="fr-FR" sz="1500" dirty="0" smtClean="0">
                <a:solidFill>
                  <a:srgbClr val="002060"/>
                </a:solidFill>
                <a:latin typeface="+mj-lt"/>
              </a:rPr>
              <a:t>-Elle est caractérisée par l'association, à des degrés divers, d'atypies cellulaires, d'anomalies de la différenciation et de modifications architecturales</a:t>
            </a:r>
          </a:p>
          <a:p>
            <a:pPr>
              <a:lnSpc>
                <a:spcPct val="150000"/>
              </a:lnSpc>
              <a:buFontTx/>
              <a:buChar char="-"/>
            </a:pPr>
            <a:r>
              <a:rPr lang="fr-FR" sz="1500" dirty="0" smtClean="0">
                <a:solidFill>
                  <a:srgbClr val="002060"/>
                </a:solidFill>
                <a:latin typeface="+mj-lt"/>
              </a:rPr>
              <a:t>Ces anomalies sont classées en trois catégories : les dysplasies légères, moyennes et sévères.</a:t>
            </a:r>
          </a:p>
          <a:p>
            <a:pPr>
              <a:lnSpc>
                <a:spcPct val="150000"/>
              </a:lnSpc>
              <a:buFontTx/>
              <a:buChar char="-"/>
            </a:pPr>
            <a:r>
              <a:rPr lang="fr-FR" sz="1500" dirty="0" smtClean="0">
                <a:solidFill>
                  <a:srgbClr val="002060"/>
                </a:solidFill>
                <a:latin typeface="+mj-lt"/>
              </a:rPr>
              <a:t> On peut aussi parler de dysplasie de bas grade ou de dysplasie de haut grade, selon l'intensité des lésions.</a:t>
            </a:r>
          </a:p>
          <a:p>
            <a:pPr algn="just">
              <a:lnSpc>
                <a:spcPct val="150000"/>
              </a:lnSpc>
            </a:pPr>
            <a:endParaRPr lang="fr-FR" sz="1500" dirty="0">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324600"/>
          </a:xfrm>
        </p:spPr>
        <p:txBody>
          <a:bodyPr>
            <a:noAutofit/>
          </a:bodyPr>
          <a:lstStyle/>
          <a:p>
            <a:pPr>
              <a:buFont typeface="Wingdings" pitchFamily="2" charset="2"/>
              <a:buChar char="v"/>
            </a:pPr>
            <a:endParaRPr lang="fr-FR" sz="1600" b="1" dirty="0" smtClean="0">
              <a:solidFill>
                <a:srgbClr val="002060"/>
              </a:solidFill>
              <a:latin typeface="+mj-lt"/>
            </a:endParaRPr>
          </a:p>
          <a:p>
            <a:pPr>
              <a:buFont typeface="Wingdings" pitchFamily="2" charset="2"/>
              <a:buChar char="v"/>
            </a:pPr>
            <a:endParaRPr lang="fr-FR" sz="1600" b="1" dirty="0" smtClean="0">
              <a:solidFill>
                <a:srgbClr val="002060"/>
              </a:solidFill>
              <a:latin typeface="+mj-lt"/>
            </a:endParaRPr>
          </a:p>
          <a:p>
            <a:pPr>
              <a:lnSpc>
                <a:spcPct val="150000"/>
              </a:lnSpc>
              <a:buNone/>
            </a:pP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
            </a:r>
            <a:br>
              <a:rPr lang="fr-FR" sz="1600" dirty="0" smtClean="0">
                <a:solidFill>
                  <a:srgbClr val="002060"/>
                </a:solidFill>
                <a:latin typeface="+mj-lt"/>
              </a:rPr>
            </a:br>
            <a:r>
              <a:rPr lang="fr-FR" sz="1600" b="1" dirty="0" smtClean="0">
                <a:solidFill>
                  <a:srgbClr val="002060"/>
                </a:solidFill>
                <a:latin typeface="+mj-lt"/>
              </a:rPr>
              <a:t>SON IMPORTANCE PRONOSTIQUE </a:t>
            </a:r>
            <a:r>
              <a:rPr lang="fr-FR" sz="1600" dirty="0" smtClean="0">
                <a:solidFill>
                  <a:srgbClr val="002060"/>
                </a:solidFill>
                <a:latin typeface="+mj-lt"/>
              </a:rPr>
              <a:t/>
            </a:r>
            <a:br>
              <a:rPr lang="fr-FR" sz="1600" dirty="0" smtClean="0">
                <a:solidFill>
                  <a:srgbClr val="002060"/>
                </a:solidFill>
                <a:latin typeface="+mj-lt"/>
              </a:rPr>
            </a:br>
            <a:r>
              <a:rPr lang="fr-FR" sz="1600" b="1" dirty="0" smtClean="0">
                <a:solidFill>
                  <a:srgbClr val="002060"/>
                </a:solidFill>
                <a:latin typeface="+mj-lt"/>
              </a:rPr>
              <a:t/>
            </a:r>
            <a:br>
              <a:rPr lang="fr-FR" sz="1600" b="1" dirty="0" smtClean="0">
                <a:solidFill>
                  <a:srgbClr val="002060"/>
                </a:solidFill>
                <a:latin typeface="+mj-lt"/>
              </a:rPr>
            </a:br>
            <a:r>
              <a:rPr lang="fr-FR" sz="1600" b="1" dirty="0" smtClean="0">
                <a:solidFill>
                  <a:srgbClr val="002060"/>
                </a:solidFill>
                <a:latin typeface="+mj-lt"/>
              </a:rPr>
              <a:t>La dysplasie de haut grade </a:t>
            </a: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Elle est très souvent associée à un cancer , le plus souvent superficiel </a:t>
            </a:r>
            <a:r>
              <a:rPr lang="fr-FR" sz="1600" i="1" dirty="0" smtClean="0">
                <a:solidFill>
                  <a:srgbClr val="002060"/>
                </a:solidFill>
                <a:latin typeface="+mj-lt"/>
              </a:rPr>
              <a:t>(in situ </a:t>
            </a:r>
            <a:r>
              <a:rPr lang="fr-FR" sz="1600" dirty="0" smtClean="0">
                <a:solidFill>
                  <a:srgbClr val="002060"/>
                </a:solidFill>
                <a:latin typeface="+mj-lt"/>
              </a:rPr>
              <a:t>) mais le risque d'évolution rapide vers l'adénocarcinome est important. Cependant, l'évolution de la dysplasie de haut grade vers un cancer n’est pas inéluctable. Ce type de lésion peut demeurer stable pendant des mois, voire plusieurs années. </a:t>
            </a:r>
            <a:br>
              <a:rPr lang="fr-FR" sz="1600" dirty="0" smtClean="0">
                <a:solidFill>
                  <a:srgbClr val="002060"/>
                </a:solidFill>
                <a:latin typeface="+mj-lt"/>
              </a:rPr>
            </a:br>
            <a:r>
              <a:rPr lang="fr-FR" sz="1600" dirty="0" smtClean="0">
                <a:solidFill>
                  <a:srgbClr val="002060"/>
                </a:solidFill>
                <a:latin typeface="+mj-lt"/>
              </a:rPr>
              <a:t/>
            </a:r>
            <a:br>
              <a:rPr lang="fr-FR" sz="1600" dirty="0" smtClean="0">
                <a:solidFill>
                  <a:srgbClr val="002060"/>
                </a:solidFill>
                <a:latin typeface="+mj-lt"/>
              </a:rPr>
            </a:br>
            <a:r>
              <a:rPr lang="fr-FR" sz="1600" b="1" dirty="0" smtClean="0">
                <a:solidFill>
                  <a:srgbClr val="002060"/>
                </a:solidFill>
                <a:latin typeface="+mj-lt"/>
              </a:rPr>
              <a:t>Les dysplasie de bas grade </a:t>
            </a:r>
            <a:r>
              <a:rPr lang="fr-FR" sz="1600" dirty="0" smtClean="0">
                <a:solidFill>
                  <a:srgbClr val="002060"/>
                </a:solidFill>
                <a:latin typeface="+mj-lt"/>
              </a:rPr>
              <a:t/>
            </a:r>
            <a:br>
              <a:rPr lang="fr-FR" sz="1600" dirty="0" smtClean="0">
                <a:solidFill>
                  <a:srgbClr val="002060"/>
                </a:solidFill>
                <a:latin typeface="+mj-lt"/>
              </a:rPr>
            </a:br>
            <a:r>
              <a:rPr lang="fr-FR" sz="1600" dirty="0" smtClean="0">
                <a:solidFill>
                  <a:srgbClr val="002060"/>
                </a:solidFill>
                <a:latin typeface="+mj-lt"/>
              </a:rPr>
              <a:t>Leur potentiel évolutif de ces lésions est mal connu. On ne sait pas si toutes les dysplasies de bas grade évoluent vers un stade plus sévère. De même, il est impossible d'affirmer de façon certaine la régression de lésions dysplasiques. </a:t>
            </a:r>
          </a:p>
          <a:p>
            <a:pPr algn="just">
              <a:lnSpc>
                <a:spcPct val="150000"/>
              </a:lnSpc>
            </a:pPr>
            <a:endParaRPr lang="fr-FR" sz="1600"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8</a:t>
            </a:fld>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589470" y="498043"/>
            <a:ext cx="7768744" cy="5826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8686800" cy="5253054"/>
          </a:xfrm>
        </p:spPr>
        <p:txBody>
          <a:bodyPr/>
          <a:lstStyle/>
          <a:p>
            <a:pPr>
              <a:lnSpc>
                <a:spcPct val="150000"/>
              </a:lnSpc>
              <a:buNone/>
            </a:pPr>
            <a:r>
              <a:rPr lang="fr-FR" sz="1600" b="1" u="sng" dirty="0" smtClean="0">
                <a:solidFill>
                  <a:srgbClr val="002060"/>
                </a:solidFill>
                <a:latin typeface="+mj-lt"/>
              </a:rPr>
              <a:t>2- cancer in situ </a:t>
            </a:r>
          </a:p>
          <a:p>
            <a:pPr algn="just">
              <a:lnSpc>
                <a:spcPct val="150000"/>
              </a:lnSpc>
              <a:buNone/>
            </a:pPr>
            <a:r>
              <a:rPr lang="fr-FR" sz="1600" dirty="0" smtClean="0">
                <a:solidFill>
                  <a:srgbClr val="002060"/>
                </a:solidFill>
                <a:latin typeface="+mj-lt"/>
              </a:rPr>
              <a:t>-prolifération de cellules épithéliales cancéreuses qui </a:t>
            </a:r>
            <a:r>
              <a:rPr lang="fr-FR" sz="1600" b="1" dirty="0" smtClean="0">
                <a:solidFill>
                  <a:srgbClr val="FF0000"/>
                </a:solidFill>
                <a:latin typeface="+mj-lt"/>
              </a:rPr>
              <a:t>ne franchit pas la membrane basale </a:t>
            </a:r>
            <a:r>
              <a:rPr lang="fr-FR" sz="1600" dirty="0" smtClean="0">
                <a:solidFill>
                  <a:srgbClr val="002060"/>
                </a:solidFill>
                <a:latin typeface="+mj-lt"/>
              </a:rPr>
              <a:t>de l’épithélium, et donc n’envahit pas le tissu conjonctif. </a:t>
            </a:r>
          </a:p>
          <a:p>
            <a:pPr algn="just">
              <a:lnSpc>
                <a:spcPct val="150000"/>
              </a:lnSpc>
              <a:buNone/>
            </a:pPr>
            <a:r>
              <a:rPr lang="fr-FR" sz="1600" dirty="0" smtClean="0">
                <a:solidFill>
                  <a:srgbClr val="002060"/>
                </a:solidFill>
                <a:latin typeface="+mj-lt"/>
              </a:rPr>
              <a:t>-Le carcinome in situ  est aussi dit « non invasif »</a:t>
            </a:r>
          </a:p>
          <a:p>
            <a:pPr>
              <a:lnSpc>
                <a:spcPct val="150000"/>
              </a:lnSpc>
              <a:buNone/>
            </a:pPr>
            <a:r>
              <a:rPr lang="fr-FR" sz="1600" dirty="0" smtClean="0">
                <a:solidFill>
                  <a:srgbClr val="002060"/>
                </a:solidFill>
                <a:latin typeface="+mj-lt"/>
              </a:rPr>
              <a:t>-À ce stade, les cellules cancéreuses ne sont pas accompagnées par un stroma et les métastases</a:t>
            </a:r>
          </a:p>
          <a:p>
            <a:pPr>
              <a:lnSpc>
                <a:spcPct val="150000"/>
              </a:lnSpc>
              <a:buNone/>
            </a:pPr>
            <a:r>
              <a:rPr lang="fr-FR" sz="1600" dirty="0" smtClean="0">
                <a:solidFill>
                  <a:srgbClr val="002060"/>
                </a:solidFill>
                <a:latin typeface="+mj-lt"/>
              </a:rPr>
              <a:t>sont impossibles</a:t>
            </a:r>
          </a:p>
          <a:p>
            <a:pPr>
              <a:lnSpc>
                <a:spcPct val="150000"/>
              </a:lnSpc>
              <a:buNone/>
            </a:pPr>
            <a:r>
              <a:rPr lang="fr-FR" sz="1600" dirty="0" smtClean="0">
                <a:solidFill>
                  <a:srgbClr val="002060"/>
                </a:solidFill>
              </a:rPr>
              <a:t>-Le diagnostic de carcinome in situ est histologique, sur des biopsies ou sur des pièces</a:t>
            </a:r>
          </a:p>
          <a:p>
            <a:pPr>
              <a:lnSpc>
                <a:spcPct val="150000"/>
              </a:lnSpc>
              <a:buNone/>
            </a:pPr>
            <a:r>
              <a:rPr lang="fr-FR" sz="1600" dirty="0" smtClean="0">
                <a:solidFill>
                  <a:srgbClr val="002060"/>
                </a:solidFill>
              </a:rPr>
              <a:t>opératoires. </a:t>
            </a:r>
          </a:p>
          <a:p>
            <a:pPr>
              <a:lnSpc>
                <a:spcPct val="150000"/>
              </a:lnSpc>
              <a:buNone/>
            </a:pPr>
            <a:r>
              <a:rPr lang="fr-FR" sz="1600" dirty="0" smtClean="0">
                <a:solidFill>
                  <a:srgbClr val="002060"/>
                </a:solidFill>
              </a:rPr>
              <a:t>En effet, il n’y a pas de masse tumorale et les modifications macroscopiques sont minimes et ne servent qu’à orienter les biopsies</a:t>
            </a:r>
          </a:p>
          <a:p>
            <a:pPr>
              <a:lnSpc>
                <a:spcPct val="150000"/>
              </a:lnSpc>
              <a:buNone/>
            </a:pPr>
            <a:endParaRPr lang="fr-FR" sz="1600" dirty="0" smtClean="0">
              <a:solidFill>
                <a:srgbClr val="002060"/>
              </a:solidFill>
              <a:latin typeface="+mj-lt"/>
            </a:endParaRPr>
          </a:p>
          <a:p>
            <a:pPr algn="just">
              <a:lnSpc>
                <a:spcPct val="150000"/>
              </a:lnSpc>
              <a:buNone/>
            </a:pPr>
            <a:endParaRPr lang="fr-FR" sz="1600" dirty="0" smtClean="0">
              <a:solidFill>
                <a:srgbClr val="002060"/>
              </a:solidFill>
              <a:latin typeface="+mj-lt"/>
            </a:endParaRPr>
          </a:p>
          <a:p>
            <a:pPr algn="just">
              <a:lnSpc>
                <a:spcPct val="150000"/>
              </a:lnSpc>
              <a:buNone/>
            </a:pPr>
            <a:endParaRPr lang="fr-FR" sz="1600" dirty="0">
              <a:solidFill>
                <a:srgbClr val="002060"/>
              </a:solidFill>
              <a:latin typeface="+mj-lt"/>
            </a:endParaRPr>
          </a:p>
        </p:txBody>
      </p:sp>
      <p:sp>
        <p:nvSpPr>
          <p:cNvPr id="4" name="Espace réservé de la date 3"/>
          <p:cNvSpPr>
            <a:spLocks noGrp="1"/>
          </p:cNvSpPr>
          <p:nvPr>
            <p:ph type="dt" sz="half" idx="10"/>
          </p:nvPr>
        </p:nvSpPr>
        <p:spPr/>
        <p:txBody>
          <a:bodyPr/>
          <a:lstStyle/>
          <a:p>
            <a:fld id="{FCF13EFF-1E74-4F74-8353-1D6A80713B51}" type="datetime1">
              <a:rPr lang="fr-FR" smtClean="0"/>
              <a:pPr/>
              <a:t>04/04/2020</a:t>
            </a:fld>
            <a:endParaRPr lang="fr-FR" dirty="0"/>
          </a:p>
        </p:txBody>
      </p:sp>
      <p:sp>
        <p:nvSpPr>
          <p:cNvPr id="5" name="Espace réservé du numéro de diapositive 4"/>
          <p:cNvSpPr>
            <a:spLocks noGrp="1"/>
          </p:cNvSpPr>
          <p:nvPr>
            <p:ph type="sldNum" sz="quarter" idx="12"/>
          </p:nvPr>
        </p:nvSpPr>
        <p:spPr/>
        <p:txBody>
          <a:bodyPr/>
          <a:lstStyle/>
          <a:p>
            <a:fld id="{931AAA8A-3B64-4698-9D5A-C2586EED1C5D}" type="slidenum">
              <a:rPr lang="fr-FR" smtClean="0"/>
              <a:pPr/>
              <a:t>9</a:t>
            </a:fld>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5302</TotalTime>
  <Words>918</Words>
  <Application>Microsoft Office PowerPoint</Application>
  <PresentationFormat>Affichage à l'écran (4:3)</PresentationFormat>
  <Paragraphs>259</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Débit</vt:lpstr>
      <vt:lpstr>Lésions précancéreuses du tube digestif  </vt:lpstr>
      <vt:lpstr>Diapositive 2</vt:lpstr>
      <vt:lpstr>Diapositive 3</vt:lpstr>
      <vt:lpstr>     Les stades précancéreux de l’oncogenèse. Après avoir subi une mutation qui initie l’oncogenèse, une cellule épithéliale devient une cellule transformée qui prolifère et génère une hyperplasie. Si les cellules progressent continuellement dans l’oncogenèse, elles provoquent une dysplasie puis un carcinome in situ</vt:lpstr>
      <vt:lpstr>Les stades cancéreux de l’oncogenèse. Au moment où la tumeur rompt la membrane basale, le carcinome invasif est atteint et le cancer est déclaré. Le cancer peut évoluer jusqu’au stade final de l’oncogenèse, qui est le cancer métastatique. </vt:lpstr>
      <vt:lpstr>Diapositive 6</vt:lpstr>
      <vt:lpstr>Diapositive 7</vt:lpstr>
      <vt:lpstr>Diapositive 8</vt:lpstr>
      <vt:lpstr>Diapositive 9</vt:lpstr>
      <vt:lpstr>Diapositive 10</vt:lpstr>
      <vt:lpstr> </vt:lpstr>
      <vt:lpstr>Diapositive 12</vt:lpstr>
      <vt:lpstr>Lésions précancéreuses de l’œsophage </vt:lpstr>
      <vt:lpstr>Diapositive 14</vt:lpstr>
      <vt:lpstr> Endobrachy-œsophage Œsophage de Barrett </vt:lpstr>
      <vt:lpstr> Endobrachy-œsophage </vt:lpstr>
      <vt:lpstr>Endobrachy-œsophage </vt:lpstr>
      <vt:lpstr>Adénocarcinome</vt:lpstr>
      <vt:lpstr>Diapositive 19</vt:lpstr>
      <vt:lpstr>Diapositive 20</vt:lpstr>
      <vt:lpstr>Diapositive 21</vt:lpstr>
      <vt:lpstr>    Syndrome de Plummer-Vinson </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CREAD</dc:creator>
  <cp:lastModifiedBy>Propriétaire</cp:lastModifiedBy>
  <cp:revision>88</cp:revision>
  <dcterms:created xsi:type="dcterms:W3CDTF">2015-10-18T13:57:23Z</dcterms:created>
  <dcterms:modified xsi:type="dcterms:W3CDTF">2020-04-04T20:28:21Z</dcterms:modified>
</cp:coreProperties>
</file>