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8" r:id="rId8"/>
    <p:sldId id="260" r:id="rId9"/>
    <p:sldId id="263" r:id="rId10"/>
    <p:sldId id="270" r:id="rId11"/>
    <p:sldId id="266" r:id="rId12"/>
    <p:sldId id="265" r:id="rId13"/>
    <p:sldId id="259" r:id="rId14"/>
    <p:sldId id="271" r:id="rId15"/>
    <p:sldId id="272" r:id="rId16"/>
    <p:sldId id="273" r:id="rId17"/>
    <p:sldId id="276" r:id="rId18"/>
    <p:sldId id="274" r:id="rId19"/>
    <p:sldId id="275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D08E8-A059-4906-8407-2296FC673053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1FC7F7-A684-499D-9978-AB87C0EAA30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canol.fr/min/pyrite.ph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Oxyde" TargetMode="External"/><Relationship Id="rId7" Type="http://schemas.openxmlformats.org/officeDocument/2006/relationships/hyperlink" Target="https://fr.wikipedia.org/wiki/Rubis" TargetMode="External"/><Relationship Id="rId2" Type="http://schemas.openxmlformats.org/officeDocument/2006/relationships/hyperlink" Target="https://fr.wikipedia.org/wiki/Hydroxy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Spinelle" TargetMode="External"/><Relationship Id="rId5" Type="http://schemas.openxmlformats.org/officeDocument/2006/relationships/hyperlink" Target="https://fr.wikipedia.org/wiki/Minerai_de_fer" TargetMode="External"/><Relationship Id="rId4" Type="http://schemas.openxmlformats.org/officeDocument/2006/relationships/hyperlink" Target="https://fr.wikipedia.org/wiki/H%C3%A9mati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alcaire" TargetMode="External"/><Relationship Id="rId2" Type="http://schemas.openxmlformats.org/officeDocument/2006/relationships/hyperlink" Target="https://fr.wikipedia.org/wiki/Carbonat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Nitronatrite" TargetMode="External"/><Relationship Id="rId4" Type="http://schemas.openxmlformats.org/officeDocument/2006/relationships/hyperlink" Target="https://fr.wikipedia.org/wiki/Nitrat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tionary.org/wiki/produit" TargetMode="External"/><Relationship Id="rId13" Type="http://schemas.openxmlformats.org/officeDocument/2006/relationships/hyperlink" Target="https://fr.wikipedia.org/wiki/Molybdate" TargetMode="External"/><Relationship Id="rId3" Type="http://schemas.openxmlformats.org/officeDocument/2006/relationships/hyperlink" Target="https://fr.wikipedia.org/wiki/Gypse" TargetMode="External"/><Relationship Id="rId7" Type="http://schemas.openxmlformats.org/officeDocument/2006/relationships/hyperlink" Target="https://fr.wiktionary.org/wiki/sel" TargetMode="External"/><Relationship Id="rId12" Type="http://schemas.openxmlformats.org/officeDocument/2006/relationships/hyperlink" Target="https://fr.wiktionary.org/wiki/base" TargetMode="External"/><Relationship Id="rId2" Type="http://schemas.openxmlformats.org/officeDocument/2006/relationships/hyperlink" Target="https://fr.wikipedia.org/wiki/Sulf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tionary.org/wiki/anion" TargetMode="External"/><Relationship Id="rId11" Type="http://schemas.openxmlformats.org/officeDocument/2006/relationships/hyperlink" Target="https://fr.wiktionary.org/w/index.php?title=tungstigue&amp;action=edit&amp;redlink=1" TargetMode="External"/><Relationship Id="rId5" Type="http://schemas.openxmlformats.org/officeDocument/2006/relationships/hyperlink" Target="https://fr.wikipedia.org/wiki/Tungstate" TargetMode="External"/><Relationship Id="rId10" Type="http://schemas.openxmlformats.org/officeDocument/2006/relationships/hyperlink" Target="https://fr.wiktionary.org/wiki/acide" TargetMode="External"/><Relationship Id="rId4" Type="http://schemas.openxmlformats.org/officeDocument/2006/relationships/hyperlink" Target="https://fr.wikipedia.org/wiki/Chromate" TargetMode="External"/><Relationship Id="rId9" Type="http://schemas.openxmlformats.org/officeDocument/2006/relationships/hyperlink" Target="https://fr.wiktionary.org/wiki/combinais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%C3%A9tal_de_transitio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Gal%C3%A8n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rs%C3%A9niate" TargetMode="External"/><Relationship Id="rId2" Type="http://schemas.openxmlformats.org/officeDocument/2006/relationships/hyperlink" Target="https://fr.wikipedia.org/wiki/Phosphat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Vanadat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%C3%89l%C3%A9ment_nat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Arsenic" TargetMode="External"/><Relationship Id="rId3" Type="http://schemas.openxmlformats.org/officeDocument/2006/relationships/hyperlink" Target="https://fr.wikipedia.org/wiki/Argent" TargetMode="External"/><Relationship Id="rId7" Type="http://schemas.openxmlformats.org/officeDocument/2006/relationships/hyperlink" Target="https://fr.wikipedia.org/wiki/Antimoine" TargetMode="External"/><Relationship Id="rId2" Type="http://schemas.openxmlformats.org/officeDocument/2006/relationships/hyperlink" Target="https://fr.wikipedia.org/wiki/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Bismuth" TargetMode="External"/><Relationship Id="rId5" Type="http://schemas.openxmlformats.org/officeDocument/2006/relationships/hyperlink" Target="https://fr.wikipedia.org/wiki/Platine" TargetMode="External"/><Relationship Id="rId10" Type="http://schemas.openxmlformats.org/officeDocument/2006/relationships/hyperlink" Target="https://fr.wikipedia.org/wiki/Soufre" TargetMode="External"/><Relationship Id="rId4" Type="http://schemas.openxmlformats.org/officeDocument/2006/relationships/hyperlink" Target="https://fr.wikipedia.org/wiki/Cuivre" TargetMode="External"/><Relationship Id="rId9" Type="http://schemas.openxmlformats.org/officeDocument/2006/relationships/hyperlink" Target="https://fr.wikipedia.org/wiki/Carbon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Tellure" TargetMode="External"/><Relationship Id="rId13" Type="http://schemas.openxmlformats.org/officeDocument/2006/relationships/hyperlink" Target="https://fr.wikipedia.org/wiki/Antimoniure" TargetMode="External"/><Relationship Id="rId18" Type="http://schemas.openxmlformats.org/officeDocument/2006/relationships/hyperlink" Target="https://fr.wikipedia.org/wiki/Tennantite" TargetMode="External"/><Relationship Id="rId3" Type="http://schemas.openxmlformats.org/officeDocument/2006/relationships/hyperlink" Target="https://fr.wikipedia.org/wiki/M%C3%A9tallo%C3%AFde" TargetMode="External"/><Relationship Id="rId7" Type="http://schemas.openxmlformats.org/officeDocument/2006/relationships/hyperlink" Target="https://fr.wikipedia.org/wiki/S%C3%A9l%C3%A9niure" TargetMode="External"/><Relationship Id="rId12" Type="http://schemas.openxmlformats.org/officeDocument/2006/relationships/hyperlink" Target="https://fr.wikipedia.org/wiki/Antimoine" TargetMode="External"/><Relationship Id="rId17" Type="http://schemas.openxmlformats.org/officeDocument/2006/relationships/hyperlink" Target="https://fr.wikipedia.org/wiki/Zink%C3%A9nite" TargetMode="External"/><Relationship Id="rId2" Type="http://schemas.openxmlformats.org/officeDocument/2006/relationships/hyperlink" Target="https://fr.wikipedia.org/wiki/Minerai_(roche)" TargetMode="External"/><Relationship Id="rId16" Type="http://schemas.openxmlformats.org/officeDocument/2006/relationships/hyperlink" Target="https://fr.wikipedia.org/wiki/Sulfose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S%C3%A9l%C3%A9nium" TargetMode="External"/><Relationship Id="rId11" Type="http://schemas.openxmlformats.org/officeDocument/2006/relationships/hyperlink" Target="https://fr.wikipedia.org/wiki/Ars%C3%A9niure_(min%C3%A9ral)" TargetMode="External"/><Relationship Id="rId5" Type="http://schemas.openxmlformats.org/officeDocument/2006/relationships/hyperlink" Target="https://fr.wikipedia.org/wiki/Sulfure" TargetMode="External"/><Relationship Id="rId15" Type="http://schemas.openxmlformats.org/officeDocument/2006/relationships/hyperlink" Target="https://fr.wikipedia.org/wiki/Gal%C3%A8ne" TargetMode="External"/><Relationship Id="rId10" Type="http://schemas.openxmlformats.org/officeDocument/2006/relationships/hyperlink" Target="https://fr.wikipedia.org/wiki/Arsenic" TargetMode="External"/><Relationship Id="rId4" Type="http://schemas.openxmlformats.org/officeDocument/2006/relationships/hyperlink" Target="https://fr.wikipedia.org/wiki/Soufre" TargetMode="External"/><Relationship Id="rId9" Type="http://schemas.openxmlformats.org/officeDocument/2006/relationships/hyperlink" Target="https://fr.wikipedia.org/wiki/Tellurure" TargetMode="External"/><Relationship Id="rId14" Type="http://schemas.openxmlformats.org/officeDocument/2006/relationships/hyperlink" Target="https://fr.wikipedia.org/wiki/Pyr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858000" cy="5257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yrite en dodÃ©caÃ¨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704856" cy="53285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1880" y="5877272"/>
            <a:ext cx="290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hlinkClick r:id="rId3" tooltip="fiches descriptive de la pyrite"/>
              </a:rPr>
              <a:t>Pyrite (FeS2)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illustrative de lâarticle ZinkÃ©n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464496" cy="2736304"/>
          </a:xfrm>
          <a:prstGeom prst="rect">
            <a:avLst/>
          </a:prstGeom>
          <a:noFill/>
        </p:spPr>
      </p:pic>
      <p:pic>
        <p:nvPicPr>
          <p:cNvPr id="31748" name="Picture 4" descr="Image illustrative de lâarticle Antimo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672408" cy="2520280"/>
          </a:xfrm>
          <a:prstGeom prst="rect">
            <a:avLst/>
          </a:prstGeom>
          <a:noFill/>
        </p:spPr>
      </p:pic>
      <p:pic>
        <p:nvPicPr>
          <p:cNvPr id="31750" name="Picture 6" descr="Image illustrative de lâarticle Plo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312368" cy="25922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15816" y="6309320"/>
            <a:ext cx="18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/>
              <a:t>zinkénite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20072" y="6309320"/>
            <a:ext cx="198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 Pb</a:t>
            </a:r>
            <a:r>
              <a:rPr lang="fr-FR" sz="2800" baseline="-25000" dirty="0" smtClean="0"/>
              <a:t>6</a:t>
            </a:r>
            <a:r>
              <a:rPr lang="fr-FR" sz="2800" dirty="0" smtClean="0"/>
              <a:t>Sb</a:t>
            </a:r>
            <a:r>
              <a:rPr lang="fr-FR" sz="2800" baseline="-25000" dirty="0" smtClean="0"/>
              <a:t>14</a:t>
            </a:r>
            <a:r>
              <a:rPr lang="fr-FR" sz="2800" dirty="0" smtClean="0"/>
              <a:t>S</a:t>
            </a:r>
            <a:r>
              <a:rPr lang="fr-FR" sz="2800" baseline="-25000" dirty="0" smtClean="0"/>
              <a:t>27</a:t>
            </a:r>
            <a:r>
              <a:rPr lang="fr-FR" sz="2800" dirty="0" smtClean="0"/>
              <a:t>, 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763688" y="2996952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Pb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272" y="3140968"/>
            <a:ext cx="76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332656"/>
            <a:ext cx="235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err="1" smtClean="0"/>
              <a:t>Tennantite</a:t>
            </a:r>
            <a:endParaRPr lang="fr-FR" sz="3600" dirty="0"/>
          </a:p>
        </p:txBody>
      </p:sp>
      <p:pic>
        <p:nvPicPr>
          <p:cNvPr id="47106" name="Picture 2" descr="Image illustrative de lâarticle Tennant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4824536" cy="2736304"/>
          </a:xfrm>
          <a:prstGeom prst="rect">
            <a:avLst/>
          </a:prstGeom>
          <a:noFill/>
        </p:spPr>
      </p:pic>
      <p:pic>
        <p:nvPicPr>
          <p:cNvPr id="47108" name="Picture 4" descr="Image illustrative de lâarticle Cu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456384" cy="2636912"/>
          </a:xfrm>
          <a:prstGeom prst="rect">
            <a:avLst/>
          </a:prstGeom>
          <a:noFill/>
        </p:spPr>
      </p:pic>
      <p:pic>
        <p:nvPicPr>
          <p:cNvPr id="47110" name="Picture 6" descr="Image illustrative de lâarticle F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3528392" cy="1944216"/>
          </a:xfrm>
          <a:prstGeom prst="rect">
            <a:avLst/>
          </a:prstGeom>
          <a:noFill/>
        </p:spPr>
      </p:pic>
      <p:sp>
        <p:nvSpPr>
          <p:cNvPr id="6" name="Forme en L 5"/>
          <p:cNvSpPr/>
          <p:nvPr/>
        </p:nvSpPr>
        <p:spPr>
          <a:xfrm rot="16200000">
            <a:off x="5292080" y="3645024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en L 6"/>
          <p:cNvSpPr/>
          <p:nvPr/>
        </p:nvSpPr>
        <p:spPr>
          <a:xfrm rot="16200000">
            <a:off x="2555776" y="3645024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79712" y="6150114"/>
            <a:ext cx="953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Cu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2280" y="6237312"/>
            <a:ext cx="731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Fe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5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60212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Cette classe se caractérise par des minéraux (environ 80)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classe IV: </a:t>
            </a:r>
            <a:r>
              <a:rPr lang="fr-FR" sz="3200" b="1" dirty="0" smtClean="0">
                <a:solidFill>
                  <a:srgbClr val="FF0000"/>
                </a:solidFill>
              </a:rPr>
              <a:t>Oxydes et hydroxydes</a:t>
            </a:r>
          </a:p>
          <a:p>
            <a:r>
              <a:rPr lang="fr-FR" sz="3200" dirty="0" smtClean="0"/>
              <a:t>les minéraux dont le groupe anionique est constitué d’oxygène ou d’</a:t>
            </a:r>
            <a:r>
              <a:rPr lang="fr-FR" sz="3200" dirty="0" smtClean="0">
                <a:hlinkClick r:id="rId2" tooltip="Hydroxyle"/>
              </a:rPr>
              <a:t>hydroxyle</a:t>
            </a:r>
            <a:r>
              <a:rPr lang="fr-FR" sz="3200" dirty="0" smtClean="0"/>
              <a:t> ([OH]</a:t>
            </a:r>
            <a:r>
              <a:rPr lang="fr-FR" sz="3200" baseline="30000" dirty="0" smtClean="0"/>
              <a:t>-</a:t>
            </a:r>
            <a:r>
              <a:rPr lang="fr-FR" sz="3200" dirty="0" smtClean="0"/>
              <a:t>). 14 % des minéraux sont des </a:t>
            </a:r>
            <a:r>
              <a:rPr lang="fr-FR" sz="3200" dirty="0" smtClean="0">
                <a:hlinkClick r:id="rId3" tooltip="Oxyde"/>
              </a:rPr>
              <a:t>oxydes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On les divise en trois sous-classes :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les oxydes simples : l'</a:t>
            </a:r>
            <a:r>
              <a:rPr lang="fr-FR" sz="3200" dirty="0" smtClean="0">
                <a:hlinkClick r:id="rId4" tooltip="Hématite"/>
              </a:rPr>
              <a:t>hématite</a:t>
            </a:r>
            <a:r>
              <a:rPr lang="fr-FR" sz="3200" dirty="0" smtClean="0"/>
              <a:t> (Fe</a:t>
            </a:r>
            <a:r>
              <a:rPr lang="fr-FR" sz="3200" baseline="-25000" dirty="0" smtClean="0"/>
              <a:t>2</a:t>
            </a:r>
            <a:r>
              <a:rPr lang="fr-FR" sz="3200" dirty="0" smtClean="0"/>
              <a:t>O</a:t>
            </a:r>
            <a:r>
              <a:rPr lang="fr-FR" sz="3200" baseline="-25000" dirty="0" smtClean="0"/>
              <a:t>3</a:t>
            </a:r>
            <a:r>
              <a:rPr lang="fr-FR" sz="3200" dirty="0" smtClean="0"/>
              <a:t>), </a:t>
            </a:r>
            <a:r>
              <a:rPr lang="fr-FR" sz="3200" dirty="0" smtClean="0">
                <a:hlinkClick r:id="rId5" tooltip="Minerai de fer"/>
              </a:rPr>
              <a:t>minerai de fer</a:t>
            </a:r>
            <a:r>
              <a:rPr lang="fr-FR" sz="3200" dirty="0" smtClean="0"/>
              <a:t> ;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les oxydes multiples : le </a:t>
            </a:r>
            <a:r>
              <a:rPr lang="fr-FR" sz="3200" dirty="0" smtClean="0">
                <a:hlinkClick r:id="rId6" tooltip="Spinelle"/>
              </a:rPr>
              <a:t>spinelle</a:t>
            </a:r>
            <a:r>
              <a:rPr lang="fr-FR" sz="3200" dirty="0" smtClean="0"/>
              <a:t> (MgAl</a:t>
            </a:r>
            <a:r>
              <a:rPr lang="fr-FR" sz="3200" baseline="-25000" dirty="0" smtClean="0"/>
              <a:t>2</a:t>
            </a:r>
            <a:r>
              <a:rPr lang="fr-FR" sz="3200" dirty="0" smtClean="0"/>
              <a:t>O</a:t>
            </a:r>
            <a:r>
              <a:rPr lang="fr-FR" sz="3200" baseline="-25000" dirty="0" smtClean="0"/>
              <a:t>4</a:t>
            </a:r>
            <a:r>
              <a:rPr lang="fr-FR" sz="3200" dirty="0" smtClean="0"/>
              <a:t>) utilisé en joaillerie en substitution du </a:t>
            </a:r>
            <a:r>
              <a:rPr lang="fr-FR" sz="3200" dirty="0" smtClean="0">
                <a:hlinkClick r:id="rId7" tooltip="Rubis"/>
              </a:rPr>
              <a:t>rubis</a:t>
            </a:r>
            <a:r>
              <a:rPr lang="fr-FR" sz="3200" dirty="0" smtClean="0"/>
              <a:t> ;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les hydroxydes.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Ã©sultat de recherche d'images pour &quot;le spin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Ã©sultat de recherche d'images pour &quot;le spin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Ã©sultat de recherche d'images pour &quot;le spin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38400"/>
            <a:ext cx="3600400" cy="22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31683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653136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 Classe V: </a:t>
            </a:r>
            <a:r>
              <a:rPr lang="fr-FR" sz="2800" b="1" dirty="0" smtClean="0">
                <a:solidFill>
                  <a:srgbClr val="FF0000"/>
                </a:solidFill>
              </a:rPr>
              <a:t>Carbonates et nitrates: </a:t>
            </a:r>
          </a:p>
          <a:p>
            <a:r>
              <a:rPr lang="fr-FR" sz="2800" dirty="0" smtClean="0"/>
              <a:t>Ces minéraux se caractérisent par leur fragilité et une faible dureté. On distingue deux sous-classes 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hlinkClick r:id="rId2" tooltip="Carbonate"/>
              </a:rPr>
              <a:t> Carbonates</a:t>
            </a:r>
            <a:r>
              <a:rPr lang="fr-FR" sz="2800" dirty="0" smtClean="0"/>
              <a:t> : le groupement anionique est le groupe carbonate [CO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2-</a:t>
            </a:r>
            <a:r>
              <a:rPr lang="fr-FR" sz="2800" dirty="0" smtClean="0"/>
              <a:t>. Ils représentent </a:t>
            </a:r>
            <a:r>
              <a:rPr lang="fr-FR" sz="2800" b="1" dirty="0" smtClean="0">
                <a:solidFill>
                  <a:srgbClr val="FF0000"/>
                </a:solidFill>
              </a:rPr>
              <a:t>9 % </a:t>
            </a:r>
            <a:r>
              <a:rPr lang="fr-FR" sz="2800" dirty="0" smtClean="0"/>
              <a:t>des espèces connues, soit </a:t>
            </a:r>
            <a:r>
              <a:rPr lang="fr-FR" sz="2800" b="1" dirty="0" smtClean="0">
                <a:solidFill>
                  <a:srgbClr val="00B0F0"/>
                </a:solidFill>
              </a:rPr>
              <a:t>200 espèces </a:t>
            </a:r>
            <a:r>
              <a:rPr lang="fr-FR" sz="2800" dirty="0" smtClean="0"/>
              <a:t>environ. </a:t>
            </a:r>
            <a:r>
              <a:rPr lang="fr-FR" sz="2800" dirty="0" err="1" smtClean="0"/>
              <a:t>Exp</a:t>
            </a:r>
            <a:r>
              <a:rPr lang="fr-FR" sz="2800" dirty="0" smtClean="0"/>
              <a:t>: </a:t>
            </a:r>
            <a:r>
              <a:rPr lang="fr-FR" sz="2800" b="1" dirty="0" smtClean="0">
                <a:solidFill>
                  <a:schemeClr val="accent5"/>
                </a:solidFill>
              </a:rPr>
              <a:t>la calcite </a:t>
            </a:r>
            <a:r>
              <a:rPr lang="fr-FR" sz="2800" dirty="0" smtClean="0"/>
              <a:t>(CaCO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), qui est le constituant principal du </a:t>
            </a:r>
            <a:r>
              <a:rPr lang="fr-FR" sz="2800" dirty="0" smtClean="0">
                <a:hlinkClick r:id="rId3" tooltip="Calcaire"/>
              </a:rPr>
              <a:t>calcaire</a:t>
            </a:r>
            <a:r>
              <a:rPr lang="fr-FR" sz="2800" dirty="0" smtClean="0"/>
              <a:t> ;</a:t>
            </a:r>
          </a:p>
          <a:p>
            <a:endParaRPr lang="fr-FR" sz="2800" dirty="0" smtClean="0">
              <a:hlinkClick r:id="rId4" tooltip="Nitrate"/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hlinkClick r:id="rId4" tooltip="Nitrate"/>
              </a:rPr>
              <a:t> Nitrates</a:t>
            </a:r>
            <a:r>
              <a:rPr lang="fr-FR" sz="2800" dirty="0" smtClean="0"/>
              <a:t> : le groupement anionique est l'ion nitrate [NO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-</a:t>
            </a:r>
            <a:r>
              <a:rPr lang="fr-FR" sz="2800" dirty="0" smtClean="0"/>
              <a:t>. Exemple : la </a:t>
            </a:r>
            <a:r>
              <a:rPr lang="fr-FR" sz="2800" dirty="0" smtClean="0">
                <a:hlinkClick r:id="rId5" tooltip="Nitronatrite"/>
              </a:rPr>
              <a:t>nitronatrite</a:t>
            </a:r>
            <a:r>
              <a:rPr lang="fr-FR" sz="2800" dirty="0" smtClean="0"/>
              <a:t> (NaNO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).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edia1.picsearch.com/is?FUGNp2-FN_MbxpXrcscsskDP6g1B9pVin2LKKzz24PU&amp;height=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5256584" cy="2664296"/>
          </a:xfrm>
          <a:prstGeom prst="rect">
            <a:avLst/>
          </a:prstGeom>
          <a:noFill/>
        </p:spPr>
      </p:pic>
      <p:pic>
        <p:nvPicPr>
          <p:cNvPr id="32772" name="Picture 4" descr="https://media1.picsearch.com/is?WeC0ULYKdytReYfSSgCdXgJk6nirRfJEpDpMj-pTkH0&amp;height=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816424" cy="3248026"/>
          </a:xfrm>
          <a:prstGeom prst="rect">
            <a:avLst/>
          </a:prstGeom>
          <a:noFill/>
        </p:spPr>
      </p:pic>
      <p:pic>
        <p:nvPicPr>
          <p:cNvPr id="32774" name="Picture 6" descr="https://media3.picsearch.com/is?1cn7O1SUQkali05CqH9Cjg5Z-s6AyJxJuaMOLpgvnZg&amp;height=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03244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RÃ©sultat de recherche d'images pour &quot;nitronatr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0" name="AutoShape 4" descr="RÃ©sultat de recherche d'images pour &quot;nitronatr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nitronatr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nitronatr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7"/>
            <a:ext cx="6336703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443711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La </a:t>
            </a:r>
            <a:r>
              <a:rPr lang="fr-FR" sz="2400" b="1" dirty="0" smtClean="0">
                <a:solidFill>
                  <a:srgbClr val="FF0000"/>
                </a:solidFill>
              </a:rPr>
              <a:t>nitronatrite</a:t>
            </a:r>
            <a:r>
              <a:rPr lang="fr-FR" sz="2400" b="1" dirty="0" smtClean="0"/>
              <a:t>:</a:t>
            </a:r>
            <a:r>
              <a:rPr lang="fr-FR" sz="2400" dirty="0" smtClean="0"/>
              <a:t> minérale anhydre composée du cation sodium et de l'anion nitrate correspondant au nitrate de sodium de formule chimique NaNO</a:t>
            </a:r>
            <a:r>
              <a:rPr lang="fr-FR" sz="2400" baseline="-25000" dirty="0" smtClean="0"/>
              <a:t>3.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90872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Classe IV: </a:t>
            </a:r>
            <a:r>
              <a:rPr lang="fr-FR" sz="2800" b="1" dirty="0" smtClean="0">
                <a:solidFill>
                  <a:srgbClr val="FF0000"/>
                </a:solidFill>
              </a:rPr>
              <a:t>Borates:</a:t>
            </a:r>
            <a:r>
              <a:rPr lang="fr-FR" sz="2800" dirty="0" smtClean="0"/>
              <a:t> groupement anionique est, soit l'ion borate [BO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3-</a:t>
            </a:r>
            <a:r>
              <a:rPr lang="fr-FR" sz="2800" dirty="0" smtClean="0"/>
              <a:t>, soit l'ion [BO</a:t>
            </a:r>
            <a:r>
              <a:rPr lang="fr-FR" sz="2800" baseline="-25000" dirty="0" smtClean="0"/>
              <a:t>4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5-</a:t>
            </a:r>
            <a:r>
              <a:rPr lang="fr-FR" sz="2800" dirty="0" smtClean="0"/>
              <a:t>. Cette petite famille représente </a:t>
            </a:r>
            <a:r>
              <a:rPr lang="fr-FR" sz="2800" b="1" dirty="0" smtClean="0">
                <a:solidFill>
                  <a:srgbClr val="FF0000"/>
                </a:solidFill>
              </a:rPr>
              <a:t>2 % </a:t>
            </a:r>
            <a:r>
              <a:rPr lang="fr-FR" sz="2800" dirty="0" smtClean="0"/>
              <a:t>des minéraux.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79512" y="242088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Classe IV: </a:t>
            </a:r>
            <a:r>
              <a:rPr lang="fr-FR" sz="2800" b="1" dirty="0" smtClean="0">
                <a:solidFill>
                  <a:srgbClr val="FF0000"/>
                </a:solidFill>
              </a:rPr>
              <a:t>Sulfates et dérivés:</a:t>
            </a:r>
            <a:r>
              <a:rPr lang="fr-FR" sz="2800" dirty="0" smtClean="0"/>
              <a:t> regroupe environ </a:t>
            </a:r>
            <a:r>
              <a:rPr lang="fr-FR" sz="2800" b="1" dirty="0" smtClean="0">
                <a:solidFill>
                  <a:srgbClr val="FF0000"/>
                </a:solidFill>
              </a:rPr>
              <a:t>230 </a:t>
            </a:r>
            <a:r>
              <a:rPr lang="fr-FR" sz="2800" dirty="0" smtClean="0"/>
              <a:t>espèces soit </a:t>
            </a:r>
            <a:r>
              <a:rPr lang="fr-FR" sz="2800" b="1" dirty="0" smtClean="0">
                <a:solidFill>
                  <a:srgbClr val="FF0000"/>
                </a:solidFill>
              </a:rPr>
              <a:t>10 % </a:t>
            </a:r>
            <a:r>
              <a:rPr lang="fr-FR" sz="2800" dirty="0" smtClean="0"/>
              <a:t>du total et se définit par le groupement anionique de forme </a:t>
            </a:r>
            <a:r>
              <a:rPr lang="fr-FR" sz="2800" b="1" dirty="0" smtClean="0">
                <a:solidFill>
                  <a:srgbClr val="00B0F0"/>
                </a:solidFill>
              </a:rPr>
              <a:t>[XO</a:t>
            </a:r>
            <a:r>
              <a:rPr lang="fr-FR" sz="2800" b="1" baseline="-25000" dirty="0" smtClean="0">
                <a:solidFill>
                  <a:srgbClr val="00B0F0"/>
                </a:solidFill>
              </a:rPr>
              <a:t>4</a:t>
            </a:r>
            <a:r>
              <a:rPr lang="fr-FR" sz="2800" b="1" dirty="0" smtClean="0">
                <a:solidFill>
                  <a:srgbClr val="00B0F0"/>
                </a:solidFill>
              </a:rPr>
              <a:t>]</a:t>
            </a:r>
            <a:r>
              <a:rPr lang="fr-FR" sz="2800" b="1" baseline="30000" dirty="0" smtClean="0">
                <a:solidFill>
                  <a:srgbClr val="00B0F0"/>
                </a:solidFill>
              </a:rPr>
              <a:t>2-</a:t>
            </a:r>
            <a:r>
              <a:rPr lang="fr-FR" sz="28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hlinkClick r:id="rId2" tooltip="Sulfate"/>
              </a:rPr>
              <a:t>Sulfates</a:t>
            </a:r>
            <a:r>
              <a:rPr lang="fr-FR" sz="2800" dirty="0" smtClean="0"/>
              <a:t> : [SO</a:t>
            </a:r>
            <a:r>
              <a:rPr lang="fr-FR" sz="2800" baseline="-25000" dirty="0" smtClean="0"/>
              <a:t>4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2-</a:t>
            </a:r>
            <a:r>
              <a:rPr lang="fr-FR" sz="2800" dirty="0" smtClean="0"/>
              <a:t>. Le sulfate le plus connu est sans aucun doute le </a:t>
            </a:r>
            <a:r>
              <a:rPr lang="fr-FR" sz="2800" dirty="0" smtClean="0">
                <a:hlinkClick r:id="rId3" tooltip="Gypse"/>
              </a:rPr>
              <a:t>gypse</a:t>
            </a:r>
            <a:r>
              <a:rPr lang="fr-FR" sz="2800" dirty="0" smtClean="0"/>
              <a:t>,).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hlinkClick r:id="rId4" tooltip="Chromate"/>
              </a:rPr>
              <a:t>Chromates</a:t>
            </a:r>
            <a:r>
              <a:rPr lang="fr-FR" sz="2800" dirty="0" smtClean="0"/>
              <a:t> : [CrO</a:t>
            </a:r>
            <a:r>
              <a:rPr lang="fr-FR" sz="2800" baseline="-25000" dirty="0" smtClean="0"/>
              <a:t>4</a:t>
            </a:r>
            <a:r>
              <a:rPr lang="fr-FR" sz="2800" dirty="0" smtClean="0"/>
              <a:t>]</a:t>
            </a:r>
            <a:r>
              <a:rPr lang="fr-FR" sz="2800" baseline="30000" dirty="0" smtClean="0"/>
              <a:t>2-</a:t>
            </a:r>
            <a:r>
              <a:rPr lang="fr-FR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hlinkClick r:id="rId5" tooltip="Tungstate"/>
              </a:rPr>
              <a:t>Tungstates</a:t>
            </a:r>
            <a:r>
              <a:rPr lang="fr-FR" sz="2400" dirty="0" smtClean="0"/>
              <a:t> : [WO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]</a:t>
            </a:r>
            <a:r>
              <a:rPr lang="fr-FR" sz="2400" baseline="30000" dirty="0" smtClean="0"/>
              <a:t>2-</a:t>
            </a:r>
            <a:r>
              <a:rPr lang="fr-FR" sz="2400" dirty="0" smtClean="0"/>
              <a:t>.</a:t>
            </a:r>
            <a:r>
              <a:rPr lang="fr-FR" sz="2400" i="1" dirty="0" smtClean="0"/>
              <a:t> )</a:t>
            </a:r>
            <a:r>
              <a:rPr lang="fr-FR" sz="2400" dirty="0" smtClean="0"/>
              <a:t> </a:t>
            </a:r>
            <a:r>
              <a:rPr lang="fr-FR" sz="2400" dirty="0" smtClean="0">
                <a:hlinkClick r:id="rId6" tooltip="anion"/>
              </a:rPr>
              <a:t>Anion</a:t>
            </a:r>
            <a:r>
              <a:rPr lang="fr-FR" sz="2400" dirty="0" smtClean="0"/>
              <a:t> de tungstène  </a:t>
            </a:r>
            <a:r>
              <a:rPr lang="fr-FR" sz="2400" dirty="0" smtClean="0">
                <a:hlinkClick r:id="rId7" tooltip="sel"/>
              </a:rPr>
              <a:t>sel</a:t>
            </a:r>
            <a:r>
              <a:rPr lang="fr-FR" sz="2400" dirty="0" smtClean="0"/>
              <a:t> </a:t>
            </a:r>
            <a:r>
              <a:rPr lang="fr-FR" sz="2400" u="sng" dirty="0" smtClean="0">
                <a:hlinkClick r:id="rId8" tooltip="produit"/>
              </a:rPr>
              <a:t>produit</a:t>
            </a:r>
            <a:r>
              <a:rPr lang="fr-FR" sz="2400" dirty="0" smtClean="0"/>
              <a:t> par la </a:t>
            </a:r>
            <a:r>
              <a:rPr lang="fr-FR" sz="2400" dirty="0" smtClean="0">
                <a:hlinkClick r:id="rId9" tooltip="combinaison"/>
              </a:rPr>
              <a:t>combinaison</a:t>
            </a:r>
            <a:r>
              <a:rPr lang="fr-FR" sz="2400" dirty="0" smtClean="0"/>
              <a:t> de l’</a:t>
            </a:r>
            <a:r>
              <a:rPr lang="fr-FR" sz="2400" dirty="0" smtClean="0">
                <a:hlinkClick r:id="rId10" tooltip="acide"/>
              </a:rPr>
              <a:t>acide</a:t>
            </a:r>
            <a:r>
              <a:rPr lang="fr-FR" sz="2400" dirty="0" smtClean="0"/>
              <a:t> </a:t>
            </a:r>
            <a:r>
              <a:rPr lang="fr-FR" sz="2400" dirty="0" err="1" smtClean="0">
                <a:hlinkClick r:id="rId11" tooltip="tungstigue (page inexistante)"/>
              </a:rPr>
              <a:t>tungstigue</a:t>
            </a:r>
            <a:r>
              <a:rPr lang="fr-FR" sz="2400" dirty="0" smtClean="0"/>
              <a:t> avec une </a:t>
            </a:r>
            <a:r>
              <a:rPr lang="fr-FR" sz="2400" dirty="0" smtClean="0">
                <a:hlinkClick r:id="rId12" tooltip="base"/>
              </a:rPr>
              <a:t>base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hlinkClick r:id="rId13" tooltip="Molybdate"/>
              </a:rPr>
              <a:t>Molybdates</a:t>
            </a:r>
            <a:r>
              <a:rPr lang="fr-FR" sz="2400" dirty="0" smtClean="0"/>
              <a:t> : [MoO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]</a:t>
            </a:r>
            <a:r>
              <a:rPr lang="fr-FR" sz="2400" baseline="30000" dirty="0" smtClean="0"/>
              <a:t>2-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9432" cy="5716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illustrative de lâarticle MolybdÃ¨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5976664" cy="37444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494116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 molybdène (</a:t>
            </a:r>
            <a:r>
              <a:rPr lang="fr-FR" sz="2800" dirty="0" smtClean="0">
                <a:solidFill>
                  <a:srgbClr val="FF0000"/>
                </a:solidFill>
              </a:rPr>
              <a:t>Mo</a:t>
            </a:r>
            <a:r>
              <a:rPr lang="fr-FR" sz="2800" dirty="0" smtClean="0"/>
              <a:t>).est un </a:t>
            </a:r>
            <a:r>
              <a:rPr lang="fr-FR" sz="2800" dirty="0" smtClean="0">
                <a:hlinkClick r:id="rId3" tooltip="Métal de transition"/>
              </a:rPr>
              <a:t>métal de transition</a:t>
            </a:r>
            <a:r>
              <a:rPr lang="fr-FR" sz="2800" dirty="0" smtClean="0"/>
              <a:t>. Le métal pur est d'aspect blanc métallique et il est très dur. Il a été souvent confondu avec du minerai de graphite et de </a:t>
            </a:r>
            <a:r>
              <a:rPr lang="fr-FR" sz="2800" dirty="0" smtClean="0">
                <a:hlinkClick r:id="rId4" tooltip="Galène"/>
              </a:rPr>
              <a:t>galène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Classe VII: </a:t>
            </a:r>
            <a:r>
              <a:rPr lang="fr-FR" sz="3600" b="1" dirty="0" smtClean="0">
                <a:solidFill>
                  <a:srgbClr val="FF0000"/>
                </a:solidFill>
              </a:rPr>
              <a:t>Phosphates et dérivés: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/>
              <a:t>regroupe environ </a:t>
            </a:r>
            <a:r>
              <a:rPr lang="fr-FR" sz="3600" dirty="0" smtClean="0">
                <a:solidFill>
                  <a:srgbClr val="FF0000"/>
                </a:solidFill>
              </a:rPr>
              <a:t>250 espèces, soit 16 % </a:t>
            </a:r>
            <a:r>
              <a:rPr lang="fr-FR" sz="3600" dirty="0" smtClean="0"/>
              <a:t>du total mais beaucoup ne sont observables qu'en petits cristaux. Le groupe anionique est de forme </a:t>
            </a:r>
            <a:r>
              <a:rPr lang="fr-FR" sz="3600" b="1" dirty="0" smtClean="0">
                <a:solidFill>
                  <a:srgbClr val="92D050"/>
                </a:solidFill>
              </a:rPr>
              <a:t>[XO</a:t>
            </a:r>
            <a:r>
              <a:rPr lang="fr-FR" sz="3600" b="1" baseline="-25000" dirty="0" smtClean="0">
                <a:solidFill>
                  <a:srgbClr val="92D050"/>
                </a:solidFill>
              </a:rPr>
              <a:t>4</a:t>
            </a:r>
            <a:r>
              <a:rPr lang="fr-FR" sz="3600" b="1" dirty="0" smtClean="0">
                <a:solidFill>
                  <a:srgbClr val="92D050"/>
                </a:solidFill>
              </a:rPr>
              <a:t>]</a:t>
            </a:r>
            <a:r>
              <a:rPr lang="fr-FR" sz="3600" b="1" baseline="30000" dirty="0" smtClean="0">
                <a:solidFill>
                  <a:srgbClr val="92D050"/>
                </a:solidFill>
              </a:rPr>
              <a:t>3-</a:t>
            </a:r>
            <a:r>
              <a:rPr lang="fr-FR" sz="3600" dirty="0" smtClean="0"/>
              <a:t>.</a:t>
            </a:r>
          </a:p>
          <a:p>
            <a:r>
              <a:rPr lang="fr-FR" sz="3600" dirty="0" smtClean="0">
                <a:hlinkClick r:id="rId2" tooltip="Phosphate"/>
              </a:rPr>
              <a:t>Phosphates</a:t>
            </a:r>
            <a:r>
              <a:rPr lang="fr-FR" sz="3600" dirty="0" smtClean="0"/>
              <a:t> : [PO</a:t>
            </a:r>
            <a:r>
              <a:rPr lang="fr-FR" sz="3600" baseline="-25000" dirty="0" smtClean="0"/>
              <a:t>4</a:t>
            </a:r>
            <a:r>
              <a:rPr lang="fr-FR" sz="3600" dirty="0" smtClean="0"/>
              <a:t>]</a:t>
            </a:r>
            <a:r>
              <a:rPr lang="fr-FR" sz="3600" baseline="30000" dirty="0" smtClean="0"/>
              <a:t>3-</a:t>
            </a:r>
            <a:r>
              <a:rPr lang="fr-FR" sz="3600" dirty="0" smtClean="0"/>
              <a:t>.</a:t>
            </a:r>
          </a:p>
          <a:p>
            <a:r>
              <a:rPr lang="fr-FR" sz="3600" dirty="0" smtClean="0">
                <a:hlinkClick r:id="rId3" tooltip="Arséniate"/>
              </a:rPr>
              <a:t>Arséniates</a:t>
            </a:r>
            <a:r>
              <a:rPr lang="fr-FR" sz="3600" dirty="0" smtClean="0"/>
              <a:t> : [AsO</a:t>
            </a:r>
            <a:r>
              <a:rPr lang="fr-FR" sz="3600" baseline="-25000" dirty="0" smtClean="0"/>
              <a:t>4</a:t>
            </a:r>
            <a:r>
              <a:rPr lang="fr-FR" sz="3600" dirty="0" smtClean="0"/>
              <a:t>]</a:t>
            </a:r>
            <a:r>
              <a:rPr lang="fr-FR" sz="3600" baseline="30000" dirty="0" smtClean="0"/>
              <a:t>3-</a:t>
            </a:r>
            <a:r>
              <a:rPr lang="fr-FR" sz="3600" dirty="0" smtClean="0"/>
              <a:t>.</a:t>
            </a:r>
          </a:p>
          <a:p>
            <a:r>
              <a:rPr lang="fr-FR" sz="3600" dirty="0" smtClean="0">
                <a:hlinkClick r:id="rId4" tooltip="Vanadate"/>
              </a:rPr>
              <a:t>Vanadates</a:t>
            </a:r>
            <a:r>
              <a:rPr lang="fr-FR" sz="3600" dirty="0" smtClean="0"/>
              <a:t> : [VO</a:t>
            </a:r>
            <a:r>
              <a:rPr lang="fr-FR" sz="3600" baseline="-25000" dirty="0" smtClean="0"/>
              <a:t>4</a:t>
            </a:r>
            <a:r>
              <a:rPr lang="fr-FR" sz="3600" dirty="0" smtClean="0"/>
              <a:t>]</a:t>
            </a:r>
            <a:r>
              <a:rPr lang="fr-FR" sz="3600" baseline="30000" dirty="0" smtClean="0"/>
              <a:t>3-</a:t>
            </a:r>
            <a:r>
              <a:rPr lang="fr-FR" sz="3600" dirty="0" smtClean="0"/>
              <a:t>.</a:t>
            </a:r>
            <a:endParaRPr lang="fr-FR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Silicates</a:t>
            </a:r>
          </a:p>
          <a:p>
            <a:r>
              <a:rPr lang="fr-FR" sz="3200" dirty="0" smtClean="0"/>
              <a:t>L'unité de base du minéral est l'ion silicate [SiO</a:t>
            </a:r>
            <a:r>
              <a:rPr lang="fr-FR" sz="3200" baseline="-25000" dirty="0" smtClean="0"/>
              <a:t>4</a:t>
            </a:r>
            <a:r>
              <a:rPr lang="fr-FR" sz="3200" dirty="0" smtClean="0"/>
              <a:t>]</a:t>
            </a:r>
            <a:r>
              <a:rPr lang="fr-FR" sz="3200" baseline="30000" dirty="0" smtClean="0"/>
              <a:t>4-</a:t>
            </a:r>
            <a:r>
              <a:rPr lang="fr-FR" sz="3200" dirty="0" smtClean="0"/>
              <a:t> </a:t>
            </a:r>
          </a:p>
          <a:p>
            <a:r>
              <a:rPr lang="fr-FR" sz="3200" b="1" dirty="0" smtClean="0"/>
              <a:t> </a:t>
            </a:r>
            <a:r>
              <a:rPr lang="fr-FR" sz="3200" b="1" dirty="0" err="1" smtClean="0"/>
              <a:t>Nésosilicates</a:t>
            </a:r>
            <a:r>
              <a:rPr lang="fr-FR" sz="3200" b="1" dirty="0" smtClean="0"/>
              <a:t>,  </a:t>
            </a:r>
            <a:r>
              <a:rPr lang="fr-FR" sz="3200" b="1" dirty="0" err="1" smtClean="0"/>
              <a:t>Sorosilicates</a:t>
            </a:r>
            <a:r>
              <a:rPr lang="fr-FR" sz="3200" b="1" dirty="0" smtClean="0"/>
              <a:t>, </a:t>
            </a:r>
            <a:r>
              <a:rPr lang="fr-FR" sz="3200" b="1" dirty="0" err="1" smtClean="0"/>
              <a:t>Cyclosilicates</a:t>
            </a:r>
            <a:r>
              <a:rPr lang="fr-FR" sz="3200" b="1" dirty="0" smtClean="0"/>
              <a:t>,  </a:t>
            </a:r>
            <a:r>
              <a:rPr lang="fr-FR" sz="3200" b="1" dirty="0" err="1" smtClean="0"/>
              <a:t>Inosilicate</a:t>
            </a:r>
            <a:r>
              <a:rPr lang="fr-FR" sz="3200" b="1" dirty="0" smtClean="0"/>
              <a:t>,  </a:t>
            </a:r>
            <a:r>
              <a:rPr lang="fr-FR" sz="3200" b="1" dirty="0" err="1" smtClean="0"/>
              <a:t>Phyllosilicates</a:t>
            </a:r>
            <a:r>
              <a:rPr lang="fr-FR" sz="3200" b="1" dirty="0" smtClean="0"/>
              <a:t> et </a:t>
            </a:r>
            <a:r>
              <a:rPr lang="fr-FR" sz="3200" b="1" dirty="0" err="1" smtClean="0"/>
              <a:t>Tectosilicates</a:t>
            </a:r>
            <a:endParaRPr lang="fr-F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0534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La classification des minéraux </a:t>
            </a:r>
            <a:r>
              <a:rPr lang="fr-FR" sz="2800" dirty="0" smtClean="0"/>
              <a:t>basée sur </a:t>
            </a:r>
            <a:r>
              <a:rPr lang="fr-FR" sz="2800" dirty="0"/>
              <a:t>la composition </a:t>
            </a:r>
            <a:r>
              <a:rPr lang="fr-FR" sz="2800" dirty="0" smtClean="0"/>
              <a:t>chimique des </a:t>
            </a:r>
            <a:r>
              <a:rPr lang="fr-FR" sz="2800" dirty="0"/>
              <a:t>minéraux.</a:t>
            </a:r>
          </a:p>
          <a:p>
            <a:r>
              <a:rPr lang="fr-FR" sz="2800" b="1" dirty="0" smtClean="0"/>
              <a:t>neuf </a:t>
            </a:r>
            <a:r>
              <a:rPr lang="fr-FR" sz="2800" b="1" dirty="0"/>
              <a:t>classes de minéraux :</a:t>
            </a:r>
          </a:p>
          <a:p>
            <a:r>
              <a:rPr lang="fr-FR" sz="2800" b="1" dirty="0"/>
              <a:t>- Classe I : Éléments natifs</a:t>
            </a:r>
          </a:p>
          <a:p>
            <a:r>
              <a:rPr lang="fr-FR" sz="2800" b="1" dirty="0"/>
              <a:t>- Classe II : Sulfures</a:t>
            </a:r>
          </a:p>
          <a:p>
            <a:r>
              <a:rPr lang="fr-FR" sz="2800" b="1" dirty="0"/>
              <a:t>- Classe III : Halogénures</a:t>
            </a:r>
          </a:p>
          <a:p>
            <a:r>
              <a:rPr lang="fr-FR" sz="2800" b="1" dirty="0"/>
              <a:t>- Classe IV : Oxydes</a:t>
            </a:r>
          </a:p>
          <a:p>
            <a:r>
              <a:rPr lang="fr-FR" sz="2800" b="1" dirty="0"/>
              <a:t>- Classe V : hydroxydes</a:t>
            </a:r>
          </a:p>
          <a:p>
            <a:r>
              <a:rPr lang="fr-FR" sz="2800" b="1" dirty="0"/>
              <a:t>- Classe VI : Carbonates</a:t>
            </a:r>
          </a:p>
          <a:p>
            <a:r>
              <a:rPr lang="fr-FR" sz="2800" b="1" dirty="0"/>
              <a:t>- Classe VII : Sulfates</a:t>
            </a:r>
          </a:p>
          <a:p>
            <a:r>
              <a:rPr lang="fr-FR" sz="2800" b="1" dirty="0"/>
              <a:t>- Classe VIII : Phosphates</a:t>
            </a:r>
          </a:p>
          <a:p>
            <a:r>
              <a:rPr lang="fr-FR" sz="2800" b="1" dirty="0"/>
              <a:t>- Classe IX : </a:t>
            </a:r>
            <a:r>
              <a:rPr lang="fr-FR" sz="2800" b="1" dirty="0" smtClean="0"/>
              <a:t>Silicates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907704" y="172135"/>
            <a:ext cx="5544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Classification des minéraux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Classe I: </a:t>
            </a:r>
            <a:r>
              <a:rPr lang="fr-FR" sz="2800" b="1" i="1" dirty="0" smtClean="0">
                <a:solidFill>
                  <a:srgbClr val="00B0F0"/>
                </a:solidFill>
              </a:rPr>
              <a:t>Les </a:t>
            </a:r>
            <a:r>
              <a:rPr lang="fr-FR" sz="2800" b="1" i="1" dirty="0" smtClean="0">
                <a:solidFill>
                  <a:srgbClr val="00B0F0"/>
                </a:solidFill>
                <a:hlinkClick r:id="rId2" tooltip="Élément natif"/>
              </a:rPr>
              <a:t>éléments natifs</a:t>
            </a:r>
            <a:r>
              <a:rPr lang="fr-FR" sz="2800" dirty="0" smtClean="0"/>
              <a:t> sont des corps chimiques qui ne peuvent se décomposer en corps plus simples. Ils représentent </a:t>
            </a:r>
            <a:r>
              <a:rPr lang="fr-FR" sz="2800" b="1" dirty="0" smtClean="0">
                <a:solidFill>
                  <a:srgbClr val="FF0000"/>
                </a:solidFill>
              </a:rPr>
              <a:t>3 à 4 % </a:t>
            </a:r>
            <a:r>
              <a:rPr lang="fr-FR" sz="2800" dirty="0" smtClean="0"/>
              <a:t>des espèces minérales. Les métaux existent sous forme d'éléments natifs (constituant pur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Cette classe est composée d'environ </a:t>
            </a:r>
            <a:r>
              <a:rPr lang="fr-FR" sz="4000" b="1" dirty="0" smtClean="0">
                <a:solidFill>
                  <a:srgbClr val="FF0000"/>
                </a:solidFill>
              </a:rPr>
              <a:t>80 minéraux.</a:t>
            </a:r>
            <a:r>
              <a:rPr lang="fr-FR" sz="4000" dirty="0" smtClean="0"/>
              <a:t> Ce sont généralement des minéraux assez rares dans la nature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ces minéraux/ en sept sous-classes :</a:t>
            </a:r>
          </a:p>
          <a:p>
            <a:r>
              <a:rPr lang="fr-FR" sz="3200" dirty="0" smtClean="0"/>
              <a:t>métaux natifs :</a:t>
            </a:r>
          </a:p>
          <a:p>
            <a:r>
              <a:rPr lang="fr-FR" sz="3200" dirty="0" smtClean="0"/>
              <a:t> </a:t>
            </a:r>
            <a:r>
              <a:rPr lang="fr-FR" sz="3200" dirty="0" smtClean="0">
                <a:hlinkClick r:id="rId2" tooltip="Or"/>
              </a:rPr>
              <a:t>or</a:t>
            </a:r>
            <a:r>
              <a:rPr lang="fr-FR" sz="3200" dirty="0" smtClean="0"/>
              <a:t> (Au), </a:t>
            </a:r>
            <a:r>
              <a:rPr lang="fr-FR" sz="3200" dirty="0" smtClean="0">
                <a:hlinkClick r:id="rId3" tooltip="Argent"/>
              </a:rPr>
              <a:t>argent</a:t>
            </a:r>
            <a:r>
              <a:rPr lang="fr-FR" sz="3200" dirty="0" smtClean="0"/>
              <a:t> (Ag), </a:t>
            </a:r>
            <a:r>
              <a:rPr lang="fr-FR" sz="3200" dirty="0" smtClean="0">
                <a:hlinkClick r:id="rId4" tooltip="Cuivre"/>
              </a:rPr>
              <a:t>cuivre</a:t>
            </a:r>
            <a:r>
              <a:rPr lang="fr-FR" sz="3200" dirty="0" smtClean="0"/>
              <a:t> (Cu), </a:t>
            </a:r>
            <a:r>
              <a:rPr lang="fr-FR" sz="3200" dirty="0" smtClean="0">
                <a:hlinkClick r:id="rId5" tooltip="Platine"/>
              </a:rPr>
              <a:t>platine</a:t>
            </a:r>
            <a:r>
              <a:rPr lang="fr-FR" sz="3200" dirty="0" smtClean="0"/>
              <a:t> (Pt), … ;</a:t>
            </a:r>
          </a:p>
          <a:p>
            <a:r>
              <a:rPr lang="fr-FR" sz="3200" dirty="0" smtClean="0"/>
              <a:t>semi-métaux : le </a:t>
            </a:r>
            <a:r>
              <a:rPr lang="fr-FR" sz="3200" dirty="0" smtClean="0">
                <a:hlinkClick r:id="rId6" tooltip="Bismuth"/>
              </a:rPr>
              <a:t>bismuth</a:t>
            </a:r>
            <a:r>
              <a:rPr lang="fr-FR" sz="3200" dirty="0" smtClean="0"/>
              <a:t> (Bi), l’</a:t>
            </a:r>
            <a:r>
              <a:rPr lang="fr-FR" sz="3200" dirty="0" smtClean="0">
                <a:hlinkClick r:id="rId7" tooltip="Antimoine"/>
              </a:rPr>
              <a:t>antimoine</a:t>
            </a:r>
            <a:r>
              <a:rPr lang="fr-FR" sz="3200" dirty="0" smtClean="0"/>
              <a:t> (Sb), l’</a:t>
            </a:r>
            <a:r>
              <a:rPr lang="fr-FR" sz="3200" dirty="0" smtClean="0">
                <a:hlinkClick r:id="rId8" tooltip="Arsenic"/>
              </a:rPr>
              <a:t>arsenic</a:t>
            </a:r>
            <a:r>
              <a:rPr lang="fr-FR" sz="3200" dirty="0" smtClean="0"/>
              <a:t> (As), … ;</a:t>
            </a:r>
          </a:p>
          <a:p>
            <a:r>
              <a:rPr lang="fr-FR" sz="3200" dirty="0" smtClean="0"/>
              <a:t>métalloïdes : </a:t>
            </a:r>
            <a:r>
              <a:rPr lang="fr-FR" sz="3200" dirty="0" smtClean="0">
                <a:hlinkClick r:id="rId9" tooltip="Carbone"/>
              </a:rPr>
              <a:t>carbone</a:t>
            </a:r>
            <a:r>
              <a:rPr lang="fr-FR" sz="3200" dirty="0" smtClean="0"/>
              <a:t> (C), </a:t>
            </a:r>
            <a:r>
              <a:rPr lang="fr-FR" sz="3200" dirty="0" smtClean="0">
                <a:hlinkClick r:id="rId10" tooltip="Soufre"/>
              </a:rPr>
              <a:t>soufre</a:t>
            </a:r>
            <a:r>
              <a:rPr lang="fr-FR" sz="3200" dirty="0" smtClean="0"/>
              <a:t> (S), …</a:t>
            </a:r>
          </a:p>
          <a:p>
            <a:r>
              <a:rPr lang="fr-FR" sz="3200" dirty="0" smtClean="0"/>
              <a:t>carbures</a:t>
            </a:r>
          </a:p>
          <a:p>
            <a:r>
              <a:rPr lang="fr-FR" sz="3200" dirty="0" smtClean="0"/>
              <a:t>nitrures</a:t>
            </a:r>
          </a:p>
          <a:p>
            <a:r>
              <a:rPr lang="fr-FR" sz="3200" dirty="0" smtClean="0"/>
              <a:t>phosphures</a:t>
            </a:r>
          </a:p>
          <a:p>
            <a:r>
              <a:rPr lang="fr-FR" sz="3200" dirty="0" smtClean="0"/>
              <a:t>siliciures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oufre sur azurite de Chessy-les-M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8072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83568" y="1134616"/>
            <a:ext cx="77768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Formule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Système cristallin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Orthorhombique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Etymologie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Du latin 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Sulphur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Dureté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1.5 - 2.5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Densité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2 - 3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Propriétés physiques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Couleur jaune soufre à jaune miel. transparent. Fragile. Sensible à la température (très mauvais conducteur thermique).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Propriétés chimiques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Brûle à 270°C avec une flamme bleue et un dégagement de gaz sulfurés.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Gîtologie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Le soufre peut être produit par la réduction du gypse (sulfate) par de la matière organique dans des sédiments mais aussi par condensation des gaz volcaniques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soufrès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Détermination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Aisée du fait de sa couleur, son odeur et le test de combustion.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908720"/>
            <a:ext cx="556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Classe II: Sulfures et dérivés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représentent </a:t>
            </a:r>
            <a:r>
              <a:rPr lang="fr-FR" sz="3200" b="1" dirty="0" smtClean="0">
                <a:solidFill>
                  <a:srgbClr val="FF0000"/>
                </a:solidFill>
              </a:rPr>
              <a:t>15 à 20 % </a:t>
            </a:r>
            <a:r>
              <a:rPr lang="fr-FR" sz="3200" dirty="0" smtClean="0"/>
              <a:t>des minéraux, soit 350 espèces. De nombreux </a:t>
            </a:r>
            <a:r>
              <a:rPr lang="fr-FR" sz="3200" dirty="0" smtClean="0">
                <a:hlinkClick r:id="rId2" tooltip="Minerai (roche)"/>
              </a:rPr>
              <a:t>minerais</a:t>
            </a:r>
            <a:r>
              <a:rPr lang="fr-FR" sz="3200" dirty="0" smtClean="0"/>
              <a:t> sont des sulfures. Ils sont /2 groupes:</a:t>
            </a:r>
          </a:p>
          <a:p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314096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le groupe anionique </a:t>
            </a:r>
            <a:r>
              <a:rPr lang="fr-FR" sz="2400" dirty="0" smtClean="0">
                <a:hlinkClick r:id="rId3" tooltip="Métalloïde"/>
              </a:rPr>
              <a:t>métalloïde</a:t>
            </a:r>
            <a:r>
              <a:rPr lang="fr-FR" sz="2400" dirty="0" smtClean="0"/>
              <a:t> : le </a:t>
            </a:r>
            <a:r>
              <a:rPr lang="fr-FR" sz="2400" dirty="0" smtClean="0">
                <a:hlinkClick r:id="rId4" tooltip="Soufre"/>
              </a:rPr>
              <a:t>soufre</a:t>
            </a:r>
            <a:r>
              <a:rPr lang="fr-FR" sz="2400" dirty="0" smtClean="0"/>
              <a:t> pour les </a:t>
            </a:r>
            <a:r>
              <a:rPr lang="fr-FR" sz="2400" dirty="0" smtClean="0">
                <a:hlinkClick r:id="rId5" tooltip="Sulfure"/>
              </a:rPr>
              <a:t>sulfures</a:t>
            </a:r>
            <a:r>
              <a:rPr lang="fr-FR" sz="2400" dirty="0" smtClean="0"/>
              <a:t>, le </a:t>
            </a:r>
            <a:r>
              <a:rPr lang="fr-FR" sz="2400" dirty="0" smtClean="0">
                <a:hlinkClick r:id="rId6" tooltip="Sélénium"/>
              </a:rPr>
              <a:t>sélénium</a:t>
            </a:r>
            <a:r>
              <a:rPr lang="fr-FR" sz="2400" dirty="0" smtClean="0"/>
              <a:t> pour les </a:t>
            </a:r>
            <a:r>
              <a:rPr lang="fr-FR" sz="2400" dirty="0" smtClean="0">
                <a:hlinkClick r:id="rId7" tooltip="Séléniure"/>
              </a:rPr>
              <a:t>séléniures</a:t>
            </a:r>
            <a:r>
              <a:rPr lang="fr-FR" sz="2400" dirty="0" smtClean="0"/>
              <a:t>, le </a:t>
            </a:r>
            <a:r>
              <a:rPr lang="fr-FR" sz="2400" dirty="0" smtClean="0">
                <a:hlinkClick r:id="rId8" tooltip="Tellure"/>
              </a:rPr>
              <a:t>tellure</a:t>
            </a:r>
            <a:r>
              <a:rPr lang="fr-FR" sz="2400" dirty="0" smtClean="0"/>
              <a:t> pour les </a:t>
            </a:r>
            <a:r>
              <a:rPr lang="fr-FR" sz="2400" dirty="0" smtClean="0">
                <a:hlinkClick r:id="rId9" tooltip="Tellurure"/>
              </a:rPr>
              <a:t>tellurures</a:t>
            </a:r>
            <a:r>
              <a:rPr lang="fr-FR" sz="2400" dirty="0" smtClean="0"/>
              <a:t>, l'</a:t>
            </a:r>
            <a:r>
              <a:rPr lang="fr-FR" sz="2400" dirty="0" smtClean="0">
                <a:hlinkClick r:id="rId10" tooltip="Arsenic"/>
              </a:rPr>
              <a:t>arsenic</a:t>
            </a:r>
            <a:r>
              <a:rPr lang="fr-FR" sz="2400" dirty="0" smtClean="0"/>
              <a:t> pour les </a:t>
            </a:r>
            <a:r>
              <a:rPr lang="fr-FR" sz="2400" dirty="0" smtClean="0">
                <a:hlinkClick r:id="rId11" tooltip="Arséniure (minéral)"/>
              </a:rPr>
              <a:t>arséniures</a:t>
            </a:r>
            <a:r>
              <a:rPr lang="fr-FR" sz="2400" dirty="0" smtClean="0"/>
              <a:t>, l'</a:t>
            </a:r>
            <a:r>
              <a:rPr lang="fr-FR" sz="2400" dirty="0" smtClean="0">
                <a:hlinkClick r:id="rId12" tooltip="Antimoine"/>
              </a:rPr>
              <a:t>antimoine</a:t>
            </a:r>
            <a:r>
              <a:rPr lang="fr-FR" sz="2400" dirty="0" smtClean="0"/>
              <a:t> pour les </a:t>
            </a:r>
            <a:r>
              <a:rPr lang="fr-FR" sz="2400" dirty="0" smtClean="0">
                <a:hlinkClick r:id="rId13" tooltip="Antimoniure"/>
              </a:rPr>
              <a:t>antimoniures</a:t>
            </a:r>
            <a:r>
              <a:rPr lang="fr-FR" sz="2400" dirty="0" smtClean="0"/>
              <a:t>, la </a:t>
            </a:r>
            <a:r>
              <a:rPr lang="fr-FR" sz="2400" dirty="0" smtClean="0">
                <a:hlinkClick r:id="rId14" tooltip="Pyrite"/>
              </a:rPr>
              <a:t>pyrite</a:t>
            </a:r>
            <a:r>
              <a:rPr lang="fr-FR" sz="2400" dirty="0" smtClean="0"/>
              <a:t> (FeS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) et la </a:t>
            </a:r>
            <a:r>
              <a:rPr lang="fr-FR" sz="2400" dirty="0" smtClean="0">
                <a:hlinkClick r:id="rId15" tooltip="Galène"/>
              </a:rPr>
              <a:t>galène</a:t>
            </a:r>
            <a:r>
              <a:rPr lang="fr-FR" sz="2400" dirty="0" smtClean="0"/>
              <a:t> (</a:t>
            </a:r>
            <a:r>
              <a:rPr lang="fr-FR" sz="2400" dirty="0" err="1" smtClean="0"/>
              <a:t>PbS</a:t>
            </a:r>
            <a:r>
              <a:rPr lang="fr-FR" sz="2400" dirty="0" smtClean="0"/>
              <a:t>) ;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 smtClean="0">
                <a:hlinkClick r:id="rId16" tooltip="Sulfosel"/>
              </a:rPr>
              <a:t>sulfosels</a:t>
            </a:r>
            <a:r>
              <a:rPr lang="fr-FR" sz="2400" dirty="0" smtClean="0"/>
              <a:t> : composé de </a:t>
            </a:r>
            <a:r>
              <a:rPr lang="fr-FR" sz="2400" dirty="0" smtClean="0">
                <a:hlinkClick r:id="rId4" tooltip="Soufre"/>
              </a:rPr>
              <a:t>soufre</a:t>
            </a:r>
            <a:r>
              <a:rPr lang="fr-FR" sz="2400" dirty="0" smtClean="0"/>
              <a:t> et d'un autre </a:t>
            </a:r>
            <a:r>
              <a:rPr lang="fr-FR" sz="2400" dirty="0" smtClean="0">
                <a:hlinkClick r:id="rId3" tooltip="Métalloïde"/>
              </a:rPr>
              <a:t>métalloïde</a:t>
            </a:r>
            <a:r>
              <a:rPr lang="fr-FR" sz="2400" dirty="0" smtClean="0"/>
              <a:t>. Exemples : la </a:t>
            </a:r>
            <a:r>
              <a:rPr lang="fr-FR" sz="2400" dirty="0" err="1" smtClean="0">
                <a:hlinkClick r:id="rId17" tooltip="Zinkénite"/>
              </a:rPr>
              <a:t>zinkénite</a:t>
            </a:r>
            <a:r>
              <a:rPr lang="fr-FR" sz="2400" dirty="0" smtClean="0"/>
              <a:t> Pb</a:t>
            </a:r>
            <a:r>
              <a:rPr lang="fr-FR" sz="2400" baseline="-25000" dirty="0" smtClean="0"/>
              <a:t>6</a:t>
            </a:r>
            <a:r>
              <a:rPr lang="fr-FR" sz="2400" dirty="0" smtClean="0"/>
              <a:t>Sb</a:t>
            </a:r>
            <a:r>
              <a:rPr lang="fr-FR" sz="2400" baseline="-25000" dirty="0" smtClean="0"/>
              <a:t>14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27</a:t>
            </a:r>
            <a:r>
              <a:rPr lang="fr-FR" sz="2400" dirty="0" smtClean="0"/>
              <a:t>, la </a:t>
            </a:r>
            <a:r>
              <a:rPr lang="fr-FR" sz="2400" dirty="0" err="1" smtClean="0">
                <a:hlinkClick r:id="rId18" tooltip="Tennantite"/>
              </a:rPr>
              <a:t>tennantite</a:t>
            </a:r>
            <a:r>
              <a:rPr lang="fr-FR" sz="2400" dirty="0" smtClean="0"/>
              <a:t> (</a:t>
            </a:r>
            <a:r>
              <a:rPr lang="fr-FR" sz="2400" dirty="0" err="1" smtClean="0"/>
              <a:t>Cu,Fe</a:t>
            </a:r>
            <a:r>
              <a:rPr lang="fr-FR" sz="2400" dirty="0" smtClean="0"/>
              <a:t>)</a:t>
            </a:r>
            <a:r>
              <a:rPr lang="fr-FR" sz="2400" baseline="-25000" dirty="0" smtClean="0"/>
              <a:t>12</a:t>
            </a:r>
            <a:r>
              <a:rPr lang="fr-FR" sz="2400" dirty="0" smtClean="0"/>
              <a:t>As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13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314</Words>
  <Application>Microsoft Office PowerPoint</Application>
  <PresentationFormat>Affichage à l'écran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 ZONE</dc:creator>
  <cp:lastModifiedBy>reda</cp:lastModifiedBy>
  <cp:revision>38</cp:revision>
  <dcterms:created xsi:type="dcterms:W3CDTF">2019-03-01T14:30:35Z</dcterms:created>
  <dcterms:modified xsi:type="dcterms:W3CDTF">2020-04-04T17:40:19Z</dcterms:modified>
</cp:coreProperties>
</file>