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2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94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96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1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07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37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86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5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2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33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2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8D24E-6A03-4556-8AF2-5668CF71FEEB}" type="datetimeFigureOut">
              <a:rPr lang="fr-FR" smtClean="0"/>
              <a:t>07/05/2020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2059-BED9-4099-A2F6-6A47F53C82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0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hyperlink" Target="https://www.youtube.com/watch?v=-msBDCC2LMA" TargetMode="External"/><Relationship Id="rId5" Type="http://schemas.openxmlformats.org/officeDocument/2006/relationships/hyperlink" Target="https://www.youtube.com/watch?v=Mq0cT2HkaWs" TargetMode="External"/><Relationship Id="rId4" Type="http://schemas.openxmlformats.org/officeDocument/2006/relationships/hyperlink" Target="https://www.youtube.com/watch?v=gKZE6yp4fH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8352" y="2134385"/>
            <a:ext cx="971895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structures cristallographiques des métaux comportent les </a:t>
            </a:r>
            <a:r>
              <a:rPr lang="fr-FR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réseaux cubiques</a:t>
            </a:r>
            <a:r>
              <a:rPr lang="fr-FR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 et F) et le réseau</a:t>
            </a:r>
            <a:r>
              <a:rPr lang="fr-FR" b="1" dirty="0" smtClean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hexagonal 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compact (HC).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069" y="1794031"/>
            <a:ext cx="31787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STRUCTURES MÉTALLIQUES</a:t>
            </a:r>
            <a:endParaRPr lang="fr-F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9375" y="839924"/>
            <a:ext cx="9090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structures   Métalliques, ioniques et covalentes= Classement selon l’énergie de liaison entre les particules</a:t>
            </a:r>
          </a:p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Covalente:           </a:t>
            </a:r>
            <a:r>
              <a:rPr lang="fr-FR" sz="14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https://www.youtube.com/watch?v=gKZE6yp4fHw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Ionique:                </a:t>
            </a:r>
            <a:r>
              <a:rPr lang="fr-FR" sz="14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https://www.youtube.com/watch?v=Mq0cT2HkaWs</a:t>
            </a: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Métallique:           </a:t>
            </a:r>
            <a:r>
              <a:rPr lang="fr-FR" sz="14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https://www.youtube.com/watch?v=-msBDCC2LMA</a:t>
            </a:r>
            <a:r>
              <a:rPr lang="fr-FR" sz="1400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Classemen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272553" y="2852446"/>
            <a:ext cx="4738687" cy="3434054"/>
            <a:chOff x="2272553" y="2852446"/>
            <a:chExt cx="4738687" cy="343405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2687" y="2852446"/>
              <a:ext cx="4378419" cy="3434054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272553" y="3913094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1a</a:t>
              </a:r>
              <a:endParaRPr lang="fr-FR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464828" y="5235388"/>
              <a:ext cx="1546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1b</a:t>
              </a:r>
              <a:endParaRPr lang="fr-FR" b="1" dirty="0"/>
            </a:p>
          </p:txBody>
        </p:sp>
      </p:grp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3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680"/>
    </mc:Choice>
    <mc:Fallback>
      <p:transition spd="slow" advTm="149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4767" y="0"/>
            <a:ext cx="357553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Caractéristiques cristallographiques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19277" y="1017657"/>
            <a:ext cx="4570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coordination ou coordinence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Nombre de proches voisins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133" y="375807"/>
            <a:ext cx="9241120" cy="3731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Le réseau cubique F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(à faces centrées) : structure compacte. 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Exemple: Fe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,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Cu, Ag, Au, Pt, Ni…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48" y="1602432"/>
            <a:ext cx="5812013" cy="17999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33" y="4240299"/>
            <a:ext cx="6333067" cy="254375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0133" y="3911600"/>
            <a:ext cx="2478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compacité</a:t>
            </a:r>
            <a:endParaRPr lang="fr-FR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928" y="3694139"/>
            <a:ext cx="3975847" cy="195263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220133" y="779821"/>
            <a:ext cx="4957587" cy="2866721"/>
            <a:chOff x="220133" y="779821"/>
            <a:chExt cx="4957587" cy="286672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133" y="779821"/>
              <a:ext cx="4957587" cy="2866721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2043953" y="2891118"/>
              <a:ext cx="1277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2</a:t>
              </a:r>
              <a:endParaRPr lang="fr-FR" b="1" dirty="0"/>
            </a:p>
          </p:txBody>
        </p:sp>
      </p:grp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4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5504"/>
    </mc:Choice>
    <mc:Fallback>
      <p:transition spd="slow" advTm="255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133" y="375807"/>
            <a:ext cx="94484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1- Le réseau cubique I 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(Centré) : structure semi-compacte.  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Exemple: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Feα, Li, Na, Rb, Cs, Ba,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fr-FR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5552" y="3346244"/>
            <a:ext cx="443604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coordination ou Coordinence</a:t>
            </a:r>
            <a:r>
              <a:rPr lang="fr-FR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8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423" y="843464"/>
            <a:ext cx="7544427" cy="216864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944375" y="2982139"/>
            <a:ext cx="70444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 peut-on calculer la densité </a:t>
            </a:r>
            <a:r>
              <a:rPr lang="fr-F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? </a:t>
            </a:r>
            <a:r>
              <a:rPr lang="fr-FR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Rep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fr-F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 la même façon que pour le réseau CFC; il faut changer seulement n=2 </a:t>
            </a:r>
            <a:endParaRPr lang="fr-F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92667" y="843465"/>
            <a:ext cx="4250266" cy="2537972"/>
            <a:chOff x="592667" y="843465"/>
            <a:chExt cx="4250266" cy="253797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667" y="843465"/>
              <a:ext cx="4250266" cy="2168640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1492624" y="3012105"/>
              <a:ext cx="1815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3</a:t>
              </a:r>
              <a:endParaRPr lang="fr-FR" b="1" dirty="0"/>
            </a:p>
          </p:txBody>
        </p:sp>
      </p:grp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89" y="3851393"/>
            <a:ext cx="4974415" cy="300660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0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850"/>
    </mc:Choice>
    <mc:Fallback>
      <p:transition spd="slow" advTm="145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361" y="72898"/>
            <a:ext cx="743677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noProof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3- Le réseau hexagonal </a:t>
            </a:r>
            <a:r>
              <a:rPr lang="fr-FR" b="1" noProof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Hc</a:t>
            </a:r>
            <a:r>
              <a:rPr lang="fr-FR" b="1" noProof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noProof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structure compacte)  </a:t>
            </a:r>
            <a:r>
              <a:rPr lang="fr-FR" noProof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Exemple: Hg, Be, Ca Zn Cd…</a:t>
            </a:r>
            <a:endParaRPr lang="fr-FR" noProof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6966" y="5087245"/>
            <a:ext cx="47749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coordination </a:t>
            </a:r>
            <a:r>
              <a:rPr kumimoji="0" lang="fr-FR" altLang="fr-FR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 coordinence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12</a:t>
            </a: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Nombre de proches voisins pour </a:t>
            </a:r>
            <a:r>
              <a:rPr kumimoji="0" lang="fr-FR" altLang="fr-FR" sz="16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structure idéale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l’atome en jaune il a 12 voisins </a:t>
            </a:r>
            <a:r>
              <a:rPr lang="fr-FR" altLang="fr-F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la distance </a:t>
            </a:r>
            <a:r>
              <a:rPr lang="fr-FR" altLang="fr-FR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a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sur le plan A3, 3 voisins sur le plan B au dessus et</a:t>
            </a:r>
            <a:r>
              <a:rPr lang="fr-FR" alt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voisins sur le plan B au </a:t>
            </a:r>
            <a:r>
              <a:rPr lang="fr-FR" alt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dessous)   </a:t>
            </a:r>
            <a:endParaRPr kumimoji="0" lang="fr-FR" altLang="fr-FR" sz="160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694" y="498855"/>
            <a:ext cx="62299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600" b="1" i="0" u="none" strike="noStrike" cap="none" normalizeH="0" baseline="0" noProof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Rappel: </a:t>
            </a:r>
            <a:r>
              <a:rPr kumimoji="0" lang="fr-FR" altLang="fr-FR" sz="1600" i="0" u="none" strike="noStrike" cap="none" normalizeH="0" baseline="0" noProof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kumimoji="0" lang="fr-FR" altLang="fr-FR" sz="1600" i="0" u="none" strike="noStrike" cap="none" normalizeH="0" noProof="1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nombre de nœuds par prisme hexagonal= 6 atomes/M conv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noProof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Revoir le cours : voix_cours2_partII</a:t>
            </a:r>
            <a:r>
              <a:rPr lang="fr-FR" altLang="fr-FR" sz="1600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fr-FR" altLang="fr-FR" sz="1600" b="1" noProof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3sur4</a:t>
            </a:r>
            <a:endParaRPr kumimoji="0" lang="fr-FR" altLang="fr-FR" sz="1600" b="1" i="0" u="none" strike="noStrike" cap="none" normalizeH="0" noProof="1" smtClean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aseline="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2c: Type I=</a:t>
            </a:r>
            <a:r>
              <a:rPr lang="fr-FR" altLang="fr-FR" sz="120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 au centre)</a:t>
            </a:r>
            <a:endParaRPr kumimoji="0" lang="fr-FR" altLang="fr-FR" sz="120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aseline="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II= 1 (centre des bases= 2. 1/2)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aseline="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III=</a:t>
            </a:r>
            <a:r>
              <a:rPr lang="fr-FR" altLang="fr-FR" sz="1200" noProof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(Sommets du prime= 6 .  1/6 A sup et 6x1/6 A’ inf</a:t>
            </a:r>
            <a:endParaRPr lang="fr-FR" altLang="fr-FR" sz="1200" baseline="0" noProof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565974" y="747919"/>
            <a:ext cx="65165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Maille </a:t>
            </a:r>
            <a:r>
              <a:rPr lang="fr-FR" altLang="fr-FR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conventionnelle= </a:t>
            </a:r>
            <a:r>
              <a:rPr kumimoji="0" lang="fr-FR" altLang="fr-FR" sz="16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Prisme</a:t>
            </a:r>
            <a:r>
              <a:rPr kumimoji="0" lang="fr-FR" altLang="fr-FR" sz="1600" b="0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hexagonal droit= 6 atomes </a:t>
            </a:r>
            <a:r>
              <a:rPr lang="fr-FR" altLang="fr-FR" sz="1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1600" b="1" i="0" u="none" strike="noStrike" cap="none" normalizeH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igure 5a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Maille élémentaire</a:t>
            </a:r>
            <a:r>
              <a:rPr lang="fr-FR" altLang="fr-FR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Parallélépipède </a:t>
            </a:r>
            <a:r>
              <a:rPr lang="fr-F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base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losange</a:t>
            </a:r>
            <a:r>
              <a:rPr lang="fr-FR" altLang="fr-FR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fr-FR" sz="1600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 atomes </a:t>
            </a:r>
            <a:r>
              <a:rPr lang="fr-FR" altLang="fr-FR" sz="1600" b="1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5b</a:t>
            </a:r>
            <a:endParaRPr kumimoji="0" lang="fr-FR" altLang="fr-FR" sz="1600" b="1" i="0" u="none" strike="noStrike" cap="none" normalizeH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aseline="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Prisme = 3 </a:t>
            </a:r>
            <a:r>
              <a:rPr lang="fr-FR" altLang="fr-FR" sz="16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mailles </a:t>
            </a:r>
            <a:r>
              <a:rPr lang="fr-FR" altLang="fr-FR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élémentaires </a:t>
            </a:r>
            <a:r>
              <a:rPr lang="fr-F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parallélépipède à base losange</a:t>
            </a:r>
            <a:r>
              <a:rPr lang="fr-FR" altLang="fr-FR" sz="1600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16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65974" y="1715381"/>
            <a:ext cx="51109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noProof="1" smtClean="0">
                <a:solidFill>
                  <a:srgbClr val="0070C0"/>
                </a:solidFill>
              </a:rPr>
              <a:t>Coordonnées réduites:</a:t>
            </a:r>
          </a:p>
          <a:p>
            <a:r>
              <a:rPr lang="fr-FR" sz="1400" b="1" noProof="1" smtClean="0">
                <a:solidFill>
                  <a:srgbClr val="FF0000"/>
                </a:solidFill>
              </a:rPr>
              <a:t>Quelles sont les coordonnées des atomes en rouge et en jaune?</a:t>
            </a:r>
          </a:p>
          <a:p>
            <a:r>
              <a:rPr lang="fr-FR" sz="1400" b="1" noProof="1" smtClean="0">
                <a:solidFill>
                  <a:srgbClr val="00B050"/>
                </a:solidFill>
              </a:rPr>
              <a:t>Rep: Jaune= (000); Rouge= (2/3 1/3 ½)</a:t>
            </a:r>
            <a:endParaRPr lang="fr-FR" sz="1400" b="1" noProof="1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40740" y="241846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Compacité 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39101" y="1819389"/>
            <a:ext cx="4516580" cy="3118900"/>
            <a:chOff x="339101" y="1819389"/>
            <a:chExt cx="4516580" cy="31189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01" y="1819389"/>
              <a:ext cx="4516580" cy="31189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827542" y="1917523"/>
              <a:ext cx="19966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5a</a:t>
              </a:r>
              <a:endParaRPr lang="fr-FR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3129783" y="4037281"/>
              <a:ext cx="1270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Figure 5b</a:t>
              </a:r>
              <a:endParaRPr lang="fr-FR" b="1" dirty="0"/>
            </a:p>
          </p:txBody>
        </p: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9497" y="2787793"/>
            <a:ext cx="7299397" cy="21504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0740" y="5033937"/>
            <a:ext cx="5637320" cy="1223788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097"/>
    </mc:Choice>
    <mc:Fallback>
      <p:transition spd="slow" advTm="248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325</Words>
  <Application>Microsoft Office PowerPoint</Application>
  <PresentationFormat>Grand écran</PresentationFormat>
  <Paragraphs>37</Paragraphs>
  <Slides>4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COMPAQ</dc:creator>
  <cp:lastModifiedBy>COMPAQ</cp:lastModifiedBy>
  <cp:revision>21</cp:revision>
  <dcterms:created xsi:type="dcterms:W3CDTF">2020-05-06T06:35:08Z</dcterms:created>
  <dcterms:modified xsi:type="dcterms:W3CDTF">2020-05-07T10:22:52Z</dcterms:modified>
</cp:coreProperties>
</file>