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3" r:id="rId2"/>
    <p:sldId id="322" r:id="rId3"/>
    <p:sldId id="258" r:id="rId4"/>
    <p:sldId id="259" r:id="rId5"/>
    <p:sldId id="493" r:id="rId6"/>
    <p:sldId id="494" r:id="rId7"/>
    <p:sldId id="495" r:id="rId8"/>
    <p:sldId id="496" r:id="rId9"/>
    <p:sldId id="497" r:id="rId10"/>
    <p:sldId id="498" r:id="rId11"/>
    <p:sldId id="499" r:id="rId12"/>
    <p:sldId id="500" r:id="rId13"/>
    <p:sldId id="501" r:id="rId14"/>
    <p:sldId id="502" r:id="rId15"/>
    <p:sldId id="503" r:id="rId16"/>
    <p:sldId id="504" r:id="rId17"/>
    <p:sldId id="505" r:id="rId18"/>
    <p:sldId id="506" r:id="rId19"/>
    <p:sldId id="507" r:id="rId20"/>
    <p:sldId id="508" r:id="rId21"/>
    <p:sldId id="509" r:id="rId22"/>
    <p:sldId id="510" r:id="rId23"/>
    <p:sldId id="511" r:id="rId24"/>
    <p:sldId id="512" r:id="rId25"/>
    <p:sldId id="513" r:id="rId26"/>
    <p:sldId id="514" r:id="rId27"/>
    <p:sldId id="515" r:id="rId28"/>
    <p:sldId id="516" r:id="rId29"/>
    <p:sldId id="517" r:id="rId30"/>
    <p:sldId id="518" r:id="rId31"/>
    <p:sldId id="519" r:id="rId32"/>
    <p:sldId id="520" r:id="rId33"/>
    <p:sldId id="521" r:id="rId34"/>
    <p:sldId id="522" r:id="rId35"/>
  </p:sldIdLst>
  <p:sldSz cx="9118600" cy="6845300"/>
  <p:notesSz cx="9872663" cy="67421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FD17"/>
    <a:srgbClr val="D0FEA2"/>
    <a:srgbClr val="BCF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70" y="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78040" cy="33773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2905" y="0"/>
            <a:ext cx="4278040" cy="337731"/>
          </a:xfrm>
          <a:prstGeom prst="rect">
            <a:avLst/>
          </a:prstGeom>
        </p:spPr>
        <p:txBody>
          <a:bodyPr vert="horz" lIns="91440" tIns="45720" rIns="91440" bIns="45720" rtlCol="0"/>
          <a:lstStyle>
            <a:lvl1pPr algn="r">
              <a:defRPr sz="1200"/>
            </a:lvl1pPr>
          </a:lstStyle>
          <a:p>
            <a:fld id="{9E2BEFC8-8B99-4A3F-98A1-060956633ECF}" type="datetimeFigureOut">
              <a:rPr lang="fr-FR" smtClean="0"/>
              <a:pPr/>
              <a:t>08/04/2020</a:t>
            </a:fld>
            <a:endParaRPr lang="fr-FR"/>
          </a:p>
        </p:txBody>
      </p:sp>
      <p:sp>
        <p:nvSpPr>
          <p:cNvPr id="4" name="Espace réservé de l'image des diapositives 3"/>
          <p:cNvSpPr>
            <a:spLocks noGrp="1" noRot="1" noChangeAspect="1"/>
          </p:cNvSpPr>
          <p:nvPr>
            <p:ph type="sldImg" idx="2"/>
          </p:nvPr>
        </p:nvSpPr>
        <p:spPr>
          <a:xfrm>
            <a:off x="3251200" y="504825"/>
            <a:ext cx="3370263" cy="25288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86579" y="3202191"/>
            <a:ext cx="7899505" cy="3034889"/>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404382"/>
            <a:ext cx="4278040" cy="33616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2905" y="6404382"/>
            <a:ext cx="4278040" cy="336168"/>
          </a:xfrm>
          <a:prstGeom prst="rect">
            <a:avLst/>
          </a:prstGeom>
        </p:spPr>
        <p:txBody>
          <a:bodyPr vert="horz" lIns="91440" tIns="45720" rIns="91440" bIns="45720" rtlCol="0" anchor="b"/>
          <a:lstStyle>
            <a:lvl1pPr algn="r">
              <a:defRPr sz="1200"/>
            </a:lvl1pPr>
          </a:lstStyle>
          <a:p>
            <a:fld id="{147027B6-BDFE-4E9F-B68E-9FE2D3854265}" type="slidenum">
              <a:rPr lang="fr-FR" smtClean="0"/>
              <a:pPr/>
              <a:t>‹N°›</a:t>
            </a:fld>
            <a:endParaRPr lang="fr-FR"/>
          </a:p>
        </p:txBody>
      </p:sp>
    </p:spTree>
    <p:extLst>
      <p:ext uri="{BB962C8B-B14F-4D97-AF65-F5344CB8AC3E}">
        <p14:creationId xmlns:p14="http://schemas.microsoft.com/office/powerpoint/2010/main" val="184353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47027B6-BDFE-4E9F-B68E-9FE2D3854265}"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918461" y="144007"/>
            <a:ext cx="5281676" cy="496570"/>
          </a:xfrm>
          <a:prstGeom prst="rect">
            <a:avLst/>
          </a:prstGeom>
        </p:spPr>
        <p:txBody>
          <a:bodyPr wrap="square" lIns="0" tIns="0" rIns="0" bIns="0">
            <a:spAutoFit/>
          </a:bodyPr>
          <a:lstStyle>
            <a:lvl1pPr>
              <a:defRPr sz="3200" b="1" i="0">
                <a:solidFill>
                  <a:schemeClr val="bg1"/>
                </a:solidFill>
                <a:latin typeface="Arial"/>
                <a:cs typeface="Arial"/>
              </a:defRPr>
            </a:lvl1pPr>
          </a:lstStyle>
          <a:p>
            <a:endParaRPr/>
          </a:p>
        </p:txBody>
      </p:sp>
      <p:sp>
        <p:nvSpPr>
          <p:cNvPr id="3" name="Holder 3"/>
          <p:cNvSpPr>
            <a:spLocks noGrp="1"/>
          </p:cNvSpPr>
          <p:nvPr>
            <p:ph type="subTitle" idx="4"/>
          </p:nvPr>
        </p:nvSpPr>
        <p:spPr>
          <a:xfrm>
            <a:off x="1367790" y="3833368"/>
            <a:ext cx="6383020" cy="17113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CCC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CCC00"/>
                </a:solidFill>
                <a:latin typeface="Arial"/>
                <a:cs typeface="Arial"/>
              </a:defRPr>
            </a:lvl1pPr>
          </a:lstStyle>
          <a:p>
            <a:endParaRPr/>
          </a:p>
        </p:txBody>
      </p:sp>
      <p:sp>
        <p:nvSpPr>
          <p:cNvPr id="3" name="Holder 3"/>
          <p:cNvSpPr>
            <a:spLocks noGrp="1"/>
          </p:cNvSpPr>
          <p:nvPr>
            <p:ph sz="half" idx="2"/>
          </p:nvPr>
        </p:nvSpPr>
        <p:spPr>
          <a:xfrm>
            <a:off x="455930" y="1574419"/>
            <a:ext cx="3966591" cy="45178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696079" y="1574419"/>
            <a:ext cx="3966591" cy="45178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CCC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18600" cy="68453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41070" y="29971"/>
            <a:ext cx="8236458" cy="740410"/>
          </a:xfrm>
          <a:prstGeom prst="rect">
            <a:avLst/>
          </a:prstGeom>
        </p:spPr>
        <p:txBody>
          <a:bodyPr wrap="square" lIns="0" tIns="0" rIns="0" bIns="0">
            <a:spAutoFit/>
          </a:bodyPr>
          <a:lstStyle>
            <a:lvl1pPr>
              <a:defRPr sz="3200" b="1" i="0">
                <a:solidFill>
                  <a:srgbClr val="CCCC00"/>
                </a:solidFill>
                <a:latin typeface="Arial"/>
                <a:cs typeface="Arial"/>
              </a:defRPr>
            </a:lvl1pPr>
          </a:lstStyle>
          <a:p>
            <a:endParaRPr/>
          </a:p>
        </p:txBody>
      </p:sp>
      <p:sp>
        <p:nvSpPr>
          <p:cNvPr id="3" name="Holder 3"/>
          <p:cNvSpPr>
            <a:spLocks noGrp="1"/>
          </p:cNvSpPr>
          <p:nvPr>
            <p:ph type="body" idx="1"/>
          </p:nvPr>
        </p:nvSpPr>
        <p:spPr>
          <a:xfrm>
            <a:off x="184650" y="1226820"/>
            <a:ext cx="8749299" cy="1840230"/>
          </a:xfrm>
          <a:prstGeom prst="rect">
            <a:avLst/>
          </a:prstGeom>
        </p:spPr>
        <p:txBody>
          <a:bodyPr wrap="square" lIns="0" tIns="0" rIns="0" bIns="0">
            <a:spAutoFit/>
          </a:bodyPr>
          <a:lstStyle>
            <a:lvl1pPr>
              <a:defRPr sz="2000" b="1" i="0">
                <a:solidFill>
                  <a:schemeClr val="bg1"/>
                </a:solidFill>
                <a:latin typeface="Times New Roman"/>
                <a:cs typeface="Times New Roman"/>
              </a:defRPr>
            </a:lvl1pPr>
          </a:lstStyle>
          <a:p>
            <a:endParaRPr/>
          </a:p>
        </p:txBody>
      </p:sp>
      <p:sp>
        <p:nvSpPr>
          <p:cNvPr id="4" name="Holder 4"/>
          <p:cNvSpPr>
            <a:spLocks noGrp="1"/>
          </p:cNvSpPr>
          <p:nvPr>
            <p:ph type="ftr" sz="quarter" idx="5"/>
          </p:nvPr>
        </p:nvSpPr>
        <p:spPr>
          <a:xfrm>
            <a:off x="3100324" y="6366129"/>
            <a:ext cx="2917952" cy="34226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5930" y="6366129"/>
            <a:ext cx="2097278" cy="34226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4/8/2020</a:t>
            </a:fld>
            <a:endParaRPr lang="en-US"/>
          </a:p>
        </p:txBody>
      </p:sp>
      <p:sp>
        <p:nvSpPr>
          <p:cNvPr id="6" name="Holder 6"/>
          <p:cNvSpPr>
            <a:spLocks noGrp="1"/>
          </p:cNvSpPr>
          <p:nvPr>
            <p:ph type="sldNum" sz="quarter" idx="7"/>
          </p:nvPr>
        </p:nvSpPr>
        <p:spPr>
          <a:xfrm>
            <a:off x="6565392" y="6366129"/>
            <a:ext cx="2097278" cy="34226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dz/url?sa=i&amp;rct=j&amp;q=&amp;esrc=s&amp;source=images&amp;cd=&amp;cad=rja&amp;uact=8&amp;ved=0ahUKEwjLibCUz9TJAhXGtRQKHZQjB1AQjRwIBw&amp;url=http://www.skyscrapercity.com/showthread.php?t=1632699&amp;page=10&amp;psig=AFQjCNHFGtSDYAYQ8WBhZjGmt_SN6jbO6w&amp;ust=1449950991606659" TargetMode="Externa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arth.esa.int/web/earth-watching/natural-disasters/oil-slicks/sub/-/asset_publisher/YRYqki2wy5qs/content/dubai-united-arab-emirates-landsat;jsessionid=755761516B649C8D176014A95066403D.eodisp-prod4040?redirect=https://earth.esa.int/web/earth-watching/natural-disasters/oil-slicks/sub;jsessionid=755761516B649C8D176014A95066403D.eodisp-prod4040?p_p_id=101_INSTANCE_YRYqki2wy5qs&amp;p_p_lifecycle=0&amp;p_p_state=normal&amp;p_p_mode=view&amp;p_p_col_id=column-1&amp;p_p_col_count=1"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dz/url?sa=i&amp;rct=j&amp;q=&amp;esrc=s&amp;source=images&amp;cd=&amp;cad=rja&amp;uact=8&amp;ved=0ahUKEwjQntnX1NTJAhUEWRQKHVh3BWIQjRwIBw&amp;url=http://www.innovantnews.com/tag/rizi-amor/&amp;psig=AFQjCNE0o-jlHur0ADcASVNBcOIedsu95w&amp;ust=1449952630468878"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15900" y="1399778"/>
            <a:ext cx="8686800" cy="4308872"/>
          </a:xfrm>
        </p:spPr>
        <p:txBody>
          <a:bodyPr/>
          <a:lstStyle/>
          <a:p>
            <a:r>
              <a:rPr lang="fr-FR" sz="2000" b="0" dirty="0">
                <a:solidFill>
                  <a:srgbClr val="FFFF00"/>
                </a:solidFill>
                <a:latin typeface="Arial" pitchFamily="34" charset="0"/>
                <a:cs typeface="Arial" pitchFamily="34" charset="0"/>
              </a:rPr>
              <a:t>M</a:t>
            </a:r>
            <a:r>
              <a:rPr lang="fr-FR" sz="2000" b="0" dirty="0" smtClean="0">
                <a:solidFill>
                  <a:srgbClr val="FFFF00"/>
                </a:solidFill>
                <a:latin typeface="Arial" pitchFamily="34" charset="0"/>
                <a:cs typeface="Arial" pitchFamily="34" charset="0"/>
              </a:rPr>
              <a:t>aster I: </a:t>
            </a:r>
            <a:r>
              <a:rPr lang="fr-FR" sz="1900" b="0" dirty="0" smtClean="0">
                <a:solidFill>
                  <a:schemeClr val="bg1"/>
                </a:solidFill>
                <a:latin typeface="Arial" pitchFamily="34" charset="0"/>
                <a:cs typeface="Arial" pitchFamily="34" charset="0"/>
              </a:rPr>
              <a:t>Ecosystèmes marins et </a:t>
            </a:r>
            <a:r>
              <a:rPr lang="fr-FR" sz="1900" b="0" dirty="0" smtClean="0">
                <a:solidFill>
                  <a:schemeClr val="bg1"/>
                </a:solidFill>
                <a:latin typeface="Arial" pitchFamily="34" charset="0"/>
                <a:cs typeface="Arial" pitchFamily="34" charset="0"/>
              </a:rPr>
              <a:t>environnement </a:t>
            </a:r>
            <a:r>
              <a:rPr lang="fr-FR" sz="1900" b="0" dirty="0" smtClean="0">
                <a:solidFill>
                  <a:schemeClr val="bg1"/>
                </a:solidFill>
                <a:latin typeface="Arial" pitchFamily="34" charset="0"/>
                <a:cs typeface="Arial" pitchFamily="34" charset="0"/>
              </a:rPr>
              <a:t>littoral / </a:t>
            </a:r>
            <a:r>
              <a:rPr lang="fr-FR" sz="1900" b="0" dirty="0" err="1" smtClean="0">
                <a:solidFill>
                  <a:schemeClr val="bg1"/>
                </a:solidFill>
                <a:latin typeface="Arial" pitchFamily="34" charset="0"/>
                <a:cs typeface="Arial" pitchFamily="34" charset="0"/>
              </a:rPr>
              <a:t>Bioressources</a:t>
            </a:r>
            <a:r>
              <a:rPr lang="fr-FR" sz="1900" b="0" dirty="0" smtClean="0">
                <a:solidFill>
                  <a:schemeClr val="bg1"/>
                </a:solidFill>
                <a:latin typeface="Arial" pitchFamily="34" charset="0"/>
                <a:cs typeface="Arial" pitchFamily="34" charset="0"/>
              </a:rPr>
              <a:t> </a:t>
            </a:r>
            <a:r>
              <a:rPr lang="fr-FR" sz="1900" b="0" dirty="0" smtClean="0">
                <a:solidFill>
                  <a:schemeClr val="bg1"/>
                </a:solidFill>
                <a:latin typeface="Arial" pitchFamily="34" charset="0"/>
                <a:cs typeface="Arial" pitchFamily="34" charset="0"/>
              </a:rPr>
              <a:t>marines</a:t>
            </a:r>
            <a:r>
              <a:rPr lang="fr-FR" sz="2000" b="0" dirty="0" smtClean="0">
                <a:solidFill>
                  <a:schemeClr val="bg1"/>
                </a:solidFill>
                <a:latin typeface="Arial" pitchFamily="34" charset="0"/>
                <a:cs typeface="Arial" pitchFamily="34" charset="0"/>
              </a:rPr>
              <a:t/>
            </a:r>
            <a:br>
              <a:rPr lang="fr-FR" sz="2000" b="0" dirty="0" smtClean="0">
                <a:solidFill>
                  <a:schemeClr val="bg1"/>
                </a:solidFill>
                <a:latin typeface="Arial" pitchFamily="34" charset="0"/>
                <a:cs typeface="Arial" pitchFamily="34" charset="0"/>
              </a:rPr>
            </a:br>
            <a:r>
              <a:rPr lang="fr-FR" sz="2000" b="0" dirty="0" smtClean="0">
                <a:solidFill>
                  <a:srgbClr val="FFFF00"/>
                </a:solidFill>
                <a:latin typeface="Arial" pitchFamily="34" charset="0"/>
                <a:cs typeface="Arial" pitchFamily="34" charset="0"/>
              </a:rPr>
              <a:t>Semestre : </a:t>
            </a:r>
            <a:r>
              <a:rPr lang="fr-FR" sz="2000" b="0" dirty="0" smtClean="0">
                <a:solidFill>
                  <a:schemeClr val="bg1"/>
                </a:solidFill>
                <a:latin typeface="Arial" pitchFamily="34" charset="0"/>
                <a:cs typeface="Arial" pitchFamily="34" charset="0"/>
              </a:rPr>
              <a:t>II</a:t>
            </a:r>
            <a:br>
              <a:rPr lang="fr-FR" sz="2000" b="0" dirty="0" smtClean="0">
                <a:solidFill>
                  <a:schemeClr val="bg1"/>
                </a:solidFill>
                <a:latin typeface="Arial" pitchFamily="34" charset="0"/>
                <a:cs typeface="Arial" pitchFamily="34" charset="0"/>
              </a:rPr>
            </a:br>
            <a:r>
              <a:rPr lang="fr-FR" sz="2000" b="0" dirty="0" smtClean="0">
                <a:solidFill>
                  <a:srgbClr val="FFFF00"/>
                </a:solidFill>
                <a:latin typeface="Arial" pitchFamily="34" charset="0"/>
                <a:cs typeface="Arial" pitchFamily="34" charset="0"/>
              </a:rPr>
              <a:t>Intitulé UE: </a:t>
            </a:r>
            <a:r>
              <a:rPr lang="fr-FR" sz="2000" b="0" dirty="0">
                <a:solidFill>
                  <a:schemeClr val="bg1"/>
                </a:solidFill>
              </a:rPr>
              <a:t>Gestion des écosystèmes et biodiversité aquatiques</a:t>
            </a:r>
            <a:r>
              <a:rPr lang="fr-FR" sz="2000" b="0" dirty="0" smtClean="0">
                <a:solidFill>
                  <a:schemeClr val="bg1"/>
                </a:solidFill>
                <a:latin typeface="Arial" pitchFamily="34" charset="0"/>
                <a:cs typeface="Arial" pitchFamily="34" charset="0"/>
              </a:rPr>
              <a:t/>
            </a:r>
            <a:br>
              <a:rPr lang="fr-FR" sz="2000" b="0" dirty="0" smtClean="0">
                <a:solidFill>
                  <a:schemeClr val="bg1"/>
                </a:solidFill>
                <a:latin typeface="Arial" pitchFamily="34" charset="0"/>
                <a:cs typeface="Arial" pitchFamily="34" charset="0"/>
              </a:rPr>
            </a:br>
            <a:r>
              <a:rPr lang="fr-FR" sz="2000" b="0" dirty="0" smtClean="0">
                <a:solidFill>
                  <a:srgbClr val="FFFF00"/>
                </a:solidFill>
                <a:latin typeface="Arial" pitchFamily="34" charset="0"/>
                <a:cs typeface="Arial" pitchFamily="34" charset="0"/>
              </a:rPr>
              <a:t>Coefficient : </a:t>
            </a:r>
            <a:r>
              <a:rPr lang="fr-FR" sz="2000" b="0" dirty="0" smtClean="0">
                <a:solidFill>
                  <a:schemeClr val="bg1"/>
                </a:solidFill>
                <a:latin typeface="Arial" pitchFamily="34" charset="0"/>
                <a:cs typeface="Arial" pitchFamily="34" charset="0"/>
              </a:rPr>
              <a:t>5</a:t>
            </a:r>
            <a:br>
              <a:rPr lang="fr-FR" sz="2000" b="0" dirty="0" smtClean="0">
                <a:solidFill>
                  <a:schemeClr val="bg1"/>
                </a:solidFill>
                <a:latin typeface="Arial" pitchFamily="34" charset="0"/>
                <a:cs typeface="Arial" pitchFamily="34" charset="0"/>
              </a:rPr>
            </a:br>
            <a:r>
              <a:rPr lang="fr-FR" sz="2000" b="0" dirty="0" smtClean="0">
                <a:solidFill>
                  <a:srgbClr val="FFFF00"/>
                </a:solidFill>
                <a:latin typeface="Arial" pitchFamily="34" charset="0"/>
                <a:cs typeface="Arial" pitchFamily="34" charset="0"/>
              </a:rPr>
              <a:t>Crédits: </a:t>
            </a:r>
            <a:r>
              <a:rPr lang="fr-FR" sz="2000" b="0" dirty="0" smtClean="0">
                <a:solidFill>
                  <a:schemeClr val="bg1"/>
                </a:solidFill>
                <a:latin typeface="Arial" pitchFamily="34" charset="0"/>
                <a:cs typeface="Arial" pitchFamily="34" charset="0"/>
              </a:rPr>
              <a:t>9</a:t>
            </a:r>
            <a:br>
              <a:rPr lang="fr-FR" sz="2000" b="0" dirty="0" smtClean="0">
                <a:solidFill>
                  <a:schemeClr val="bg1"/>
                </a:solidFill>
                <a:latin typeface="Arial" pitchFamily="34" charset="0"/>
                <a:cs typeface="Arial" pitchFamily="34" charset="0"/>
              </a:rPr>
            </a:br>
            <a:r>
              <a:rPr lang="fr-FR" sz="2000" b="0" dirty="0" smtClean="0">
                <a:solidFill>
                  <a:schemeClr val="bg1"/>
                </a:solidFill>
                <a:latin typeface="Arial" pitchFamily="34" charset="0"/>
                <a:cs typeface="Arial" pitchFamily="34" charset="0"/>
              </a:rPr>
              <a:t>Responsable de l’UE: Pr </a:t>
            </a:r>
            <a:r>
              <a:rPr lang="fr-FR" sz="2000" b="0" dirty="0" smtClean="0">
                <a:solidFill>
                  <a:srgbClr val="FFFF00"/>
                </a:solidFill>
                <a:latin typeface="Arial" pitchFamily="34" charset="0"/>
                <a:cs typeface="Arial" pitchFamily="34" charset="0"/>
              </a:rPr>
              <a:t>DJEBAR </a:t>
            </a:r>
            <a:r>
              <a:rPr lang="fr-FR" sz="2000" b="0" dirty="0" err="1" smtClean="0">
                <a:solidFill>
                  <a:srgbClr val="FFFF00"/>
                </a:solidFill>
                <a:latin typeface="Arial" pitchFamily="34" charset="0"/>
                <a:cs typeface="Arial" pitchFamily="34" charset="0"/>
              </a:rPr>
              <a:t>Borhane</a:t>
            </a:r>
            <a:r>
              <a:rPr lang="fr-FR" sz="2000" b="0" dirty="0" smtClean="0">
                <a:solidFill>
                  <a:schemeClr val="bg1"/>
                </a:solidFill>
                <a:latin typeface="Arial" pitchFamily="34" charset="0"/>
                <a:cs typeface="Arial" pitchFamily="34" charset="0"/>
              </a:rPr>
              <a:t/>
            </a:r>
            <a:br>
              <a:rPr lang="fr-FR" sz="2000" b="0" dirty="0" smtClean="0">
                <a:solidFill>
                  <a:schemeClr val="bg1"/>
                </a:solidFill>
                <a:latin typeface="Arial" pitchFamily="34" charset="0"/>
                <a:cs typeface="Arial" pitchFamily="34" charset="0"/>
              </a:rPr>
            </a:br>
            <a:r>
              <a:rPr lang="fr-FR" sz="2000" b="0" dirty="0" smtClean="0">
                <a:solidFill>
                  <a:schemeClr val="bg1"/>
                </a:solidFill>
                <a:latin typeface="Arial" pitchFamily="34" charset="0"/>
                <a:cs typeface="Arial" pitchFamily="34" charset="0"/>
              </a:rPr>
              <a:t> </a:t>
            </a:r>
            <a:br>
              <a:rPr lang="fr-FR" sz="2000" b="0" dirty="0" smtClean="0">
                <a:solidFill>
                  <a:schemeClr val="bg1"/>
                </a:solidFill>
                <a:latin typeface="Arial" pitchFamily="34" charset="0"/>
                <a:cs typeface="Arial" pitchFamily="34" charset="0"/>
              </a:rPr>
            </a:br>
            <a:r>
              <a:rPr lang="fr-FR" sz="2000" b="0" u="sng" dirty="0" smtClean="0">
                <a:solidFill>
                  <a:srgbClr val="FFFF00"/>
                </a:solidFill>
                <a:latin typeface="Arial" pitchFamily="34" charset="0"/>
                <a:cs typeface="Arial" pitchFamily="34" charset="0"/>
              </a:rPr>
              <a:t>Matière 1</a:t>
            </a:r>
            <a:r>
              <a:rPr lang="fr-FR" sz="2000" b="0" dirty="0" smtClean="0">
                <a:solidFill>
                  <a:schemeClr val="bg1"/>
                </a:solidFill>
                <a:latin typeface="Arial" pitchFamily="34" charset="0"/>
                <a:cs typeface="Arial" pitchFamily="34" charset="0"/>
              </a:rPr>
              <a:t>: </a:t>
            </a:r>
            <a:r>
              <a:rPr lang="fr-FR" sz="2000" b="0" dirty="0">
                <a:solidFill>
                  <a:schemeClr val="bg1"/>
                </a:solidFill>
              </a:rPr>
              <a:t>Gestion des écosystèmes </a:t>
            </a:r>
            <a:r>
              <a:rPr lang="fr-FR" sz="2000" b="0" dirty="0" smtClean="0">
                <a:solidFill>
                  <a:schemeClr val="bg1"/>
                </a:solidFill>
              </a:rPr>
              <a:t>aquatiques </a:t>
            </a:r>
            <a:r>
              <a:rPr lang="fr-FR" sz="2000" b="0" dirty="0" smtClean="0">
                <a:solidFill>
                  <a:srgbClr val="FFFF00"/>
                </a:solidFill>
                <a:latin typeface="Arial" pitchFamily="34" charset="0"/>
                <a:cs typeface="Arial" pitchFamily="34" charset="0"/>
              </a:rPr>
              <a:t>Pr. DJEBAR </a:t>
            </a:r>
            <a:r>
              <a:rPr lang="fr-FR" sz="2000" b="0" dirty="0" err="1" smtClean="0">
                <a:solidFill>
                  <a:srgbClr val="FFFF00"/>
                </a:solidFill>
                <a:latin typeface="Arial" pitchFamily="34" charset="0"/>
                <a:cs typeface="Arial" pitchFamily="34" charset="0"/>
              </a:rPr>
              <a:t>Borhane</a:t>
            </a:r>
            <a:r>
              <a:rPr lang="fr-FR" sz="2000" b="0" dirty="0" smtClean="0">
                <a:solidFill>
                  <a:srgbClr val="FFFF00"/>
                </a:solidFill>
                <a:latin typeface="Arial" pitchFamily="34" charset="0"/>
                <a:cs typeface="Arial" pitchFamily="34" charset="0"/>
              </a:rPr>
              <a:t> </a:t>
            </a:r>
            <a:r>
              <a:rPr lang="fr-FR" sz="2000" b="0" dirty="0" smtClean="0">
                <a:solidFill>
                  <a:schemeClr val="bg1"/>
                </a:solidFill>
                <a:latin typeface="Arial" pitchFamily="34" charset="0"/>
                <a:cs typeface="Arial" pitchFamily="34" charset="0"/>
              </a:rPr>
              <a:t/>
            </a:r>
            <a:br>
              <a:rPr lang="fr-FR" sz="2000" b="0" dirty="0" smtClean="0">
                <a:solidFill>
                  <a:schemeClr val="bg1"/>
                </a:solidFill>
                <a:latin typeface="Arial" pitchFamily="34" charset="0"/>
                <a:cs typeface="Arial" pitchFamily="34" charset="0"/>
              </a:rPr>
            </a:br>
            <a:r>
              <a:rPr lang="fr-FR" sz="2000" b="0" dirty="0" smtClean="0">
                <a:solidFill>
                  <a:schemeClr val="bg1"/>
                </a:solidFill>
                <a:latin typeface="Arial" pitchFamily="34" charset="0"/>
                <a:cs typeface="Arial" pitchFamily="34" charset="0"/>
              </a:rPr>
              <a:t/>
            </a:r>
            <a:br>
              <a:rPr lang="fr-FR" sz="2000" b="0" dirty="0" smtClean="0">
                <a:solidFill>
                  <a:schemeClr val="bg1"/>
                </a:solidFill>
                <a:latin typeface="Arial" pitchFamily="34" charset="0"/>
                <a:cs typeface="Arial" pitchFamily="34" charset="0"/>
              </a:rPr>
            </a:br>
            <a:r>
              <a:rPr lang="fr-FR" sz="2000" b="0" dirty="0" smtClean="0">
                <a:solidFill>
                  <a:schemeClr val="bg1"/>
                </a:solidFill>
                <a:latin typeface="Arial" pitchFamily="34" charset="0"/>
                <a:cs typeface="Arial" pitchFamily="34" charset="0"/>
              </a:rPr>
              <a:t/>
            </a:r>
            <a:br>
              <a:rPr lang="fr-FR" sz="2000" b="0" dirty="0" smtClean="0">
                <a:solidFill>
                  <a:schemeClr val="bg1"/>
                </a:solidFill>
                <a:latin typeface="Arial" pitchFamily="34" charset="0"/>
                <a:cs typeface="Arial" pitchFamily="34" charset="0"/>
              </a:rPr>
            </a:br>
            <a:r>
              <a:rPr lang="fr-FR" sz="2000" b="0" u="sng" dirty="0" smtClean="0">
                <a:solidFill>
                  <a:srgbClr val="FFFF00"/>
                </a:solidFill>
                <a:latin typeface="Arial" pitchFamily="34" charset="0"/>
                <a:cs typeface="Arial" pitchFamily="34" charset="0"/>
              </a:rPr>
              <a:t>Matière 2</a:t>
            </a:r>
            <a:r>
              <a:rPr lang="fr-FR" sz="2000" b="0" dirty="0" smtClean="0">
                <a:solidFill>
                  <a:srgbClr val="FFFF00"/>
                </a:solidFill>
                <a:latin typeface="Arial" pitchFamily="34" charset="0"/>
                <a:cs typeface="Arial" pitchFamily="34" charset="0"/>
              </a:rPr>
              <a:t> </a:t>
            </a:r>
            <a:r>
              <a:rPr lang="fr-FR" sz="2000" b="0" dirty="0" smtClean="0">
                <a:solidFill>
                  <a:schemeClr val="bg1"/>
                </a:solidFill>
                <a:latin typeface="Arial" pitchFamily="34" charset="0"/>
                <a:cs typeface="Arial" pitchFamily="34" charset="0"/>
              </a:rPr>
              <a:t>: </a:t>
            </a:r>
            <a:r>
              <a:rPr lang="fr-FR" sz="2000" b="0" dirty="0">
                <a:solidFill>
                  <a:schemeClr val="bg1"/>
                </a:solidFill>
              </a:rPr>
              <a:t>Biodiversité </a:t>
            </a:r>
            <a:r>
              <a:rPr lang="fr-FR" sz="2000" b="0" dirty="0" smtClean="0">
                <a:solidFill>
                  <a:schemeClr val="bg1"/>
                </a:solidFill>
              </a:rPr>
              <a:t>aquatique</a:t>
            </a:r>
            <a:r>
              <a:rPr lang="fr-FR" sz="2000" b="0" dirty="0" smtClean="0"/>
              <a:t> </a:t>
            </a:r>
            <a:r>
              <a:rPr lang="fr-FR" sz="2000" b="0" dirty="0">
                <a:solidFill>
                  <a:srgbClr val="FFFF00"/>
                </a:solidFill>
                <a:latin typeface="Arial" pitchFamily="34" charset="0"/>
                <a:cs typeface="Arial" pitchFamily="34" charset="0"/>
              </a:rPr>
              <a:t>Mr </a:t>
            </a:r>
            <a:r>
              <a:rPr lang="fr-FR" sz="2000" b="0" dirty="0" smtClean="0">
                <a:solidFill>
                  <a:srgbClr val="FFFF00"/>
                </a:solidFill>
                <a:latin typeface="Arial" pitchFamily="34" charset="0"/>
                <a:cs typeface="Arial" pitchFamily="34" charset="0"/>
              </a:rPr>
              <a:t>BELBACHA </a:t>
            </a:r>
            <a:r>
              <a:rPr lang="fr-FR" sz="2000" b="0" dirty="0" err="1" smtClean="0">
                <a:solidFill>
                  <a:srgbClr val="FFFF00"/>
                </a:solidFill>
                <a:latin typeface="Arial" pitchFamily="34" charset="0"/>
                <a:cs typeface="Arial" pitchFamily="34" charset="0"/>
              </a:rPr>
              <a:t>Said</a:t>
            </a:r>
            <a:r>
              <a:rPr lang="fr-FR" sz="2000" b="0" dirty="0" smtClean="0">
                <a:solidFill>
                  <a:schemeClr val="bg1"/>
                </a:solidFill>
                <a:latin typeface="Arial" pitchFamily="34" charset="0"/>
                <a:cs typeface="Arial" pitchFamily="34" charset="0"/>
              </a:rPr>
              <a:t/>
            </a:r>
            <a:br>
              <a:rPr lang="fr-FR" sz="2000" b="0" dirty="0" smtClean="0">
                <a:solidFill>
                  <a:schemeClr val="bg1"/>
                </a:solidFill>
                <a:latin typeface="Arial" pitchFamily="34" charset="0"/>
                <a:cs typeface="Arial" pitchFamily="34" charset="0"/>
              </a:rPr>
            </a:br>
            <a:r>
              <a:rPr lang="fr-FR" sz="2000" b="0" dirty="0" smtClean="0">
                <a:solidFill>
                  <a:schemeClr val="bg1"/>
                </a:solidFill>
                <a:latin typeface="Arial" pitchFamily="34" charset="0"/>
                <a:cs typeface="Arial" pitchFamily="34" charset="0"/>
              </a:rPr>
              <a:t/>
            </a:r>
            <a:br>
              <a:rPr lang="fr-FR" sz="2000" b="0" dirty="0" smtClean="0">
                <a:solidFill>
                  <a:schemeClr val="bg1"/>
                </a:solidFill>
                <a:latin typeface="Arial" pitchFamily="34" charset="0"/>
                <a:cs typeface="Arial" pitchFamily="34" charset="0"/>
              </a:rPr>
            </a:br>
            <a:r>
              <a:rPr lang="fr-FR" sz="2000" b="0" dirty="0" smtClean="0">
                <a:solidFill>
                  <a:schemeClr val="bg1"/>
                </a:solidFill>
                <a:latin typeface="Arial" pitchFamily="34" charset="0"/>
                <a:cs typeface="Arial" pitchFamily="34" charset="0"/>
              </a:rPr>
              <a:t/>
            </a:r>
            <a:br>
              <a:rPr lang="fr-FR" sz="2000" b="0" dirty="0" smtClean="0">
                <a:solidFill>
                  <a:schemeClr val="bg1"/>
                </a:solidFill>
                <a:latin typeface="Arial" pitchFamily="34" charset="0"/>
                <a:cs typeface="Arial" pitchFamily="34" charset="0"/>
              </a:rPr>
            </a:br>
            <a:r>
              <a:rPr lang="fr-FR" sz="2000" b="0" dirty="0" smtClean="0">
                <a:solidFill>
                  <a:srgbClr val="FFFF00"/>
                </a:solidFill>
                <a:latin typeface="Arial" pitchFamily="34" charset="0"/>
                <a:cs typeface="Arial" pitchFamily="34" charset="0"/>
              </a:rPr>
              <a:t>Mode d’évaluation </a:t>
            </a:r>
            <a:r>
              <a:rPr lang="fr-FR" sz="2000" b="0" dirty="0" smtClean="0">
                <a:solidFill>
                  <a:schemeClr val="bg1"/>
                </a:solidFill>
                <a:latin typeface="Arial" pitchFamily="34" charset="0"/>
                <a:cs typeface="Arial" pitchFamily="34" charset="0"/>
              </a:rPr>
              <a:t>: </a:t>
            </a:r>
            <a:r>
              <a:rPr lang="fr-FR" sz="2000" b="0" dirty="0">
                <a:solidFill>
                  <a:schemeClr val="bg1"/>
                </a:solidFill>
                <a:latin typeface="Arial" pitchFamily="34" charset="0"/>
                <a:cs typeface="Arial" pitchFamily="34" charset="0"/>
              </a:rPr>
              <a:t>E</a:t>
            </a:r>
            <a:r>
              <a:rPr lang="fr-FR" sz="2000" b="0" dirty="0" smtClean="0">
                <a:solidFill>
                  <a:schemeClr val="bg1"/>
                </a:solidFill>
                <a:latin typeface="Arial" pitchFamily="34" charset="0"/>
                <a:cs typeface="Arial" pitchFamily="34" charset="0"/>
              </a:rPr>
              <a:t>xposé </a:t>
            </a:r>
            <a:r>
              <a:rPr lang="fr-FR" sz="2000" b="0" dirty="0" smtClean="0">
                <a:solidFill>
                  <a:schemeClr val="bg1"/>
                </a:solidFill>
                <a:latin typeface="Arial" pitchFamily="34" charset="0"/>
                <a:cs typeface="Arial" pitchFamily="34" charset="0"/>
              </a:rPr>
              <a:t>et examen final.</a:t>
            </a:r>
            <a:endParaRPr lang="fr-FR" sz="2000" b="0" dirty="0"/>
          </a:p>
        </p:txBody>
      </p:sp>
      <p:sp>
        <p:nvSpPr>
          <p:cNvPr id="6" name="Rectangle 5"/>
          <p:cNvSpPr/>
          <p:nvPr/>
        </p:nvSpPr>
        <p:spPr>
          <a:xfrm>
            <a:off x="2425700" y="146050"/>
            <a:ext cx="4559300" cy="923330"/>
          </a:xfrm>
          <a:prstGeom prst="rect">
            <a:avLst/>
          </a:prstGeom>
        </p:spPr>
        <p:txBody>
          <a:bodyPr>
            <a:spAutoFit/>
          </a:bodyPr>
          <a:lstStyle/>
          <a:p>
            <a:pPr marL="12700" marR="5080" lvl="0" algn="ctr">
              <a:defRPr/>
            </a:pPr>
            <a:r>
              <a:rPr lang="fr-FR" b="1" kern="0" dirty="0" smtClean="0">
                <a:solidFill>
                  <a:srgbClr val="FFFF00"/>
                </a:solidFill>
                <a:latin typeface="Arial" pitchFamily="34" charset="0"/>
                <a:cs typeface="Arial" pitchFamily="34" charset="0"/>
              </a:rPr>
              <a:t>Université </a:t>
            </a:r>
            <a:r>
              <a:rPr lang="fr-FR" b="1" i="1" kern="0" dirty="0" err="1" smtClean="0">
                <a:solidFill>
                  <a:srgbClr val="FFFF00"/>
                </a:solidFill>
                <a:latin typeface="Arial" pitchFamily="34" charset="0"/>
                <a:cs typeface="Arial" pitchFamily="34" charset="0"/>
              </a:rPr>
              <a:t>Badji</a:t>
            </a:r>
            <a:r>
              <a:rPr lang="fr-FR" b="1" i="1" kern="0" dirty="0" smtClean="0">
                <a:solidFill>
                  <a:srgbClr val="FFFF00"/>
                </a:solidFill>
                <a:latin typeface="Arial" pitchFamily="34" charset="0"/>
                <a:cs typeface="Arial" pitchFamily="34" charset="0"/>
              </a:rPr>
              <a:t> </a:t>
            </a:r>
            <a:r>
              <a:rPr lang="fr-FR" b="1" i="1" kern="0" dirty="0" err="1" smtClean="0">
                <a:solidFill>
                  <a:srgbClr val="FFFF00"/>
                </a:solidFill>
                <a:latin typeface="Arial" pitchFamily="34" charset="0"/>
                <a:cs typeface="Arial" pitchFamily="34" charset="0"/>
              </a:rPr>
              <a:t>Mokhtar</a:t>
            </a:r>
            <a:r>
              <a:rPr lang="fr-FR" b="1" i="1" kern="0" dirty="0" smtClean="0">
                <a:solidFill>
                  <a:srgbClr val="FFFF00"/>
                </a:solidFill>
                <a:latin typeface="Arial" pitchFamily="34" charset="0"/>
                <a:cs typeface="Arial" pitchFamily="34" charset="0"/>
              </a:rPr>
              <a:t> </a:t>
            </a:r>
            <a:r>
              <a:rPr lang="fr-FR" b="1" kern="0" dirty="0" smtClean="0">
                <a:solidFill>
                  <a:srgbClr val="FFFF00"/>
                </a:solidFill>
                <a:latin typeface="Arial" pitchFamily="34" charset="0"/>
                <a:cs typeface="Arial" pitchFamily="34" charset="0"/>
              </a:rPr>
              <a:t>– Annaba</a:t>
            </a:r>
          </a:p>
          <a:p>
            <a:pPr marL="12700" marR="5080" lvl="0" algn="ctr">
              <a:defRPr/>
            </a:pPr>
            <a:r>
              <a:rPr lang="fr-FR" b="1" kern="0" dirty="0" smtClean="0">
                <a:solidFill>
                  <a:srgbClr val="FFFF00"/>
                </a:solidFill>
                <a:latin typeface="Arial" pitchFamily="34" charset="0"/>
                <a:cs typeface="Arial" pitchFamily="34" charset="0"/>
              </a:rPr>
              <a:t>Faculté des Sciences</a:t>
            </a:r>
            <a:br>
              <a:rPr lang="fr-FR" b="1" kern="0" dirty="0" smtClean="0">
                <a:solidFill>
                  <a:srgbClr val="FFFF00"/>
                </a:solidFill>
                <a:latin typeface="Arial" pitchFamily="34" charset="0"/>
                <a:cs typeface="Arial" pitchFamily="34" charset="0"/>
              </a:rPr>
            </a:br>
            <a:r>
              <a:rPr lang="fr-FR" b="1" kern="0" dirty="0" smtClean="0">
                <a:solidFill>
                  <a:srgbClr val="FFFF00"/>
                </a:solidFill>
                <a:latin typeface="Arial" pitchFamily="34" charset="0"/>
                <a:cs typeface="Arial" pitchFamily="34" charset="0"/>
              </a:rPr>
              <a:t>Département des sciences de la mer</a:t>
            </a:r>
            <a:endParaRPr lang="fr-FR" kern="0" spc="-5" dirty="0">
              <a:solidFill>
                <a:srgbClr val="FFFF00"/>
              </a:solidFill>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3644901" y="1476117"/>
            <a:ext cx="5181599" cy="4156333"/>
            <a:chOff x="215900" y="4413250"/>
            <a:chExt cx="4176215" cy="2311396"/>
          </a:xfrm>
        </p:grpSpPr>
        <p:sp>
          <p:nvSpPr>
            <p:cNvPr id="9" name="object 3"/>
            <p:cNvSpPr/>
            <p:nvPr/>
          </p:nvSpPr>
          <p:spPr>
            <a:xfrm>
              <a:off x="215900" y="4413250"/>
              <a:ext cx="4114800" cy="2311396"/>
            </a:xfrm>
            <a:custGeom>
              <a:avLst/>
              <a:gdLst/>
              <a:ahLst/>
              <a:cxnLst/>
              <a:rect l="l" t="t" r="r" b="b"/>
              <a:pathLst>
                <a:path w="4768850" h="3373754">
                  <a:moveTo>
                    <a:pt x="0" y="3373374"/>
                  </a:moveTo>
                  <a:lnTo>
                    <a:pt x="0" y="0"/>
                  </a:lnTo>
                  <a:lnTo>
                    <a:pt x="4768595" y="0"/>
                  </a:lnTo>
                  <a:lnTo>
                    <a:pt x="4768595" y="3373374"/>
                  </a:lnTo>
                  <a:lnTo>
                    <a:pt x="0" y="3373374"/>
                  </a:lnTo>
                  <a:close/>
                </a:path>
              </a:pathLst>
            </a:custGeom>
            <a:solidFill>
              <a:srgbClr val="FFFFFF"/>
            </a:solidFill>
          </p:spPr>
          <p:txBody>
            <a:bodyPr wrap="square" lIns="0" tIns="0" rIns="0" bIns="0" rtlCol="0"/>
            <a:lstStyle/>
            <a:p>
              <a:endParaRPr dirty="0"/>
            </a:p>
          </p:txBody>
        </p:sp>
        <p:sp>
          <p:nvSpPr>
            <p:cNvPr id="10" name="object 5"/>
            <p:cNvSpPr/>
            <p:nvPr/>
          </p:nvSpPr>
          <p:spPr>
            <a:xfrm>
              <a:off x="901700" y="4718050"/>
              <a:ext cx="2895600" cy="1758223"/>
            </a:xfrm>
            <a:prstGeom prst="rect">
              <a:avLst/>
            </a:prstGeom>
            <a:blipFill>
              <a:blip r:embed="rId2" cstate="print"/>
              <a:stretch>
                <a:fillRect/>
              </a:stretch>
            </a:blipFill>
          </p:spPr>
          <p:txBody>
            <a:bodyPr wrap="square" lIns="0" tIns="0" rIns="0" bIns="0" rtlCol="0"/>
            <a:lstStyle/>
            <a:p>
              <a:endParaRPr/>
            </a:p>
          </p:txBody>
        </p:sp>
        <p:sp>
          <p:nvSpPr>
            <p:cNvPr id="12" name="object 8"/>
            <p:cNvSpPr txBox="1"/>
            <p:nvPr/>
          </p:nvSpPr>
          <p:spPr>
            <a:xfrm>
              <a:off x="3343730" y="4736889"/>
              <a:ext cx="1048385" cy="492443"/>
            </a:xfrm>
            <a:prstGeom prst="rect">
              <a:avLst/>
            </a:prstGeom>
          </p:spPr>
          <p:txBody>
            <a:bodyPr vert="horz" wrap="square" lIns="0" tIns="0" rIns="0" bIns="0" rtlCol="0">
              <a:spAutoFit/>
            </a:bodyPr>
            <a:lstStyle/>
            <a:p>
              <a:pPr marL="320675" indent="-321310">
                <a:lnSpc>
                  <a:spcPct val="100000"/>
                </a:lnSpc>
              </a:pPr>
              <a:r>
                <a:rPr sz="1600" spc="-5" dirty="0">
                  <a:solidFill>
                    <a:srgbClr val="000065"/>
                  </a:solidFill>
                  <a:latin typeface="Arial"/>
                  <a:cs typeface="Arial"/>
                </a:rPr>
                <a:t>Exploitation  </a:t>
              </a:r>
              <a:r>
                <a:rPr sz="1600" b="1" spc="-5" dirty="0">
                  <a:solidFill>
                    <a:srgbClr val="000065"/>
                  </a:solidFill>
                  <a:latin typeface="Arial"/>
                  <a:cs typeface="Arial"/>
                </a:rPr>
                <a:t>27%</a:t>
              </a:r>
              <a:endParaRPr sz="1600" b="1" dirty="0">
                <a:latin typeface="Arial"/>
                <a:cs typeface="Arial"/>
              </a:endParaRPr>
            </a:p>
          </p:txBody>
        </p:sp>
        <p:sp>
          <p:nvSpPr>
            <p:cNvPr id="13" name="object 10"/>
            <p:cNvSpPr txBox="1"/>
            <p:nvPr/>
          </p:nvSpPr>
          <p:spPr>
            <a:xfrm>
              <a:off x="2044700" y="4413250"/>
              <a:ext cx="587375" cy="492443"/>
            </a:xfrm>
            <a:prstGeom prst="rect">
              <a:avLst/>
            </a:prstGeom>
          </p:spPr>
          <p:txBody>
            <a:bodyPr vert="horz" wrap="square" lIns="0" tIns="0" rIns="0" bIns="0" rtlCol="0">
              <a:spAutoFit/>
            </a:bodyPr>
            <a:lstStyle/>
            <a:p>
              <a:pPr marL="146050" indent="-146685">
                <a:lnSpc>
                  <a:spcPct val="100000"/>
                </a:lnSpc>
              </a:pPr>
              <a:r>
                <a:rPr sz="1600" spc="-5" dirty="0">
                  <a:solidFill>
                    <a:srgbClr val="000065"/>
                  </a:solidFill>
                  <a:latin typeface="Arial"/>
                  <a:cs typeface="Arial"/>
                </a:rPr>
                <a:t>Autres  </a:t>
              </a:r>
              <a:r>
                <a:rPr sz="1600" b="1" spc="-5" dirty="0">
                  <a:solidFill>
                    <a:srgbClr val="000065"/>
                  </a:solidFill>
                  <a:latin typeface="Arial"/>
                  <a:cs typeface="Arial"/>
                </a:rPr>
                <a:t>2%</a:t>
              </a:r>
              <a:endParaRPr sz="1600" b="1" dirty="0">
                <a:latin typeface="Arial"/>
                <a:cs typeface="Arial"/>
              </a:endParaRPr>
            </a:p>
          </p:txBody>
        </p:sp>
        <p:sp>
          <p:nvSpPr>
            <p:cNvPr id="14" name="object 7"/>
            <p:cNvSpPr txBox="1"/>
            <p:nvPr/>
          </p:nvSpPr>
          <p:spPr>
            <a:xfrm>
              <a:off x="1521536" y="6076849"/>
              <a:ext cx="2133600" cy="492443"/>
            </a:xfrm>
            <a:prstGeom prst="rect">
              <a:avLst/>
            </a:prstGeom>
          </p:spPr>
          <p:txBody>
            <a:bodyPr vert="horz" wrap="square" lIns="0" tIns="0" rIns="0" bIns="0" rtlCol="0">
              <a:spAutoFit/>
            </a:bodyPr>
            <a:lstStyle/>
            <a:p>
              <a:pPr marL="721995" indent="-722630" algn="ctr">
                <a:lnSpc>
                  <a:spcPct val="100000"/>
                </a:lnSpc>
              </a:pPr>
              <a:r>
                <a:rPr lang="fr-FR" sz="1600" spc="-5" dirty="0" smtClean="0">
                  <a:solidFill>
                    <a:srgbClr val="000065"/>
                  </a:solidFill>
                  <a:latin typeface="Arial"/>
                  <a:cs typeface="Arial"/>
                </a:rPr>
                <a:t>Introduction d’espèces </a:t>
              </a:r>
            </a:p>
            <a:p>
              <a:pPr marL="721995" indent="-722630" algn="ctr">
                <a:lnSpc>
                  <a:spcPct val="100000"/>
                </a:lnSpc>
              </a:pPr>
              <a:r>
                <a:rPr lang="fr-FR" sz="1600" b="1" spc="-5" dirty="0" smtClean="0">
                  <a:solidFill>
                    <a:srgbClr val="000065"/>
                  </a:solidFill>
                  <a:latin typeface="Arial"/>
                  <a:cs typeface="Arial"/>
                </a:rPr>
                <a:t>28%</a:t>
              </a:r>
              <a:endParaRPr sz="1600" b="1" dirty="0">
                <a:latin typeface="Arial"/>
                <a:cs typeface="Arial"/>
              </a:endParaRPr>
            </a:p>
          </p:txBody>
        </p:sp>
        <p:sp>
          <p:nvSpPr>
            <p:cNvPr id="11" name="object 7"/>
            <p:cNvSpPr txBox="1"/>
            <p:nvPr/>
          </p:nvSpPr>
          <p:spPr>
            <a:xfrm>
              <a:off x="351711" y="5072766"/>
              <a:ext cx="1288271" cy="273855"/>
            </a:xfrm>
            <a:prstGeom prst="rect">
              <a:avLst/>
            </a:prstGeom>
            <a:solidFill>
              <a:srgbClr val="FF0000"/>
            </a:solidFill>
          </p:spPr>
          <p:txBody>
            <a:bodyPr vert="horz" wrap="square" lIns="0" tIns="0" rIns="0" bIns="0" rtlCol="0">
              <a:spAutoFit/>
            </a:bodyPr>
            <a:lstStyle/>
            <a:p>
              <a:pPr marL="721995" indent="-722630" algn="ctr">
                <a:lnSpc>
                  <a:spcPct val="100000"/>
                </a:lnSpc>
              </a:pPr>
              <a:r>
                <a:rPr sz="1600" b="1" spc="-5" dirty="0">
                  <a:solidFill>
                    <a:schemeClr val="bg1"/>
                  </a:solidFill>
                  <a:latin typeface="Arial"/>
                  <a:cs typeface="Arial"/>
                </a:rPr>
                <a:t>Destruction</a:t>
              </a:r>
              <a:r>
                <a:rPr sz="1600" b="1" spc="-75" dirty="0">
                  <a:solidFill>
                    <a:schemeClr val="bg1"/>
                  </a:solidFill>
                  <a:latin typeface="Arial"/>
                  <a:cs typeface="Arial"/>
                </a:rPr>
                <a:t> </a:t>
              </a:r>
              <a:endParaRPr lang="fr-FR" sz="1600" b="1" spc="-75" dirty="0" smtClean="0">
                <a:solidFill>
                  <a:schemeClr val="bg1"/>
                </a:solidFill>
                <a:latin typeface="Arial"/>
                <a:cs typeface="Arial"/>
              </a:endParaRPr>
            </a:p>
            <a:p>
              <a:pPr marL="721995" indent="-722630" algn="ctr">
                <a:lnSpc>
                  <a:spcPct val="100000"/>
                </a:lnSpc>
              </a:pPr>
              <a:r>
                <a:rPr sz="1600" b="1" spc="-5" dirty="0" err="1" smtClean="0">
                  <a:solidFill>
                    <a:schemeClr val="bg1"/>
                  </a:solidFill>
                  <a:latin typeface="Arial"/>
                  <a:cs typeface="Arial"/>
                </a:rPr>
                <a:t>d’habitat</a:t>
              </a:r>
              <a:r>
                <a:rPr lang="fr-FR" sz="1600" b="1" spc="-5" dirty="0" smtClean="0">
                  <a:solidFill>
                    <a:schemeClr val="bg1"/>
                  </a:solidFill>
                  <a:latin typeface="Arial"/>
                  <a:cs typeface="Arial"/>
                </a:rPr>
                <a:t>s</a:t>
              </a:r>
              <a:r>
                <a:rPr sz="1600" b="1" spc="-5" dirty="0" smtClean="0">
                  <a:solidFill>
                    <a:schemeClr val="bg1"/>
                  </a:solidFill>
                  <a:latin typeface="Arial"/>
                  <a:cs typeface="Arial"/>
                </a:rPr>
                <a:t>  </a:t>
              </a:r>
              <a:r>
                <a:rPr sz="1600" b="1" spc="-5" dirty="0">
                  <a:solidFill>
                    <a:schemeClr val="bg1"/>
                  </a:solidFill>
                  <a:latin typeface="Arial"/>
                  <a:cs typeface="Arial"/>
                </a:rPr>
                <a:t>43%</a:t>
              </a:r>
              <a:endParaRPr sz="1600" b="1" dirty="0">
                <a:solidFill>
                  <a:schemeClr val="bg1"/>
                </a:solidFill>
                <a:latin typeface="Arial"/>
                <a:cs typeface="Arial"/>
              </a:endParaRPr>
            </a:p>
          </p:txBody>
        </p:sp>
      </p:grpSp>
      <p:sp>
        <p:nvSpPr>
          <p:cNvPr id="18" name="Rectangle 17"/>
          <p:cNvSpPr/>
          <p:nvPr/>
        </p:nvSpPr>
        <p:spPr>
          <a:xfrm>
            <a:off x="139700" y="1461333"/>
            <a:ext cx="3330575" cy="4247317"/>
          </a:xfrm>
          <a:prstGeom prst="rect">
            <a:avLst/>
          </a:prstGeom>
        </p:spPr>
        <p:txBody>
          <a:bodyPr wrap="square">
            <a:spAutoFit/>
          </a:bodyPr>
          <a:lstStyle/>
          <a:p>
            <a:pPr marL="12700" marR="5080" algn="just">
              <a:lnSpc>
                <a:spcPct val="100000"/>
              </a:lnSpc>
            </a:pPr>
            <a:r>
              <a:rPr lang="fr-FR" spc="-5" dirty="0" smtClean="0">
                <a:solidFill>
                  <a:schemeClr val="bg1"/>
                </a:solidFill>
                <a:latin typeface="Arial"/>
                <a:cs typeface="Arial"/>
              </a:rPr>
              <a:t>L’évaluation des effets négatifs des constructions sur la mer sur les écosystèmes  marins est souvent perçue comme une démarche hostile au développement. </a:t>
            </a:r>
          </a:p>
          <a:p>
            <a:pPr marL="12700" marR="5080" algn="just">
              <a:lnSpc>
                <a:spcPct val="100000"/>
              </a:lnSpc>
            </a:pPr>
            <a:r>
              <a:rPr lang="fr-FR" spc="-5" dirty="0" smtClean="0">
                <a:solidFill>
                  <a:schemeClr val="bg1"/>
                </a:solidFill>
                <a:latin typeface="Arial"/>
                <a:cs typeface="Arial"/>
              </a:rPr>
              <a:t>Peu d’études </a:t>
            </a:r>
            <a:r>
              <a:rPr lang="fr-FR" dirty="0" smtClean="0">
                <a:solidFill>
                  <a:schemeClr val="bg1"/>
                </a:solidFill>
                <a:latin typeface="Arial"/>
                <a:cs typeface="Arial"/>
              </a:rPr>
              <a:t>traitent </a:t>
            </a:r>
            <a:r>
              <a:rPr lang="fr-FR" spc="-5" dirty="0" smtClean="0">
                <a:solidFill>
                  <a:schemeClr val="bg1"/>
                </a:solidFill>
                <a:latin typeface="Arial"/>
                <a:cs typeface="Arial"/>
              </a:rPr>
              <a:t>de ce thème conflictuel et sensible, </a:t>
            </a:r>
            <a:r>
              <a:rPr lang="fr-FR" spc="-10" dirty="0" smtClean="0">
                <a:solidFill>
                  <a:schemeClr val="bg1"/>
                </a:solidFill>
                <a:latin typeface="Arial"/>
                <a:cs typeface="Arial"/>
              </a:rPr>
              <a:t>peu  </a:t>
            </a:r>
            <a:r>
              <a:rPr lang="fr-FR" spc="-5" dirty="0" smtClean="0">
                <a:solidFill>
                  <a:schemeClr val="bg1"/>
                </a:solidFill>
                <a:latin typeface="Arial"/>
                <a:cs typeface="Arial"/>
              </a:rPr>
              <a:t>d’engagements financiers et humains sont consacrés à ce sujet. </a:t>
            </a:r>
          </a:p>
          <a:p>
            <a:pPr marL="12700" marR="5080" algn="just">
              <a:lnSpc>
                <a:spcPct val="100000"/>
              </a:lnSpc>
            </a:pPr>
            <a:r>
              <a:rPr lang="fr-FR" spc="-5" dirty="0" smtClean="0">
                <a:solidFill>
                  <a:schemeClr val="bg1"/>
                </a:solidFill>
                <a:latin typeface="Arial"/>
                <a:cs typeface="Arial"/>
              </a:rPr>
              <a:t>La prise </a:t>
            </a:r>
            <a:r>
              <a:rPr lang="fr-FR" spc="-10" dirty="0" smtClean="0">
                <a:solidFill>
                  <a:schemeClr val="bg1"/>
                </a:solidFill>
                <a:latin typeface="Arial"/>
                <a:cs typeface="Arial"/>
              </a:rPr>
              <a:t>en  </a:t>
            </a:r>
            <a:r>
              <a:rPr lang="fr-FR" spc="-5" dirty="0" smtClean="0">
                <a:solidFill>
                  <a:schemeClr val="bg1"/>
                </a:solidFill>
                <a:latin typeface="Arial"/>
                <a:cs typeface="Arial"/>
              </a:rPr>
              <a:t>compte des impacts causés par les aménagements gagnés sur la mer est</a:t>
            </a:r>
            <a:r>
              <a:rPr lang="fr-FR" spc="10" dirty="0" smtClean="0">
                <a:solidFill>
                  <a:schemeClr val="bg1"/>
                </a:solidFill>
                <a:latin typeface="Arial"/>
                <a:cs typeface="Arial"/>
              </a:rPr>
              <a:t> </a:t>
            </a:r>
            <a:r>
              <a:rPr lang="fr-FR" spc="-10" dirty="0" smtClean="0">
                <a:solidFill>
                  <a:schemeClr val="bg1"/>
                </a:solidFill>
                <a:latin typeface="Arial"/>
                <a:cs typeface="Arial"/>
              </a:rPr>
              <a:t>négligée.</a:t>
            </a:r>
            <a:endParaRPr lang="fr-FR" dirty="0">
              <a:solidFill>
                <a:schemeClr val="bg1"/>
              </a:solidFill>
              <a:latin typeface="Arial"/>
              <a:cs typeface="Arial"/>
            </a:endParaRPr>
          </a:p>
        </p:txBody>
      </p:sp>
      <p:sp>
        <p:nvSpPr>
          <p:cNvPr id="16" name="object 11"/>
          <p:cNvSpPr txBox="1"/>
          <p:nvPr/>
        </p:nvSpPr>
        <p:spPr>
          <a:xfrm>
            <a:off x="596900" y="692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10002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900" y="1160998"/>
            <a:ext cx="8763000" cy="3785652"/>
          </a:xfrm>
          <a:prstGeom prst="rect">
            <a:avLst/>
          </a:prstGeom>
        </p:spPr>
        <p:txBody>
          <a:bodyPr wrap="square">
            <a:spAutoFit/>
          </a:bodyPr>
          <a:lstStyle/>
          <a:p>
            <a:pPr marL="12700" marR="5080" algn="just"/>
            <a:r>
              <a:rPr lang="fr-FR" spc="-5" dirty="0" smtClean="0">
                <a:solidFill>
                  <a:schemeClr val="bg1"/>
                </a:solidFill>
                <a:latin typeface="Arial" pitchFamily="34" charset="0"/>
                <a:cs typeface="Arial" pitchFamily="34" charset="0"/>
              </a:rPr>
              <a:t>	La </a:t>
            </a:r>
            <a:r>
              <a:rPr lang="fr-FR" spc="-10" dirty="0" smtClean="0">
                <a:solidFill>
                  <a:schemeClr val="bg1"/>
                </a:solidFill>
                <a:latin typeface="Arial" pitchFamily="34" charset="0"/>
                <a:cs typeface="Arial" pitchFamily="34" charset="0"/>
              </a:rPr>
              <a:t>destruction </a:t>
            </a:r>
            <a:r>
              <a:rPr lang="fr-FR" spc="-5" dirty="0" smtClean="0">
                <a:solidFill>
                  <a:schemeClr val="bg1"/>
                </a:solidFill>
                <a:latin typeface="Arial" pitchFamily="34" charset="0"/>
                <a:cs typeface="Arial" pitchFamily="34" charset="0"/>
              </a:rPr>
              <a:t>des </a:t>
            </a:r>
            <a:r>
              <a:rPr lang="fr-FR" spc="-10" dirty="0" smtClean="0">
                <a:solidFill>
                  <a:schemeClr val="bg1"/>
                </a:solidFill>
                <a:latin typeface="Arial" pitchFamily="34" charset="0"/>
                <a:cs typeface="Arial" pitchFamily="34" charset="0"/>
              </a:rPr>
              <a:t>habitats </a:t>
            </a:r>
            <a:r>
              <a:rPr lang="fr-FR" spc="-5" dirty="0" smtClean="0">
                <a:solidFill>
                  <a:schemeClr val="bg1"/>
                </a:solidFill>
                <a:latin typeface="Arial" pitchFamily="34" charset="0"/>
                <a:cs typeface="Arial" pitchFamily="34" charset="0"/>
              </a:rPr>
              <a:t>est considérée </a:t>
            </a:r>
            <a:r>
              <a:rPr lang="fr-FR" spc="-10" dirty="0" smtClean="0">
                <a:solidFill>
                  <a:schemeClr val="bg1"/>
                </a:solidFill>
                <a:latin typeface="Arial" pitchFamily="34" charset="0"/>
                <a:cs typeface="Arial" pitchFamily="34" charset="0"/>
              </a:rPr>
              <a:t>comme </a:t>
            </a:r>
            <a:r>
              <a:rPr lang="fr-FR" spc="-5" dirty="0" smtClean="0">
                <a:solidFill>
                  <a:schemeClr val="bg1"/>
                </a:solidFill>
                <a:latin typeface="Arial" pitchFamily="34" charset="0"/>
                <a:cs typeface="Arial" pitchFamily="34" charset="0"/>
              </a:rPr>
              <a:t>la 1</a:t>
            </a:r>
            <a:r>
              <a:rPr lang="fr-FR" spc="-5" baseline="30000" dirty="0" smtClean="0">
                <a:solidFill>
                  <a:schemeClr val="bg1"/>
                </a:solidFill>
                <a:latin typeface="Arial" pitchFamily="34" charset="0"/>
                <a:cs typeface="Arial" pitchFamily="34" charset="0"/>
              </a:rPr>
              <a:t>ère</a:t>
            </a:r>
            <a:r>
              <a:rPr lang="fr-FR" spc="-5" dirty="0" smtClean="0">
                <a:solidFill>
                  <a:schemeClr val="bg1"/>
                </a:solidFill>
                <a:latin typeface="Arial" pitchFamily="34" charset="0"/>
                <a:cs typeface="Arial" pitchFamily="34" charset="0"/>
              </a:rPr>
              <a:t> cause  d’appauvrissement de la </a:t>
            </a:r>
            <a:r>
              <a:rPr lang="fr-FR" spc="-10" dirty="0" smtClean="0">
                <a:solidFill>
                  <a:schemeClr val="bg1"/>
                </a:solidFill>
                <a:latin typeface="Arial" pitchFamily="34" charset="0"/>
                <a:cs typeface="Arial" pitchFamily="34" charset="0"/>
              </a:rPr>
              <a:t>biodiversité</a:t>
            </a:r>
            <a:r>
              <a:rPr lang="fr-FR" spc="5" dirty="0" smtClean="0">
                <a:solidFill>
                  <a:schemeClr val="bg1"/>
                </a:solidFill>
                <a:latin typeface="Arial" pitchFamily="34" charset="0"/>
                <a:cs typeface="Arial" pitchFamily="34" charset="0"/>
              </a:rPr>
              <a:t> </a:t>
            </a:r>
            <a:r>
              <a:rPr lang="fr-FR" spc="-10" dirty="0" smtClean="0">
                <a:solidFill>
                  <a:schemeClr val="bg1"/>
                </a:solidFill>
                <a:latin typeface="Arial" pitchFamily="34" charset="0"/>
                <a:cs typeface="Arial" pitchFamily="34" charset="0"/>
              </a:rPr>
              <a:t>marine </a:t>
            </a:r>
            <a:r>
              <a:rPr lang="fr-FR" sz="2400" b="1" spc="-10" dirty="0" smtClean="0">
                <a:solidFill>
                  <a:srgbClr val="FF0000"/>
                </a:solidFill>
                <a:latin typeface="Arial" pitchFamily="34" charset="0"/>
                <a:cs typeface="Arial" pitchFamily="34" charset="0"/>
              </a:rPr>
              <a:t>43%</a:t>
            </a:r>
            <a:r>
              <a:rPr lang="fr-FR" spc="-10" dirty="0" smtClean="0">
                <a:solidFill>
                  <a:schemeClr val="bg1"/>
                </a:solidFill>
                <a:latin typeface="Arial" pitchFamily="34" charset="0"/>
                <a:cs typeface="Arial" pitchFamily="34" charset="0"/>
              </a:rPr>
              <a:t> des causes</a:t>
            </a:r>
            <a:endParaRPr lang="fr-FR" dirty="0" smtClean="0">
              <a:solidFill>
                <a:schemeClr val="bg1"/>
              </a:solidFill>
              <a:latin typeface="Arial" pitchFamily="34" charset="0"/>
              <a:cs typeface="Arial" pitchFamily="34" charset="0"/>
            </a:endParaRPr>
          </a:p>
          <a:p>
            <a:pPr marL="12700" marR="5080" algn="ctr"/>
            <a:r>
              <a:rPr lang="fr-FR" b="1" dirty="0" smtClean="0">
                <a:solidFill>
                  <a:srgbClr val="FF0000"/>
                </a:solidFill>
                <a:latin typeface="Arial" pitchFamily="34" charset="0"/>
                <a:cs typeface="Arial" pitchFamily="34" charset="0"/>
              </a:rPr>
              <a:t>Habitats définitivement</a:t>
            </a:r>
            <a:r>
              <a:rPr lang="fr-FR" b="1" spc="-5" dirty="0" smtClean="0">
                <a:solidFill>
                  <a:srgbClr val="FF0000"/>
                </a:solidFill>
                <a:latin typeface="Arial" pitchFamily="34" charset="0"/>
                <a:cs typeface="Arial" pitchFamily="34" charset="0"/>
              </a:rPr>
              <a:t> </a:t>
            </a:r>
            <a:r>
              <a:rPr lang="fr-FR" b="1" dirty="0" smtClean="0">
                <a:solidFill>
                  <a:srgbClr val="FF0000"/>
                </a:solidFill>
                <a:latin typeface="Arial" pitchFamily="34" charset="0"/>
                <a:cs typeface="Arial" pitchFamily="34" charset="0"/>
              </a:rPr>
              <a:t>détruits</a:t>
            </a:r>
          </a:p>
          <a:p>
            <a:pPr marL="12700" marR="5080" algn="just">
              <a:lnSpc>
                <a:spcPct val="100000"/>
              </a:lnSpc>
            </a:pPr>
            <a:r>
              <a:rPr lang="fr-FR" dirty="0" smtClean="0">
                <a:solidFill>
                  <a:schemeClr val="bg1"/>
                </a:solidFill>
                <a:latin typeface="Arial" pitchFamily="34" charset="0"/>
                <a:cs typeface="Arial" pitchFamily="34" charset="0"/>
              </a:rPr>
              <a:t>Contrairement à toutes les autres atteintes au </a:t>
            </a:r>
            <a:r>
              <a:rPr lang="fr-FR" spc="-10" dirty="0" smtClean="0">
                <a:solidFill>
                  <a:schemeClr val="bg1"/>
                </a:solidFill>
                <a:latin typeface="Arial" pitchFamily="34" charset="0"/>
                <a:cs typeface="Arial" pitchFamily="34" charset="0"/>
              </a:rPr>
              <a:t>milieu </a:t>
            </a:r>
            <a:r>
              <a:rPr lang="fr-FR" spc="-5" dirty="0" smtClean="0">
                <a:solidFill>
                  <a:schemeClr val="bg1"/>
                </a:solidFill>
                <a:latin typeface="Arial" pitchFamily="34" charset="0"/>
                <a:cs typeface="Arial" pitchFamily="34" charset="0"/>
              </a:rPr>
              <a:t>marin les destructions par recouvrement  ou par enclavement sont définitives. Autant les collectivités peuvent réduire les polluants </a:t>
            </a:r>
            <a:r>
              <a:rPr lang="fr-FR" dirty="0" smtClean="0">
                <a:solidFill>
                  <a:schemeClr val="bg1"/>
                </a:solidFill>
                <a:latin typeface="Arial" pitchFamily="34" charset="0"/>
                <a:cs typeface="Arial" pitchFamily="34" charset="0"/>
              </a:rPr>
              <a:t>à </a:t>
            </a:r>
            <a:r>
              <a:rPr lang="fr-FR" spc="-5" dirty="0" smtClean="0">
                <a:solidFill>
                  <a:schemeClr val="bg1"/>
                </a:solidFill>
                <a:latin typeface="Arial" pitchFamily="34" charset="0"/>
                <a:cs typeface="Arial" pitchFamily="34" charset="0"/>
              </a:rPr>
              <a:t>la  source (stations d’épurations, limitation des rejets toxiques…) autant il est utopique  d’envisager la destruction d’un ouvrage portuaire pour recréer l’habitat sous-marin</a:t>
            </a:r>
            <a:r>
              <a:rPr lang="fr-FR" spc="70" dirty="0" smtClean="0">
                <a:solidFill>
                  <a:schemeClr val="bg1"/>
                </a:solidFill>
                <a:latin typeface="Arial" pitchFamily="34" charset="0"/>
                <a:cs typeface="Arial" pitchFamily="34" charset="0"/>
              </a:rPr>
              <a:t> </a:t>
            </a:r>
            <a:r>
              <a:rPr lang="fr-FR" spc="-5" dirty="0" smtClean="0">
                <a:solidFill>
                  <a:schemeClr val="bg1"/>
                </a:solidFill>
                <a:latin typeface="Arial" pitchFamily="34" charset="0"/>
                <a:cs typeface="Arial" pitchFamily="34" charset="0"/>
              </a:rPr>
              <a:t>détruit. </a:t>
            </a:r>
          </a:p>
          <a:p>
            <a:pPr marL="12700" marR="5080" algn="ctr">
              <a:lnSpc>
                <a:spcPct val="100000"/>
              </a:lnSpc>
            </a:pPr>
            <a:endParaRPr lang="fr-FR" b="1" spc="-5" dirty="0" smtClean="0">
              <a:solidFill>
                <a:srgbClr val="FF0000"/>
              </a:solidFill>
              <a:latin typeface="Arial" pitchFamily="34" charset="0"/>
              <a:cs typeface="Arial" pitchFamily="34" charset="0"/>
            </a:endParaRPr>
          </a:p>
          <a:p>
            <a:pPr marL="12700" marR="5080" algn="ctr">
              <a:lnSpc>
                <a:spcPct val="100000"/>
              </a:lnSpc>
            </a:pPr>
            <a:endParaRPr lang="fr-FR" b="1" spc="-5" dirty="0">
              <a:solidFill>
                <a:srgbClr val="FF0000"/>
              </a:solidFill>
              <a:latin typeface="Arial" pitchFamily="34" charset="0"/>
              <a:cs typeface="Arial" pitchFamily="34" charset="0"/>
            </a:endParaRPr>
          </a:p>
          <a:p>
            <a:pPr marL="12700" marR="5080" algn="ctr">
              <a:lnSpc>
                <a:spcPct val="100000"/>
              </a:lnSpc>
            </a:pPr>
            <a:endParaRPr lang="fr-FR" b="1" spc="-5" dirty="0" smtClean="0">
              <a:solidFill>
                <a:srgbClr val="FF0000"/>
              </a:solidFill>
              <a:latin typeface="Arial" pitchFamily="34" charset="0"/>
              <a:cs typeface="Arial" pitchFamily="34" charset="0"/>
            </a:endParaRPr>
          </a:p>
          <a:p>
            <a:pPr marL="12700" marR="5080" algn="ctr">
              <a:lnSpc>
                <a:spcPct val="100000"/>
              </a:lnSpc>
            </a:pPr>
            <a:r>
              <a:rPr lang="fr-FR" b="1" spc="-5" dirty="0" smtClean="0">
                <a:solidFill>
                  <a:srgbClr val="FF0000"/>
                </a:solidFill>
                <a:latin typeface="Arial" pitchFamily="34" charset="0"/>
                <a:cs typeface="Arial" pitchFamily="34" charset="0"/>
              </a:rPr>
              <a:t>LES AMÉNAGEMENTS DÉTRUISENT IRRÉVERSIBLEMENT LES SURFACES GAGNÉES SUR LA</a:t>
            </a:r>
            <a:r>
              <a:rPr lang="fr-FR" b="1" spc="50" dirty="0" smtClean="0">
                <a:solidFill>
                  <a:srgbClr val="FF0000"/>
                </a:solidFill>
                <a:latin typeface="Arial" pitchFamily="34" charset="0"/>
                <a:cs typeface="Arial" pitchFamily="34" charset="0"/>
              </a:rPr>
              <a:t> </a:t>
            </a:r>
            <a:r>
              <a:rPr lang="fr-FR" b="1" spc="-5" dirty="0" smtClean="0">
                <a:solidFill>
                  <a:srgbClr val="FF0000"/>
                </a:solidFill>
                <a:latin typeface="Arial" pitchFamily="34" charset="0"/>
                <a:cs typeface="Arial" pitchFamily="34" charset="0"/>
              </a:rPr>
              <a:t>MER.</a:t>
            </a:r>
            <a:endParaRPr lang="fr-FR" b="1" dirty="0">
              <a:solidFill>
                <a:srgbClr val="FF0000"/>
              </a:solidFill>
              <a:latin typeface="Arial" pitchFamily="34" charset="0"/>
              <a:cs typeface="Arial" pitchFamily="34" charset="0"/>
            </a:endParaRPr>
          </a:p>
        </p:txBody>
      </p:sp>
      <p:sp>
        <p:nvSpPr>
          <p:cNvPr id="7" name="object 11"/>
          <p:cNvSpPr txBox="1"/>
          <p:nvPr/>
        </p:nvSpPr>
        <p:spPr>
          <a:xfrm>
            <a:off x="596900" y="692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836981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5500" y="1898650"/>
            <a:ext cx="7848600" cy="461665"/>
          </a:xfrm>
          <a:prstGeom prst="rect">
            <a:avLst/>
          </a:prstGeom>
        </p:spPr>
        <p:txBody>
          <a:bodyPr wrap="square">
            <a:spAutoFit/>
          </a:bodyPr>
          <a:lstStyle/>
          <a:p>
            <a:pPr marL="12700" marR="5080" algn="just"/>
            <a:r>
              <a:rPr lang="fr-FR" sz="2400" kern="0" spc="-5" dirty="0" smtClean="0">
                <a:solidFill>
                  <a:schemeClr val="bg1"/>
                </a:solidFill>
                <a:latin typeface="Arial" pitchFamily="34" charset="0"/>
                <a:cs typeface="Arial" pitchFamily="34" charset="0"/>
              </a:rPr>
              <a:t>2. Aménagements </a:t>
            </a:r>
            <a:r>
              <a:rPr lang="fr-FR" sz="2400" kern="0" spc="-5" dirty="0">
                <a:solidFill>
                  <a:schemeClr val="bg1"/>
                </a:solidFill>
                <a:latin typeface="Arial" pitchFamily="34" charset="0"/>
                <a:cs typeface="Arial" pitchFamily="34" charset="0"/>
              </a:rPr>
              <a:t>gagnés sur la mer </a:t>
            </a:r>
            <a:r>
              <a:rPr lang="fr-FR" sz="2400" kern="0" spc="-10" dirty="0">
                <a:solidFill>
                  <a:schemeClr val="bg1"/>
                </a:solidFill>
                <a:latin typeface="Arial" pitchFamily="34" charset="0"/>
                <a:cs typeface="Arial" pitchFamily="34" charset="0"/>
              </a:rPr>
              <a:t>par </a:t>
            </a:r>
            <a:r>
              <a:rPr lang="fr-FR" sz="2400" kern="0" spc="-5" dirty="0">
                <a:solidFill>
                  <a:schemeClr val="bg1"/>
                </a:solidFill>
                <a:latin typeface="Arial" pitchFamily="34" charset="0"/>
                <a:cs typeface="Arial" pitchFamily="34" charset="0"/>
              </a:rPr>
              <a:t>endigage.</a:t>
            </a:r>
            <a:r>
              <a:rPr lang="fr-FR" sz="2400" dirty="0">
                <a:solidFill>
                  <a:schemeClr val="bg1"/>
                </a:solidFill>
                <a:latin typeface="Arial" pitchFamily="34" charset="0"/>
                <a:cs typeface="Arial" pitchFamily="34" charset="0"/>
              </a:rPr>
              <a:t> </a:t>
            </a:r>
          </a:p>
        </p:txBody>
      </p:sp>
    </p:spTree>
    <p:extLst>
      <p:ext uri="{BB962C8B-B14F-4D97-AF65-F5344CB8AC3E}">
        <p14:creationId xmlns:p14="http://schemas.microsoft.com/office/powerpoint/2010/main" val="4063813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img-fotki.yandex.ru/get/5628/210117598.1f/0_a93f7_a8d75841_orig">
            <a:hlinkClick r:id="rId2"/>
          </p:cNvPr>
          <p:cNvPicPr>
            <a:picLocks noChangeAspect="1" noChangeArrowheads="1"/>
          </p:cNvPicPr>
          <p:nvPr/>
        </p:nvPicPr>
        <p:blipFill>
          <a:blip r:embed="rId3" cstate="print"/>
          <a:srcRect/>
          <a:stretch>
            <a:fillRect/>
          </a:stretch>
        </p:blipFill>
        <p:spPr bwMode="auto">
          <a:xfrm>
            <a:off x="215899" y="2355850"/>
            <a:ext cx="4114801" cy="3048000"/>
          </a:xfrm>
          <a:prstGeom prst="rect">
            <a:avLst/>
          </a:prstGeom>
          <a:noFill/>
        </p:spPr>
      </p:pic>
      <p:pic>
        <p:nvPicPr>
          <p:cNvPr id="59396" name="Picture 4" descr="http://www.annaba-port.com/img/vueg1.jpg"/>
          <p:cNvPicPr>
            <a:picLocks noChangeAspect="1" noChangeArrowheads="1"/>
          </p:cNvPicPr>
          <p:nvPr/>
        </p:nvPicPr>
        <p:blipFill>
          <a:blip r:embed="rId4" cstate="print"/>
          <a:srcRect/>
          <a:stretch>
            <a:fillRect/>
          </a:stretch>
        </p:blipFill>
        <p:spPr bwMode="auto">
          <a:xfrm>
            <a:off x="4406900" y="2355850"/>
            <a:ext cx="4541980" cy="3124200"/>
          </a:xfrm>
          <a:prstGeom prst="rect">
            <a:avLst/>
          </a:prstGeom>
          <a:noFill/>
        </p:spPr>
      </p:pic>
      <p:sp>
        <p:nvSpPr>
          <p:cNvPr id="6" name="object 3"/>
          <p:cNvSpPr txBox="1">
            <a:spLocks/>
          </p:cNvSpPr>
          <p:nvPr/>
        </p:nvSpPr>
        <p:spPr>
          <a:xfrm>
            <a:off x="215900" y="5403850"/>
            <a:ext cx="8749299" cy="276999"/>
          </a:xfrm>
          <a:prstGeom prst="rect">
            <a:avLst/>
          </a:prstGeom>
          <a:solidFill>
            <a:schemeClr val="bg1"/>
          </a:solidFill>
        </p:spPr>
        <p:txBody>
          <a:bodyPr vert="horz" wrap="square" lIns="0" tIns="0" rIns="0" bIns="0" rtlCol="0">
            <a:spAutoFit/>
          </a:bodyPr>
          <a:lstStyle/>
          <a:p>
            <a:pPr marL="290195" marR="5080" algn="ctr">
              <a:defRPr/>
            </a:pPr>
            <a:r>
              <a:rPr kumimoji="0" lang="fr-FR" sz="1800" b="1" i="0" u="none" strike="noStrike" kern="0" cap="none" spc="-10" normalizeH="0" baseline="0" noProof="0" dirty="0" smtClean="0">
                <a:ln>
                  <a:noFill/>
                </a:ln>
                <a:effectLst/>
                <a:uLnTx/>
                <a:uFillTx/>
                <a:latin typeface="+mn-lt"/>
                <a:ea typeface="+mn-ea"/>
                <a:cs typeface="+mn-cs"/>
              </a:rPr>
              <a:t>Port  du Havre		                             	Port d’Annaba</a:t>
            </a:r>
            <a:endParaRPr kumimoji="0" lang="fr-FR" sz="1800" b="1" i="0" u="none" strike="noStrike" kern="0" cap="none" spc="-10" normalizeH="0" baseline="0" noProof="0" dirty="0">
              <a:ln>
                <a:noFill/>
              </a:ln>
              <a:effectLst/>
              <a:uLnTx/>
              <a:uFillTx/>
              <a:latin typeface="+mn-lt"/>
              <a:ea typeface="+mn-ea"/>
              <a:cs typeface="+mn-cs"/>
            </a:endParaRPr>
          </a:p>
        </p:txBody>
      </p:sp>
      <p:sp>
        <p:nvSpPr>
          <p:cNvPr id="7" name="Rectangle 6"/>
          <p:cNvSpPr/>
          <p:nvPr/>
        </p:nvSpPr>
        <p:spPr>
          <a:xfrm>
            <a:off x="62499" y="553125"/>
            <a:ext cx="8902700" cy="1754326"/>
          </a:xfrm>
          <a:prstGeom prst="rect">
            <a:avLst/>
          </a:prstGeom>
        </p:spPr>
        <p:txBody>
          <a:bodyPr wrap="square">
            <a:spAutoFit/>
          </a:bodyPr>
          <a:lstStyle/>
          <a:p>
            <a:pPr marL="290195" marR="5080" algn="ctr">
              <a:defRPr/>
            </a:pPr>
            <a:r>
              <a:rPr lang="fr-FR" b="1" kern="0" spc="-5" dirty="0" smtClean="0">
                <a:solidFill>
                  <a:srgbClr val="FF0000"/>
                </a:solidFill>
                <a:latin typeface="Arial" pitchFamily="34" charset="0"/>
                <a:cs typeface="Arial" pitchFamily="34" charset="0"/>
              </a:rPr>
              <a:t>Impac</a:t>
            </a:r>
            <a:r>
              <a:rPr lang="fr-FR" b="1" kern="0" dirty="0" smtClean="0">
                <a:solidFill>
                  <a:srgbClr val="FF0000"/>
                </a:solidFill>
                <a:latin typeface="Arial" pitchFamily="34" charset="0"/>
                <a:cs typeface="Arial" pitchFamily="34" charset="0"/>
              </a:rPr>
              <a:t>t</a:t>
            </a:r>
            <a:r>
              <a:rPr lang="fr-FR" b="1" kern="0" spc="-5" dirty="0" smtClean="0">
                <a:solidFill>
                  <a:srgbClr val="FF0000"/>
                </a:solidFill>
                <a:latin typeface="Arial" pitchFamily="34" charset="0"/>
                <a:cs typeface="Arial" pitchFamily="34" charset="0"/>
              </a:rPr>
              <a:t> sur les écosystèmes et la</a:t>
            </a:r>
            <a:r>
              <a:rPr lang="fr-FR" b="1" kern="0" spc="-50" dirty="0" smtClean="0">
                <a:solidFill>
                  <a:srgbClr val="FF0000"/>
                </a:solidFill>
                <a:latin typeface="Arial" pitchFamily="34" charset="0"/>
                <a:cs typeface="Arial" pitchFamily="34" charset="0"/>
              </a:rPr>
              <a:t> </a:t>
            </a:r>
            <a:r>
              <a:rPr lang="fr-FR" b="1" kern="0" spc="-5" dirty="0" smtClean="0">
                <a:solidFill>
                  <a:srgbClr val="FF0000"/>
                </a:solidFill>
                <a:latin typeface="Arial" pitchFamily="34" charset="0"/>
                <a:cs typeface="Arial" pitchFamily="34" charset="0"/>
              </a:rPr>
              <a:t>biodiversité</a:t>
            </a:r>
            <a:endParaRPr lang="fr-FR" b="1" kern="0" dirty="0" smtClean="0">
              <a:solidFill>
                <a:srgbClr val="FF0000"/>
              </a:solidFill>
              <a:latin typeface="Arial" pitchFamily="34" charset="0"/>
              <a:cs typeface="Arial" pitchFamily="34" charset="0"/>
            </a:endParaRPr>
          </a:p>
          <a:p>
            <a:pPr marL="290195" marR="5080" lvl="0" algn="just">
              <a:defRPr/>
            </a:pPr>
            <a:r>
              <a:rPr lang="fr-FR" kern="0" spc="-5" dirty="0" smtClean="0">
                <a:solidFill>
                  <a:schemeClr val="bg1"/>
                </a:solidFill>
                <a:latin typeface="Arial" pitchFamily="34" charset="0"/>
                <a:cs typeface="Arial" pitchFamily="34" charset="0"/>
              </a:rPr>
              <a:t>La destruction, la RÉDUCTION ET LA FRAGMENTATION DES </a:t>
            </a:r>
            <a:r>
              <a:rPr lang="fr-FR" kern="0" spc="-10" dirty="0" smtClean="0">
                <a:solidFill>
                  <a:schemeClr val="bg1"/>
                </a:solidFill>
                <a:latin typeface="Arial" pitchFamily="34" charset="0"/>
                <a:cs typeface="Arial" pitchFamily="34" charset="0"/>
              </a:rPr>
              <a:t>HABITATS </a:t>
            </a:r>
            <a:r>
              <a:rPr lang="fr-FR" kern="0" spc="-5" dirty="0" smtClean="0">
                <a:solidFill>
                  <a:schemeClr val="bg1"/>
                </a:solidFill>
                <a:latin typeface="Arial" pitchFamily="34" charset="0"/>
                <a:cs typeface="Arial" pitchFamily="34" charset="0"/>
              </a:rPr>
              <a:t>sont des </a:t>
            </a:r>
            <a:r>
              <a:rPr lang="fr-FR" kern="0" spc="-10" dirty="0" smtClean="0">
                <a:solidFill>
                  <a:schemeClr val="bg1"/>
                </a:solidFill>
                <a:latin typeface="Arial" pitchFamily="34" charset="0"/>
                <a:cs typeface="Arial" pitchFamily="34" charset="0"/>
              </a:rPr>
              <a:t>sources  d’érosion </a:t>
            </a:r>
            <a:r>
              <a:rPr lang="fr-FR" kern="0" spc="-5" dirty="0" smtClean="0">
                <a:solidFill>
                  <a:schemeClr val="bg1"/>
                </a:solidFill>
                <a:latin typeface="Arial" pitchFamily="34" charset="0"/>
                <a:cs typeface="Arial" pitchFamily="34" charset="0"/>
              </a:rPr>
              <a:t>de la </a:t>
            </a:r>
            <a:r>
              <a:rPr lang="fr-FR" kern="0" spc="-10" dirty="0" smtClean="0">
                <a:solidFill>
                  <a:schemeClr val="bg1"/>
                </a:solidFill>
                <a:latin typeface="Arial" pitchFamily="34" charset="0"/>
                <a:cs typeface="Arial" pitchFamily="34" charset="0"/>
              </a:rPr>
              <a:t>biodiversité </a:t>
            </a:r>
            <a:r>
              <a:rPr lang="fr-FR" kern="0" spc="-5" dirty="0" smtClean="0">
                <a:solidFill>
                  <a:schemeClr val="bg1"/>
                </a:solidFill>
                <a:latin typeface="Arial" pitchFamily="34" charset="0"/>
                <a:cs typeface="Arial" pitchFamily="34" charset="0"/>
              </a:rPr>
              <a:t>parce </a:t>
            </a:r>
            <a:r>
              <a:rPr lang="fr-FR" kern="0" spc="-10" dirty="0" smtClean="0">
                <a:solidFill>
                  <a:schemeClr val="bg1"/>
                </a:solidFill>
                <a:latin typeface="Arial" pitchFamily="34" charset="0"/>
                <a:cs typeface="Arial" pitchFamily="34" charset="0"/>
              </a:rPr>
              <a:t>qu’ils suppriment </a:t>
            </a:r>
            <a:r>
              <a:rPr lang="fr-FR" kern="0" spc="-5" dirty="0" smtClean="0">
                <a:solidFill>
                  <a:schemeClr val="bg1"/>
                </a:solidFill>
                <a:latin typeface="Arial" pitchFamily="34" charset="0"/>
                <a:cs typeface="Arial" pitchFamily="34" charset="0"/>
              </a:rPr>
              <a:t>des </a:t>
            </a:r>
            <a:r>
              <a:rPr lang="fr-FR" kern="0" spc="-10" dirty="0" smtClean="0">
                <a:solidFill>
                  <a:schemeClr val="bg1"/>
                </a:solidFill>
                <a:latin typeface="Arial" pitchFamily="34" charset="0"/>
                <a:cs typeface="Arial" pitchFamily="34" charset="0"/>
              </a:rPr>
              <a:t>habitats </a:t>
            </a:r>
            <a:r>
              <a:rPr lang="fr-FR" kern="0" spc="-5" dirty="0" smtClean="0">
                <a:solidFill>
                  <a:schemeClr val="bg1"/>
                </a:solidFill>
                <a:latin typeface="Arial" pitchFamily="34" charset="0"/>
                <a:cs typeface="Arial" pitchFamily="34" charset="0"/>
              </a:rPr>
              <a:t>et limitent les  </a:t>
            </a:r>
            <a:r>
              <a:rPr lang="fr-FR" kern="0" spc="-10" dirty="0" smtClean="0">
                <a:solidFill>
                  <a:schemeClr val="bg1"/>
                </a:solidFill>
                <a:latin typeface="Arial" pitchFamily="34" charset="0"/>
                <a:cs typeface="Arial" pitchFamily="34" charset="0"/>
              </a:rPr>
              <a:t>mouvements </a:t>
            </a:r>
            <a:r>
              <a:rPr lang="fr-FR" kern="0" spc="-5" dirty="0" smtClean="0">
                <a:solidFill>
                  <a:schemeClr val="bg1"/>
                </a:solidFill>
                <a:latin typeface="Arial" pitchFamily="34" charset="0"/>
                <a:cs typeface="Arial" pitchFamily="34" charset="0"/>
              </a:rPr>
              <a:t>des </a:t>
            </a:r>
            <a:r>
              <a:rPr lang="fr-FR" kern="0" spc="-10" dirty="0" smtClean="0">
                <a:solidFill>
                  <a:schemeClr val="bg1"/>
                </a:solidFill>
                <a:latin typeface="Arial" pitchFamily="34" charset="0"/>
                <a:cs typeface="Arial" pitchFamily="34" charset="0"/>
              </a:rPr>
              <a:t>populations </a:t>
            </a:r>
            <a:r>
              <a:rPr lang="fr-FR" kern="0" spc="-5" dirty="0" smtClean="0">
                <a:solidFill>
                  <a:schemeClr val="bg1"/>
                </a:solidFill>
                <a:latin typeface="Arial" pitchFamily="34" charset="0"/>
                <a:cs typeface="Arial" pitchFamily="34" charset="0"/>
              </a:rPr>
              <a:t>et leurs échanges</a:t>
            </a:r>
            <a:r>
              <a:rPr lang="fr-FR" kern="0" spc="95" dirty="0" smtClean="0">
                <a:solidFill>
                  <a:schemeClr val="bg1"/>
                </a:solidFill>
                <a:latin typeface="Arial" pitchFamily="34" charset="0"/>
                <a:cs typeface="Arial" pitchFamily="34" charset="0"/>
              </a:rPr>
              <a:t> </a:t>
            </a:r>
            <a:r>
              <a:rPr lang="fr-FR" kern="0" spc="-10" dirty="0" smtClean="0">
                <a:solidFill>
                  <a:schemeClr val="bg1"/>
                </a:solidFill>
                <a:latin typeface="Arial" pitchFamily="34" charset="0"/>
                <a:cs typeface="Arial" pitchFamily="34" charset="0"/>
              </a:rPr>
              <a:t>génétiques.</a:t>
            </a:r>
          </a:p>
          <a:p>
            <a:pPr marL="290195" marR="443865" lvl="0" algn="just">
              <a:defRPr/>
            </a:pPr>
            <a:r>
              <a:rPr lang="fr-FR" kern="0" spc="-5" dirty="0" smtClean="0">
                <a:solidFill>
                  <a:schemeClr val="bg1"/>
                </a:solidFill>
                <a:latin typeface="Arial" pitchFamily="34" charset="0"/>
                <a:cs typeface="Arial" pitchFamily="34" charset="0"/>
              </a:rPr>
              <a:t>Chaque aménagement gagné sur la mer </a:t>
            </a:r>
            <a:r>
              <a:rPr lang="fr-FR" kern="0" spc="-10" dirty="0" smtClean="0">
                <a:solidFill>
                  <a:schemeClr val="bg1"/>
                </a:solidFill>
                <a:latin typeface="Arial" pitchFamily="34" charset="0"/>
                <a:cs typeface="Arial" pitchFamily="34" charset="0"/>
              </a:rPr>
              <a:t>détruit </a:t>
            </a:r>
            <a:r>
              <a:rPr lang="fr-FR" kern="0" spc="-5" dirty="0" smtClean="0">
                <a:solidFill>
                  <a:schemeClr val="bg1"/>
                </a:solidFill>
                <a:latin typeface="Arial" pitchFamily="34" charset="0"/>
                <a:cs typeface="Arial" pitchFamily="34" charset="0"/>
              </a:rPr>
              <a:t>un habitat </a:t>
            </a:r>
            <a:r>
              <a:rPr lang="fr-FR" kern="0" spc="-10" dirty="0" smtClean="0">
                <a:solidFill>
                  <a:schemeClr val="bg1"/>
                </a:solidFill>
                <a:latin typeface="Arial" pitchFamily="34" charset="0"/>
                <a:cs typeface="Arial" pitchFamily="34" charset="0"/>
              </a:rPr>
              <a:t>sous-marin par  </a:t>
            </a:r>
            <a:r>
              <a:rPr lang="fr-FR" kern="0" spc="-5" dirty="0" smtClean="0">
                <a:solidFill>
                  <a:schemeClr val="bg1"/>
                </a:solidFill>
                <a:latin typeface="Arial" pitchFamily="34" charset="0"/>
                <a:cs typeface="Arial" pitchFamily="34" charset="0"/>
              </a:rPr>
              <a:t>recouvrement ou endigage. </a:t>
            </a:r>
            <a:r>
              <a:rPr lang="fr-FR" b="1" kern="0" spc="-5" dirty="0" smtClean="0">
                <a:solidFill>
                  <a:srgbClr val="FF0000"/>
                </a:solidFill>
                <a:latin typeface="Arial" pitchFamily="34" charset="0"/>
                <a:cs typeface="Arial" pitchFamily="34" charset="0"/>
              </a:rPr>
              <a:t>Ces</a:t>
            </a:r>
            <a:r>
              <a:rPr lang="fr-FR" kern="0" spc="-5" dirty="0" smtClean="0">
                <a:solidFill>
                  <a:srgbClr val="FF0000"/>
                </a:solidFill>
                <a:latin typeface="Arial" pitchFamily="34" charset="0"/>
                <a:cs typeface="Arial" pitchFamily="34" charset="0"/>
              </a:rPr>
              <a:t> </a:t>
            </a:r>
            <a:r>
              <a:rPr lang="fr-FR" b="1" kern="0" spc="-5" dirty="0" smtClean="0">
                <a:solidFill>
                  <a:srgbClr val="FF0000"/>
                </a:solidFill>
                <a:latin typeface="Arial" pitchFamily="34" charset="0"/>
                <a:cs typeface="Arial" pitchFamily="34" charset="0"/>
              </a:rPr>
              <a:t>DESTRUCTIONS SONT</a:t>
            </a:r>
            <a:r>
              <a:rPr lang="fr-FR" b="1" kern="0" spc="80" dirty="0" smtClean="0">
                <a:solidFill>
                  <a:srgbClr val="FF0000"/>
                </a:solidFill>
                <a:latin typeface="Arial" pitchFamily="34" charset="0"/>
                <a:cs typeface="Arial" pitchFamily="34" charset="0"/>
              </a:rPr>
              <a:t> </a:t>
            </a:r>
            <a:r>
              <a:rPr lang="fr-FR" b="1" kern="0" spc="-10" dirty="0" smtClean="0">
                <a:solidFill>
                  <a:srgbClr val="FF0000"/>
                </a:solidFill>
                <a:latin typeface="Arial" pitchFamily="34" charset="0"/>
                <a:cs typeface="Arial" pitchFamily="34" charset="0"/>
              </a:rPr>
              <a:t>IRRÉVERSIBLES.</a:t>
            </a:r>
            <a:endParaRPr lang="fr-FR" b="1" kern="0" spc="-10" dirty="0">
              <a:solidFill>
                <a:srgbClr val="FF0000"/>
              </a:solidFill>
              <a:latin typeface="Arial" pitchFamily="34" charset="0"/>
              <a:cs typeface="Arial" pitchFamily="34" charset="0"/>
            </a:endParaRPr>
          </a:p>
        </p:txBody>
      </p:sp>
      <p:sp>
        <p:nvSpPr>
          <p:cNvPr id="8" name="ZoneTexte 7"/>
          <p:cNvSpPr txBox="1"/>
          <p:nvPr/>
        </p:nvSpPr>
        <p:spPr>
          <a:xfrm>
            <a:off x="215900" y="2355850"/>
            <a:ext cx="1697901" cy="369332"/>
          </a:xfrm>
          <a:prstGeom prst="rect">
            <a:avLst/>
          </a:prstGeom>
          <a:noFill/>
        </p:spPr>
        <p:txBody>
          <a:bodyPr wrap="none" rtlCol="0">
            <a:spAutoFit/>
          </a:bodyPr>
          <a:lstStyle/>
          <a:p>
            <a:r>
              <a:rPr lang="fr-FR" b="1" dirty="0" smtClean="0">
                <a:latin typeface="Arial" pitchFamily="34" charset="0"/>
                <a:cs typeface="Arial" pitchFamily="34" charset="0"/>
              </a:rPr>
              <a:t>Port du Havre</a:t>
            </a:r>
            <a:endParaRPr lang="fr-FR" b="1" dirty="0">
              <a:latin typeface="Arial" pitchFamily="34" charset="0"/>
              <a:cs typeface="Arial" pitchFamily="34" charset="0"/>
            </a:endParaRPr>
          </a:p>
        </p:txBody>
      </p:sp>
      <p:sp>
        <p:nvSpPr>
          <p:cNvPr id="9" name="ZoneTexte 8"/>
          <p:cNvSpPr txBox="1"/>
          <p:nvPr/>
        </p:nvSpPr>
        <p:spPr>
          <a:xfrm>
            <a:off x="4406900" y="2355850"/>
            <a:ext cx="1762021" cy="369332"/>
          </a:xfrm>
          <a:prstGeom prst="rect">
            <a:avLst/>
          </a:prstGeom>
          <a:noFill/>
        </p:spPr>
        <p:txBody>
          <a:bodyPr wrap="none" rtlCol="0">
            <a:spAutoFit/>
          </a:bodyPr>
          <a:lstStyle/>
          <a:p>
            <a:r>
              <a:rPr lang="fr-FR" b="1" dirty="0" smtClean="0">
                <a:latin typeface="Arial" pitchFamily="34" charset="0"/>
                <a:cs typeface="Arial" pitchFamily="34" charset="0"/>
              </a:rPr>
              <a:t>Port d’Annaba</a:t>
            </a:r>
            <a:endParaRPr lang="fr-FR" b="1" dirty="0">
              <a:latin typeface="Arial" pitchFamily="34" charset="0"/>
              <a:cs typeface="Arial" pitchFamily="34" charset="0"/>
            </a:endParaRPr>
          </a:p>
        </p:txBody>
      </p:sp>
      <p:sp>
        <p:nvSpPr>
          <p:cNvPr id="10" name="object 11"/>
          <p:cNvSpPr txBox="1"/>
          <p:nvPr/>
        </p:nvSpPr>
        <p:spPr>
          <a:xfrm>
            <a:off x="596900" y="692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476206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dégradation des habitats sous marins dubai&quot;"/>
          <p:cNvPicPr>
            <a:picLocks noChangeAspect="1" noChangeArrowheads="1"/>
          </p:cNvPicPr>
          <p:nvPr/>
        </p:nvPicPr>
        <p:blipFill>
          <a:blip r:embed="rId2"/>
          <a:srcRect/>
          <a:stretch>
            <a:fillRect/>
          </a:stretch>
        </p:blipFill>
        <p:spPr bwMode="auto">
          <a:xfrm>
            <a:off x="139700" y="603250"/>
            <a:ext cx="4267200" cy="2971800"/>
          </a:xfrm>
          <a:prstGeom prst="rect">
            <a:avLst/>
          </a:prstGeom>
          <a:noFill/>
        </p:spPr>
      </p:pic>
      <p:pic>
        <p:nvPicPr>
          <p:cNvPr id="1028" name="Picture 4" descr="Résultat de recherche d'images pour &quot;dégradation des habitats sous marins dubai&quot;"/>
          <p:cNvPicPr>
            <a:picLocks noChangeAspect="1" noChangeArrowheads="1"/>
          </p:cNvPicPr>
          <p:nvPr/>
        </p:nvPicPr>
        <p:blipFill>
          <a:blip r:embed="rId3"/>
          <a:srcRect/>
          <a:stretch>
            <a:fillRect/>
          </a:stretch>
        </p:blipFill>
        <p:spPr bwMode="auto">
          <a:xfrm>
            <a:off x="139700" y="3651250"/>
            <a:ext cx="4267200" cy="2743200"/>
          </a:xfrm>
          <a:prstGeom prst="rect">
            <a:avLst/>
          </a:prstGeom>
          <a:noFill/>
        </p:spPr>
      </p:pic>
      <p:sp>
        <p:nvSpPr>
          <p:cNvPr id="1032" name="AutoShape 8" descr="Résultat de recherche d'images pour &quot;dégradation des habitats sous marins duba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4" name="AutoShape 10" descr="Résultat de recherche d'images pour &quot;dégradation des habitats sous marins dubai&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p:nvSpPr>
        <p:spPr>
          <a:xfrm>
            <a:off x="4406900" y="1987530"/>
            <a:ext cx="4559300" cy="3416320"/>
          </a:xfrm>
          <a:prstGeom prst="rect">
            <a:avLst/>
          </a:prstGeom>
        </p:spPr>
        <p:txBody>
          <a:bodyPr wrap="square">
            <a:spAutoFit/>
          </a:bodyPr>
          <a:lstStyle/>
          <a:p>
            <a:pPr algn="just"/>
            <a:r>
              <a:rPr lang="fr-FR" dirty="0" smtClean="0">
                <a:solidFill>
                  <a:schemeClr val="bg1"/>
                </a:solidFill>
                <a:latin typeface="Arial" pitchFamily="34" charset="0"/>
                <a:cs typeface="Arial" pitchFamily="34" charset="0"/>
              </a:rPr>
              <a:t>          Alors que 15 milliards de t de sable sont utilisées / an sur la planète, les Emirats d'Arabes Unis ont toujours la folie des grandeurs. Le pays veut devenir une destination touristique mondiale.</a:t>
            </a:r>
          </a:p>
          <a:p>
            <a:pPr algn="just"/>
            <a:r>
              <a:rPr lang="fr-FR" dirty="0" smtClean="0">
                <a:solidFill>
                  <a:schemeClr val="bg1"/>
                </a:solidFill>
                <a:latin typeface="Arial" pitchFamily="34" charset="0"/>
                <a:cs typeface="Arial" pitchFamily="34" charset="0"/>
              </a:rPr>
              <a:t>Dubaï avec ses 3840 km² n'a qu'une courte façade littorale. C'est pourquoi, depuis 2001, le petit Emirat s'est lancé dans un pharaonique projet touristique pour augmenter la superficie de ses côtes, en construisant les plus importantes îles artificielles du monde, les </a:t>
            </a:r>
            <a:r>
              <a:rPr lang="fr-FR" dirty="0" err="1" smtClean="0">
                <a:solidFill>
                  <a:schemeClr val="bg1"/>
                </a:solidFill>
                <a:latin typeface="Arial" pitchFamily="34" charset="0"/>
                <a:cs typeface="Arial" pitchFamily="34" charset="0"/>
              </a:rPr>
              <a:t>Palms</a:t>
            </a:r>
            <a:r>
              <a:rPr lang="fr-FR" dirty="0" smtClean="0">
                <a:solidFill>
                  <a:schemeClr val="bg1"/>
                </a:solidFill>
                <a:latin typeface="Arial" pitchFamily="34" charset="0"/>
                <a:cs typeface="Arial" pitchFamily="34" charset="0"/>
              </a:rPr>
              <a:t> </a:t>
            </a:r>
            <a:r>
              <a:rPr lang="fr-FR" dirty="0" err="1" smtClean="0">
                <a:solidFill>
                  <a:schemeClr val="bg1"/>
                </a:solidFill>
                <a:latin typeface="Arial" pitchFamily="34" charset="0"/>
                <a:cs typeface="Arial" pitchFamily="34" charset="0"/>
              </a:rPr>
              <a:t>Islands</a:t>
            </a:r>
            <a:r>
              <a:rPr lang="fr-FR" dirty="0" smtClean="0">
                <a:solidFill>
                  <a:schemeClr val="bg1"/>
                </a:solidFill>
                <a:latin typeface="Arial" pitchFamily="34" charset="0"/>
                <a:cs typeface="Arial" pitchFamily="34" charset="0"/>
              </a:rPr>
              <a:t>.</a:t>
            </a:r>
            <a:endParaRPr lang="fr-FR" dirty="0">
              <a:solidFill>
                <a:schemeClr val="bg1"/>
              </a:solidFill>
              <a:latin typeface="Arial" pitchFamily="34" charset="0"/>
              <a:cs typeface="Arial" pitchFamily="34" charset="0"/>
            </a:endParaRPr>
          </a:p>
        </p:txBody>
      </p:sp>
      <p:sp>
        <p:nvSpPr>
          <p:cNvPr id="14" name="ZoneTexte 13"/>
          <p:cNvSpPr txBox="1"/>
          <p:nvPr/>
        </p:nvSpPr>
        <p:spPr>
          <a:xfrm>
            <a:off x="294589" y="615930"/>
            <a:ext cx="3773790" cy="830997"/>
          </a:xfrm>
          <a:prstGeom prst="rect">
            <a:avLst/>
          </a:prstGeom>
          <a:noFill/>
        </p:spPr>
        <p:txBody>
          <a:bodyPr wrap="none" rtlCol="0">
            <a:spAutoFit/>
          </a:bodyPr>
          <a:lstStyle/>
          <a:p>
            <a:pPr algn="ctr"/>
            <a:r>
              <a:rPr lang="fr-FR" sz="2400" b="1" dirty="0" smtClean="0">
                <a:solidFill>
                  <a:srgbClr val="FF0000"/>
                </a:solidFill>
                <a:latin typeface="Arial" pitchFamily="34" charset="0"/>
                <a:cs typeface="Arial" pitchFamily="34" charset="0"/>
              </a:rPr>
              <a:t>Iles artificielles à Dubaï: </a:t>
            </a:r>
          </a:p>
          <a:p>
            <a:pPr algn="ctr"/>
            <a:r>
              <a:rPr lang="fr-FR" sz="2400" b="1" dirty="0" smtClean="0">
                <a:solidFill>
                  <a:srgbClr val="FF0000"/>
                </a:solidFill>
                <a:latin typeface="Arial" pitchFamily="34" charset="0"/>
                <a:cs typeface="Arial" pitchFamily="34" charset="0"/>
              </a:rPr>
              <a:t>la folie des grandeur</a:t>
            </a:r>
            <a:endParaRPr lang="fr-FR" sz="2400" b="1" dirty="0">
              <a:solidFill>
                <a:srgbClr val="FF0000"/>
              </a:solidFill>
              <a:latin typeface="Arial" pitchFamily="34" charset="0"/>
              <a:cs typeface="Arial" pitchFamily="34" charset="0"/>
            </a:endParaRPr>
          </a:p>
        </p:txBody>
      </p:sp>
      <p:sp>
        <p:nvSpPr>
          <p:cNvPr id="9" name="object 11"/>
          <p:cNvSpPr txBox="1"/>
          <p:nvPr/>
        </p:nvSpPr>
        <p:spPr>
          <a:xfrm>
            <a:off x="596900" y="17300"/>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28458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901700" y="1898650"/>
            <a:ext cx="5715000" cy="343692"/>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12700" marR="5080" algn="just"/>
            <a:r>
              <a:rPr lang="fr-FR" sz="2400" dirty="0" smtClean="0">
                <a:solidFill>
                  <a:schemeClr val="bg1"/>
                </a:solidFill>
                <a:latin typeface="Arial" pitchFamily="34" charset="0"/>
                <a:cs typeface="Arial" pitchFamily="34" charset="0"/>
              </a:rPr>
              <a:t>3. Importantes </a:t>
            </a:r>
            <a:r>
              <a:rPr lang="fr-FR" sz="2400" dirty="0">
                <a:solidFill>
                  <a:schemeClr val="bg1"/>
                </a:solidFill>
                <a:latin typeface="Arial" pitchFamily="34" charset="0"/>
                <a:cs typeface="Arial" pitchFamily="34" charset="0"/>
              </a:rPr>
              <a:t>îles artificielles du monde</a:t>
            </a:r>
            <a:r>
              <a:rPr lang="fr-FR" sz="2400" dirty="0" smtClean="0">
                <a:solidFill>
                  <a:schemeClr val="bg1"/>
                </a:solidFill>
                <a:latin typeface="Arial" pitchFamily="34" charset="0"/>
                <a:cs typeface="Arial" pitchFamily="34" charset="0"/>
              </a:rPr>
              <a:t>.</a:t>
            </a:r>
            <a:r>
              <a:rPr lang="fr-FR" sz="2400" dirty="0">
                <a:solidFill>
                  <a:schemeClr val="bg1"/>
                </a:solidFill>
                <a:latin typeface="Arial" panose="020B0604020202020204" pitchFamily="34" charset="0"/>
                <a:cs typeface="Arial" panose="020B0604020202020204" pitchFamily="34" charset="0"/>
              </a:rPr>
              <a:t> </a:t>
            </a:r>
            <a:endParaRPr lang="fr-FR" sz="24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776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483100" y="1212851"/>
            <a:ext cx="4495800" cy="2505076"/>
          </a:xfrm>
          <a:prstGeom prst="rect">
            <a:avLst/>
          </a:prstGeom>
          <a:blipFill>
            <a:blip r:embed="rId2" cstate="print"/>
            <a:stretch>
              <a:fillRect/>
            </a:stretch>
          </a:blipFill>
        </p:spPr>
        <p:txBody>
          <a:bodyPr wrap="square" lIns="0" tIns="0" rIns="0" bIns="0" rtlCol="0"/>
          <a:lstStyle/>
          <a:p>
            <a:endParaRPr/>
          </a:p>
        </p:txBody>
      </p:sp>
      <p:pic>
        <p:nvPicPr>
          <p:cNvPr id="56322" name="Picture 2" descr="https://earth.esa.int/documents/257246/1497239/Dubai_Palm_Landscape">
            <a:hlinkClick r:id="rId3"/>
          </p:cNvPr>
          <p:cNvPicPr>
            <a:picLocks noChangeAspect="1" noChangeArrowheads="1"/>
          </p:cNvPicPr>
          <p:nvPr/>
        </p:nvPicPr>
        <p:blipFill>
          <a:blip r:embed="rId4" cstate="print"/>
          <a:srcRect/>
          <a:stretch>
            <a:fillRect/>
          </a:stretch>
        </p:blipFill>
        <p:spPr bwMode="auto">
          <a:xfrm>
            <a:off x="520700" y="1212850"/>
            <a:ext cx="3886200" cy="2505076"/>
          </a:xfrm>
          <a:prstGeom prst="rect">
            <a:avLst/>
          </a:prstGeom>
          <a:noFill/>
        </p:spPr>
      </p:pic>
      <p:sp>
        <p:nvSpPr>
          <p:cNvPr id="89089" name="Rectangle 1"/>
          <p:cNvSpPr>
            <a:spLocks noChangeArrowheads="1"/>
          </p:cNvSpPr>
          <p:nvPr/>
        </p:nvSpPr>
        <p:spPr bwMode="auto">
          <a:xfrm>
            <a:off x="3276600" y="809091"/>
            <a:ext cx="5702300" cy="251359"/>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Works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gained</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from</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the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sea</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destroy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underwater</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habitats </a:t>
            </a:r>
          </a:p>
        </p:txBody>
      </p:sp>
      <p:sp>
        <p:nvSpPr>
          <p:cNvPr id="15" name="Rectangle 14"/>
          <p:cNvSpPr/>
          <p:nvPr/>
        </p:nvSpPr>
        <p:spPr>
          <a:xfrm>
            <a:off x="139700" y="462518"/>
            <a:ext cx="7696200" cy="369332"/>
          </a:xfrm>
          <a:prstGeom prst="rect">
            <a:avLst/>
          </a:prstGeom>
        </p:spPr>
        <p:txBody>
          <a:bodyPr wrap="square">
            <a:spAutoFit/>
          </a:bodyPr>
          <a:lstStyle/>
          <a:p>
            <a:pPr marL="12700">
              <a:lnSpc>
                <a:spcPct val="100000"/>
              </a:lnSpc>
            </a:pPr>
            <a:r>
              <a:rPr lang="fr-FR" spc="-5" dirty="0" smtClean="0">
                <a:solidFill>
                  <a:schemeClr val="bg1"/>
                </a:solidFill>
                <a:latin typeface="Arial" pitchFamily="34" charset="0"/>
                <a:cs typeface="Arial" pitchFamily="34" charset="0"/>
              </a:rPr>
              <a:t>Les ouvrages gagnés </a:t>
            </a:r>
            <a:r>
              <a:rPr lang="fr-FR" dirty="0" smtClean="0">
                <a:solidFill>
                  <a:schemeClr val="bg1"/>
                </a:solidFill>
                <a:latin typeface="Arial" pitchFamily="34" charset="0"/>
                <a:cs typeface="Arial" pitchFamily="34" charset="0"/>
              </a:rPr>
              <a:t>sur la mer </a:t>
            </a:r>
            <a:r>
              <a:rPr lang="fr-FR" spc="-5" dirty="0" smtClean="0">
                <a:solidFill>
                  <a:schemeClr val="bg1"/>
                </a:solidFill>
                <a:latin typeface="Arial" pitchFamily="34" charset="0"/>
                <a:cs typeface="Arial" pitchFamily="34" charset="0"/>
              </a:rPr>
              <a:t>détruisent les habitats</a:t>
            </a:r>
            <a:r>
              <a:rPr lang="fr-FR" spc="-85" dirty="0" smtClean="0">
                <a:solidFill>
                  <a:schemeClr val="bg1"/>
                </a:solidFill>
                <a:latin typeface="Arial" pitchFamily="34" charset="0"/>
                <a:cs typeface="Arial" pitchFamily="34" charset="0"/>
              </a:rPr>
              <a:t> </a:t>
            </a:r>
            <a:r>
              <a:rPr lang="fr-FR" spc="-5" dirty="0" smtClean="0">
                <a:solidFill>
                  <a:schemeClr val="bg1"/>
                </a:solidFill>
                <a:latin typeface="Arial" pitchFamily="34" charset="0"/>
                <a:cs typeface="Arial" pitchFamily="34" charset="0"/>
              </a:rPr>
              <a:t>sous-marins</a:t>
            </a:r>
            <a:endParaRPr lang="fr-FR" dirty="0">
              <a:solidFill>
                <a:schemeClr val="bg1"/>
              </a:solidFill>
              <a:latin typeface="Arial" pitchFamily="34" charset="0"/>
              <a:cs typeface="Arial" pitchFamily="34" charset="0"/>
            </a:endParaRPr>
          </a:p>
        </p:txBody>
      </p:sp>
      <p:sp>
        <p:nvSpPr>
          <p:cNvPr id="16" name="Rectangle 15"/>
          <p:cNvSpPr/>
          <p:nvPr/>
        </p:nvSpPr>
        <p:spPr>
          <a:xfrm>
            <a:off x="4421606" y="1155243"/>
            <a:ext cx="4203138" cy="369332"/>
          </a:xfrm>
          <a:prstGeom prst="rect">
            <a:avLst/>
          </a:prstGeom>
        </p:spPr>
        <p:txBody>
          <a:bodyPr wrap="none">
            <a:spAutoFit/>
          </a:bodyPr>
          <a:lstStyle/>
          <a:p>
            <a:pPr marL="12700">
              <a:lnSpc>
                <a:spcPct val="100000"/>
              </a:lnSpc>
            </a:pPr>
            <a:r>
              <a:rPr lang="fr-FR" spc="-5" dirty="0" smtClean="0">
                <a:solidFill>
                  <a:schemeClr val="bg1"/>
                </a:solidFill>
                <a:latin typeface="Arial" pitchFamily="34" charset="0"/>
                <a:cs typeface="Arial" pitchFamily="34" charset="0"/>
              </a:rPr>
              <a:t>Port </a:t>
            </a:r>
            <a:r>
              <a:rPr lang="fr-FR" spc="-5" dirty="0" err="1" smtClean="0">
                <a:solidFill>
                  <a:schemeClr val="bg1"/>
                </a:solidFill>
                <a:latin typeface="Arial" pitchFamily="34" charset="0"/>
                <a:cs typeface="Arial" pitchFamily="34" charset="0"/>
              </a:rPr>
              <a:t>Argeles</a:t>
            </a:r>
            <a:r>
              <a:rPr lang="fr-FR" dirty="0" smtClean="0">
                <a:solidFill>
                  <a:schemeClr val="bg1"/>
                </a:solidFill>
                <a:latin typeface="Arial" pitchFamily="34" charset="0"/>
                <a:cs typeface="Arial" pitchFamily="34" charset="0"/>
              </a:rPr>
              <a:t>: </a:t>
            </a:r>
            <a:r>
              <a:rPr lang="fr-FR" spc="-5" dirty="0" smtClean="0">
                <a:solidFill>
                  <a:schemeClr val="bg1"/>
                </a:solidFill>
                <a:latin typeface="Arial" pitchFamily="34" charset="0"/>
                <a:cs typeface="Arial" pitchFamily="34" charset="0"/>
              </a:rPr>
              <a:t>Surface gagnée 13.35</a:t>
            </a:r>
            <a:r>
              <a:rPr lang="fr-FR" spc="-90" dirty="0" smtClean="0">
                <a:solidFill>
                  <a:schemeClr val="bg1"/>
                </a:solidFill>
                <a:latin typeface="Arial" pitchFamily="34" charset="0"/>
                <a:cs typeface="Arial" pitchFamily="34" charset="0"/>
              </a:rPr>
              <a:t> </a:t>
            </a:r>
            <a:r>
              <a:rPr lang="fr-FR" spc="-5" dirty="0" smtClean="0">
                <a:solidFill>
                  <a:schemeClr val="bg1"/>
                </a:solidFill>
                <a:latin typeface="Arial" pitchFamily="34" charset="0"/>
                <a:cs typeface="Arial" pitchFamily="34" charset="0"/>
              </a:rPr>
              <a:t>ha.</a:t>
            </a:r>
            <a:endParaRPr lang="fr-FR" dirty="0">
              <a:solidFill>
                <a:schemeClr val="bg1"/>
              </a:solidFill>
              <a:latin typeface="Arial" pitchFamily="34" charset="0"/>
              <a:cs typeface="Arial" pitchFamily="34" charset="0"/>
            </a:endParaRPr>
          </a:p>
        </p:txBody>
      </p:sp>
      <p:pic>
        <p:nvPicPr>
          <p:cNvPr id="92162" name="Picture 2" descr="Résultat de recherche d'images pour &quot;iles artificielles abu dhabi&quot;"/>
          <p:cNvPicPr>
            <a:picLocks noChangeAspect="1" noChangeArrowheads="1"/>
          </p:cNvPicPr>
          <p:nvPr/>
        </p:nvPicPr>
        <p:blipFill>
          <a:blip r:embed="rId5"/>
          <a:srcRect/>
          <a:stretch>
            <a:fillRect/>
          </a:stretch>
        </p:blipFill>
        <p:spPr bwMode="auto">
          <a:xfrm>
            <a:off x="520700" y="3803650"/>
            <a:ext cx="3886200" cy="2621791"/>
          </a:xfrm>
          <a:prstGeom prst="rect">
            <a:avLst/>
          </a:prstGeom>
          <a:noFill/>
        </p:spPr>
      </p:pic>
      <p:sp>
        <p:nvSpPr>
          <p:cNvPr id="17" name="Rectangle 16"/>
          <p:cNvSpPr/>
          <p:nvPr/>
        </p:nvSpPr>
        <p:spPr>
          <a:xfrm>
            <a:off x="444500" y="1136650"/>
            <a:ext cx="2336537" cy="369332"/>
          </a:xfrm>
          <a:prstGeom prst="rect">
            <a:avLst/>
          </a:prstGeom>
        </p:spPr>
        <p:txBody>
          <a:bodyPr wrap="none">
            <a:spAutoFit/>
          </a:bodyPr>
          <a:lstStyle/>
          <a:p>
            <a:pPr marL="12700">
              <a:lnSpc>
                <a:spcPct val="100000"/>
              </a:lnSpc>
            </a:pPr>
            <a:r>
              <a:rPr lang="fr-FR" spc="-5" dirty="0" smtClean="0">
                <a:solidFill>
                  <a:schemeClr val="bg1"/>
                </a:solidFill>
                <a:latin typeface="Arial" pitchFamily="34" charset="0"/>
                <a:cs typeface="Arial" pitchFamily="34" charset="0"/>
              </a:rPr>
              <a:t>Dubaï iles artificielles</a:t>
            </a:r>
            <a:endParaRPr lang="fr-FR" dirty="0">
              <a:solidFill>
                <a:schemeClr val="bg1"/>
              </a:solidFill>
              <a:latin typeface="Arial" pitchFamily="34" charset="0"/>
              <a:cs typeface="Arial" pitchFamily="34" charset="0"/>
            </a:endParaRPr>
          </a:p>
        </p:txBody>
      </p:sp>
      <p:pic>
        <p:nvPicPr>
          <p:cNvPr id="92164" name="Picture 4" descr="Résultat de recherche d'images pour &quot;iles artificielle japon&quot;"/>
          <p:cNvPicPr>
            <a:picLocks noChangeAspect="1" noChangeArrowheads="1"/>
          </p:cNvPicPr>
          <p:nvPr/>
        </p:nvPicPr>
        <p:blipFill>
          <a:blip r:embed="rId6"/>
          <a:srcRect/>
          <a:stretch>
            <a:fillRect/>
          </a:stretch>
        </p:blipFill>
        <p:spPr bwMode="auto">
          <a:xfrm>
            <a:off x="4483100" y="3803650"/>
            <a:ext cx="4495800" cy="2628900"/>
          </a:xfrm>
          <a:prstGeom prst="rect">
            <a:avLst/>
          </a:prstGeom>
          <a:noFill/>
        </p:spPr>
      </p:pic>
      <p:sp>
        <p:nvSpPr>
          <p:cNvPr id="11" name="object 11"/>
          <p:cNvSpPr txBox="1"/>
          <p:nvPr/>
        </p:nvSpPr>
        <p:spPr>
          <a:xfrm>
            <a:off x="596900" y="692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762573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Résultat de recherche d'images pour &quot;aéroport sur la mer japon&quot;"/>
          <p:cNvPicPr>
            <a:picLocks noChangeAspect="1" noChangeArrowheads="1"/>
          </p:cNvPicPr>
          <p:nvPr/>
        </p:nvPicPr>
        <p:blipFill>
          <a:blip r:embed="rId2"/>
          <a:srcRect/>
          <a:stretch>
            <a:fillRect/>
          </a:stretch>
        </p:blipFill>
        <p:spPr bwMode="auto">
          <a:xfrm>
            <a:off x="603830" y="3666808"/>
            <a:ext cx="8286169" cy="3048000"/>
          </a:xfrm>
          <a:prstGeom prst="rect">
            <a:avLst/>
          </a:prstGeom>
          <a:noFill/>
        </p:spPr>
      </p:pic>
      <p:pic>
        <p:nvPicPr>
          <p:cNvPr id="107524" name="Picture 4" descr="Résultat de recherche d'images pour &quot;aéroport sur la mer japon&quot;"/>
          <p:cNvPicPr>
            <a:picLocks noChangeAspect="1" noChangeArrowheads="1"/>
          </p:cNvPicPr>
          <p:nvPr/>
        </p:nvPicPr>
        <p:blipFill>
          <a:blip r:embed="rId3"/>
          <a:srcRect/>
          <a:stretch>
            <a:fillRect/>
          </a:stretch>
        </p:blipFill>
        <p:spPr bwMode="auto">
          <a:xfrm>
            <a:off x="596900" y="686385"/>
            <a:ext cx="4419600" cy="2854030"/>
          </a:xfrm>
          <a:prstGeom prst="rect">
            <a:avLst/>
          </a:prstGeom>
          <a:noFill/>
        </p:spPr>
      </p:pic>
      <p:sp>
        <p:nvSpPr>
          <p:cNvPr id="7" name="Rectangle 6"/>
          <p:cNvSpPr/>
          <p:nvPr/>
        </p:nvSpPr>
        <p:spPr>
          <a:xfrm>
            <a:off x="5092700" y="2173922"/>
            <a:ext cx="3797300" cy="1477328"/>
          </a:xfrm>
          <a:prstGeom prst="rect">
            <a:avLst/>
          </a:prstGeom>
          <a:solidFill>
            <a:srgbClr val="FFFF00"/>
          </a:solidFill>
        </p:spPr>
        <p:txBody>
          <a:bodyPr wrap="square">
            <a:spAutoFit/>
          </a:bodyPr>
          <a:lstStyle/>
          <a:p>
            <a:pPr algn="just"/>
            <a:r>
              <a:rPr lang="en-US" dirty="0" smtClean="0">
                <a:solidFill>
                  <a:schemeClr val="tx2">
                    <a:lumMod val="75000"/>
                  </a:schemeClr>
                </a:solidFill>
                <a:latin typeface="Arial" pitchFamily="34" charset="0"/>
                <a:cs typeface="Arial" pitchFamily="34" charset="0"/>
              </a:rPr>
              <a:t>Kansai International Airport is an international airport built on an artificial island in Osaka Bay south of the city of Osaka in Japan. It has been in service since 1994.</a:t>
            </a:r>
            <a:endParaRPr lang="fr-FR" dirty="0">
              <a:solidFill>
                <a:schemeClr val="tx2">
                  <a:lumMod val="75000"/>
                </a:schemeClr>
              </a:solidFill>
              <a:latin typeface="Arial" pitchFamily="34" charset="0"/>
              <a:cs typeface="Arial" pitchFamily="34" charset="0"/>
            </a:endParaRPr>
          </a:p>
        </p:txBody>
      </p:sp>
      <p:sp>
        <p:nvSpPr>
          <p:cNvPr id="6" name="Rectangle 5"/>
          <p:cNvSpPr/>
          <p:nvPr/>
        </p:nvSpPr>
        <p:spPr>
          <a:xfrm>
            <a:off x="5092700" y="499350"/>
            <a:ext cx="3886200" cy="1754326"/>
          </a:xfrm>
          <a:prstGeom prst="rect">
            <a:avLst/>
          </a:prstGeom>
        </p:spPr>
        <p:txBody>
          <a:bodyPr wrap="square">
            <a:spAutoFit/>
          </a:bodyPr>
          <a:lstStyle/>
          <a:p>
            <a:pPr lvl="0" algn="justLow" fontAlgn="base">
              <a:spcBef>
                <a:spcPct val="0"/>
              </a:spcBef>
              <a:spcAft>
                <a:spcPct val="0"/>
              </a:spcAft>
            </a:pPr>
            <a:r>
              <a:rPr lang="fr-FR" dirty="0" smtClean="0">
                <a:solidFill>
                  <a:schemeClr val="bg1"/>
                </a:solidFill>
                <a:latin typeface="Arial" pitchFamily="34" charset="0"/>
                <a:ea typeface="Calibri" pitchFamily="34" charset="0"/>
                <a:cs typeface="Arial" pitchFamily="34" charset="0"/>
              </a:rPr>
              <a:t>L’aéroport international du Kansai est un aéroport international construit sur une ile artificielle dans la baie d’Osaka au sud de la ville d’Osaka au Japon. Il est en service depuis 1994.</a:t>
            </a:r>
            <a:endParaRPr lang="fr-FR" dirty="0" smtClean="0">
              <a:solidFill>
                <a:schemeClr val="bg1"/>
              </a:solidFill>
              <a:latin typeface="Arial" pitchFamily="34" charset="0"/>
              <a:cs typeface="Arial" pitchFamily="34" charset="0"/>
            </a:endParaRPr>
          </a:p>
        </p:txBody>
      </p:sp>
      <p:sp>
        <p:nvSpPr>
          <p:cNvPr id="8" name="object 11"/>
          <p:cNvSpPr txBox="1"/>
          <p:nvPr/>
        </p:nvSpPr>
        <p:spPr>
          <a:xfrm>
            <a:off x="596900" y="692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907407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5500" y="1898650"/>
            <a:ext cx="6248400" cy="461665"/>
          </a:xfrm>
          <a:prstGeom prst="rect">
            <a:avLst/>
          </a:prstGeom>
        </p:spPr>
        <p:txBody>
          <a:bodyPr wrap="square">
            <a:spAutoFit/>
          </a:bodyPr>
          <a:lstStyle/>
          <a:p>
            <a:pPr marL="12700" marR="5080" algn="just"/>
            <a:r>
              <a:rPr lang="fr-FR" sz="2400" dirty="0" smtClean="0">
                <a:solidFill>
                  <a:schemeClr val="bg1"/>
                </a:solidFill>
                <a:latin typeface="Arial" panose="020B0604020202020204" pitchFamily="34" charset="0"/>
                <a:cs typeface="Arial" panose="020B0604020202020204" pitchFamily="34" charset="0"/>
              </a:rPr>
              <a:t>4. Dragage </a:t>
            </a:r>
            <a:r>
              <a:rPr lang="fr-FR" sz="2400" dirty="0">
                <a:solidFill>
                  <a:schemeClr val="bg1"/>
                </a:solidFill>
                <a:latin typeface="Arial" panose="020B0604020202020204" pitchFamily="34" charset="0"/>
                <a:cs typeface="Arial" panose="020B0604020202020204" pitchFamily="34" charset="0"/>
              </a:rPr>
              <a:t>des</a:t>
            </a:r>
            <a:r>
              <a:rPr lang="fr-FR" sz="2400" spc="-65" dirty="0">
                <a:solidFill>
                  <a:schemeClr val="bg1"/>
                </a:solidFill>
                <a:latin typeface="Arial" panose="020B0604020202020204" pitchFamily="34" charset="0"/>
                <a:cs typeface="Arial" panose="020B0604020202020204" pitchFamily="34" charset="0"/>
              </a:rPr>
              <a:t> </a:t>
            </a:r>
            <a:r>
              <a:rPr lang="fr-FR" sz="2400" dirty="0">
                <a:solidFill>
                  <a:schemeClr val="bg1"/>
                </a:solidFill>
                <a:latin typeface="Arial" pitchFamily="34" charset="0"/>
                <a:cs typeface="Arial" pitchFamily="34" charset="0"/>
              </a:rPr>
              <a:t>ports: technique et devenir.</a:t>
            </a:r>
            <a:r>
              <a:rPr lang="fr-FR" sz="2400" spc="-5"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50535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304800" y="678244"/>
            <a:ext cx="8597900" cy="5363007"/>
          </a:xfrm>
          <a:prstGeom prst="rect">
            <a:avLst/>
          </a:prstGeom>
          <a:noFill/>
        </p:spPr>
        <p:txBody>
          <a:bodyPr vert="horz" wrap="square" lIns="0" tIns="0" rIns="0" bIns="0" rtlCol="0">
            <a:spAutoFit/>
          </a:bodyPr>
          <a:lstStyle/>
          <a:p>
            <a:pPr marL="12700" marR="5080" algn="just">
              <a:lnSpc>
                <a:spcPct val="100000"/>
              </a:lnSpc>
            </a:pPr>
            <a:r>
              <a:rPr lang="fr-FR" sz="2400" b="1" spc="-5" dirty="0" smtClean="0">
                <a:solidFill>
                  <a:srgbClr val="FF0000"/>
                </a:solidFill>
                <a:latin typeface="Arial" panose="020B0604020202020204" pitchFamily="34" charset="0"/>
                <a:cs typeface="Arial" panose="020B0604020202020204" pitchFamily="34" charset="0"/>
              </a:rPr>
              <a:t>Problématique</a:t>
            </a:r>
          </a:p>
          <a:p>
            <a:pPr marL="12700" marR="5080" algn="just">
              <a:lnSpc>
                <a:spcPct val="100000"/>
              </a:lnSpc>
            </a:pPr>
            <a:r>
              <a:rPr sz="1800" spc="-5" dirty="0" smtClean="0">
                <a:solidFill>
                  <a:schemeClr val="bg1"/>
                </a:solidFill>
                <a:latin typeface="Arial" panose="020B0604020202020204" pitchFamily="34" charset="0"/>
                <a:cs typeface="Arial" panose="020B0604020202020204" pitchFamily="34" charset="0"/>
              </a:rPr>
              <a:t>Les </a:t>
            </a:r>
            <a:r>
              <a:rPr sz="1800" spc="-5" dirty="0">
                <a:solidFill>
                  <a:schemeClr val="bg1"/>
                </a:solidFill>
                <a:latin typeface="Arial" panose="020B0604020202020204" pitchFamily="34" charset="0"/>
                <a:cs typeface="Arial" panose="020B0604020202020204" pitchFamily="34" charset="0"/>
              </a:rPr>
              <a:t>infrastructures portuaires sont configurées de façon à protéger </a:t>
            </a:r>
            <a:r>
              <a:rPr sz="1800" spc="-10" dirty="0">
                <a:solidFill>
                  <a:schemeClr val="bg1"/>
                </a:solidFill>
                <a:latin typeface="Arial" panose="020B0604020202020204" pitchFamily="34" charset="0"/>
                <a:cs typeface="Arial" panose="020B0604020202020204" pitchFamily="34" charset="0"/>
              </a:rPr>
              <a:t>des  </a:t>
            </a:r>
            <a:r>
              <a:rPr sz="1800" spc="-5" dirty="0">
                <a:solidFill>
                  <a:schemeClr val="bg1"/>
                </a:solidFill>
                <a:latin typeface="Arial" panose="020B0604020202020204" pitchFamily="34" charset="0"/>
                <a:cs typeface="Arial" panose="020B0604020202020204" pitchFamily="34" charset="0"/>
              </a:rPr>
              <a:t>aléas climatiques les navires en édifiant des bassins où les </a:t>
            </a:r>
            <a:r>
              <a:rPr sz="1800" spc="-10" dirty="0">
                <a:solidFill>
                  <a:schemeClr val="bg1"/>
                </a:solidFill>
                <a:latin typeface="Arial" panose="020B0604020202020204" pitchFamily="34" charset="0"/>
                <a:cs typeface="Arial" panose="020B0604020202020204" pitchFamily="34" charset="0"/>
              </a:rPr>
              <a:t>conditions  </a:t>
            </a:r>
            <a:r>
              <a:rPr sz="1800" spc="-5" dirty="0">
                <a:solidFill>
                  <a:schemeClr val="bg1"/>
                </a:solidFill>
                <a:latin typeface="Arial" panose="020B0604020202020204" pitchFamily="34" charset="0"/>
                <a:cs typeface="Arial" panose="020B0604020202020204" pitchFamily="34" charset="0"/>
              </a:rPr>
              <a:t>hydrodynamiques sont largement atténuées par rapport à</a:t>
            </a:r>
            <a:r>
              <a:rPr sz="1800" spc="-50" dirty="0">
                <a:solidFill>
                  <a:schemeClr val="bg1"/>
                </a:solidFill>
                <a:latin typeface="Arial" panose="020B0604020202020204" pitchFamily="34" charset="0"/>
                <a:cs typeface="Arial" panose="020B0604020202020204" pitchFamily="34" charset="0"/>
              </a:rPr>
              <a:t> </a:t>
            </a:r>
            <a:r>
              <a:rPr sz="1800" spc="-10" dirty="0">
                <a:solidFill>
                  <a:schemeClr val="bg1"/>
                </a:solidFill>
                <a:latin typeface="Arial" panose="020B0604020202020204" pitchFamily="34" charset="0"/>
                <a:cs typeface="Arial" panose="020B0604020202020204" pitchFamily="34" charset="0"/>
              </a:rPr>
              <a:t>celles</a:t>
            </a:r>
            <a:endParaRPr sz="1800" dirty="0">
              <a:solidFill>
                <a:schemeClr val="bg1"/>
              </a:solidFill>
              <a:latin typeface="Arial" panose="020B0604020202020204" pitchFamily="34" charset="0"/>
              <a:cs typeface="Arial" panose="020B0604020202020204" pitchFamily="34" charset="0"/>
            </a:endParaRPr>
          </a:p>
          <a:p>
            <a:pPr marL="12700" algn="just">
              <a:lnSpc>
                <a:spcPct val="100000"/>
              </a:lnSpc>
            </a:pPr>
            <a:r>
              <a:rPr sz="1800" spc="-5" dirty="0">
                <a:solidFill>
                  <a:schemeClr val="bg1"/>
                </a:solidFill>
                <a:latin typeface="Arial" panose="020B0604020202020204" pitchFamily="34" charset="0"/>
                <a:cs typeface="Arial" panose="020B0604020202020204" pitchFamily="34" charset="0"/>
              </a:rPr>
              <a:t>du milieu</a:t>
            </a:r>
            <a:r>
              <a:rPr sz="1800" spc="-70" dirty="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extérieur</a:t>
            </a:r>
            <a:r>
              <a:rPr sz="1800" dirty="0" smtClean="0">
                <a:solidFill>
                  <a:schemeClr val="bg1"/>
                </a:solidFill>
                <a:latin typeface="Arial" panose="020B0604020202020204" pitchFamily="34" charset="0"/>
                <a:cs typeface="Arial" panose="020B0604020202020204" pitchFamily="34" charset="0"/>
              </a:rPr>
              <a:t>.</a:t>
            </a:r>
            <a:endParaRPr lang="fr-FR" sz="1800" dirty="0" smtClean="0">
              <a:solidFill>
                <a:schemeClr val="bg1"/>
              </a:solidFill>
              <a:latin typeface="Arial" panose="020B0604020202020204" pitchFamily="34" charset="0"/>
              <a:cs typeface="Arial" panose="020B0604020202020204" pitchFamily="34" charset="0"/>
            </a:endParaRPr>
          </a:p>
          <a:p>
            <a:pPr marL="12700" algn="just">
              <a:lnSpc>
                <a:spcPct val="100000"/>
              </a:lnSpc>
            </a:pPr>
            <a:endParaRPr lang="fr-FR" dirty="0" smtClean="0">
              <a:solidFill>
                <a:schemeClr val="bg1"/>
              </a:solidFill>
              <a:latin typeface="Arial" panose="020B0604020202020204" pitchFamily="34" charset="0"/>
              <a:cs typeface="Arial" panose="020B0604020202020204" pitchFamily="34" charset="0"/>
            </a:endParaRPr>
          </a:p>
          <a:p>
            <a:pPr marL="12700" algn="just">
              <a:lnSpc>
                <a:spcPct val="100000"/>
              </a:lnSpc>
            </a:pPr>
            <a:endParaRPr sz="1800" dirty="0">
              <a:solidFill>
                <a:schemeClr val="bg1"/>
              </a:solidFill>
              <a:latin typeface="Arial" panose="020B0604020202020204" pitchFamily="34" charset="0"/>
              <a:cs typeface="Arial" panose="020B0604020202020204" pitchFamily="34" charset="0"/>
            </a:endParaRPr>
          </a:p>
          <a:p>
            <a:pPr>
              <a:lnSpc>
                <a:spcPct val="100000"/>
              </a:lnSpc>
              <a:spcBef>
                <a:spcPts val="38"/>
              </a:spcBef>
            </a:pPr>
            <a:endParaRPr sz="1850" dirty="0">
              <a:solidFill>
                <a:schemeClr val="bg1"/>
              </a:solidFill>
              <a:latin typeface="Arial" panose="020B0604020202020204" pitchFamily="34" charset="0"/>
              <a:cs typeface="Arial" panose="020B0604020202020204" pitchFamily="34" charset="0"/>
            </a:endParaRPr>
          </a:p>
          <a:p>
            <a:pPr marL="12700" marR="5080" algn="just">
              <a:lnSpc>
                <a:spcPct val="100000"/>
              </a:lnSpc>
            </a:pPr>
            <a:endParaRPr lang="fr-FR" sz="1800" spc="-5" dirty="0" smtClean="0">
              <a:solidFill>
                <a:schemeClr val="bg1"/>
              </a:solidFill>
              <a:latin typeface="Arial" panose="020B0604020202020204" pitchFamily="34" charset="0"/>
              <a:cs typeface="Arial" panose="020B0604020202020204" pitchFamily="34" charset="0"/>
            </a:endParaRPr>
          </a:p>
          <a:p>
            <a:pPr marL="12700" marR="5080" algn="just">
              <a:lnSpc>
                <a:spcPct val="100000"/>
              </a:lnSpc>
            </a:pPr>
            <a:r>
              <a:rPr sz="1800" spc="-5" dirty="0" err="1" smtClean="0">
                <a:solidFill>
                  <a:schemeClr val="bg1"/>
                </a:solidFill>
                <a:latin typeface="Arial" panose="020B0604020202020204" pitchFamily="34" charset="0"/>
                <a:cs typeface="Arial" panose="020B0604020202020204" pitchFamily="34" charset="0"/>
              </a:rPr>
              <a:t>Cette</a:t>
            </a:r>
            <a:r>
              <a:rPr sz="1800" spc="-5" dirty="0" smtClean="0">
                <a:solidFill>
                  <a:schemeClr val="bg1"/>
                </a:solidFill>
                <a:latin typeface="Arial" panose="020B0604020202020204" pitchFamily="34" charset="0"/>
                <a:cs typeface="Arial" panose="020B0604020202020204" pitchFamily="34" charset="0"/>
              </a:rPr>
              <a:t> </a:t>
            </a:r>
            <a:r>
              <a:rPr sz="1800" spc="-5" dirty="0">
                <a:solidFill>
                  <a:schemeClr val="bg1"/>
                </a:solidFill>
                <a:latin typeface="Arial" panose="020B0604020202020204" pitchFamily="34" charset="0"/>
                <a:cs typeface="Arial" panose="020B0604020202020204" pitchFamily="34" charset="0"/>
              </a:rPr>
              <a:t>nécessité crée cependant des conditions propices pour freiner </a:t>
            </a:r>
            <a:r>
              <a:rPr sz="1800" spc="-10" dirty="0">
                <a:solidFill>
                  <a:schemeClr val="bg1"/>
                </a:solidFill>
                <a:latin typeface="Arial" panose="020B0604020202020204" pitchFamily="34" charset="0"/>
                <a:cs typeface="Arial" panose="020B0604020202020204" pitchFamily="34" charset="0"/>
              </a:rPr>
              <a:t>le  </a:t>
            </a:r>
            <a:r>
              <a:rPr sz="1800" dirty="0">
                <a:solidFill>
                  <a:schemeClr val="bg1"/>
                </a:solidFill>
                <a:latin typeface="Arial" panose="020B0604020202020204" pitchFamily="34" charset="0"/>
                <a:cs typeface="Arial" panose="020B0604020202020204" pitchFamily="34" charset="0"/>
              </a:rPr>
              <a:t>transit </a:t>
            </a:r>
            <a:r>
              <a:rPr sz="1800" spc="-5" dirty="0">
                <a:solidFill>
                  <a:schemeClr val="bg1"/>
                </a:solidFill>
                <a:latin typeface="Arial" panose="020B0604020202020204" pitchFamily="34" charset="0"/>
                <a:cs typeface="Arial" panose="020B0604020202020204" pitchFamily="34" charset="0"/>
              </a:rPr>
              <a:t>particulaire présent dans les eaux côtières </a:t>
            </a:r>
            <a:r>
              <a:rPr sz="1800" dirty="0">
                <a:solidFill>
                  <a:schemeClr val="bg1"/>
                </a:solidFill>
                <a:latin typeface="Arial" panose="020B0604020202020204" pitchFamily="34" charset="0"/>
                <a:cs typeface="Arial" panose="020B0604020202020204" pitchFamily="34" charset="0"/>
              </a:rPr>
              <a:t>et </a:t>
            </a:r>
            <a:r>
              <a:rPr sz="1800" spc="-5" dirty="0">
                <a:solidFill>
                  <a:schemeClr val="bg1"/>
                </a:solidFill>
                <a:latin typeface="Arial" panose="020B0604020202020204" pitchFamily="34" charset="0"/>
                <a:cs typeface="Arial" panose="020B0604020202020204" pitchFamily="34" charset="0"/>
              </a:rPr>
              <a:t>aboutir à la   sédimentation des matières </a:t>
            </a:r>
            <a:r>
              <a:rPr sz="1800" spc="-5" dirty="0" err="1">
                <a:solidFill>
                  <a:schemeClr val="bg1"/>
                </a:solidFill>
                <a:latin typeface="Arial" panose="020B0604020202020204" pitchFamily="34" charset="0"/>
                <a:cs typeface="Arial" panose="020B0604020202020204" pitchFamily="34" charset="0"/>
              </a:rPr>
              <a:t>en</a:t>
            </a:r>
            <a:r>
              <a:rPr sz="1800" spc="-35" dirty="0">
                <a:solidFill>
                  <a:schemeClr val="bg1"/>
                </a:solidFill>
                <a:latin typeface="Arial" panose="020B0604020202020204" pitchFamily="34" charset="0"/>
                <a:cs typeface="Arial" panose="020B0604020202020204" pitchFamily="34" charset="0"/>
              </a:rPr>
              <a:t> </a:t>
            </a:r>
            <a:r>
              <a:rPr sz="1800" spc="-10" dirty="0" smtClean="0">
                <a:solidFill>
                  <a:schemeClr val="bg1"/>
                </a:solidFill>
                <a:latin typeface="Arial" panose="020B0604020202020204" pitchFamily="34" charset="0"/>
                <a:cs typeface="Arial" panose="020B0604020202020204" pitchFamily="34" charset="0"/>
              </a:rPr>
              <a:t>suspension.</a:t>
            </a:r>
            <a:endParaRPr lang="fr-FR" spc="-10" dirty="0" smtClean="0">
              <a:solidFill>
                <a:schemeClr val="bg1"/>
              </a:solidFill>
              <a:latin typeface="Arial" panose="020B0604020202020204" pitchFamily="34" charset="0"/>
              <a:cs typeface="Arial" panose="020B0604020202020204" pitchFamily="34" charset="0"/>
            </a:endParaRPr>
          </a:p>
          <a:p>
            <a:pPr marL="12700" marR="5080" algn="just">
              <a:lnSpc>
                <a:spcPct val="100000"/>
              </a:lnSpc>
            </a:pPr>
            <a:endParaRPr lang="fr-FR" sz="1800" spc="-10" dirty="0" smtClean="0">
              <a:solidFill>
                <a:schemeClr val="bg1"/>
              </a:solidFill>
              <a:latin typeface="Arial" panose="020B0604020202020204" pitchFamily="34" charset="0"/>
              <a:cs typeface="Arial" panose="020B0604020202020204" pitchFamily="34" charset="0"/>
            </a:endParaRPr>
          </a:p>
          <a:p>
            <a:pPr marL="12700" marR="5080" algn="just">
              <a:lnSpc>
                <a:spcPct val="100000"/>
              </a:lnSpc>
            </a:pPr>
            <a:r>
              <a:rPr sz="1800" spc="-5" dirty="0" err="1" smtClean="0">
                <a:solidFill>
                  <a:schemeClr val="bg1"/>
                </a:solidFill>
                <a:latin typeface="Arial" panose="020B0604020202020204" pitchFamily="34" charset="0"/>
                <a:cs typeface="Arial" panose="020B0604020202020204" pitchFamily="34" charset="0"/>
              </a:rPr>
              <a:t>En</a:t>
            </a:r>
            <a:r>
              <a:rPr sz="1800" spc="-5" dirty="0" smtClean="0">
                <a:solidFill>
                  <a:schemeClr val="bg1"/>
                </a:solidFill>
                <a:latin typeface="Arial" panose="020B0604020202020204" pitchFamily="34" charset="0"/>
                <a:cs typeface="Arial" panose="020B0604020202020204" pitchFamily="34" charset="0"/>
              </a:rPr>
              <a:t> </a:t>
            </a:r>
            <a:r>
              <a:rPr sz="1800" spc="-5" dirty="0">
                <a:solidFill>
                  <a:schemeClr val="bg1"/>
                </a:solidFill>
                <a:latin typeface="Arial" panose="020B0604020202020204" pitchFamily="34" charset="0"/>
                <a:cs typeface="Arial" panose="020B0604020202020204" pitchFamily="34" charset="0"/>
              </a:rPr>
              <a:t>outre, les bassins portuaires subissent aussi une </a:t>
            </a:r>
            <a:r>
              <a:rPr sz="1800" spc="-10" dirty="0">
                <a:solidFill>
                  <a:schemeClr val="bg1"/>
                </a:solidFill>
                <a:latin typeface="Arial" panose="020B0604020202020204" pitchFamily="34" charset="0"/>
                <a:cs typeface="Arial" panose="020B0604020202020204" pitchFamily="34" charset="0"/>
              </a:rPr>
              <a:t>sédimentation  </a:t>
            </a:r>
            <a:r>
              <a:rPr sz="1800" spc="-5" dirty="0">
                <a:solidFill>
                  <a:schemeClr val="bg1"/>
                </a:solidFill>
                <a:latin typeface="Arial" panose="020B0604020202020204" pitchFamily="34" charset="0"/>
                <a:cs typeface="Arial" panose="020B0604020202020204" pitchFamily="34" charset="0"/>
              </a:rPr>
              <a:t>d’origine terrestre via les cours d’eau dont ils sont le</a:t>
            </a:r>
            <a:r>
              <a:rPr sz="1800" spc="-10" dirty="0">
                <a:solidFill>
                  <a:schemeClr val="bg1"/>
                </a:solidFill>
                <a:latin typeface="Arial" panose="020B0604020202020204" pitchFamily="34" charset="0"/>
                <a:cs typeface="Arial" panose="020B0604020202020204" pitchFamily="34" charset="0"/>
              </a:rPr>
              <a:t> </a:t>
            </a:r>
            <a:r>
              <a:rPr sz="1800" spc="-10" dirty="0" err="1" smtClean="0">
                <a:solidFill>
                  <a:schemeClr val="bg1"/>
                </a:solidFill>
                <a:latin typeface="Arial" panose="020B0604020202020204" pitchFamily="34" charset="0"/>
                <a:cs typeface="Arial" panose="020B0604020202020204" pitchFamily="34" charset="0"/>
              </a:rPr>
              <a:t>réc</a:t>
            </a:r>
            <a:r>
              <a:rPr lang="fr-FR" sz="1800" spc="-10" dirty="0" smtClean="0">
                <a:solidFill>
                  <a:schemeClr val="bg1"/>
                </a:solidFill>
                <a:latin typeface="Arial" panose="020B0604020202020204" pitchFamily="34" charset="0"/>
                <a:cs typeface="Arial" panose="020B0604020202020204" pitchFamily="34" charset="0"/>
              </a:rPr>
              <a:t>é</a:t>
            </a:r>
            <a:r>
              <a:rPr sz="1800" spc="-10" dirty="0" err="1" smtClean="0">
                <a:solidFill>
                  <a:schemeClr val="bg1"/>
                </a:solidFill>
                <a:latin typeface="Arial" panose="020B0604020202020204" pitchFamily="34" charset="0"/>
                <a:cs typeface="Arial" panose="020B0604020202020204" pitchFamily="34" charset="0"/>
              </a:rPr>
              <a:t>ptacle</a:t>
            </a:r>
            <a:r>
              <a:rPr sz="1800" spc="-10" dirty="0" smtClean="0">
                <a:solidFill>
                  <a:schemeClr val="bg1"/>
                </a:solidFill>
                <a:latin typeface="Arial" panose="020B0604020202020204" pitchFamily="34" charset="0"/>
                <a:cs typeface="Arial" panose="020B0604020202020204" pitchFamily="34" charset="0"/>
              </a:rPr>
              <a:t>.</a:t>
            </a:r>
            <a:r>
              <a:rPr lang="fr-FR" b="1" spc="-5" dirty="0" smtClean="0">
                <a:solidFill>
                  <a:schemeClr val="bg1"/>
                </a:solidFill>
                <a:latin typeface="Arial" panose="020B0604020202020204" pitchFamily="34" charset="0"/>
                <a:cs typeface="Arial" panose="020B0604020202020204" pitchFamily="34" charset="0"/>
              </a:rPr>
              <a:t> Dragage </a:t>
            </a:r>
            <a:r>
              <a:rPr lang="fr-FR" b="1" dirty="0" smtClean="0">
                <a:solidFill>
                  <a:schemeClr val="bg1"/>
                </a:solidFill>
                <a:latin typeface="Arial" panose="020B0604020202020204" pitchFamily="34" charset="0"/>
                <a:cs typeface="Arial" panose="020B0604020202020204" pitchFamily="34" charset="0"/>
              </a:rPr>
              <a:t>pour la navigation </a:t>
            </a:r>
            <a:r>
              <a:rPr lang="fr-FR" b="1" spc="-5" dirty="0" smtClean="0">
                <a:solidFill>
                  <a:schemeClr val="bg1"/>
                </a:solidFill>
                <a:latin typeface="Arial" panose="020B0604020202020204" pitchFamily="34" charset="0"/>
                <a:cs typeface="Arial" panose="020B0604020202020204" pitchFamily="34" charset="0"/>
              </a:rPr>
              <a:t>– </a:t>
            </a:r>
            <a:r>
              <a:rPr lang="fr-FR" b="1" dirty="0" smtClean="0">
                <a:solidFill>
                  <a:schemeClr val="bg1"/>
                </a:solidFill>
                <a:latin typeface="Arial" panose="020B0604020202020204" pitchFamily="34" charset="0"/>
                <a:cs typeface="Arial" panose="020B0604020202020204" pitchFamily="34" charset="0"/>
              </a:rPr>
              <a:t>entretien des</a:t>
            </a:r>
            <a:r>
              <a:rPr lang="fr-FR" b="1" spc="-85" dirty="0" smtClean="0">
                <a:solidFill>
                  <a:schemeClr val="bg1"/>
                </a:solidFill>
                <a:latin typeface="Arial" panose="020B0604020202020204" pitchFamily="34" charset="0"/>
                <a:cs typeface="Arial" panose="020B0604020202020204" pitchFamily="34" charset="0"/>
              </a:rPr>
              <a:t> </a:t>
            </a:r>
            <a:r>
              <a:rPr lang="fr-FR" b="1" dirty="0" smtClean="0">
                <a:solidFill>
                  <a:schemeClr val="bg1"/>
                </a:solidFill>
                <a:latin typeface="Arial" panose="020B0604020202020204" pitchFamily="34" charset="0"/>
                <a:cs typeface="Arial" panose="020B0604020202020204" pitchFamily="34" charset="0"/>
              </a:rPr>
              <a:t>ports</a:t>
            </a:r>
          </a:p>
          <a:p>
            <a:pPr marL="12700" marR="5080" algn="just">
              <a:lnSpc>
                <a:spcPct val="100000"/>
              </a:lnSpc>
            </a:pPr>
            <a:r>
              <a:rPr lang="fr-FR" b="1" spc="-5" dirty="0" smtClean="0">
                <a:solidFill>
                  <a:schemeClr val="bg1"/>
                </a:solidFill>
                <a:latin typeface="Arial" panose="020B0604020202020204" pitchFamily="34" charset="0"/>
                <a:cs typeface="Arial" panose="020B0604020202020204" pitchFamily="34" charset="0"/>
              </a:rPr>
              <a:t> 	 - </a:t>
            </a:r>
            <a:r>
              <a:rPr lang="fr-FR" spc="-5" dirty="0" smtClean="0">
                <a:solidFill>
                  <a:schemeClr val="bg1"/>
                </a:solidFill>
                <a:latin typeface="Arial" panose="020B0604020202020204" pitchFamily="34" charset="0"/>
                <a:cs typeface="Arial" panose="020B0604020202020204" pitchFamily="34" charset="0"/>
              </a:rPr>
              <a:t>Élargir et approfondir les canaux</a:t>
            </a:r>
            <a:r>
              <a:rPr lang="fr-FR" spc="-55" dirty="0" smtClean="0">
                <a:solidFill>
                  <a:schemeClr val="bg1"/>
                </a:solidFill>
                <a:latin typeface="Arial" panose="020B0604020202020204" pitchFamily="34" charset="0"/>
                <a:cs typeface="Arial" panose="020B0604020202020204" pitchFamily="34" charset="0"/>
              </a:rPr>
              <a:t> </a:t>
            </a:r>
            <a:r>
              <a:rPr lang="fr-FR" spc="-10" dirty="0" smtClean="0">
                <a:solidFill>
                  <a:schemeClr val="bg1"/>
                </a:solidFill>
                <a:latin typeface="Arial" panose="020B0604020202020204" pitchFamily="34" charset="0"/>
                <a:cs typeface="Arial" panose="020B0604020202020204" pitchFamily="34" charset="0"/>
              </a:rPr>
              <a:t>d’accès</a:t>
            </a:r>
          </a:p>
          <a:p>
            <a:pPr marL="12700" marR="5080" algn="just">
              <a:lnSpc>
                <a:spcPct val="100000"/>
              </a:lnSpc>
            </a:pPr>
            <a:r>
              <a:rPr lang="fr-FR" spc="-10" dirty="0" smtClean="0">
                <a:solidFill>
                  <a:schemeClr val="bg1"/>
                </a:solidFill>
                <a:latin typeface="Arial" panose="020B0604020202020204" pitchFamily="34" charset="0"/>
                <a:cs typeface="Arial" panose="020B0604020202020204" pitchFamily="34" charset="0"/>
              </a:rPr>
              <a:t>  	 - </a:t>
            </a:r>
            <a:r>
              <a:rPr lang="fr-FR" spc="-5" dirty="0" smtClean="0">
                <a:solidFill>
                  <a:schemeClr val="bg1"/>
                </a:solidFill>
                <a:latin typeface="Arial" panose="020B0604020202020204" pitchFamily="34" charset="0"/>
                <a:cs typeface="Arial" panose="020B0604020202020204" pitchFamily="34" charset="0"/>
              </a:rPr>
              <a:t>Maintenir une profondeur d’eau des</a:t>
            </a:r>
            <a:r>
              <a:rPr lang="fr-FR" spc="-55" dirty="0" smtClean="0">
                <a:solidFill>
                  <a:schemeClr val="bg1"/>
                </a:solidFill>
                <a:latin typeface="Arial" panose="020B0604020202020204" pitchFamily="34" charset="0"/>
                <a:cs typeface="Arial" panose="020B0604020202020204" pitchFamily="34" charset="0"/>
              </a:rPr>
              <a:t> </a:t>
            </a:r>
            <a:r>
              <a:rPr lang="fr-FR" spc="-10" dirty="0" smtClean="0">
                <a:solidFill>
                  <a:schemeClr val="bg1"/>
                </a:solidFill>
                <a:latin typeface="Arial" panose="020B0604020202020204" pitchFamily="34" charset="0"/>
                <a:cs typeface="Arial" panose="020B0604020202020204" pitchFamily="34" charset="0"/>
              </a:rPr>
              <a:t>bassins</a:t>
            </a:r>
            <a:endParaRPr lang="fr-FR" dirty="0" smtClean="0">
              <a:solidFill>
                <a:schemeClr val="bg1"/>
              </a:solidFill>
              <a:latin typeface="Arial" panose="020B0604020202020204" pitchFamily="34" charset="0"/>
              <a:cs typeface="Arial" panose="020B0604020202020204" pitchFamily="34" charset="0"/>
            </a:endParaRPr>
          </a:p>
          <a:p>
            <a:pPr algn="ctr">
              <a:lnSpc>
                <a:spcPct val="100000"/>
              </a:lnSpc>
            </a:pPr>
            <a:r>
              <a:rPr lang="fr-FR" b="1" dirty="0" smtClean="0">
                <a:solidFill>
                  <a:srgbClr val="FF0000"/>
                </a:solidFill>
                <a:latin typeface="Arial" panose="020B0604020202020204" pitchFamily="34" charset="0"/>
                <a:cs typeface="Arial" panose="020B0604020202020204" pitchFamily="34" charset="0"/>
              </a:rPr>
              <a:t>Le dragage constitue une </a:t>
            </a:r>
            <a:r>
              <a:rPr lang="fr-FR" b="1" spc="-5" dirty="0" smtClean="0">
                <a:solidFill>
                  <a:srgbClr val="FF0000"/>
                </a:solidFill>
                <a:latin typeface="Arial" panose="020B0604020202020204" pitchFamily="34" charset="0"/>
                <a:cs typeface="Arial" panose="020B0604020202020204" pitchFamily="34" charset="0"/>
              </a:rPr>
              <a:t>nécessité vitale </a:t>
            </a:r>
            <a:r>
              <a:rPr lang="fr-FR" b="1" dirty="0" smtClean="0">
                <a:solidFill>
                  <a:srgbClr val="FF0000"/>
                </a:solidFill>
                <a:latin typeface="Arial" panose="020B0604020202020204" pitchFamily="34" charset="0"/>
                <a:cs typeface="Arial" panose="020B0604020202020204" pitchFamily="34" charset="0"/>
              </a:rPr>
              <a:t>pour l'exploitation des</a:t>
            </a:r>
            <a:r>
              <a:rPr lang="fr-FR" b="1" spc="-65" dirty="0" smtClean="0">
                <a:solidFill>
                  <a:srgbClr val="FF0000"/>
                </a:solidFill>
                <a:latin typeface="Arial" panose="020B0604020202020204" pitchFamily="34" charset="0"/>
                <a:cs typeface="Arial" panose="020B0604020202020204" pitchFamily="34" charset="0"/>
              </a:rPr>
              <a:t> </a:t>
            </a:r>
            <a:r>
              <a:rPr lang="fr-FR" b="1" dirty="0" smtClean="0">
                <a:solidFill>
                  <a:srgbClr val="FF0000"/>
                </a:solidFill>
                <a:latin typeface="Arial" panose="020B0604020202020204" pitchFamily="34" charset="0"/>
                <a:cs typeface="Arial" panose="020B0604020202020204" pitchFamily="34" charset="0"/>
              </a:rPr>
              <a:t>ports</a:t>
            </a:r>
            <a:endParaRPr sz="1800" dirty="0">
              <a:solidFill>
                <a:schemeClr val="bg1"/>
              </a:solidFill>
              <a:latin typeface="Arial" panose="020B0604020202020204" pitchFamily="34" charset="0"/>
              <a:cs typeface="Arial" panose="020B0604020202020204" pitchFamily="34" charset="0"/>
            </a:endParaRPr>
          </a:p>
        </p:txBody>
      </p:sp>
      <p:sp>
        <p:nvSpPr>
          <p:cNvPr id="79873" name="Rectangle 1"/>
          <p:cNvSpPr>
            <a:spLocks noChangeArrowheads="1"/>
          </p:cNvSpPr>
          <p:nvPr/>
        </p:nvSpPr>
        <p:spPr bwMode="auto">
          <a:xfrm>
            <a:off x="304800" y="1898650"/>
            <a:ext cx="8597900" cy="805357"/>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err="1" smtClean="0">
                <a:ln>
                  <a:noFill/>
                </a:ln>
                <a:solidFill>
                  <a:schemeClr val="tx2">
                    <a:lumMod val="75000"/>
                  </a:schemeClr>
                </a:solidFill>
                <a:effectLst/>
                <a:latin typeface="Arial" pitchFamily="34" charset="0"/>
                <a:cs typeface="Arial" pitchFamily="34" charset="0"/>
              </a:rPr>
              <a:t>Problematic</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The port infrastructures are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configured</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in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such</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way</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as to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protect</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ships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from</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climatic</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hazards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by building basins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where</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the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hydrodynamic</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conditions are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largely</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attenuated</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compared</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to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those</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from</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the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outside</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environment</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p>
        </p:txBody>
      </p:sp>
      <p:sp>
        <p:nvSpPr>
          <p:cNvPr id="6" name="object 11"/>
          <p:cNvSpPr txBox="1"/>
          <p:nvPr/>
        </p:nvSpPr>
        <p:spPr>
          <a:xfrm>
            <a:off x="596900" y="692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537276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a:spLocks/>
          </p:cNvSpPr>
          <p:nvPr/>
        </p:nvSpPr>
        <p:spPr>
          <a:xfrm>
            <a:off x="368300" y="27708"/>
            <a:ext cx="8369300" cy="307777"/>
          </a:xfrm>
          <a:prstGeom prst="rect">
            <a:avLst/>
          </a:prstGeom>
          <a:noFill/>
        </p:spPr>
        <p:txBody>
          <a:bodyPr vert="horz" wrap="square" lIns="0" tIns="0" rIns="0" bIns="0" rtlCol="0">
            <a:spAutoFit/>
          </a:bodyPr>
          <a:lstStyle/>
          <a:p>
            <a:pPr marL="1270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5" normalizeH="0" baseline="0" noProof="0" dirty="0" smtClean="0">
                <a:ln>
                  <a:noFill/>
                </a:ln>
                <a:solidFill>
                  <a:schemeClr val="bg1"/>
                </a:solidFill>
                <a:effectLst/>
                <a:uLnTx/>
                <a:uFillTx/>
                <a:latin typeface="Tahoma"/>
                <a:ea typeface="+mj-ea"/>
                <a:cs typeface="Tahoma"/>
              </a:rPr>
              <a:t>Menaces sur </a:t>
            </a:r>
            <a:r>
              <a:rPr kumimoji="0" lang="fr-FR" sz="2000" b="1" i="0" u="none" strike="noStrike" kern="0" cap="none" spc="0" normalizeH="0" baseline="0" noProof="0" dirty="0" smtClean="0">
                <a:ln>
                  <a:noFill/>
                </a:ln>
                <a:solidFill>
                  <a:schemeClr val="bg1"/>
                </a:solidFill>
                <a:effectLst/>
                <a:uLnTx/>
                <a:uFillTx/>
                <a:latin typeface="Tahoma"/>
                <a:ea typeface="+mj-ea"/>
                <a:cs typeface="Tahoma"/>
              </a:rPr>
              <a:t>la </a:t>
            </a:r>
            <a:r>
              <a:rPr kumimoji="0" lang="fr-FR" sz="2000" b="1" i="0" u="none" strike="noStrike" kern="0" cap="none" spc="-5" normalizeH="0" baseline="0" noProof="0" dirty="0" smtClean="0">
                <a:ln>
                  <a:noFill/>
                </a:ln>
                <a:solidFill>
                  <a:schemeClr val="bg1"/>
                </a:solidFill>
                <a:effectLst/>
                <a:uLnTx/>
                <a:uFillTx/>
                <a:latin typeface="Tahoma"/>
                <a:ea typeface="+mj-ea"/>
                <a:cs typeface="Tahoma"/>
              </a:rPr>
              <a:t>biodiversité Marine et les Ressources</a:t>
            </a:r>
            <a:r>
              <a:rPr kumimoji="0" lang="fr-FR" sz="2000" b="1" i="0" u="none" strike="noStrike" kern="0" cap="none" spc="155" normalizeH="0" baseline="0" noProof="0" dirty="0" smtClean="0">
                <a:ln>
                  <a:noFill/>
                </a:ln>
                <a:solidFill>
                  <a:schemeClr val="bg1"/>
                </a:solidFill>
                <a:effectLst/>
                <a:uLnTx/>
                <a:uFillTx/>
                <a:latin typeface="Tahoma"/>
                <a:ea typeface="+mj-ea"/>
                <a:cs typeface="Tahoma"/>
              </a:rPr>
              <a:t> </a:t>
            </a:r>
            <a:r>
              <a:rPr kumimoji="0" lang="fr-FR" sz="2000" b="1" i="0" u="none" strike="noStrike" kern="0" cap="none" spc="-5" normalizeH="0" baseline="0" noProof="0" dirty="0" smtClean="0">
                <a:ln>
                  <a:noFill/>
                </a:ln>
                <a:solidFill>
                  <a:schemeClr val="bg1"/>
                </a:solidFill>
                <a:effectLst/>
                <a:uLnTx/>
                <a:uFillTx/>
                <a:latin typeface="Tahoma"/>
                <a:ea typeface="+mj-ea"/>
                <a:cs typeface="Tahoma"/>
              </a:rPr>
              <a:t>halieutiques</a:t>
            </a:r>
            <a:endParaRPr kumimoji="0" lang="fr-FR" sz="2000" b="1" i="0" u="none" strike="noStrike" kern="0" cap="none" spc="0" normalizeH="0" baseline="0" noProof="0" dirty="0">
              <a:ln>
                <a:noFill/>
              </a:ln>
              <a:solidFill>
                <a:schemeClr val="bg1"/>
              </a:solidFill>
              <a:effectLst/>
              <a:uLnTx/>
              <a:uFillTx/>
              <a:latin typeface="Tahoma"/>
              <a:ea typeface="+mj-ea"/>
              <a:cs typeface="Tahoma"/>
            </a:endParaRPr>
          </a:p>
        </p:txBody>
      </p:sp>
      <p:sp>
        <p:nvSpPr>
          <p:cNvPr id="6" name="object 6"/>
          <p:cNvSpPr txBox="1"/>
          <p:nvPr/>
        </p:nvSpPr>
        <p:spPr>
          <a:xfrm>
            <a:off x="292100" y="1898650"/>
            <a:ext cx="8629650" cy="323165"/>
          </a:xfrm>
          <a:prstGeom prst="rect">
            <a:avLst/>
          </a:prstGeom>
          <a:noFill/>
        </p:spPr>
        <p:txBody>
          <a:bodyPr vert="horz" wrap="square" lIns="0" tIns="45720" rIns="0" bIns="0" rtlCol="0">
            <a:spAutoFit/>
          </a:bodyPr>
          <a:lstStyle/>
          <a:p>
            <a:pPr marL="96520">
              <a:lnSpc>
                <a:spcPct val="100000"/>
              </a:lnSpc>
              <a:spcBef>
                <a:spcPts val="360"/>
              </a:spcBef>
              <a:tabLst>
                <a:tab pos="2437765" algn="l"/>
                <a:tab pos="3907154" algn="l"/>
                <a:tab pos="4789170" algn="l"/>
              </a:tabLst>
            </a:pPr>
            <a:r>
              <a:rPr b="1" spc="-5" dirty="0">
                <a:solidFill>
                  <a:srgbClr val="FF0000"/>
                </a:solidFill>
                <a:latin typeface="Arial"/>
                <a:cs typeface="Arial"/>
              </a:rPr>
              <a:t>Agriculture   </a:t>
            </a:r>
            <a:r>
              <a:rPr b="1" spc="80" dirty="0">
                <a:solidFill>
                  <a:srgbClr val="FF0000"/>
                </a:solidFill>
                <a:latin typeface="Arial"/>
                <a:cs typeface="Arial"/>
              </a:rPr>
              <a:t> </a:t>
            </a:r>
            <a:r>
              <a:rPr b="1" spc="-5" dirty="0" smtClean="0">
                <a:solidFill>
                  <a:srgbClr val="FF0000"/>
                </a:solidFill>
                <a:latin typeface="Arial"/>
                <a:cs typeface="Arial"/>
              </a:rPr>
              <a:t>Industries</a:t>
            </a:r>
            <a:r>
              <a:rPr lang="fr-FR" b="1" spc="-5" dirty="0" smtClean="0">
                <a:solidFill>
                  <a:srgbClr val="FF0000"/>
                </a:solidFill>
                <a:latin typeface="Arial"/>
                <a:cs typeface="Arial"/>
              </a:rPr>
              <a:t>    </a:t>
            </a:r>
            <a:r>
              <a:rPr b="1" spc="-5" dirty="0" err="1" smtClean="0">
                <a:solidFill>
                  <a:srgbClr val="FF0000"/>
                </a:solidFill>
                <a:latin typeface="Arial"/>
                <a:cs typeface="Arial"/>
              </a:rPr>
              <a:t>Urbanisation</a:t>
            </a:r>
            <a:r>
              <a:rPr b="1" spc="-5" dirty="0">
                <a:solidFill>
                  <a:srgbClr val="FF0000"/>
                </a:solidFill>
                <a:latin typeface="Arial"/>
                <a:cs typeface="Arial"/>
              </a:rPr>
              <a:t>	</a:t>
            </a:r>
            <a:r>
              <a:rPr b="1" spc="-5" dirty="0" err="1" smtClean="0">
                <a:solidFill>
                  <a:srgbClr val="FF0000"/>
                </a:solidFill>
                <a:latin typeface="Arial"/>
                <a:cs typeface="Arial"/>
              </a:rPr>
              <a:t>Pêches</a:t>
            </a:r>
            <a:r>
              <a:rPr lang="fr-FR" b="1" spc="-5" dirty="0" smtClean="0">
                <a:solidFill>
                  <a:srgbClr val="FF0000"/>
                </a:solidFill>
                <a:latin typeface="Arial"/>
                <a:cs typeface="Arial"/>
              </a:rPr>
              <a:t>  </a:t>
            </a:r>
            <a:r>
              <a:rPr b="1" spc="-5" dirty="0" smtClean="0">
                <a:solidFill>
                  <a:srgbClr val="FF0000"/>
                </a:solidFill>
                <a:latin typeface="Arial"/>
                <a:cs typeface="Arial"/>
              </a:rPr>
              <a:t>Commerce</a:t>
            </a:r>
            <a:r>
              <a:rPr b="1" spc="-75" dirty="0" smtClean="0">
                <a:solidFill>
                  <a:srgbClr val="FF0000"/>
                </a:solidFill>
                <a:latin typeface="Arial"/>
                <a:cs typeface="Arial"/>
              </a:rPr>
              <a:t> </a:t>
            </a:r>
            <a:r>
              <a:rPr b="1" spc="-5" dirty="0">
                <a:solidFill>
                  <a:srgbClr val="FF0000"/>
                </a:solidFill>
                <a:latin typeface="Arial"/>
                <a:cs typeface="Arial"/>
              </a:rPr>
              <a:t>international</a:t>
            </a:r>
            <a:endParaRPr dirty="0">
              <a:solidFill>
                <a:srgbClr val="FF0000"/>
              </a:solidFill>
              <a:latin typeface="Arial"/>
              <a:cs typeface="Arial"/>
            </a:endParaRPr>
          </a:p>
        </p:txBody>
      </p:sp>
      <p:sp>
        <p:nvSpPr>
          <p:cNvPr id="8" name="object 24"/>
          <p:cNvSpPr txBox="1"/>
          <p:nvPr/>
        </p:nvSpPr>
        <p:spPr>
          <a:xfrm>
            <a:off x="292100" y="2432050"/>
            <a:ext cx="3276600" cy="553998"/>
          </a:xfrm>
          <a:prstGeom prst="rect">
            <a:avLst/>
          </a:prstGeom>
          <a:noFill/>
        </p:spPr>
        <p:txBody>
          <a:bodyPr vert="horz" wrap="square" lIns="0" tIns="0" rIns="0" bIns="0" rtlCol="0">
            <a:spAutoFit/>
          </a:bodyPr>
          <a:lstStyle/>
          <a:p>
            <a:pPr marL="12065" marR="5080" indent="635" algn="ctr">
              <a:lnSpc>
                <a:spcPct val="100000"/>
              </a:lnSpc>
            </a:pPr>
            <a:r>
              <a:rPr b="1" spc="-5" dirty="0">
                <a:solidFill>
                  <a:schemeClr val="bg1"/>
                </a:solidFill>
                <a:latin typeface="Arial"/>
                <a:cs typeface="Arial"/>
              </a:rPr>
              <a:t>La </a:t>
            </a:r>
            <a:r>
              <a:rPr b="1" spc="-10" dirty="0">
                <a:solidFill>
                  <a:schemeClr val="bg1"/>
                </a:solidFill>
                <a:latin typeface="Arial"/>
                <a:cs typeface="Arial"/>
              </a:rPr>
              <a:t>destruction et  fragmentation</a:t>
            </a:r>
            <a:r>
              <a:rPr b="1" spc="-40" dirty="0">
                <a:solidFill>
                  <a:schemeClr val="bg1"/>
                </a:solidFill>
                <a:latin typeface="Arial"/>
                <a:cs typeface="Arial"/>
              </a:rPr>
              <a:t> </a:t>
            </a:r>
            <a:r>
              <a:rPr b="1" spc="-10" dirty="0">
                <a:solidFill>
                  <a:schemeClr val="bg1"/>
                </a:solidFill>
                <a:latin typeface="Arial"/>
                <a:cs typeface="Arial"/>
              </a:rPr>
              <a:t>des  habitats</a:t>
            </a:r>
            <a:endParaRPr dirty="0">
              <a:solidFill>
                <a:schemeClr val="bg1"/>
              </a:solidFill>
              <a:latin typeface="Arial"/>
              <a:cs typeface="Arial"/>
            </a:endParaRPr>
          </a:p>
        </p:txBody>
      </p:sp>
      <p:sp>
        <p:nvSpPr>
          <p:cNvPr id="9" name="object 25"/>
          <p:cNvSpPr txBox="1"/>
          <p:nvPr/>
        </p:nvSpPr>
        <p:spPr>
          <a:xfrm>
            <a:off x="6540500" y="2432050"/>
            <a:ext cx="2133600" cy="553998"/>
          </a:xfrm>
          <a:prstGeom prst="rect">
            <a:avLst/>
          </a:prstGeom>
          <a:noFill/>
        </p:spPr>
        <p:txBody>
          <a:bodyPr vert="horz" wrap="square" lIns="0" tIns="0" rIns="0" bIns="0" rtlCol="0">
            <a:spAutoFit/>
          </a:bodyPr>
          <a:lstStyle/>
          <a:p>
            <a:pPr marL="326390" marR="5080" indent="-314325">
              <a:lnSpc>
                <a:spcPct val="100000"/>
              </a:lnSpc>
            </a:pPr>
            <a:r>
              <a:rPr b="1" spc="-5" dirty="0">
                <a:solidFill>
                  <a:schemeClr val="bg1"/>
                </a:solidFill>
                <a:latin typeface="Arial"/>
                <a:cs typeface="Arial"/>
              </a:rPr>
              <a:t>Les </a:t>
            </a:r>
            <a:r>
              <a:rPr b="1" spc="-10" dirty="0">
                <a:solidFill>
                  <a:schemeClr val="bg1"/>
                </a:solidFill>
                <a:latin typeface="Arial"/>
                <a:cs typeface="Arial"/>
              </a:rPr>
              <a:t>introductions  d’espèces</a:t>
            </a:r>
            <a:endParaRPr dirty="0">
              <a:solidFill>
                <a:schemeClr val="bg1"/>
              </a:solidFill>
              <a:latin typeface="Arial"/>
              <a:cs typeface="Arial"/>
            </a:endParaRPr>
          </a:p>
        </p:txBody>
      </p:sp>
      <p:sp>
        <p:nvSpPr>
          <p:cNvPr id="10" name="object 26"/>
          <p:cNvSpPr txBox="1"/>
          <p:nvPr/>
        </p:nvSpPr>
        <p:spPr>
          <a:xfrm>
            <a:off x="6540500" y="3498850"/>
            <a:ext cx="2094230" cy="276999"/>
          </a:xfrm>
          <a:prstGeom prst="rect">
            <a:avLst/>
          </a:prstGeom>
          <a:noFill/>
        </p:spPr>
        <p:txBody>
          <a:bodyPr vert="horz" wrap="square" lIns="0" tIns="0" rIns="0" bIns="0" rtlCol="0">
            <a:spAutoFit/>
          </a:bodyPr>
          <a:lstStyle/>
          <a:p>
            <a:pPr marL="12700">
              <a:lnSpc>
                <a:spcPct val="100000"/>
              </a:lnSpc>
            </a:pPr>
            <a:r>
              <a:rPr b="1" spc="-5" dirty="0">
                <a:solidFill>
                  <a:schemeClr val="bg1"/>
                </a:solidFill>
                <a:latin typeface="Arial"/>
                <a:cs typeface="Arial"/>
              </a:rPr>
              <a:t>La</a:t>
            </a:r>
            <a:r>
              <a:rPr b="1" spc="-45" dirty="0">
                <a:solidFill>
                  <a:schemeClr val="bg1"/>
                </a:solidFill>
                <a:latin typeface="Arial"/>
                <a:cs typeface="Arial"/>
              </a:rPr>
              <a:t> </a:t>
            </a:r>
            <a:r>
              <a:rPr b="1" spc="-10" dirty="0">
                <a:solidFill>
                  <a:schemeClr val="bg1"/>
                </a:solidFill>
                <a:latin typeface="Arial"/>
                <a:cs typeface="Arial"/>
              </a:rPr>
              <a:t>surexploitation</a:t>
            </a:r>
            <a:endParaRPr dirty="0">
              <a:solidFill>
                <a:schemeClr val="bg1"/>
              </a:solidFill>
              <a:latin typeface="Arial"/>
              <a:cs typeface="Arial"/>
            </a:endParaRPr>
          </a:p>
        </p:txBody>
      </p:sp>
      <p:sp>
        <p:nvSpPr>
          <p:cNvPr id="11" name="object 27"/>
          <p:cNvSpPr txBox="1"/>
          <p:nvPr/>
        </p:nvSpPr>
        <p:spPr>
          <a:xfrm>
            <a:off x="520700" y="3651250"/>
            <a:ext cx="1981200" cy="553998"/>
          </a:xfrm>
          <a:prstGeom prst="rect">
            <a:avLst/>
          </a:prstGeom>
          <a:noFill/>
        </p:spPr>
        <p:txBody>
          <a:bodyPr vert="horz" wrap="square" lIns="0" tIns="0" rIns="0" bIns="0" rtlCol="0">
            <a:spAutoFit/>
          </a:bodyPr>
          <a:lstStyle/>
          <a:p>
            <a:pPr marL="1270" algn="ctr">
              <a:lnSpc>
                <a:spcPct val="100000"/>
              </a:lnSpc>
            </a:pPr>
            <a:r>
              <a:rPr b="1" spc="-5" dirty="0">
                <a:solidFill>
                  <a:schemeClr val="bg1"/>
                </a:solidFill>
                <a:latin typeface="Arial"/>
                <a:cs typeface="Arial"/>
              </a:rPr>
              <a:t>La</a:t>
            </a:r>
            <a:r>
              <a:rPr b="1" spc="-65" dirty="0">
                <a:solidFill>
                  <a:schemeClr val="bg1"/>
                </a:solidFill>
                <a:latin typeface="Arial"/>
                <a:cs typeface="Arial"/>
              </a:rPr>
              <a:t> </a:t>
            </a:r>
            <a:r>
              <a:rPr b="1" spc="-10" dirty="0">
                <a:solidFill>
                  <a:schemeClr val="bg1"/>
                </a:solidFill>
                <a:latin typeface="Arial"/>
                <a:cs typeface="Arial"/>
              </a:rPr>
              <a:t>pollution</a:t>
            </a:r>
            <a:endParaRPr dirty="0">
              <a:solidFill>
                <a:schemeClr val="bg1"/>
              </a:solidFill>
              <a:latin typeface="Arial"/>
              <a:cs typeface="Arial"/>
            </a:endParaRPr>
          </a:p>
          <a:p>
            <a:pPr algn="ctr">
              <a:lnSpc>
                <a:spcPct val="100000"/>
              </a:lnSpc>
            </a:pPr>
            <a:r>
              <a:rPr b="1" spc="-5" dirty="0">
                <a:solidFill>
                  <a:schemeClr val="bg1"/>
                </a:solidFill>
                <a:latin typeface="Arial"/>
                <a:cs typeface="Arial"/>
              </a:rPr>
              <a:t>et</a:t>
            </a:r>
            <a:r>
              <a:rPr b="1" spc="-45" dirty="0">
                <a:solidFill>
                  <a:schemeClr val="bg1"/>
                </a:solidFill>
                <a:latin typeface="Arial"/>
                <a:cs typeface="Arial"/>
              </a:rPr>
              <a:t> </a:t>
            </a:r>
            <a:r>
              <a:rPr b="1" spc="-10" dirty="0">
                <a:solidFill>
                  <a:schemeClr val="bg1"/>
                </a:solidFill>
                <a:latin typeface="Arial"/>
                <a:cs typeface="Arial"/>
              </a:rPr>
              <a:t>l’eutrophisation</a:t>
            </a:r>
            <a:endParaRPr dirty="0">
              <a:solidFill>
                <a:schemeClr val="bg1"/>
              </a:solidFill>
              <a:latin typeface="Arial"/>
              <a:cs typeface="Arial"/>
            </a:endParaRPr>
          </a:p>
        </p:txBody>
      </p:sp>
      <p:sp>
        <p:nvSpPr>
          <p:cNvPr id="14" name="object 10"/>
          <p:cNvSpPr txBox="1"/>
          <p:nvPr/>
        </p:nvSpPr>
        <p:spPr>
          <a:xfrm>
            <a:off x="1529080" y="4844302"/>
            <a:ext cx="7105650" cy="757259"/>
          </a:xfrm>
          <a:prstGeom prst="rect">
            <a:avLst/>
          </a:prstGeom>
          <a:noFill/>
        </p:spPr>
        <p:txBody>
          <a:bodyPr vert="horz" wrap="square" lIns="0" tIns="43815" rIns="0" bIns="0" rtlCol="0">
            <a:spAutoFit/>
          </a:bodyPr>
          <a:lstStyle/>
          <a:p>
            <a:pPr marL="205740" indent="-109220">
              <a:lnSpc>
                <a:spcPct val="100000"/>
              </a:lnSpc>
              <a:spcBef>
                <a:spcPts val="345"/>
              </a:spcBef>
              <a:buChar char="-"/>
              <a:tabLst>
                <a:tab pos="205740" algn="l"/>
              </a:tabLst>
            </a:pPr>
            <a:r>
              <a:rPr b="1" spc="-10" dirty="0">
                <a:solidFill>
                  <a:schemeClr val="bg1"/>
                </a:solidFill>
                <a:latin typeface="Arial"/>
                <a:cs typeface="Arial"/>
              </a:rPr>
              <a:t>Extinction d’espèces </a:t>
            </a:r>
            <a:r>
              <a:rPr b="1" spc="-5" dirty="0">
                <a:solidFill>
                  <a:schemeClr val="bg1"/>
                </a:solidFill>
                <a:latin typeface="Arial"/>
                <a:cs typeface="Arial"/>
              </a:rPr>
              <a:t>et de</a:t>
            </a:r>
            <a:r>
              <a:rPr b="1" spc="35" dirty="0">
                <a:solidFill>
                  <a:schemeClr val="bg1"/>
                </a:solidFill>
                <a:latin typeface="Arial"/>
                <a:cs typeface="Arial"/>
              </a:rPr>
              <a:t> </a:t>
            </a:r>
            <a:r>
              <a:rPr b="1" spc="-10" dirty="0">
                <a:solidFill>
                  <a:schemeClr val="bg1"/>
                </a:solidFill>
                <a:latin typeface="Arial"/>
                <a:cs typeface="Arial"/>
              </a:rPr>
              <a:t>populations</a:t>
            </a:r>
            <a:endParaRPr dirty="0">
              <a:solidFill>
                <a:schemeClr val="bg1"/>
              </a:solidFill>
              <a:latin typeface="Arial"/>
              <a:cs typeface="Arial"/>
            </a:endParaRPr>
          </a:p>
          <a:p>
            <a:pPr marL="205740" indent="-109220">
              <a:lnSpc>
                <a:spcPts val="1675"/>
              </a:lnSpc>
              <a:buChar char="-"/>
              <a:tabLst>
                <a:tab pos="205740" algn="l"/>
              </a:tabLst>
            </a:pPr>
            <a:r>
              <a:rPr b="1" spc="-10" dirty="0">
                <a:solidFill>
                  <a:schemeClr val="bg1"/>
                </a:solidFill>
                <a:latin typeface="Arial"/>
                <a:cs typeface="Arial"/>
              </a:rPr>
              <a:t>Erosion </a:t>
            </a:r>
            <a:r>
              <a:rPr b="1" spc="-5" dirty="0">
                <a:solidFill>
                  <a:schemeClr val="bg1"/>
                </a:solidFill>
                <a:latin typeface="Arial"/>
                <a:cs typeface="Arial"/>
              </a:rPr>
              <a:t>de la </a:t>
            </a:r>
            <a:r>
              <a:rPr b="1" spc="-10" dirty="0">
                <a:solidFill>
                  <a:schemeClr val="bg1"/>
                </a:solidFill>
                <a:latin typeface="Arial"/>
                <a:cs typeface="Arial"/>
              </a:rPr>
              <a:t>diversité génétique </a:t>
            </a:r>
            <a:r>
              <a:rPr b="1" spc="-5" dirty="0">
                <a:solidFill>
                  <a:schemeClr val="bg1"/>
                </a:solidFill>
                <a:latin typeface="Arial"/>
                <a:cs typeface="Arial"/>
              </a:rPr>
              <a:t>et du </a:t>
            </a:r>
            <a:r>
              <a:rPr b="1" spc="-10" dirty="0">
                <a:solidFill>
                  <a:schemeClr val="bg1"/>
                </a:solidFill>
                <a:latin typeface="Arial"/>
                <a:cs typeface="Arial"/>
              </a:rPr>
              <a:t>potentiel</a:t>
            </a:r>
            <a:r>
              <a:rPr b="1" spc="100" dirty="0">
                <a:solidFill>
                  <a:schemeClr val="bg1"/>
                </a:solidFill>
                <a:latin typeface="Arial"/>
                <a:cs typeface="Arial"/>
              </a:rPr>
              <a:t> </a:t>
            </a:r>
            <a:r>
              <a:rPr b="1" spc="-10" dirty="0">
                <a:solidFill>
                  <a:schemeClr val="bg1"/>
                </a:solidFill>
                <a:latin typeface="Arial"/>
                <a:cs typeface="Arial"/>
              </a:rPr>
              <a:t>d’évolution</a:t>
            </a:r>
            <a:endParaRPr dirty="0">
              <a:solidFill>
                <a:schemeClr val="bg1"/>
              </a:solidFill>
              <a:latin typeface="Arial"/>
              <a:cs typeface="Arial"/>
            </a:endParaRPr>
          </a:p>
          <a:p>
            <a:pPr marL="205740" indent="-109220">
              <a:lnSpc>
                <a:spcPts val="1675"/>
              </a:lnSpc>
              <a:buChar char="-"/>
              <a:tabLst>
                <a:tab pos="205740" algn="l"/>
              </a:tabLst>
            </a:pPr>
            <a:r>
              <a:rPr b="1" spc="-10" dirty="0">
                <a:solidFill>
                  <a:schemeClr val="bg1"/>
                </a:solidFill>
                <a:latin typeface="Arial"/>
                <a:cs typeface="Arial"/>
              </a:rPr>
              <a:t>Perte </a:t>
            </a:r>
            <a:r>
              <a:rPr b="1" spc="-5" dirty="0">
                <a:solidFill>
                  <a:schemeClr val="bg1"/>
                </a:solidFill>
                <a:latin typeface="Arial"/>
                <a:cs typeface="Arial"/>
              </a:rPr>
              <a:t>de la </a:t>
            </a:r>
            <a:r>
              <a:rPr b="1" spc="-10" dirty="0">
                <a:solidFill>
                  <a:schemeClr val="bg1"/>
                </a:solidFill>
                <a:latin typeface="Arial"/>
                <a:cs typeface="Arial"/>
              </a:rPr>
              <a:t>valeur </a:t>
            </a:r>
            <a:r>
              <a:rPr b="1" spc="-5" dirty="0">
                <a:solidFill>
                  <a:schemeClr val="bg1"/>
                </a:solidFill>
                <a:latin typeface="Arial"/>
                <a:cs typeface="Arial"/>
              </a:rPr>
              <a:t>des </a:t>
            </a:r>
            <a:r>
              <a:rPr b="1" spc="-10" dirty="0">
                <a:solidFill>
                  <a:schemeClr val="bg1"/>
                </a:solidFill>
                <a:latin typeface="Arial"/>
                <a:cs typeface="Arial"/>
              </a:rPr>
              <a:t>écosystèmes </a:t>
            </a:r>
            <a:r>
              <a:rPr b="1" spc="-5" dirty="0">
                <a:solidFill>
                  <a:schemeClr val="bg1"/>
                </a:solidFill>
                <a:latin typeface="Arial"/>
                <a:cs typeface="Arial"/>
              </a:rPr>
              <a:t>pour les </a:t>
            </a:r>
            <a:r>
              <a:rPr b="1" spc="-10" dirty="0">
                <a:solidFill>
                  <a:schemeClr val="bg1"/>
                </a:solidFill>
                <a:latin typeface="Arial"/>
                <a:cs typeface="Arial"/>
              </a:rPr>
              <a:t>sociétés</a:t>
            </a:r>
            <a:r>
              <a:rPr b="1" spc="75" dirty="0">
                <a:solidFill>
                  <a:schemeClr val="bg1"/>
                </a:solidFill>
                <a:latin typeface="Arial"/>
                <a:cs typeface="Arial"/>
              </a:rPr>
              <a:t> </a:t>
            </a:r>
            <a:r>
              <a:rPr b="1" spc="-10" dirty="0">
                <a:solidFill>
                  <a:schemeClr val="bg1"/>
                </a:solidFill>
                <a:latin typeface="Arial"/>
                <a:cs typeface="Arial"/>
              </a:rPr>
              <a:t>humaines</a:t>
            </a:r>
            <a:endParaRPr dirty="0">
              <a:solidFill>
                <a:schemeClr val="bg1"/>
              </a:solidFill>
              <a:latin typeface="Arial"/>
              <a:cs typeface="Arial"/>
            </a:endParaRPr>
          </a:p>
        </p:txBody>
      </p:sp>
      <p:cxnSp>
        <p:nvCxnSpPr>
          <p:cNvPr id="16" name="Connecteur en arc 15"/>
          <p:cNvCxnSpPr>
            <a:stCxn id="6" idx="2"/>
          </p:cNvCxnSpPr>
          <p:nvPr/>
        </p:nvCxnSpPr>
        <p:spPr>
          <a:xfrm rot="5400000">
            <a:off x="3525496" y="1579220"/>
            <a:ext cx="438834" cy="1724024"/>
          </a:xfrm>
          <a:prstGeom prst="curvedConnector2">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cxnSp>
        <p:nvCxnSpPr>
          <p:cNvPr id="17" name="Connecteur en arc 16"/>
          <p:cNvCxnSpPr>
            <a:stCxn id="6" idx="2"/>
          </p:cNvCxnSpPr>
          <p:nvPr/>
        </p:nvCxnSpPr>
        <p:spPr>
          <a:xfrm rot="16200000" flipH="1">
            <a:off x="5344574" y="1484166"/>
            <a:ext cx="481760" cy="1957058"/>
          </a:xfrm>
          <a:prstGeom prst="curvedConnector2">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sp>
        <p:nvSpPr>
          <p:cNvPr id="34" name="Rectangle à quatre flèches 33"/>
          <p:cNvSpPr/>
          <p:nvPr/>
        </p:nvSpPr>
        <p:spPr>
          <a:xfrm>
            <a:off x="2806700" y="3197098"/>
            <a:ext cx="3505200" cy="1444752"/>
          </a:xfrm>
          <a:prstGeom prst="quad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bject 28"/>
          <p:cNvSpPr txBox="1"/>
          <p:nvPr/>
        </p:nvSpPr>
        <p:spPr>
          <a:xfrm>
            <a:off x="3797300" y="3630652"/>
            <a:ext cx="1524000" cy="553998"/>
          </a:xfrm>
          <a:prstGeom prst="rect">
            <a:avLst/>
          </a:prstGeom>
        </p:spPr>
        <p:txBody>
          <a:bodyPr vert="horz" wrap="square" lIns="0" tIns="0" rIns="0" bIns="0" rtlCol="0">
            <a:spAutoFit/>
          </a:bodyPr>
          <a:lstStyle/>
          <a:p>
            <a:pPr marL="194310" marR="5080" indent="-182245" algn="ctr">
              <a:lnSpc>
                <a:spcPct val="100000"/>
              </a:lnSpc>
            </a:pPr>
            <a:r>
              <a:rPr lang="fr-FR" b="1" spc="-5" dirty="0">
                <a:solidFill>
                  <a:schemeClr val="tx2">
                    <a:lumMod val="75000"/>
                  </a:schemeClr>
                </a:solidFill>
                <a:latin typeface="Arial"/>
                <a:cs typeface="Arial"/>
              </a:rPr>
              <a:t>C</a:t>
            </a:r>
            <a:r>
              <a:rPr b="1" spc="-10" dirty="0" err="1" smtClean="0">
                <a:solidFill>
                  <a:schemeClr val="tx2">
                    <a:lumMod val="75000"/>
                  </a:schemeClr>
                </a:solidFill>
                <a:latin typeface="Arial"/>
                <a:cs typeface="Arial"/>
              </a:rPr>
              <a:t>hangement</a:t>
            </a:r>
            <a:endParaRPr lang="fr-FR" b="1" spc="-10" dirty="0">
              <a:solidFill>
                <a:schemeClr val="tx2">
                  <a:lumMod val="75000"/>
                </a:schemeClr>
              </a:solidFill>
              <a:latin typeface="Arial"/>
              <a:cs typeface="Arial"/>
            </a:endParaRPr>
          </a:p>
          <a:p>
            <a:pPr marL="194310" marR="5080" indent="-182245" algn="ctr">
              <a:lnSpc>
                <a:spcPct val="100000"/>
              </a:lnSpc>
            </a:pPr>
            <a:r>
              <a:rPr b="1" spc="-10" dirty="0" err="1" smtClean="0">
                <a:solidFill>
                  <a:schemeClr val="tx2">
                    <a:lumMod val="75000"/>
                  </a:schemeClr>
                </a:solidFill>
                <a:latin typeface="Arial"/>
                <a:cs typeface="Arial"/>
              </a:rPr>
              <a:t>climatique</a:t>
            </a:r>
            <a:endParaRPr dirty="0">
              <a:solidFill>
                <a:schemeClr val="tx2">
                  <a:lumMod val="75000"/>
                </a:schemeClr>
              </a:solidFill>
              <a:latin typeface="Arial"/>
              <a:cs typeface="Arial"/>
            </a:endParaRPr>
          </a:p>
        </p:txBody>
      </p:sp>
      <p:sp>
        <p:nvSpPr>
          <p:cNvPr id="40" name="Flèche vers le bas 39"/>
          <p:cNvSpPr/>
          <p:nvPr/>
        </p:nvSpPr>
        <p:spPr>
          <a:xfrm>
            <a:off x="4254500" y="1670050"/>
            <a:ext cx="7620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a:off x="4254500" y="755650"/>
            <a:ext cx="762000" cy="533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161" name="Rectangle 1"/>
          <p:cNvSpPr>
            <a:spLocks noChangeArrowheads="1"/>
          </p:cNvSpPr>
          <p:nvPr/>
        </p:nvSpPr>
        <p:spPr bwMode="auto">
          <a:xfrm>
            <a:off x="2120900" y="358490"/>
            <a:ext cx="6633226" cy="297525"/>
          </a:xfrm>
          <a:prstGeom prst="rect">
            <a:avLst/>
          </a:prstGeom>
          <a:solidFill>
            <a:srgbClr val="FFFF00"/>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100" b="0" i="0" u="none" strike="noStrike" cap="none" normalizeH="0" baseline="0" dirty="0" err="1" smtClean="0">
                <a:ln>
                  <a:noFill/>
                </a:ln>
                <a:solidFill>
                  <a:schemeClr val="tx2">
                    <a:lumMod val="75000"/>
                  </a:schemeClr>
                </a:solidFill>
                <a:effectLst/>
                <a:latin typeface="Arial" pitchFamily="34" charset="0"/>
                <a:cs typeface="Arial" pitchFamily="34" charset="0"/>
              </a:rPr>
              <a:t>Threats</a:t>
            </a:r>
            <a:r>
              <a:rPr kumimoji="0" lang="fr-FR" sz="2100" b="0" i="0" u="none" strike="noStrike" cap="none" normalizeH="0" baseline="0" dirty="0" smtClean="0">
                <a:ln>
                  <a:noFill/>
                </a:ln>
                <a:solidFill>
                  <a:schemeClr val="tx2">
                    <a:lumMod val="75000"/>
                  </a:schemeClr>
                </a:solidFill>
                <a:effectLst/>
                <a:latin typeface="Arial" pitchFamily="34" charset="0"/>
                <a:cs typeface="Arial" pitchFamily="34" charset="0"/>
              </a:rPr>
              <a:t> to Marine </a:t>
            </a:r>
            <a:r>
              <a:rPr kumimoji="0" lang="fr-FR" sz="2100" b="0" i="0" u="none" strike="noStrike" cap="none" normalizeH="0" baseline="0" dirty="0" err="1" smtClean="0">
                <a:ln>
                  <a:noFill/>
                </a:ln>
                <a:solidFill>
                  <a:schemeClr val="tx2">
                    <a:lumMod val="75000"/>
                  </a:schemeClr>
                </a:solidFill>
                <a:effectLst/>
                <a:latin typeface="Arial" pitchFamily="34" charset="0"/>
                <a:cs typeface="Arial" pitchFamily="34" charset="0"/>
              </a:rPr>
              <a:t>Biodiversity</a:t>
            </a:r>
            <a:r>
              <a:rPr kumimoji="0" lang="fr-FR" sz="2100" b="0" i="0" u="none" strike="noStrike" cap="none" normalizeH="0" baseline="0" dirty="0" smtClean="0">
                <a:ln>
                  <a:noFill/>
                </a:ln>
                <a:solidFill>
                  <a:schemeClr val="tx2">
                    <a:lumMod val="75000"/>
                  </a:schemeClr>
                </a:solidFill>
                <a:effectLst/>
                <a:latin typeface="Arial" pitchFamily="34" charset="0"/>
                <a:cs typeface="Arial" pitchFamily="34" charset="0"/>
              </a:rPr>
              <a:t> and </a:t>
            </a:r>
            <a:r>
              <a:rPr kumimoji="0" lang="fr-FR" sz="2100" b="0" i="0" u="none" strike="noStrike" cap="none" normalizeH="0" baseline="0" dirty="0" err="1" smtClean="0">
                <a:ln>
                  <a:noFill/>
                </a:ln>
                <a:solidFill>
                  <a:schemeClr val="tx2">
                    <a:lumMod val="75000"/>
                  </a:schemeClr>
                </a:solidFill>
                <a:effectLst/>
                <a:latin typeface="Arial" pitchFamily="34" charset="0"/>
                <a:cs typeface="Arial" pitchFamily="34" charset="0"/>
              </a:rPr>
              <a:t>Fisheries</a:t>
            </a:r>
            <a:r>
              <a:rPr kumimoji="0" lang="fr-FR" sz="21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2100" b="0" i="0" u="none" strike="noStrike" cap="none" normalizeH="0" baseline="0" dirty="0" err="1" smtClean="0">
                <a:ln>
                  <a:noFill/>
                </a:ln>
                <a:solidFill>
                  <a:schemeClr val="tx2">
                    <a:lumMod val="75000"/>
                  </a:schemeClr>
                </a:solidFill>
                <a:effectLst/>
                <a:latin typeface="Arial" pitchFamily="34" charset="0"/>
                <a:cs typeface="Arial" pitchFamily="34" charset="0"/>
              </a:rPr>
              <a:t>Resources</a:t>
            </a:r>
            <a:r>
              <a:rPr kumimoji="0" lang="fr-FR" sz="800" b="0" i="0" u="none" strike="noStrike" cap="none" normalizeH="0" baseline="0" dirty="0" smtClean="0">
                <a:ln>
                  <a:noFill/>
                </a:ln>
                <a:solidFill>
                  <a:schemeClr val="tx2">
                    <a:lumMod val="75000"/>
                  </a:schemeClr>
                </a:solidFill>
                <a:effectLst/>
                <a:latin typeface="Arial" pitchFamily="34" charset="0"/>
                <a:cs typeface="Arial" pitchFamily="34" charset="0"/>
              </a:rPr>
              <a:t> </a:t>
            </a:r>
            <a:endParaRPr kumimoji="0" lang="fr-FR" sz="18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20" name="Rectangle 19"/>
          <p:cNvSpPr/>
          <p:nvPr/>
        </p:nvSpPr>
        <p:spPr>
          <a:xfrm>
            <a:off x="2120900" y="1286738"/>
            <a:ext cx="5257800" cy="369332"/>
          </a:xfrm>
          <a:prstGeom prst="rect">
            <a:avLst/>
          </a:prstGeom>
          <a:solidFill>
            <a:srgbClr val="FFFF00"/>
          </a:solidFill>
        </p:spPr>
        <p:txBody>
          <a:bodyPr wrap="square">
            <a:spAutoFit/>
          </a:bodyPr>
          <a:lstStyle/>
          <a:p>
            <a:r>
              <a:rPr lang="en-US" dirty="0" smtClean="0">
                <a:solidFill>
                  <a:schemeClr val="tx2">
                    <a:lumMod val="75000"/>
                  </a:schemeClr>
                </a:solidFill>
                <a:latin typeface="Arial" pitchFamily="34" charset="0"/>
                <a:cs typeface="Arial" pitchFamily="34" charset="0"/>
              </a:rPr>
              <a:t>Increase in human population and consumption</a:t>
            </a:r>
            <a:endParaRPr lang="fr-FR" dirty="0">
              <a:solidFill>
                <a:schemeClr val="tx2">
                  <a:lumMod val="75000"/>
                </a:schemeClr>
              </a:solidFill>
              <a:latin typeface="Arial" pitchFamily="34" charset="0"/>
              <a:cs typeface="Arial" pitchFamily="34" charset="0"/>
            </a:endParaRPr>
          </a:p>
        </p:txBody>
      </p:sp>
      <p:sp>
        <p:nvSpPr>
          <p:cNvPr id="92162" name="Rectangle 2"/>
          <p:cNvSpPr>
            <a:spLocks noChangeArrowheads="1"/>
          </p:cNvSpPr>
          <p:nvPr/>
        </p:nvSpPr>
        <p:spPr bwMode="auto">
          <a:xfrm>
            <a:off x="1739900" y="5747035"/>
            <a:ext cx="5514330" cy="805357"/>
          </a:xfrm>
          <a:prstGeom prst="rect">
            <a:avLst/>
          </a:prstGeom>
          <a:solidFill>
            <a:srgbClr val="FFFF00"/>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Extinction of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species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and populations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Erosion of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genetic</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diversity</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and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evolutionary</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potential</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Loss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of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ecosystem</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value for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human</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societies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p>
        </p:txBody>
      </p:sp>
      <p:sp>
        <p:nvSpPr>
          <p:cNvPr id="92163" name="Rectangle 3"/>
          <p:cNvSpPr>
            <a:spLocks noChangeArrowheads="1"/>
          </p:cNvSpPr>
          <p:nvPr/>
        </p:nvSpPr>
        <p:spPr bwMode="auto">
          <a:xfrm>
            <a:off x="818976" y="2965450"/>
            <a:ext cx="1987724" cy="528358"/>
          </a:xfrm>
          <a:prstGeom prst="rect">
            <a:avLst/>
          </a:prstGeom>
          <a:solidFill>
            <a:srgbClr val="FFFF00"/>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Habitat destruction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and fragmentation </a:t>
            </a:r>
          </a:p>
        </p:txBody>
      </p:sp>
      <p:sp>
        <p:nvSpPr>
          <p:cNvPr id="22" name="Rectangle 21"/>
          <p:cNvSpPr/>
          <p:nvPr/>
        </p:nvSpPr>
        <p:spPr>
          <a:xfrm>
            <a:off x="215900" y="4196318"/>
            <a:ext cx="3048000" cy="369332"/>
          </a:xfrm>
          <a:prstGeom prst="rect">
            <a:avLst/>
          </a:prstGeom>
          <a:solidFill>
            <a:srgbClr val="FFFF00"/>
          </a:solidFill>
        </p:spPr>
        <p:txBody>
          <a:bodyPr wrap="square">
            <a:spAutoFit/>
          </a:bodyPr>
          <a:lstStyle/>
          <a:p>
            <a:r>
              <a:rPr lang="fr-FR" dirty="0" smtClean="0">
                <a:solidFill>
                  <a:schemeClr val="tx2">
                    <a:lumMod val="75000"/>
                  </a:schemeClr>
                </a:solidFill>
                <a:latin typeface="Arial" pitchFamily="34" charset="0"/>
                <a:cs typeface="Arial" pitchFamily="34" charset="0"/>
              </a:rPr>
              <a:t>Pollution and eutrophication</a:t>
            </a:r>
            <a:endParaRPr lang="fr-FR" dirty="0">
              <a:solidFill>
                <a:schemeClr val="tx2">
                  <a:lumMod val="75000"/>
                </a:schemeClr>
              </a:solidFill>
              <a:latin typeface="Arial" pitchFamily="34" charset="0"/>
              <a:cs typeface="Arial" pitchFamily="34" charset="0"/>
            </a:endParaRPr>
          </a:p>
        </p:txBody>
      </p:sp>
      <p:sp>
        <p:nvSpPr>
          <p:cNvPr id="92164" name="Rectangle 4"/>
          <p:cNvSpPr>
            <a:spLocks noChangeArrowheads="1"/>
          </p:cNvSpPr>
          <p:nvPr/>
        </p:nvSpPr>
        <p:spPr bwMode="auto">
          <a:xfrm>
            <a:off x="6388100" y="4215008"/>
            <a:ext cx="2044700" cy="251359"/>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Overexploitation</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p>
        </p:txBody>
      </p:sp>
      <p:sp>
        <p:nvSpPr>
          <p:cNvPr id="24" name="Rectangle 23"/>
          <p:cNvSpPr/>
          <p:nvPr/>
        </p:nvSpPr>
        <p:spPr>
          <a:xfrm>
            <a:off x="6083300" y="3053318"/>
            <a:ext cx="2667000" cy="369332"/>
          </a:xfrm>
          <a:prstGeom prst="rect">
            <a:avLst/>
          </a:prstGeom>
          <a:solidFill>
            <a:srgbClr val="FFFF00"/>
          </a:solidFill>
        </p:spPr>
        <p:txBody>
          <a:bodyPr wrap="square">
            <a:spAutoFit/>
          </a:bodyPr>
          <a:lstStyle/>
          <a:p>
            <a:pPr marL="326390" marR="5080" indent="-314325">
              <a:lnSpc>
                <a:spcPct val="100000"/>
              </a:lnSpc>
            </a:pPr>
            <a:r>
              <a:rPr lang="fr-FR" dirty="0" err="1" smtClean="0">
                <a:solidFill>
                  <a:schemeClr val="tx2">
                    <a:lumMod val="75000"/>
                  </a:schemeClr>
                </a:solidFill>
                <a:latin typeface="Arial" pitchFamily="34" charset="0"/>
                <a:cs typeface="Arial" pitchFamily="34" charset="0"/>
              </a:rPr>
              <a:t>Species</a:t>
            </a:r>
            <a:r>
              <a:rPr lang="fr-FR" dirty="0" smtClean="0">
                <a:solidFill>
                  <a:schemeClr val="tx2">
                    <a:lumMod val="75000"/>
                  </a:schemeClr>
                </a:solidFill>
                <a:latin typeface="Arial" pitchFamily="34" charset="0"/>
                <a:cs typeface="Arial" pitchFamily="34" charset="0"/>
              </a:rPr>
              <a:t> </a:t>
            </a:r>
            <a:r>
              <a:rPr lang="fr-FR" spc="-5" dirty="0" smtClean="0">
                <a:solidFill>
                  <a:schemeClr val="tx2">
                    <a:lumMod val="75000"/>
                  </a:schemeClr>
                </a:solidFill>
                <a:latin typeface="Arial" pitchFamily="34" charset="0"/>
                <a:cs typeface="Arial" pitchFamily="34" charset="0"/>
              </a:rPr>
              <a:t>introductions</a:t>
            </a:r>
            <a:endParaRPr lang="fr-FR" dirty="0">
              <a:solidFill>
                <a:schemeClr val="tx2">
                  <a:lumMod val="75000"/>
                </a:schemeClr>
              </a:solidFill>
              <a:latin typeface="Arial" pitchFamily="34" charset="0"/>
              <a:cs typeface="Arial" pitchFamily="34" charset="0"/>
            </a:endParaRPr>
          </a:p>
        </p:txBody>
      </p:sp>
      <p:cxnSp>
        <p:nvCxnSpPr>
          <p:cNvPr id="23" name="Connecteur en arc 22"/>
          <p:cNvCxnSpPr>
            <a:stCxn id="6" idx="2"/>
          </p:cNvCxnSpPr>
          <p:nvPr/>
        </p:nvCxnSpPr>
        <p:spPr>
          <a:xfrm rot="16200000" flipH="1">
            <a:off x="4858996" y="1969744"/>
            <a:ext cx="1353234" cy="1857376"/>
          </a:xfrm>
          <a:prstGeom prst="curvedConnector2">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cxnSp>
        <p:nvCxnSpPr>
          <p:cNvPr id="27" name="Connecteur en arc 26"/>
          <p:cNvCxnSpPr>
            <a:stCxn id="6" idx="2"/>
          </p:cNvCxnSpPr>
          <p:nvPr/>
        </p:nvCxnSpPr>
        <p:spPr>
          <a:xfrm rot="5400000">
            <a:off x="2649196" y="1922120"/>
            <a:ext cx="1658034" cy="2257424"/>
          </a:xfrm>
          <a:prstGeom prst="curvedConnector2">
            <a:avLst/>
          </a:prstGeom>
          <a:ln>
            <a:solidFill>
              <a:srgbClr val="FFFF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700" y="2246218"/>
            <a:ext cx="3996639" cy="346243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39700" y="5277763"/>
            <a:ext cx="2154582" cy="430887"/>
          </a:xfrm>
          <a:prstGeom prst="rect">
            <a:avLst/>
          </a:prstGeom>
          <a:solidFill>
            <a:schemeClr val="bg1"/>
          </a:solidFill>
        </p:spPr>
        <p:txBody>
          <a:bodyPr vert="horz" wrap="square" lIns="0" tIns="0" rIns="0" bIns="0" rtlCol="0">
            <a:spAutoFit/>
          </a:bodyPr>
          <a:lstStyle/>
          <a:p>
            <a:pPr marL="12700">
              <a:lnSpc>
                <a:spcPct val="100000"/>
              </a:lnSpc>
            </a:pPr>
            <a:r>
              <a:rPr sz="1400" spc="-5" dirty="0" smtClean="0">
                <a:latin typeface="Arial" panose="020B0604020202020204" pitchFamily="34" charset="0"/>
                <a:cs typeface="Arial" panose="020B0604020202020204" pitchFamily="34" charset="0"/>
              </a:rPr>
              <a:t>Port </a:t>
            </a:r>
            <a:r>
              <a:rPr sz="1400" spc="-5" dirty="0">
                <a:latin typeface="Arial" panose="020B0604020202020204" pitchFamily="34" charset="0"/>
                <a:cs typeface="Arial" panose="020B0604020202020204" pitchFamily="34" charset="0"/>
              </a:rPr>
              <a:t>du </a:t>
            </a:r>
            <a:r>
              <a:rPr sz="1400" spc="-5" dirty="0" smtClean="0">
                <a:latin typeface="Arial" panose="020B0604020202020204" pitchFamily="34" charset="0"/>
                <a:cs typeface="Arial" panose="020B0604020202020204" pitchFamily="34" charset="0"/>
              </a:rPr>
              <a:t>Havre</a:t>
            </a:r>
            <a:r>
              <a:rPr lang="fr-FR" sz="1400" spc="-5" dirty="0" smtClean="0">
                <a:latin typeface="Arial" panose="020B0604020202020204" pitchFamily="34" charset="0"/>
                <a:cs typeface="Arial" panose="020B0604020202020204" pitchFamily="34" charset="0"/>
              </a:rPr>
              <a:t> </a:t>
            </a:r>
            <a:r>
              <a:rPr sz="1400" spc="-5" dirty="0" smtClean="0">
                <a:latin typeface="Arial" panose="020B0604020202020204" pitchFamily="34" charset="0"/>
                <a:cs typeface="Arial" panose="020B0604020202020204" pitchFamily="34" charset="0"/>
              </a:rPr>
              <a:t>embouchure </a:t>
            </a:r>
            <a:r>
              <a:rPr sz="1400" spc="-5" dirty="0">
                <a:latin typeface="Arial" panose="020B0604020202020204" pitchFamily="34" charset="0"/>
                <a:cs typeface="Arial" panose="020B0604020202020204" pitchFamily="34" charset="0"/>
              </a:rPr>
              <a:t>de l'estuaire de la</a:t>
            </a:r>
            <a:r>
              <a:rPr sz="1400" spc="150" dirty="0">
                <a:latin typeface="Arial" panose="020B0604020202020204" pitchFamily="34" charset="0"/>
                <a:cs typeface="Arial" panose="020B0604020202020204" pitchFamily="34" charset="0"/>
              </a:rPr>
              <a:t> </a:t>
            </a:r>
            <a:r>
              <a:rPr sz="1400" spc="-5" dirty="0">
                <a:latin typeface="Arial" panose="020B0604020202020204" pitchFamily="34" charset="0"/>
                <a:cs typeface="Arial" panose="020B0604020202020204" pitchFamily="34" charset="0"/>
              </a:rPr>
              <a:t>Seine.</a:t>
            </a:r>
            <a:endParaRPr sz="1400" dirty="0">
              <a:latin typeface="Arial" panose="020B0604020202020204" pitchFamily="34" charset="0"/>
              <a:cs typeface="Arial" panose="020B0604020202020204" pitchFamily="34" charset="0"/>
            </a:endParaRPr>
          </a:p>
        </p:txBody>
      </p:sp>
      <p:sp>
        <p:nvSpPr>
          <p:cNvPr id="4" name="object 4"/>
          <p:cNvSpPr txBox="1"/>
          <p:nvPr/>
        </p:nvSpPr>
        <p:spPr>
          <a:xfrm>
            <a:off x="215900" y="679450"/>
            <a:ext cx="8686800" cy="1384995"/>
          </a:xfrm>
          <a:prstGeom prst="rect">
            <a:avLst/>
          </a:prstGeom>
          <a:noFill/>
        </p:spPr>
        <p:txBody>
          <a:bodyPr vert="horz" wrap="square" lIns="0" tIns="0" rIns="0" bIns="0" rtlCol="0">
            <a:spAutoFit/>
          </a:bodyPr>
          <a:lstStyle/>
          <a:p>
            <a:pPr marL="12700" marR="5080" algn="just">
              <a:lnSpc>
                <a:spcPct val="100000"/>
              </a:lnSpc>
            </a:pPr>
            <a:r>
              <a:rPr spc="-5" dirty="0" err="1" smtClean="0">
                <a:solidFill>
                  <a:schemeClr val="bg1"/>
                </a:solidFill>
                <a:latin typeface="Arial" pitchFamily="34" charset="0"/>
                <a:cs typeface="Arial" pitchFamily="34" charset="0"/>
              </a:rPr>
              <a:t>Dans</a:t>
            </a:r>
            <a:r>
              <a:rPr spc="-5" dirty="0" smtClean="0">
                <a:solidFill>
                  <a:schemeClr val="bg1"/>
                </a:solidFill>
                <a:latin typeface="Arial" pitchFamily="34" charset="0"/>
                <a:cs typeface="Arial" pitchFamily="34" charset="0"/>
              </a:rPr>
              <a:t> les grands </a:t>
            </a:r>
            <a:r>
              <a:rPr dirty="0" err="1" smtClean="0">
                <a:solidFill>
                  <a:schemeClr val="bg1"/>
                </a:solidFill>
                <a:latin typeface="Arial" pitchFamily="34" charset="0"/>
                <a:cs typeface="Arial" pitchFamily="34" charset="0"/>
              </a:rPr>
              <a:t>estuaires</a:t>
            </a:r>
            <a:r>
              <a:rPr dirty="0" smtClean="0">
                <a:solidFill>
                  <a:schemeClr val="bg1"/>
                </a:solidFill>
                <a:latin typeface="Arial" pitchFamily="34" charset="0"/>
                <a:cs typeface="Arial" pitchFamily="34" charset="0"/>
              </a:rPr>
              <a:t>, </a:t>
            </a:r>
            <a:r>
              <a:rPr spc="-5" dirty="0" smtClean="0">
                <a:solidFill>
                  <a:schemeClr val="bg1"/>
                </a:solidFill>
                <a:latin typeface="Arial" pitchFamily="34" charset="0"/>
                <a:cs typeface="Arial" pitchFamily="34" charset="0"/>
              </a:rPr>
              <a:t>la </a:t>
            </a:r>
            <a:r>
              <a:rPr spc="-5" dirty="0" err="1" smtClean="0">
                <a:solidFill>
                  <a:schemeClr val="bg1"/>
                </a:solidFill>
                <a:latin typeface="Arial" pitchFamily="34" charset="0"/>
                <a:cs typeface="Arial" pitchFamily="34" charset="0"/>
              </a:rPr>
              <a:t>présence</a:t>
            </a:r>
            <a:r>
              <a:rPr spc="-5" dirty="0" smtClean="0">
                <a:solidFill>
                  <a:schemeClr val="bg1"/>
                </a:solidFill>
                <a:latin typeface="Arial" pitchFamily="34" charset="0"/>
                <a:cs typeface="Arial" pitchFamily="34" charset="0"/>
              </a:rPr>
              <a:t> de grands </a:t>
            </a:r>
            <a:r>
              <a:rPr dirty="0" smtClean="0">
                <a:solidFill>
                  <a:schemeClr val="bg1"/>
                </a:solidFill>
                <a:latin typeface="Arial" pitchFamily="34" charset="0"/>
                <a:cs typeface="Arial" pitchFamily="34" charset="0"/>
              </a:rPr>
              <a:t>ports </a:t>
            </a:r>
            <a:r>
              <a:rPr spc="-5" dirty="0" smtClean="0">
                <a:solidFill>
                  <a:schemeClr val="bg1"/>
                </a:solidFill>
                <a:latin typeface="Arial" pitchFamily="34" charset="0"/>
                <a:cs typeface="Arial" pitchFamily="34" charset="0"/>
              </a:rPr>
              <a:t>de commerce </a:t>
            </a:r>
            <a:r>
              <a:rPr spc="-5" dirty="0" err="1" smtClean="0">
                <a:solidFill>
                  <a:schemeClr val="bg1"/>
                </a:solidFill>
                <a:latin typeface="Arial" pitchFamily="34" charset="0"/>
                <a:cs typeface="Arial" pitchFamily="34" charset="0"/>
              </a:rPr>
              <a:t>s’associe</a:t>
            </a:r>
            <a:r>
              <a:rPr spc="-5" dirty="0" smtClean="0">
                <a:solidFill>
                  <a:schemeClr val="bg1"/>
                </a:solidFill>
                <a:latin typeface="Arial" pitchFamily="34" charset="0"/>
                <a:cs typeface="Arial" pitchFamily="34" charset="0"/>
              </a:rPr>
              <a:t> à  un </a:t>
            </a:r>
            <a:r>
              <a:rPr dirty="0" smtClean="0">
                <a:solidFill>
                  <a:schemeClr val="bg1"/>
                </a:solidFill>
                <a:latin typeface="Arial" pitchFamily="34" charset="0"/>
                <a:cs typeface="Arial" pitchFamily="34" charset="0"/>
              </a:rPr>
              <a:t>important </a:t>
            </a:r>
            <a:r>
              <a:rPr dirty="0" err="1" smtClean="0">
                <a:solidFill>
                  <a:schemeClr val="bg1"/>
                </a:solidFill>
                <a:latin typeface="Arial" pitchFamily="34" charset="0"/>
                <a:cs typeface="Arial" pitchFamily="34" charset="0"/>
              </a:rPr>
              <a:t>trafic</a:t>
            </a:r>
            <a:r>
              <a:rPr dirty="0" smtClean="0">
                <a:solidFill>
                  <a:schemeClr val="bg1"/>
                </a:solidFill>
                <a:latin typeface="Arial" pitchFamily="34" charset="0"/>
                <a:cs typeface="Arial" pitchFamily="34" charset="0"/>
              </a:rPr>
              <a:t> </a:t>
            </a:r>
            <a:r>
              <a:rPr spc="-5" dirty="0" smtClean="0">
                <a:solidFill>
                  <a:schemeClr val="bg1"/>
                </a:solidFill>
                <a:latin typeface="Arial" pitchFamily="34" charset="0"/>
                <a:cs typeface="Arial" pitchFamily="34" charset="0"/>
              </a:rPr>
              <a:t>fluvial </a:t>
            </a:r>
            <a:r>
              <a:rPr dirty="0" smtClean="0">
                <a:solidFill>
                  <a:schemeClr val="bg1"/>
                </a:solidFill>
                <a:latin typeface="Arial" pitchFamily="34" charset="0"/>
                <a:cs typeface="Arial" pitchFamily="34" charset="0"/>
              </a:rPr>
              <a:t>et </a:t>
            </a:r>
            <a:r>
              <a:rPr spc="-5" dirty="0" smtClean="0">
                <a:solidFill>
                  <a:schemeClr val="bg1"/>
                </a:solidFill>
                <a:latin typeface="Arial" pitchFamily="34" charset="0"/>
                <a:cs typeface="Arial" pitchFamily="34" charset="0"/>
              </a:rPr>
              <a:t>à des </a:t>
            </a:r>
            <a:r>
              <a:rPr spc="-5" dirty="0" err="1" smtClean="0">
                <a:solidFill>
                  <a:schemeClr val="bg1"/>
                </a:solidFill>
                <a:latin typeface="Arial" pitchFamily="34" charset="0"/>
                <a:cs typeface="Arial" pitchFamily="34" charset="0"/>
              </a:rPr>
              <a:t>activités</a:t>
            </a:r>
            <a:r>
              <a:rPr spc="-5" dirty="0" smtClean="0">
                <a:solidFill>
                  <a:schemeClr val="bg1"/>
                </a:solidFill>
                <a:latin typeface="Arial" pitchFamily="34" charset="0"/>
                <a:cs typeface="Arial" pitchFamily="34" charset="0"/>
              </a:rPr>
              <a:t> de </a:t>
            </a:r>
            <a:r>
              <a:rPr spc="-5" dirty="0" err="1" smtClean="0">
                <a:solidFill>
                  <a:schemeClr val="bg1"/>
                </a:solidFill>
                <a:latin typeface="Arial" pitchFamily="34" charset="0"/>
                <a:cs typeface="Arial" pitchFamily="34" charset="0"/>
              </a:rPr>
              <a:t>dragage</a:t>
            </a:r>
            <a:r>
              <a:rPr spc="-5" dirty="0" smtClean="0">
                <a:solidFill>
                  <a:schemeClr val="bg1"/>
                </a:solidFill>
                <a:latin typeface="Arial" pitchFamily="34" charset="0"/>
                <a:cs typeface="Arial" pitchFamily="34" charset="0"/>
              </a:rPr>
              <a:t> pour la maintenance des  </a:t>
            </a:r>
            <a:r>
              <a:rPr spc="-5" dirty="0" err="1" smtClean="0">
                <a:solidFill>
                  <a:schemeClr val="bg1"/>
                </a:solidFill>
                <a:latin typeface="Arial" pitchFamily="34" charset="0"/>
                <a:cs typeface="Arial" pitchFamily="34" charset="0"/>
              </a:rPr>
              <a:t>chenaux</a:t>
            </a:r>
            <a:r>
              <a:rPr spc="-5" dirty="0" smtClean="0">
                <a:solidFill>
                  <a:schemeClr val="bg1"/>
                </a:solidFill>
                <a:latin typeface="Arial" pitchFamily="34" charset="0"/>
                <a:cs typeface="Arial" pitchFamily="34" charset="0"/>
              </a:rPr>
              <a:t> de navigation. </a:t>
            </a:r>
            <a:r>
              <a:rPr spc="-5" dirty="0" err="1" smtClean="0">
                <a:solidFill>
                  <a:schemeClr val="bg1"/>
                </a:solidFill>
                <a:latin typeface="Arial" pitchFamily="34" charset="0"/>
                <a:cs typeface="Arial" pitchFamily="34" charset="0"/>
              </a:rPr>
              <a:t>Ces</a:t>
            </a:r>
            <a:r>
              <a:rPr spc="-5" dirty="0" smtClean="0">
                <a:solidFill>
                  <a:schemeClr val="bg1"/>
                </a:solidFill>
                <a:latin typeface="Arial" pitchFamily="34" charset="0"/>
                <a:cs typeface="Arial" pitchFamily="34" charset="0"/>
              </a:rPr>
              <a:t> </a:t>
            </a:r>
            <a:r>
              <a:rPr spc="-5" dirty="0" err="1" smtClean="0">
                <a:solidFill>
                  <a:schemeClr val="bg1"/>
                </a:solidFill>
                <a:latin typeface="Arial" pitchFamily="34" charset="0"/>
                <a:cs typeface="Arial" pitchFamily="34" charset="0"/>
              </a:rPr>
              <a:t>aménagements</a:t>
            </a:r>
            <a:r>
              <a:rPr spc="-5" dirty="0" smtClean="0">
                <a:solidFill>
                  <a:schemeClr val="bg1"/>
                </a:solidFill>
                <a:latin typeface="Arial" pitchFamily="34" charset="0"/>
                <a:cs typeface="Arial" pitchFamily="34" charset="0"/>
              </a:rPr>
              <a:t> </a:t>
            </a:r>
            <a:r>
              <a:rPr spc="-5" dirty="0" err="1" smtClean="0">
                <a:solidFill>
                  <a:schemeClr val="bg1"/>
                </a:solidFill>
                <a:latin typeface="Arial" pitchFamily="34" charset="0"/>
                <a:cs typeface="Arial" pitchFamily="34" charset="0"/>
              </a:rPr>
              <a:t>portuaires</a:t>
            </a:r>
            <a:r>
              <a:rPr spc="-5" dirty="0" smtClean="0">
                <a:solidFill>
                  <a:schemeClr val="bg1"/>
                </a:solidFill>
                <a:latin typeface="Arial" pitchFamily="34" charset="0"/>
                <a:cs typeface="Arial" pitchFamily="34" charset="0"/>
              </a:rPr>
              <a:t> </a:t>
            </a:r>
            <a:r>
              <a:rPr spc="-5" dirty="0" err="1" smtClean="0">
                <a:solidFill>
                  <a:schemeClr val="bg1"/>
                </a:solidFill>
                <a:latin typeface="Arial" pitchFamily="34" charset="0"/>
                <a:cs typeface="Arial" pitchFamily="34" charset="0"/>
              </a:rPr>
              <a:t>induisent</a:t>
            </a:r>
            <a:r>
              <a:rPr spc="-5" dirty="0" smtClean="0">
                <a:solidFill>
                  <a:schemeClr val="bg1"/>
                </a:solidFill>
                <a:latin typeface="Arial" pitchFamily="34" charset="0"/>
                <a:cs typeface="Arial" pitchFamily="34" charset="0"/>
              </a:rPr>
              <a:t> de </a:t>
            </a:r>
            <a:r>
              <a:rPr spc="-10" dirty="0" err="1" smtClean="0">
                <a:solidFill>
                  <a:schemeClr val="bg1"/>
                </a:solidFill>
                <a:latin typeface="Arial" pitchFamily="34" charset="0"/>
                <a:cs typeface="Arial" pitchFamily="34" charset="0"/>
              </a:rPr>
              <a:t>lourdes</a:t>
            </a:r>
            <a:r>
              <a:rPr spc="-10" dirty="0" smtClean="0">
                <a:solidFill>
                  <a:schemeClr val="bg1"/>
                </a:solidFill>
                <a:latin typeface="Arial" pitchFamily="34" charset="0"/>
                <a:cs typeface="Arial" pitchFamily="34" charset="0"/>
              </a:rPr>
              <a:t>  </a:t>
            </a:r>
            <a:r>
              <a:rPr spc="-5" dirty="0" err="1" smtClean="0">
                <a:solidFill>
                  <a:schemeClr val="bg1"/>
                </a:solidFill>
                <a:latin typeface="Arial" pitchFamily="34" charset="0"/>
                <a:cs typeface="Arial" pitchFamily="34" charset="0"/>
              </a:rPr>
              <a:t>contraintes</a:t>
            </a:r>
            <a:r>
              <a:rPr spc="-5" dirty="0" smtClean="0">
                <a:solidFill>
                  <a:schemeClr val="bg1"/>
                </a:solidFill>
                <a:latin typeface="Arial" pitchFamily="34" charset="0"/>
                <a:cs typeface="Arial" pitchFamily="34" charset="0"/>
              </a:rPr>
              <a:t> </a:t>
            </a:r>
            <a:r>
              <a:rPr dirty="0" smtClean="0">
                <a:solidFill>
                  <a:schemeClr val="bg1"/>
                </a:solidFill>
                <a:latin typeface="Arial" pitchFamily="34" charset="0"/>
                <a:cs typeface="Arial" pitchFamily="34" charset="0"/>
              </a:rPr>
              <a:t>sur </a:t>
            </a:r>
            <a:r>
              <a:rPr spc="-5" dirty="0" smtClean="0">
                <a:solidFill>
                  <a:schemeClr val="bg1"/>
                </a:solidFill>
                <a:latin typeface="Arial" pitchFamily="34" charset="0"/>
                <a:cs typeface="Arial" pitchFamily="34" charset="0"/>
              </a:rPr>
              <a:t>le </a:t>
            </a:r>
            <a:r>
              <a:rPr spc="-5" dirty="0" err="1" smtClean="0">
                <a:solidFill>
                  <a:schemeClr val="bg1"/>
                </a:solidFill>
                <a:latin typeface="Arial" pitchFamily="34" charset="0"/>
                <a:cs typeface="Arial" pitchFamily="34" charset="0"/>
              </a:rPr>
              <a:t>fonctionnement</a:t>
            </a:r>
            <a:r>
              <a:rPr spc="-5" dirty="0" smtClean="0">
                <a:solidFill>
                  <a:schemeClr val="bg1"/>
                </a:solidFill>
                <a:latin typeface="Arial" pitchFamily="34" charset="0"/>
                <a:cs typeface="Arial" pitchFamily="34" charset="0"/>
              </a:rPr>
              <a:t> </a:t>
            </a:r>
            <a:r>
              <a:rPr spc="-5" dirty="0" err="1" smtClean="0">
                <a:solidFill>
                  <a:schemeClr val="bg1"/>
                </a:solidFill>
                <a:latin typeface="Arial" pitchFamily="34" charset="0"/>
                <a:cs typeface="Arial" pitchFamily="34" charset="0"/>
              </a:rPr>
              <a:t>biologique</a:t>
            </a:r>
            <a:r>
              <a:rPr spc="-5" dirty="0" smtClean="0">
                <a:solidFill>
                  <a:schemeClr val="bg1"/>
                </a:solidFill>
                <a:latin typeface="Arial" pitchFamily="34" charset="0"/>
                <a:cs typeface="Arial" pitchFamily="34" charset="0"/>
              </a:rPr>
              <a:t> de </a:t>
            </a:r>
            <a:r>
              <a:rPr spc="-5" dirty="0" err="1" smtClean="0">
                <a:solidFill>
                  <a:schemeClr val="bg1"/>
                </a:solidFill>
                <a:latin typeface="Arial" pitchFamily="34" charset="0"/>
                <a:cs typeface="Arial" pitchFamily="34" charset="0"/>
              </a:rPr>
              <a:t>l’estuaire</a:t>
            </a:r>
            <a:r>
              <a:rPr spc="-5" dirty="0" smtClean="0">
                <a:solidFill>
                  <a:schemeClr val="bg1"/>
                </a:solidFill>
                <a:latin typeface="Arial" pitchFamily="34" charset="0"/>
                <a:cs typeface="Arial" pitchFamily="34" charset="0"/>
              </a:rPr>
              <a:t> et </a:t>
            </a:r>
            <a:r>
              <a:rPr spc="-5" dirty="0" err="1" smtClean="0">
                <a:solidFill>
                  <a:schemeClr val="bg1"/>
                </a:solidFill>
                <a:latin typeface="Arial" pitchFamily="34" charset="0"/>
                <a:cs typeface="Arial" pitchFamily="34" charset="0"/>
              </a:rPr>
              <a:t>sont</a:t>
            </a:r>
            <a:r>
              <a:rPr spc="-5" dirty="0" smtClean="0">
                <a:solidFill>
                  <a:schemeClr val="bg1"/>
                </a:solidFill>
                <a:latin typeface="Arial" pitchFamily="34" charset="0"/>
                <a:cs typeface="Arial" pitchFamily="34" charset="0"/>
              </a:rPr>
              <a:t> </a:t>
            </a:r>
            <a:r>
              <a:rPr spc="-5" dirty="0" err="1" smtClean="0">
                <a:solidFill>
                  <a:schemeClr val="bg1"/>
                </a:solidFill>
                <a:latin typeface="Arial" pitchFamily="34" charset="0"/>
                <a:cs typeface="Arial" pitchFamily="34" charset="0"/>
              </a:rPr>
              <a:t>responsables</a:t>
            </a:r>
            <a:r>
              <a:rPr spc="-5" dirty="0" smtClean="0">
                <a:solidFill>
                  <a:schemeClr val="bg1"/>
                </a:solidFill>
                <a:latin typeface="Arial" pitchFamily="34" charset="0"/>
                <a:cs typeface="Arial" pitchFamily="34" charset="0"/>
              </a:rPr>
              <a:t> de la </a:t>
            </a:r>
            <a:r>
              <a:rPr spc="-5" dirty="0" err="1" smtClean="0">
                <a:solidFill>
                  <a:schemeClr val="bg1"/>
                </a:solidFill>
                <a:latin typeface="Arial" pitchFamily="34" charset="0"/>
                <a:cs typeface="Arial" pitchFamily="34" charset="0"/>
              </a:rPr>
              <a:t>disparition</a:t>
            </a:r>
            <a:r>
              <a:rPr spc="-5" dirty="0" smtClean="0">
                <a:solidFill>
                  <a:schemeClr val="bg1"/>
                </a:solidFill>
                <a:latin typeface="Arial" pitchFamily="34" charset="0"/>
                <a:cs typeface="Arial" pitchFamily="34" charset="0"/>
              </a:rPr>
              <a:t> de </a:t>
            </a:r>
            <a:r>
              <a:rPr spc="-5" dirty="0" err="1" smtClean="0">
                <a:solidFill>
                  <a:schemeClr val="bg1"/>
                </a:solidFill>
                <a:latin typeface="Arial" pitchFamily="34" charset="0"/>
                <a:cs typeface="Arial" pitchFamily="34" charset="0"/>
              </a:rPr>
              <a:t>grandes</a:t>
            </a:r>
            <a:r>
              <a:rPr spc="-5" dirty="0" smtClean="0">
                <a:solidFill>
                  <a:schemeClr val="bg1"/>
                </a:solidFill>
                <a:latin typeface="Arial" pitchFamily="34" charset="0"/>
                <a:cs typeface="Arial" pitchFamily="34" charset="0"/>
              </a:rPr>
              <a:t> surfaces de zones</a:t>
            </a:r>
            <a:r>
              <a:rPr spc="130" dirty="0" smtClean="0">
                <a:solidFill>
                  <a:schemeClr val="bg1"/>
                </a:solidFill>
                <a:latin typeface="Arial" pitchFamily="34" charset="0"/>
                <a:cs typeface="Arial" pitchFamily="34" charset="0"/>
              </a:rPr>
              <a:t> </a:t>
            </a:r>
            <a:r>
              <a:rPr spc="-10" dirty="0" err="1" smtClean="0">
                <a:solidFill>
                  <a:schemeClr val="bg1"/>
                </a:solidFill>
                <a:latin typeface="Arial" pitchFamily="34" charset="0"/>
                <a:cs typeface="Arial" pitchFamily="34" charset="0"/>
              </a:rPr>
              <a:t>intertidales</a:t>
            </a:r>
            <a:r>
              <a:rPr spc="-10" dirty="0" smtClean="0">
                <a:solidFill>
                  <a:schemeClr val="bg1"/>
                </a:solidFill>
                <a:latin typeface="Arial" pitchFamily="34" charset="0"/>
                <a:cs typeface="Arial" pitchFamily="34" charset="0"/>
              </a:rPr>
              <a:t>.</a:t>
            </a:r>
            <a:endParaRPr dirty="0">
              <a:solidFill>
                <a:schemeClr val="bg1"/>
              </a:solidFill>
              <a:latin typeface="Arial" pitchFamily="34" charset="0"/>
              <a:cs typeface="Arial" pitchFamily="34" charset="0"/>
            </a:endParaRPr>
          </a:p>
        </p:txBody>
      </p:sp>
      <p:sp>
        <p:nvSpPr>
          <p:cNvPr id="7" name="object 7"/>
          <p:cNvSpPr/>
          <p:nvPr/>
        </p:nvSpPr>
        <p:spPr>
          <a:xfrm>
            <a:off x="4261421" y="1898650"/>
            <a:ext cx="4565079" cy="3462432"/>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4254500" y="5099050"/>
            <a:ext cx="4572000" cy="646331"/>
          </a:xfrm>
          <a:prstGeom prst="rect">
            <a:avLst/>
          </a:prstGeom>
          <a:solidFill>
            <a:schemeClr val="bg1"/>
          </a:solidFill>
        </p:spPr>
        <p:txBody>
          <a:bodyPr vert="horz" wrap="square" lIns="0" tIns="0" rIns="0" bIns="0" rtlCol="0">
            <a:spAutoFit/>
          </a:bodyPr>
          <a:lstStyle/>
          <a:p>
            <a:pPr marL="106045" indent="-93345">
              <a:tabLst>
                <a:tab pos="106680" algn="l"/>
              </a:tabLst>
            </a:pPr>
            <a:r>
              <a:rPr lang="fr-FR" sz="1400" b="1" spc="-5" dirty="0" smtClean="0">
                <a:latin typeface="Arial"/>
                <a:cs typeface="Arial"/>
              </a:rPr>
              <a:t>Dragage pour la navigation – entretien des</a:t>
            </a:r>
            <a:r>
              <a:rPr lang="fr-FR" sz="1400" b="1" spc="-15" dirty="0" smtClean="0">
                <a:latin typeface="Arial"/>
                <a:cs typeface="Arial"/>
              </a:rPr>
              <a:t> </a:t>
            </a:r>
            <a:r>
              <a:rPr lang="fr-FR" sz="1400" b="1" spc="-5" dirty="0" smtClean="0">
                <a:latin typeface="Arial"/>
                <a:cs typeface="Arial"/>
              </a:rPr>
              <a:t>ports</a:t>
            </a:r>
            <a:endParaRPr lang="fr-FR" sz="1400" dirty="0" smtClean="0">
              <a:latin typeface="Arial"/>
              <a:cs typeface="Arial"/>
            </a:endParaRPr>
          </a:p>
          <a:p>
            <a:pPr marL="106045" indent="-93345">
              <a:lnSpc>
                <a:spcPct val="100000"/>
              </a:lnSpc>
              <a:buChar char="-"/>
              <a:tabLst>
                <a:tab pos="106680" algn="l"/>
              </a:tabLst>
            </a:pPr>
            <a:r>
              <a:rPr sz="1400" spc="-10" dirty="0" err="1" smtClean="0">
                <a:latin typeface="Arial"/>
                <a:cs typeface="Arial"/>
              </a:rPr>
              <a:t>Élargir</a:t>
            </a:r>
            <a:r>
              <a:rPr sz="1400" spc="-10" dirty="0" smtClean="0">
                <a:latin typeface="Arial"/>
                <a:cs typeface="Arial"/>
              </a:rPr>
              <a:t> </a:t>
            </a:r>
            <a:r>
              <a:rPr sz="1400" spc="-5" dirty="0">
                <a:latin typeface="Arial"/>
                <a:cs typeface="Arial"/>
              </a:rPr>
              <a:t>et </a:t>
            </a:r>
            <a:r>
              <a:rPr sz="1400" spc="-10" dirty="0">
                <a:latin typeface="Arial"/>
                <a:cs typeface="Arial"/>
              </a:rPr>
              <a:t>approfondir </a:t>
            </a:r>
            <a:r>
              <a:rPr sz="1400" spc="-5" dirty="0">
                <a:latin typeface="Arial"/>
                <a:cs typeface="Arial"/>
              </a:rPr>
              <a:t>les </a:t>
            </a:r>
            <a:r>
              <a:rPr sz="1400" spc="-10" dirty="0">
                <a:latin typeface="Arial"/>
                <a:cs typeface="Arial"/>
              </a:rPr>
              <a:t>canaux</a:t>
            </a:r>
            <a:r>
              <a:rPr sz="1400" spc="75" dirty="0">
                <a:latin typeface="Arial"/>
                <a:cs typeface="Arial"/>
              </a:rPr>
              <a:t> </a:t>
            </a:r>
            <a:r>
              <a:rPr sz="1400" spc="-10" dirty="0">
                <a:latin typeface="Arial"/>
                <a:cs typeface="Arial"/>
              </a:rPr>
              <a:t>d’accès</a:t>
            </a:r>
            <a:endParaRPr sz="1400" dirty="0">
              <a:latin typeface="Arial"/>
              <a:cs typeface="Arial"/>
            </a:endParaRPr>
          </a:p>
          <a:p>
            <a:pPr marL="106045" indent="-93345">
              <a:lnSpc>
                <a:spcPct val="100000"/>
              </a:lnSpc>
              <a:buChar char="-"/>
              <a:tabLst>
                <a:tab pos="106680" algn="l"/>
              </a:tabLst>
            </a:pPr>
            <a:r>
              <a:rPr sz="1400" spc="-5" dirty="0">
                <a:latin typeface="Arial"/>
                <a:cs typeface="Arial"/>
              </a:rPr>
              <a:t>Maintenir </a:t>
            </a:r>
            <a:r>
              <a:rPr sz="1400" spc="-10" dirty="0">
                <a:latin typeface="Arial"/>
                <a:cs typeface="Arial"/>
              </a:rPr>
              <a:t>une </a:t>
            </a:r>
            <a:r>
              <a:rPr sz="1400" spc="-5" dirty="0">
                <a:latin typeface="Arial"/>
                <a:cs typeface="Arial"/>
              </a:rPr>
              <a:t>profondeur d’eau des</a:t>
            </a:r>
            <a:r>
              <a:rPr sz="1400" spc="-35" dirty="0">
                <a:latin typeface="Arial"/>
                <a:cs typeface="Arial"/>
              </a:rPr>
              <a:t> </a:t>
            </a:r>
            <a:r>
              <a:rPr sz="1400" spc="-5" dirty="0">
                <a:latin typeface="Arial"/>
                <a:cs typeface="Arial"/>
              </a:rPr>
              <a:t>bassins</a:t>
            </a:r>
            <a:endParaRPr sz="1400" dirty="0">
              <a:latin typeface="Arial"/>
              <a:cs typeface="Arial"/>
            </a:endParaRPr>
          </a:p>
        </p:txBody>
      </p:sp>
      <p:sp>
        <p:nvSpPr>
          <p:cNvPr id="11" name="object 11"/>
          <p:cNvSpPr txBox="1"/>
          <p:nvPr/>
        </p:nvSpPr>
        <p:spPr>
          <a:xfrm>
            <a:off x="596900" y="692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893082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825500" y="1347241"/>
            <a:ext cx="7162800" cy="1008609"/>
          </a:xfrm>
          <a:prstGeom prst="rect">
            <a:avLst/>
          </a:prstGeom>
          <a:noFill/>
          <a:ln w="9525">
            <a:noFill/>
          </a:ln>
        </p:spPr>
        <p:txBody>
          <a:bodyPr vert="horz" wrap="square" lIns="0" tIns="145415" rIns="0" bIns="0" rtlCol="0">
            <a:spAutoFit/>
          </a:bodyPr>
          <a:lstStyle/>
          <a:p>
            <a:pPr marL="843915" marR="305435" indent="-532765" algn="ctr">
              <a:lnSpc>
                <a:spcPct val="100000"/>
              </a:lnSpc>
            </a:pPr>
            <a:r>
              <a:rPr lang="fr-FR" sz="2000" b="1" spc="-5" dirty="0" smtClean="0">
                <a:solidFill>
                  <a:srgbClr val="FF0000"/>
                </a:solidFill>
                <a:latin typeface="Arial"/>
                <a:cs typeface="Arial"/>
              </a:rPr>
              <a:t>        LA MAJORITE</a:t>
            </a:r>
          </a:p>
          <a:p>
            <a:pPr marL="843915" marR="305435" indent="-532765" algn="ctr">
              <a:lnSpc>
                <a:spcPct val="100000"/>
              </a:lnSpc>
            </a:pPr>
            <a:r>
              <a:rPr lang="fr-FR" spc="-5" dirty="0" smtClean="0">
                <a:solidFill>
                  <a:schemeClr val="bg1"/>
                </a:solidFill>
                <a:latin typeface="Arial"/>
                <a:cs typeface="Arial"/>
              </a:rPr>
              <a:t>R</a:t>
            </a:r>
            <a:r>
              <a:rPr sz="1800" spc="-5" dirty="0" err="1" smtClean="0">
                <a:solidFill>
                  <a:schemeClr val="bg1"/>
                </a:solidFill>
                <a:latin typeface="Arial"/>
                <a:cs typeface="Arial"/>
              </a:rPr>
              <a:t>ejetés</a:t>
            </a:r>
            <a:r>
              <a:rPr sz="1800" spc="-5" dirty="0" smtClean="0">
                <a:solidFill>
                  <a:schemeClr val="bg1"/>
                </a:solidFill>
                <a:latin typeface="Arial"/>
                <a:cs typeface="Arial"/>
              </a:rPr>
              <a:t> </a:t>
            </a:r>
            <a:r>
              <a:rPr sz="1800" spc="-5" dirty="0" err="1" smtClean="0">
                <a:solidFill>
                  <a:schemeClr val="bg1"/>
                </a:solidFill>
                <a:latin typeface="Arial"/>
                <a:cs typeface="Arial"/>
              </a:rPr>
              <a:t>en</a:t>
            </a:r>
            <a:r>
              <a:rPr sz="1800" spc="-5" dirty="0" smtClean="0">
                <a:solidFill>
                  <a:schemeClr val="bg1"/>
                </a:solidFill>
                <a:latin typeface="Arial"/>
                <a:cs typeface="Arial"/>
              </a:rPr>
              <a:t> </a:t>
            </a:r>
            <a:r>
              <a:rPr sz="1800" dirty="0" err="1" smtClean="0">
                <a:solidFill>
                  <a:schemeClr val="bg1"/>
                </a:solidFill>
                <a:latin typeface="Arial"/>
                <a:cs typeface="Arial"/>
              </a:rPr>
              <a:t>mer</a:t>
            </a:r>
            <a:r>
              <a:rPr sz="1800" dirty="0" smtClean="0">
                <a:solidFill>
                  <a:schemeClr val="bg1"/>
                </a:solidFill>
                <a:latin typeface="Arial"/>
                <a:cs typeface="Arial"/>
              </a:rPr>
              <a:t> </a:t>
            </a:r>
            <a:r>
              <a:rPr sz="1800" spc="-5" dirty="0" smtClean="0">
                <a:solidFill>
                  <a:schemeClr val="bg1"/>
                </a:solidFill>
                <a:latin typeface="Arial"/>
                <a:cs typeface="Arial"/>
              </a:rPr>
              <a:t>par </a:t>
            </a:r>
            <a:r>
              <a:rPr sz="1800" spc="-5" dirty="0" err="1" smtClean="0">
                <a:solidFill>
                  <a:schemeClr val="bg1"/>
                </a:solidFill>
                <a:latin typeface="Arial"/>
                <a:cs typeface="Arial"/>
              </a:rPr>
              <a:t>surverse</a:t>
            </a:r>
            <a:r>
              <a:rPr sz="1800" spc="-5" dirty="0" smtClean="0">
                <a:solidFill>
                  <a:schemeClr val="bg1"/>
                </a:solidFill>
                <a:latin typeface="Arial"/>
                <a:cs typeface="Arial"/>
              </a:rPr>
              <a:t> au</a:t>
            </a:r>
            <a:r>
              <a:rPr lang="fr-FR" sz="1800" spc="-5" dirty="0" smtClean="0">
                <a:solidFill>
                  <a:schemeClr val="bg1"/>
                </a:solidFill>
                <a:latin typeface="Arial"/>
                <a:cs typeface="Arial"/>
              </a:rPr>
              <a:t> </a:t>
            </a:r>
            <a:r>
              <a:rPr sz="1800" dirty="0" smtClean="0">
                <a:solidFill>
                  <a:schemeClr val="bg1"/>
                </a:solidFill>
                <a:latin typeface="Arial"/>
                <a:cs typeface="Arial"/>
              </a:rPr>
              <a:t>moment </a:t>
            </a:r>
            <a:r>
              <a:rPr sz="1800" spc="-5" dirty="0" smtClean="0">
                <a:solidFill>
                  <a:schemeClr val="bg1"/>
                </a:solidFill>
                <a:latin typeface="Arial"/>
                <a:cs typeface="Arial"/>
              </a:rPr>
              <a:t>du</a:t>
            </a:r>
            <a:r>
              <a:rPr sz="1800" spc="-70" dirty="0" smtClean="0">
                <a:solidFill>
                  <a:schemeClr val="bg1"/>
                </a:solidFill>
                <a:latin typeface="Arial"/>
                <a:cs typeface="Arial"/>
              </a:rPr>
              <a:t> </a:t>
            </a:r>
            <a:r>
              <a:rPr sz="1800" spc="-5" dirty="0" err="1" smtClean="0">
                <a:solidFill>
                  <a:schemeClr val="bg1"/>
                </a:solidFill>
                <a:latin typeface="Arial"/>
                <a:cs typeface="Arial"/>
              </a:rPr>
              <a:t>dragage</a:t>
            </a:r>
            <a:r>
              <a:rPr lang="fr-FR" spc="-5" dirty="0">
                <a:solidFill>
                  <a:schemeClr val="bg1"/>
                </a:solidFill>
                <a:latin typeface="Arial"/>
                <a:cs typeface="Arial"/>
              </a:rPr>
              <a:t> </a:t>
            </a:r>
            <a:r>
              <a:rPr lang="fr-FR" spc="-5" dirty="0" smtClean="0">
                <a:solidFill>
                  <a:schemeClr val="bg1"/>
                </a:solidFill>
                <a:latin typeface="Arial"/>
                <a:cs typeface="Arial"/>
              </a:rPr>
              <a:t>déposés à terre en vue </a:t>
            </a:r>
            <a:r>
              <a:rPr lang="fr-FR" spc="-10" dirty="0" smtClean="0">
                <a:solidFill>
                  <a:schemeClr val="bg1"/>
                </a:solidFill>
                <a:latin typeface="Arial"/>
                <a:cs typeface="Arial"/>
              </a:rPr>
              <a:t>d’un  </a:t>
            </a:r>
            <a:r>
              <a:rPr lang="fr-FR" spc="-5" dirty="0" smtClean="0">
                <a:solidFill>
                  <a:schemeClr val="bg1"/>
                </a:solidFill>
                <a:latin typeface="Arial"/>
                <a:cs typeface="Arial"/>
              </a:rPr>
              <a:t>stockage ou d’un</a:t>
            </a:r>
            <a:r>
              <a:rPr lang="fr-FR" spc="-40" dirty="0" smtClean="0">
                <a:solidFill>
                  <a:schemeClr val="bg1"/>
                </a:solidFill>
                <a:latin typeface="Arial"/>
                <a:cs typeface="Arial"/>
              </a:rPr>
              <a:t> </a:t>
            </a:r>
            <a:r>
              <a:rPr lang="fr-FR" dirty="0" smtClean="0">
                <a:solidFill>
                  <a:schemeClr val="bg1"/>
                </a:solidFill>
                <a:latin typeface="Arial"/>
                <a:cs typeface="Arial"/>
              </a:rPr>
              <a:t>traitement</a:t>
            </a:r>
            <a:endParaRPr sz="1800" dirty="0">
              <a:solidFill>
                <a:schemeClr val="bg1"/>
              </a:solidFill>
              <a:latin typeface="Arial"/>
              <a:cs typeface="Arial"/>
            </a:endParaRPr>
          </a:p>
        </p:txBody>
      </p:sp>
      <p:sp>
        <p:nvSpPr>
          <p:cNvPr id="10" name="object 10"/>
          <p:cNvSpPr/>
          <p:nvPr/>
        </p:nvSpPr>
        <p:spPr>
          <a:xfrm>
            <a:off x="0" y="614426"/>
            <a:ext cx="9118600" cy="0"/>
          </a:xfrm>
          <a:custGeom>
            <a:avLst/>
            <a:gdLst/>
            <a:ahLst/>
            <a:cxnLst/>
            <a:rect l="l" t="t" r="r" b="b"/>
            <a:pathLst>
              <a:path w="9118600">
                <a:moveTo>
                  <a:pt x="0" y="0"/>
                </a:moveTo>
                <a:lnTo>
                  <a:pt x="9118600" y="0"/>
                </a:lnTo>
              </a:path>
            </a:pathLst>
          </a:custGeom>
          <a:ln w="9525">
            <a:solidFill>
              <a:srgbClr val="FFFFFF"/>
            </a:solidFill>
          </a:ln>
        </p:spPr>
        <p:txBody>
          <a:bodyPr wrap="square" lIns="0" tIns="0" rIns="0" bIns="0" rtlCol="0"/>
          <a:lstStyle/>
          <a:p>
            <a:endParaRPr/>
          </a:p>
        </p:txBody>
      </p:sp>
      <p:sp>
        <p:nvSpPr>
          <p:cNvPr id="11" name="object 11"/>
          <p:cNvSpPr/>
          <p:nvPr/>
        </p:nvSpPr>
        <p:spPr>
          <a:xfrm>
            <a:off x="6388100" y="2546350"/>
            <a:ext cx="2667000" cy="3390900"/>
          </a:xfrm>
          <a:prstGeom prst="rect">
            <a:avLst/>
          </a:prstGeom>
          <a:blipFill>
            <a:blip r:embed="rId2" cstate="print"/>
            <a:stretch>
              <a:fillRect/>
            </a:stretch>
          </a:blipFill>
        </p:spPr>
        <p:txBody>
          <a:bodyPr wrap="square" lIns="0" tIns="0" rIns="0" bIns="0" rtlCol="0"/>
          <a:lstStyle/>
          <a:p>
            <a:endParaRPr/>
          </a:p>
        </p:txBody>
      </p:sp>
      <p:pic>
        <p:nvPicPr>
          <p:cNvPr id="14" name="Picture 2" descr="Résultat de recherche d'images pour &quot;dubai palm island&quot;"/>
          <p:cNvPicPr>
            <a:picLocks noChangeAspect="1" noChangeArrowheads="1"/>
          </p:cNvPicPr>
          <p:nvPr/>
        </p:nvPicPr>
        <p:blipFill>
          <a:blip r:embed="rId3" cstate="print"/>
          <a:srcRect/>
          <a:stretch>
            <a:fillRect/>
          </a:stretch>
        </p:blipFill>
        <p:spPr bwMode="auto">
          <a:xfrm>
            <a:off x="139700" y="2546350"/>
            <a:ext cx="3048000" cy="3390900"/>
          </a:xfrm>
          <a:prstGeom prst="rect">
            <a:avLst/>
          </a:prstGeom>
          <a:noFill/>
        </p:spPr>
      </p:pic>
      <p:pic>
        <p:nvPicPr>
          <p:cNvPr id="15" name="Picture 4" descr="Résultat de recherche d'images pour &quot;dragage pollution&quot;"/>
          <p:cNvPicPr>
            <a:picLocks noChangeAspect="1" noChangeArrowheads="1"/>
          </p:cNvPicPr>
          <p:nvPr/>
        </p:nvPicPr>
        <p:blipFill>
          <a:blip r:embed="rId4" cstate="print"/>
          <a:srcRect/>
          <a:stretch>
            <a:fillRect/>
          </a:stretch>
        </p:blipFill>
        <p:spPr bwMode="auto">
          <a:xfrm>
            <a:off x="3187700" y="2546350"/>
            <a:ext cx="3195318" cy="3390900"/>
          </a:xfrm>
          <a:prstGeom prst="rect">
            <a:avLst/>
          </a:prstGeom>
          <a:noFill/>
        </p:spPr>
      </p:pic>
      <p:sp>
        <p:nvSpPr>
          <p:cNvPr id="18" name="object 2"/>
          <p:cNvSpPr txBox="1"/>
          <p:nvPr/>
        </p:nvSpPr>
        <p:spPr>
          <a:xfrm>
            <a:off x="175491" y="1212850"/>
            <a:ext cx="8587105" cy="276999"/>
          </a:xfrm>
          <a:prstGeom prst="rect">
            <a:avLst/>
          </a:prstGeom>
          <a:solidFill>
            <a:srgbClr val="FFFF00"/>
          </a:solidFill>
        </p:spPr>
        <p:txBody>
          <a:bodyPr vert="horz" wrap="square" lIns="0" tIns="0" rIns="0" bIns="0" rtlCol="0">
            <a:spAutoFit/>
          </a:bodyPr>
          <a:lstStyle/>
          <a:p>
            <a:pPr marL="12700">
              <a:lnSpc>
                <a:spcPct val="100000"/>
              </a:lnSpc>
            </a:pPr>
            <a:r>
              <a:rPr lang="en-US" dirty="0" smtClean="0">
                <a:solidFill>
                  <a:schemeClr val="tx2">
                    <a:lumMod val="75000"/>
                  </a:schemeClr>
                </a:solidFill>
                <a:latin typeface="Arial" pitchFamily="34" charset="0"/>
                <a:cs typeface="Arial" pitchFamily="34" charset="0"/>
              </a:rPr>
              <a:t>Becoming dredging sludge: According to the risks it presents for the environment</a:t>
            </a:r>
            <a:endParaRPr dirty="0">
              <a:solidFill>
                <a:schemeClr val="tx2">
                  <a:lumMod val="75000"/>
                </a:schemeClr>
              </a:solidFill>
              <a:latin typeface="Arial" pitchFamily="34" charset="0"/>
              <a:cs typeface="Arial" pitchFamily="34" charset="0"/>
            </a:endParaRPr>
          </a:p>
        </p:txBody>
      </p:sp>
      <p:sp>
        <p:nvSpPr>
          <p:cNvPr id="19" name="object 2"/>
          <p:cNvSpPr txBox="1"/>
          <p:nvPr/>
        </p:nvSpPr>
        <p:spPr>
          <a:xfrm>
            <a:off x="6540500" y="222250"/>
            <a:ext cx="1981200" cy="276999"/>
          </a:xfrm>
          <a:prstGeom prst="rect">
            <a:avLst/>
          </a:prstGeom>
          <a:solidFill>
            <a:srgbClr val="FFFF00"/>
          </a:solidFill>
        </p:spPr>
        <p:txBody>
          <a:bodyPr vert="horz" wrap="square" lIns="0" tIns="0" rIns="0" bIns="0" rtlCol="0">
            <a:spAutoFit/>
          </a:bodyPr>
          <a:lstStyle/>
          <a:p>
            <a:pPr marL="12700">
              <a:lnSpc>
                <a:spcPct val="100000"/>
              </a:lnSpc>
            </a:pPr>
            <a:r>
              <a:rPr lang="fr-FR" dirty="0" err="1" smtClean="0">
                <a:solidFill>
                  <a:schemeClr val="tx2">
                    <a:lumMod val="75000"/>
                  </a:schemeClr>
                </a:solidFill>
                <a:latin typeface="Arial" pitchFamily="34" charset="0"/>
                <a:cs typeface="Arial" pitchFamily="34" charset="0"/>
              </a:rPr>
              <a:t>Dredging</a:t>
            </a:r>
            <a:r>
              <a:rPr lang="fr-FR" dirty="0" smtClean="0">
                <a:solidFill>
                  <a:schemeClr val="tx2">
                    <a:lumMod val="75000"/>
                  </a:schemeClr>
                </a:solidFill>
                <a:latin typeface="Arial" pitchFamily="34" charset="0"/>
                <a:cs typeface="Arial" pitchFamily="34" charset="0"/>
              </a:rPr>
              <a:t> </a:t>
            </a:r>
            <a:r>
              <a:rPr lang="fr-FR" dirty="0" err="1" smtClean="0">
                <a:solidFill>
                  <a:schemeClr val="tx2">
                    <a:lumMod val="75000"/>
                  </a:schemeClr>
                </a:solidFill>
                <a:latin typeface="Arial" pitchFamily="34" charset="0"/>
                <a:cs typeface="Arial" pitchFamily="34" charset="0"/>
              </a:rPr>
              <a:t>problem</a:t>
            </a:r>
            <a:endParaRPr>
              <a:solidFill>
                <a:schemeClr val="tx2">
                  <a:lumMod val="75000"/>
                </a:schemeClr>
              </a:solidFill>
              <a:latin typeface="Arial" pitchFamily="34" charset="0"/>
              <a:cs typeface="Arial" pitchFamily="34" charset="0"/>
            </a:endParaRPr>
          </a:p>
        </p:txBody>
      </p:sp>
      <p:sp>
        <p:nvSpPr>
          <p:cNvPr id="17" name="object 11"/>
          <p:cNvSpPr txBox="1"/>
          <p:nvPr/>
        </p:nvSpPr>
        <p:spPr>
          <a:xfrm>
            <a:off x="596900" y="692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sp>
        <p:nvSpPr>
          <p:cNvPr id="6" name="object 6"/>
          <p:cNvSpPr txBox="1"/>
          <p:nvPr/>
        </p:nvSpPr>
        <p:spPr>
          <a:xfrm>
            <a:off x="2506980" y="2508250"/>
            <a:ext cx="4338320" cy="381515"/>
          </a:xfrm>
          <a:prstGeom prst="rect">
            <a:avLst/>
          </a:prstGeom>
          <a:noFill/>
          <a:ln w="9525">
            <a:noFill/>
          </a:ln>
        </p:spPr>
        <p:txBody>
          <a:bodyPr vert="horz" wrap="square" lIns="0" tIns="103505" rIns="0" bIns="0" rtlCol="0">
            <a:spAutoFit/>
          </a:bodyPr>
          <a:lstStyle/>
          <a:p>
            <a:pPr marL="119380">
              <a:lnSpc>
                <a:spcPct val="100000"/>
              </a:lnSpc>
              <a:spcBef>
                <a:spcPts val="815"/>
              </a:spcBef>
            </a:pPr>
            <a:r>
              <a:rPr sz="1800" b="1" spc="-5" dirty="0">
                <a:solidFill>
                  <a:srgbClr val="FF0000"/>
                </a:solidFill>
                <a:latin typeface="Arial"/>
                <a:cs typeface="Arial"/>
              </a:rPr>
              <a:t>immergés dans des zones</a:t>
            </a:r>
            <a:r>
              <a:rPr sz="1800" b="1" spc="-40" dirty="0">
                <a:solidFill>
                  <a:srgbClr val="FF0000"/>
                </a:solidFill>
                <a:latin typeface="Arial"/>
                <a:cs typeface="Arial"/>
              </a:rPr>
              <a:t> </a:t>
            </a:r>
            <a:r>
              <a:rPr sz="1800" b="1" spc="-10" dirty="0">
                <a:solidFill>
                  <a:srgbClr val="FF0000"/>
                </a:solidFill>
                <a:latin typeface="Arial"/>
                <a:cs typeface="Arial"/>
              </a:rPr>
              <a:t>autorisées</a:t>
            </a:r>
            <a:endParaRPr sz="1800" b="1" dirty="0">
              <a:solidFill>
                <a:srgbClr val="FF0000"/>
              </a:solidFill>
              <a:latin typeface="Arial"/>
              <a:cs typeface="Arial"/>
            </a:endParaRPr>
          </a:p>
        </p:txBody>
      </p:sp>
      <p:sp>
        <p:nvSpPr>
          <p:cNvPr id="4" name="Rectangle 3"/>
          <p:cNvSpPr/>
          <p:nvPr/>
        </p:nvSpPr>
        <p:spPr>
          <a:xfrm>
            <a:off x="63500" y="566786"/>
            <a:ext cx="9055100" cy="646331"/>
          </a:xfrm>
          <a:prstGeom prst="rect">
            <a:avLst/>
          </a:prstGeom>
        </p:spPr>
        <p:txBody>
          <a:bodyPr wrap="square">
            <a:spAutoFit/>
          </a:bodyPr>
          <a:lstStyle/>
          <a:p>
            <a:pPr marL="12700"/>
            <a:r>
              <a:rPr lang="fr-FR" b="1" spc="-5" dirty="0">
                <a:solidFill>
                  <a:schemeClr val="bg1"/>
                </a:solidFill>
                <a:latin typeface="Arial" pitchFamily="34" charset="0"/>
                <a:cs typeface="Arial" pitchFamily="34" charset="0"/>
              </a:rPr>
              <a:t>Problématique des</a:t>
            </a:r>
            <a:r>
              <a:rPr lang="fr-FR" b="1" spc="-60" dirty="0">
                <a:solidFill>
                  <a:schemeClr val="bg1"/>
                </a:solidFill>
                <a:latin typeface="Arial" pitchFamily="34" charset="0"/>
                <a:cs typeface="Arial" pitchFamily="34" charset="0"/>
              </a:rPr>
              <a:t> </a:t>
            </a:r>
            <a:r>
              <a:rPr lang="fr-FR" b="1" spc="-10" dirty="0">
                <a:solidFill>
                  <a:schemeClr val="bg1"/>
                </a:solidFill>
                <a:latin typeface="Arial" pitchFamily="34" charset="0"/>
                <a:cs typeface="Arial" pitchFamily="34" charset="0"/>
              </a:rPr>
              <a:t>dragages</a:t>
            </a:r>
            <a:r>
              <a:rPr lang="fr-FR" spc="-10" dirty="0">
                <a:solidFill>
                  <a:schemeClr val="bg1"/>
                </a:solidFill>
                <a:latin typeface="Arial" pitchFamily="34" charset="0"/>
                <a:cs typeface="Arial" pitchFamily="34" charset="0"/>
              </a:rPr>
              <a:t>		</a:t>
            </a:r>
          </a:p>
          <a:p>
            <a:pPr marL="12700">
              <a:lnSpc>
                <a:spcPct val="100000"/>
              </a:lnSpc>
            </a:pPr>
            <a:r>
              <a:rPr lang="fr-FR" spc="-5" dirty="0">
                <a:solidFill>
                  <a:schemeClr val="bg1"/>
                </a:solidFill>
                <a:latin typeface="Arial" panose="020B0604020202020204" pitchFamily="34" charset="0"/>
                <a:cs typeface="Arial" panose="020B0604020202020204" pitchFamily="34" charset="0"/>
              </a:rPr>
              <a:t>Devenir des boues de </a:t>
            </a:r>
            <a:r>
              <a:rPr lang="fr-FR" spc="-5" dirty="0" smtClean="0">
                <a:solidFill>
                  <a:schemeClr val="bg1"/>
                </a:solidFill>
                <a:latin typeface="Arial" panose="020B0604020202020204" pitchFamily="34" charset="0"/>
                <a:cs typeface="Arial" panose="020B0604020202020204" pitchFamily="34" charset="0"/>
              </a:rPr>
              <a:t>dragage selon </a:t>
            </a:r>
            <a:r>
              <a:rPr lang="fr-FR" spc="-5" dirty="0">
                <a:solidFill>
                  <a:schemeClr val="bg1"/>
                </a:solidFill>
                <a:latin typeface="Arial" panose="020B0604020202020204" pitchFamily="34" charset="0"/>
                <a:cs typeface="Arial" panose="020B0604020202020204" pitchFamily="34" charset="0"/>
              </a:rPr>
              <a:t>les risques qu’ils présentent </a:t>
            </a:r>
            <a:r>
              <a:rPr lang="fr-FR" spc="-5" dirty="0" smtClean="0">
                <a:solidFill>
                  <a:schemeClr val="bg1"/>
                </a:solidFill>
                <a:latin typeface="Arial" panose="020B0604020202020204" pitchFamily="34" charset="0"/>
                <a:cs typeface="Arial" panose="020B0604020202020204" pitchFamily="34" charset="0"/>
              </a:rPr>
              <a:t>pour l’environnement</a:t>
            </a:r>
            <a:endParaRPr lang="fr-FR"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546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p:cNvSpPr txBox="1"/>
          <p:nvPr/>
        </p:nvSpPr>
        <p:spPr>
          <a:xfrm>
            <a:off x="596900" y="692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sp>
        <p:nvSpPr>
          <p:cNvPr id="5" name="object 12"/>
          <p:cNvSpPr/>
          <p:nvPr/>
        </p:nvSpPr>
        <p:spPr>
          <a:xfrm>
            <a:off x="4792980" y="1634733"/>
            <a:ext cx="4033520" cy="4226317"/>
          </a:xfrm>
          <a:prstGeom prst="rect">
            <a:avLst/>
          </a:prstGeom>
          <a:blipFill>
            <a:blip r:embed="rId2" cstate="print"/>
            <a:stretch>
              <a:fillRect/>
            </a:stretch>
          </a:blipFill>
        </p:spPr>
        <p:txBody>
          <a:bodyPr wrap="square" lIns="0" tIns="0" rIns="0" bIns="0" rtlCol="0"/>
          <a:lstStyle/>
          <a:p>
            <a:endParaRPr/>
          </a:p>
        </p:txBody>
      </p:sp>
      <p:sp>
        <p:nvSpPr>
          <p:cNvPr id="7" name="object 6"/>
          <p:cNvSpPr txBox="1"/>
          <p:nvPr/>
        </p:nvSpPr>
        <p:spPr>
          <a:xfrm>
            <a:off x="401012" y="1670797"/>
            <a:ext cx="4033520" cy="381515"/>
          </a:xfrm>
          <a:prstGeom prst="rect">
            <a:avLst/>
          </a:prstGeom>
          <a:solidFill>
            <a:schemeClr val="bg1"/>
          </a:solidFill>
          <a:ln w="9525">
            <a:solidFill>
              <a:srgbClr val="FFFFFF"/>
            </a:solidFill>
          </a:ln>
        </p:spPr>
        <p:txBody>
          <a:bodyPr vert="horz" wrap="square" lIns="0" tIns="103505" rIns="0" bIns="0" rtlCol="0">
            <a:spAutoFit/>
          </a:bodyPr>
          <a:lstStyle/>
          <a:p>
            <a:pPr marL="119380">
              <a:lnSpc>
                <a:spcPct val="100000"/>
              </a:lnSpc>
              <a:spcBef>
                <a:spcPts val="815"/>
              </a:spcBef>
            </a:pPr>
            <a:r>
              <a:rPr sz="1800" spc="-5" dirty="0">
                <a:solidFill>
                  <a:schemeClr val="tx2">
                    <a:lumMod val="75000"/>
                  </a:schemeClr>
                </a:solidFill>
                <a:latin typeface="Arial"/>
                <a:cs typeface="Arial"/>
              </a:rPr>
              <a:t>immergés dans des zones</a:t>
            </a:r>
            <a:r>
              <a:rPr sz="1800" spc="-40" dirty="0">
                <a:solidFill>
                  <a:schemeClr val="tx2">
                    <a:lumMod val="75000"/>
                  </a:schemeClr>
                </a:solidFill>
                <a:latin typeface="Arial"/>
                <a:cs typeface="Arial"/>
              </a:rPr>
              <a:t> </a:t>
            </a:r>
            <a:r>
              <a:rPr sz="1800" spc="-10" dirty="0">
                <a:solidFill>
                  <a:schemeClr val="tx2">
                    <a:lumMod val="75000"/>
                  </a:schemeClr>
                </a:solidFill>
                <a:latin typeface="Arial"/>
                <a:cs typeface="Arial"/>
              </a:rPr>
              <a:t>autorisées</a:t>
            </a:r>
            <a:endParaRPr sz="1800" dirty="0">
              <a:solidFill>
                <a:schemeClr val="tx2">
                  <a:lumMod val="75000"/>
                </a:schemeClr>
              </a:solidFill>
              <a:latin typeface="Arial"/>
              <a:cs typeface="Arial"/>
            </a:endParaRPr>
          </a:p>
        </p:txBody>
      </p:sp>
      <p:sp>
        <p:nvSpPr>
          <p:cNvPr id="8" name="Rectangle 7"/>
          <p:cNvSpPr/>
          <p:nvPr/>
        </p:nvSpPr>
        <p:spPr>
          <a:xfrm>
            <a:off x="327890" y="711403"/>
            <a:ext cx="8498609" cy="677108"/>
          </a:xfrm>
          <a:prstGeom prst="rect">
            <a:avLst/>
          </a:prstGeom>
        </p:spPr>
        <p:txBody>
          <a:bodyPr wrap="square">
            <a:spAutoFit/>
          </a:bodyPr>
          <a:lstStyle/>
          <a:p>
            <a:pPr marL="12700" algn="ctr"/>
            <a:r>
              <a:rPr lang="fr-FR" sz="2000" b="1" spc="-5" dirty="0">
                <a:solidFill>
                  <a:srgbClr val="FF0000"/>
                </a:solidFill>
                <a:latin typeface="Arial" pitchFamily="34" charset="0"/>
                <a:cs typeface="Arial" pitchFamily="34" charset="0"/>
              </a:rPr>
              <a:t>Problématique des</a:t>
            </a:r>
            <a:r>
              <a:rPr lang="fr-FR" sz="2000" b="1" spc="-60" dirty="0">
                <a:solidFill>
                  <a:srgbClr val="FF0000"/>
                </a:solidFill>
                <a:latin typeface="Arial" pitchFamily="34" charset="0"/>
                <a:cs typeface="Arial" pitchFamily="34" charset="0"/>
              </a:rPr>
              <a:t> </a:t>
            </a:r>
            <a:r>
              <a:rPr lang="fr-FR" sz="2000" b="1" spc="-10" dirty="0">
                <a:solidFill>
                  <a:srgbClr val="FF0000"/>
                </a:solidFill>
                <a:latin typeface="Arial" pitchFamily="34" charset="0"/>
                <a:cs typeface="Arial" pitchFamily="34" charset="0"/>
              </a:rPr>
              <a:t>dragages</a:t>
            </a:r>
            <a:r>
              <a:rPr lang="fr-FR" spc="-10" dirty="0">
                <a:solidFill>
                  <a:schemeClr val="bg1"/>
                </a:solidFill>
                <a:latin typeface="Arial" pitchFamily="34" charset="0"/>
                <a:cs typeface="Arial" pitchFamily="34" charset="0"/>
              </a:rPr>
              <a:t>		</a:t>
            </a:r>
          </a:p>
          <a:p>
            <a:pPr marL="12700">
              <a:lnSpc>
                <a:spcPct val="100000"/>
              </a:lnSpc>
            </a:pPr>
            <a:r>
              <a:rPr lang="fr-FR" spc="-5" dirty="0" smtClean="0">
                <a:solidFill>
                  <a:schemeClr val="bg1"/>
                </a:solidFill>
                <a:latin typeface="Arial" panose="020B0604020202020204" pitchFamily="34" charset="0"/>
                <a:cs typeface="Arial" panose="020B0604020202020204" pitchFamily="34" charset="0"/>
              </a:rPr>
              <a:t>Les </a:t>
            </a:r>
            <a:r>
              <a:rPr lang="fr-FR" spc="-5" dirty="0">
                <a:solidFill>
                  <a:schemeClr val="bg1"/>
                </a:solidFill>
                <a:latin typeface="Arial" panose="020B0604020202020204" pitchFamily="34" charset="0"/>
                <a:cs typeface="Arial" panose="020B0604020202020204" pitchFamily="34" charset="0"/>
              </a:rPr>
              <a:t>boues de </a:t>
            </a:r>
            <a:r>
              <a:rPr lang="fr-FR" spc="-5" dirty="0" smtClean="0">
                <a:solidFill>
                  <a:schemeClr val="bg1"/>
                </a:solidFill>
                <a:latin typeface="Arial" panose="020B0604020202020204" pitchFamily="34" charset="0"/>
                <a:cs typeface="Arial" panose="020B0604020202020204" pitchFamily="34" charset="0"/>
              </a:rPr>
              <a:t>dragage et </a:t>
            </a:r>
            <a:r>
              <a:rPr lang="fr-FR" spc="-5" dirty="0">
                <a:solidFill>
                  <a:schemeClr val="bg1"/>
                </a:solidFill>
                <a:latin typeface="Arial" panose="020B0604020202020204" pitchFamily="34" charset="0"/>
                <a:cs typeface="Arial" panose="020B0604020202020204" pitchFamily="34" charset="0"/>
              </a:rPr>
              <a:t>les risques qu’ils présentent </a:t>
            </a:r>
            <a:r>
              <a:rPr lang="fr-FR" spc="-5" dirty="0" smtClean="0">
                <a:solidFill>
                  <a:schemeClr val="bg1"/>
                </a:solidFill>
                <a:latin typeface="Arial" panose="020B0604020202020204" pitchFamily="34" charset="0"/>
                <a:cs typeface="Arial" panose="020B0604020202020204" pitchFamily="34" charset="0"/>
              </a:rPr>
              <a:t>pour l’environnement</a:t>
            </a:r>
            <a:endParaRPr lang="fr-FR" dirty="0">
              <a:solidFill>
                <a:schemeClr val="bg1"/>
              </a:solidFill>
              <a:latin typeface="Arial" panose="020B0604020202020204" pitchFamily="34" charset="0"/>
              <a:cs typeface="Arial" panose="020B0604020202020204" pitchFamily="34" charset="0"/>
            </a:endParaRPr>
          </a:p>
        </p:txBody>
      </p:sp>
      <p:pic>
        <p:nvPicPr>
          <p:cNvPr id="10" name="Image 9"/>
          <p:cNvPicPr>
            <a:picLocks noChangeAspect="1"/>
          </p:cNvPicPr>
          <p:nvPr/>
        </p:nvPicPr>
        <p:blipFill>
          <a:blip r:embed="rId3"/>
          <a:stretch>
            <a:fillRect/>
          </a:stretch>
        </p:blipFill>
        <p:spPr>
          <a:xfrm>
            <a:off x="463550" y="2365375"/>
            <a:ext cx="4022552" cy="3495675"/>
          </a:xfrm>
          <a:prstGeom prst="rect">
            <a:avLst/>
          </a:prstGeom>
        </p:spPr>
      </p:pic>
      <p:sp>
        <p:nvSpPr>
          <p:cNvPr id="2" name="Rectangle 1"/>
          <p:cNvSpPr>
            <a:spLocks noChangeArrowheads="1"/>
          </p:cNvSpPr>
          <p:nvPr/>
        </p:nvSpPr>
        <p:spPr bwMode="auto">
          <a:xfrm>
            <a:off x="672654" y="6028107"/>
            <a:ext cx="7925246" cy="518743"/>
          </a:xfrm>
          <a:prstGeom prst="rect">
            <a:avLst/>
          </a:prstGeom>
          <a:solidFill>
            <a:srgbClr val="FFFF00"/>
          </a:solidFill>
          <a:ln>
            <a:noFill/>
          </a:ln>
          <a:effectLst/>
        </p:spPr>
        <p:txBody>
          <a:bodyPr vert="horz" wrap="none" lIns="0" tIns="-17457" rIns="0" bIns="-17457" numCol="1" anchor="ctr" anchorCtr="0" compatLnSpc="1">
            <a:prstTxWarp prst="textNoShape">
              <a:avLst/>
            </a:prstTxWarp>
            <a:spAutoFit/>
          </a:bodyPr>
          <a:lstStyle/>
          <a:p>
            <a:pPr eaLnBrk="0" fontAlgn="base" hangingPunct="0">
              <a:spcBef>
                <a:spcPct val="0"/>
              </a:spcBef>
              <a:spcAft>
                <a:spcPct val="0"/>
              </a:spcAft>
            </a:pPr>
            <a:r>
              <a:rPr kumimoji="0" lang="fr-FR" altLang="fr-FR"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Dredging</a:t>
            </a:r>
            <a:r>
              <a:rPr kumimoji="0" lang="fr-FR" altLang="fr-FR"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problem</a:t>
            </a:r>
            <a:r>
              <a:rPr kumimoji="0" lang="fr-FR" altLang="fr-FR"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Dredging</a:t>
            </a:r>
            <a:r>
              <a:rPr kumimoji="0" lang="fr-FR" altLang="fr-FR"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sludge</a:t>
            </a:r>
            <a:r>
              <a:rPr kumimoji="0" lang="fr-FR" altLang="fr-FR"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and the </a:t>
            </a:r>
            <a:r>
              <a:rPr kumimoji="0" lang="fr-FR" altLang="fr-FR"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risks</a:t>
            </a:r>
            <a:r>
              <a:rPr kumimoji="0" lang="fr-FR" altLang="fr-FR"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r>
              <a:rPr kumimoji="0" lang="fr-FR" altLang="fr-FR"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it</a:t>
            </a:r>
            <a:r>
              <a:rPr kumimoji="0" lang="fr-FR" altLang="fr-FR"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poses for the </a:t>
            </a:r>
            <a:r>
              <a:rPr kumimoji="0" lang="fr-FR" altLang="fr-FR" b="0" i="0" u="none" strike="noStrike" cap="none" normalizeH="0" baseline="0" dirty="0" err="1" smtClean="0">
                <a:ln>
                  <a:noFill/>
                </a:ln>
                <a:solidFill>
                  <a:schemeClr val="tx2">
                    <a:lumMod val="75000"/>
                  </a:schemeClr>
                </a:solidFill>
                <a:effectLst/>
                <a:latin typeface="Arial" panose="020B0604020202020204" pitchFamily="34" charset="0"/>
                <a:cs typeface="Arial" panose="020B0604020202020204" pitchFamily="34" charset="0"/>
              </a:rPr>
              <a:t>environment</a:t>
            </a:r>
            <a:r>
              <a:rPr kumimoji="0" lang="fr-FR" altLang="fr-FR"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p>
          <a:p>
            <a:pPr eaLnBrk="0" fontAlgn="base" hangingPunct="0">
              <a:spcBef>
                <a:spcPct val="0"/>
              </a:spcBef>
              <a:spcAft>
                <a:spcPct val="0"/>
              </a:spcAft>
            </a:pPr>
            <a:r>
              <a:rPr lang="fr-FR" altLang="fr-FR" dirty="0" err="1" smtClean="0">
                <a:solidFill>
                  <a:srgbClr val="222222"/>
                </a:solidFill>
                <a:latin typeface="inherit"/>
              </a:rPr>
              <a:t>submerged</a:t>
            </a:r>
            <a:r>
              <a:rPr lang="fr-FR" altLang="fr-FR" dirty="0" smtClean="0">
                <a:solidFill>
                  <a:srgbClr val="222222"/>
                </a:solidFill>
                <a:latin typeface="inherit"/>
              </a:rPr>
              <a:t> </a:t>
            </a:r>
            <a:r>
              <a:rPr lang="fr-FR" altLang="fr-FR" dirty="0">
                <a:solidFill>
                  <a:srgbClr val="222222"/>
                </a:solidFill>
                <a:latin typeface="inherit"/>
              </a:rPr>
              <a:t>in </a:t>
            </a:r>
            <a:r>
              <a:rPr lang="fr-FR" altLang="fr-FR" dirty="0" err="1">
                <a:solidFill>
                  <a:srgbClr val="222222"/>
                </a:solidFill>
                <a:latin typeface="inherit"/>
              </a:rPr>
              <a:t>authorized</a:t>
            </a:r>
            <a:r>
              <a:rPr lang="fr-FR" altLang="fr-FR" dirty="0">
                <a:solidFill>
                  <a:srgbClr val="222222"/>
                </a:solidFill>
                <a:latin typeface="inherit"/>
              </a:rPr>
              <a:t> </a:t>
            </a:r>
            <a:r>
              <a:rPr lang="fr-FR" altLang="fr-FR" dirty="0" smtClean="0">
                <a:solidFill>
                  <a:srgbClr val="222222"/>
                </a:solidFill>
                <a:latin typeface="inherit"/>
              </a:rPr>
              <a:t>areas.</a:t>
            </a:r>
            <a:r>
              <a:rPr kumimoji="0" lang="fr-FR" altLang="fr-FR" b="0" i="0" u="none" strike="noStrike" cap="none" normalizeH="0" baseline="0" dirty="0" smtClean="0">
                <a:ln>
                  <a:noFill/>
                </a:ln>
                <a:solidFill>
                  <a:schemeClr val="tx2">
                    <a:lumMod val="75000"/>
                  </a:schemeClr>
                </a:solidFill>
                <a:effectLst/>
                <a:latin typeface="Arial" panose="020B0604020202020204" pitchFamily="34" charset="0"/>
                <a:cs typeface="Arial" panose="020B0604020202020204" pitchFamily="34" charset="0"/>
              </a:rPr>
              <a:t> </a:t>
            </a:r>
          </a:p>
        </p:txBody>
      </p:sp>
      <p:sp>
        <p:nvSpPr>
          <p:cNvPr id="3" name="Rectangle 2"/>
          <p:cNvSpPr>
            <a:spLocks noChangeArrowheads="1"/>
          </p:cNvSpPr>
          <p:nvPr/>
        </p:nvSpPr>
        <p:spPr bwMode="auto">
          <a:xfrm>
            <a:off x="0" y="107728"/>
            <a:ext cx="65" cy="24174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7060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6625" y="2473610"/>
            <a:ext cx="4321872" cy="304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59300" y="2487465"/>
            <a:ext cx="4321872" cy="30480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33400" y="679450"/>
            <a:ext cx="8140700" cy="1667123"/>
          </a:xfrm>
          <a:prstGeom prst="rect">
            <a:avLst/>
          </a:prstGeom>
          <a:noFill/>
        </p:spPr>
        <p:txBody>
          <a:bodyPr vert="horz" wrap="square" lIns="0" tIns="0" rIns="0" bIns="0" rtlCol="0">
            <a:spAutoFit/>
          </a:bodyPr>
          <a:lstStyle/>
          <a:p>
            <a:pPr marL="12700" algn="just">
              <a:lnSpc>
                <a:spcPct val="100000"/>
              </a:lnSpc>
            </a:pPr>
            <a:r>
              <a:rPr lang="fr-FR" b="1" spc="-5" dirty="0" smtClean="0">
                <a:solidFill>
                  <a:schemeClr val="bg1"/>
                </a:solidFill>
                <a:latin typeface="Arial" panose="020B0604020202020204" pitchFamily="34" charset="0"/>
                <a:cs typeface="Arial" panose="020B0604020202020204" pitchFamily="34" charset="0"/>
              </a:rPr>
              <a:t>                                      </a:t>
            </a:r>
            <a:r>
              <a:rPr b="1" spc="-5" dirty="0" smtClean="0">
                <a:solidFill>
                  <a:srgbClr val="FF0000"/>
                </a:solidFill>
                <a:latin typeface="Arial" panose="020B0604020202020204" pitchFamily="34" charset="0"/>
                <a:cs typeface="Arial" panose="020B0604020202020204" pitchFamily="34" charset="0"/>
              </a:rPr>
              <a:t>Extraction </a:t>
            </a:r>
            <a:r>
              <a:rPr b="1" spc="-5" dirty="0">
                <a:solidFill>
                  <a:srgbClr val="FF0000"/>
                </a:solidFill>
                <a:latin typeface="Arial" panose="020B0604020202020204" pitchFamily="34" charset="0"/>
                <a:cs typeface="Arial" panose="020B0604020202020204" pitchFamily="34" charset="0"/>
              </a:rPr>
              <a:t>des granulats</a:t>
            </a:r>
            <a:r>
              <a:rPr b="1" spc="-90" dirty="0">
                <a:solidFill>
                  <a:srgbClr val="FF0000"/>
                </a:solidFill>
                <a:latin typeface="Arial" panose="020B0604020202020204" pitchFamily="34" charset="0"/>
                <a:cs typeface="Arial" panose="020B0604020202020204" pitchFamily="34" charset="0"/>
              </a:rPr>
              <a:t> </a:t>
            </a:r>
            <a:r>
              <a:rPr b="1" spc="-5" dirty="0">
                <a:solidFill>
                  <a:srgbClr val="FF0000"/>
                </a:solidFill>
                <a:latin typeface="Arial" panose="020B0604020202020204" pitchFamily="34" charset="0"/>
                <a:cs typeface="Arial" panose="020B0604020202020204" pitchFamily="34" charset="0"/>
              </a:rPr>
              <a:t>marins</a:t>
            </a:r>
            <a:endParaRPr b="1" dirty="0">
              <a:solidFill>
                <a:srgbClr val="FF0000"/>
              </a:solidFill>
              <a:latin typeface="Arial" panose="020B0604020202020204" pitchFamily="34" charset="0"/>
              <a:cs typeface="Arial" panose="020B0604020202020204" pitchFamily="34" charset="0"/>
            </a:endParaRPr>
          </a:p>
          <a:p>
            <a:pPr marL="157480" marR="647065" algn="just">
              <a:lnSpc>
                <a:spcPct val="100000"/>
              </a:lnSpc>
            </a:pPr>
            <a:r>
              <a:rPr dirty="0" smtClean="0">
                <a:solidFill>
                  <a:schemeClr val="bg1"/>
                </a:solidFill>
                <a:latin typeface="Arial" panose="020B0604020202020204" pitchFamily="34" charset="0"/>
                <a:cs typeface="Arial" panose="020B0604020202020204" pitchFamily="34" charset="0"/>
              </a:rPr>
              <a:t>On </a:t>
            </a:r>
            <a:r>
              <a:rPr dirty="0" err="1">
                <a:solidFill>
                  <a:schemeClr val="bg1"/>
                </a:solidFill>
                <a:latin typeface="Arial" panose="020B0604020202020204" pitchFamily="34" charset="0"/>
                <a:cs typeface="Arial" panose="020B0604020202020204" pitchFamily="34" charset="0"/>
              </a:rPr>
              <a:t>appelle</a:t>
            </a:r>
            <a:r>
              <a:rPr dirty="0">
                <a:solidFill>
                  <a:schemeClr val="bg1"/>
                </a:solidFill>
                <a:latin typeface="Arial" panose="020B0604020202020204" pitchFamily="34" charset="0"/>
                <a:cs typeface="Arial" panose="020B0604020202020204" pitchFamily="34" charset="0"/>
              </a:rPr>
              <a:t> </a:t>
            </a:r>
            <a:r>
              <a:rPr dirty="0" smtClean="0">
                <a:solidFill>
                  <a:schemeClr val="bg1"/>
                </a:solidFill>
                <a:latin typeface="Arial" panose="020B0604020202020204" pitchFamily="34" charset="0"/>
                <a:cs typeface="Arial" panose="020B0604020202020204" pitchFamily="34" charset="0"/>
              </a:rPr>
              <a:t>«</a:t>
            </a:r>
            <a:r>
              <a:rPr dirty="0" err="1" smtClean="0">
                <a:solidFill>
                  <a:schemeClr val="bg1"/>
                </a:solidFill>
                <a:latin typeface="Arial" panose="020B0604020202020204" pitchFamily="34" charset="0"/>
                <a:cs typeface="Arial" panose="020B0604020202020204" pitchFamily="34" charset="0"/>
              </a:rPr>
              <a:t>granulats</a:t>
            </a:r>
            <a:r>
              <a:rPr dirty="0" smtClean="0">
                <a:solidFill>
                  <a:schemeClr val="bg1"/>
                </a:solidFill>
                <a:latin typeface="Arial" panose="020B0604020202020204" pitchFamily="34" charset="0"/>
                <a:cs typeface="Arial" panose="020B0604020202020204" pitchFamily="34" charset="0"/>
              </a:rPr>
              <a:t>» </a:t>
            </a:r>
            <a:r>
              <a:rPr spc="-5" dirty="0">
                <a:solidFill>
                  <a:schemeClr val="bg1"/>
                </a:solidFill>
                <a:latin typeface="Arial" panose="020B0604020202020204" pitchFamily="34" charset="0"/>
                <a:cs typeface="Arial" panose="020B0604020202020204" pitchFamily="34" charset="0"/>
              </a:rPr>
              <a:t>des </a:t>
            </a:r>
            <a:r>
              <a:rPr dirty="0">
                <a:solidFill>
                  <a:schemeClr val="bg1"/>
                </a:solidFill>
                <a:latin typeface="Arial" panose="020B0604020202020204" pitchFamily="34" charset="0"/>
                <a:cs typeface="Arial" panose="020B0604020202020204" pitchFamily="34" charset="0"/>
              </a:rPr>
              <a:t>matériaux qui se présentent sous forme de grains </a:t>
            </a:r>
            <a:r>
              <a:rPr dirty="0" err="1">
                <a:solidFill>
                  <a:schemeClr val="bg1"/>
                </a:solidFill>
                <a:latin typeface="Arial" panose="020B0604020202020204" pitchFamily="34" charset="0"/>
                <a:cs typeface="Arial" panose="020B0604020202020204" pitchFamily="34" charset="0"/>
              </a:rPr>
              <a:t>dont</a:t>
            </a:r>
            <a:r>
              <a:rPr dirty="0">
                <a:solidFill>
                  <a:schemeClr val="bg1"/>
                </a:solidFill>
                <a:latin typeface="Arial" panose="020B0604020202020204" pitchFamily="34" charset="0"/>
                <a:cs typeface="Arial" panose="020B0604020202020204" pitchFamily="34" charset="0"/>
              </a:rPr>
              <a:t> </a:t>
            </a:r>
            <a:r>
              <a:rPr dirty="0" smtClean="0">
                <a:solidFill>
                  <a:schemeClr val="bg1"/>
                </a:solidFill>
                <a:latin typeface="Arial" panose="020B0604020202020204" pitchFamily="34" charset="0"/>
                <a:cs typeface="Arial" panose="020B0604020202020204" pitchFamily="34" charset="0"/>
              </a:rPr>
              <a:t>la</a:t>
            </a:r>
            <a:r>
              <a:rPr lang="fr-FR" dirty="0" smtClean="0">
                <a:solidFill>
                  <a:schemeClr val="bg1"/>
                </a:solidFill>
                <a:latin typeface="Arial" panose="020B0604020202020204" pitchFamily="34" charset="0"/>
                <a:cs typeface="Arial" panose="020B0604020202020204" pitchFamily="34" charset="0"/>
              </a:rPr>
              <a:t> </a:t>
            </a:r>
            <a:r>
              <a:rPr dirty="0" err="1" smtClean="0">
                <a:solidFill>
                  <a:schemeClr val="bg1"/>
                </a:solidFill>
                <a:latin typeface="Arial" panose="020B0604020202020204" pitchFamily="34" charset="0"/>
                <a:cs typeface="Arial" panose="020B0604020202020204" pitchFamily="34" charset="0"/>
              </a:rPr>
              <a:t>taille</a:t>
            </a:r>
            <a:r>
              <a:rPr dirty="0" smtClean="0">
                <a:solidFill>
                  <a:schemeClr val="bg1"/>
                </a:solidFill>
                <a:latin typeface="Arial" panose="020B0604020202020204" pitchFamily="34" charset="0"/>
                <a:cs typeface="Arial" panose="020B0604020202020204" pitchFamily="34" charset="0"/>
              </a:rPr>
              <a:t> </a:t>
            </a:r>
            <a:r>
              <a:rPr dirty="0">
                <a:solidFill>
                  <a:schemeClr val="bg1"/>
                </a:solidFill>
                <a:latin typeface="Arial" panose="020B0604020202020204" pitchFamily="34" charset="0"/>
                <a:cs typeface="Arial" panose="020B0604020202020204" pitchFamily="34" charset="0"/>
              </a:rPr>
              <a:t>est  comprise entre 0 et 125</a:t>
            </a:r>
            <a:r>
              <a:rPr spc="-80" dirty="0">
                <a:solidFill>
                  <a:schemeClr val="bg1"/>
                </a:solidFill>
                <a:latin typeface="Arial" panose="020B0604020202020204" pitchFamily="34" charset="0"/>
                <a:cs typeface="Arial" panose="020B0604020202020204" pitchFamily="34" charset="0"/>
              </a:rPr>
              <a:t> </a:t>
            </a:r>
            <a:r>
              <a:rPr dirty="0">
                <a:solidFill>
                  <a:schemeClr val="bg1"/>
                </a:solidFill>
                <a:latin typeface="Arial" panose="020B0604020202020204" pitchFamily="34" charset="0"/>
                <a:cs typeface="Arial" panose="020B0604020202020204" pitchFamily="34" charset="0"/>
              </a:rPr>
              <a:t>mm.</a:t>
            </a:r>
          </a:p>
          <a:p>
            <a:pPr marL="157480" marR="5080" algn="just">
              <a:lnSpc>
                <a:spcPct val="100000"/>
              </a:lnSpc>
              <a:spcBef>
                <a:spcPts val="5"/>
              </a:spcBef>
            </a:pPr>
            <a:r>
              <a:rPr dirty="0">
                <a:solidFill>
                  <a:schemeClr val="bg1"/>
                </a:solidFill>
                <a:latin typeface="Arial" panose="020B0604020202020204" pitchFamily="34" charset="0"/>
                <a:cs typeface="Arial" panose="020B0604020202020204" pitchFamily="34" charset="0"/>
              </a:rPr>
              <a:t>Les granulats marins comprennent les granulats siliceux (graviers et sables) </a:t>
            </a:r>
            <a:endParaRPr lang="fr-FR" dirty="0" smtClean="0">
              <a:solidFill>
                <a:schemeClr val="bg1"/>
              </a:solidFill>
              <a:latin typeface="Arial" panose="020B0604020202020204" pitchFamily="34" charset="0"/>
              <a:cs typeface="Arial" panose="020B0604020202020204" pitchFamily="34" charset="0"/>
            </a:endParaRPr>
          </a:p>
          <a:p>
            <a:pPr marL="157480" marR="5080" algn="just">
              <a:lnSpc>
                <a:spcPct val="100000"/>
              </a:lnSpc>
              <a:spcBef>
                <a:spcPts val="5"/>
              </a:spcBef>
            </a:pPr>
            <a:r>
              <a:rPr dirty="0" smtClean="0">
                <a:solidFill>
                  <a:schemeClr val="bg1"/>
                </a:solidFill>
                <a:latin typeface="Arial" panose="020B0604020202020204" pitchFamily="34" charset="0"/>
                <a:cs typeface="Arial" panose="020B0604020202020204" pitchFamily="34" charset="0"/>
              </a:rPr>
              <a:t>et </a:t>
            </a:r>
            <a:r>
              <a:rPr dirty="0">
                <a:solidFill>
                  <a:schemeClr val="bg1"/>
                </a:solidFill>
                <a:latin typeface="Arial" panose="020B0604020202020204" pitchFamily="34" charset="0"/>
                <a:cs typeface="Arial" panose="020B0604020202020204" pitchFamily="34" charset="0"/>
              </a:rPr>
              <a:t>les substances calcaires  (maërl et sable</a:t>
            </a:r>
            <a:r>
              <a:rPr spc="-85" dirty="0">
                <a:solidFill>
                  <a:schemeClr val="bg1"/>
                </a:solidFill>
                <a:latin typeface="Arial" panose="020B0604020202020204" pitchFamily="34" charset="0"/>
                <a:cs typeface="Arial" panose="020B0604020202020204" pitchFamily="34" charset="0"/>
              </a:rPr>
              <a:t> </a:t>
            </a:r>
            <a:r>
              <a:rPr dirty="0">
                <a:solidFill>
                  <a:schemeClr val="bg1"/>
                </a:solidFill>
                <a:latin typeface="Arial" panose="020B0604020202020204" pitchFamily="34" charset="0"/>
                <a:cs typeface="Arial" panose="020B0604020202020204" pitchFamily="34" charset="0"/>
              </a:rPr>
              <a:t>coquilliers).</a:t>
            </a:r>
          </a:p>
          <a:p>
            <a:pPr marL="157480" algn="just">
              <a:lnSpc>
                <a:spcPts val="2160"/>
              </a:lnSpc>
            </a:pPr>
            <a:r>
              <a:rPr spc="-5" dirty="0">
                <a:solidFill>
                  <a:schemeClr val="bg1"/>
                </a:solidFill>
                <a:latin typeface="Arial" panose="020B0604020202020204" pitchFamily="34" charset="0"/>
                <a:cs typeface="Arial" panose="020B0604020202020204" pitchFamily="34" charset="0"/>
              </a:rPr>
              <a:t>Les </a:t>
            </a:r>
            <a:r>
              <a:rPr dirty="0">
                <a:solidFill>
                  <a:schemeClr val="bg1"/>
                </a:solidFill>
                <a:latin typeface="Arial" panose="020B0604020202020204" pitchFamily="34" charset="0"/>
                <a:cs typeface="Arial" panose="020B0604020202020204" pitchFamily="34" charset="0"/>
              </a:rPr>
              <a:t>granulats sont utilisés essentiellement dans le</a:t>
            </a:r>
            <a:r>
              <a:rPr spc="-90" dirty="0">
                <a:solidFill>
                  <a:schemeClr val="bg1"/>
                </a:solidFill>
                <a:latin typeface="Arial" panose="020B0604020202020204" pitchFamily="34" charset="0"/>
                <a:cs typeface="Arial" panose="020B0604020202020204" pitchFamily="34" charset="0"/>
              </a:rPr>
              <a:t> </a:t>
            </a:r>
            <a:r>
              <a:rPr dirty="0">
                <a:solidFill>
                  <a:schemeClr val="bg1"/>
                </a:solidFill>
                <a:latin typeface="Arial" panose="020B0604020202020204" pitchFamily="34" charset="0"/>
                <a:cs typeface="Arial" panose="020B0604020202020204" pitchFamily="34" charset="0"/>
              </a:rPr>
              <a:t>BTP.</a:t>
            </a:r>
          </a:p>
        </p:txBody>
      </p:sp>
      <p:sp>
        <p:nvSpPr>
          <p:cNvPr id="76801" name="Rectangle 1"/>
          <p:cNvSpPr>
            <a:spLocks noChangeArrowheads="1"/>
          </p:cNvSpPr>
          <p:nvPr/>
        </p:nvSpPr>
        <p:spPr bwMode="auto">
          <a:xfrm>
            <a:off x="139700" y="5632450"/>
            <a:ext cx="8763000" cy="1082356"/>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Marine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aggregates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extraction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We</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call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aggregates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materials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which</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are in the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form</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of  grains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whose</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size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is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between</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0 and 125 mm. Marine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aggregates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include</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siliceous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aggregates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gravel</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and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sand</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and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limestone</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substances (maërl and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shell</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sand</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Aggregates</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are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mainly</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used</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in construction. </a:t>
            </a:r>
          </a:p>
        </p:txBody>
      </p:sp>
      <p:sp>
        <p:nvSpPr>
          <p:cNvPr id="9" name="object 11"/>
          <p:cNvSpPr txBox="1"/>
          <p:nvPr/>
        </p:nvSpPr>
        <p:spPr>
          <a:xfrm>
            <a:off x="596900" y="692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109783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654300" y="927894"/>
            <a:ext cx="6248400" cy="4856956"/>
          </a:xfrm>
          <a:prstGeom prst="rect">
            <a:avLst/>
          </a:prstGeom>
          <a:blipFill>
            <a:blip r:embed="rId2" cstate="print"/>
            <a:stretch>
              <a:fillRect/>
            </a:stretch>
          </a:blipFill>
        </p:spPr>
        <p:txBody>
          <a:bodyPr wrap="square" lIns="0" tIns="0" rIns="0" bIns="0" rtlCol="0"/>
          <a:lstStyle/>
          <a:p>
            <a:endParaRPr/>
          </a:p>
        </p:txBody>
      </p:sp>
      <p:sp>
        <p:nvSpPr>
          <p:cNvPr id="9" name="Rectangle 8"/>
          <p:cNvSpPr/>
          <p:nvPr/>
        </p:nvSpPr>
        <p:spPr>
          <a:xfrm>
            <a:off x="215900" y="908050"/>
            <a:ext cx="2438400" cy="3139321"/>
          </a:xfrm>
          <a:prstGeom prst="rect">
            <a:avLst/>
          </a:prstGeom>
        </p:spPr>
        <p:txBody>
          <a:bodyPr wrap="square">
            <a:spAutoFit/>
          </a:bodyPr>
          <a:lstStyle/>
          <a:p>
            <a:pPr marL="12700" marR="5080" algn="just">
              <a:lnSpc>
                <a:spcPct val="100000"/>
              </a:lnSpc>
            </a:pPr>
            <a:r>
              <a:rPr lang="fr-FR" spc="-5" dirty="0" smtClean="0">
                <a:solidFill>
                  <a:schemeClr val="bg1"/>
                </a:solidFill>
                <a:latin typeface="Arial" pitchFamily="34" charset="0"/>
                <a:cs typeface="Arial" pitchFamily="34" charset="0"/>
              </a:rPr>
              <a:t>Les granulats marins sont extraits par une méthode </a:t>
            </a:r>
            <a:r>
              <a:rPr lang="fr-FR" dirty="0" smtClean="0">
                <a:solidFill>
                  <a:schemeClr val="bg1"/>
                </a:solidFill>
                <a:latin typeface="Arial" pitchFamily="34" charset="0"/>
                <a:cs typeface="Arial" pitchFamily="34" charset="0"/>
              </a:rPr>
              <a:t>à </a:t>
            </a:r>
            <a:r>
              <a:rPr lang="fr-FR" spc="-5" dirty="0" smtClean="0">
                <a:solidFill>
                  <a:schemeClr val="bg1"/>
                </a:solidFill>
                <a:latin typeface="Arial" pitchFamily="34" charset="0"/>
                <a:cs typeface="Arial" pitchFamily="34" charset="0"/>
              </a:rPr>
              <a:t>poste fixe (drague ancrée,  plate-forme), ou par des dragues avec des systèmes d'aspiration en</a:t>
            </a:r>
            <a:r>
              <a:rPr lang="fr-FR" spc="70" dirty="0" smtClean="0">
                <a:solidFill>
                  <a:schemeClr val="bg1"/>
                </a:solidFill>
                <a:latin typeface="Arial" pitchFamily="34" charset="0"/>
                <a:cs typeface="Arial" pitchFamily="34" charset="0"/>
              </a:rPr>
              <a:t> </a:t>
            </a:r>
            <a:r>
              <a:rPr lang="fr-FR" spc="-5" dirty="0" smtClean="0">
                <a:solidFill>
                  <a:schemeClr val="bg1"/>
                </a:solidFill>
                <a:latin typeface="Arial" pitchFamily="34" charset="0"/>
                <a:cs typeface="Arial" pitchFamily="34" charset="0"/>
              </a:rPr>
              <a:t>marche.       	</a:t>
            </a:r>
          </a:p>
          <a:p>
            <a:pPr marL="12700" marR="5080" algn="just">
              <a:lnSpc>
                <a:spcPct val="100000"/>
              </a:lnSpc>
            </a:pPr>
            <a:r>
              <a:rPr lang="fr-FR" spc="-5" dirty="0" smtClean="0">
                <a:solidFill>
                  <a:schemeClr val="bg1"/>
                </a:solidFill>
                <a:latin typeface="Arial" pitchFamily="34" charset="0"/>
                <a:cs typeface="Arial" pitchFamily="34" charset="0"/>
              </a:rPr>
              <a:t>Principale technique d'extraction: </a:t>
            </a:r>
            <a:r>
              <a:rPr lang="fr-FR" b="1" spc="-5" dirty="0" smtClean="0">
                <a:solidFill>
                  <a:srgbClr val="FF0000"/>
                </a:solidFill>
                <a:latin typeface="Arial" pitchFamily="34" charset="0"/>
                <a:cs typeface="Arial" pitchFamily="34" charset="0"/>
              </a:rPr>
              <a:t>drague aspiratrice </a:t>
            </a:r>
            <a:r>
              <a:rPr lang="fr-FR" b="1" dirty="0" smtClean="0">
                <a:solidFill>
                  <a:srgbClr val="FF0000"/>
                </a:solidFill>
                <a:latin typeface="Arial" pitchFamily="34" charset="0"/>
                <a:cs typeface="Arial" pitchFamily="34" charset="0"/>
              </a:rPr>
              <a:t>à</a:t>
            </a:r>
            <a:r>
              <a:rPr lang="fr-FR" b="1" spc="-5" dirty="0" smtClean="0">
                <a:solidFill>
                  <a:srgbClr val="FF0000"/>
                </a:solidFill>
                <a:latin typeface="Arial" pitchFamily="34" charset="0"/>
                <a:cs typeface="Arial" pitchFamily="34" charset="0"/>
              </a:rPr>
              <a:t> élinde</a:t>
            </a:r>
            <a:endParaRPr lang="fr-FR" dirty="0" smtClean="0">
              <a:solidFill>
                <a:srgbClr val="FF0000"/>
              </a:solidFill>
              <a:latin typeface="Arial" pitchFamily="34" charset="0"/>
              <a:cs typeface="Arial" pitchFamily="34" charset="0"/>
            </a:endParaRPr>
          </a:p>
        </p:txBody>
      </p:sp>
      <p:sp>
        <p:nvSpPr>
          <p:cNvPr id="10" name="Rectangle 9"/>
          <p:cNvSpPr/>
          <p:nvPr/>
        </p:nvSpPr>
        <p:spPr>
          <a:xfrm>
            <a:off x="3014550" y="508406"/>
            <a:ext cx="3089500" cy="400110"/>
          </a:xfrm>
          <a:prstGeom prst="rect">
            <a:avLst/>
          </a:prstGeom>
        </p:spPr>
        <p:txBody>
          <a:bodyPr wrap="none">
            <a:spAutoFit/>
          </a:bodyPr>
          <a:lstStyle/>
          <a:p>
            <a:r>
              <a:rPr lang="fr-FR" sz="2000" b="1" spc="-5" dirty="0" smtClean="0">
                <a:solidFill>
                  <a:srgbClr val="FF0000"/>
                </a:solidFill>
                <a:latin typeface="Arial" pitchFamily="34" charset="0"/>
                <a:cs typeface="Arial" pitchFamily="34" charset="0"/>
              </a:rPr>
              <a:t>Techniques</a:t>
            </a:r>
            <a:r>
              <a:rPr lang="fr-FR" sz="2000" b="1" spc="-15" dirty="0" smtClean="0">
                <a:solidFill>
                  <a:srgbClr val="FF0000"/>
                </a:solidFill>
                <a:latin typeface="Arial" pitchFamily="34" charset="0"/>
                <a:cs typeface="Arial" pitchFamily="34" charset="0"/>
              </a:rPr>
              <a:t> </a:t>
            </a:r>
            <a:r>
              <a:rPr lang="fr-FR" sz="2000" b="1" spc="-5" dirty="0" smtClean="0">
                <a:solidFill>
                  <a:srgbClr val="FF0000"/>
                </a:solidFill>
                <a:latin typeface="Arial" pitchFamily="34" charset="0"/>
                <a:cs typeface="Arial" pitchFamily="34" charset="0"/>
              </a:rPr>
              <a:t>d'extraction</a:t>
            </a:r>
            <a:endParaRPr lang="fr-FR" sz="2000" b="1" dirty="0">
              <a:solidFill>
                <a:srgbClr val="FF0000"/>
              </a:solidFill>
              <a:latin typeface="Arial" pitchFamily="34" charset="0"/>
              <a:cs typeface="Arial" pitchFamily="34" charset="0"/>
            </a:endParaRPr>
          </a:p>
        </p:txBody>
      </p:sp>
      <p:sp>
        <p:nvSpPr>
          <p:cNvPr id="12" name="Rectangle 11"/>
          <p:cNvSpPr/>
          <p:nvPr/>
        </p:nvSpPr>
        <p:spPr>
          <a:xfrm>
            <a:off x="215900" y="5784850"/>
            <a:ext cx="8686800" cy="923330"/>
          </a:xfrm>
          <a:prstGeom prst="rect">
            <a:avLst/>
          </a:prstGeom>
          <a:solidFill>
            <a:srgbClr val="FFFF00"/>
          </a:solidFill>
        </p:spPr>
        <p:txBody>
          <a:bodyPr wrap="square">
            <a:spAutoFit/>
          </a:bodyPr>
          <a:lstStyle/>
          <a:p>
            <a:pPr algn="just"/>
            <a:r>
              <a:rPr lang="en-US" dirty="0" smtClean="0">
                <a:solidFill>
                  <a:schemeClr val="tx2">
                    <a:lumMod val="75000"/>
                  </a:schemeClr>
                </a:solidFill>
                <a:latin typeface="Arial" pitchFamily="34" charset="0"/>
                <a:cs typeface="Arial" pitchFamily="34" charset="0"/>
              </a:rPr>
              <a:t>Marine aggregates are extracted by a fixed station method (anchored dredge, platform), or by dredgers with suction systems in operation. </a:t>
            </a:r>
          </a:p>
          <a:p>
            <a:pPr algn="just"/>
            <a:r>
              <a:rPr lang="en-US" dirty="0" smtClean="0">
                <a:solidFill>
                  <a:schemeClr val="tx2">
                    <a:lumMod val="75000"/>
                  </a:schemeClr>
                </a:solidFill>
                <a:latin typeface="Arial" pitchFamily="34" charset="0"/>
                <a:cs typeface="Arial" pitchFamily="34" charset="0"/>
              </a:rPr>
              <a:t>		Main extraction technique: </a:t>
            </a:r>
            <a:r>
              <a:rPr lang="en-US" b="1" dirty="0" smtClean="0">
                <a:solidFill>
                  <a:srgbClr val="FF0000"/>
                </a:solidFill>
                <a:latin typeface="Arial" pitchFamily="34" charset="0"/>
                <a:cs typeface="Arial" pitchFamily="34" charset="0"/>
              </a:rPr>
              <a:t>suction dredge. </a:t>
            </a:r>
            <a:endParaRPr lang="fr-FR" b="1" dirty="0">
              <a:solidFill>
                <a:srgbClr val="FF0000"/>
              </a:solidFill>
            </a:endParaRPr>
          </a:p>
        </p:txBody>
      </p:sp>
      <p:sp>
        <p:nvSpPr>
          <p:cNvPr id="6" name="object 11"/>
          <p:cNvSpPr txBox="1"/>
          <p:nvPr/>
        </p:nvSpPr>
        <p:spPr>
          <a:xfrm>
            <a:off x="596900" y="5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796786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222" y="4667925"/>
            <a:ext cx="8852478" cy="2031325"/>
          </a:xfrm>
          <a:prstGeom prst="rect">
            <a:avLst/>
          </a:prstGeom>
        </p:spPr>
        <p:txBody>
          <a:bodyPr wrap="square">
            <a:spAutoFit/>
          </a:bodyPr>
          <a:lstStyle/>
          <a:p>
            <a:pPr marL="12700" marR="5080" algn="just">
              <a:lnSpc>
                <a:spcPct val="100000"/>
              </a:lnSpc>
            </a:pPr>
            <a:r>
              <a:rPr lang="fr-FR" spc="-5" dirty="0" smtClean="0">
                <a:solidFill>
                  <a:schemeClr val="bg1"/>
                </a:solidFill>
                <a:latin typeface="Arial" pitchFamily="34" charset="0"/>
                <a:cs typeface="Arial" pitchFamily="34" charset="0"/>
              </a:rPr>
              <a:t>L'extraction est réalisée par pompage hydraulique, grâce </a:t>
            </a:r>
            <a:r>
              <a:rPr lang="fr-FR" dirty="0" smtClean="0">
                <a:solidFill>
                  <a:schemeClr val="bg1"/>
                </a:solidFill>
                <a:latin typeface="Arial" pitchFamily="34" charset="0"/>
                <a:cs typeface="Arial" pitchFamily="34" charset="0"/>
              </a:rPr>
              <a:t>à </a:t>
            </a:r>
            <a:r>
              <a:rPr lang="fr-FR" spc="-5" dirty="0" smtClean="0">
                <a:solidFill>
                  <a:schemeClr val="bg1"/>
                </a:solidFill>
                <a:latin typeface="Arial" pitchFamily="34" charset="0"/>
                <a:cs typeface="Arial" pitchFamily="34" charset="0"/>
              </a:rPr>
              <a:t>une élinde traînante similaire </a:t>
            </a:r>
            <a:r>
              <a:rPr lang="fr-FR" dirty="0" smtClean="0">
                <a:solidFill>
                  <a:schemeClr val="bg1"/>
                </a:solidFill>
                <a:latin typeface="Arial" pitchFamily="34" charset="0"/>
                <a:cs typeface="Arial" pitchFamily="34" charset="0"/>
              </a:rPr>
              <a:t>à </a:t>
            </a:r>
            <a:r>
              <a:rPr lang="fr-FR" spc="-5" dirty="0" smtClean="0">
                <a:solidFill>
                  <a:schemeClr val="bg1"/>
                </a:solidFill>
                <a:latin typeface="Arial" pitchFamily="34" charset="0"/>
                <a:cs typeface="Arial" pitchFamily="34" charset="0"/>
              </a:rPr>
              <a:t>un  tuyau d'aspirateur relié </a:t>
            </a:r>
            <a:r>
              <a:rPr lang="fr-FR" dirty="0" smtClean="0">
                <a:solidFill>
                  <a:schemeClr val="bg1"/>
                </a:solidFill>
                <a:latin typeface="Arial" pitchFamily="34" charset="0"/>
                <a:cs typeface="Arial" pitchFamily="34" charset="0"/>
              </a:rPr>
              <a:t>à </a:t>
            </a:r>
            <a:r>
              <a:rPr lang="fr-FR" spc="-5" dirty="0" smtClean="0">
                <a:solidFill>
                  <a:schemeClr val="bg1"/>
                </a:solidFill>
                <a:latin typeface="Arial" pitchFamily="34" charset="0"/>
                <a:cs typeface="Arial" pitchFamily="34" charset="0"/>
              </a:rPr>
              <a:t>une pompe et équipé </a:t>
            </a:r>
            <a:r>
              <a:rPr lang="fr-FR" dirty="0" smtClean="0">
                <a:solidFill>
                  <a:schemeClr val="bg1"/>
                </a:solidFill>
                <a:latin typeface="Arial" pitchFamily="34" charset="0"/>
                <a:cs typeface="Arial" pitchFamily="34" charset="0"/>
              </a:rPr>
              <a:t>d'un </a:t>
            </a:r>
            <a:r>
              <a:rPr lang="fr-FR" spc="-5" dirty="0" smtClean="0">
                <a:solidFill>
                  <a:schemeClr val="bg1"/>
                </a:solidFill>
                <a:latin typeface="Arial" pitchFamily="34" charset="0"/>
                <a:cs typeface="Arial" pitchFamily="34" charset="0"/>
              </a:rPr>
              <a:t>"bec d'élinde" équivalent </a:t>
            </a:r>
            <a:r>
              <a:rPr lang="fr-FR" dirty="0" smtClean="0">
                <a:solidFill>
                  <a:schemeClr val="bg1"/>
                </a:solidFill>
                <a:latin typeface="Arial" pitchFamily="34" charset="0"/>
                <a:cs typeface="Arial" pitchFamily="34" charset="0"/>
              </a:rPr>
              <a:t>à la </a:t>
            </a:r>
            <a:r>
              <a:rPr lang="fr-FR" spc="-5" dirty="0" smtClean="0">
                <a:solidFill>
                  <a:schemeClr val="bg1"/>
                </a:solidFill>
                <a:latin typeface="Arial" pitchFamily="34" charset="0"/>
                <a:cs typeface="Arial" pitchFamily="34" charset="0"/>
              </a:rPr>
              <a:t>brosse de  cet aspirateur. Le dragage est réalisé alors que le navire avance </a:t>
            </a:r>
            <a:r>
              <a:rPr lang="fr-FR" dirty="0" smtClean="0">
                <a:solidFill>
                  <a:schemeClr val="bg1"/>
                </a:solidFill>
                <a:latin typeface="Arial" pitchFamily="34" charset="0"/>
                <a:cs typeface="Arial" pitchFamily="34" charset="0"/>
              </a:rPr>
              <a:t>à </a:t>
            </a:r>
            <a:r>
              <a:rPr lang="fr-FR" spc="-5" dirty="0" smtClean="0">
                <a:solidFill>
                  <a:schemeClr val="bg1"/>
                </a:solidFill>
                <a:latin typeface="Arial" pitchFamily="34" charset="0"/>
                <a:cs typeface="Arial" pitchFamily="34" charset="0"/>
              </a:rPr>
              <a:t>faible  </a:t>
            </a:r>
            <a:r>
              <a:rPr lang="fr-FR" dirty="0" smtClean="0">
                <a:solidFill>
                  <a:schemeClr val="bg1"/>
                </a:solidFill>
                <a:latin typeface="Arial" pitchFamily="34" charset="0"/>
                <a:cs typeface="Arial" pitchFamily="34" charset="0"/>
              </a:rPr>
              <a:t>vitesse (2 - 4 km/h). Le passage de la tête </a:t>
            </a:r>
            <a:r>
              <a:rPr lang="fr-FR" spc="-5" dirty="0" smtClean="0">
                <a:solidFill>
                  <a:schemeClr val="bg1"/>
                </a:solidFill>
                <a:latin typeface="Arial" pitchFamily="34" charset="0"/>
                <a:cs typeface="Arial" pitchFamily="34" charset="0"/>
              </a:rPr>
              <a:t>d’élinde forme sur le fond un sillon régulier d’environ </a:t>
            </a:r>
            <a:r>
              <a:rPr lang="fr-FR" dirty="0" smtClean="0">
                <a:solidFill>
                  <a:schemeClr val="bg1"/>
                </a:solidFill>
                <a:latin typeface="Arial" pitchFamily="34" charset="0"/>
                <a:cs typeface="Arial" pitchFamily="34" charset="0"/>
              </a:rPr>
              <a:t>2 m </a:t>
            </a:r>
            <a:r>
              <a:rPr lang="fr-FR" spc="-5" dirty="0" smtClean="0">
                <a:solidFill>
                  <a:schemeClr val="bg1"/>
                </a:solidFill>
                <a:latin typeface="Arial" pitchFamily="34" charset="0"/>
                <a:cs typeface="Arial" pitchFamily="34" charset="0"/>
              </a:rPr>
              <a:t>de large et de quelques dizaines de cm de</a:t>
            </a:r>
            <a:r>
              <a:rPr lang="fr-FR" dirty="0" smtClean="0">
                <a:solidFill>
                  <a:schemeClr val="bg1"/>
                </a:solidFill>
                <a:latin typeface="Arial" pitchFamily="34" charset="0"/>
                <a:cs typeface="Arial" pitchFamily="34" charset="0"/>
              </a:rPr>
              <a:t> </a:t>
            </a:r>
            <a:r>
              <a:rPr lang="fr-FR" spc="-5" dirty="0" smtClean="0">
                <a:solidFill>
                  <a:schemeClr val="bg1"/>
                </a:solidFill>
                <a:latin typeface="Arial" pitchFamily="34" charset="0"/>
                <a:cs typeface="Arial" pitchFamily="34" charset="0"/>
              </a:rPr>
              <a:t>profondeur. L'exploitation du fond de la mer, quelque soit son objectif et </a:t>
            </a:r>
            <a:r>
              <a:rPr lang="fr-FR" b="1" spc="-5" dirty="0" smtClean="0">
                <a:solidFill>
                  <a:srgbClr val="FF0000"/>
                </a:solidFill>
                <a:latin typeface="Arial" pitchFamily="34" charset="0"/>
                <a:cs typeface="Arial" pitchFamily="34" charset="0"/>
              </a:rPr>
              <a:t>les précautions prises,  entraîne des modifications temporaires ou permanentes du milieu</a:t>
            </a:r>
            <a:r>
              <a:rPr lang="fr-FR" b="1" spc="35" dirty="0" smtClean="0">
                <a:solidFill>
                  <a:srgbClr val="FF0000"/>
                </a:solidFill>
                <a:latin typeface="Arial" pitchFamily="34" charset="0"/>
                <a:cs typeface="Arial" pitchFamily="34" charset="0"/>
              </a:rPr>
              <a:t>.</a:t>
            </a:r>
            <a:endParaRPr lang="fr-FR" b="1" dirty="0">
              <a:solidFill>
                <a:srgbClr val="FF0000"/>
              </a:solidFill>
              <a:latin typeface="Arial" pitchFamily="34" charset="0"/>
              <a:cs typeface="Arial" pitchFamily="34" charset="0"/>
            </a:endParaRPr>
          </a:p>
        </p:txBody>
      </p:sp>
      <p:sp>
        <p:nvSpPr>
          <p:cNvPr id="7" name="object 11"/>
          <p:cNvSpPr txBox="1"/>
          <p:nvPr/>
        </p:nvSpPr>
        <p:spPr>
          <a:xfrm>
            <a:off x="596900" y="5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pic>
        <p:nvPicPr>
          <p:cNvPr id="3" name="Image 2"/>
          <p:cNvPicPr>
            <a:picLocks noChangeAspect="1"/>
          </p:cNvPicPr>
          <p:nvPr/>
        </p:nvPicPr>
        <p:blipFill>
          <a:blip r:embed="rId2"/>
          <a:stretch>
            <a:fillRect/>
          </a:stretch>
        </p:blipFill>
        <p:spPr>
          <a:xfrm>
            <a:off x="1961575" y="603250"/>
            <a:ext cx="6934200" cy="4038600"/>
          </a:xfrm>
          <a:prstGeom prst="rect">
            <a:avLst/>
          </a:prstGeom>
        </p:spPr>
      </p:pic>
      <p:sp>
        <p:nvSpPr>
          <p:cNvPr id="4" name="Rectangle 3"/>
          <p:cNvSpPr/>
          <p:nvPr/>
        </p:nvSpPr>
        <p:spPr>
          <a:xfrm>
            <a:off x="50222" y="603250"/>
            <a:ext cx="1765878" cy="3539430"/>
          </a:xfrm>
          <a:prstGeom prst="rect">
            <a:avLst/>
          </a:prstGeom>
          <a:solidFill>
            <a:srgbClr val="FFFF00"/>
          </a:solidFill>
        </p:spPr>
        <p:txBody>
          <a:bodyPr wrap="square">
            <a:spAutoFit/>
          </a:bodyPr>
          <a:lstStyle/>
          <a:p>
            <a:pPr algn="just"/>
            <a:r>
              <a:rPr lang="en-US" sz="1600" dirty="0" smtClean="0">
                <a:solidFill>
                  <a:schemeClr val="tx2">
                    <a:lumMod val="75000"/>
                  </a:schemeClr>
                </a:solidFill>
                <a:latin typeface="Arial" pitchFamily="34" charset="0"/>
                <a:cs typeface="Arial" pitchFamily="34" charset="0"/>
              </a:rPr>
              <a:t>The extraction is carried out by hydraulic pumping, thanks to a trailing </a:t>
            </a:r>
            <a:r>
              <a:rPr lang="en-US" sz="1600" dirty="0" err="1" smtClean="0">
                <a:solidFill>
                  <a:schemeClr val="tx2">
                    <a:lumMod val="75000"/>
                  </a:schemeClr>
                </a:solidFill>
                <a:latin typeface="Arial" pitchFamily="34" charset="0"/>
                <a:cs typeface="Arial" pitchFamily="34" charset="0"/>
              </a:rPr>
              <a:t>elind</a:t>
            </a:r>
            <a:r>
              <a:rPr lang="en-US" sz="1600" dirty="0" smtClean="0">
                <a:solidFill>
                  <a:schemeClr val="tx2">
                    <a:lumMod val="75000"/>
                  </a:schemeClr>
                </a:solidFill>
                <a:latin typeface="Arial" pitchFamily="34" charset="0"/>
                <a:cs typeface="Arial" pitchFamily="34" charset="0"/>
              </a:rPr>
              <a:t> similar to a vacuum cleaner hose connected to a pump and equipped with a "</a:t>
            </a:r>
            <a:r>
              <a:rPr lang="en-US" sz="1600" dirty="0" err="1" smtClean="0">
                <a:solidFill>
                  <a:schemeClr val="tx2">
                    <a:lumMod val="75000"/>
                  </a:schemeClr>
                </a:solidFill>
                <a:latin typeface="Arial" pitchFamily="34" charset="0"/>
                <a:cs typeface="Arial" pitchFamily="34" charset="0"/>
              </a:rPr>
              <a:t>elinde</a:t>
            </a:r>
            <a:r>
              <a:rPr lang="en-US" sz="1600" dirty="0" smtClean="0">
                <a:solidFill>
                  <a:schemeClr val="tx2">
                    <a:lumMod val="75000"/>
                  </a:schemeClr>
                </a:solidFill>
                <a:latin typeface="Arial" pitchFamily="34" charset="0"/>
                <a:cs typeface="Arial" pitchFamily="34" charset="0"/>
              </a:rPr>
              <a:t> nozzle" equivalent to the brush of this vacuum cleaner. </a:t>
            </a:r>
            <a:endParaRPr lang="fr-FR" sz="16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620861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300" y="1898650"/>
            <a:ext cx="8763000" cy="461665"/>
          </a:xfrm>
          <a:prstGeom prst="rect">
            <a:avLst/>
          </a:prstGeom>
        </p:spPr>
        <p:txBody>
          <a:bodyPr wrap="square">
            <a:spAutoFit/>
          </a:bodyPr>
          <a:lstStyle/>
          <a:p>
            <a:pPr marL="12700" marR="5080" algn="just"/>
            <a:r>
              <a:rPr lang="fr-FR" sz="2400" spc="-5" dirty="0" smtClean="0">
                <a:solidFill>
                  <a:schemeClr val="bg1"/>
                </a:solidFill>
                <a:latin typeface="Arial" panose="020B0604020202020204" pitchFamily="34" charset="0"/>
                <a:cs typeface="Arial" panose="020B0604020202020204" pitchFamily="34" charset="0"/>
              </a:rPr>
              <a:t>5. Ecosystèmes littoraux et </a:t>
            </a:r>
            <a:r>
              <a:rPr lang="fr-FR" sz="2400" kern="0" spc="-5" dirty="0">
                <a:solidFill>
                  <a:schemeClr val="bg1"/>
                </a:solidFill>
                <a:latin typeface="Arial" pitchFamily="34" charset="0"/>
                <a:cs typeface="Arial" pitchFamily="34" charset="0"/>
              </a:rPr>
              <a:t>a</a:t>
            </a:r>
            <a:r>
              <a:rPr lang="fr-FR" sz="2400" kern="0" spc="-5" dirty="0" smtClean="0">
                <a:solidFill>
                  <a:schemeClr val="bg1"/>
                </a:solidFill>
                <a:latin typeface="Arial" pitchFamily="34" charset="0"/>
                <a:cs typeface="Arial" pitchFamily="34" charset="0"/>
              </a:rPr>
              <a:t>ménagements</a:t>
            </a:r>
            <a:r>
              <a:rPr lang="fr-FR" sz="2400" dirty="0" smtClean="0">
                <a:solidFill>
                  <a:schemeClr val="bg1"/>
                </a:solidFill>
                <a:latin typeface="Arial"/>
                <a:cs typeface="Arial"/>
              </a:rPr>
              <a:t> </a:t>
            </a:r>
            <a:r>
              <a:rPr lang="fr-FR" sz="2400" dirty="0">
                <a:solidFill>
                  <a:schemeClr val="bg1"/>
                </a:solidFill>
                <a:latin typeface="Arial"/>
                <a:cs typeface="Arial"/>
              </a:rPr>
              <a:t>s</a:t>
            </a:r>
            <a:r>
              <a:rPr lang="fr-FR" sz="2400" kern="0" spc="-5" dirty="0">
                <a:solidFill>
                  <a:schemeClr val="bg1"/>
                </a:solidFill>
                <a:latin typeface="Arial" pitchFamily="34" charset="0"/>
                <a:cs typeface="Arial" pitchFamily="34" charset="0"/>
              </a:rPr>
              <a:t>ur le linéaire </a:t>
            </a:r>
            <a:r>
              <a:rPr lang="fr-FR" sz="2400" kern="0" spc="-5" dirty="0" smtClean="0">
                <a:solidFill>
                  <a:schemeClr val="bg1"/>
                </a:solidFill>
                <a:latin typeface="Arial" pitchFamily="34" charset="0"/>
                <a:cs typeface="Arial" pitchFamily="34" charset="0"/>
              </a:rPr>
              <a:t>côtier</a:t>
            </a:r>
            <a:r>
              <a:rPr lang="fr-FR" sz="2400" spc="-5" dirty="0" smtClean="0">
                <a:solidFill>
                  <a:schemeClr val="bg1"/>
                </a:solidFill>
                <a:latin typeface="Arial"/>
                <a:cs typeface="Arial"/>
              </a:rPr>
              <a:t> </a:t>
            </a:r>
            <a:endParaRPr lang="fr-FR" sz="2400" spc="-5" dirty="0">
              <a:solidFill>
                <a:schemeClr val="bg1"/>
              </a:solidFill>
              <a:latin typeface="Arial"/>
              <a:cs typeface="Arial"/>
            </a:endParaRPr>
          </a:p>
        </p:txBody>
      </p:sp>
    </p:spTree>
    <p:extLst>
      <p:ext uri="{BB962C8B-B14F-4D97-AF65-F5344CB8AC3E}">
        <p14:creationId xmlns:p14="http://schemas.microsoft.com/office/powerpoint/2010/main" val="4191672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68300" y="5992852"/>
            <a:ext cx="8382000" cy="553998"/>
          </a:xfrm>
          <a:prstGeom prst="rect">
            <a:avLst/>
          </a:prstGeom>
          <a:solidFill>
            <a:srgbClr val="FFFF00"/>
          </a:solidFill>
        </p:spPr>
        <p:txBody>
          <a:bodyPr vert="horz" wrap="square" lIns="0" tIns="0" rIns="0" bIns="0" rtlCol="0">
            <a:spAutoFit/>
          </a:bodyPr>
          <a:lstStyle/>
          <a:p>
            <a:pPr marL="12700" algn="just">
              <a:tabLst>
                <a:tab pos="309880" algn="l"/>
              </a:tabLst>
            </a:pPr>
            <a:r>
              <a:rPr sz="1800" spc="-5" dirty="0" smtClean="0">
                <a:solidFill>
                  <a:schemeClr val="tx2">
                    <a:lumMod val="75000"/>
                  </a:schemeClr>
                </a:solidFill>
                <a:latin typeface="Arial" pitchFamily="34" charset="0"/>
                <a:cs typeface="Arial" pitchFamily="34" charset="0"/>
              </a:rPr>
              <a:t>Habitats</a:t>
            </a:r>
            <a:r>
              <a:rPr lang="fr-FR" sz="1800" spc="-5" dirty="0" smtClean="0">
                <a:solidFill>
                  <a:schemeClr val="tx2">
                    <a:lumMod val="75000"/>
                  </a:schemeClr>
                </a:solidFill>
                <a:latin typeface="Arial" pitchFamily="34" charset="0"/>
                <a:cs typeface="Arial" pitchFamily="34" charset="0"/>
              </a:rPr>
              <a:t> </a:t>
            </a:r>
            <a:r>
              <a:rPr lang="fr-FR" spc="-5" dirty="0" smtClean="0">
                <a:solidFill>
                  <a:schemeClr val="tx2">
                    <a:lumMod val="75000"/>
                  </a:schemeClr>
                </a:solidFill>
                <a:latin typeface="Arial" pitchFamily="34" charset="0"/>
                <a:cs typeface="Arial" pitchFamily="34" charset="0"/>
              </a:rPr>
              <a:t>essentiel</a:t>
            </a:r>
            <a:r>
              <a:rPr lang="fr-FR" dirty="0" smtClean="0">
                <a:solidFill>
                  <a:schemeClr val="tx2">
                    <a:lumMod val="75000"/>
                  </a:schemeClr>
                </a:solidFill>
                <a:latin typeface="Arial" pitchFamily="34" charset="0"/>
                <a:cs typeface="Arial" pitchFamily="34" charset="0"/>
              </a:rPr>
              <a:t>s pour </a:t>
            </a:r>
            <a:r>
              <a:rPr lang="fr-FR" spc="-5" dirty="0" smtClean="0">
                <a:solidFill>
                  <a:schemeClr val="tx2">
                    <a:lumMod val="75000"/>
                  </a:schemeClr>
                </a:solidFill>
                <a:latin typeface="Arial" pitchFamily="34" charset="0"/>
                <a:cs typeface="Arial" pitchFamily="34" charset="0"/>
              </a:rPr>
              <a:t>l</a:t>
            </a:r>
            <a:r>
              <a:rPr lang="fr-FR" dirty="0" smtClean="0">
                <a:solidFill>
                  <a:schemeClr val="tx2">
                    <a:lumMod val="75000"/>
                  </a:schemeClr>
                </a:solidFill>
                <a:latin typeface="Arial" pitchFamily="34" charset="0"/>
                <a:cs typeface="Arial" pitchFamily="34" charset="0"/>
              </a:rPr>
              <a:t>e </a:t>
            </a:r>
            <a:r>
              <a:rPr lang="fr-FR" spc="-5" dirty="0" smtClean="0">
                <a:solidFill>
                  <a:schemeClr val="tx2">
                    <a:lumMod val="75000"/>
                  </a:schemeClr>
                </a:solidFill>
                <a:latin typeface="Arial" pitchFamily="34" charset="0"/>
                <a:cs typeface="Arial" pitchFamily="34" charset="0"/>
              </a:rPr>
              <a:t>bon </a:t>
            </a:r>
            <a:r>
              <a:rPr lang="fr-FR" dirty="0" smtClean="0">
                <a:solidFill>
                  <a:schemeClr val="tx2">
                    <a:lumMod val="75000"/>
                  </a:schemeClr>
                </a:solidFill>
                <a:latin typeface="Arial" pitchFamily="34" charset="0"/>
                <a:cs typeface="Arial" pitchFamily="34" charset="0"/>
              </a:rPr>
              <a:t>d</a:t>
            </a:r>
            <a:r>
              <a:rPr lang="fr-FR" spc="-5" dirty="0" smtClean="0">
                <a:solidFill>
                  <a:schemeClr val="tx2">
                    <a:lumMod val="75000"/>
                  </a:schemeClr>
                </a:solidFill>
                <a:latin typeface="Arial" pitchFamily="34" charset="0"/>
                <a:cs typeface="Arial" pitchFamily="34" charset="0"/>
              </a:rPr>
              <a:t>éroulement du </a:t>
            </a:r>
            <a:r>
              <a:rPr lang="fr-FR" dirty="0" smtClean="0">
                <a:solidFill>
                  <a:schemeClr val="tx2">
                    <a:lumMod val="75000"/>
                  </a:schemeClr>
                </a:solidFill>
                <a:latin typeface="Arial" pitchFamily="34" charset="0"/>
                <a:cs typeface="Arial" pitchFamily="34" charset="0"/>
              </a:rPr>
              <a:t>cycle </a:t>
            </a:r>
            <a:r>
              <a:rPr lang="fr-FR" spc="-5" dirty="0" smtClean="0">
                <a:solidFill>
                  <a:schemeClr val="tx2">
                    <a:lumMod val="75000"/>
                  </a:schemeClr>
                </a:solidFill>
                <a:latin typeface="Arial" pitchFamily="34" charset="0"/>
                <a:cs typeface="Arial" pitchFamily="34" charset="0"/>
              </a:rPr>
              <a:t>vi</a:t>
            </a:r>
            <a:r>
              <a:rPr lang="fr-FR" dirty="0" smtClean="0">
                <a:solidFill>
                  <a:schemeClr val="tx2">
                    <a:lumMod val="75000"/>
                  </a:schemeClr>
                </a:solidFill>
                <a:latin typeface="Arial" pitchFamily="34" charset="0"/>
                <a:cs typeface="Arial" pitchFamily="34" charset="0"/>
              </a:rPr>
              <a:t>e  de </a:t>
            </a:r>
            <a:r>
              <a:rPr lang="fr-FR" spc="-5" dirty="0" smtClean="0">
                <a:solidFill>
                  <a:schemeClr val="tx2">
                    <a:lumMod val="75000"/>
                  </a:schemeClr>
                </a:solidFill>
                <a:latin typeface="Arial" pitchFamily="34" charset="0"/>
                <a:cs typeface="Arial" pitchFamily="34" charset="0"/>
              </a:rPr>
              <a:t>nombreuses espèces marines (frayères, nourriceries, voie</a:t>
            </a:r>
            <a:r>
              <a:rPr lang="fr-FR" dirty="0" smtClean="0">
                <a:solidFill>
                  <a:schemeClr val="tx2">
                    <a:lumMod val="75000"/>
                  </a:schemeClr>
                </a:solidFill>
                <a:latin typeface="Arial" pitchFamily="34" charset="0"/>
                <a:cs typeface="Arial" pitchFamily="34" charset="0"/>
              </a:rPr>
              <a:t>s </a:t>
            </a:r>
            <a:r>
              <a:rPr lang="fr-FR" spc="-5" dirty="0" smtClean="0">
                <a:solidFill>
                  <a:schemeClr val="tx2">
                    <a:lumMod val="75000"/>
                  </a:schemeClr>
                </a:solidFill>
                <a:latin typeface="Arial" pitchFamily="34" charset="0"/>
                <a:cs typeface="Arial" pitchFamily="34" charset="0"/>
              </a:rPr>
              <a:t>de</a:t>
            </a:r>
            <a:r>
              <a:rPr lang="fr-FR" dirty="0" smtClean="0">
                <a:solidFill>
                  <a:schemeClr val="tx2">
                    <a:lumMod val="75000"/>
                  </a:schemeClr>
                </a:solidFill>
                <a:latin typeface="Arial" pitchFamily="34" charset="0"/>
                <a:cs typeface="Arial" pitchFamily="34" charset="0"/>
              </a:rPr>
              <a:t> migrations)</a:t>
            </a:r>
            <a:endParaRPr sz="1800" dirty="0">
              <a:solidFill>
                <a:schemeClr val="tx2">
                  <a:lumMod val="75000"/>
                </a:schemeClr>
              </a:solidFill>
              <a:latin typeface="Arial" pitchFamily="34" charset="0"/>
              <a:cs typeface="Arial" pitchFamily="34" charset="0"/>
            </a:endParaRPr>
          </a:p>
        </p:txBody>
      </p:sp>
      <p:sp>
        <p:nvSpPr>
          <p:cNvPr id="68" name="object 68"/>
          <p:cNvSpPr txBox="1"/>
          <p:nvPr/>
        </p:nvSpPr>
        <p:spPr>
          <a:xfrm>
            <a:off x="0" y="578611"/>
            <a:ext cx="9118600" cy="1308050"/>
          </a:xfrm>
          <a:prstGeom prst="rect">
            <a:avLst/>
          </a:prstGeom>
          <a:noFill/>
        </p:spPr>
        <p:txBody>
          <a:bodyPr vert="horz" wrap="square" lIns="0" tIns="0" rIns="0" bIns="0" rtlCol="0">
            <a:spAutoFit/>
          </a:bodyPr>
          <a:lstStyle/>
          <a:p>
            <a:pPr marL="860425" marR="851535" algn="ctr">
              <a:lnSpc>
                <a:spcPct val="100000"/>
              </a:lnSpc>
            </a:pPr>
            <a:r>
              <a:rPr sz="2400" b="1" spc="-5" dirty="0">
                <a:solidFill>
                  <a:srgbClr val="FF0000"/>
                </a:solidFill>
                <a:latin typeface="Arial" panose="020B0604020202020204" pitchFamily="34" charset="0"/>
                <a:cs typeface="Arial" panose="020B0604020202020204" pitchFamily="34" charset="0"/>
              </a:rPr>
              <a:t>Ecosystèmes côtiers </a:t>
            </a:r>
            <a:r>
              <a:rPr sz="2400" b="1" dirty="0">
                <a:solidFill>
                  <a:srgbClr val="FF0000"/>
                </a:solidFill>
                <a:latin typeface="Arial" panose="020B0604020202020204" pitchFamily="34" charset="0"/>
                <a:cs typeface="Arial" panose="020B0604020202020204" pitchFamily="34" charset="0"/>
              </a:rPr>
              <a:t>= </a:t>
            </a:r>
            <a:r>
              <a:rPr sz="2400" b="1" spc="-5" dirty="0">
                <a:solidFill>
                  <a:srgbClr val="FF0000"/>
                </a:solidFill>
                <a:latin typeface="Arial" panose="020B0604020202020204" pitchFamily="34" charset="0"/>
                <a:cs typeface="Arial" panose="020B0604020202020204" pitchFamily="34" charset="0"/>
              </a:rPr>
              <a:t>riches en biodiversité </a:t>
            </a:r>
            <a:r>
              <a:rPr sz="2400" b="1" dirty="0">
                <a:solidFill>
                  <a:srgbClr val="FF0000"/>
                </a:solidFill>
                <a:latin typeface="Arial" panose="020B0604020202020204" pitchFamily="34" charset="0"/>
                <a:cs typeface="Arial" panose="020B0604020202020204" pitchFamily="34" charset="0"/>
              </a:rPr>
              <a:t>=  </a:t>
            </a:r>
            <a:r>
              <a:rPr sz="2400" b="1" spc="-5" dirty="0">
                <a:solidFill>
                  <a:srgbClr val="FF0000"/>
                </a:solidFill>
                <a:latin typeface="Arial" panose="020B0604020202020204" pitchFamily="34" charset="0"/>
                <a:cs typeface="Arial" panose="020B0604020202020204" pitchFamily="34" charset="0"/>
              </a:rPr>
              <a:t>Habitats halieutiques</a:t>
            </a:r>
            <a:r>
              <a:rPr sz="2400" b="1" spc="-95" dirty="0">
                <a:solidFill>
                  <a:srgbClr val="FF0000"/>
                </a:solidFill>
                <a:latin typeface="Arial" panose="020B0604020202020204" pitchFamily="34" charset="0"/>
                <a:cs typeface="Arial" panose="020B0604020202020204" pitchFamily="34" charset="0"/>
              </a:rPr>
              <a:t> </a:t>
            </a:r>
            <a:r>
              <a:rPr sz="2400" b="1" spc="-5" dirty="0">
                <a:solidFill>
                  <a:srgbClr val="FF0000"/>
                </a:solidFill>
                <a:latin typeface="Arial" panose="020B0604020202020204" pitchFamily="34" charset="0"/>
                <a:cs typeface="Arial" panose="020B0604020202020204" pitchFamily="34" charset="0"/>
              </a:rPr>
              <a:t>essentiels</a:t>
            </a:r>
            <a:endParaRPr sz="2400" b="1" dirty="0">
              <a:solidFill>
                <a:srgbClr val="FF0000"/>
              </a:solidFill>
              <a:latin typeface="Arial" panose="020B0604020202020204" pitchFamily="34" charset="0"/>
              <a:cs typeface="Arial" panose="020B0604020202020204" pitchFamily="34" charset="0"/>
            </a:endParaRPr>
          </a:p>
          <a:p>
            <a:pPr>
              <a:lnSpc>
                <a:spcPct val="100000"/>
              </a:lnSpc>
              <a:spcBef>
                <a:spcPts val="23"/>
              </a:spcBef>
            </a:pPr>
            <a:endParaRPr sz="1900" dirty="0">
              <a:solidFill>
                <a:schemeClr val="bg1"/>
              </a:solidFill>
              <a:latin typeface="Arial" panose="020B0604020202020204" pitchFamily="34" charset="0"/>
              <a:cs typeface="Arial" panose="020B0604020202020204" pitchFamily="34" charset="0"/>
            </a:endParaRPr>
          </a:p>
          <a:p>
            <a:pPr marL="12065" marR="5080" algn="ctr">
              <a:lnSpc>
                <a:spcPct val="100000"/>
              </a:lnSpc>
            </a:pPr>
            <a:r>
              <a:rPr lang="fr-FR" spc="-5" dirty="0">
                <a:solidFill>
                  <a:schemeClr val="bg1"/>
                </a:solidFill>
                <a:latin typeface="Arial" panose="020B0604020202020204" pitchFamily="34" charset="0"/>
                <a:cs typeface="Arial" panose="020B0604020202020204" pitchFamily="34" charset="0"/>
              </a:rPr>
              <a:t>S</a:t>
            </a:r>
            <a:r>
              <a:rPr sz="1800" dirty="0" err="1" smtClean="0">
                <a:solidFill>
                  <a:schemeClr val="bg1"/>
                </a:solidFill>
                <a:latin typeface="Arial" panose="020B0604020202020204" pitchFamily="34" charset="0"/>
                <a:cs typeface="Arial" panose="020B0604020202020204" pitchFamily="34" charset="0"/>
              </a:rPr>
              <a:t>ur</a:t>
            </a:r>
            <a:r>
              <a:rPr sz="1800" dirty="0" smtClean="0">
                <a:solidFill>
                  <a:schemeClr val="bg1"/>
                </a:solidFill>
                <a:latin typeface="Arial" panose="020B0604020202020204" pitchFamily="34" charset="0"/>
                <a:cs typeface="Arial" panose="020B0604020202020204" pitchFamily="34" charset="0"/>
              </a:rPr>
              <a:t> </a:t>
            </a:r>
            <a:r>
              <a:rPr sz="1800" spc="-5" dirty="0" err="1" smtClean="0">
                <a:solidFill>
                  <a:schemeClr val="bg1"/>
                </a:solidFill>
                <a:latin typeface="Arial" panose="020B0604020202020204" pitchFamily="34" charset="0"/>
                <a:cs typeface="Arial" panose="020B0604020202020204" pitchFamily="34" charset="0"/>
              </a:rPr>
              <a:t>cet</a:t>
            </a:r>
            <a:r>
              <a:rPr lang="fr-FR" spc="-5" dirty="0" smtClean="0">
                <a:solidFill>
                  <a:schemeClr val="bg1"/>
                </a:solidFill>
                <a:latin typeface="Arial" panose="020B0604020202020204" pitchFamily="34" charset="0"/>
                <a:cs typeface="Arial" panose="020B0604020202020204" pitchFamily="34" charset="0"/>
              </a:rPr>
              <a:t>te </a:t>
            </a:r>
            <a:r>
              <a:rPr sz="1800" spc="-5" dirty="0" smtClean="0">
                <a:solidFill>
                  <a:schemeClr val="bg1"/>
                </a:solidFill>
                <a:latin typeface="Arial" panose="020B0604020202020204" pitchFamily="34" charset="0"/>
                <a:cs typeface="Arial" panose="020B0604020202020204" pitchFamily="34" charset="0"/>
              </a:rPr>
              <a:t>oasis </a:t>
            </a:r>
            <a:r>
              <a:rPr sz="1800" dirty="0">
                <a:solidFill>
                  <a:schemeClr val="bg1"/>
                </a:solidFill>
                <a:latin typeface="Arial" panose="020B0604020202020204" pitchFamily="34" charset="0"/>
                <a:cs typeface="Arial" panose="020B0604020202020204" pitchFamily="34" charset="0"/>
              </a:rPr>
              <a:t>linéaire de vie marine que les </a:t>
            </a:r>
            <a:r>
              <a:rPr sz="1800" spc="-5" dirty="0" err="1">
                <a:solidFill>
                  <a:schemeClr val="bg1"/>
                </a:solidFill>
                <a:latin typeface="Arial" panose="020B0604020202020204" pitchFamily="34" charset="0"/>
                <a:cs typeface="Arial" panose="020B0604020202020204" pitchFamily="34" charset="0"/>
              </a:rPr>
              <a:t>aménagements</a:t>
            </a:r>
            <a:r>
              <a:rPr sz="1800" spc="-5" dirty="0">
                <a:solidFill>
                  <a:schemeClr val="bg1"/>
                </a:solidFill>
                <a:latin typeface="Arial" panose="020B0604020202020204" pitchFamily="34" charset="0"/>
                <a:cs typeface="Arial" panose="020B0604020202020204" pitchFamily="34" charset="0"/>
              </a:rPr>
              <a:t> </a:t>
            </a:r>
            <a:r>
              <a:rPr sz="1800" dirty="0" err="1" smtClean="0">
                <a:solidFill>
                  <a:schemeClr val="bg1"/>
                </a:solidFill>
                <a:latin typeface="Arial" panose="020B0604020202020204" pitchFamily="34" charset="0"/>
                <a:cs typeface="Arial" panose="020B0604020202020204" pitchFamily="34" charset="0"/>
              </a:rPr>
              <a:t>littora</a:t>
            </a:r>
            <a:r>
              <a:rPr lang="fr-FR" sz="1800" dirty="0" err="1" smtClean="0">
                <a:solidFill>
                  <a:schemeClr val="bg1"/>
                </a:solidFill>
                <a:latin typeface="Arial" panose="020B0604020202020204" pitchFamily="34" charset="0"/>
                <a:cs typeface="Arial" panose="020B0604020202020204" pitchFamily="34" charset="0"/>
              </a:rPr>
              <a:t>ux</a:t>
            </a:r>
            <a:r>
              <a:rPr sz="1800" dirty="0" smtClean="0">
                <a:solidFill>
                  <a:schemeClr val="bg1"/>
                </a:solidFill>
                <a:latin typeface="Arial" panose="020B0604020202020204" pitchFamily="34" charset="0"/>
                <a:cs typeface="Arial" panose="020B0604020202020204" pitchFamily="34" charset="0"/>
              </a:rPr>
              <a:t>  </a:t>
            </a:r>
            <a:r>
              <a:rPr sz="1800" dirty="0" err="1">
                <a:solidFill>
                  <a:schemeClr val="bg1"/>
                </a:solidFill>
                <a:latin typeface="Arial" panose="020B0604020202020204" pitchFamily="34" charset="0"/>
                <a:cs typeface="Arial" panose="020B0604020202020204" pitchFamily="34" charset="0"/>
              </a:rPr>
              <a:t>sont</a:t>
            </a:r>
            <a:r>
              <a:rPr sz="1800" spc="-105" dirty="0">
                <a:solidFill>
                  <a:schemeClr val="bg1"/>
                </a:solidFill>
                <a:latin typeface="Arial" panose="020B0604020202020204" pitchFamily="34" charset="0"/>
                <a:cs typeface="Arial" panose="020B0604020202020204" pitchFamily="34" charset="0"/>
              </a:rPr>
              <a:t> </a:t>
            </a:r>
            <a:r>
              <a:rPr sz="1800" dirty="0" err="1" smtClean="0">
                <a:solidFill>
                  <a:schemeClr val="bg1"/>
                </a:solidFill>
                <a:latin typeface="Arial" panose="020B0604020202020204" pitchFamily="34" charset="0"/>
                <a:cs typeface="Arial" panose="020B0604020202020204" pitchFamily="34" charset="0"/>
              </a:rPr>
              <a:t>construit</a:t>
            </a:r>
            <a:r>
              <a:rPr lang="fr-FR" sz="1800" dirty="0" smtClean="0">
                <a:solidFill>
                  <a:schemeClr val="bg1"/>
                </a:solidFill>
                <a:latin typeface="Arial" panose="020B0604020202020204" pitchFamily="34" charset="0"/>
                <a:cs typeface="Arial" panose="020B0604020202020204" pitchFamily="34" charset="0"/>
              </a:rPr>
              <a:t>s</a:t>
            </a:r>
            <a:endParaRPr sz="1800" dirty="0">
              <a:solidFill>
                <a:schemeClr val="bg1"/>
              </a:solidFill>
              <a:latin typeface="Arial" panose="020B0604020202020204" pitchFamily="34" charset="0"/>
              <a:cs typeface="Arial" panose="020B0604020202020204" pitchFamily="34" charset="0"/>
            </a:endParaRPr>
          </a:p>
        </p:txBody>
      </p:sp>
      <p:sp>
        <p:nvSpPr>
          <p:cNvPr id="87042" name="AutoShape 2" descr="Résultat de recherche d'images pour &quot;carte annaba earthgoog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7044" name="AutoShape 4" descr="Résultat de recherche d'images pour &quot;carte annaba earthgoog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7046" name="AutoShape 6" descr="Résultat de recherche d'images pour &quot;carte annaba earthgoog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7" name="object 11"/>
          <p:cNvSpPr txBox="1"/>
          <p:nvPr/>
        </p:nvSpPr>
        <p:spPr>
          <a:xfrm>
            <a:off x="596900" y="5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pic>
        <p:nvPicPr>
          <p:cNvPr id="2" name="Image 1"/>
          <p:cNvPicPr>
            <a:picLocks noChangeAspect="1"/>
          </p:cNvPicPr>
          <p:nvPr/>
        </p:nvPicPr>
        <p:blipFill>
          <a:blip r:embed="rId2"/>
          <a:stretch>
            <a:fillRect/>
          </a:stretch>
        </p:blipFill>
        <p:spPr>
          <a:xfrm>
            <a:off x="368300" y="1993900"/>
            <a:ext cx="8353425" cy="3943350"/>
          </a:xfrm>
          <a:prstGeom prst="rect">
            <a:avLst/>
          </a:prstGeom>
        </p:spPr>
      </p:pic>
    </p:spTree>
    <p:extLst>
      <p:ext uri="{BB962C8B-B14F-4D97-AF65-F5344CB8AC3E}">
        <p14:creationId xmlns:p14="http://schemas.microsoft.com/office/powerpoint/2010/main" val="46437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Résultat de recherche d'images pour &quot;plage chapuis annaba&quot;"/>
          <p:cNvPicPr>
            <a:picLocks noChangeAspect="1" noChangeArrowheads="1"/>
          </p:cNvPicPr>
          <p:nvPr/>
        </p:nvPicPr>
        <p:blipFill>
          <a:blip r:embed="rId2"/>
          <a:srcRect/>
          <a:stretch>
            <a:fillRect/>
          </a:stretch>
        </p:blipFill>
        <p:spPr bwMode="auto">
          <a:xfrm>
            <a:off x="4711700" y="3531036"/>
            <a:ext cx="4191000" cy="2863414"/>
          </a:xfrm>
          <a:prstGeom prst="rect">
            <a:avLst/>
          </a:prstGeom>
          <a:noFill/>
        </p:spPr>
      </p:pic>
      <p:pic>
        <p:nvPicPr>
          <p:cNvPr id="6" name="Picture 2" descr="http://www.innovantnews.com/wp-content/uploads/2011/06/Annaba-plages_18.jpg">
            <a:hlinkClick r:id="rId3"/>
          </p:cNvPr>
          <p:cNvPicPr>
            <a:picLocks noChangeAspect="1" noChangeArrowheads="1"/>
          </p:cNvPicPr>
          <p:nvPr/>
        </p:nvPicPr>
        <p:blipFill>
          <a:blip r:embed="rId4" cstate="print"/>
          <a:srcRect/>
          <a:stretch>
            <a:fillRect/>
          </a:stretch>
        </p:blipFill>
        <p:spPr bwMode="auto">
          <a:xfrm>
            <a:off x="4711700" y="679450"/>
            <a:ext cx="4191000" cy="2590800"/>
          </a:xfrm>
          <a:prstGeom prst="rect">
            <a:avLst/>
          </a:prstGeom>
          <a:noFill/>
        </p:spPr>
      </p:pic>
      <p:sp>
        <p:nvSpPr>
          <p:cNvPr id="8" name="Flèche vers le bas 7"/>
          <p:cNvSpPr/>
          <p:nvPr/>
        </p:nvSpPr>
        <p:spPr>
          <a:xfrm rot="18902459">
            <a:off x="6104977" y="1071124"/>
            <a:ext cx="282461" cy="609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vers le bas 8"/>
          <p:cNvSpPr/>
          <p:nvPr/>
        </p:nvSpPr>
        <p:spPr>
          <a:xfrm rot="18902459">
            <a:off x="7247977" y="1125976"/>
            <a:ext cx="282461" cy="609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a:off x="6464300" y="1593850"/>
            <a:ext cx="1066800" cy="762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1282700" y="5022850"/>
            <a:ext cx="1066800" cy="76200"/>
          </a:xfrm>
          <a:prstGeom prst="straightConnector1">
            <a:avLst/>
          </a:prstGeom>
          <a:ln w="762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292100" y="2736850"/>
            <a:ext cx="2286000" cy="457200"/>
          </a:xfrm>
          <a:prstGeom prst="straightConnector1">
            <a:avLst/>
          </a:prstGeom>
          <a:ln w="635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6503" name="Rectangle 7"/>
          <p:cNvSpPr>
            <a:spLocks noChangeArrowheads="1"/>
          </p:cNvSpPr>
          <p:nvPr/>
        </p:nvSpPr>
        <p:spPr bwMode="auto">
          <a:xfrm>
            <a:off x="4711700" y="3247491"/>
            <a:ext cx="4191000" cy="251359"/>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b="1" dirty="0" smtClean="0">
                <a:solidFill>
                  <a:schemeClr val="tx2">
                    <a:lumMod val="75000"/>
                  </a:schemeClr>
                </a:solidFill>
                <a:latin typeface="Arial" pitchFamily="34" charset="0"/>
                <a:cs typeface="Arial" pitchFamily="34" charset="0"/>
              </a:rPr>
              <a:t>W</a:t>
            </a:r>
            <a:r>
              <a:rPr kumimoji="0" lang="fr-FR" b="1" i="0" u="none" strike="noStrike" cap="none" normalizeH="0" baseline="0" dirty="0" smtClean="0">
                <a:ln>
                  <a:noFill/>
                </a:ln>
                <a:solidFill>
                  <a:schemeClr val="tx2">
                    <a:lumMod val="75000"/>
                  </a:schemeClr>
                </a:solidFill>
                <a:effectLst/>
                <a:latin typeface="Arial" pitchFamily="34" charset="0"/>
                <a:cs typeface="Arial" pitchFamily="34" charset="0"/>
              </a:rPr>
              <a:t>orks won over the </a:t>
            </a:r>
            <a:r>
              <a:rPr kumimoji="0" lang="fr-FR" b="1" i="0" u="none" strike="noStrike" cap="none" normalizeH="0" baseline="0" dirty="0" err="1" smtClean="0">
                <a:ln>
                  <a:noFill/>
                </a:ln>
                <a:solidFill>
                  <a:schemeClr val="tx2">
                    <a:lumMod val="75000"/>
                  </a:schemeClr>
                </a:solidFill>
                <a:effectLst/>
                <a:latin typeface="Arial" pitchFamily="34" charset="0"/>
                <a:cs typeface="Arial" pitchFamily="34" charset="0"/>
              </a:rPr>
              <a:t>sea</a:t>
            </a:r>
            <a:r>
              <a:rPr kumimoji="0" lang="fr-FR" b="1" i="0" u="none" strike="noStrike" cap="none" normalizeH="0" baseline="0" dirty="0" smtClean="0">
                <a:ln>
                  <a:noFill/>
                </a:ln>
                <a:solidFill>
                  <a:schemeClr val="tx2">
                    <a:lumMod val="75000"/>
                  </a:schemeClr>
                </a:solidFill>
                <a:effectLst/>
                <a:latin typeface="Arial" pitchFamily="34" charset="0"/>
                <a:cs typeface="Arial" pitchFamily="34" charset="0"/>
              </a:rPr>
              <a:t> in Annaba </a:t>
            </a:r>
          </a:p>
        </p:txBody>
      </p:sp>
      <p:sp>
        <p:nvSpPr>
          <p:cNvPr id="15" name="Rectangle 14"/>
          <p:cNvSpPr/>
          <p:nvPr/>
        </p:nvSpPr>
        <p:spPr>
          <a:xfrm>
            <a:off x="292100" y="3205718"/>
            <a:ext cx="4394201" cy="369332"/>
          </a:xfrm>
          <a:prstGeom prst="rect">
            <a:avLst/>
          </a:prstGeom>
          <a:solidFill>
            <a:schemeClr val="bg1"/>
          </a:solidFill>
        </p:spPr>
        <p:txBody>
          <a:bodyPr wrap="square">
            <a:spAutoFit/>
          </a:bodyPr>
          <a:lstStyle/>
          <a:p>
            <a:pPr marL="12700">
              <a:lnSpc>
                <a:spcPct val="100000"/>
              </a:lnSpc>
            </a:pPr>
            <a:r>
              <a:rPr lang="fr-FR" b="1" spc="-5" dirty="0">
                <a:solidFill>
                  <a:srgbClr val="FF0000"/>
                </a:solidFill>
                <a:latin typeface="Arial" pitchFamily="34" charset="0"/>
                <a:cs typeface="Arial" pitchFamily="34" charset="0"/>
              </a:rPr>
              <a:t>O</a:t>
            </a:r>
            <a:r>
              <a:rPr lang="fr-FR" b="1" spc="-5" dirty="0" smtClean="0">
                <a:solidFill>
                  <a:srgbClr val="FF0000"/>
                </a:solidFill>
                <a:latin typeface="Arial" pitchFamily="34" charset="0"/>
                <a:cs typeface="Arial" pitchFamily="34" charset="0"/>
              </a:rPr>
              <a:t>uvrages gagnés </a:t>
            </a:r>
            <a:r>
              <a:rPr lang="fr-FR" b="1" dirty="0" smtClean="0">
                <a:solidFill>
                  <a:srgbClr val="FF0000"/>
                </a:solidFill>
                <a:latin typeface="Arial" pitchFamily="34" charset="0"/>
                <a:cs typeface="Arial" pitchFamily="34" charset="0"/>
              </a:rPr>
              <a:t>sur la mer à Annaba</a:t>
            </a:r>
            <a:endParaRPr lang="fr-FR" b="1" dirty="0">
              <a:solidFill>
                <a:srgbClr val="FF0000"/>
              </a:solidFill>
              <a:latin typeface="Arial" pitchFamily="34" charset="0"/>
              <a:cs typeface="Arial" pitchFamily="34" charset="0"/>
            </a:endParaRPr>
          </a:p>
        </p:txBody>
      </p:sp>
      <p:sp>
        <p:nvSpPr>
          <p:cNvPr id="16" name="object 11"/>
          <p:cNvSpPr txBox="1"/>
          <p:nvPr/>
        </p:nvSpPr>
        <p:spPr>
          <a:xfrm>
            <a:off x="444500" y="692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pic>
        <p:nvPicPr>
          <p:cNvPr id="106502" name="Picture 6" descr="Résultat de recherche d'images pour &quot;plage chapuis annaba&quot;"/>
          <p:cNvPicPr>
            <a:picLocks noChangeAspect="1" noChangeArrowheads="1"/>
          </p:cNvPicPr>
          <p:nvPr/>
        </p:nvPicPr>
        <p:blipFill>
          <a:blip r:embed="rId5"/>
          <a:srcRect/>
          <a:stretch>
            <a:fillRect/>
          </a:stretch>
        </p:blipFill>
        <p:spPr bwMode="auto">
          <a:xfrm>
            <a:off x="319810" y="3531036"/>
            <a:ext cx="4343400" cy="2930188"/>
          </a:xfrm>
          <a:prstGeom prst="rect">
            <a:avLst/>
          </a:prstGeom>
          <a:noFill/>
        </p:spPr>
      </p:pic>
      <p:pic>
        <p:nvPicPr>
          <p:cNvPr id="106500" name="Picture 4" descr="Résultat de recherche d'images pour &quot;plage chapuis annaba&quot;"/>
          <p:cNvPicPr>
            <a:picLocks noChangeAspect="1" noChangeArrowheads="1"/>
          </p:cNvPicPr>
          <p:nvPr/>
        </p:nvPicPr>
        <p:blipFill>
          <a:blip r:embed="rId6"/>
          <a:srcRect/>
          <a:stretch>
            <a:fillRect/>
          </a:stretch>
        </p:blipFill>
        <p:spPr bwMode="auto">
          <a:xfrm>
            <a:off x="319810" y="679450"/>
            <a:ext cx="4343400" cy="2590800"/>
          </a:xfrm>
          <a:prstGeom prst="rect">
            <a:avLst/>
          </a:prstGeom>
          <a:noFill/>
        </p:spPr>
      </p:pic>
    </p:spTree>
    <p:extLst>
      <p:ext uri="{BB962C8B-B14F-4D97-AF65-F5344CB8AC3E}">
        <p14:creationId xmlns:p14="http://schemas.microsoft.com/office/powerpoint/2010/main" val="2696258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1700" y="1898650"/>
            <a:ext cx="5257800" cy="461665"/>
          </a:xfrm>
          <a:prstGeom prst="rect">
            <a:avLst/>
          </a:prstGeom>
        </p:spPr>
        <p:txBody>
          <a:bodyPr wrap="square">
            <a:spAutoFit/>
          </a:bodyPr>
          <a:lstStyle/>
          <a:p>
            <a:pPr marL="12700" marR="5080" algn="just"/>
            <a:r>
              <a:rPr lang="fr-FR" sz="2400" kern="0" spc="-5" dirty="0" smtClean="0">
                <a:solidFill>
                  <a:schemeClr val="bg1"/>
                </a:solidFill>
                <a:latin typeface="Arial" pitchFamily="34" charset="0"/>
                <a:cs typeface="Arial" pitchFamily="34" charset="0"/>
              </a:rPr>
              <a:t>6. Aménagements sur les estuaires </a:t>
            </a:r>
            <a:endParaRPr lang="fr-F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76085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15900" y="146050"/>
            <a:ext cx="8750299" cy="369332"/>
          </a:xfrm>
          <a:prstGeom prst="rect">
            <a:avLst/>
          </a:prstGeom>
          <a:solidFill>
            <a:srgbClr val="FF0000"/>
          </a:solidFill>
        </p:spPr>
        <p:txBody>
          <a:bodyPr vert="horz" wrap="square" lIns="0" tIns="0" rIns="0" bIns="0" rtlCol="0">
            <a:spAutoFit/>
          </a:bodyPr>
          <a:lstStyle/>
          <a:p>
            <a:pPr marL="2874645" marR="5080" indent="-2862580" algn="l">
              <a:lnSpc>
                <a:spcPct val="100000"/>
              </a:lnSpc>
            </a:pPr>
            <a:r>
              <a:rPr sz="2400" b="0" dirty="0">
                <a:solidFill>
                  <a:schemeClr val="bg1"/>
                </a:solidFill>
                <a:latin typeface="Arial" pitchFamily="34" charset="0"/>
                <a:cs typeface="Arial" pitchFamily="34" charset="0"/>
              </a:rPr>
              <a:t>Menaces sur la </a:t>
            </a:r>
            <a:r>
              <a:rPr sz="2400" b="0" spc="-5" dirty="0">
                <a:solidFill>
                  <a:schemeClr val="bg1"/>
                </a:solidFill>
                <a:latin typeface="Arial" pitchFamily="34" charset="0"/>
                <a:cs typeface="Arial" pitchFamily="34" charset="0"/>
              </a:rPr>
              <a:t>biodiversité et </a:t>
            </a:r>
            <a:r>
              <a:rPr sz="2400" b="0" dirty="0">
                <a:solidFill>
                  <a:schemeClr val="bg1"/>
                </a:solidFill>
                <a:latin typeface="Arial" pitchFamily="34" charset="0"/>
                <a:cs typeface="Arial" pitchFamily="34" charset="0"/>
              </a:rPr>
              <a:t>les </a:t>
            </a:r>
            <a:r>
              <a:rPr sz="2400" b="0" spc="-5" dirty="0">
                <a:solidFill>
                  <a:schemeClr val="bg1"/>
                </a:solidFill>
                <a:latin typeface="Arial" pitchFamily="34" charset="0"/>
                <a:cs typeface="Arial" pitchFamily="34" charset="0"/>
              </a:rPr>
              <a:t>ressources  </a:t>
            </a:r>
            <a:r>
              <a:rPr sz="2400" b="0" dirty="0">
                <a:solidFill>
                  <a:schemeClr val="bg1"/>
                </a:solidFill>
                <a:latin typeface="Arial" pitchFamily="34" charset="0"/>
                <a:cs typeface="Arial" pitchFamily="34" charset="0"/>
              </a:rPr>
              <a:t>marines</a:t>
            </a:r>
            <a:endParaRPr sz="2400" dirty="0">
              <a:solidFill>
                <a:schemeClr val="bg1"/>
              </a:solidFill>
              <a:latin typeface="Arial" pitchFamily="34" charset="0"/>
              <a:cs typeface="Arial" pitchFamily="34" charset="0"/>
            </a:endParaRPr>
          </a:p>
        </p:txBody>
      </p:sp>
      <p:sp>
        <p:nvSpPr>
          <p:cNvPr id="4" name="Rectangle 3"/>
          <p:cNvSpPr/>
          <p:nvPr/>
        </p:nvSpPr>
        <p:spPr>
          <a:xfrm>
            <a:off x="215900" y="527050"/>
            <a:ext cx="4724400" cy="369332"/>
          </a:xfrm>
          <a:prstGeom prst="rect">
            <a:avLst/>
          </a:prstGeom>
          <a:solidFill>
            <a:srgbClr val="FFFF00"/>
          </a:solidFill>
        </p:spPr>
        <p:txBody>
          <a:bodyPr wrap="square">
            <a:spAutoFit/>
          </a:bodyPr>
          <a:lstStyle/>
          <a:p>
            <a:pPr algn="ctr"/>
            <a:r>
              <a:rPr lang="en-US" dirty="0" smtClean="0">
                <a:solidFill>
                  <a:schemeClr val="tx2">
                    <a:lumMod val="75000"/>
                  </a:schemeClr>
                </a:solidFill>
                <a:latin typeface="Arial" pitchFamily="34" charset="0"/>
                <a:cs typeface="Arial" pitchFamily="34" charset="0"/>
              </a:rPr>
              <a:t>Threats to biodiversity and marine resources</a:t>
            </a:r>
            <a:endParaRPr lang="fr-FR" dirty="0">
              <a:solidFill>
                <a:schemeClr val="tx2">
                  <a:lumMod val="75000"/>
                </a:schemeClr>
              </a:solidFill>
              <a:latin typeface="Arial" pitchFamily="34" charset="0"/>
              <a:cs typeface="Arial" pitchFamily="34" charset="0"/>
            </a:endParaRPr>
          </a:p>
        </p:txBody>
      </p:sp>
      <p:sp>
        <p:nvSpPr>
          <p:cNvPr id="10" name="Rectangle 9"/>
          <p:cNvSpPr/>
          <p:nvPr/>
        </p:nvSpPr>
        <p:spPr>
          <a:xfrm>
            <a:off x="63499" y="1244402"/>
            <a:ext cx="8902699" cy="4616648"/>
          </a:xfrm>
          <a:prstGeom prst="rect">
            <a:avLst/>
          </a:prstGeom>
        </p:spPr>
        <p:txBody>
          <a:bodyPr wrap="square">
            <a:spAutoFit/>
          </a:bodyPr>
          <a:lstStyle/>
          <a:p>
            <a:pPr marL="12700" marR="6350" algn="just"/>
            <a:r>
              <a:rPr lang="fr-FR" spc="-5" dirty="0" smtClean="0">
                <a:solidFill>
                  <a:schemeClr val="bg1"/>
                </a:solidFill>
                <a:latin typeface="Arial" pitchFamily="34" charset="0"/>
                <a:cs typeface="Arial" pitchFamily="34" charset="0"/>
              </a:rPr>
              <a:t>Pour la biodiversité, les </a:t>
            </a:r>
            <a:r>
              <a:rPr lang="fr-FR" b="1" spc="-5" dirty="0" smtClean="0">
                <a:solidFill>
                  <a:schemeClr val="bg1"/>
                </a:solidFill>
                <a:latin typeface="Arial" pitchFamily="34" charset="0"/>
                <a:cs typeface="Arial" pitchFamily="34" charset="0"/>
              </a:rPr>
              <a:t>3 </a:t>
            </a:r>
            <a:r>
              <a:rPr lang="fr-FR" spc="-5" dirty="0" smtClean="0">
                <a:solidFill>
                  <a:schemeClr val="bg1"/>
                </a:solidFill>
                <a:latin typeface="Arial" pitchFamily="34" charset="0"/>
                <a:cs typeface="Arial" pitchFamily="34" charset="0"/>
              </a:rPr>
              <a:t>grandes</a:t>
            </a:r>
            <a:r>
              <a:rPr lang="fr-FR" b="1" spc="-5" dirty="0" smtClean="0">
                <a:solidFill>
                  <a:schemeClr val="bg1"/>
                </a:solidFill>
                <a:latin typeface="Arial" pitchFamily="34" charset="0"/>
                <a:cs typeface="Arial" pitchFamily="34" charset="0"/>
              </a:rPr>
              <a:t> </a:t>
            </a:r>
            <a:r>
              <a:rPr lang="fr-FR" spc="-5" dirty="0" smtClean="0">
                <a:solidFill>
                  <a:schemeClr val="bg1"/>
                </a:solidFill>
                <a:latin typeface="Arial" pitchFamily="34" charset="0"/>
                <a:cs typeface="Arial" pitchFamily="34" charset="0"/>
              </a:rPr>
              <a:t>causes de perturbation des écosystèmes agissent en </a:t>
            </a:r>
            <a:r>
              <a:rPr lang="fr-FR" b="1" dirty="0" smtClean="0">
                <a:solidFill>
                  <a:schemeClr val="bg1"/>
                </a:solidFill>
                <a:latin typeface="Arial" pitchFamily="34" charset="0"/>
                <a:cs typeface="Arial" pitchFamily="34" charset="0"/>
              </a:rPr>
              <a:t>synergie</a:t>
            </a:r>
            <a:r>
              <a:rPr lang="fr-FR" b="1" spc="-245" dirty="0" smtClean="0">
                <a:solidFill>
                  <a:schemeClr val="bg1"/>
                </a:solidFill>
                <a:latin typeface="Arial" pitchFamily="34" charset="0"/>
                <a:cs typeface="Arial" pitchFamily="34" charset="0"/>
              </a:rPr>
              <a:t>  (</a:t>
            </a:r>
            <a:r>
              <a:rPr lang="fr-FR" spc="-245" dirty="0" smtClean="0">
                <a:solidFill>
                  <a:schemeClr val="bg1"/>
                </a:solidFill>
                <a:latin typeface="Arial" pitchFamily="34" charset="0"/>
                <a:cs typeface="Arial" pitchFamily="34" charset="0"/>
              </a:rPr>
              <a:t>en  même   temps)</a:t>
            </a:r>
            <a:r>
              <a:rPr lang="fr-FR" dirty="0" smtClean="0">
                <a:solidFill>
                  <a:schemeClr val="bg1"/>
                </a:solidFill>
                <a:latin typeface="Arial" pitchFamily="34" charset="0"/>
                <a:cs typeface="Arial" pitchFamily="34" charset="0"/>
              </a:rPr>
              <a:t>:</a:t>
            </a:r>
          </a:p>
          <a:p>
            <a:pPr marL="355600" marR="5080" indent="-342900" algn="just">
              <a:buAutoNum type="arabicPeriod"/>
              <a:tabLst>
                <a:tab pos="381000" algn="l"/>
              </a:tabLst>
            </a:pPr>
            <a:r>
              <a:rPr lang="fr-FR" b="1" spc="-5" dirty="0" smtClean="0">
                <a:solidFill>
                  <a:schemeClr val="bg1"/>
                </a:solidFill>
                <a:latin typeface="Arial" pitchFamily="34" charset="0"/>
                <a:cs typeface="Arial" pitchFamily="34" charset="0"/>
              </a:rPr>
              <a:t>LA </a:t>
            </a:r>
            <a:r>
              <a:rPr lang="fr-FR" b="1" dirty="0" smtClean="0">
                <a:solidFill>
                  <a:schemeClr val="bg1"/>
                </a:solidFill>
                <a:latin typeface="Arial" pitchFamily="34" charset="0"/>
                <a:cs typeface="Arial" pitchFamily="34" charset="0"/>
              </a:rPr>
              <a:t>RÉDUCTION </a:t>
            </a:r>
            <a:r>
              <a:rPr lang="fr-FR" b="1" spc="-5" dirty="0" smtClean="0">
                <a:solidFill>
                  <a:schemeClr val="bg1"/>
                </a:solidFill>
                <a:latin typeface="Arial" pitchFamily="34" charset="0"/>
                <a:cs typeface="Arial" pitchFamily="34" charset="0"/>
              </a:rPr>
              <a:t>ET </a:t>
            </a:r>
            <a:r>
              <a:rPr lang="fr-FR" b="1" dirty="0" smtClean="0">
                <a:solidFill>
                  <a:schemeClr val="bg1"/>
                </a:solidFill>
                <a:latin typeface="Arial" pitchFamily="34" charset="0"/>
                <a:cs typeface="Arial" pitchFamily="34" charset="0"/>
              </a:rPr>
              <a:t>LA DÉGRADATION DE LEURS HABITATS </a:t>
            </a:r>
            <a:r>
              <a:rPr lang="fr-FR" dirty="0" smtClean="0">
                <a:solidFill>
                  <a:schemeClr val="bg1"/>
                </a:solidFill>
                <a:latin typeface="Arial" pitchFamily="34" charset="0"/>
                <a:cs typeface="Arial" pitchFamily="34" charset="0"/>
              </a:rPr>
              <a:t>favorisent la surexploitation d'</a:t>
            </a:r>
            <a:r>
              <a:rPr lang="fr-FR" spc="-5" dirty="0" smtClean="0">
                <a:solidFill>
                  <a:schemeClr val="bg1"/>
                </a:solidFill>
                <a:latin typeface="Arial" pitchFamily="34" charset="0"/>
                <a:cs typeface="Arial" pitchFamily="34" charset="0"/>
              </a:rPr>
              <a:t>espèces prélevées </a:t>
            </a:r>
            <a:r>
              <a:rPr lang="fr-FR" dirty="0" smtClean="0">
                <a:solidFill>
                  <a:schemeClr val="bg1"/>
                </a:solidFill>
                <a:latin typeface="Arial" pitchFamily="34" charset="0"/>
                <a:cs typeface="Arial" pitchFamily="34" charset="0"/>
              </a:rPr>
              <a:t>en réduisant leurs effectifs </a:t>
            </a:r>
            <a:r>
              <a:rPr lang="fr-FR" spc="-5" dirty="0" smtClean="0">
                <a:solidFill>
                  <a:schemeClr val="bg1"/>
                </a:solidFill>
                <a:latin typeface="Arial" pitchFamily="34" charset="0"/>
                <a:cs typeface="Arial" pitchFamily="34" charset="0"/>
              </a:rPr>
              <a:t>et  leurs défenses</a:t>
            </a:r>
            <a:r>
              <a:rPr lang="fr-FR" spc="-100" dirty="0" smtClean="0">
                <a:solidFill>
                  <a:schemeClr val="bg1"/>
                </a:solidFill>
                <a:latin typeface="Arial" pitchFamily="34" charset="0"/>
                <a:cs typeface="Arial" pitchFamily="34" charset="0"/>
              </a:rPr>
              <a:t>.</a:t>
            </a:r>
            <a:endParaRPr lang="fr-FR" dirty="0" smtClean="0">
              <a:solidFill>
                <a:schemeClr val="bg1"/>
              </a:solidFill>
              <a:latin typeface="Arial" pitchFamily="34" charset="0"/>
              <a:cs typeface="Arial" pitchFamily="34" charset="0"/>
            </a:endParaRPr>
          </a:p>
          <a:p>
            <a:pPr marL="12700" marR="5080" algn="just">
              <a:tabLst>
                <a:tab pos="415925" algn="l"/>
                <a:tab pos="778510" algn="l"/>
                <a:tab pos="2259965" algn="l"/>
                <a:tab pos="2827020" algn="l"/>
                <a:tab pos="4435475" algn="l"/>
                <a:tab pos="5243830" algn="l"/>
                <a:tab pos="5836285" algn="l"/>
                <a:tab pos="7139940" algn="l"/>
              </a:tabLst>
            </a:pPr>
            <a:endParaRPr lang="fr-FR" b="1" spc="-5" dirty="0" smtClean="0">
              <a:solidFill>
                <a:schemeClr val="bg1"/>
              </a:solidFill>
              <a:latin typeface="Arial" pitchFamily="34" charset="0"/>
              <a:cs typeface="Arial" pitchFamily="34" charset="0"/>
            </a:endParaRPr>
          </a:p>
          <a:p>
            <a:pPr marL="12700" marR="5080" algn="just">
              <a:tabLst>
                <a:tab pos="415925" algn="l"/>
                <a:tab pos="778510" algn="l"/>
                <a:tab pos="2259965" algn="l"/>
                <a:tab pos="2827020" algn="l"/>
                <a:tab pos="4435475" algn="l"/>
                <a:tab pos="5243830" algn="l"/>
                <a:tab pos="5836285" algn="l"/>
                <a:tab pos="7139940" algn="l"/>
              </a:tabLst>
            </a:pPr>
            <a:r>
              <a:rPr lang="fr-FR" b="1" spc="-5" dirty="0" smtClean="0">
                <a:solidFill>
                  <a:schemeClr val="bg1"/>
                </a:solidFill>
                <a:latin typeface="Arial" pitchFamily="34" charset="0"/>
                <a:cs typeface="Arial" pitchFamily="34" charset="0"/>
              </a:rPr>
              <a:t>2. LA</a:t>
            </a:r>
            <a:r>
              <a:rPr lang="fr-FR" b="1" dirty="0" smtClean="0">
                <a:solidFill>
                  <a:schemeClr val="bg1"/>
                </a:solidFill>
                <a:latin typeface="Arial" pitchFamily="34" charset="0"/>
                <a:cs typeface="Arial" pitchFamily="34" charset="0"/>
              </a:rPr>
              <a:t>	DÉGRADATION	DES </a:t>
            </a:r>
            <a:r>
              <a:rPr lang="fr-FR" b="1" spc="-5" dirty="0" smtClean="0">
                <a:solidFill>
                  <a:schemeClr val="bg1"/>
                </a:solidFill>
                <a:latin typeface="Arial" pitchFamily="34" charset="0"/>
                <a:cs typeface="Arial" pitchFamily="34" charset="0"/>
              </a:rPr>
              <a:t>ÉCOSYSTÈMES </a:t>
            </a:r>
            <a:r>
              <a:rPr lang="fr-FR" dirty="0" smtClean="0">
                <a:solidFill>
                  <a:schemeClr val="bg1"/>
                </a:solidFill>
                <a:latin typeface="Arial" pitchFamily="34" charset="0"/>
                <a:cs typeface="Arial" pitchFamily="34" charset="0"/>
              </a:rPr>
              <a:t>Réduit leur </a:t>
            </a:r>
            <a:r>
              <a:rPr lang="fr-FR" spc="-5" dirty="0" smtClean="0">
                <a:solidFill>
                  <a:schemeClr val="bg1"/>
                </a:solidFill>
                <a:latin typeface="Arial" pitchFamily="34" charset="0"/>
                <a:cs typeface="Arial" pitchFamily="34" charset="0"/>
              </a:rPr>
              <a:t>résistance </a:t>
            </a:r>
            <a:r>
              <a:rPr lang="fr-FR" dirty="0" smtClean="0">
                <a:solidFill>
                  <a:schemeClr val="bg1"/>
                </a:solidFill>
                <a:latin typeface="Arial" pitchFamily="34" charset="0"/>
                <a:cs typeface="Arial" pitchFamily="34" charset="0"/>
              </a:rPr>
              <a:t>aux </a:t>
            </a:r>
            <a:r>
              <a:rPr lang="fr-FR" spc="-5" dirty="0" smtClean="0">
                <a:solidFill>
                  <a:schemeClr val="bg1"/>
                </a:solidFill>
                <a:latin typeface="Arial" pitchFamily="34" charset="0"/>
                <a:cs typeface="Arial" pitchFamily="34" charset="0"/>
              </a:rPr>
              <a:t>invasions d’espèces</a:t>
            </a:r>
            <a:r>
              <a:rPr lang="fr-FR" spc="-95" dirty="0" smtClean="0">
                <a:solidFill>
                  <a:schemeClr val="bg1"/>
                </a:solidFill>
                <a:latin typeface="Arial" pitchFamily="34" charset="0"/>
                <a:cs typeface="Arial" pitchFamily="34" charset="0"/>
              </a:rPr>
              <a:t> </a:t>
            </a:r>
            <a:r>
              <a:rPr lang="fr-FR" spc="-5" dirty="0" smtClean="0">
                <a:solidFill>
                  <a:schemeClr val="bg1"/>
                </a:solidFill>
                <a:latin typeface="Arial" pitchFamily="34" charset="0"/>
                <a:cs typeface="Arial" pitchFamily="34" charset="0"/>
              </a:rPr>
              <a:t>Exotiques</a:t>
            </a:r>
            <a:endParaRPr lang="fr-FR" dirty="0" smtClean="0">
              <a:solidFill>
                <a:schemeClr val="bg1"/>
              </a:solidFill>
              <a:latin typeface="Arial" pitchFamily="34" charset="0"/>
              <a:cs typeface="Arial" pitchFamily="34" charset="0"/>
            </a:endParaRPr>
          </a:p>
          <a:p>
            <a:pPr marL="12700" marR="6350" algn="just">
              <a:tabLst>
                <a:tab pos="304800" algn="l"/>
                <a:tab pos="1269365" algn="l"/>
                <a:tab pos="1856739" algn="l"/>
                <a:tab pos="2296160" algn="l"/>
                <a:tab pos="2637790" algn="l"/>
                <a:tab pos="3485515" algn="l"/>
                <a:tab pos="3703320" algn="l"/>
                <a:tab pos="4248150" algn="l"/>
                <a:tab pos="4948555" algn="l"/>
                <a:tab pos="5586730" algn="l"/>
                <a:tab pos="5694045" algn="l"/>
                <a:tab pos="5972175" algn="l"/>
                <a:tab pos="6985000" algn="l"/>
                <a:tab pos="7138670" algn="l"/>
              </a:tabLst>
            </a:pPr>
            <a:endParaRPr lang="fr-FR" b="1" spc="-5" dirty="0" smtClean="0">
              <a:solidFill>
                <a:schemeClr val="bg1"/>
              </a:solidFill>
              <a:latin typeface="Arial" pitchFamily="34" charset="0"/>
              <a:cs typeface="Arial" pitchFamily="34" charset="0"/>
            </a:endParaRPr>
          </a:p>
          <a:p>
            <a:pPr marL="12700" marR="6350" algn="just">
              <a:tabLst>
                <a:tab pos="304800" algn="l"/>
                <a:tab pos="1269365" algn="l"/>
                <a:tab pos="1856739" algn="l"/>
                <a:tab pos="2296160" algn="l"/>
                <a:tab pos="2637790" algn="l"/>
                <a:tab pos="3485515" algn="l"/>
                <a:tab pos="3703320" algn="l"/>
                <a:tab pos="4248150" algn="l"/>
                <a:tab pos="4948555" algn="l"/>
                <a:tab pos="5586730" algn="l"/>
                <a:tab pos="5694045" algn="l"/>
                <a:tab pos="5972175" algn="l"/>
                <a:tab pos="6985000" algn="l"/>
                <a:tab pos="7138670" algn="l"/>
              </a:tabLst>
            </a:pPr>
            <a:r>
              <a:rPr lang="fr-FR" b="1" spc="-5" dirty="0" smtClean="0">
                <a:solidFill>
                  <a:schemeClr val="bg1"/>
                </a:solidFill>
                <a:latin typeface="Arial" pitchFamily="34" charset="0"/>
                <a:cs typeface="Arial" pitchFamily="34" charset="0"/>
              </a:rPr>
              <a:t>3.LA FRAGMENTATION DES HABITATS, </a:t>
            </a:r>
            <a:r>
              <a:rPr lang="fr-FR" spc="-5" dirty="0" smtClean="0">
                <a:solidFill>
                  <a:schemeClr val="bg1"/>
                </a:solidFill>
                <a:latin typeface="Arial" pitchFamily="34" charset="0"/>
                <a:cs typeface="Arial" pitchFamily="34" charset="0"/>
              </a:rPr>
              <a:t>qui </a:t>
            </a:r>
            <a:r>
              <a:rPr lang="fr-FR" spc="-5" dirty="0">
                <a:solidFill>
                  <a:schemeClr val="bg1"/>
                </a:solidFill>
                <a:latin typeface="Arial" pitchFamily="34" charset="0"/>
                <a:cs typeface="Arial" pitchFamily="34" charset="0"/>
              </a:rPr>
              <a:t>a</a:t>
            </a:r>
            <a:r>
              <a:rPr lang="fr-FR" spc="-5" dirty="0" smtClean="0">
                <a:solidFill>
                  <a:schemeClr val="bg1"/>
                </a:solidFill>
                <a:latin typeface="Arial" pitchFamily="34" charset="0"/>
                <a:cs typeface="Arial" pitchFamily="34" charset="0"/>
              </a:rPr>
              <a:t>ccompagne généralement leur  réduction, diminue la capacité des populations à s’adapter aux changement</a:t>
            </a:r>
            <a:r>
              <a:rPr lang="fr-FR" dirty="0" smtClean="0">
                <a:solidFill>
                  <a:schemeClr val="bg1"/>
                </a:solidFill>
                <a:latin typeface="Arial" pitchFamily="34" charset="0"/>
                <a:cs typeface="Arial" pitchFamily="34" charset="0"/>
              </a:rPr>
              <a:t>s </a:t>
            </a:r>
            <a:r>
              <a:rPr lang="fr-FR" spc="-5" dirty="0" smtClean="0">
                <a:solidFill>
                  <a:schemeClr val="bg1"/>
                </a:solidFill>
                <a:latin typeface="Arial" pitchFamily="34" charset="0"/>
                <a:cs typeface="Arial" pitchFamily="34" charset="0"/>
              </a:rPr>
              <a:t>climatique</a:t>
            </a:r>
            <a:r>
              <a:rPr lang="fr-FR" dirty="0" smtClean="0">
                <a:solidFill>
                  <a:schemeClr val="bg1"/>
                </a:solidFill>
                <a:latin typeface="Arial" pitchFamily="34" charset="0"/>
                <a:cs typeface="Arial" pitchFamily="34" charset="0"/>
              </a:rPr>
              <a:t>s </a:t>
            </a:r>
            <a:r>
              <a:rPr lang="fr-FR" spc="-5" dirty="0" smtClean="0">
                <a:solidFill>
                  <a:schemeClr val="bg1"/>
                </a:solidFill>
                <a:latin typeface="Arial" pitchFamily="34" charset="0"/>
                <a:cs typeface="Arial" pitchFamily="34" charset="0"/>
              </a:rPr>
              <a:t>régionau</a:t>
            </a:r>
            <a:r>
              <a:rPr lang="fr-FR" dirty="0" smtClean="0">
                <a:solidFill>
                  <a:schemeClr val="bg1"/>
                </a:solidFill>
                <a:latin typeface="Arial" pitchFamily="34" charset="0"/>
                <a:cs typeface="Arial" pitchFamily="34" charset="0"/>
              </a:rPr>
              <a:t>x </a:t>
            </a:r>
            <a:r>
              <a:rPr lang="fr-FR" spc="-5" dirty="0" smtClean="0">
                <a:solidFill>
                  <a:schemeClr val="bg1"/>
                </a:solidFill>
                <a:latin typeface="Arial" pitchFamily="34" charset="0"/>
                <a:cs typeface="Arial" pitchFamily="34" charset="0"/>
              </a:rPr>
              <a:t>e</a:t>
            </a:r>
            <a:r>
              <a:rPr lang="fr-FR" dirty="0" smtClean="0">
                <a:solidFill>
                  <a:schemeClr val="bg1"/>
                </a:solidFill>
                <a:latin typeface="Arial" pitchFamily="34" charset="0"/>
                <a:cs typeface="Arial" pitchFamily="34" charset="0"/>
              </a:rPr>
              <a:t>n </a:t>
            </a:r>
            <a:r>
              <a:rPr lang="fr-FR" spc="-10" dirty="0" smtClean="0">
                <a:solidFill>
                  <a:schemeClr val="bg1"/>
                </a:solidFill>
                <a:latin typeface="Arial" pitchFamily="34" charset="0"/>
                <a:cs typeface="Arial" pitchFamily="34" charset="0"/>
              </a:rPr>
              <a:t>entravan</a:t>
            </a:r>
            <a:r>
              <a:rPr lang="fr-FR" dirty="0" smtClean="0">
                <a:solidFill>
                  <a:schemeClr val="bg1"/>
                </a:solidFill>
                <a:latin typeface="Arial" pitchFamily="34" charset="0"/>
                <a:cs typeface="Arial" pitchFamily="34" charset="0"/>
              </a:rPr>
              <a:t>t </a:t>
            </a:r>
            <a:r>
              <a:rPr lang="fr-FR" spc="-5" dirty="0" smtClean="0">
                <a:solidFill>
                  <a:schemeClr val="bg1"/>
                </a:solidFill>
                <a:latin typeface="Arial" pitchFamily="34" charset="0"/>
                <a:cs typeface="Arial" pitchFamily="34" charset="0"/>
              </a:rPr>
              <a:t>leurs </a:t>
            </a:r>
            <a:r>
              <a:rPr lang="fr-FR" dirty="0" smtClean="0">
                <a:solidFill>
                  <a:schemeClr val="bg1"/>
                </a:solidFill>
                <a:latin typeface="Arial" pitchFamily="34" charset="0"/>
                <a:cs typeface="Arial" pitchFamily="34" charset="0"/>
              </a:rPr>
              <a:t>déplacements </a:t>
            </a:r>
            <a:r>
              <a:rPr lang="fr-FR" spc="-5" dirty="0" smtClean="0">
                <a:solidFill>
                  <a:schemeClr val="bg1"/>
                </a:solidFill>
                <a:latin typeface="Arial" pitchFamily="34" charset="0"/>
                <a:cs typeface="Arial" pitchFamily="34" charset="0"/>
              </a:rPr>
              <a:t>vers </a:t>
            </a:r>
            <a:r>
              <a:rPr lang="fr-FR" dirty="0" smtClean="0">
                <a:solidFill>
                  <a:schemeClr val="bg1"/>
                </a:solidFill>
                <a:latin typeface="Arial" pitchFamily="34" charset="0"/>
                <a:cs typeface="Arial" pitchFamily="34" charset="0"/>
              </a:rPr>
              <a:t>d’autres </a:t>
            </a:r>
            <a:r>
              <a:rPr lang="fr-FR" spc="-5" dirty="0" smtClean="0">
                <a:solidFill>
                  <a:schemeClr val="bg1"/>
                </a:solidFill>
                <a:latin typeface="Arial" pitchFamily="34" charset="0"/>
                <a:cs typeface="Arial" pitchFamily="34" charset="0"/>
              </a:rPr>
              <a:t>sites </a:t>
            </a:r>
            <a:r>
              <a:rPr lang="fr-FR" dirty="0" smtClean="0">
                <a:solidFill>
                  <a:schemeClr val="bg1"/>
                </a:solidFill>
                <a:latin typeface="Arial" pitchFamily="34" charset="0"/>
                <a:cs typeface="Arial" pitchFamily="34" charset="0"/>
              </a:rPr>
              <a:t>au climat plus favorable.</a:t>
            </a:r>
          </a:p>
          <a:p>
            <a:pPr marL="12700" marR="5715" algn="just"/>
            <a:endParaRPr lang="fr-FR" b="1" spc="-5" dirty="0" smtClean="0">
              <a:solidFill>
                <a:schemeClr val="bg1"/>
              </a:solidFill>
              <a:latin typeface="Arial" pitchFamily="34" charset="0"/>
              <a:cs typeface="Arial" pitchFamily="34" charset="0"/>
            </a:endParaRPr>
          </a:p>
          <a:p>
            <a:pPr marL="12700" marR="5715" algn="ctr"/>
            <a:r>
              <a:rPr lang="fr-FR" b="1" spc="-5" dirty="0" smtClean="0">
                <a:solidFill>
                  <a:srgbClr val="FF0000"/>
                </a:solidFill>
                <a:latin typeface="Arial" pitchFamily="34" charset="0"/>
                <a:cs typeface="Arial" pitchFamily="34" charset="0"/>
              </a:rPr>
              <a:t>Ces </a:t>
            </a:r>
            <a:r>
              <a:rPr lang="fr-FR" b="1" dirty="0" smtClean="0">
                <a:solidFill>
                  <a:srgbClr val="FF0000"/>
                </a:solidFill>
                <a:latin typeface="Arial" pitchFamily="34" charset="0"/>
                <a:cs typeface="Arial" pitchFamily="34" charset="0"/>
              </a:rPr>
              <a:t>multiples interactions devront </a:t>
            </a:r>
            <a:r>
              <a:rPr lang="fr-FR" b="1" spc="-5" dirty="0" smtClean="0">
                <a:solidFill>
                  <a:srgbClr val="FF0000"/>
                </a:solidFill>
                <a:latin typeface="Arial" pitchFamily="34" charset="0"/>
                <a:cs typeface="Arial" pitchFamily="34" charset="0"/>
              </a:rPr>
              <a:t>être </a:t>
            </a:r>
            <a:r>
              <a:rPr lang="fr-FR" b="1" dirty="0" smtClean="0">
                <a:solidFill>
                  <a:srgbClr val="FF0000"/>
                </a:solidFill>
                <a:latin typeface="Arial" pitchFamily="34" charset="0"/>
                <a:cs typeface="Arial" pitchFamily="34" charset="0"/>
              </a:rPr>
              <a:t>prises</a:t>
            </a:r>
          </a:p>
          <a:p>
            <a:pPr marL="12700" marR="5715" algn="ctr"/>
            <a:r>
              <a:rPr lang="fr-FR" b="1" dirty="0" smtClean="0">
                <a:solidFill>
                  <a:srgbClr val="FF0000"/>
                </a:solidFill>
                <a:latin typeface="Arial" pitchFamily="34" charset="0"/>
                <a:cs typeface="Arial" pitchFamily="34" charset="0"/>
              </a:rPr>
              <a:t>en compte dans les  politiques d’aménagement </a:t>
            </a:r>
          </a:p>
          <a:p>
            <a:pPr marL="12700" marR="5715" algn="ctr"/>
            <a:r>
              <a:rPr lang="fr-FR" b="1" dirty="0" smtClean="0">
                <a:solidFill>
                  <a:srgbClr val="FF0000"/>
                </a:solidFill>
                <a:latin typeface="Arial" pitchFamily="34" charset="0"/>
                <a:cs typeface="Arial" pitchFamily="34" charset="0"/>
              </a:rPr>
              <a:t>des territoires </a:t>
            </a:r>
            <a:r>
              <a:rPr lang="fr-FR" b="1" spc="-5" dirty="0" smtClean="0">
                <a:solidFill>
                  <a:srgbClr val="FF0000"/>
                </a:solidFill>
                <a:latin typeface="Arial" pitchFamily="34" charset="0"/>
                <a:cs typeface="Arial" pitchFamily="34" charset="0"/>
              </a:rPr>
              <a:t>et </a:t>
            </a:r>
            <a:r>
              <a:rPr lang="fr-FR" b="1" dirty="0" smtClean="0">
                <a:solidFill>
                  <a:srgbClr val="FF0000"/>
                </a:solidFill>
                <a:latin typeface="Arial" pitchFamily="34" charset="0"/>
                <a:cs typeface="Arial" pitchFamily="34" charset="0"/>
              </a:rPr>
              <a:t>de conservation </a:t>
            </a:r>
            <a:r>
              <a:rPr lang="fr-FR" b="1" spc="-5" dirty="0" smtClean="0">
                <a:solidFill>
                  <a:srgbClr val="FF0000"/>
                </a:solidFill>
                <a:latin typeface="Arial" pitchFamily="34" charset="0"/>
                <a:cs typeface="Arial" pitchFamily="34" charset="0"/>
              </a:rPr>
              <a:t>a</a:t>
            </a:r>
            <a:r>
              <a:rPr lang="fr-FR" b="1" dirty="0" smtClean="0">
                <a:solidFill>
                  <a:srgbClr val="FF0000"/>
                </a:solidFill>
                <a:latin typeface="Arial" pitchFamily="34" charset="0"/>
                <a:cs typeface="Arial" pitchFamily="34" charset="0"/>
              </a:rPr>
              <a:t>venir.</a:t>
            </a:r>
            <a:endParaRPr lang="fr-FR"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8039" y="1745995"/>
            <a:ext cx="1828799" cy="9144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78039" y="2736595"/>
            <a:ext cx="1828799" cy="9525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78039" y="3879596"/>
            <a:ext cx="1828799" cy="9906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30617" y="5078221"/>
            <a:ext cx="1752599" cy="9525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39839" y="2126995"/>
            <a:ext cx="609600" cy="295275"/>
          </a:xfrm>
          <a:custGeom>
            <a:avLst/>
            <a:gdLst/>
            <a:ahLst/>
            <a:cxnLst/>
            <a:rect l="l" t="t" r="r" b="b"/>
            <a:pathLst>
              <a:path w="609600" h="295275">
                <a:moveTo>
                  <a:pt x="0" y="0"/>
                </a:moveTo>
                <a:lnTo>
                  <a:pt x="0" y="294893"/>
                </a:lnTo>
                <a:lnTo>
                  <a:pt x="609600" y="294893"/>
                </a:lnTo>
                <a:lnTo>
                  <a:pt x="609600" y="0"/>
                </a:lnTo>
                <a:lnTo>
                  <a:pt x="0" y="0"/>
                </a:lnTo>
                <a:close/>
              </a:path>
            </a:pathLst>
          </a:custGeom>
          <a:ln w="9524">
            <a:solidFill>
              <a:srgbClr val="FFFFFF"/>
            </a:solidFill>
          </a:ln>
        </p:spPr>
        <p:txBody>
          <a:bodyPr wrap="square" lIns="0" tIns="0" rIns="0" bIns="0" rtlCol="0"/>
          <a:lstStyle/>
          <a:p>
            <a:endParaRPr/>
          </a:p>
        </p:txBody>
      </p:sp>
      <p:sp>
        <p:nvSpPr>
          <p:cNvPr id="7" name="object 7"/>
          <p:cNvSpPr txBox="1"/>
          <p:nvPr/>
        </p:nvSpPr>
        <p:spPr>
          <a:xfrm>
            <a:off x="139839" y="2126995"/>
            <a:ext cx="609600" cy="250710"/>
          </a:xfrm>
          <a:prstGeom prst="rect">
            <a:avLst/>
          </a:prstGeom>
          <a:solidFill>
            <a:schemeClr val="bg1"/>
          </a:solidFill>
        </p:spPr>
        <p:txBody>
          <a:bodyPr vert="horz" wrap="square" lIns="0" tIns="34925" rIns="0" bIns="0" rtlCol="0">
            <a:spAutoFit/>
          </a:bodyPr>
          <a:lstStyle/>
          <a:p>
            <a:pPr marL="55880">
              <a:lnSpc>
                <a:spcPct val="100000"/>
              </a:lnSpc>
              <a:spcBef>
                <a:spcPts val="275"/>
              </a:spcBef>
            </a:pPr>
            <a:r>
              <a:rPr sz="1400" spc="-10" dirty="0">
                <a:latin typeface="Arial"/>
                <a:cs typeface="Arial"/>
              </a:rPr>
              <a:t>~1850</a:t>
            </a:r>
            <a:endParaRPr sz="1400">
              <a:latin typeface="Arial"/>
              <a:cs typeface="Arial"/>
            </a:endParaRPr>
          </a:p>
        </p:txBody>
      </p:sp>
      <p:sp>
        <p:nvSpPr>
          <p:cNvPr id="8" name="object 8"/>
          <p:cNvSpPr/>
          <p:nvPr/>
        </p:nvSpPr>
        <p:spPr>
          <a:xfrm>
            <a:off x="139839" y="3274567"/>
            <a:ext cx="609600" cy="295910"/>
          </a:xfrm>
          <a:custGeom>
            <a:avLst/>
            <a:gdLst/>
            <a:ahLst/>
            <a:cxnLst/>
            <a:rect l="l" t="t" r="r" b="b"/>
            <a:pathLst>
              <a:path w="609600" h="295910">
                <a:moveTo>
                  <a:pt x="0" y="0"/>
                </a:moveTo>
                <a:lnTo>
                  <a:pt x="0" y="295656"/>
                </a:lnTo>
                <a:lnTo>
                  <a:pt x="609600" y="295656"/>
                </a:lnTo>
                <a:lnTo>
                  <a:pt x="609600" y="0"/>
                </a:lnTo>
                <a:lnTo>
                  <a:pt x="0" y="0"/>
                </a:lnTo>
                <a:close/>
              </a:path>
            </a:pathLst>
          </a:custGeom>
          <a:ln w="9525">
            <a:solidFill>
              <a:srgbClr val="FFFFFF"/>
            </a:solidFill>
          </a:ln>
        </p:spPr>
        <p:txBody>
          <a:bodyPr wrap="square" lIns="0" tIns="0" rIns="0" bIns="0" rtlCol="0"/>
          <a:lstStyle/>
          <a:p>
            <a:endParaRPr/>
          </a:p>
        </p:txBody>
      </p:sp>
      <p:sp>
        <p:nvSpPr>
          <p:cNvPr id="9" name="object 9"/>
          <p:cNvSpPr txBox="1"/>
          <p:nvPr/>
        </p:nvSpPr>
        <p:spPr>
          <a:xfrm>
            <a:off x="139839" y="3274567"/>
            <a:ext cx="609600" cy="251351"/>
          </a:xfrm>
          <a:prstGeom prst="rect">
            <a:avLst/>
          </a:prstGeom>
          <a:solidFill>
            <a:schemeClr val="bg1"/>
          </a:solidFill>
        </p:spPr>
        <p:txBody>
          <a:bodyPr vert="horz" wrap="square" lIns="0" tIns="35560" rIns="0" bIns="0" rtlCol="0">
            <a:spAutoFit/>
          </a:bodyPr>
          <a:lstStyle/>
          <a:p>
            <a:pPr marL="55880">
              <a:lnSpc>
                <a:spcPct val="100000"/>
              </a:lnSpc>
              <a:spcBef>
                <a:spcPts val="280"/>
              </a:spcBef>
            </a:pPr>
            <a:r>
              <a:rPr sz="1400" spc="-10" dirty="0">
                <a:latin typeface="Arial"/>
                <a:cs typeface="Arial"/>
              </a:rPr>
              <a:t>~1910</a:t>
            </a:r>
            <a:endParaRPr sz="1400">
              <a:latin typeface="Arial"/>
              <a:cs typeface="Arial"/>
            </a:endParaRPr>
          </a:p>
        </p:txBody>
      </p:sp>
      <p:sp>
        <p:nvSpPr>
          <p:cNvPr id="10" name="object 10"/>
          <p:cNvSpPr/>
          <p:nvPr/>
        </p:nvSpPr>
        <p:spPr>
          <a:xfrm>
            <a:off x="139839" y="4336796"/>
            <a:ext cx="609600" cy="295275"/>
          </a:xfrm>
          <a:custGeom>
            <a:avLst/>
            <a:gdLst/>
            <a:ahLst/>
            <a:cxnLst/>
            <a:rect l="l" t="t" r="r" b="b"/>
            <a:pathLst>
              <a:path w="609600" h="295275">
                <a:moveTo>
                  <a:pt x="0" y="0"/>
                </a:moveTo>
                <a:lnTo>
                  <a:pt x="0" y="294894"/>
                </a:lnTo>
                <a:lnTo>
                  <a:pt x="609600" y="294894"/>
                </a:lnTo>
                <a:lnTo>
                  <a:pt x="609600" y="0"/>
                </a:lnTo>
                <a:lnTo>
                  <a:pt x="0" y="0"/>
                </a:lnTo>
                <a:close/>
              </a:path>
            </a:pathLst>
          </a:custGeom>
          <a:ln w="9525">
            <a:solidFill>
              <a:srgbClr val="FFFFFF"/>
            </a:solidFill>
          </a:ln>
        </p:spPr>
        <p:txBody>
          <a:bodyPr wrap="square" lIns="0" tIns="0" rIns="0" bIns="0" rtlCol="0"/>
          <a:lstStyle/>
          <a:p>
            <a:endParaRPr/>
          </a:p>
        </p:txBody>
      </p:sp>
      <p:sp>
        <p:nvSpPr>
          <p:cNvPr id="11" name="object 11"/>
          <p:cNvSpPr txBox="1"/>
          <p:nvPr/>
        </p:nvSpPr>
        <p:spPr>
          <a:xfrm>
            <a:off x="139839" y="4336796"/>
            <a:ext cx="609600" cy="250710"/>
          </a:xfrm>
          <a:prstGeom prst="rect">
            <a:avLst/>
          </a:prstGeom>
          <a:solidFill>
            <a:schemeClr val="bg1"/>
          </a:solidFill>
        </p:spPr>
        <p:txBody>
          <a:bodyPr vert="horz" wrap="square" lIns="0" tIns="34925" rIns="0" bIns="0" rtlCol="0">
            <a:spAutoFit/>
          </a:bodyPr>
          <a:lstStyle/>
          <a:p>
            <a:pPr marL="55880">
              <a:lnSpc>
                <a:spcPct val="100000"/>
              </a:lnSpc>
              <a:spcBef>
                <a:spcPts val="275"/>
              </a:spcBef>
            </a:pPr>
            <a:r>
              <a:rPr sz="1400" spc="-10" dirty="0">
                <a:latin typeface="Arial"/>
                <a:cs typeface="Arial"/>
              </a:rPr>
              <a:t>~1980</a:t>
            </a:r>
            <a:endParaRPr sz="1400">
              <a:latin typeface="Arial"/>
              <a:cs typeface="Arial"/>
            </a:endParaRPr>
          </a:p>
        </p:txBody>
      </p:sp>
      <p:sp>
        <p:nvSpPr>
          <p:cNvPr id="12" name="object 12"/>
          <p:cNvSpPr/>
          <p:nvPr/>
        </p:nvSpPr>
        <p:spPr>
          <a:xfrm>
            <a:off x="139839" y="5479796"/>
            <a:ext cx="609600" cy="295275"/>
          </a:xfrm>
          <a:custGeom>
            <a:avLst/>
            <a:gdLst/>
            <a:ahLst/>
            <a:cxnLst/>
            <a:rect l="l" t="t" r="r" b="b"/>
            <a:pathLst>
              <a:path w="609600" h="295275">
                <a:moveTo>
                  <a:pt x="0" y="0"/>
                </a:moveTo>
                <a:lnTo>
                  <a:pt x="0" y="294894"/>
                </a:lnTo>
                <a:lnTo>
                  <a:pt x="609600" y="294894"/>
                </a:lnTo>
                <a:lnTo>
                  <a:pt x="609600" y="0"/>
                </a:lnTo>
                <a:lnTo>
                  <a:pt x="0" y="0"/>
                </a:lnTo>
                <a:close/>
              </a:path>
            </a:pathLst>
          </a:custGeom>
          <a:ln w="9525">
            <a:solidFill>
              <a:srgbClr val="FFFFFF"/>
            </a:solidFill>
          </a:ln>
        </p:spPr>
        <p:txBody>
          <a:bodyPr wrap="square" lIns="0" tIns="0" rIns="0" bIns="0" rtlCol="0"/>
          <a:lstStyle/>
          <a:p>
            <a:endParaRPr/>
          </a:p>
        </p:txBody>
      </p:sp>
      <p:sp>
        <p:nvSpPr>
          <p:cNvPr id="13" name="object 13"/>
          <p:cNvSpPr txBox="1"/>
          <p:nvPr/>
        </p:nvSpPr>
        <p:spPr>
          <a:xfrm>
            <a:off x="139839" y="5479796"/>
            <a:ext cx="609600" cy="250710"/>
          </a:xfrm>
          <a:prstGeom prst="rect">
            <a:avLst/>
          </a:prstGeom>
          <a:solidFill>
            <a:schemeClr val="bg1"/>
          </a:solidFill>
        </p:spPr>
        <p:txBody>
          <a:bodyPr vert="horz" wrap="square" lIns="0" tIns="34925" rIns="0" bIns="0" rtlCol="0">
            <a:spAutoFit/>
          </a:bodyPr>
          <a:lstStyle/>
          <a:p>
            <a:pPr marL="58419">
              <a:lnSpc>
                <a:spcPct val="100000"/>
              </a:lnSpc>
              <a:spcBef>
                <a:spcPts val="275"/>
              </a:spcBef>
            </a:pPr>
            <a:r>
              <a:rPr lang="fr-FR" sz="1400" spc="-10" dirty="0" smtClean="0">
                <a:latin typeface="Arial"/>
                <a:cs typeface="Arial"/>
              </a:rPr>
              <a:t>2003</a:t>
            </a:r>
            <a:endParaRPr sz="1400">
              <a:latin typeface="Arial"/>
              <a:cs typeface="Arial"/>
            </a:endParaRPr>
          </a:p>
        </p:txBody>
      </p:sp>
      <p:sp>
        <p:nvSpPr>
          <p:cNvPr id="18" name="object 18"/>
          <p:cNvSpPr txBox="1"/>
          <p:nvPr/>
        </p:nvSpPr>
        <p:spPr>
          <a:xfrm>
            <a:off x="2806700" y="3194050"/>
            <a:ext cx="914400" cy="395620"/>
          </a:xfrm>
          <a:prstGeom prst="rect">
            <a:avLst/>
          </a:prstGeom>
          <a:solidFill>
            <a:schemeClr val="bg1"/>
          </a:solidFill>
          <a:ln w="9525">
            <a:solidFill>
              <a:srgbClr val="FFFFFF"/>
            </a:solidFill>
          </a:ln>
        </p:spPr>
        <p:txBody>
          <a:bodyPr vert="horz" wrap="square" lIns="0" tIns="26034" rIns="0" bIns="0" rtlCol="0">
            <a:spAutoFit/>
          </a:bodyPr>
          <a:lstStyle/>
          <a:p>
            <a:pPr marL="56515">
              <a:lnSpc>
                <a:spcPct val="100000"/>
              </a:lnSpc>
              <a:spcBef>
                <a:spcPts val="204"/>
              </a:spcBef>
            </a:pPr>
            <a:r>
              <a:rPr sz="2400" b="1" spc="-10" smtClean="0">
                <a:latin typeface="Arial"/>
                <a:cs typeface="Arial"/>
              </a:rPr>
              <a:t>-</a:t>
            </a:r>
            <a:r>
              <a:rPr lang="fr-FR" sz="2400" b="1" spc="-10" dirty="0" smtClean="0">
                <a:latin typeface="Arial"/>
                <a:cs typeface="Arial"/>
              </a:rPr>
              <a:t> </a:t>
            </a:r>
            <a:r>
              <a:rPr sz="2400" b="1" spc="-10" smtClean="0">
                <a:latin typeface="Arial"/>
                <a:cs typeface="Arial"/>
              </a:rPr>
              <a:t>33</a:t>
            </a:r>
            <a:r>
              <a:rPr sz="2400" b="1" spc="-10" dirty="0">
                <a:latin typeface="Arial"/>
                <a:cs typeface="Arial"/>
              </a:rPr>
              <a:t>%</a:t>
            </a:r>
            <a:endParaRPr sz="2400">
              <a:latin typeface="Arial"/>
              <a:cs typeface="Arial"/>
            </a:endParaRPr>
          </a:p>
        </p:txBody>
      </p:sp>
      <p:sp>
        <p:nvSpPr>
          <p:cNvPr id="19" name="object 19"/>
          <p:cNvSpPr/>
          <p:nvPr/>
        </p:nvSpPr>
        <p:spPr>
          <a:xfrm>
            <a:off x="4254639" y="1669795"/>
            <a:ext cx="1985657" cy="990600"/>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4254639" y="2736595"/>
            <a:ext cx="1986470" cy="958596"/>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4254639" y="3803396"/>
            <a:ext cx="1985657" cy="990600"/>
          </a:xfrm>
          <a:prstGeom prst="rect">
            <a:avLst/>
          </a:prstGeom>
          <a:blipFill>
            <a:blip r:embed="rId8" cstate="print"/>
            <a:stretch>
              <a:fillRect/>
            </a:stretch>
          </a:blipFill>
        </p:spPr>
        <p:txBody>
          <a:bodyPr wrap="square" lIns="0" tIns="0" rIns="0" bIns="0" rtlCol="0"/>
          <a:lstStyle/>
          <a:p>
            <a:endParaRPr/>
          </a:p>
        </p:txBody>
      </p:sp>
      <p:sp>
        <p:nvSpPr>
          <p:cNvPr id="22" name="object 22"/>
          <p:cNvSpPr/>
          <p:nvPr/>
        </p:nvSpPr>
        <p:spPr>
          <a:xfrm>
            <a:off x="4330839" y="5022596"/>
            <a:ext cx="1832914" cy="990600"/>
          </a:xfrm>
          <a:prstGeom prst="rect">
            <a:avLst/>
          </a:prstGeom>
          <a:blipFill>
            <a:blip r:embed="rId9" cstate="print"/>
            <a:stretch>
              <a:fillRect/>
            </a:stretch>
          </a:blipFill>
        </p:spPr>
        <p:txBody>
          <a:bodyPr wrap="square" lIns="0" tIns="0" rIns="0" bIns="0" rtlCol="0"/>
          <a:lstStyle/>
          <a:p>
            <a:endParaRPr/>
          </a:p>
        </p:txBody>
      </p:sp>
      <p:sp>
        <p:nvSpPr>
          <p:cNvPr id="23" name="object 23"/>
          <p:cNvSpPr/>
          <p:nvPr/>
        </p:nvSpPr>
        <p:spPr>
          <a:xfrm>
            <a:off x="6311900" y="1851406"/>
            <a:ext cx="2209799" cy="4466844"/>
          </a:xfrm>
          <a:prstGeom prst="rect">
            <a:avLst/>
          </a:prstGeom>
          <a:blipFill>
            <a:blip r:embed="rId10" cstate="print"/>
            <a:stretch>
              <a:fillRect/>
            </a:stretch>
          </a:blipFill>
        </p:spPr>
        <p:txBody>
          <a:bodyPr wrap="square" lIns="0" tIns="0" rIns="0" bIns="0" rtlCol="0"/>
          <a:lstStyle/>
          <a:p>
            <a:endParaRPr/>
          </a:p>
        </p:txBody>
      </p:sp>
      <p:sp>
        <p:nvSpPr>
          <p:cNvPr id="25" name="object 25"/>
          <p:cNvSpPr txBox="1"/>
          <p:nvPr/>
        </p:nvSpPr>
        <p:spPr>
          <a:xfrm>
            <a:off x="7988300" y="3498850"/>
            <a:ext cx="928739" cy="369332"/>
          </a:xfrm>
          <a:prstGeom prst="rect">
            <a:avLst/>
          </a:prstGeom>
          <a:solidFill>
            <a:schemeClr val="bg1"/>
          </a:solidFill>
        </p:spPr>
        <p:txBody>
          <a:bodyPr vert="horz" wrap="square" lIns="0" tIns="0" rIns="0" bIns="0" rtlCol="0">
            <a:spAutoFit/>
          </a:bodyPr>
          <a:lstStyle/>
          <a:p>
            <a:pPr marL="12700">
              <a:lnSpc>
                <a:spcPct val="100000"/>
              </a:lnSpc>
            </a:pPr>
            <a:r>
              <a:rPr sz="2400" b="1" spc="-10" smtClean="0">
                <a:latin typeface="Arial"/>
                <a:cs typeface="Arial"/>
              </a:rPr>
              <a:t>-</a:t>
            </a:r>
            <a:r>
              <a:rPr lang="fr-FR" sz="2400" b="1" spc="-10" dirty="0" smtClean="0">
                <a:latin typeface="Arial"/>
                <a:cs typeface="Arial"/>
              </a:rPr>
              <a:t> </a:t>
            </a:r>
            <a:r>
              <a:rPr sz="2400" b="1" spc="-10" smtClean="0">
                <a:latin typeface="Arial"/>
                <a:cs typeface="Arial"/>
              </a:rPr>
              <a:t>42</a:t>
            </a:r>
            <a:r>
              <a:rPr sz="2400" b="1" spc="-10" dirty="0">
                <a:latin typeface="Arial"/>
                <a:cs typeface="Arial"/>
              </a:rPr>
              <a:t>%</a:t>
            </a:r>
            <a:endParaRPr sz="2400">
              <a:latin typeface="Arial"/>
              <a:cs typeface="Arial"/>
            </a:endParaRPr>
          </a:p>
        </p:txBody>
      </p:sp>
      <p:sp>
        <p:nvSpPr>
          <p:cNvPr id="30" name="object 30"/>
          <p:cNvSpPr/>
          <p:nvPr/>
        </p:nvSpPr>
        <p:spPr>
          <a:xfrm rot="21126521">
            <a:off x="8353883" y="2006083"/>
            <a:ext cx="749300" cy="4267200"/>
          </a:xfrm>
          <a:custGeom>
            <a:avLst/>
            <a:gdLst/>
            <a:ahLst/>
            <a:cxnLst/>
            <a:rect l="l" t="t" r="r" b="b"/>
            <a:pathLst>
              <a:path w="749300" h="1649729">
                <a:moveTo>
                  <a:pt x="749173" y="214411"/>
                </a:moveTo>
                <a:lnTo>
                  <a:pt x="739875" y="297051"/>
                </a:lnTo>
                <a:lnTo>
                  <a:pt x="732054" y="352068"/>
                </a:lnTo>
                <a:lnTo>
                  <a:pt x="723106" y="406290"/>
                </a:lnTo>
                <a:lnTo>
                  <a:pt x="713052" y="459660"/>
                </a:lnTo>
                <a:lnTo>
                  <a:pt x="701914" y="512123"/>
                </a:lnTo>
                <a:lnTo>
                  <a:pt x="689710" y="563626"/>
                </a:lnTo>
                <a:lnTo>
                  <a:pt x="676463" y="614111"/>
                </a:lnTo>
                <a:lnTo>
                  <a:pt x="662192" y="663524"/>
                </a:lnTo>
                <a:lnTo>
                  <a:pt x="646919" y="711810"/>
                </a:lnTo>
                <a:lnTo>
                  <a:pt x="630663" y="758913"/>
                </a:lnTo>
                <a:lnTo>
                  <a:pt x="613445" y="804778"/>
                </a:lnTo>
                <a:lnTo>
                  <a:pt x="595286" y="849350"/>
                </a:lnTo>
                <a:lnTo>
                  <a:pt x="576206" y="892573"/>
                </a:lnTo>
                <a:lnTo>
                  <a:pt x="556226" y="934394"/>
                </a:lnTo>
                <a:lnTo>
                  <a:pt x="535366" y="974755"/>
                </a:lnTo>
                <a:lnTo>
                  <a:pt x="513648" y="1013602"/>
                </a:lnTo>
                <a:lnTo>
                  <a:pt x="491091" y="1050879"/>
                </a:lnTo>
                <a:lnTo>
                  <a:pt x="467717" y="1086532"/>
                </a:lnTo>
                <a:lnTo>
                  <a:pt x="443545" y="1120506"/>
                </a:lnTo>
                <a:lnTo>
                  <a:pt x="418596" y="1152744"/>
                </a:lnTo>
                <a:lnTo>
                  <a:pt x="392892" y="1183191"/>
                </a:lnTo>
                <a:lnTo>
                  <a:pt x="366451" y="1211793"/>
                </a:lnTo>
                <a:lnTo>
                  <a:pt x="311446" y="1263240"/>
                </a:lnTo>
                <a:lnTo>
                  <a:pt x="253746" y="1306640"/>
                </a:lnTo>
                <a:lnTo>
                  <a:pt x="253746" y="1649540"/>
                </a:lnTo>
                <a:lnTo>
                  <a:pt x="0" y="1282256"/>
                </a:lnTo>
                <a:lnTo>
                  <a:pt x="253746" y="751142"/>
                </a:lnTo>
                <a:lnTo>
                  <a:pt x="253746" y="1094042"/>
                </a:lnTo>
                <a:lnTo>
                  <a:pt x="283948" y="1072577"/>
                </a:lnTo>
                <a:lnTo>
                  <a:pt x="342276" y="1023013"/>
                </a:lnTo>
                <a:lnTo>
                  <a:pt x="370352" y="995033"/>
                </a:lnTo>
                <a:lnTo>
                  <a:pt x="397670" y="965003"/>
                </a:lnTo>
                <a:lnTo>
                  <a:pt x="424205" y="932982"/>
                </a:lnTo>
                <a:lnTo>
                  <a:pt x="449932" y="899030"/>
                </a:lnTo>
                <a:lnTo>
                  <a:pt x="474827" y="863207"/>
                </a:lnTo>
                <a:lnTo>
                  <a:pt x="498864" y="825575"/>
                </a:lnTo>
                <a:lnTo>
                  <a:pt x="522020" y="786192"/>
                </a:lnTo>
                <a:lnTo>
                  <a:pt x="544268" y="745119"/>
                </a:lnTo>
                <a:lnTo>
                  <a:pt x="565585" y="702417"/>
                </a:lnTo>
                <a:lnTo>
                  <a:pt x="585945" y="658145"/>
                </a:lnTo>
                <a:lnTo>
                  <a:pt x="605324" y="612363"/>
                </a:lnTo>
                <a:lnTo>
                  <a:pt x="623697" y="565133"/>
                </a:lnTo>
                <a:lnTo>
                  <a:pt x="641040" y="516513"/>
                </a:lnTo>
                <a:lnTo>
                  <a:pt x="657327" y="466565"/>
                </a:lnTo>
                <a:lnTo>
                  <a:pt x="672533" y="415348"/>
                </a:lnTo>
                <a:lnTo>
                  <a:pt x="686634" y="362922"/>
                </a:lnTo>
                <a:lnTo>
                  <a:pt x="699606" y="309349"/>
                </a:lnTo>
                <a:lnTo>
                  <a:pt x="711422" y="254687"/>
                </a:lnTo>
                <a:lnTo>
                  <a:pt x="722060" y="198998"/>
                </a:lnTo>
                <a:lnTo>
                  <a:pt x="731493" y="142341"/>
                </a:lnTo>
                <a:lnTo>
                  <a:pt x="739696" y="84777"/>
                </a:lnTo>
                <a:lnTo>
                  <a:pt x="746647" y="26365"/>
                </a:lnTo>
                <a:lnTo>
                  <a:pt x="749173" y="0"/>
                </a:lnTo>
              </a:path>
            </a:pathLst>
          </a:custGeom>
          <a:solidFill>
            <a:srgbClr val="FF0000"/>
          </a:solidFill>
          <a:ln w="28575">
            <a:solidFill>
              <a:srgbClr val="FF0000">
                <a:alpha val="93000"/>
              </a:srgbClr>
            </a:solidFill>
          </a:ln>
        </p:spPr>
        <p:txBody>
          <a:bodyPr wrap="square" lIns="0" tIns="0" rIns="0" bIns="0" rtlCol="0"/>
          <a:lstStyle/>
          <a:p>
            <a:endParaRPr/>
          </a:p>
        </p:txBody>
      </p:sp>
      <p:sp>
        <p:nvSpPr>
          <p:cNvPr id="32" name="object 32"/>
          <p:cNvSpPr/>
          <p:nvPr/>
        </p:nvSpPr>
        <p:spPr>
          <a:xfrm>
            <a:off x="5245100" y="374650"/>
            <a:ext cx="3733800" cy="1524000"/>
          </a:xfrm>
          <a:prstGeom prst="rect">
            <a:avLst/>
          </a:prstGeom>
          <a:blipFill>
            <a:blip r:embed="rId11" cstate="print"/>
            <a:stretch>
              <a:fillRect/>
            </a:stretch>
          </a:blipFill>
        </p:spPr>
        <p:txBody>
          <a:bodyPr wrap="square" lIns="0" tIns="0" rIns="0" bIns="0" rtlCol="0"/>
          <a:lstStyle/>
          <a:p>
            <a:endParaRPr/>
          </a:p>
        </p:txBody>
      </p:sp>
      <p:sp>
        <p:nvSpPr>
          <p:cNvPr id="34" name="object 34"/>
          <p:cNvSpPr txBox="1"/>
          <p:nvPr/>
        </p:nvSpPr>
        <p:spPr>
          <a:xfrm>
            <a:off x="0" y="1060450"/>
            <a:ext cx="5233035" cy="646331"/>
          </a:xfrm>
          <a:prstGeom prst="rect">
            <a:avLst/>
          </a:prstGeom>
          <a:noFill/>
        </p:spPr>
        <p:txBody>
          <a:bodyPr vert="horz" wrap="square" lIns="0" tIns="0" rIns="0" bIns="0" rtlCol="0">
            <a:spAutoFit/>
          </a:bodyPr>
          <a:lstStyle/>
          <a:p>
            <a:pPr marL="12700">
              <a:lnSpc>
                <a:spcPct val="100000"/>
              </a:lnSpc>
            </a:pPr>
            <a:r>
              <a:rPr sz="1800" spc="-5" dirty="0">
                <a:solidFill>
                  <a:schemeClr val="bg1"/>
                </a:solidFill>
                <a:latin typeface="Arial" panose="020B0604020202020204" pitchFamily="34" charset="0"/>
                <a:cs typeface="Arial" panose="020B0604020202020204" pitchFamily="34" charset="0"/>
              </a:rPr>
              <a:t>Cas de l’aménagement de l’estuaire de la</a:t>
            </a:r>
            <a:r>
              <a:rPr sz="1800" spc="-75" dirty="0">
                <a:solidFill>
                  <a:schemeClr val="bg1"/>
                </a:solidFill>
                <a:latin typeface="Arial" panose="020B0604020202020204" pitchFamily="34" charset="0"/>
                <a:cs typeface="Arial" panose="020B0604020202020204" pitchFamily="34" charset="0"/>
              </a:rPr>
              <a:t> </a:t>
            </a:r>
            <a:r>
              <a:rPr sz="1800" spc="-5" dirty="0">
                <a:solidFill>
                  <a:schemeClr val="bg1"/>
                </a:solidFill>
                <a:latin typeface="Arial" panose="020B0604020202020204" pitchFamily="34" charset="0"/>
                <a:cs typeface="Arial" panose="020B0604020202020204" pitchFamily="34" charset="0"/>
              </a:rPr>
              <a:t>Seine:</a:t>
            </a:r>
            <a:endParaRPr sz="1800" dirty="0">
              <a:solidFill>
                <a:schemeClr val="bg1"/>
              </a:solidFill>
              <a:latin typeface="Arial" panose="020B0604020202020204" pitchFamily="34" charset="0"/>
              <a:cs typeface="Arial" panose="020B0604020202020204" pitchFamily="34" charset="0"/>
            </a:endParaRPr>
          </a:p>
          <a:p>
            <a:pPr marL="12700">
              <a:lnSpc>
                <a:spcPct val="100000"/>
              </a:lnSpc>
            </a:pPr>
            <a:r>
              <a:rPr sz="2400" spc="-5" dirty="0">
                <a:solidFill>
                  <a:schemeClr val="bg1"/>
                </a:solidFill>
                <a:latin typeface="Arial" panose="020B0604020202020204" pitchFamily="34" charset="0"/>
                <a:cs typeface="Arial" panose="020B0604020202020204" pitchFamily="34" charset="0"/>
              </a:rPr>
              <a:t>Evolution de l’abondance de </a:t>
            </a:r>
            <a:r>
              <a:rPr sz="2400" dirty="0">
                <a:solidFill>
                  <a:schemeClr val="bg1"/>
                </a:solidFill>
                <a:latin typeface="Arial" panose="020B0604020202020204" pitchFamily="34" charset="0"/>
                <a:cs typeface="Arial" panose="020B0604020202020204" pitchFamily="34" charset="0"/>
              </a:rPr>
              <a:t>la</a:t>
            </a:r>
            <a:r>
              <a:rPr sz="2400" spc="5" dirty="0">
                <a:solidFill>
                  <a:schemeClr val="bg1"/>
                </a:solidFill>
                <a:latin typeface="Arial" panose="020B0604020202020204" pitchFamily="34" charset="0"/>
                <a:cs typeface="Arial" panose="020B0604020202020204" pitchFamily="34" charset="0"/>
              </a:rPr>
              <a:t> </a:t>
            </a:r>
            <a:r>
              <a:rPr sz="2400" spc="-5" dirty="0">
                <a:solidFill>
                  <a:schemeClr val="bg1"/>
                </a:solidFill>
                <a:latin typeface="Arial" panose="020B0604020202020204" pitchFamily="34" charset="0"/>
                <a:cs typeface="Arial" panose="020B0604020202020204" pitchFamily="34" charset="0"/>
              </a:rPr>
              <a:t>sole</a:t>
            </a:r>
            <a:endParaRPr sz="2400" dirty="0">
              <a:solidFill>
                <a:schemeClr val="bg1"/>
              </a:solidFill>
              <a:latin typeface="Arial" panose="020B0604020202020204" pitchFamily="34" charset="0"/>
              <a:cs typeface="Arial" panose="020B0604020202020204" pitchFamily="34" charset="0"/>
            </a:endParaRPr>
          </a:p>
        </p:txBody>
      </p:sp>
      <p:sp>
        <p:nvSpPr>
          <p:cNvPr id="37" name="object 30"/>
          <p:cNvSpPr/>
          <p:nvPr/>
        </p:nvSpPr>
        <p:spPr>
          <a:xfrm>
            <a:off x="2882900" y="1822450"/>
            <a:ext cx="749300" cy="4191000"/>
          </a:xfrm>
          <a:custGeom>
            <a:avLst/>
            <a:gdLst/>
            <a:ahLst/>
            <a:cxnLst/>
            <a:rect l="l" t="t" r="r" b="b"/>
            <a:pathLst>
              <a:path w="749300" h="1649729">
                <a:moveTo>
                  <a:pt x="749173" y="214411"/>
                </a:moveTo>
                <a:lnTo>
                  <a:pt x="739875" y="297051"/>
                </a:lnTo>
                <a:lnTo>
                  <a:pt x="732054" y="352068"/>
                </a:lnTo>
                <a:lnTo>
                  <a:pt x="723106" y="406290"/>
                </a:lnTo>
                <a:lnTo>
                  <a:pt x="713052" y="459660"/>
                </a:lnTo>
                <a:lnTo>
                  <a:pt x="701914" y="512123"/>
                </a:lnTo>
                <a:lnTo>
                  <a:pt x="689710" y="563626"/>
                </a:lnTo>
                <a:lnTo>
                  <a:pt x="676463" y="614111"/>
                </a:lnTo>
                <a:lnTo>
                  <a:pt x="662192" y="663524"/>
                </a:lnTo>
                <a:lnTo>
                  <a:pt x="646919" y="711810"/>
                </a:lnTo>
                <a:lnTo>
                  <a:pt x="630663" y="758913"/>
                </a:lnTo>
                <a:lnTo>
                  <a:pt x="613445" y="804778"/>
                </a:lnTo>
                <a:lnTo>
                  <a:pt x="595286" y="849350"/>
                </a:lnTo>
                <a:lnTo>
                  <a:pt x="576206" y="892573"/>
                </a:lnTo>
                <a:lnTo>
                  <a:pt x="556226" y="934394"/>
                </a:lnTo>
                <a:lnTo>
                  <a:pt x="535366" y="974755"/>
                </a:lnTo>
                <a:lnTo>
                  <a:pt x="513648" y="1013602"/>
                </a:lnTo>
                <a:lnTo>
                  <a:pt x="491091" y="1050879"/>
                </a:lnTo>
                <a:lnTo>
                  <a:pt x="467717" y="1086532"/>
                </a:lnTo>
                <a:lnTo>
                  <a:pt x="443545" y="1120506"/>
                </a:lnTo>
                <a:lnTo>
                  <a:pt x="418596" y="1152744"/>
                </a:lnTo>
                <a:lnTo>
                  <a:pt x="392892" y="1183191"/>
                </a:lnTo>
                <a:lnTo>
                  <a:pt x="366451" y="1211793"/>
                </a:lnTo>
                <a:lnTo>
                  <a:pt x="311446" y="1263240"/>
                </a:lnTo>
                <a:lnTo>
                  <a:pt x="253746" y="1306640"/>
                </a:lnTo>
                <a:lnTo>
                  <a:pt x="253746" y="1649540"/>
                </a:lnTo>
                <a:lnTo>
                  <a:pt x="0" y="1282256"/>
                </a:lnTo>
                <a:lnTo>
                  <a:pt x="253746" y="751142"/>
                </a:lnTo>
                <a:lnTo>
                  <a:pt x="253746" y="1094042"/>
                </a:lnTo>
                <a:lnTo>
                  <a:pt x="283948" y="1072577"/>
                </a:lnTo>
                <a:lnTo>
                  <a:pt x="342276" y="1023013"/>
                </a:lnTo>
                <a:lnTo>
                  <a:pt x="370352" y="995033"/>
                </a:lnTo>
                <a:lnTo>
                  <a:pt x="397670" y="965003"/>
                </a:lnTo>
                <a:lnTo>
                  <a:pt x="424205" y="932982"/>
                </a:lnTo>
                <a:lnTo>
                  <a:pt x="449932" y="899030"/>
                </a:lnTo>
                <a:lnTo>
                  <a:pt x="474827" y="863207"/>
                </a:lnTo>
                <a:lnTo>
                  <a:pt x="498864" y="825575"/>
                </a:lnTo>
                <a:lnTo>
                  <a:pt x="522020" y="786192"/>
                </a:lnTo>
                <a:lnTo>
                  <a:pt x="544268" y="745119"/>
                </a:lnTo>
                <a:lnTo>
                  <a:pt x="565585" y="702417"/>
                </a:lnTo>
                <a:lnTo>
                  <a:pt x="585945" y="658145"/>
                </a:lnTo>
                <a:lnTo>
                  <a:pt x="605324" y="612363"/>
                </a:lnTo>
                <a:lnTo>
                  <a:pt x="623697" y="565133"/>
                </a:lnTo>
                <a:lnTo>
                  <a:pt x="641040" y="516513"/>
                </a:lnTo>
                <a:lnTo>
                  <a:pt x="657327" y="466565"/>
                </a:lnTo>
                <a:lnTo>
                  <a:pt x="672533" y="415348"/>
                </a:lnTo>
                <a:lnTo>
                  <a:pt x="686634" y="362922"/>
                </a:lnTo>
                <a:lnTo>
                  <a:pt x="699606" y="309349"/>
                </a:lnTo>
                <a:lnTo>
                  <a:pt x="711422" y="254687"/>
                </a:lnTo>
                <a:lnTo>
                  <a:pt x="722060" y="198998"/>
                </a:lnTo>
                <a:lnTo>
                  <a:pt x="731493" y="142341"/>
                </a:lnTo>
                <a:lnTo>
                  <a:pt x="739696" y="84777"/>
                </a:lnTo>
                <a:lnTo>
                  <a:pt x="746647" y="26365"/>
                </a:lnTo>
                <a:lnTo>
                  <a:pt x="749173" y="0"/>
                </a:lnTo>
              </a:path>
            </a:pathLst>
          </a:custGeom>
          <a:solidFill>
            <a:srgbClr val="FF0000"/>
          </a:solidFill>
          <a:ln w="28575">
            <a:solidFill>
              <a:srgbClr val="FF0000">
                <a:alpha val="93000"/>
              </a:srgbClr>
            </a:solidFill>
          </a:ln>
        </p:spPr>
        <p:txBody>
          <a:bodyPr wrap="square" lIns="0" tIns="0" rIns="0" bIns="0" rtlCol="0"/>
          <a:lstStyle/>
          <a:p>
            <a:endParaRPr/>
          </a:p>
        </p:txBody>
      </p:sp>
      <p:sp>
        <p:nvSpPr>
          <p:cNvPr id="80897" name="Rectangle 1"/>
          <p:cNvSpPr>
            <a:spLocks noChangeArrowheads="1"/>
          </p:cNvSpPr>
          <p:nvPr/>
        </p:nvSpPr>
        <p:spPr bwMode="auto">
          <a:xfrm>
            <a:off x="215900" y="6165850"/>
            <a:ext cx="4167808" cy="528358"/>
          </a:xfrm>
          <a:prstGeom prst="rect">
            <a:avLst/>
          </a:prstGeom>
          <a:solidFill>
            <a:srgbClr val="FFFF00"/>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Case of the Seine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estuary</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development</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Evolution of the </a:t>
            </a:r>
            <a:r>
              <a:rPr kumimoji="0" lang="fr-FR" b="0" i="0" u="none" strike="noStrike" cap="none" normalizeH="0" baseline="0" dirty="0" err="1" smtClean="0">
                <a:ln>
                  <a:noFill/>
                </a:ln>
                <a:solidFill>
                  <a:schemeClr val="tx2">
                    <a:lumMod val="75000"/>
                  </a:schemeClr>
                </a:solidFill>
                <a:effectLst/>
                <a:latin typeface="Arial" pitchFamily="34" charset="0"/>
                <a:cs typeface="Arial" pitchFamily="34" charset="0"/>
              </a:rPr>
              <a:t>abundance</a:t>
            </a:r>
            <a:r>
              <a:rPr kumimoji="0" lang="fr-FR" b="0" i="0" u="none" strike="noStrike" cap="none" normalizeH="0" baseline="0" dirty="0" smtClean="0">
                <a:ln>
                  <a:noFill/>
                </a:ln>
                <a:solidFill>
                  <a:schemeClr val="tx2">
                    <a:lumMod val="75000"/>
                  </a:schemeClr>
                </a:solidFill>
                <a:effectLst/>
                <a:latin typeface="Arial" pitchFamily="34" charset="0"/>
                <a:cs typeface="Arial" pitchFamily="34" charset="0"/>
              </a:rPr>
              <a:t> of sole </a:t>
            </a:r>
          </a:p>
        </p:txBody>
      </p:sp>
      <p:sp>
        <p:nvSpPr>
          <p:cNvPr id="31" name="object 11"/>
          <p:cNvSpPr txBox="1"/>
          <p:nvPr/>
        </p:nvSpPr>
        <p:spPr>
          <a:xfrm>
            <a:off x="596900" y="5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pic>
        <p:nvPicPr>
          <p:cNvPr id="14" name="Image 13"/>
          <p:cNvPicPr>
            <a:picLocks noChangeAspect="1"/>
          </p:cNvPicPr>
          <p:nvPr/>
        </p:nvPicPr>
        <p:blipFill>
          <a:blip r:embed="rId12"/>
          <a:stretch>
            <a:fillRect/>
          </a:stretch>
        </p:blipFill>
        <p:spPr>
          <a:xfrm>
            <a:off x="4835525" y="6318250"/>
            <a:ext cx="3686175" cy="266700"/>
          </a:xfrm>
          <a:prstGeom prst="rect">
            <a:avLst/>
          </a:prstGeom>
        </p:spPr>
      </p:pic>
    </p:spTree>
    <p:extLst>
      <p:ext uri="{BB962C8B-B14F-4D97-AF65-F5344CB8AC3E}">
        <p14:creationId xmlns:p14="http://schemas.microsoft.com/office/powerpoint/2010/main" val="3862985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03520" y="2247318"/>
            <a:ext cx="4934528" cy="3429000"/>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245920" y="2242706"/>
            <a:ext cx="3627580" cy="1828800"/>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250953" y="4108450"/>
            <a:ext cx="3622547" cy="1600200"/>
          </a:xfrm>
          <a:prstGeom prst="rect">
            <a:avLst/>
          </a:prstGeom>
          <a:blipFill>
            <a:blip r:embed="rId4" cstate="print"/>
            <a:stretch>
              <a:fillRect/>
            </a:stretch>
          </a:blipFill>
        </p:spPr>
        <p:txBody>
          <a:bodyPr wrap="square" lIns="0" tIns="0" rIns="0" bIns="0" rtlCol="0"/>
          <a:lstStyle/>
          <a:p>
            <a:endParaRPr/>
          </a:p>
        </p:txBody>
      </p:sp>
      <p:sp>
        <p:nvSpPr>
          <p:cNvPr id="8" name="Rectangle 7"/>
          <p:cNvSpPr/>
          <p:nvPr/>
        </p:nvSpPr>
        <p:spPr>
          <a:xfrm>
            <a:off x="139700" y="755650"/>
            <a:ext cx="8978900" cy="1477328"/>
          </a:xfrm>
          <a:prstGeom prst="rect">
            <a:avLst/>
          </a:prstGeom>
        </p:spPr>
        <p:txBody>
          <a:bodyPr wrap="square">
            <a:spAutoFit/>
          </a:bodyPr>
          <a:lstStyle/>
          <a:p>
            <a:pPr marL="12700" algn="just"/>
            <a:r>
              <a:rPr lang="fr-FR" dirty="0" smtClean="0">
                <a:solidFill>
                  <a:schemeClr val="bg1"/>
                </a:solidFill>
                <a:latin typeface="Arial"/>
                <a:cs typeface="Arial"/>
              </a:rPr>
              <a:t>L’endiguement des marais, ou </a:t>
            </a:r>
            <a:r>
              <a:rPr lang="fr-FR" spc="-5" dirty="0" smtClean="0">
                <a:solidFill>
                  <a:schemeClr val="bg1"/>
                </a:solidFill>
                <a:latin typeface="Arial"/>
                <a:cs typeface="Arial"/>
              </a:rPr>
              <a:t>poldérisation entraîne une</a:t>
            </a:r>
            <a:r>
              <a:rPr lang="fr-FR" dirty="0" smtClean="0">
                <a:solidFill>
                  <a:schemeClr val="bg1"/>
                </a:solidFill>
                <a:latin typeface="Arial"/>
                <a:cs typeface="Arial"/>
              </a:rPr>
              <a:t> importante</a:t>
            </a:r>
            <a:r>
              <a:rPr lang="fr-FR" spc="-5" dirty="0" smtClean="0">
                <a:solidFill>
                  <a:schemeClr val="bg1"/>
                </a:solidFill>
                <a:latin typeface="Arial"/>
                <a:cs typeface="Arial"/>
              </a:rPr>
              <a:t> </a:t>
            </a:r>
            <a:r>
              <a:rPr lang="fr-FR" spc="-10" dirty="0" smtClean="0">
                <a:solidFill>
                  <a:schemeClr val="bg1"/>
                </a:solidFill>
                <a:latin typeface="Arial"/>
                <a:cs typeface="Arial"/>
              </a:rPr>
              <a:t>perte</a:t>
            </a:r>
            <a:r>
              <a:rPr lang="fr-FR" dirty="0" smtClean="0">
                <a:solidFill>
                  <a:schemeClr val="bg1"/>
                </a:solidFill>
                <a:latin typeface="Arial"/>
                <a:cs typeface="Arial"/>
              </a:rPr>
              <a:t> d’habitats </a:t>
            </a:r>
            <a:r>
              <a:rPr lang="fr-FR" spc="-5" dirty="0" smtClean="0">
                <a:solidFill>
                  <a:schemeClr val="bg1"/>
                </a:solidFill>
                <a:latin typeface="Arial"/>
                <a:cs typeface="Arial"/>
              </a:rPr>
              <a:t>essentiels notamment </a:t>
            </a:r>
            <a:r>
              <a:rPr lang="fr-FR" dirty="0" smtClean="0">
                <a:solidFill>
                  <a:schemeClr val="bg1"/>
                </a:solidFill>
                <a:latin typeface="Arial"/>
                <a:cs typeface="Arial"/>
              </a:rPr>
              <a:t>des </a:t>
            </a:r>
            <a:r>
              <a:rPr lang="fr-FR" spc="-5" dirty="0" smtClean="0">
                <a:solidFill>
                  <a:schemeClr val="bg1"/>
                </a:solidFill>
                <a:latin typeface="Arial"/>
                <a:cs typeface="Arial"/>
              </a:rPr>
              <a:t>vasières</a:t>
            </a:r>
            <a:r>
              <a:rPr lang="fr-FR" spc="-75" dirty="0" smtClean="0">
                <a:solidFill>
                  <a:schemeClr val="bg1"/>
                </a:solidFill>
                <a:latin typeface="Arial"/>
                <a:cs typeface="Arial"/>
              </a:rPr>
              <a:t> </a:t>
            </a:r>
            <a:r>
              <a:rPr lang="fr-FR" dirty="0" smtClean="0">
                <a:solidFill>
                  <a:schemeClr val="bg1"/>
                </a:solidFill>
                <a:latin typeface="Arial"/>
                <a:cs typeface="Arial"/>
              </a:rPr>
              <a:t>intertidales. </a:t>
            </a:r>
          </a:p>
          <a:p>
            <a:pPr marL="12700" algn="just"/>
            <a:r>
              <a:rPr lang="fr-FR" spc="5" dirty="0" smtClean="0">
                <a:solidFill>
                  <a:schemeClr val="bg1"/>
                </a:solidFill>
                <a:latin typeface="Arial"/>
                <a:cs typeface="Arial"/>
              </a:rPr>
              <a:t>75% </a:t>
            </a:r>
            <a:r>
              <a:rPr lang="fr-FR" spc="-5" dirty="0" smtClean="0">
                <a:solidFill>
                  <a:schemeClr val="bg1"/>
                </a:solidFill>
                <a:latin typeface="Arial"/>
                <a:cs typeface="Arial"/>
              </a:rPr>
              <a:t>des </a:t>
            </a:r>
            <a:r>
              <a:rPr lang="fr-FR" spc="-10" dirty="0" smtClean="0">
                <a:solidFill>
                  <a:schemeClr val="bg1"/>
                </a:solidFill>
                <a:latin typeface="Arial"/>
                <a:cs typeface="Arial"/>
              </a:rPr>
              <a:t>vasières estuariennes </a:t>
            </a:r>
            <a:r>
              <a:rPr lang="fr-FR" spc="-5" dirty="0" smtClean="0">
                <a:solidFill>
                  <a:schemeClr val="bg1"/>
                </a:solidFill>
                <a:latin typeface="Arial"/>
                <a:cs typeface="Arial"/>
              </a:rPr>
              <a:t>de la Seine ont </a:t>
            </a:r>
            <a:r>
              <a:rPr lang="fr-FR" spc="-10" dirty="0" smtClean="0">
                <a:solidFill>
                  <a:schemeClr val="bg1"/>
                </a:solidFill>
                <a:latin typeface="Arial"/>
                <a:cs typeface="Arial"/>
              </a:rPr>
              <a:t>disparu </a:t>
            </a:r>
            <a:r>
              <a:rPr lang="fr-FR" spc="-5" dirty="0" smtClean="0">
                <a:solidFill>
                  <a:schemeClr val="bg1"/>
                </a:solidFill>
                <a:latin typeface="Arial"/>
                <a:cs typeface="Arial"/>
              </a:rPr>
              <a:t>en 150 </a:t>
            </a:r>
            <a:r>
              <a:rPr lang="fr-FR" spc="-10" dirty="0" smtClean="0">
                <a:solidFill>
                  <a:schemeClr val="bg1"/>
                </a:solidFill>
                <a:latin typeface="Arial"/>
                <a:cs typeface="Arial"/>
              </a:rPr>
              <a:t>ans. </a:t>
            </a:r>
            <a:r>
              <a:rPr lang="fr-FR" spc="-5" dirty="0" smtClean="0">
                <a:solidFill>
                  <a:schemeClr val="bg1"/>
                </a:solidFill>
                <a:latin typeface="Arial"/>
                <a:cs typeface="Arial"/>
              </a:rPr>
              <a:t>En ce qui </a:t>
            </a:r>
            <a:r>
              <a:rPr lang="fr-FR" spc="-10" dirty="0" smtClean="0">
                <a:solidFill>
                  <a:schemeClr val="bg1"/>
                </a:solidFill>
                <a:latin typeface="Arial"/>
                <a:cs typeface="Arial"/>
              </a:rPr>
              <a:t>concerne les  vasières </a:t>
            </a:r>
            <a:r>
              <a:rPr lang="fr-FR" spc="-5" dirty="0" smtClean="0">
                <a:solidFill>
                  <a:schemeClr val="bg1"/>
                </a:solidFill>
                <a:latin typeface="Arial"/>
                <a:cs typeface="Arial"/>
              </a:rPr>
              <a:t>de la Loire, </a:t>
            </a:r>
            <a:r>
              <a:rPr lang="fr-FR" spc="-10" dirty="0" smtClean="0">
                <a:solidFill>
                  <a:schemeClr val="bg1"/>
                </a:solidFill>
                <a:latin typeface="Arial"/>
                <a:cs typeface="Arial"/>
              </a:rPr>
              <a:t>représentant  64%. </a:t>
            </a:r>
          </a:p>
          <a:p>
            <a:pPr marL="12700" algn="just"/>
            <a:r>
              <a:rPr lang="fr-FR" spc="-5" dirty="0" smtClean="0">
                <a:solidFill>
                  <a:schemeClr val="bg1"/>
                </a:solidFill>
                <a:latin typeface="Arial"/>
                <a:cs typeface="Arial"/>
              </a:rPr>
              <a:t>De la même </a:t>
            </a:r>
            <a:r>
              <a:rPr lang="fr-FR" spc="-10" dirty="0" smtClean="0">
                <a:solidFill>
                  <a:schemeClr val="bg1"/>
                </a:solidFill>
                <a:latin typeface="Arial"/>
                <a:cs typeface="Arial"/>
              </a:rPr>
              <a:t>manière, </a:t>
            </a:r>
            <a:r>
              <a:rPr lang="fr-FR" dirty="0" smtClean="0">
                <a:solidFill>
                  <a:schemeClr val="bg1"/>
                </a:solidFill>
                <a:latin typeface="Arial"/>
                <a:cs typeface="Arial"/>
              </a:rPr>
              <a:t>85% </a:t>
            </a:r>
            <a:r>
              <a:rPr lang="fr-FR" spc="-5" dirty="0" smtClean="0">
                <a:solidFill>
                  <a:schemeClr val="bg1"/>
                </a:solidFill>
                <a:latin typeface="Arial"/>
                <a:cs typeface="Arial"/>
              </a:rPr>
              <a:t>de la côte belge est</a:t>
            </a:r>
            <a:r>
              <a:rPr lang="fr-FR" spc="114" dirty="0" smtClean="0">
                <a:solidFill>
                  <a:schemeClr val="bg1"/>
                </a:solidFill>
                <a:latin typeface="Arial"/>
                <a:cs typeface="Arial"/>
              </a:rPr>
              <a:t> </a:t>
            </a:r>
            <a:r>
              <a:rPr lang="fr-FR" spc="-10" dirty="0" smtClean="0">
                <a:solidFill>
                  <a:schemeClr val="bg1"/>
                </a:solidFill>
                <a:latin typeface="Arial"/>
                <a:cs typeface="Arial"/>
              </a:rPr>
              <a:t>endiguée.</a:t>
            </a:r>
            <a:endParaRPr lang="fr-FR" dirty="0" smtClean="0">
              <a:solidFill>
                <a:schemeClr val="bg1"/>
              </a:solidFill>
              <a:latin typeface="Arial"/>
              <a:cs typeface="Arial"/>
            </a:endParaRPr>
          </a:p>
        </p:txBody>
      </p:sp>
      <p:sp>
        <p:nvSpPr>
          <p:cNvPr id="83969" name="Rectangle 1"/>
          <p:cNvSpPr>
            <a:spLocks noChangeArrowheads="1"/>
          </p:cNvSpPr>
          <p:nvPr/>
        </p:nvSpPr>
        <p:spPr bwMode="auto">
          <a:xfrm>
            <a:off x="243608" y="5708650"/>
            <a:ext cx="8686800" cy="959245"/>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The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containment</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of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marshes</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or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reclamation</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results</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in a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significant</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loss</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of essential habitats,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notably</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intertidal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mud</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flats. 75% of the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estuarine</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mudflats</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of the Seine have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disappeared</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in 150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years</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Regarding</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the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mud</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flats of the Loire,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representing</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64%. In the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same</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way</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85% of the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Belgian</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coast</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is</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dammed</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p>
        </p:txBody>
      </p:sp>
      <p:sp>
        <p:nvSpPr>
          <p:cNvPr id="10" name="Rectangle 9"/>
          <p:cNvSpPr/>
          <p:nvPr/>
        </p:nvSpPr>
        <p:spPr>
          <a:xfrm>
            <a:off x="215900" y="538718"/>
            <a:ext cx="6477000" cy="369332"/>
          </a:xfrm>
          <a:prstGeom prst="rect">
            <a:avLst/>
          </a:prstGeom>
        </p:spPr>
        <p:txBody>
          <a:bodyPr wrap="square">
            <a:spAutoFit/>
          </a:bodyPr>
          <a:lstStyle/>
          <a:p>
            <a:pPr marL="12700">
              <a:lnSpc>
                <a:spcPct val="100000"/>
              </a:lnSpc>
            </a:pPr>
            <a:r>
              <a:rPr lang="fr-FR" b="1" spc="-5" dirty="0" smtClean="0">
                <a:solidFill>
                  <a:srgbClr val="FF0000"/>
                </a:solidFill>
                <a:latin typeface="Arial"/>
                <a:cs typeface="Arial"/>
              </a:rPr>
              <a:t>CAS DE L’AMÉNAGEMENT DE L’ESTUAIRE DE LA</a:t>
            </a:r>
            <a:r>
              <a:rPr lang="fr-FR" b="1" spc="-75" dirty="0" smtClean="0">
                <a:solidFill>
                  <a:srgbClr val="FF0000"/>
                </a:solidFill>
                <a:latin typeface="Arial"/>
                <a:cs typeface="Arial"/>
              </a:rPr>
              <a:t> </a:t>
            </a:r>
            <a:r>
              <a:rPr lang="fr-FR" b="1" spc="-5" dirty="0" smtClean="0">
                <a:solidFill>
                  <a:srgbClr val="FF0000"/>
                </a:solidFill>
                <a:latin typeface="Arial"/>
                <a:cs typeface="Arial"/>
              </a:rPr>
              <a:t>SEINE:</a:t>
            </a:r>
            <a:endParaRPr lang="fr-FR" dirty="0">
              <a:solidFill>
                <a:srgbClr val="FF0000"/>
              </a:solidFill>
              <a:latin typeface="Arial"/>
              <a:cs typeface="Arial"/>
            </a:endParaRPr>
          </a:p>
        </p:txBody>
      </p:sp>
      <p:sp>
        <p:nvSpPr>
          <p:cNvPr id="9" name="object 11"/>
          <p:cNvSpPr txBox="1"/>
          <p:nvPr/>
        </p:nvSpPr>
        <p:spPr>
          <a:xfrm>
            <a:off x="596900" y="5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83902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5500" y="1898650"/>
            <a:ext cx="5029200" cy="461665"/>
          </a:xfrm>
          <a:prstGeom prst="rect">
            <a:avLst/>
          </a:prstGeom>
        </p:spPr>
        <p:txBody>
          <a:bodyPr wrap="square">
            <a:spAutoFit/>
          </a:bodyPr>
          <a:lstStyle/>
          <a:p>
            <a:pPr marL="12700" marR="5080" algn="just"/>
            <a:r>
              <a:rPr lang="fr-FR" sz="2400" kern="0" spc="-5" dirty="0" smtClean="0">
                <a:solidFill>
                  <a:schemeClr val="bg1"/>
                </a:solidFill>
                <a:latin typeface="Arial" pitchFamily="34" charset="0"/>
                <a:cs typeface="Arial" pitchFamily="34" charset="0"/>
              </a:rPr>
              <a:t>7. Aménagements des</a:t>
            </a:r>
            <a:r>
              <a:rPr lang="fr-FR" sz="2400" dirty="0" smtClean="0">
                <a:solidFill>
                  <a:schemeClr val="bg1"/>
                </a:solidFill>
                <a:latin typeface="Arial"/>
                <a:cs typeface="Arial"/>
              </a:rPr>
              <a:t> mangroves</a:t>
            </a:r>
            <a:endParaRPr lang="fr-FR" sz="2400" spc="-5" dirty="0">
              <a:solidFill>
                <a:schemeClr val="bg1"/>
              </a:solidFill>
              <a:latin typeface="Arial"/>
              <a:cs typeface="Arial"/>
            </a:endParaRPr>
          </a:p>
        </p:txBody>
      </p:sp>
    </p:spTree>
    <p:extLst>
      <p:ext uri="{BB962C8B-B14F-4D97-AF65-F5344CB8AC3E}">
        <p14:creationId xmlns:p14="http://schemas.microsoft.com/office/powerpoint/2010/main" val="2436748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553527" y="1736725"/>
            <a:ext cx="4321463" cy="4352925"/>
          </a:xfrm>
          <a:prstGeom prst="rect">
            <a:avLst/>
          </a:prstGeom>
        </p:spPr>
      </p:pic>
      <p:sp>
        <p:nvSpPr>
          <p:cNvPr id="2" name="object 2"/>
          <p:cNvSpPr/>
          <p:nvPr/>
        </p:nvSpPr>
        <p:spPr>
          <a:xfrm>
            <a:off x="166503" y="1746250"/>
            <a:ext cx="4316597" cy="22098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77408" y="3956050"/>
            <a:ext cx="4305692" cy="2133600"/>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988300" y="4562347"/>
            <a:ext cx="534670" cy="285115"/>
          </a:xfrm>
          <a:prstGeom prst="rect">
            <a:avLst/>
          </a:prstGeom>
          <a:solidFill>
            <a:schemeClr val="bg1"/>
          </a:solidFill>
        </p:spPr>
        <p:txBody>
          <a:bodyPr vert="horz" wrap="square" lIns="0" tIns="0" rIns="0" bIns="0" rtlCol="0">
            <a:spAutoFit/>
          </a:bodyPr>
          <a:lstStyle/>
          <a:p>
            <a:pPr marL="12700">
              <a:lnSpc>
                <a:spcPct val="100000"/>
              </a:lnSpc>
            </a:pPr>
            <a:r>
              <a:rPr sz="1800" spc="-5" dirty="0">
                <a:latin typeface="Arial"/>
                <a:cs typeface="Arial"/>
              </a:rPr>
              <a:t>1987</a:t>
            </a:r>
            <a:endParaRPr sz="1800" dirty="0">
              <a:latin typeface="Arial"/>
              <a:cs typeface="Arial"/>
            </a:endParaRPr>
          </a:p>
        </p:txBody>
      </p:sp>
      <p:sp>
        <p:nvSpPr>
          <p:cNvPr id="11" name="object 6"/>
          <p:cNvSpPr txBox="1"/>
          <p:nvPr/>
        </p:nvSpPr>
        <p:spPr>
          <a:xfrm>
            <a:off x="7972933" y="2115244"/>
            <a:ext cx="534670" cy="276999"/>
          </a:xfrm>
          <a:prstGeom prst="rect">
            <a:avLst/>
          </a:prstGeom>
          <a:solidFill>
            <a:schemeClr val="bg1"/>
          </a:solidFill>
        </p:spPr>
        <p:txBody>
          <a:bodyPr vert="horz" wrap="square" lIns="0" tIns="0" rIns="0" bIns="0" rtlCol="0">
            <a:spAutoFit/>
          </a:bodyPr>
          <a:lstStyle/>
          <a:p>
            <a:pPr marL="12700">
              <a:lnSpc>
                <a:spcPct val="100000"/>
              </a:lnSpc>
            </a:pPr>
            <a:r>
              <a:rPr sz="1800" spc="-5" dirty="0" smtClean="0">
                <a:latin typeface="Arial"/>
                <a:cs typeface="Arial"/>
              </a:rPr>
              <a:t>19</a:t>
            </a:r>
            <a:r>
              <a:rPr lang="fr-FR" sz="1800" spc="-5" dirty="0" smtClean="0">
                <a:latin typeface="Arial"/>
                <a:cs typeface="Arial"/>
              </a:rPr>
              <a:t>99</a:t>
            </a:r>
            <a:endParaRPr sz="1800" dirty="0">
              <a:latin typeface="Arial"/>
              <a:cs typeface="Arial"/>
            </a:endParaRPr>
          </a:p>
        </p:txBody>
      </p:sp>
      <p:sp>
        <p:nvSpPr>
          <p:cNvPr id="14" name="Rectangle 13"/>
          <p:cNvSpPr/>
          <p:nvPr/>
        </p:nvSpPr>
        <p:spPr>
          <a:xfrm>
            <a:off x="215900" y="545921"/>
            <a:ext cx="8686800" cy="1200329"/>
          </a:xfrm>
          <a:prstGeom prst="rect">
            <a:avLst/>
          </a:prstGeom>
        </p:spPr>
        <p:txBody>
          <a:bodyPr wrap="square">
            <a:spAutoFit/>
          </a:bodyPr>
          <a:lstStyle/>
          <a:p>
            <a:pPr marL="12700" algn="just">
              <a:lnSpc>
                <a:spcPct val="100000"/>
              </a:lnSpc>
            </a:pPr>
            <a:r>
              <a:rPr lang="fr-FR" spc="-5" dirty="0" smtClean="0">
                <a:solidFill>
                  <a:schemeClr val="bg1"/>
                </a:solidFill>
                <a:latin typeface="Arial"/>
                <a:cs typeface="Arial"/>
              </a:rPr>
              <a:t>Cas </a:t>
            </a:r>
            <a:r>
              <a:rPr lang="fr-FR" dirty="0" smtClean="0">
                <a:solidFill>
                  <a:schemeClr val="bg1"/>
                </a:solidFill>
                <a:latin typeface="Arial"/>
                <a:cs typeface="Arial"/>
              </a:rPr>
              <a:t>des </a:t>
            </a:r>
            <a:r>
              <a:rPr lang="fr-FR" spc="-5" dirty="0" smtClean="0">
                <a:solidFill>
                  <a:schemeClr val="bg1"/>
                </a:solidFill>
                <a:latin typeface="Arial"/>
                <a:cs typeface="Arial"/>
              </a:rPr>
              <a:t>aménagements</a:t>
            </a:r>
            <a:r>
              <a:rPr lang="fr-FR" dirty="0" smtClean="0">
                <a:solidFill>
                  <a:schemeClr val="bg1"/>
                </a:solidFill>
                <a:latin typeface="Arial"/>
                <a:cs typeface="Arial"/>
              </a:rPr>
              <a:t>: exemple</a:t>
            </a:r>
            <a:r>
              <a:rPr lang="fr-FR" spc="-20" dirty="0" smtClean="0">
                <a:solidFill>
                  <a:schemeClr val="bg1"/>
                </a:solidFill>
                <a:latin typeface="Arial"/>
                <a:cs typeface="Arial"/>
              </a:rPr>
              <a:t> </a:t>
            </a:r>
            <a:r>
              <a:rPr lang="fr-FR" spc="-5" dirty="0" smtClean="0">
                <a:solidFill>
                  <a:schemeClr val="bg1"/>
                </a:solidFill>
                <a:latin typeface="Arial"/>
                <a:cs typeface="Arial"/>
              </a:rPr>
              <a:t>l’aquaculture. Essentiellement du fait de la </a:t>
            </a:r>
            <a:r>
              <a:rPr lang="fr-FR" spc="-5" dirty="0" err="1" smtClean="0">
                <a:solidFill>
                  <a:schemeClr val="bg1"/>
                </a:solidFill>
                <a:latin typeface="Arial"/>
                <a:cs typeface="Arial"/>
              </a:rPr>
              <a:t>crevetticulture</a:t>
            </a:r>
            <a:r>
              <a:rPr lang="fr-FR" spc="-5" dirty="0" smtClean="0">
                <a:solidFill>
                  <a:schemeClr val="bg1"/>
                </a:solidFill>
                <a:latin typeface="Arial"/>
                <a:cs typeface="Arial"/>
              </a:rPr>
              <a:t>, il est considéré que </a:t>
            </a:r>
            <a:r>
              <a:rPr lang="fr-FR" spc="-10" dirty="0" smtClean="0">
                <a:solidFill>
                  <a:schemeClr val="bg1"/>
                </a:solidFill>
                <a:latin typeface="Arial"/>
                <a:cs typeface="Arial"/>
              </a:rPr>
              <a:t>50%  </a:t>
            </a:r>
            <a:r>
              <a:rPr lang="fr-FR" dirty="0" smtClean="0">
                <a:solidFill>
                  <a:schemeClr val="bg1"/>
                </a:solidFill>
                <a:latin typeface="Arial"/>
                <a:cs typeface="Arial"/>
              </a:rPr>
              <a:t>des mangroves mondiales ont disparu </a:t>
            </a:r>
            <a:r>
              <a:rPr lang="fr-FR" spc="-5" dirty="0" smtClean="0">
                <a:solidFill>
                  <a:schemeClr val="bg1"/>
                </a:solidFill>
                <a:latin typeface="Arial"/>
                <a:cs typeface="Arial"/>
              </a:rPr>
              <a:t>et </a:t>
            </a:r>
            <a:r>
              <a:rPr lang="fr-FR" dirty="0" smtClean="0">
                <a:solidFill>
                  <a:schemeClr val="bg1"/>
                </a:solidFill>
                <a:latin typeface="Arial"/>
                <a:cs typeface="Arial"/>
              </a:rPr>
              <a:t>que </a:t>
            </a:r>
            <a:r>
              <a:rPr lang="fr-FR" spc="-5" dirty="0" smtClean="0">
                <a:solidFill>
                  <a:schemeClr val="bg1"/>
                </a:solidFill>
                <a:latin typeface="Arial"/>
                <a:cs typeface="Arial"/>
              </a:rPr>
              <a:t>50% </a:t>
            </a:r>
            <a:r>
              <a:rPr lang="fr-FR" dirty="0" smtClean="0">
                <a:solidFill>
                  <a:schemeClr val="bg1"/>
                </a:solidFill>
                <a:latin typeface="Arial"/>
                <a:cs typeface="Arial"/>
              </a:rPr>
              <a:t>de la </a:t>
            </a:r>
            <a:r>
              <a:rPr lang="fr-FR" spc="-5" dirty="0" smtClean="0">
                <a:solidFill>
                  <a:schemeClr val="bg1"/>
                </a:solidFill>
                <a:latin typeface="Arial"/>
                <a:cs typeface="Arial"/>
              </a:rPr>
              <a:t>surface  restante est</a:t>
            </a:r>
            <a:r>
              <a:rPr lang="fr-FR" spc="-100" dirty="0" smtClean="0">
                <a:solidFill>
                  <a:schemeClr val="bg1"/>
                </a:solidFill>
                <a:latin typeface="Arial"/>
                <a:cs typeface="Arial"/>
              </a:rPr>
              <a:t> </a:t>
            </a:r>
            <a:r>
              <a:rPr lang="fr-FR" spc="-5" dirty="0" smtClean="0">
                <a:solidFill>
                  <a:schemeClr val="bg1"/>
                </a:solidFill>
                <a:latin typeface="Arial"/>
                <a:cs typeface="Arial"/>
              </a:rPr>
              <a:t>dégradée. En </a:t>
            </a:r>
            <a:r>
              <a:rPr lang="fr-FR" dirty="0" smtClean="0">
                <a:solidFill>
                  <a:schemeClr val="bg1"/>
                </a:solidFill>
                <a:latin typeface="Arial"/>
                <a:cs typeface="Arial"/>
              </a:rPr>
              <a:t>Asie, </a:t>
            </a:r>
            <a:r>
              <a:rPr lang="fr-FR" spc="-5" dirty="0" smtClean="0">
                <a:solidFill>
                  <a:schemeClr val="bg1"/>
                </a:solidFill>
                <a:latin typeface="Arial"/>
                <a:cs typeface="Arial"/>
              </a:rPr>
              <a:t>environ 400000 hectares de mangroves </a:t>
            </a:r>
            <a:r>
              <a:rPr lang="fr-FR" dirty="0" smtClean="0">
                <a:solidFill>
                  <a:schemeClr val="bg1"/>
                </a:solidFill>
                <a:latin typeface="Arial"/>
                <a:cs typeface="Arial"/>
              </a:rPr>
              <a:t>ont </a:t>
            </a:r>
            <a:r>
              <a:rPr lang="fr-FR" spc="-5" dirty="0" smtClean="0">
                <a:solidFill>
                  <a:schemeClr val="bg1"/>
                </a:solidFill>
                <a:latin typeface="Arial"/>
                <a:cs typeface="Arial"/>
              </a:rPr>
              <a:t>été  transformés et détruit pour l’élevage de la</a:t>
            </a:r>
            <a:r>
              <a:rPr lang="fr-FR" spc="-75" dirty="0" smtClean="0">
                <a:solidFill>
                  <a:schemeClr val="bg1"/>
                </a:solidFill>
                <a:latin typeface="Arial"/>
                <a:cs typeface="Arial"/>
              </a:rPr>
              <a:t> </a:t>
            </a:r>
            <a:r>
              <a:rPr lang="fr-FR" spc="-5" dirty="0" smtClean="0">
                <a:solidFill>
                  <a:schemeClr val="bg1"/>
                </a:solidFill>
                <a:latin typeface="Arial"/>
                <a:cs typeface="Arial"/>
              </a:rPr>
              <a:t>crevette.                                    </a:t>
            </a:r>
            <a:endParaRPr lang="fr-FR" dirty="0">
              <a:solidFill>
                <a:schemeClr val="bg1"/>
              </a:solidFill>
              <a:latin typeface="Arial"/>
              <a:cs typeface="Arial"/>
            </a:endParaRPr>
          </a:p>
        </p:txBody>
      </p:sp>
      <p:sp>
        <p:nvSpPr>
          <p:cNvPr id="84993" name="Rectangle 1"/>
          <p:cNvSpPr>
            <a:spLocks noChangeArrowheads="1"/>
          </p:cNvSpPr>
          <p:nvPr/>
        </p:nvSpPr>
        <p:spPr bwMode="auto">
          <a:xfrm>
            <a:off x="188190" y="6062426"/>
            <a:ext cx="8686800" cy="713024"/>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Development</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case: ex. aquaculture.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Mainly</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due to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shrimp</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farming</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it</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is</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considered</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that</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50% of the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world's</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mangroves have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disappeared</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and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that</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50% of the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remaining</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area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is</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degraded</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In Asia, for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that</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around</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400,000 hectares of mangroves have been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processed</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and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destroyed</a:t>
            </a:r>
            <a:endPar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12" name="object 11"/>
          <p:cNvSpPr txBox="1"/>
          <p:nvPr/>
        </p:nvSpPr>
        <p:spPr>
          <a:xfrm>
            <a:off x="596900" y="5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601865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noChangeArrowheads="1"/>
          </p:cNvPicPr>
          <p:nvPr/>
        </p:nvPicPr>
        <p:blipFill>
          <a:blip r:embed="rId2"/>
          <a:srcRect/>
          <a:stretch>
            <a:fillRect/>
          </a:stretch>
        </p:blipFill>
        <p:spPr bwMode="auto">
          <a:xfrm>
            <a:off x="3873500" y="831850"/>
            <a:ext cx="5105400" cy="628650"/>
          </a:xfrm>
          <a:prstGeom prst="rect">
            <a:avLst/>
          </a:prstGeom>
          <a:noFill/>
          <a:ln w="9525">
            <a:noFill/>
            <a:miter lim="800000"/>
            <a:headEnd/>
            <a:tailEnd/>
          </a:ln>
          <a:effectLst/>
        </p:spPr>
      </p:pic>
      <p:sp>
        <p:nvSpPr>
          <p:cNvPr id="8" name="Rectangle 7"/>
          <p:cNvSpPr/>
          <p:nvPr/>
        </p:nvSpPr>
        <p:spPr>
          <a:xfrm>
            <a:off x="139700" y="507940"/>
            <a:ext cx="4410823" cy="400110"/>
          </a:xfrm>
          <a:prstGeom prst="rect">
            <a:avLst/>
          </a:prstGeom>
        </p:spPr>
        <p:txBody>
          <a:bodyPr wrap="none">
            <a:spAutoFit/>
          </a:bodyPr>
          <a:lstStyle/>
          <a:p>
            <a:r>
              <a:rPr lang="fr-FR" sz="2000" spc="-5" dirty="0" smtClean="0">
                <a:solidFill>
                  <a:schemeClr val="bg1"/>
                </a:solidFill>
                <a:latin typeface="Arial" pitchFamily="34" charset="0"/>
                <a:cs typeface="Arial" pitchFamily="34" charset="0"/>
              </a:rPr>
              <a:t>Impacts environnementaux</a:t>
            </a:r>
            <a:r>
              <a:rPr lang="fr-FR" sz="2000" spc="25" dirty="0" smtClean="0">
                <a:solidFill>
                  <a:schemeClr val="bg1"/>
                </a:solidFill>
                <a:latin typeface="Arial" pitchFamily="34" charset="0"/>
                <a:cs typeface="Arial" pitchFamily="34" charset="0"/>
              </a:rPr>
              <a:t> </a:t>
            </a:r>
            <a:r>
              <a:rPr lang="fr-FR" sz="2000" spc="-5" dirty="0" smtClean="0">
                <a:solidFill>
                  <a:schemeClr val="bg1"/>
                </a:solidFill>
                <a:latin typeface="Arial" pitchFamily="34" charset="0"/>
                <a:cs typeface="Arial" pitchFamily="34" charset="0"/>
              </a:rPr>
              <a:t>potentiels</a:t>
            </a:r>
            <a:endParaRPr lang="fr-FR" sz="2000" dirty="0">
              <a:solidFill>
                <a:schemeClr val="bg1"/>
              </a:solidFill>
              <a:latin typeface="Arial" pitchFamily="34" charset="0"/>
              <a:cs typeface="Arial" pitchFamily="34" charset="0"/>
            </a:endParaRPr>
          </a:p>
        </p:txBody>
      </p:sp>
      <p:sp>
        <p:nvSpPr>
          <p:cNvPr id="10" name="Rectangle 9"/>
          <p:cNvSpPr/>
          <p:nvPr/>
        </p:nvSpPr>
        <p:spPr>
          <a:xfrm>
            <a:off x="139700" y="892929"/>
            <a:ext cx="3581400" cy="2862322"/>
          </a:xfrm>
          <a:prstGeom prst="rect">
            <a:avLst/>
          </a:prstGeom>
        </p:spPr>
        <p:txBody>
          <a:bodyPr wrap="square">
            <a:spAutoFit/>
          </a:bodyPr>
          <a:lstStyle/>
          <a:p>
            <a:pPr marL="12700" marR="5080" algn="just">
              <a:lnSpc>
                <a:spcPct val="100000"/>
              </a:lnSpc>
            </a:pPr>
            <a:r>
              <a:rPr lang="fr-FR" b="1" dirty="0" smtClean="0">
                <a:solidFill>
                  <a:srgbClr val="FF0000"/>
                </a:solidFill>
                <a:latin typeface="Arial"/>
                <a:cs typeface="Arial"/>
              </a:rPr>
              <a:t>Destruction de la faune et de la flore benthique</a:t>
            </a:r>
            <a:r>
              <a:rPr lang="fr-FR" dirty="0" smtClean="0">
                <a:solidFill>
                  <a:srgbClr val="FF0000"/>
                </a:solidFill>
                <a:latin typeface="Arial"/>
                <a:cs typeface="Arial"/>
              </a:rPr>
              <a:t>: </a:t>
            </a:r>
            <a:r>
              <a:rPr lang="fr-FR" spc="-5" dirty="0" smtClean="0">
                <a:solidFill>
                  <a:schemeClr val="bg1"/>
                </a:solidFill>
                <a:latin typeface="Arial"/>
                <a:cs typeface="Arial"/>
              </a:rPr>
              <a:t>les organismes contenus dans le benthos  (organismes vivant </a:t>
            </a:r>
            <a:r>
              <a:rPr lang="fr-FR" dirty="0" smtClean="0">
                <a:solidFill>
                  <a:schemeClr val="bg1"/>
                </a:solidFill>
                <a:latin typeface="Arial"/>
                <a:cs typeface="Arial"/>
              </a:rPr>
              <a:t>à la </a:t>
            </a:r>
            <a:r>
              <a:rPr lang="fr-FR" spc="-5" dirty="0" smtClean="0">
                <a:solidFill>
                  <a:schemeClr val="bg1"/>
                </a:solidFill>
                <a:latin typeface="Arial"/>
                <a:cs typeface="Arial"/>
              </a:rPr>
              <a:t>surface et dans le sédiment) sont en général détruits lors de  l'extraction.</a:t>
            </a:r>
          </a:p>
          <a:p>
            <a:pPr marL="12700" marR="5080" algn="just">
              <a:lnSpc>
                <a:spcPct val="100000"/>
              </a:lnSpc>
            </a:pPr>
            <a:r>
              <a:rPr lang="fr-FR" b="1" spc="-5" dirty="0" smtClean="0">
                <a:solidFill>
                  <a:srgbClr val="FF0000"/>
                </a:solidFill>
                <a:latin typeface="Arial"/>
                <a:cs typeface="Arial"/>
              </a:rPr>
              <a:t>Baisse significative</a:t>
            </a:r>
            <a:r>
              <a:rPr lang="fr-FR" b="1" dirty="0" smtClean="0">
                <a:solidFill>
                  <a:srgbClr val="FF0000"/>
                </a:solidFill>
                <a:latin typeface="Arial"/>
                <a:cs typeface="Arial"/>
              </a:rPr>
              <a:t>:  </a:t>
            </a:r>
            <a:r>
              <a:rPr lang="fr-FR" spc="-5" dirty="0" smtClean="0">
                <a:solidFill>
                  <a:schemeClr val="bg1"/>
                </a:solidFill>
                <a:latin typeface="Arial"/>
                <a:cs typeface="Arial"/>
              </a:rPr>
              <a:t>du nombre</a:t>
            </a:r>
            <a:r>
              <a:rPr lang="fr-FR" spc="-80" dirty="0" smtClean="0">
                <a:solidFill>
                  <a:schemeClr val="bg1"/>
                </a:solidFill>
                <a:latin typeface="Arial"/>
                <a:cs typeface="Arial"/>
              </a:rPr>
              <a:t> </a:t>
            </a:r>
            <a:r>
              <a:rPr lang="fr-FR" spc="-5" dirty="0" smtClean="0">
                <a:solidFill>
                  <a:schemeClr val="bg1"/>
                </a:solidFill>
                <a:latin typeface="Arial"/>
                <a:cs typeface="Arial"/>
              </a:rPr>
              <a:t>d’espèces de la densité des</a:t>
            </a:r>
            <a:r>
              <a:rPr lang="fr-FR" spc="-55" dirty="0" smtClean="0">
                <a:solidFill>
                  <a:schemeClr val="bg1"/>
                </a:solidFill>
                <a:latin typeface="Arial"/>
                <a:cs typeface="Arial"/>
              </a:rPr>
              <a:t> </a:t>
            </a:r>
            <a:r>
              <a:rPr lang="fr-FR" spc="-5" dirty="0" smtClean="0">
                <a:solidFill>
                  <a:schemeClr val="bg1"/>
                </a:solidFill>
                <a:latin typeface="Arial"/>
                <a:cs typeface="Arial"/>
              </a:rPr>
              <a:t>populations, de la</a:t>
            </a:r>
            <a:r>
              <a:rPr lang="fr-FR" spc="-65" dirty="0" smtClean="0">
                <a:solidFill>
                  <a:schemeClr val="bg1"/>
                </a:solidFill>
                <a:latin typeface="Arial"/>
                <a:cs typeface="Arial"/>
              </a:rPr>
              <a:t> </a:t>
            </a:r>
            <a:r>
              <a:rPr lang="fr-FR" spc="-5" dirty="0" smtClean="0">
                <a:solidFill>
                  <a:schemeClr val="bg1"/>
                </a:solidFill>
                <a:latin typeface="Arial"/>
                <a:cs typeface="Arial"/>
              </a:rPr>
              <a:t>biomasse.</a:t>
            </a:r>
            <a:endParaRPr lang="fr-FR" dirty="0">
              <a:solidFill>
                <a:schemeClr val="bg1"/>
              </a:solidFill>
              <a:latin typeface="Arial"/>
              <a:cs typeface="Arial"/>
            </a:endParaRPr>
          </a:p>
        </p:txBody>
      </p:sp>
      <p:sp>
        <p:nvSpPr>
          <p:cNvPr id="76801" name="Rectangle 1"/>
          <p:cNvSpPr>
            <a:spLocks noChangeArrowheads="1"/>
          </p:cNvSpPr>
          <p:nvPr/>
        </p:nvSpPr>
        <p:spPr bwMode="auto">
          <a:xfrm>
            <a:off x="0" y="0"/>
            <a:ext cx="0" cy="0"/>
          </a:xfrm>
          <a:prstGeom prst="rect">
            <a:avLst/>
          </a:prstGeom>
          <a:solidFill>
            <a:srgbClr val="F8F9FA"/>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222222"/>
                </a:solidFill>
                <a:effectLst/>
                <a:latin typeface="Arial" pitchFamily="34" charset="0"/>
                <a:cs typeface="Arial" pitchFamily="34" charset="0"/>
              </a:rPr>
              <a:t/>
            </a:r>
            <a:br>
              <a:rPr kumimoji="0" lang="fr-FR" sz="1000" b="0" i="0" u="none" strike="noStrike" cap="none" normalizeH="0" baseline="0" smtClean="0">
                <a:ln>
                  <a:noFill/>
                </a:ln>
                <a:solidFill>
                  <a:srgbClr val="222222"/>
                </a:solidFill>
                <a:effectLst/>
                <a:latin typeface="Arial" pitchFamily="34" charset="0"/>
                <a:cs typeface="Arial" pitchFamily="34" charset="0"/>
              </a:rPr>
            </a:b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100" b="0" i="0" u="none" strike="noStrike" cap="none" normalizeH="0" baseline="0" smtClean="0">
                <a:ln>
                  <a:noFill/>
                </a:ln>
                <a:solidFill>
                  <a:srgbClr val="222222"/>
                </a:solidFill>
                <a:effectLst/>
                <a:latin typeface="inherit"/>
                <a:cs typeface="Arial" pitchFamily="34" charset="0"/>
              </a:rPr>
              <a:t>Potential environmental impacts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6802" name="Rectangle 2"/>
          <p:cNvSpPr>
            <a:spLocks noChangeArrowheads="1"/>
          </p:cNvSpPr>
          <p:nvPr/>
        </p:nvSpPr>
        <p:spPr bwMode="auto">
          <a:xfrm>
            <a:off x="0" y="0"/>
            <a:ext cx="0" cy="0"/>
          </a:xfrm>
          <a:prstGeom prst="rect">
            <a:avLst/>
          </a:prstGeom>
          <a:solidFill>
            <a:srgbClr val="F8F9FA"/>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222222"/>
                </a:solidFill>
                <a:effectLst/>
                <a:latin typeface="Arial" pitchFamily="34" charset="0"/>
                <a:cs typeface="Arial" pitchFamily="34" charset="0"/>
              </a:rPr>
              <a:t/>
            </a:r>
            <a:br>
              <a:rPr kumimoji="0" lang="fr-FR" sz="1000" b="0" i="0" u="none" strike="noStrike" cap="none" normalizeH="0" baseline="0" smtClean="0">
                <a:ln>
                  <a:noFill/>
                </a:ln>
                <a:solidFill>
                  <a:srgbClr val="222222"/>
                </a:solidFill>
                <a:effectLst/>
                <a:latin typeface="Arial" pitchFamily="34" charset="0"/>
                <a:cs typeface="Arial" pitchFamily="34" charset="0"/>
              </a:rPr>
            </a:b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100" b="0" i="0" u="none" strike="noStrike" cap="none" normalizeH="0" baseline="0" smtClean="0">
                <a:ln>
                  <a:noFill/>
                </a:ln>
                <a:solidFill>
                  <a:srgbClr val="222222"/>
                </a:solidFill>
                <a:effectLst/>
                <a:latin typeface="inherit"/>
                <a:cs typeface="Arial" pitchFamily="34" charset="0"/>
              </a:rPr>
              <a:t>Potential environmental impacts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6803" name="Rectangle 3"/>
          <p:cNvSpPr>
            <a:spLocks noChangeArrowheads="1"/>
          </p:cNvSpPr>
          <p:nvPr/>
        </p:nvSpPr>
        <p:spPr bwMode="auto">
          <a:xfrm>
            <a:off x="0" y="0"/>
            <a:ext cx="0" cy="0"/>
          </a:xfrm>
          <a:prstGeom prst="rect">
            <a:avLst/>
          </a:prstGeom>
          <a:solidFill>
            <a:srgbClr val="F8F9FA"/>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222222"/>
                </a:solidFill>
                <a:effectLst/>
                <a:latin typeface="Arial" pitchFamily="34" charset="0"/>
                <a:cs typeface="Arial" pitchFamily="34" charset="0"/>
              </a:rPr>
              <a:t/>
            </a:r>
            <a:br>
              <a:rPr kumimoji="0" lang="fr-FR" sz="1000" b="0" i="0" u="none" strike="noStrike" cap="none" normalizeH="0" baseline="0" smtClean="0">
                <a:ln>
                  <a:noFill/>
                </a:ln>
                <a:solidFill>
                  <a:srgbClr val="222222"/>
                </a:solidFill>
                <a:effectLst/>
                <a:latin typeface="Arial" pitchFamily="34" charset="0"/>
                <a:cs typeface="Arial" pitchFamily="34" charset="0"/>
              </a:rPr>
            </a:b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100" b="0" i="0" u="none" strike="noStrike" cap="none" normalizeH="0" baseline="0" smtClean="0">
                <a:ln>
                  <a:noFill/>
                </a:ln>
                <a:solidFill>
                  <a:srgbClr val="222222"/>
                </a:solidFill>
                <a:effectLst/>
                <a:latin typeface="inherit"/>
                <a:cs typeface="Arial" pitchFamily="34" charset="0"/>
              </a:rPr>
              <a:t>Potential environmental impacts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6804" name="Rectangle 4"/>
          <p:cNvSpPr>
            <a:spLocks noChangeArrowheads="1"/>
          </p:cNvSpPr>
          <p:nvPr/>
        </p:nvSpPr>
        <p:spPr bwMode="auto">
          <a:xfrm>
            <a:off x="0" y="0"/>
            <a:ext cx="0" cy="0"/>
          </a:xfrm>
          <a:prstGeom prst="rect">
            <a:avLst/>
          </a:prstGeom>
          <a:solidFill>
            <a:srgbClr val="F8F9FA"/>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rgbClr val="222222"/>
                </a:solidFill>
                <a:effectLst/>
                <a:latin typeface="Arial" pitchFamily="34" charset="0"/>
                <a:cs typeface="Arial" pitchFamily="34" charset="0"/>
              </a:rPr>
              <a:t/>
            </a:r>
            <a:br>
              <a:rPr kumimoji="0" lang="fr-FR" sz="1000" b="0" i="0" u="none" strike="noStrike" cap="none" normalizeH="0" baseline="0" smtClean="0">
                <a:ln>
                  <a:noFill/>
                </a:ln>
                <a:solidFill>
                  <a:srgbClr val="222222"/>
                </a:solidFill>
                <a:effectLst/>
                <a:latin typeface="Arial" pitchFamily="34" charset="0"/>
                <a:cs typeface="Arial" pitchFamily="34" charset="0"/>
              </a:rPr>
            </a:br>
            <a:endParaRPr kumimoji="0" lang="fr-F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100" b="0" i="0" u="none" strike="noStrike" cap="none" normalizeH="0" baseline="0" smtClean="0">
                <a:ln>
                  <a:noFill/>
                </a:ln>
                <a:solidFill>
                  <a:srgbClr val="222222"/>
                </a:solidFill>
                <a:effectLst/>
                <a:latin typeface="inherit"/>
                <a:cs typeface="Arial" pitchFamily="34" charset="0"/>
              </a:rPr>
              <a:t>Potential environmental impacts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6805" name="Rectangle 5"/>
          <p:cNvSpPr>
            <a:spLocks noChangeArrowheads="1"/>
          </p:cNvSpPr>
          <p:nvPr/>
        </p:nvSpPr>
        <p:spPr bwMode="auto">
          <a:xfrm>
            <a:off x="4635500" y="55416"/>
            <a:ext cx="3334246" cy="251359"/>
          </a:xfrm>
          <a:prstGeom prst="rect">
            <a:avLst/>
          </a:prstGeom>
          <a:solidFill>
            <a:srgbClr val="FFFF00"/>
          </a:solidFill>
          <a:ln w="9525">
            <a:noFill/>
            <a:miter lim="800000"/>
            <a:headEnd/>
            <a:tailEnd/>
          </a:ln>
          <a:effectLst/>
        </p:spPr>
        <p:txBody>
          <a:bodyPr vert="horz" wrap="none" lIns="0" tIns="-12696" rIns="0" bIns="-1269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smtClean="0">
                <a:ln>
                  <a:noFill/>
                </a:ln>
                <a:solidFill>
                  <a:schemeClr val="tx2">
                    <a:lumMod val="75000"/>
                  </a:schemeClr>
                </a:solidFill>
                <a:effectLst/>
                <a:latin typeface="Arial" pitchFamily="34" charset="0"/>
                <a:cs typeface="Arial" pitchFamily="34" charset="0"/>
              </a:rPr>
              <a:t>Potential environmental impacts </a:t>
            </a:r>
          </a:p>
        </p:txBody>
      </p:sp>
      <p:sp>
        <p:nvSpPr>
          <p:cNvPr id="76806" name="Rectangle 6"/>
          <p:cNvSpPr>
            <a:spLocks noChangeArrowheads="1"/>
          </p:cNvSpPr>
          <p:nvPr/>
        </p:nvSpPr>
        <p:spPr bwMode="auto">
          <a:xfrm>
            <a:off x="139700" y="4221719"/>
            <a:ext cx="3581400" cy="1697909"/>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Destruction of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benthic</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flora</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and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fauna</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the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organisms</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contained</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in the benthos (living on the surface and in the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sediment</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are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generally</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destroyed</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during</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extraction.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err="1" smtClean="0">
                <a:ln>
                  <a:noFill/>
                </a:ln>
                <a:solidFill>
                  <a:schemeClr val="tx2">
                    <a:lumMod val="75000"/>
                  </a:schemeClr>
                </a:solidFill>
                <a:effectLst/>
                <a:latin typeface="Arial" pitchFamily="34" charset="0"/>
                <a:cs typeface="Arial" pitchFamily="34" charset="0"/>
              </a:rPr>
              <a:t>Significant</a:t>
            </a:r>
            <a:r>
              <a:rPr kumimoji="0" lang="fr-FR" sz="1600" b="1"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1" i="0" u="none" strike="noStrike" cap="none" normalizeH="0" baseline="0" dirty="0" err="1" smtClean="0">
                <a:ln>
                  <a:noFill/>
                </a:ln>
                <a:solidFill>
                  <a:schemeClr val="tx2">
                    <a:lumMod val="75000"/>
                  </a:schemeClr>
                </a:solidFill>
                <a:effectLst/>
                <a:latin typeface="Arial" pitchFamily="34" charset="0"/>
                <a:cs typeface="Arial" pitchFamily="34" charset="0"/>
              </a:rPr>
              <a:t>decrease</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in the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number</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of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species</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population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density</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r>
              <a:rPr kumimoji="0" lang="fr-FR" sz="1600" b="0" i="0" u="none" strike="noStrike" cap="none" normalizeH="0" baseline="0" dirty="0" err="1" smtClean="0">
                <a:ln>
                  <a:noFill/>
                </a:ln>
                <a:solidFill>
                  <a:schemeClr val="tx2">
                    <a:lumMod val="75000"/>
                  </a:schemeClr>
                </a:solidFill>
                <a:effectLst/>
                <a:latin typeface="Arial" pitchFamily="34" charset="0"/>
                <a:cs typeface="Arial" pitchFamily="34" charset="0"/>
              </a:rPr>
              <a:t>biomass</a:t>
            </a:r>
            <a:r>
              <a:rPr kumimoji="0" lang="fr-FR" sz="1600" b="0" i="0" u="none" strike="noStrike" cap="none" normalizeH="0" baseline="0" dirty="0" smtClean="0">
                <a:ln>
                  <a:noFill/>
                </a:ln>
                <a:solidFill>
                  <a:schemeClr val="tx2">
                    <a:lumMod val="75000"/>
                  </a:schemeClr>
                </a:solidFill>
                <a:effectLst/>
                <a:latin typeface="Arial" pitchFamily="34" charset="0"/>
                <a:cs typeface="Arial" pitchFamily="34" charset="0"/>
              </a:rPr>
              <a:t> </a:t>
            </a:r>
          </a:p>
        </p:txBody>
      </p:sp>
      <p:pic>
        <p:nvPicPr>
          <p:cNvPr id="74754" name="Picture 2"/>
          <p:cNvPicPr>
            <a:picLocks noChangeAspect="1" noChangeArrowheads="1"/>
          </p:cNvPicPr>
          <p:nvPr/>
        </p:nvPicPr>
        <p:blipFill>
          <a:blip r:embed="rId3"/>
          <a:srcRect/>
          <a:stretch>
            <a:fillRect/>
          </a:stretch>
        </p:blipFill>
        <p:spPr bwMode="auto">
          <a:xfrm>
            <a:off x="3873500" y="1460501"/>
            <a:ext cx="5105400" cy="5086350"/>
          </a:xfrm>
          <a:prstGeom prst="rect">
            <a:avLst/>
          </a:prstGeom>
          <a:noFill/>
          <a:ln w="9525">
            <a:noFill/>
            <a:miter lim="800000"/>
            <a:headEnd/>
            <a:tailEnd/>
          </a:ln>
          <a:effectLst/>
        </p:spPr>
      </p:pic>
      <p:sp>
        <p:nvSpPr>
          <p:cNvPr id="14" name="object 11"/>
          <p:cNvSpPr txBox="1"/>
          <p:nvPr/>
        </p:nvSpPr>
        <p:spPr>
          <a:xfrm>
            <a:off x="596900" y="575"/>
            <a:ext cx="83058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Dégradation et fragmentation des habitats</a:t>
            </a:r>
            <a:endParaRPr sz="32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50386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58900" y="372020"/>
            <a:ext cx="7073900" cy="369332"/>
          </a:xfrm>
          <a:prstGeom prst="rect">
            <a:avLst/>
          </a:prstGeom>
          <a:solidFill>
            <a:srgbClr val="FFFF00"/>
          </a:solidFill>
        </p:spPr>
        <p:txBody>
          <a:bodyPr wrap="square">
            <a:spAutoFit/>
          </a:bodyPr>
          <a:lstStyle/>
          <a:p>
            <a:r>
              <a:rPr lang="en-US" dirty="0" smtClean="0">
                <a:solidFill>
                  <a:schemeClr val="tx2">
                    <a:lumMod val="75000"/>
                  </a:schemeClr>
                </a:solidFill>
                <a:latin typeface="Arial" pitchFamily="34" charset="0"/>
                <a:cs typeface="Arial" pitchFamily="34" charset="0"/>
              </a:rPr>
              <a:t>Vulnerability of marine ecosystems to the impact of human activities</a:t>
            </a:r>
            <a:endParaRPr lang="fr-FR" dirty="0">
              <a:solidFill>
                <a:schemeClr val="tx2">
                  <a:lumMod val="75000"/>
                </a:schemeClr>
              </a:solidFill>
              <a:latin typeface="Arial" pitchFamily="34" charset="0"/>
              <a:cs typeface="Arial" pitchFamily="34" charset="0"/>
            </a:endParaRPr>
          </a:p>
        </p:txBody>
      </p:sp>
      <p:sp>
        <p:nvSpPr>
          <p:cNvPr id="10" name="Rectangle 9"/>
          <p:cNvSpPr/>
          <p:nvPr/>
        </p:nvSpPr>
        <p:spPr>
          <a:xfrm>
            <a:off x="139700" y="755650"/>
            <a:ext cx="8686800" cy="1015663"/>
          </a:xfrm>
          <a:prstGeom prst="rect">
            <a:avLst/>
          </a:prstGeom>
        </p:spPr>
        <p:txBody>
          <a:bodyPr wrap="square">
            <a:spAutoFit/>
          </a:bodyPr>
          <a:lstStyle/>
          <a:p>
            <a:pPr marL="12700" marR="5080" indent="-635" algn="just"/>
            <a:r>
              <a:rPr lang="fr-FR" sz="2400" b="1" spc="-5" dirty="0" smtClean="0">
                <a:solidFill>
                  <a:srgbClr val="FF0000"/>
                </a:solidFill>
                <a:latin typeface="Arial" pitchFamily="34" charset="0"/>
                <a:cs typeface="Arial" pitchFamily="34" charset="0"/>
              </a:rPr>
              <a:t>41% </a:t>
            </a:r>
            <a:r>
              <a:rPr lang="fr-FR" dirty="0" smtClean="0">
                <a:solidFill>
                  <a:schemeClr val="bg1"/>
                </a:solidFill>
                <a:latin typeface="Arial" pitchFamily="34" charset="0"/>
                <a:cs typeface="Arial" pitchFamily="34" charset="0"/>
              </a:rPr>
              <a:t>de la </a:t>
            </a:r>
            <a:r>
              <a:rPr lang="fr-FR" spc="-5" dirty="0" smtClean="0">
                <a:solidFill>
                  <a:schemeClr val="bg1"/>
                </a:solidFill>
                <a:latin typeface="Arial" pitchFamily="34" charset="0"/>
                <a:cs typeface="Arial" pitchFamily="34" charset="0"/>
              </a:rPr>
              <a:t>surface </a:t>
            </a:r>
            <a:r>
              <a:rPr lang="fr-FR" dirty="0" smtClean="0">
                <a:solidFill>
                  <a:schemeClr val="bg1"/>
                </a:solidFill>
                <a:latin typeface="Arial" pitchFamily="34" charset="0"/>
                <a:cs typeface="Arial" pitchFamily="34" charset="0"/>
              </a:rPr>
              <a:t>mondiale des </a:t>
            </a:r>
            <a:r>
              <a:rPr lang="fr-FR" spc="-5" dirty="0" smtClean="0">
                <a:solidFill>
                  <a:schemeClr val="bg1"/>
                </a:solidFill>
                <a:latin typeface="Arial" pitchFamily="34" charset="0"/>
                <a:cs typeface="Arial" pitchFamily="34" charset="0"/>
              </a:rPr>
              <a:t>océans est très fortement affectée </a:t>
            </a:r>
            <a:r>
              <a:rPr lang="fr-FR" dirty="0" smtClean="0">
                <a:solidFill>
                  <a:schemeClr val="bg1"/>
                </a:solidFill>
                <a:latin typeface="Arial" pitchFamily="34" charset="0"/>
                <a:cs typeface="Arial" pitchFamily="34" charset="0"/>
              </a:rPr>
              <a:t>par les  </a:t>
            </a:r>
            <a:r>
              <a:rPr lang="fr-FR" spc="-5" dirty="0" smtClean="0">
                <a:solidFill>
                  <a:schemeClr val="bg1"/>
                </a:solidFill>
                <a:latin typeface="Arial" pitchFamily="34" charset="0"/>
                <a:cs typeface="Arial" pitchFamily="34" charset="0"/>
              </a:rPr>
              <a:t>activités humaines. La majorité </a:t>
            </a:r>
            <a:r>
              <a:rPr lang="fr-FR" dirty="0" smtClean="0">
                <a:solidFill>
                  <a:schemeClr val="bg1"/>
                </a:solidFill>
                <a:latin typeface="Arial" pitchFamily="34" charset="0"/>
                <a:cs typeface="Arial" pitchFamily="34" charset="0"/>
              </a:rPr>
              <a:t>des </a:t>
            </a:r>
            <a:r>
              <a:rPr lang="fr-FR" spc="-5" dirty="0" smtClean="0">
                <a:solidFill>
                  <a:schemeClr val="bg1"/>
                </a:solidFill>
                <a:latin typeface="Arial" pitchFamily="34" charset="0"/>
                <a:cs typeface="Arial" pitchFamily="34" charset="0"/>
              </a:rPr>
              <a:t>côtes européennes et notamment de la  mer </a:t>
            </a:r>
            <a:r>
              <a:rPr lang="fr-FR" dirty="0" smtClean="0">
                <a:solidFill>
                  <a:schemeClr val="bg1"/>
                </a:solidFill>
                <a:latin typeface="Arial" pitchFamily="34" charset="0"/>
                <a:cs typeface="Arial" pitchFamily="34" charset="0"/>
              </a:rPr>
              <a:t>du Nord sont </a:t>
            </a:r>
            <a:r>
              <a:rPr lang="fr-FR" spc="-5" dirty="0" smtClean="0">
                <a:solidFill>
                  <a:schemeClr val="bg1"/>
                </a:solidFill>
                <a:latin typeface="Arial" pitchFamily="34" charset="0"/>
                <a:cs typeface="Arial" pitchFamily="34" charset="0"/>
              </a:rPr>
              <a:t>extrêmement impactées par les activités humaines. </a:t>
            </a:r>
            <a:r>
              <a:rPr lang="fr-FR" sz="1050" spc="-5" dirty="0" smtClean="0">
                <a:solidFill>
                  <a:schemeClr val="bg1"/>
                </a:solidFill>
                <a:latin typeface="Arial" pitchFamily="34" charset="0"/>
                <a:cs typeface="Arial" pitchFamily="34" charset="0"/>
              </a:rPr>
              <a:t>Halpern </a:t>
            </a:r>
            <a:r>
              <a:rPr lang="fr-FR" sz="1050" i="1" spc="-5" dirty="0" smtClean="0">
                <a:solidFill>
                  <a:schemeClr val="bg1"/>
                </a:solidFill>
                <a:latin typeface="Arial" pitchFamily="34" charset="0"/>
                <a:cs typeface="Arial" pitchFamily="34" charset="0"/>
              </a:rPr>
              <a:t>et al</a:t>
            </a:r>
            <a:r>
              <a:rPr lang="fr-FR" sz="1050" spc="-5" dirty="0" smtClean="0">
                <a:solidFill>
                  <a:schemeClr val="bg1"/>
                </a:solidFill>
                <a:latin typeface="Arial" pitchFamily="34" charset="0"/>
                <a:cs typeface="Arial" pitchFamily="34" charset="0"/>
              </a:rPr>
              <a:t>., Science</a:t>
            </a:r>
            <a:r>
              <a:rPr lang="fr-FR" sz="1050" spc="-65" dirty="0" smtClean="0">
                <a:solidFill>
                  <a:schemeClr val="bg1"/>
                </a:solidFill>
                <a:latin typeface="Arial" pitchFamily="34" charset="0"/>
                <a:cs typeface="Arial" pitchFamily="34" charset="0"/>
              </a:rPr>
              <a:t> </a:t>
            </a:r>
            <a:r>
              <a:rPr lang="fr-FR" sz="1050" spc="-10" dirty="0" smtClean="0">
                <a:solidFill>
                  <a:schemeClr val="bg1"/>
                </a:solidFill>
                <a:latin typeface="Arial" pitchFamily="34" charset="0"/>
                <a:cs typeface="Arial" pitchFamily="34" charset="0"/>
              </a:rPr>
              <a:t>2008</a:t>
            </a:r>
            <a:endParaRPr lang="fr-FR" dirty="0">
              <a:solidFill>
                <a:schemeClr val="bg1"/>
              </a:solidFill>
              <a:latin typeface="Arial" pitchFamily="34" charset="0"/>
              <a:cs typeface="Arial" pitchFamily="34" charset="0"/>
            </a:endParaRPr>
          </a:p>
        </p:txBody>
      </p:sp>
      <p:sp>
        <p:nvSpPr>
          <p:cNvPr id="11" name="Rectangle 10"/>
          <p:cNvSpPr/>
          <p:nvPr/>
        </p:nvSpPr>
        <p:spPr>
          <a:xfrm>
            <a:off x="6007100" y="3341985"/>
            <a:ext cx="2971800" cy="923330"/>
          </a:xfrm>
          <a:prstGeom prst="rect">
            <a:avLst/>
          </a:prstGeom>
        </p:spPr>
        <p:txBody>
          <a:bodyPr wrap="square">
            <a:spAutoFit/>
          </a:bodyPr>
          <a:lstStyle/>
          <a:p>
            <a:pPr marL="12700" algn="just">
              <a:lnSpc>
                <a:spcPct val="100000"/>
              </a:lnSpc>
            </a:pPr>
            <a:r>
              <a:rPr lang="fr-FR" dirty="0" smtClean="0">
                <a:solidFill>
                  <a:schemeClr val="bg1"/>
                </a:solidFill>
                <a:latin typeface="Arial" pitchFamily="34" charset="0"/>
                <a:cs typeface="Arial" pitchFamily="34" charset="0"/>
              </a:rPr>
              <a:t>Une multitude de pressions sur le milieu marin </a:t>
            </a:r>
            <a:r>
              <a:rPr lang="fr-FR" spc="-5" dirty="0" smtClean="0">
                <a:solidFill>
                  <a:schemeClr val="bg1"/>
                </a:solidFill>
                <a:latin typeface="Arial" pitchFamily="34" charset="0"/>
                <a:cs typeface="Arial" pitchFamily="34" charset="0"/>
              </a:rPr>
              <a:t>et </a:t>
            </a:r>
            <a:r>
              <a:rPr lang="fr-FR" dirty="0" smtClean="0">
                <a:solidFill>
                  <a:schemeClr val="bg1"/>
                </a:solidFill>
                <a:latin typeface="Arial" pitchFamily="34" charset="0"/>
                <a:cs typeface="Arial" pitchFamily="34" charset="0"/>
              </a:rPr>
              <a:t>sur la</a:t>
            </a:r>
            <a:r>
              <a:rPr lang="fr-FR" spc="-140" dirty="0" smtClean="0">
                <a:solidFill>
                  <a:schemeClr val="bg1"/>
                </a:solidFill>
                <a:latin typeface="Arial" pitchFamily="34" charset="0"/>
                <a:cs typeface="Arial" pitchFamily="34" charset="0"/>
              </a:rPr>
              <a:t> </a:t>
            </a:r>
            <a:r>
              <a:rPr lang="fr-FR" dirty="0" smtClean="0">
                <a:solidFill>
                  <a:schemeClr val="bg1"/>
                </a:solidFill>
                <a:latin typeface="Arial" pitchFamily="34" charset="0"/>
                <a:cs typeface="Arial" pitchFamily="34" charset="0"/>
              </a:rPr>
              <a:t>biodiversité</a:t>
            </a:r>
            <a:endParaRPr lang="fr-FR" dirty="0">
              <a:solidFill>
                <a:schemeClr val="bg1"/>
              </a:solidFill>
              <a:latin typeface="Arial" pitchFamily="34" charset="0"/>
              <a:cs typeface="Arial" pitchFamily="34" charset="0"/>
            </a:endParaRPr>
          </a:p>
        </p:txBody>
      </p:sp>
      <p:sp>
        <p:nvSpPr>
          <p:cNvPr id="12" name="Rectangle 11"/>
          <p:cNvSpPr/>
          <p:nvPr/>
        </p:nvSpPr>
        <p:spPr>
          <a:xfrm>
            <a:off x="0" y="0"/>
            <a:ext cx="9118600" cy="400110"/>
          </a:xfrm>
          <a:prstGeom prst="rect">
            <a:avLst/>
          </a:prstGeom>
        </p:spPr>
        <p:txBody>
          <a:bodyPr wrap="square">
            <a:spAutoFit/>
          </a:bodyPr>
          <a:lstStyle/>
          <a:p>
            <a:pPr algn="ctr"/>
            <a:r>
              <a:rPr lang="fr-FR" sz="2000" b="1" spc="-5" dirty="0" smtClean="0">
                <a:solidFill>
                  <a:srgbClr val="FF0000"/>
                </a:solidFill>
                <a:latin typeface="Arial" pitchFamily="34" charset="0"/>
                <a:cs typeface="Arial" pitchFamily="34" charset="0"/>
              </a:rPr>
              <a:t>Vulnérabilité </a:t>
            </a:r>
            <a:r>
              <a:rPr lang="fr-FR" sz="2000" b="1" dirty="0" smtClean="0">
                <a:solidFill>
                  <a:srgbClr val="FF0000"/>
                </a:solidFill>
                <a:latin typeface="Arial" pitchFamily="34" charset="0"/>
                <a:cs typeface="Arial" pitchFamily="34" charset="0"/>
              </a:rPr>
              <a:t>des écosystèmes </a:t>
            </a:r>
            <a:r>
              <a:rPr lang="fr-FR" sz="2000" b="1" spc="-5" dirty="0" smtClean="0">
                <a:solidFill>
                  <a:srgbClr val="FF0000"/>
                </a:solidFill>
                <a:latin typeface="Arial" pitchFamily="34" charset="0"/>
                <a:cs typeface="Arial" pitchFamily="34" charset="0"/>
              </a:rPr>
              <a:t>marins </a:t>
            </a:r>
            <a:r>
              <a:rPr lang="fr-FR" sz="2000" b="1" dirty="0" smtClean="0">
                <a:solidFill>
                  <a:srgbClr val="FF0000"/>
                </a:solidFill>
                <a:latin typeface="Arial" pitchFamily="34" charset="0"/>
                <a:cs typeface="Arial" pitchFamily="34" charset="0"/>
              </a:rPr>
              <a:t>à l'impact des activités</a:t>
            </a:r>
            <a:r>
              <a:rPr lang="fr-FR" sz="2000" b="1" spc="-80" dirty="0" smtClean="0">
                <a:solidFill>
                  <a:srgbClr val="FF0000"/>
                </a:solidFill>
                <a:latin typeface="Arial" pitchFamily="34" charset="0"/>
                <a:cs typeface="Arial" pitchFamily="34" charset="0"/>
              </a:rPr>
              <a:t> </a:t>
            </a:r>
            <a:r>
              <a:rPr lang="fr-FR" sz="2000" b="1" spc="-5" dirty="0" smtClean="0">
                <a:solidFill>
                  <a:srgbClr val="FF0000"/>
                </a:solidFill>
                <a:latin typeface="Arial" pitchFamily="34" charset="0"/>
                <a:cs typeface="Arial" pitchFamily="34" charset="0"/>
              </a:rPr>
              <a:t>humaines</a:t>
            </a:r>
            <a:endParaRPr lang="fr-FR" sz="2000" b="1" dirty="0">
              <a:solidFill>
                <a:srgbClr val="FF0000"/>
              </a:solidFill>
            </a:endParaRPr>
          </a:p>
        </p:txBody>
      </p:sp>
      <p:grpSp>
        <p:nvGrpSpPr>
          <p:cNvPr id="6" name="Groupe 5"/>
          <p:cNvGrpSpPr/>
          <p:nvPr/>
        </p:nvGrpSpPr>
        <p:grpSpPr>
          <a:xfrm>
            <a:off x="292100" y="1898650"/>
            <a:ext cx="5715000" cy="4343400"/>
            <a:chOff x="292100" y="1898650"/>
            <a:chExt cx="5715000" cy="4343400"/>
          </a:xfrm>
        </p:grpSpPr>
        <p:sp>
          <p:nvSpPr>
            <p:cNvPr id="3" name="object 3"/>
            <p:cNvSpPr/>
            <p:nvPr/>
          </p:nvSpPr>
          <p:spPr>
            <a:xfrm>
              <a:off x="292100" y="1898650"/>
              <a:ext cx="5715000" cy="4343400"/>
            </a:xfrm>
            <a:prstGeom prst="rect">
              <a:avLst/>
            </a:prstGeom>
            <a:blipFill>
              <a:blip r:embed="rId2" cstate="print"/>
              <a:stretch>
                <a:fillRect/>
              </a:stretch>
            </a:blipFill>
          </p:spPr>
          <p:txBody>
            <a:bodyPr wrap="square" lIns="0" tIns="0" rIns="0" bIns="0" rtlCol="0"/>
            <a:lstStyle/>
            <a:p>
              <a:endParaRPr/>
            </a:p>
          </p:txBody>
        </p:sp>
        <p:sp>
          <p:nvSpPr>
            <p:cNvPr id="13" name="ZoneTexte 12"/>
            <p:cNvSpPr txBox="1"/>
            <p:nvPr/>
          </p:nvSpPr>
          <p:spPr>
            <a:xfrm>
              <a:off x="1663700" y="3803650"/>
              <a:ext cx="1031051" cy="369332"/>
            </a:xfrm>
            <a:prstGeom prst="rect">
              <a:avLst/>
            </a:prstGeom>
            <a:noFill/>
          </p:spPr>
          <p:txBody>
            <a:bodyPr wrap="none" rtlCol="0">
              <a:spAutoFit/>
            </a:bodyPr>
            <a:lstStyle/>
            <a:p>
              <a:r>
                <a:rPr lang="fr-FR" b="1" dirty="0" smtClean="0">
                  <a:solidFill>
                    <a:schemeClr val="bg1"/>
                  </a:solidFill>
                  <a:latin typeface="Arial" pitchFamily="34" charset="0"/>
                  <a:cs typeface="Arial" pitchFamily="34" charset="0"/>
                </a:rPr>
                <a:t>Annaba</a:t>
              </a:r>
              <a:endParaRPr lang="fr-FR" b="1" dirty="0">
                <a:solidFill>
                  <a:schemeClr val="bg1"/>
                </a:solidFill>
                <a:latin typeface="Arial" pitchFamily="34" charset="0"/>
                <a:cs typeface="Arial" pitchFamily="34" charset="0"/>
              </a:endParaRPr>
            </a:p>
          </p:txBody>
        </p:sp>
        <p:cxnSp>
          <p:nvCxnSpPr>
            <p:cNvPr id="15" name="Connecteur droit avec flèche 14"/>
            <p:cNvCxnSpPr>
              <a:stCxn id="13" idx="2"/>
            </p:cNvCxnSpPr>
            <p:nvPr/>
          </p:nvCxnSpPr>
          <p:spPr>
            <a:xfrm>
              <a:off x="2179226" y="4172982"/>
              <a:ext cx="94074" cy="123086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87900" y="1744524"/>
            <a:ext cx="4191000" cy="1754326"/>
          </a:xfrm>
          <a:prstGeom prst="rect">
            <a:avLst/>
          </a:prstGeom>
          <a:solidFill>
            <a:srgbClr val="FFFF00"/>
          </a:solidFill>
        </p:spPr>
        <p:txBody>
          <a:bodyPr wrap="square">
            <a:spAutoFit/>
          </a:bodyPr>
          <a:lstStyle/>
          <a:p>
            <a:r>
              <a:rPr lang="fr-FR" b="1" dirty="0" smtClean="0">
                <a:solidFill>
                  <a:schemeClr val="tx2">
                    <a:lumMod val="75000"/>
                  </a:schemeClr>
                </a:solidFill>
                <a:latin typeface="Arial" pitchFamily="34" charset="0"/>
                <a:cs typeface="Arial" pitchFamily="34" charset="0"/>
              </a:rPr>
              <a:t>The </a:t>
            </a:r>
            <a:r>
              <a:rPr lang="fr-FR" b="1" dirty="0" err="1">
                <a:solidFill>
                  <a:schemeClr val="tx2">
                    <a:lumMod val="75000"/>
                  </a:schemeClr>
                </a:solidFill>
                <a:latin typeface="Arial" pitchFamily="34" charset="0"/>
                <a:cs typeface="Arial" pitchFamily="34" charset="0"/>
              </a:rPr>
              <a:t>Posidonia</a:t>
            </a:r>
            <a:r>
              <a:rPr lang="fr-FR" b="1" dirty="0">
                <a:solidFill>
                  <a:schemeClr val="tx2">
                    <a:lumMod val="75000"/>
                  </a:schemeClr>
                </a:solidFill>
                <a:latin typeface="Arial" pitchFamily="34" charset="0"/>
                <a:cs typeface="Arial" pitchFamily="34" charset="0"/>
              </a:rPr>
              <a:t> </a:t>
            </a:r>
            <a:r>
              <a:rPr lang="fr-FR" b="1" dirty="0" err="1">
                <a:solidFill>
                  <a:schemeClr val="tx2">
                    <a:lumMod val="75000"/>
                  </a:schemeClr>
                </a:solidFill>
                <a:latin typeface="Arial" pitchFamily="34" charset="0"/>
                <a:cs typeface="Arial" pitchFamily="34" charset="0"/>
              </a:rPr>
              <a:t>Herbarium</a:t>
            </a:r>
            <a:r>
              <a:rPr lang="fr-FR" b="1" dirty="0">
                <a:solidFill>
                  <a:schemeClr val="tx2">
                    <a:lumMod val="75000"/>
                  </a:schemeClr>
                </a:solidFill>
                <a:latin typeface="Arial" pitchFamily="34" charset="0"/>
                <a:cs typeface="Arial" pitchFamily="34" charset="0"/>
              </a:rPr>
              <a:t> </a:t>
            </a:r>
          </a:p>
          <a:p>
            <a:r>
              <a:rPr lang="fr-FR" b="1" dirty="0" err="1" smtClean="0">
                <a:solidFill>
                  <a:schemeClr val="tx2">
                    <a:lumMod val="75000"/>
                  </a:schemeClr>
                </a:solidFill>
                <a:latin typeface="Arial" pitchFamily="34" charset="0"/>
                <a:cs typeface="Arial" pitchFamily="34" charset="0"/>
              </a:rPr>
              <a:t>Nuclear</a:t>
            </a:r>
            <a:r>
              <a:rPr lang="fr-FR" b="1" dirty="0" smtClean="0">
                <a:solidFill>
                  <a:schemeClr val="tx2">
                    <a:lumMod val="75000"/>
                  </a:schemeClr>
                </a:solidFill>
                <a:latin typeface="Arial" pitchFamily="34" charset="0"/>
                <a:cs typeface="Arial" pitchFamily="34" charset="0"/>
              </a:rPr>
              <a:t> pollution </a:t>
            </a:r>
          </a:p>
          <a:p>
            <a:r>
              <a:rPr lang="fr-FR" b="1" dirty="0" smtClean="0">
                <a:solidFill>
                  <a:schemeClr val="tx2">
                    <a:lumMod val="75000"/>
                  </a:schemeClr>
                </a:solidFill>
                <a:latin typeface="Arial" pitchFamily="34" charset="0"/>
                <a:cs typeface="Arial" pitchFamily="34" charset="0"/>
              </a:rPr>
              <a:t>Marine pollution and impacts</a:t>
            </a:r>
          </a:p>
          <a:p>
            <a:r>
              <a:rPr lang="fr-FR" b="1" dirty="0" err="1" smtClean="0">
                <a:solidFill>
                  <a:schemeClr val="tx2">
                    <a:lumMod val="75000"/>
                  </a:schemeClr>
                </a:solidFill>
                <a:latin typeface="Arial" pitchFamily="34" charset="0"/>
                <a:cs typeface="Arial" pitchFamily="34" charset="0"/>
              </a:rPr>
              <a:t>Emerging</a:t>
            </a:r>
            <a:r>
              <a:rPr lang="fr-FR" b="1" dirty="0" smtClean="0">
                <a:solidFill>
                  <a:schemeClr val="tx2">
                    <a:lumMod val="75000"/>
                  </a:schemeClr>
                </a:solidFill>
                <a:latin typeface="Arial" pitchFamily="34" charset="0"/>
                <a:cs typeface="Arial" pitchFamily="34" charset="0"/>
              </a:rPr>
              <a:t> contaminants </a:t>
            </a:r>
          </a:p>
          <a:p>
            <a:r>
              <a:rPr lang="fr-FR" b="1" dirty="0" smtClean="0">
                <a:solidFill>
                  <a:schemeClr val="tx2">
                    <a:lumMod val="75000"/>
                  </a:schemeClr>
                </a:solidFill>
                <a:latin typeface="Arial" pitchFamily="34" charset="0"/>
                <a:cs typeface="Arial" pitchFamily="34" charset="0"/>
              </a:rPr>
              <a:t>Bioaccumulation</a:t>
            </a:r>
          </a:p>
          <a:p>
            <a:r>
              <a:rPr lang="fr-FR" b="1" dirty="0" err="1" smtClean="0">
                <a:solidFill>
                  <a:schemeClr val="tx2">
                    <a:lumMod val="75000"/>
                  </a:schemeClr>
                </a:solidFill>
                <a:latin typeface="Arial" pitchFamily="34" charset="0"/>
                <a:cs typeface="Arial" pitchFamily="34" charset="0"/>
              </a:rPr>
              <a:t>Oil</a:t>
            </a:r>
            <a:r>
              <a:rPr lang="fr-FR" b="1" dirty="0" smtClean="0">
                <a:solidFill>
                  <a:schemeClr val="tx2">
                    <a:lumMod val="75000"/>
                  </a:schemeClr>
                </a:solidFill>
                <a:latin typeface="Arial" pitchFamily="34" charset="0"/>
                <a:cs typeface="Arial" pitchFamily="34" charset="0"/>
              </a:rPr>
              <a:t> pollution </a:t>
            </a:r>
          </a:p>
        </p:txBody>
      </p:sp>
      <p:sp>
        <p:nvSpPr>
          <p:cNvPr id="4" name="Rectangle 3"/>
          <p:cNvSpPr/>
          <p:nvPr/>
        </p:nvSpPr>
        <p:spPr>
          <a:xfrm>
            <a:off x="139700" y="146050"/>
            <a:ext cx="6477000" cy="6555641"/>
          </a:xfrm>
          <a:prstGeom prst="rect">
            <a:avLst/>
          </a:prstGeom>
        </p:spPr>
        <p:txBody>
          <a:bodyPr wrap="square">
            <a:spAutoFit/>
          </a:bodyPr>
          <a:lstStyle/>
          <a:p>
            <a:r>
              <a:rPr lang="fr-FR" sz="2000" b="1" dirty="0" smtClean="0">
                <a:solidFill>
                  <a:srgbClr val="FF0000"/>
                </a:solidFill>
                <a:latin typeface="Arial" panose="020B0604020202020204" pitchFamily="34" charset="0"/>
                <a:cs typeface="Arial" panose="020B0604020202020204" pitchFamily="34" charset="0"/>
              </a:rPr>
              <a:t>Partie 1</a:t>
            </a:r>
          </a:p>
          <a:p>
            <a:r>
              <a:rPr lang="fr-FR" sz="2000" dirty="0" smtClean="0">
                <a:solidFill>
                  <a:schemeClr val="bg1"/>
                </a:solidFill>
                <a:latin typeface="Arial" panose="020B0604020202020204" pitchFamily="34" charset="0"/>
                <a:cs typeface="Arial" panose="020B0604020202020204" pitchFamily="34" charset="0"/>
              </a:rPr>
              <a:t>1</a:t>
            </a:r>
            <a:r>
              <a:rPr lang="fr-FR" sz="2000" dirty="0">
                <a:solidFill>
                  <a:schemeClr val="bg1"/>
                </a:solidFill>
                <a:latin typeface="Arial" panose="020B0604020202020204" pitchFamily="34" charset="0"/>
                <a:cs typeface="Arial" panose="020B0604020202020204" pitchFamily="34" charset="0"/>
              </a:rPr>
              <a:t>. Les flux maritimes</a:t>
            </a:r>
          </a:p>
          <a:p>
            <a:r>
              <a:rPr lang="fr-FR" sz="2000" dirty="0">
                <a:solidFill>
                  <a:schemeClr val="bg1"/>
                </a:solidFill>
                <a:latin typeface="Arial" panose="020B0604020202020204" pitchFamily="34" charset="0"/>
                <a:cs typeface="Arial" panose="020B0604020202020204" pitchFamily="34" charset="0"/>
              </a:rPr>
              <a:t>2. Dégradation et fragmentation des habitats</a:t>
            </a:r>
          </a:p>
          <a:p>
            <a:endParaRPr lang="fr-FR" sz="2000" dirty="0" smtClean="0">
              <a:solidFill>
                <a:schemeClr val="bg1"/>
              </a:solidFill>
              <a:latin typeface="Arial" panose="020B0604020202020204" pitchFamily="34" charset="0"/>
              <a:cs typeface="Arial" panose="020B0604020202020204" pitchFamily="34" charset="0"/>
            </a:endParaRPr>
          </a:p>
          <a:p>
            <a:r>
              <a:rPr lang="fr-FR" sz="2000" b="1" dirty="0" smtClean="0">
                <a:solidFill>
                  <a:srgbClr val="FF0000"/>
                </a:solidFill>
                <a:latin typeface="Arial" panose="020B0604020202020204" pitchFamily="34" charset="0"/>
                <a:cs typeface="Arial" panose="020B0604020202020204" pitchFamily="34" charset="0"/>
              </a:rPr>
              <a:t>Partie 2</a:t>
            </a:r>
          </a:p>
          <a:p>
            <a:r>
              <a:rPr lang="fr-FR" sz="2000" dirty="0" smtClean="0">
                <a:solidFill>
                  <a:schemeClr val="bg1"/>
                </a:solidFill>
                <a:latin typeface="Arial" panose="020B0604020202020204" pitchFamily="34" charset="0"/>
                <a:cs typeface="Arial" panose="020B0604020202020204" pitchFamily="34" charset="0"/>
              </a:rPr>
              <a:t>3</a:t>
            </a:r>
            <a:r>
              <a:rPr lang="fr-FR" sz="2000" dirty="0">
                <a:solidFill>
                  <a:schemeClr val="bg1"/>
                </a:solidFill>
                <a:latin typeface="Arial" panose="020B0604020202020204" pitchFamily="34" charset="0"/>
                <a:cs typeface="Arial" panose="020B0604020202020204" pitchFamily="34" charset="0"/>
              </a:rPr>
              <a:t>. L’herbier de Posidonie </a:t>
            </a:r>
          </a:p>
          <a:p>
            <a:r>
              <a:rPr lang="fr-FR" sz="2000" dirty="0">
                <a:solidFill>
                  <a:schemeClr val="bg1"/>
                </a:solidFill>
                <a:latin typeface="Arial" panose="020B0604020202020204" pitchFamily="34" charset="0"/>
                <a:cs typeface="Arial" panose="020B0604020202020204" pitchFamily="34" charset="0"/>
              </a:rPr>
              <a:t>4. La pollution nucléaire</a:t>
            </a:r>
          </a:p>
          <a:p>
            <a:r>
              <a:rPr lang="fr-FR" sz="2000" dirty="0">
                <a:solidFill>
                  <a:schemeClr val="bg1"/>
                </a:solidFill>
                <a:latin typeface="Arial" panose="020B0604020202020204" pitchFamily="34" charset="0"/>
                <a:cs typeface="Arial" panose="020B0604020202020204" pitchFamily="34" charset="0"/>
              </a:rPr>
              <a:t>5. La pollution marine et impacts </a:t>
            </a:r>
          </a:p>
          <a:p>
            <a:r>
              <a:rPr lang="fr-FR" sz="2000" dirty="0">
                <a:solidFill>
                  <a:schemeClr val="bg1"/>
                </a:solidFill>
                <a:latin typeface="Arial" panose="020B0604020202020204" pitchFamily="34" charset="0"/>
                <a:cs typeface="Arial" panose="020B0604020202020204" pitchFamily="34" charset="0"/>
              </a:rPr>
              <a:t>6. Contaminants émergents </a:t>
            </a:r>
          </a:p>
          <a:p>
            <a:r>
              <a:rPr lang="fr-FR" sz="2000" dirty="0">
                <a:solidFill>
                  <a:schemeClr val="bg1"/>
                </a:solidFill>
                <a:latin typeface="Arial" panose="020B0604020202020204" pitchFamily="34" charset="0"/>
                <a:cs typeface="Arial" panose="020B0604020202020204" pitchFamily="34" charset="0"/>
              </a:rPr>
              <a:t>7. La Bioaccumulation</a:t>
            </a:r>
          </a:p>
          <a:p>
            <a:r>
              <a:rPr lang="fr-FR" sz="2000" dirty="0">
                <a:solidFill>
                  <a:schemeClr val="bg1"/>
                </a:solidFill>
                <a:latin typeface="Arial" panose="020B0604020202020204" pitchFamily="34" charset="0"/>
                <a:cs typeface="Arial" panose="020B0604020202020204" pitchFamily="34" charset="0"/>
              </a:rPr>
              <a:t>8. Pollution par les hydrocarbures</a:t>
            </a:r>
          </a:p>
          <a:p>
            <a:endParaRPr lang="fr-FR" sz="2000" dirty="0" smtClean="0">
              <a:solidFill>
                <a:schemeClr val="bg1"/>
              </a:solidFill>
              <a:latin typeface="Arial" panose="020B0604020202020204" pitchFamily="34" charset="0"/>
              <a:cs typeface="Arial" panose="020B0604020202020204" pitchFamily="34" charset="0"/>
            </a:endParaRPr>
          </a:p>
          <a:p>
            <a:r>
              <a:rPr lang="fr-FR" sz="2000" b="1" dirty="0" smtClean="0">
                <a:solidFill>
                  <a:srgbClr val="FF0000"/>
                </a:solidFill>
                <a:latin typeface="Arial" panose="020B0604020202020204" pitchFamily="34" charset="0"/>
                <a:cs typeface="Arial" panose="020B0604020202020204" pitchFamily="34" charset="0"/>
              </a:rPr>
              <a:t>Partie 3</a:t>
            </a:r>
            <a:endParaRPr lang="fr-FR" sz="2000" b="1" dirty="0">
              <a:solidFill>
                <a:srgbClr val="FF0000"/>
              </a:solidFill>
              <a:latin typeface="Arial" panose="020B0604020202020204" pitchFamily="34" charset="0"/>
              <a:cs typeface="Arial" panose="020B0604020202020204" pitchFamily="34" charset="0"/>
            </a:endParaRPr>
          </a:p>
          <a:p>
            <a:r>
              <a:rPr lang="fr-FR" sz="2000" dirty="0" smtClean="0">
                <a:solidFill>
                  <a:schemeClr val="bg1"/>
                </a:solidFill>
                <a:latin typeface="Arial" panose="020B0604020202020204" pitchFamily="34" charset="0"/>
                <a:cs typeface="Arial" panose="020B0604020202020204" pitchFamily="34" charset="0"/>
              </a:rPr>
              <a:t>9</a:t>
            </a:r>
            <a:r>
              <a:rPr lang="fr-FR" sz="2000" dirty="0">
                <a:solidFill>
                  <a:schemeClr val="bg1"/>
                </a:solidFill>
                <a:latin typeface="Arial" panose="020B0604020202020204" pitchFamily="34" charset="0"/>
                <a:cs typeface="Arial" panose="020B0604020202020204" pitchFamily="34" charset="0"/>
              </a:rPr>
              <a:t>. L’eutrophisation</a:t>
            </a:r>
          </a:p>
          <a:p>
            <a:r>
              <a:rPr lang="fr-FR" sz="2000" dirty="0">
                <a:solidFill>
                  <a:schemeClr val="bg1"/>
                </a:solidFill>
                <a:latin typeface="Arial" panose="020B0604020202020204" pitchFamily="34" charset="0"/>
                <a:cs typeface="Arial" panose="020B0604020202020204" pitchFamily="34" charset="0"/>
              </a:rPr>
              <a:t>10. Pollution par les munitions et par les grands cargos </a:t>
            </a:r>
          </a:p>
          <a:p>
            <a:r>
              <a:rPr lang="fr-FR" sz="2000" dirty="0">
                <a:solidFill>
                  <a:schemeClr val="bg1"/>
                </a:solidFill>
                <a:latin typeface="Arial" panose="020B0604020202020204" pitchFamily="34" charset="0"/>
                <a:cs typeface="Arial" panose="020B0604020202020204" pitchFamily="34" charset="0"/>
              </a:rPr>
              <a:t>11. Pollution par les macro déchets</a:t>
            </a:r>
          </a:p>
          <a:p>
            <a:r>
              <a:rPr lang="fr-FR" sz="2000" dirty="0">
                <a:solidFill>
                  <a:schemeClr val="bg1"/>
                </a:solidFill>
                <a:latin typeface="Arial" panose="020B0604020202020204" pitchFamily="34" charset="0"/>
                <a:cs typeface="Arial" panose="020B0604020202020204" pitchFamily="34" charset="0"/>
              </a:rPr>
              <a:t>12. La pollution par les </a:t>
            </a:r>
            <a:r>
              <a:rPr lang="fr-FR" sz="2000" dirty="0" smtClean="0">
                <a:solidFill>
                  <a:schemeClr val="bg1"/>
                </a:solidFill>
                <a:latin typeface="Arial" panose="020B0604020202020204" pitchFamily="34" charset="0"/>
                <a:cs typeface="Arial" panose="020B0604020202020204" pitchFamily="34" charset="0"/>
              </a:rPr>
              <a:t>plastiques</a:t>
            </a:r>
          </a:p>
          <a:p>
            <a:r>
              <a:rPr lang="fr-FR" sz="2000" dirty="0" smtClean="0">
                <a:solidFill>
                  <a:schemeClr val="bg1"/>
                </a:solidFill>
                <a:latin typeface="Arial" panose="020B0604020202020204" pitchFamily="34" charset="0"/>
                <a:cs typeface="Arial" panose="020B0604020202020204" pitchFamily="34" charset="0"/>
              </a:rPr>
              <a:t>13. Pollution Biologique</a:t>
            </a:r>
            <a:endParaRPr lang="fr-FR" sz="2000" dirty="0">
              <a:solidFill>
                <a:schemeClr val="bg1"/>
              </a:solidFill>
              <a:latin typeface="Arial" panose="020B0604020202020204" pitchFamily="34" charset="0"/>
              <a:cs typeface="Arial" panose="020B0604020202020204" pitchFamily="34" charset="0"/>
            </a:endParaRPr>
          </a:p>
          <a:p>
            <a:endParaRPr lang="fr-FR" sz="2000" dirty="0" smtClean="0">
              <a:solidFill>
                <a:schemeClr val="bg1"/>
              </a:solidFill>
              <a:latin typeface="Arial" panose="020B0604020202020204" pitchFamily="34" charset="0"/>
              <a:cs typeface="Arial" panose="020B0604020202020204" pitchFamily="34" charset="0"/>
            </a:endParaRPr>
          </a:p>
          <a:p>
            <a:r>
              <a:rPr lang="fr-FR" sz="2000" b="1" dirty="0" smtClean="0">
                <a:solidFill>
                  <a:srgbClr val="FF0000"/>
                </a:solidFill>
                <a:latin typeface="Arial" panose="020B0604020202020204" pitchFamily="34" charset="0"/>
                <a:cs typeface="Arial" panose="020B0604020202020204" pitchFamily="34" charset="0"/>
              </a:rPr>
              <a:t>Partie 4</a:t>
            </a:r>
          </a:p>
          <a:p>
            <a:r>
              <a:rPr lang="fr-FR" sz="2000" dirty="0" smtClean="0">
                <a:solidFill>
                  <a:schemeClr val="bg1"/>
                </a:solidFill>
                <a:latin typeface="Arial" panose="020B0604020202020204" pitchFamily="34" charset="0"/>
                <a:cs typeface="Arial" panose="020B0604020202020204" pitchFamily="34" charset="0"/>
              </a:rPr>
              <a:t>14. </a:t>
            </a:r>
            <a:r>
              <a:rPr lang="fr-FR" sz="2000" dirty="0">
                <a:solidFill>
                  <a:schemeClr val="bg1"/>
                </a:solidFill>
                <a:latin typeface="Arial" panose="020B0604020202020204" pitchFamily="34" charset="0"/>
                <a:cs typeface="Arial" panose="020B0604020202020204" pitchFamily="34" charset="0"/>
              </a:rPr>
              <a:t>Impacts de la surpêche </a:t>
            </a:r>
          </a:p>
        </p:txBody>
      </p:sp>
      <p:sp>
        <p:nvSpPr>
          <p:cNvPr id="7" name="Rectangle 6"/>
          <p:cNvSpPr/>
          <p:nvPr/>
        </p:nvSpPr>
        <p:spPr>
          <a:xfrm>
            <a:off x="4802905" y="194540"/>
            <a:ext cx="4191000" cy="646331"/>
          </a:xfrm>
          <a:prstGeom prst="rect">
            <a:avLst/>
          </a:prstGeom>
          <a:solidFill>
            <a:srgbClr val="FFFF00"/>
          </a:solidFill>
        </p:spPr>
        <p:txBody>
          <a:bodyPr wrap="square">
            <a:spAutoFit/>
          </a:bodyPr>
          <a:lstStyle/>
          <a:p>
            <a:r>
              <a:rPr lang="fr-FR" b="1" dirty="0" smtClean="0">
                <a:solidFill>
                  <a:schemeClr val="tx2">
                    <a:lumMod val="75000"/>
                  </a:schemeClr>
                </a:solidFill>
                <a:latin typeface="Arial" pitchFamily="34" charset="0"/>
                <a:cs typeface="Arial" pitchFamily="34" charset="0"/>
              </a:rPr>
              <a:t>Maritime </a:t>
            </a:r>
            <a:r>
              <a:rPr lang="fr-FR" b="1" dirty="0" err="1" smtClean="0">
                <a:solidFill>
                  <a:schemeClr val="tx2">
                    <a:lumMod val="75000"/>
                  </a:schemeClr>
                </a:solidFill>
                <a:latin typeface="Arial" pitchFamily="34" charset="0"/>
                <a:cs typeface="Arial" pitchFamily="34" charset="0"/>
              </a:rPr>
              <a:t>flows</a:t>
            </a:r>
            <a:r>
              <a:rPr lang="fr-FR" b="1" dirty="0" smtClean="0">
                <a:solidFill>
                  <a:schemeClr val="tx2">
                    <a:lumMod val="75000"/>
                  </a:schemeClr>
                </a:solidFill>
                <a:latin typeface="Arial" pitchFamily="34" charset="0"/>
                <a:cs typeface="Arial" pitchFamily="34" charset="0"/>
              </a:rPr>
              <a:t> </a:t>
            </a:r>
          </a:p>
          <a:p>
            <a:r>
              <a:rPr lang="fr-FR" b="1" dirty="0" smtClean="0">
                <a:solidFill>
                  <a:schemeClr val="tx2">
                    <a:lumMod val="75000"/>
                  </a:schemeClr>
                </a:solidFill>
                <a:latin typeface="Arial" pitchFamily="34" charset="0"/>
                <a:cs typeface="Arial" pitchFamily="34" charset="0"/>
              </a:rPr>
              <a:t>Habitat </a:t>
            </a:r>
            <a:r>
              <a:rPr lang="fr-FR" b="1" dirty="0" err="1" smtClean="0">
                <a:solidFill>
                  <a:schemeClr val="tx2">
                    <a:lumMod val="75000"/>
                  </a:schemeClr>
                </a:solidFill>
                <a:latin typeface="Arial" pitchFamily="34" charset="0"/>
                <a:cs typeface="Arial" pitchFamily="34" charset="0"/>
              </a:rPr>
              <a:t>degradation</a:t>
            </a:r>
            <a:r>
              <a:rPr lang="fr-FR" b="1" dirty="0" smtClean="0">
                <a:solidFill>
                  <a:schemeClr val="tx2">
                    <a:lumMod val="75000"/>
                  </a:schemeClr>
                </a:solidFill>
                <a:latin typeface="Arial" pitchFamily="34" charset="0"/>
                <a:cs typeface="Arial" pitchFamily="34" charset="0"/>
              </a:rPr>
              <a:t> &amp; fragmentation </a:t>
            </a:r>
            <a:endParaRPr lang="fr-FR" b="1" dirty="0">
              <a:solidFill>
                <a:schemeClr val="tx2">
                  <a:lumMod val="75000"/>
                </a:schemeClr>
              </a:solidFill>
              <a:latin typeface="Arial" pitchFamily="34" charset="0"/>
              <a:cs typeface="Arial" pitchFamily="34" charset="0"/>
            </a:endParaRPr>
          </a:p>
        </p:txBody>
      </p:sp>
      <p:sp>
        <p:nvSpPr>
          <p:cNvPr id="8" name="Rectangle 7"/>
          <p:cNvSpPr/>
          <p:nvPr/>
        </p:nvSpPr>
        <p:spPr>
          <a:xfrm>
            <a:off x="4768273" y="3651250"/>
            <a:ext cx="4191000" cy="1477328"/>
          </a:xfrm>
          <a:prstGeom prst="rect">
            <a:avLst/>
          </a:prstGeom>
          <a:solidFill>
            <a:srgbClr val="FFFF00"/>
          </a:solidFill>
        </p:spPr>
        <p:txBody>
          <a:bodyPr wrap="square">
            <a:spAutoFit/>
          </a:bodyPr>
          <a:lstStyle/>
          <a:p>
            <a:r>
              <a:rPr lang="fr-FR" b="1" dirty="0" smtClean="0">
                <a:solidFill>
                  <a:schemeClr val="tx2">
                    <a:lumMod val="75000"/>
                  </a:schemeClr>
                </a:solidFill>
                <a:latin typeface="Arial" pitchFamily="34" charset="0"/>
                <a:cs typeface="Arial" pitchFamily="34" charset="0"/>
              </a:rPr>
              <a:t>Eutrophication </a:t>
            </a:r>
          </a:p>
          <a:p>
            <a:r>
              <a:rPr lang="fr-FR" b="1" dirty="0" smtClean="0">
                <a:solidFill>
                  <a:schemeClr val="tx2">
                    <a:lumMod val="75000"/>
                  </a:schemeClr>
                </a:solidFill>
                <a:latin typeface="Arial" pitchFamily="34" charset="0"/>
                <a:cs typeface="Arial" pitchFamily="34" charset="0"/>
              </a:rPr>
              <a:t>Munitions </a:t>
            </a:r>
          </a:p>
          <a:p>
            <a:r>
              <a:rPr lang="fr-FR" b="1" dirty="0" smtClean="0">
                <a:solidFill>
                  <a:schemeClr val="tx2">
                    <a:lumMod val="75000"/>
                  </a:schemeClr>
                </a:solidFill>
                <a:latin typeface="Arial" pitchFamily="34" charset="0"/>
                <a:cs typeface="Arial" pitchFamily="34" charset="0"/>
              </a:rPr>
              <a:t>Macro </a:t>
            </a:r>
            <a:r>
              <a:rPr lang="fr-FR" b="1" dirty="0" err="1" smtClean="0">
                <a:solidFill>
                  <a:schemeClr val="tx2">
                    <a:lumMod val="75000"/>
                  </a:schemeClr>
                </a:solidFill>
                <a:latin typeface="Arial" pitchFamily="34" charset="0"/>
                <a:cs typeface="Arial" pitchFamily="34" charset="0"/>
              </a:rPr>
              <a:t>wastes</a:t>
            </a:r>
            <a:r>
              <a:rPr lang="fr-FR" b="1" dirty="0" smtClean="0">
                <a:solidFill>
                  <a:schemeClr val="tx2">
                    <a:lumMod val="75000"/>
                  </a:schemeClr>
                </a:solidFill>
                <a:latin typeface="Arial" pitchFamily="34" charset="0"/>
                <a:cs typeface="Arial" pitchFamily="34" charset="0"/>
              </a:rPr>
              <a:t> </a:t>
            </a:r>
          </a:p>
          <a:p>
            <a:r>
              <a:rPr lang="fr-FR" b="1" dirty="0" err="1" smtClean="0">
                <a:solidFill>
                  <a:schemeClr val="tx2">
                    <a:lumMod val="75000"/>
                  </a:schemeClr>
                </a:solidFill>
                <a:latin typeface="Arial" pitchFamily="34" charset="0"/>
                <a:cs typeface="Arial" pitchFamily="34" charset="0"/>
              </a:rPr>
              <a:t>Plasctics</a:t>
            </a:r>
            <a:endParaRPr lang="fr-FR" b="1" dirty="0" smtClean="0">
              <a:solidFill>
                <a:schemeClr val="tx2">
                  <a:lumMod val="75000"/>
                </a:schemeClr>
              </a:solidFill>
              <a:latin typeface="Arial" pitchFamily="34" charset="0"/>
              <a:cs typeface="Arial" pitchFamily="34" charset="0"/>
            </a:endParaRPr>
          </a:p>
          <a:p>
            <a:r>
              <a:rPr lang="fr-FR" b="1" dirty="0" err="1" smtClean="0">
                <a:solidFill>
                  <a:schemeClr val="tx2">
                    <a:lumMod val="75000"/>
                  </a:schemeClr>
                </a:solidFill>
                <a:latin typeface="Arial" pitchFamily="34" charset="0"/>
                <a:cs typeface="Arial" pitchFamily="34" charset="0"/>
              </a:rPr>
              <a:t>Biological</a:t>
            </a:r>
            <a:r>
              <a:rPr lang="fr-FR" b="1" dirty="0" smtClean="0">
                <a:solidFill>
                  <a:schemeClr val="tx2">
                    <a:lumMod val="75000"/>
                  </a:schemeClr>
                </a:solidFill>
                <a:latin typeface="Arial" pitchFamily="34" charset="0"/>
                <a:cs typeface="Arial" pitchFamily="34" charset="0"/>
              </a:rPr>
              <a:t> pollution</a:t>
            </a:r>
          </a:p>
        </p:txBody>
      </p:sp>
      <p:sp>
        <p:nvSpPr>
          <p:cNvPr id="9" name="Rectangle 8"/>
          <p:cNvSpPr/>
          <p:nvPr/>
        </p:nvSpPr>
        <p:spPr>
          <a:xfrm>
            <a:off x="4787900" y="6253718"/>
            <a:ext cx="4191000" cy="369332"/>
          </a:xfrm>
          <a:prstGeom prst="rect">
            <a:avLst/>
          </a:prstGeom>
          <a:solidFill>
            <a:srgbClr val="FFFF00"/>
          </a:solidFill>
        </p:spPr>
        <p:txBody>
          <a:bodyPr wrap="square">
            <a:spAutoFit/>
          </a:bodyPr>
          <a:lstStyle/>
          <a:p>
            <a:r>
              <a:rPr lang="fr-FR" b="1" dirty="0" err="1" smtClean="0">
                <a:solidFill>
                  <a:schemeClr val="tx2">
                    <a:lumMod val="75000"/>
                  </a:schemeClr>
                </a:solidFill>
                <a:latin typeface="Arial" pitchFamily="34" charset="0"/>
                <a:cs typeface="Arial" pitchFamily="34" charset="0"/>
              </a:rPr>
              <a:t>Overfishing</a:t>
            </a:r>
            <a:endParaRPr lang="fr-FR" b="1"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833466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1435100" y="1737320"/>
            <a:ext cx="62484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spc="-5" dirty="0" smtClean="0">
                <a:solidFill>
                  <a:schemeClr val="tx2">
                    <a:lumMod val="75000"/>
                  </a:schemeClr>
                </a:solidFill>
                <a:latin typeface="Arial" pitchFamily="34" charset="0"/>
                <a:cs typeface="Arial" pitchFamily="34" charset="0"/>
              </a:rPr>
              <a:t>Les flux maritimes</a:t>
            </a:r>
            <a:endParaRPr sz="6000" dirty="0">
              <a:solidFill>
                <a:schemeClr val="tx2">
                  <a:lumMod val="75000"/>
                </a:schemeClr>
              </a:solidFill>
              <a:latin typeface="Arial" pitchFamily="34" charset="0"/>
              <a:cs typeface="Arial" pitchFamily="34" charset="0"/>
            </a:endParaRPr>
          </a:p>
        </p:txBody>
      </p:sp>
      <p:sp>
        <p:nvSpPr>
          <p:cNvPr id="6" name="Rectangle 1"/>
          <p:cNvSpPr>
            <a:spLocks noChangeArrowheads="1"/>
          </p:cNvSpPr>
          <p:nvPr/>
        </p:nvSpPr>
        <p:spPr bwMode="auto">
          <a:xfrm>
            <a:off x="2882900" y="3117850"/>
            <a:ext cx="3124200" cy="466803"/>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pPr lvl="0" fontAlgn="base">
              <a:spcBef>
                <a:spcPct val="0"/>
              </a:spcBef>
              <a:spcAft>
                <a:spcPct val="0"/>
              </a:spcAft>
            </a:pPr>
            <a:r>
              <a:rPr kumimoji="0" lang="fr-FR" sz="3200" i="0" u="none" strike="noStrike" cap="none" normalizeH="0" baseline="0" dirty="0" smtClean="0">
                <a:ln>
                  <a:noFill/>
                </a:ln>
                <a:solidFill>
                  <a:schemeClr val="tx2">
                    <a:lumMod val="75000"/>
                  </a:schemeClr>
                </a:solidFill>
                <a:effectLst/>
                <a:latin typeface="Arial" pitchFamily="34" charset="0"/>
                <a:cs typeface="Arial" pitchFamily="34" charset="0"/>
              </a:rPr>
              <a:t>Maritime </a:t>
            </a:r>
            <a:r>
              <a:rPr lang="fr-FR" sz="3200" dirty="0" err="1" smtClean="0">
                <a:solidFill>
                  <a:schemeClr val="tx2">
                    <a:lumMod val="75000"/>
                  </a:schemeClr>
                </a:solidFill>
                <a:latin typeface="Arial" pitchFamily="34" charset="0"/>
                <a:cs typeface="Arial" pitchFamily="34" charset="0"/>
              </a:rPr>
              <a:t>flows</a:t>
            </a:r>
            <a:endParaRPr kumimoji="0" lang="fr-FR" sz="3200" i="0" u="none" strike="noStrike" cap="none" normalizeH="0" baseline="0" dirty="0" smtClean="0">
              <a:ln>
                <a:noFill/>
              </a:ln>
              <a:solidFill>
                <a:schemeClr val="tx2">
                  <a:lumMod val="75000"/>
                </a:schemeClr>
              </a:solidFill>
              <a:effectLst/>
              <a:latin typeface="Arial" pitchFamily="34" charset="0"/>
              <a:cs typeface="Arial" pitchFamily="34" charset="0"/>
            </a:endParaRPr>
          </a:p>
        </p:txBody>
      </p:sp>
      <p:sp>
        <p:nvSpPr>
          <p:cNvPr id="7" name="object 11"/>
          <p:cNvSpPr txBox="1"/>
          <p:nvPr/>
        </p:nvSpPr>
        <p:spPr>
          <a:xfrm>
            <a:off x="3873500" y="589855"/>
            <a:ext cx="9144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spc="-5" dirty="0" smtClean="0">
                <a:solidFill>
                  <a:schemeClr val="tx2">
                    <a:lumMod val="75000"/>
                  </a:schemeClr>
                </a:solidFill>
                <a:latin typeface="Arial" pitchFamily="34" charset="0"/>
                <a:cs typeface="Arial" pitchFamily="34" charset="0"/>
              </a:rPr>
              <a:t>1</a:t>
            </a:r>
            <a:endParaRPr sz="6000" dirty="0">
              <a:solidFill>
                <a:schemeClr val="tx2">
                  <a:lumMod val="75000"/>
                </a:schemeClr>
              </a:solidFill>
              <a:latin typeface="Arial" pitchFamily="34" charset="0"/>
              <a:cs typeface="Arial" pitchFamily="34" charset="0"/>
            </a:endParaRPr>
          </a:p>
        </p:txBody>
      </p:sp>
      <p:sp>
        <p:nvSpPr>
          <p:cNvPr id="8" name="Rectangle 1"/>
          <p:cNvSpPr>
            <a:spLocks noChangeArrowheads="1"/>
          </p:cNvSpPr>
          <p:nvPr/>
        </p:nvSpPr>
        <p:spPr bwMode="auto">
          <a:xfrm>
            <a:off x="901700" y="3956050"/>
            <a:ext cx="6894945" cy="713024"/>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r>
              <a:rPr lang="fr-FR" sz="2400" spc="-5" dirty="0">
                <a:solidFill>
                  <a:schemeClr val="bg1"/>
                </a:solidFill>
                <a:latin typeface="Arial" pitchFamily="34" charset="0"/>
                <a:cs typeface="Arial" pitchFamily="34" charset="0"/>
              </a:rPr>
              <a:t>En mer du</a:t>
            </a:r>
            <a:r>
              <a:rPr lang="fr-FR" sz="2400" spc="10" dirty="0">
                <a:solidFill>
                  <a:schemeClr val="bg1"/>
                </a:solidFill>
                <a:latin typeface="Arial" pitchFamily="34" charset="0"/>
                <a:cs typeface="Arial" pitchFamily="34" charset="0"/>
              </a:rPr>
              <a:t> </a:t>
            </a:r>
            <a:r>
              <a:rPr lang="fr-FR" sz="2400" spc="-5" dirty="0">
                <a:solidFill>
                  <a:schemeClr val="bg1"/>
                </a:solidFill>
                <a:latin typeface="Arial" pitchFamily="34" charset="0"/>
                <a:cs typeface="Arial" pitchFamily="34" charset="0"/>
              </a:rPr>
              <a:t>Nord</a:t>
            </a:r>
            <a:r>
              <a:rPr lang="fr-FR" sz="2400" dirty="0">
                <a:solidFill>
                  <a:schemeClr val="bg1"/>
                </a:solidFill>
                <a:latin typeface="Arial" pitchFamily="34" charset="0"/>
                <a:cs typeface="Arial" pitchFamily="34" charset="0"/>
              </a:rPr>
              <a:t>  </a:t>
            </a:r>
            <a:r>
              <a:rPr lang="fr-FR" sz="2400" b="1" dirty="0" err="1">
                <a:solidFill>
                  <a:srgbClr val="FFFF00"/>
                </a:solidFill>
                <a:latin typeface="Arial" pitchFamily="34" charset="0"/>
                <a:cs typeface="Arial" pitchFamily="34" charset="0"/>
              </a:rPr>
              <a:t>North</a:t>
            </a:r>
            <a:r>
              <a:rPr lang="fr-FR" sz="2400" b="1" dirty="0">
                <a:solidFill>
                  <a:srgbClr val="FFFF00"/>
                </a:solidFill>
                <a:latin typeface="Arial" pitchFamily="34" charset="0"/>
                <a:cs typeface="Arial" pitchFamily="34" charset="0"/>
              </a:rPr>
              <a:t> </a:t>
            </a:r>
            <a:r>
              <a:rPr lang="fr-FR" sz="2400" b="1" dirty="0" err="1">
                <a:solidFill>
                  <a:srgbClr val="FFFF00"/>
                </a:solidFill>
                <a:latin typeface="Arial" pitchFamily="34" charset="0"/>
                <a:cs typeface="Arial" pitchFamily="34" charset="0"/>
              </a:rPr>
              <a:t>Sea</a:t>
            </a:r>
            <a:r>
              <a:rPr lang="fr-FR" sz="2400" b="1" dirty="0">
                <a:solidFill>
                  <a:srgbClr val="FFFF00"/>
                </a:solidFill>
                <a:latin typeface="Arial" pitchFamily="34" charset="0"/>
                <a:cs typeface="Arial" pitchFamily="34" charset="0"/>
              </a:rPr>
              <a:t>                               </a:t>
            </a:r>
            <a:endParaRPr lang="fr-FR" sz="2400" b="1" dirty="0" smtClean="0">
              <a:solidFill>
                <a:srgbClr val="FFFF00"/>
              </a:solidFill>
              <a:latin typeface="Arial" pitchFamily="34" charset="0"/>
              <a:cs typeface="Arial" pitchFamily="34" charset="0"/>
            </a:endParaRPr>
          </a:p>
          <a:p>
            <a:r>
              <a:rPr lang="fr-FR" sz="2400" dirty="0" smtClean="0">
                <a:solidFill>
                  <a:schemeClr val="bg1"/>
                </a:solidFill>
                <a:latin typeface="Arial" pitchFamily="34" charset="0"/>
                <a:cs typeface="Arial" pitchFamily="34" charset="0"/>
              </a:rPr>
              <a:t>En </a:t>
            </a:r>
            <a:r>
              <a:rPr lang="fr-FR" sz="2400" dirty="0">
                <a:solidFill>
                  <a:schemeClr val="bg1"/>
                </a:solidFill>
                <a:latin typeface="Arial" pitchFamily="34" charset="0"/>
                <a:cs typeface="Arial" pitchFamily="34" charset="0"/>
              </a:rPr>
              <a:t>Méditerranée </a:t>
            </a:r>
            <a:r>
              <a:rPr lang="fr-FR" sz="2400" b="1" dirty="0" err="1">
                <a:solidFill>
                  <a:srgbClr val="FFFF00"/>
                </a:solidFill>
                <a:latin typeface="Arial" pitchFamily="34" charset="0"/>
                <a:cs typeface="Arial" pitchFamily="34" charset="0"/>
              </a:rPr>
              <a:t>Mediterranean</a:t>
            </a:r>
            <a:r>
              <a:rPr lang="fr-FR" sz="2400" b="1" dirty="0">
                <a:solidFill>
                  <a:srgbClr val="FFFF00"/>
                </a:solidFill>
                <a:latin typeface="Arial" pitchFamily="34" charset="0"/>
                <a:cs typeface="Arial" pitchFamily="34" charset="0"/>
              </a:rPr>
              <a:t> </a:t>
            </a:r>
            <a:r>
              <a:rPr lang="fr-FR" sz="2400" b="1" dirty="0" err="1">
                <a:solidFill>
                  <a:srgbClr val="FFFF00"/>
                </a:solidFill>
                <a:latin typeface="Arial" pitchFamily="34" charset="0"/>
                <a:cs typeface="Arial" pitchFamily="34" charset="0"/>
              </a:rPr>
              <a:t>sea</a:t>
            </a:r>
            <a:endParaRPr lang="fr-FR" sz="24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834104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enat.fr/rap/r13-108/r13-10811.gif"/>
          <p:cNvPicPr>
            <a:picLocks noChangeAspect="1" noChangeArrowheads="1"/>
          </p:cNvPicPr>
          <p:nvPr/>
        </p:nvPicPr>
        <p:blipFill>
          <a:blip r:embed="rId2" cstate="print"/>
          <a:srcRect/>
          <a:stretch>
            <a:fillRect/>
          </a:stretch>
        </p:blipFill>
        <p:spPr bwMode="auto">
          <a:xfrm>
            <a:off x="155575" y="-28252738"/>
            <a:ext cx="6543675" cy="4248150"/>
          </a:xfrm>
          <a:prstGeom prst="rect">
            <a:avLst/>
          </a:prstGeom>
          <a:noFill/>
        </p:spPr>
      </p:pic>
      <p:sp>
        <p:nvSpPr>
          <p:cNvPr id="7" name="object 3"/>
          <p:cNvSpPr/>
          <p:nvPr/>
        </p:nvSpPr>
        <p:spPr>
          <a:xfrm>
            <a:off x="73314" y="905312"/>
            <a:ext cx="4419600" cy="4011810"/>
          </a:xfrm>
          <a:prstGeom prst="rect">
            <a:avLst/>
          </a:prstGeom>
          <a:blipFill>
            <a:blip r:embed="rId3" cstate="print"/>
            <a:stretch>
              <a:fillRect/>
            </a:stretch>
          </a:blipFill>
        </p:spPr>
        <p:txBody>
          <a:bodyPr wrap="square" lIns="0" tIns="0" rIns="0" bIns="0" rtlCol="0"/>
          <a:lstStyle/>
          <a:p>
            <a:endParaRPr/>
          </a:p>
        </p:txBody>
      </p:sp>
      <p:sp>
        <p:nvSpPr>
          <p:cNvPr id="13" name="Rectangle 12"/>
          <p:cNvSpPr/>
          <p:nvPr/>
        </p:nvSpPr>
        <p:spPr>
          <a:xfrm>
            <a:off x="0" y="4917122"/>
            <a:ext cx="4559300" cy="1477328"/>
          </a:xfrm>
          <a:prstGeom prst="rect">
            <a:avLst/>
          </a:prstGeom>
        </p:spPr>
        <p:txBody>
          <a:bodyPr>
            <a:spAutoFit/>
          </a:bodyPr>
          <a:lstStyle/>
          <a:p>
            <a:pPr marL="12700">
              <a:lnSpc>
                <a:spcPct val="100000"/>
              </a:lnSpc>
            </a:pPr>
            <a:r>
              <a:rPr lang="fr-FR" spc="-10" dirty="0" smtClean="0">
                <a:solidFill>
                  <a:schemeClr val="bg1"/>
                </a:solidFill>
                <a:latin typeface="Arial"/>
                <a:cs typeface="Arial"/>
              </a:rPr>
              <a:t>Zone </a:t>
            </a:r>
            <a:r>
              <a:rPr lang="fr-FR" spc="-5" dirty="0" smtClean="0">
                <a:solidFill>
                  <a:schemeClr val="bg1"/>
                </a:solidFill>
                <a:latin typeface="Arial"/>
                <a:cs typeface="Arial"/>
              </a:rPr>
              <a:t>de </a:t>
            </a:r>
            <a:r>
              <a:rPr lang="fr-FR" spc="-10" dirty="0" smtClean="0">
                <a:solidFill>
                  <a:schemeClr val="bg1"/>
                </a:solidFill>
                <a:latin typeface="Arial"/>
                <a:cs typeface="Arial"/>
              </a:rPr>
              <a:t>concentration </a:t>
            </a:r>
            <a:r>
              <a:rPr lang="fr-FR" spc="-5" dirty="0" smtClean="0">
                <a:solidFill>
                  <a:schemeClr val="bg1"/>
                </a:solidFill>
                <a:latin typeface="Arial"/>
                <a:cs typeface="Arial"/>
              </a:rPr>
              <a:t>du trafic </a:t>
            </a:r>
            <a:r>
              <a:rPr lang="fr-FR" spc="-10" dirty="0" smtClean="0">
                <a:solidFill>
                  <a:schemeClr val="bg1"/>
                </a:solidFill>
                <a:latin typeface="Arial"/>
                <a:cs typeface="Arial"/>
              </a:rPr>
              <a:t>maritime</a:t>
            </a:r>
          </a:p>
          <a:p>
            <a:pPr marL="12700"/>
            <a:r>
              <a:rPr lang="fr-FR" spc="-10" dirty="0" smtClean="0">
                <a:solidFill>
                  <a:schemeClr val="bg1"/>
                </a:solidFill>
                <a:latin typeface="Arial"/>
                <a:cs typeface="Arial"/>
              </a:rPr>
              <a:t>Câbles</a:t>
            </a:r>
            <a:r>
              <a:rPr lang="fr-FR" spc="-40" dirty="0" smtClean="0">
                <a:solidFill>
                  <a:schemeClr val="bg1"/>
                </a:solidFill>
                <a:latin typeface="Arial"/>
                <a:cs typeface="Arial"/>
              </a:rPr>
              <a:t> </a:t>
            </a:r>
            <a:r>
              <a:rPr lang="fr-FR" spc="-10" dirty="0" smtClean="0">
                <a:solidFill>
                  <a:schemeClr val="bg1"/>
                </a:solidFill>
                <a:latin typeface="Arial"/>
                <a:cs typeface="Arial"/>
              </a:rPr>
              <a:t>sous-marins</a:t>
            </a:r>
          </a:p>
          <a:p>
            <a:pPr marL="12700"/>
            <a:r>
              <a:rPr lang="fr-FR" spc="-10" dirty="0" smtClean="0">
                <a:solidFill>
                  <a:schemeClr val="bg1"/>
                </a:solidFill>
                <a:latin typeface="Arial"/>
                <a:cs typeface="Arial"/>
              </a:rPr>
              <a:t>Projet d’extraction </a:t>
            </a:r>
            <a:r>
              <a:rPr lang="fr-FR" spc="-5" dirty="0" smtClean="0">
                <a:solidFill>
                  <a:schemeClr val="bg1"/>
                </a:solidFill>
                <a:latin typeface="Arial"/>
                <a:cs typeface="Arial"/>
              </a:rPr>
              <a:t>de </a:t>
            </a:r>
            <a:r>
              <a:rPr lang="fr-FR" spc="-10" dirty="0" smtClean="0">
                <a:solidFill>
                  <a:schemeClr val="bg1"/>
                </a:solidFill>
                <a:latin typeface="Arial"/>
                <a:cs typeface="Arial"/>
              </a:rPr>
              <a:t>granulats</a:t>
            </a:r>
            <a:r>
              <a:rPr lang="fr-FR" spc="60" dirty="0" smtClean="0">
                <a:solidFill>
                  <a:schemeClr val="bg1"/>
                </a:solidFill>
                <a:latin typeface="Arial"/>
                <a:cs typeface="Arial"/>
              </a:rPr>
              <a:t> </a:t>
            </a:r>
            <a:r>
              <a:rPr lang="fr-FR" spc="-10" dirty="0" smtClean="0">
                <a:solidFill>
                  <a:schemeClr val="bg1"/>
                </a:solidFill>
                <a:latin typeface="Arial"/>
                <a:cs typeface="Arial"/>
              </a:rPr>
              <a:t>marins</a:t>
            </a:r>
          </a:p>
          <a:p>
            <a:pPr marL="12700"/>
            <a:r>
              <a:rPr lang="fr-FR" spc="-10" dirty="0" smtClean="0">
                <a:solidFill>
                  <a:schemeClr val="bg1"/>
                </a:solidFill>
                <a:latin typeface="Arial"/>
                <a:cs typeface="Arial"/>
              </a:rPr>
              <a:t>Principaux gisements</a:t>
            </a:r>
            <a:r>
              <a:rPr lang="fr-FR" spc="10" dirty="0" smtClean="0">
                <a:solidFill>
                  <a:schemeClr val="bg1"/>
                </a:solidFill>
                <a:latin typeface="Arial"/>
                <a:cs typeface="Arial"/>
              </a:rPr>
              <a:t> </a:t>
            </a:r>
            <a:r>
              <a:rPr lang="fr-FR" spc="-10" dirty="0" smtClean="0">
                <a:solidFill>
                  <a:schemeClr val="bg1"/>
                </a:solidFill>
                <a:latin typeface="Arial"/>
                <a:cs typeface="Arial"/>
              </a:rPr>
              <a:t>halieutiques</a:t>
            </a:r>
          </a:p>
          <a:p>
            <a:pPr marL="12700"/>
            <a:r>
              <a:rPr lang="fr-FR" spc="-10" dirty="0" smtClean="0">
                <a:solidFill>
                  <a:schemeClr val="bg1"/>
                </a:solidFill>
                <a:latin typeface="Arial"/>
                <a:cs typeface="Arial"/>
              </a:rPr>
              <a:t>Stations de dessalement</a:t>
            </a:r>
          </a:p>
        </p:txBody>
      </p:sp>
      <p:sp>
        <p:nvSpPr>
          <p:cNvPr id="14" name="Rectangle 13"/>
          <p:cNvSpPr/>
          <p:nvPr/>
        </p:nvSpPr>
        <p:spPr>
          <a:xfrm>
            <a:off x="4343400" y="5090120"/>
            <a:ext cx="4775200" cy="923330"/>
          </a:xfrm>
          <a:prstGeom prst="rect">
            <a:avLst/>
          </a:prstGeom>
        </p:spPr>
        <p:txBody>
          <a:bodyPr wrap="square">
            <a:spAutoFit/>
          </a:bodyPr>
          <a:lstStyle/>
          <a:p>
            <a:pPr lvl="0" eaLnBrk="0" fontAlgn="base" hangingPunct="0">
              <a:spcBef>
                <a:spcPct val="0"/>
              </a:spcBef>
              <a:spcAft>
                <a:spcPct val="0"/>
              </a:spcAft>
            </a:pPr>
            <a:r>
              <a:rPr lang="fr-FR" dirty="0" smtClean="0">
                <a:solidFill>
                  <a:schemeClr val="bg1"/>
                </a:solidFill>
                <a:latin typeface="Arial" charset="0"/>
                <a:cs typeface="Arial" charset="0"/>
              </a:rPr>
              <a:t>La Méditerranée est l'une des mers les plus fréquentées du globe. Le trafic maritime est le 2</a:t>
            </a:r>
            <a:r>
              <a:rPr lang="fr-FR" baseline="30000" dirty="0" smtClean="0">
                <a:solidFill>
                  <a:schemeClr val="bg1"/>
                </a:solidFill>
                <a:latin typeface="Arial" charset="0"/>
                <a:cs typeface="Arial" charset="0"/>
              </a:rPr>
              <a:t>ème</a:t>
            </a:r>
            <a:r>
              <a:rPr lang="fr-FR" dirty="0" smtClean="0">
                <a:solidFill>
                  <a:schemeClr val="bg1"/>
                </a:solidFill>
                <a:latin typeface="Arial" charset="0"/>
                <a:cs typeface="Arial" charset="0"/>
              </a:rPr>
              <a:t> du monde après la Manche.</a:t>
            </a:r>
          </a:p>
        </p:txBody>
      </p:sp>
      <p:sp>
        <p:nvSpPr>
          <p:cNvPr id="15" name="Rectangle 14"/>
          <p:cNvSpPr/>
          <p:nvPr/>
        </p:nvSpPr>
        <p:spPr>
          <a:xfrm>
            <a:off x="4254500" y="5945942"/>
            <a:ext cx="4559300" cy="677108"/>
          </a:xfrm>
          <a:prstGeom prst="rect">
            <a:avLst/>
          </a:prstGeom>
        </p:spPr>
        <p:txBody>
          <a:bodyPr wrap="square">
            <a:spAutoFit/>
          </a:bodyPr>
          <a:lstStyle/>
          <a:p>
            <a:pPr marL="106045" algn="ctr">
              <a:defRPr/>
            </a:pPr>
            <a:r>
              <a:rPr lang="fr-FR" b="1" kern="0" spc="-5" dirty="0" smtClean="0">
                <a:solidFill>
                  <a:srgbClr val="FF0000"/>
                </a:solidFill>
                <a:latin typeface="Arial"/>
                <a:cs typeface="Arial"/>
              </a:rPr>
              <a:t>Une exploitation intensive de l’espace maritime </a:t>
            </a:r>
            <a:r>
              <a:rPr lang="fr-FR" sz="2000" b="1" kern="0" dirty="0" smtClean="0">
                <a:solidFill>
                  <a:srgbClr val="FF0000"/>
                </a:solidFill>
                <a:latin typeface="Arial" charset="0"/>
                <a:cs typeface="Arial" charset="0"/>
              </a:rPr>
              <a:t>Capacités de charges ???</a:t>
            </a:r>
            <a:endParaRPr lang="fr-FR" sz="2000" b="1" kern="0" dirty="0">
              <a:solidFill>
                <a:srgbClr val="FF0000"/>
              </a:solidFill>
              <a:latin typeface="Arial"/>
              <a:cs typeface="Arial"/>
            </a:endParaRPr>
          </a:p>
        </p:txBody>
      </p:sp>
      <p:sp>
        <p:nvSpPr>
          <p:cNvPr id="16" name="Rectangle 15"/>
          <p:cNvSpPr/>
          <p:nvPr/>
        </p:nvSpPr>
        <p:spPr>
          <a:xfrm>
            <a:off x="63500" y="538718"/>
            <a:ext cx="8906520" cy="646331"/>
          </a:xfrm>
          <a:prstGeom prst="rect">
            <a:avLst/>
          </a:prstGeom>
        </p:spPr>
        <p:txBody>
          <a:bodyPr wrap="square">
            <a:spAutoFit/>
          </a:bodyPr>
          <a:lstStyle/>
          <a:p>
            <a:r>
              <a:rPr lang="fr-FR" b="1" spc="-5" dirty="0" smtClean="0">
                <a:solidFill>
                  <a:srgbClr val="FF0000"/>
                </a:solidFill>
                <a:latin typeface="Arial" pitchFamily="34" charset="0"/>
                <a:cs typeface="Arial" pitchFamily="34" charset="0"/>
              </a:rPr>
              <a:t>En mer du</a:t>
            </a:r>
            <a:r>
              <a:rPr lang="fr-FR" b="1" spc="10" dirty="0" smtClean="0">
                <a:solidFill>
                  <a:srgbClr val="FF0000"/>
                </a:solidFill>
                <a:latin typeface="Arial" pitchFamily="34" charset="0"/>
                <a:cs typeface="Arial" pitchFamily="34" charset="0"/>
              </a:rPr>
              <a:t> </a:t>
            </a:r>
            <a:r>
              <a:rPr lang="fr-FR" b="1" spc="-5" dirty="0" smtClean="0">
                <a:solidFill>
                  <a:srgbClr val="FF0000"/>
                </a:solidFill>
                <a:latin typeface="Arial" pitchFamily="34" charset="0"/>
                <a:cs typeface="Arial" pitchFamily="34" charset="0"/>
              </a:rPr>
              <a:t>Nord</a:t>
            </a:r>
            <a:r>
              <a:rPr lang="fr-FR" b="1" dirty="0" smtClean="0">
                <a:solidFill>
                  <a:srgbClr val="FF0000"/>
                </a:solidFill>
                <a:latin typeface="Arial" pitchFamily="34" charset="0"/>
                <a:cs typeface="Arial" pitchFamily="34" charset="0"/>
              </a:rPr>
              <a:t>  </a:t>
            </a:r>
            <a:r>
              <a:rPr lang="fr-FR" b="1" dirty="0" err="1" smtClean="0">
                <a:solidFill>
                  <a:srgbClr val="FFFF00"/>
                </a:solidFill>
                <a:latin typeface="Arial" pitchFamily="34" charset="0"/>
                <a:cs typeface="Arial" pitchFamily="34" charset="0"/>
              </a:rPr>
              <a:t>North</a:t>
            </a:r>
            <a:r>
              <a:rPr lang="fr-FR" b="1" dirty="0" smtClean="0">
                <a:solidFill>
                  <a:srgbClr val="FFFF00"/>
                </a:solidFill>
                <a:latin typeface="Arial" pitchFamily="34" charset="0"/>
                <a:cs typeface="Arial" pitchFamily="34" charset="0"/>
              </a:rPr>
              <a:t> </a:t>
            </a:r>
            <a:r>
              <a:rPr lang="fr-FR" b="1" dirty="0" err="1" smtClean="0">
                <a:solidFill>
                  <a:srgbClr val="FFFF00"/>
                </a:solidFill>
                <a:latin typeface="Arial" pitchFamily="34" charset="0"/>
                <a:cs typeface="Arial" pitchFamily="34" charset="0"/>
              </a:rPr>
              <a:t>Sea</a:t>
            </a:r>
            <a:r>
              <a:rPr lang="fr-FR" b="1" dirty="0" smtClean="0">
                <a:solidFill>
                  <a:srgbClr val="FFFF00"/>
                </a:solidFill>
                <a:latin typeface="Arial" pitchFamily="34" charset="0"/>
                <a:cs typeface="Arial" pitchFamily="34" charset="0"/>
              </a:rPr>
              <a:t>                               </a:t>
            </a:r>
            <a:r>
              <a:rPr lang="fr-FR" b="1" dirty="0" smtClean="0">
                <a:solidFill>
                  <a:srgbClr val="FF0000"/>
                </a:solidFill>
                <a:latin typeface="Arial" pitchFamily="34" charset="0"/>
                <a:cs typeface="Arial" pitchFamily="34" charset="0"/>
              </a:rPr>
              <a:t>En Méditerranée </a:t>
            </a:r>
            <a:r>
              <a:rPr lang="fr-FR" b="1" dirty="0" err="1" smtClean="0">
                <a:solidFill>
                  <a:srgbClr val="FFFF00"/>
                </a:solidFill>
                <a:latin typeface="Arial" pitchFamily="34" charset="0"/>
                <a:cs typeface="Arial" pitchFamily="34" charset="0"/>
              </a:rPr>
              <a:t>Mediterranean</a:t>
            </a:r>
            <a:r>
              <a:rPr lang="fr-FR" b="1" dirty="0" smtClean="0">
                <a:solidFill>
                  <a:srgbClr val="FFFF00"/>
                </a:solidFill>
                <a:latin typeface="Arial" pitchFamily="34" charset="0"/>
                <a:cs typeface="Arial" pitchFamily="34" charset="0"/>
              </a:rPr>
              <a:t> </a:t>
            </a:r>
            <a:r>
              <a:rPr lang="fr-FR" b="1" dirty="0" err="1" smtClean="0">
                <a:solidFill>
                  <a:srgbClr val="FFFF00"/>
                </a:solidFill>
                <a:latin typeface="Arial" pitchFamily="34" charset="0"/>
                <a:cs typeface="Arial" pitchFamily="34" charset="0"/>
              </a:rPr>
              <a:t>sea</a:t>
            </a:r>
            <a:endParaRPr lang="fr-FR" b="1" dirty="0">
              <a:solidFill>
                <a:srgbClr val="FFFF00"/>
              </a:solidFill>
              <a:latin typeface="Arial" pitchFamily="34" charset="0"/>
              <a:cs typeface="Arial" pitchFamily="34" charset="0"/>
            </a:endParaRPr>
          </a:p>
        </p:txBody>
      </p:sp>
      <p:sp>
        <p:nvSpPr>
          <p:cNvPr id="17" name="object 11"/>
          <p:cNvSpPr txBox="1"/>
          <p:nvPr/>
        </p:nvSpPr>
        <p:spPr>
          <a:xfrm>
            <a:off x="2730500" y="69275"/>
            <a:ext cx="4267200" cy="492443"/>
          </a:xfrm>
          <a:prstGeom prst="rect">
            <a:avLst/>
          </a:prstGeom>
          <a:solidFill>
            <a:schemeClr val="bg1"/>
          </a:solidFill>
        </p:spPr>
        <p:txBody>
          <a:bodyPr vert="horz" wrap="square" lIns="0" tIns="0" rIns="0" bIns="0" rtlCol="0">
            <a:spAutoFit/>
          </a:bodyPr>
          <a:lstStyle/>
          <a:p>
            <a:pPr marL="12700" marR="5080" algn="ctr">
              <a:lnSpc>
                <a:spcPct val="100000"/>
              </a:lnSpc>
            </a:pPr>
            <a:r>
              <a:rPr lang="fr-FR" sz="3200" spc="-5" dirty="0" smtClean="0">
                <a:solidFill>
                  <a:schemeClr val="tx2">
                    <a:lumMod val="75000"/>
                  </a:schemeClr>
                </a:solidFill>
                <a:latin typeface="Arial" pitchFamily="34" charset="0"/>
                <a:cs typeface="Arial" pitchFamily="34" charset="0"/>
              </a:rPr>
              <a:t>Les flux maritimes</a:t>
            </a:r>
            <a:endParaRPr sz="3200" dirty="0">
              <a:solidFill>
                <a:schemeClr val="tx2">
                  <a:lumMod val="75000"/>
                </a:schemeClr>
              </a:solidFill>
              <a:latin typeface="Arial" pitchFamily="34" charset="0"/>
              <a:cs typeface="Arial" pitchFamily="34" charset="0"/>
            </a:endParaRPr>
          </a:p>
        </p:txBody>
      </p:sp>
      <p:pic>
        <p:nvPicPr>
          <p:cNvPr id="2" name="Image 1"/>
          <p:cNvPicPr>
            <a:picLocks noChangeAspect="1"/>
          </p:cNvPicPr>
          <p:nvPr/>
        </p:nvPicPr>
        <p:blipFill>
          <a:blip r:embed="rId4"/>
          <a:stretch>
            <a:fillRect/>
          </a:stretch>
        </p:blipFill>
        <p:spPr>
          <a:xfrm>
            <a:off x="4616450" y="966628"/>
            <a:ext cx="4286250" cy="3980022"/>
          </a:xfrm>
          <a:prstGeom prst="rect">
            <a:avLst/>
          </a:prstGeom>
        </p:spPr>
      </p:pic>
    </p:spTree>
    <p:extLst>
      <p:ext uri="{BB962C8B-B14F-4D97-AF65-F5344CB8AC3E}">
        <p14:creationId xmlns:p14="http://schemas.microsoft.com/office/powerpoint/2010/main" val="3099385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
          <p:cNvSpPr txBox="1"/>
          <p:nvPr/>
        </p:nvSpPr>
        <p:spPr>
          <a:xfrm>
            <a:off x="0" y="1060450"/>
            <a:ext cx="9118600" cy="1846659"/>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spc="-5" dirty="0">
                <a:solidFill>
                  <a:schemeClr val="tx2">
                    <a:lumMod val="75000"/>
                  </a:schemeClr>
                </a:solidFill>
                <a:latin typeface="Arial" pitchFamily="34" charset="0"/>
                <a:cs typeface="Arial" pitchFamily="34" charset="0"/>
              </a:rPr>
              <a:t>Dégradation et fragmentation </a:t>
            </a:r>
            <a:r>
              <a:rPr lang="fr-FR" sz="6000" spc="-5" dirty="0" smtClean="0">
                <a:solidFill>
                  <a:schemeClr val="tx2">
                    <a:lumMod val="75000"/>
                  </a:schemeClr>
                </a:solidFill>
                <a:latin typeface="Arial" pitchFamily="34" charset="0"/>
                <a:cs typeface="Arial" pitchFamily="34" charset="0"/>
              </a:rPr>
              <a:t>des </a:t>
            </a:r>
            <a:r>
              <a:rPr lang="fr-FR" sz="6000" spc="-5" dirty="0">
                <a:solidFill>
                  <a:schemeClr val="tx2">
                    <a:lumMod val="75000"/>
                  </a:schemeClr>
                </a:solidFill>
                <a:latin typeface="Arial" pitchFamily="34" charset="0"/>
                <a:cs typeface="Arial" pitchFamily="34" charset="0"/>
              </a:rPr>
              <a:t>habitats</a:t>
            </a:r>
            <a:endParaRPr lang="fr-FR" sz="6000" dirty="0">
              <a:solidFill>
                <a:schemeClr val="tx2">
                  <a:lumMod val="75000"/>
                </a:schemeClr>
              </a:solidFill>
              <a:latin typeface="Arial" pitchFamily="34" charset="0"/>
              <a:cs typeface="Arial" pitchFamily="34" charset="0"/>
            </a:endParaRPr>
          </a:p>
        </p:txBody>
      </p:sp>
      <p:sp>
        <p:nvSpPr>
          <p:cNvPr id="6" name="Rectangle 1"/>
          <p:cNvSpPr>
            <a:spLocks noChangeArrowheads="1"/>
          </p:cNvSpPr>
          <p:nvPr/>
        </p:nvSpPr>
        <p:spPr bwMode="auto">
          <a:xfrm>
            <a:off x="215900" y="2965450"/>
            <a:ext cx="8686800" cy="466803"/>
          </a:xfrm>
          <a:prstGeom prst="rect">
            <a:avLst/>
          </a:prstGeom>
          <a:solidFill>
            <a:srgbClr val="FFFF00"/>
          </a:solidFill>
          <a:ln w="9525">
            <a:noFill/>
            <a:miter lim="800000"/>
            <a:headEnd/>
            <a:tailEnd/>
          </a:ln>
          <a:effectLst/>
        </p:spPr>
        <p:txBody>
          <a:bodyPr vert="horz" wrap="square" lIns="0" tIns="-12696" rIns="0" bIns="-12696" numCol="1" anchor="ctr" anchorCtr="0" compatLnSpc="1">
            <a:prstTxWarp prst="textNoShape">
              <a:avLst/>
            </a:prstTxWarp>
            <a:spAutoFit/>
          </a:bodyPr>
          <a:lstStyle/>
          <a:p>
            <a:r>
              <a:rPr lang="en-US" sz="3200" dirty="0">
                <a:solidFill>
                  <a:schemeClr val="tx2">
                    <a:lumMod val="75000"/>
                  </a:schemeClr>
                </a:solidFill>
                <a:latin typeface="Arial" pitchFamily="34" charset="0"/>
                <a:cs typeface="Arial" pitchFamily="34" charset="0"/>
              </a:rPr>
              <a:t>Impact of habitat degradation and fragmentation</a:t>
            </a:r>
            <a:endParaRPr lang="fr-FR" sz="3200" dirty="0">
              <a:solidFill>
                <a:schemeClr val="tx2">
                  <a:lumMod val="75000"/>
                </a:schemeClr>
              </a:solidFill>
              <a:latin typeface="Arial" pitchFamily="34" charset="0"/>
              <a:cs typeface="Arial" pitchFamily="34" charset="0"/>
            </a:endParaRPr>
          </a:p>
        </p:txBody>
      </p:sp>
      <p:sp>
        <p:nvSpPr>
          <p:cNvPr id="7" name="object 11"/>
          <p:cNvSpPr txBox="1"/>
          <p:nvPr/>
        </p:nvSpPr>
        <p:spPr>
          <a:xfrm>
            <a:off x="3873500" y="69850"/>
            <a:ext cx="914400" cy="923330"/>
          </a:xfrm>
          <a:prstGeom prst="rect">
            <a:avLst/>
          </a:prstGeom>
          <a:solidFill>
            <a:schemeClr val="bg1"/>
          </a:solidFill>
        </p:spPr>
        <p:txBody>
          <a:bodyPr vert="horz" wrap="square" lIns="0" tIns="0" rIns="0" bIns="0" rtlCol="0">
            <a:spAutoFit/>
          </a:bodyPr>
          <a:lstStyle/>
          <a:p>
            <a:pPr marL="12700" marR="5080" algn="ctr">
              <a:lnSpc>
                <a:spcPct val="100000"/>
              </a:lnSpc>
            </a:pPr>
            <a:r>
              <a:rPr lang="fr-FR" sz="6000" spc="-5" dirty="0">
                <a:solidFill>
                  <a:schemeClr val="tx2">
                    <a:lumMod val="75000"/>
                  </a:schemeClr>
                </a:solidFill>
                <a:latin typeface="Arial" pitchFamily="34" charset="0"/>
                <a:cs typeface="Arial" pitchFamily="34" charset="0"/>
              </a:rPr>
              <a:t>2</a:t>
            </a:r>
            <a:endParaRPr sz="6000" dirty="0">
              <a:solidFill>
                <a:schemeClr val="tx2">
                  <a:lumMod val="75000"/>
                </a:schemeClr>
              </a:solidFill>
              <a:latin typeface="Arial" pitchFamily="34" charset="0"/>
              <a:cs typeface="Arial" pitchFamily="34" charset="0"/>
            </a:endParaRPr>
          </a:p>
        </p:txBody>
      </p:sp>
      <p:sp>
        <p:nvSpPr>
          <p:cNvPr id="10" name="Rectangle 1"/>
          <p:cNvSpPr>
            <a:spLocks noChangeArrowheads="1"/>
          </p:cNvSpPr>
          <p:nvPr/>
        </p:nvSpPr>
        <p:spPr bwMode="auto">
          <a:xfrm>
            <a:off x="292100" y="3652738"/>
            <a:ext cx="8610600" cy="1821019"/>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469900" marR="5080" indent="-457200" algn="just">
              <a:buAutoNum type="arabicPeriod"/>
            </a:pPr>
            <a:r>
              <a:rPr lang="fr-FR" sz="2000" spc="-5" dirty="0" smtClean="0">
                <a:solidFill>
                  <a:schemeClr val="bg1"/>
                </a:solidFill>
                <a:latin typeface="Arial" pitchFamily="34" charset="0"/>
                <a:cs typeface="Arial" pitchFamily="34" charset="0"/>
              </a:rPr>
              <a:t>D</a:t>
            </a:r>
            <a:r>
              <a:rPr lang="fr-FR" sz="2000" spc="-10" dirty="0" smtClean="0">
                <a:solidFill>
                  <a:schemeClr val="bg1"/>
                </a:solidFill>
                <a:latin typeface="Arial" pitchFamily="34" charset="0"/>
                <a:cs typeface="Arial" pitchFamily="34" charset="0"/>
              </a:rPr>
              <a:t>estruction </a:t>
            </a:r>
            <a:r>
              <a:rPr lang="fr-FR" sz="2000" spc="-5" dirty="0" smtClean="0">
                <a:solidFill>
                  <a:schemeClr val="bg1"/>
                </a:solidFill>
                <a:latin typeface="Arial" pitchFamily="34" charset="0"/>
                <a:cs typeface="Arial" pitchFamily="34" charset="0"/>
              </a:rPr>
              <a:t>des </a:t>
            </a:r>
            <a:r>
              <a:rPr lang="fr-FR" sz="2000" spc="-10" dirty="0" smtClean="0">
                <a:solidFill>
                  <a:schemeClr val="bg1"/>
                </a:solidFill>
                <a:latin typeface="Arial" pitchFamily="34" charset="0"/>
                <a:cs typeface="Arial" pitchFamily="34" charset="0"/>
              </a:rPr>
              <a:t>habitats </a:t>
            </a:r>
            <a:r>
              <a:rPr lang="fr-FR" sz="2000" spc="-5" dirty="0" smtClean="0">
                <a:solidFill>
                  <a:schemeClr val="bg1"/>
                </a:solidFill>
                <a:latin typeface="Arial" pitchFamily="34" charset="0"/>
                <a:cs typeface="Arial" pitchFamily="34" charset="0"/>
              </a:rPr>
              <a:t>et </a:t>
            </a:r>
            <a:r>
              <a:rPr lang="fr-FR" sz="2000" spc="-10" dirty="0" smtClean="0">
                <a:solidFill>
                  <a:schemeClr val="bg1"/>
                </a:solidFill>
                <a:latin typeface="Arial" pitchFamily="34" charset="0"/>
                <a:cs typeface="Arial" pitchFamily="34" charset="0"/>
              </a:rPr>
              <a:t>biodiversité</a:t>
            </a:r>
            <a:r>
              <a:rPr lang="fr-FR" sz="2000" spc="5" dirty="0" smtClean="0">
                <a:solidFill>
                  <a:schemeClr val="bg1"/>
                </a:solidFill>
                <a:latin typeface="Arial" pitchFamily="34" charset="0"/>
                <a:cs typeface="Arial" pitchFamily="34" charset="0"/>
              </a:rPr>
              <a:t> </a:t>
            </a:r>
            <a:r>
              <a:rPr lang="fr-FR" sz="2000" spc="-10" dirty="0" smtClean="0">
                <a:solidFill>
                  <a:schemeClr val="bg1"/>
                </a:solidFill>
                <a:latin typeface="Arial" pitchFamily="34" charset="0"/>
                <a:cs typeface="Arial" pitchFamily="34" charset="0"/>
              </a:rPr>
              <a:t>marine.</a:t>
            </a:r>
          </a:p>
          <a:p>
            <a:pPr marL="469900" marR="5080" indent="-457200" algn="just">
              <a:buAutoNum type="arabicPeriod"/>
            </a:pPr>
            <a:r>
              <a:rPr lang="fr-FR" sz="2000" kern="0" spc="-5" dirty="0" smtClean="0">
                <a:solidFill>
                  <a:schemeClr val="bg1"/>
                </a:solidFill>
                <a:latin typeface="Arial" pitchFamily="34" charset="0"/>
                <a:cs typeface="Arial" pitchFamily="34" charset="0"/>
              </a:rPr>
              <a:t>Aménagements </a:t>
            </a:r>
            <a:r>
              <a:rPr lang="fr-FR" sz="2000" kern="0" spc="-5" dirty="0">
                <a:solidFill>
                  <a:schemeClr val="bg1"/>
                </a:solidFill>
                <a:latin typeface="Arial" pitchFamily="34" charset="0"/>
                <a:cs typeface="Arial" pitchFamily="34" charset="0"/>
              </a:rPr>
              <a:t>gagnés sur la mer </a:t>
            </a:r>
            <a:r>
              <a:rPr lang="fr-FR" sz="2000" kern="0" spc="-10" dirty="0">
                <a:solidFill>
                  <a:schemeClr val="bg1"/>
                </a:solidFill>
                <a:latin typeface="Arial" pitchFamily="34" charset="0"/>
                <a:cs typeface="Arial" pitchFamily="34" charset="0"/>
              </a:rPr>
              <a:t>par </a:t>
            </a:r>
            <a:r>
              <a:rPr lang="fr-FR" sz="2000" kern="0" spc="-5" dirty="0" smtClean="0">
                <a:solidFill>
                  <a:schemeClr val="bg1"/>
                </a:solidFill>
                <a:latin typeface="Arial" pitchFamily="34" charset="0"/>
                <a:cs typeface="Arial" pitchFamily="34" charset="0"/>
              </a:rPr>
              <a:t>endigage.</a:t>
            </a:r>
            <a:endParaRPr lang="fr-FR" sz="2000" dirty="0">
              <a:solidFill>
                <a:schemeClr val="bg1"/>
              </a:solidFill>
              <a:latin typeface="Arial" pitchFamily="34" charset="0"/>
              <a:cs typeface="Arial" pitchFamily="34" charset="0"/>
            </a:endParaRPr>
          </a:p>
          <a:p>
            <a:pPr marL="469900" marR="5080" indent="-457200" algn="just">
              <a:buAutoNum type="arabicPeriod"/>
            </a:pPr>
            <a:r>
              <a:rPr lang="fr-FR" sz="2000" dirty="0" smtClean="0">
                <a:solidFill>
                  <a:schemeClr val="bg1"/>
                </a:solidFill>
                <a:latin typeface="Arial" pitchFamily="34" charset="0"/>
                <a:cs typeface="Arial" pitchFamily="34" charset="0"/>
              </a:rPr>
              <a:t>Importantes </a:t>
            </a:r>
            <a:r>
              <a:rPr lang="fr-FR" sz="2000" dirty="0">
                <a:solidFill>
                  <a:schemeClr val="bg1"/>
                </a:solidFill>
                <a:latin typeface="Arial" pitchFamily="34" charset="0"/>
                <a:cs typeface="Arial" pitchFamily="34" charset="0"/>
              </a:rPr>
              <a:t>îles artificielles du monde</a:t>
            </a:r>
            <a:r>
              <a:rPr lang="fr-FR" sz="2000" dirty="0" smtClean="0">
                <a:solidFill>
                  <a:schemeClr val="bg1"/>
                </a:solidFill>
                <a:latin typeface="Arial" pitchFamily="34" charset="0"/>
                <a:cs typeface="Arial" pitchFamily="34" charset="0"/>
              </a:rPr>
              <a:t>.</a:t>
            </a:r>
            <a:r>
              <a:rPr lang="fr-FR" sz="2000" dirty="0">
                <a:solidFill>
                  <a:schemeClr val="bg1"/>
                </a:solidFill>
                <a:latin typeface="Arial" panose="020B0604020202020204" pitchFamily="34" charset="0"/>
                <a:cs typeface="Arial" panose="020B0604020202020204" pitchFamily="34" charset="0"/>
              </a:rPr>
              <a:t> </a:t>
            </a:r>
            <a:endParaRPr lang="fr-FR" sz="2000" dirty="0" smtClean="0">
              <a:solidFill>
                <a:schemeClr val="bg1"/>
              </a:solidFill>
              <a:latin typeface="Arial" panose="020B0604020202020204" pitchFamily="34" charset="0"/>
              <a:cs typeface="Arial" panose="020B0604020202020204" pitchFamily="34" charset="0"/>
            </a:endParaRPr>
          </a:p>
          <a:p>
            <a:pPr marL="469900" marR="5080" indent="-457200" algn="just">
              <a:buAutoNum type="arabicPeriod"/>
            </a:pPr>
            <a:r>
              <a:rPr lang="fr-FR" sz="2000" dirty="0" smtClean="0">
                <a:solidFill>
                  <a:schemeClr val="bg1"/>
                </a:solidFill>
                <a:latin typeface="Arial" panose="020B0604020202020204" pitchFamily="34" charset="0"/>
                <a:cs typeface="Arial" panose="020B0604020202020204" pitchFamily="34" charset="0"/>
              </a:rPr>
              <a:t>Dragage </a:t>
            </a:r>
            <a:r>
              <a:rPr lang="fr-FR" sz="2000" dirty="0">
                <a:solidFill>
                  <a:schemeClr val="bg1"/>
                </a:solidFill>
                <a:latin typeface="Arial" panose="020B0604020202020204" pitchFamily="34" charset="0"/>
                <a:cs typeface="Arial" panose="020B0604020202020204" pitchFamily="34" charset="0"/>
              </a:rPr>
              <a:t>des</a:t>
            </a:r>
            <a:r>
              <a:rPr lang="fr-FR" sz="2000" spc="-65" dirty="0">
                <a:solidFill>
                  <a:schemeClr val="bg1"/>
                </a:solidFill>
                <a:latin typeface="Arial" panose="020B0604020202020204" pitchFamily="34" charset="0"/>
                <a:cs typeface="Arial" panose="020B0604020202020204" pitchFamily="34" charset="0"/>
              </a:rPr>
              <a:t> </a:t>
            </a:r>
            <a:r>
              <a:rPr lang="fr-FR" sz="2000" dirty="0">
                <a:solidFill>
                  <a:schemeClr val="bg1"/>
                </a:solidFill>
                <a:latin typeface="Arial" pitchFamily="34" charset="0"/>
                <a:cs typeface="Arial" pitchFamily="34" charset="0"/>
              </a:rPr>
              <a:t>ports: technique et devenir</a:t>
            </a:r>
            <a:r>
              <a:rPr lang="fr-FR" sz="2000" dirty="0" smtClean="0">
                <a:solidFill>
                  <a:schemeClr val="bg1"/>
                </a:solidFill>
                <a:latin typeface="Arial" pitchFamily="34" charset="0"/>
                <a:cs typeface="Arial" pitchFamily="34" charset="0"/>
              </a:rPr>
              <a:t>.</a:t>
            </a:r>
            <a:r>
              <a:rPr lang="fr-FR" sz="2000" spc="-5" dirty="0">
                <a:solidFill>
                  <a:schemeClr val="bg1"/>
                </a:solidFill>
                <a:latin typeface="Arial" panose="020B0604020202020204" pitchFamily="34" charset="0"/>
                <a:cs typeface="Arial" panose="020B0604020202020204" pitchFamily="34" charset="0"/>
              </a:rPr>
              <a:t> </a:t>
            </a:r>
            <a:endParaRPr lang="fr-FR" sz="2000" spc="-5" dirty="0" smtClean="0">
              <a:solidFill>
                <a:schemeClr val="bg1"/>
              </a:solidFill>
              <a:latin typeface="Arial" panose="020B0604020202020204" pitchFamily="34" charset="0"/>
              <a:cs typeface="Arial" panose="020B0604020202020204" pitchFamily="34" charset="0"/>
            </a:endParaRPr>
          </a:p>
          <a:p>
            <a:pPr marL="469900" marR="5080" indent="-457200" algn="just">
              <a:buAutoNum type="arabicPeriod"/>
            </a:pPr>
            <a:r>
              <a:rPr lang="fr-FR" sz="2000" spc="-5" dirty="0" smtClean="0">
                <a:solidFill>
                  <a:schemeClr val="bg1"/>
                </a:solidFill>
                <a:latin typeface="Arial" panose="020B0604020202020204" pitchFamily="34" charset="0"/>
                <a:cs typeface="Arial" panose="020B0604020202020204" pitchFamily="34" charset="0"/>
              </a:rPr>
              <a:t>Ecosystèmes </a:t>
            </a:r>
            <a:r>
              <a:rPr lang="fr-FR" sz="2000" spc="-5" dirty="0">
                <a:solidFill>
                  <a:schemeClr val="bg1"/>
                </a:solidFill>
                <a:latin typeface="Arial" panose="020B0604020202020204" pitchFamily="34" charset="0"/>
                <a:cs typeface="Arial" panose="020B0604020202020204" pitchFamily="34" charset="0"/>
              </a:rPr>
              <a:t>littoraux et </a:t>
            </a:r>
            <a:r>
              <a:rPr lang="fr-FR" sz="2000" kern="0" spc="-5" dirty="0">
                <a:solidFill>
                  <a:schemeClr val="bg1"/>
                </a:solidFill>
                <a:latin typeface="Arial" pitchFamily="34" charset="0"/>
                <a:cs typeface="Arial" pitchFamily="34" charset="0"/>
              </a:rPr>
              <a:t>aménagements</a:t>
            </a:r>
            <a:r>
              <a:rPr lang="fr-FR" sz="2000" dirty="0">
                <a:solidFill>
                  <a:schemeClr val="bg1"/>
                </a:solidFill>
                <a:latin typeface="Arial"/>
                <a:cs typeface="Arial"/>
              </a:rPr>
              <a:t> s</a:t>
            </a:r>
            <a:r>
              <a:rPr lang="fr-FR" sz="2000" kern="0" spc="-5" dirty="0">
                <a:solidFill>
                  <a:schemeClr val="bg1"/>
                </a:solidFill>
                <a:latin typeface="Arial" pitchFamily="34" charset="0"/>
                <a:cs typeface="Arial" pitchFamily="34" charset="0"/>
              </a:rPr>
              <a:t>ur le linéaire </a:t>
            </a:r>
            <a:r>
              <a:rPr lang="fr-FR" sz="2000" kern="0" spc="-5" dirty="0" smtClean="0">
                <a:solidFill>
                  <a:schemeClr val="bg1"/>
                </a:solidFill>
                <a:latin typeface="Arial" pitchFamily="34" charset="0"/>
                <a:cs typeface="Arial" pitchFamily="34" charset="0"/>
              </a:rPr>
              <a:t>côtier</a:t>
            </a:r>
            <a:r>
              <a:rPr lang="fr-FR" sz="2000" spc="-5" dirty="0" smtClean="0">
                <a:solidFill>
                  <a:schemeClr val="bg1"/>
                </a:solidFill>
                <a:latin typeface="Arial" panose="020B0604020202020204" pitchFamily="34" charset="0"/>
                <a:cs typeface="Arial" panose="020B0604020202020204" pitchFamily="34" charset="0"/>
              </a:rPr>
              <a:t>.</a:t>
            </a:r>
          </a:p>
          <a:p>
            <a:pPr marL="469900" marR="5080" indent="-457200" algn="just">
              <a:buAutoNum type="arabicPeriod"/>
            </a:pPr>
            <a:r>
              <a:rPr lang="fr-FR" sz="2000" kern="0" spc="-5" dirty="0" smtClean="0">
                <a:solidFill>
                  <a:schemeClr val="bg1"/>
                </a:solidFill>
                <a:latin typeface="Arial" pitchFamily="34" charset="0"/>
                <a:cs typeface="Arial" pitchFamily="34" charset="0"/>
              </a:rPr>
              <a:t>Aménagements: </a:t>
            </a:r>
            <a:r>
              <a:rPr lang="fr-FR" sz="2000" kern="0" spc="-5" dirty="0">
                <a:solidFill>
                  <a:schemeClr val="bg1"/>
                </a:solidFill>
                <a:latin typeface="Arial" pitchFamily="34" charset="0"/>
                <a:cs typeface="Arial" pitchFamily="34" charset="0"/>
              </a:rPr>
              <a:t>des </a:t>
            </a:r>
            <a:r>
              <a:rPr lang="fr-FR" sz="2000" kern="0" spc="-5" dirty="0" smtClean="0">
                <a:solidFill>
                  <a:schemeClr val="bg1"/>
                </a:solidFill>
                <a:latin typeface="Arial" pitchFamily="34" charset="0"/>
                <a:cs typeface="Arial" pitchFamily="34" charset="0"/>
              </a:rPr>
              <a:t>estuaires et </a:t>
            </a:r>
            <a:r>
              <a:rPr lang="fr-FR" sz="2000" dirty="0">
                <a:solidFill>
                  <a:schemeClr val="bg1"/>
                </a:solidFill>
                <a:latin typeface="Arial"/>
                <a:cs typeface="Arial"/>
              </a:rPr>
              <a:t>des </a:t>
            </a:r>
            <a:r>
              <a:rPr lang="fr-FR" sz="2000" dirty="0" smtClean="0">
                <a:solidFill>
                  <a:schemeClr val="bg1"/>
                </a:solidFill>
                <a:latin typeface="Arial"/>
                <a:cs typeface="Arial"/>
              </a:rPr>
              <a:t>mangroves</a:t>
            </a:r>
            <a:r>
              <a:rPr lang="fr-FR" sz="2000" kern="0" spc="-5" dirty="0" smtClean="0">
                <a:solidFill>
                  <a:schemeClr val="bg1"/>
                </a:solidFill>
                <a:latin typeface="Arial" pitchFamily="34" charset="0"/>
                <a:cs typeface="Arial" pitchFamily="34" charset="0"/>
              </a:rPr>
              <a:t>. </a:t>
            </a:r>
          </a:p>
        </p:txBody>
      </p:sp>
    </p:spTree>
    <p:extLst>
      <p:ext uri="{BB962C8B-B14F-4D97-AF65-F5344CB8AC3E}">
        <p14:creationId xmlns:p14="http://schemas.microsoft.com/office/powerpoint/2010/main" val="3916244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901700" y="2051050"/>
            <a:ext cx="6705600" cy="343692"/>
          </a:xfrm>
          <a:prstGeom prst="rect">
            <a:avLst/>
          </a:prstGeom>
          <a:noFill/>
          <a:ln w="9525">
            <a:noFill/>
            <a:miter lim="800000"/>
            <a:headEnd/>
            <a:tailEnd/>
          </a:ln>
          <a:effectLst/>
        </p:spPr>
        <p:txBody>
          <a:bodyPr vert="horz" wrap="square" lIns="0" tIns="-12696" rIns="0" bIns="-12696" numCol="1" anchor="ctr" anchorCtr="0" compatLnSpc="1">
            <a:prstTxWarp prst="textNoShape">
              <a:avLst/>
            </a:prstTxWarp>
            <a:spAutoFit/>
          </a:bodyPr>
          <a:lstStyle/>
          <a:p>
            <a:pPr marL="12700" marR="5080" algn="just"/>
            <a:r>
              <a:rPr lang="fr-FR" sz="2400" spc="-5" dirty="0" smtClean="0">
                <a:solidFill>
                  <a:schemeClr val="bg1"/>
                </a:solidFill>
                <a:latin typeface="Arial" pitchFamily="34" charset="0"/>
                <a:cs typeface="Arial" pitchFamily="34" charset="0"/>
              </a:rPr>
              <a:t>1. D</a:t>
            </a:r>
            <a:r>
              <a:rPr lang="fr-FR" sz="2400" spc="-10" dirty="0" smtClean="0">
                <a:solidFill>
                  <a:schemeClr val="bg1"/>
                </a:solidFill>
                <a:latin typeface="Arial" pitchFamily="34" charset="0"/>
                <a:cs typeface="Arial" pitchFamily="34" charset="0"/>
              </a:rPr>
              <a:t>estruction </a:t>
            </a:r>
            <a:r>
              <a:rPr lang="fr-FR" sz="2400" spc="-5" dirty="0" smtClean="0">
                <a:solidFill>
                  <a:schemeClr val="bg1"/>
                </a:solidFill>
                <a:latin typeface="Arial" pitchFamily="34" charset="0"/>
                <a:cs typeface="Arial" pitchFamily="34" charset="0"/>
              </a:rPr>
              <a:t>des </a:t>
            </a:r>
            <a:r>
              <a:rPr lang="fr-FR" sz="2400" spc="-10" dirty="0" smtClean="0">
                <a:solidFill>
                  <a:schemeClr val="bg1"/>
                </a:solidFill>
                <a:latin typeface="Arial" pitchFamily="34" charset="0"/>
                <a:cs typeface="Arial" pitchFamily="34" charset="0"/>
              </a:rPr>
              <a:t>habitats </a:t>
            </a:r>
            <a:r>
              <a:rPr lang="fr-FR" sz="2400" spc="-5" dirty="0" smtClean="0">
                <a:solidFill>
                  <a:schemeClr val="bg1"/>
                </a:solidFill>
                <a:latin typeface="Arial" pitchFamily="34" charset="0"/>
                <a:cs typeface="Arial" pitchFamily="34" charset="0"/>
              </a:rPr>
              <a:t>et </a:t>
            </a:r>
            <a:r>
              <a:rPr lang="fr-FR" sz="2400" spc="-10" dirty="0" smtClean="0">
                <a:solidFill>
                  <a:schemeClr val="bg1"/>
                </a:solidFill>
                <a:latin typeface="Arial" pitchFamily="34" charset="0"/>
                <a:cs typeface="Arial" pitchFamily="34" charset="0"/>
              </a:rPr>
              <a:t>biodiversité</a:t>
            </a:r>
            <a:r>
              <a:rPr lang="fr-FR" sz="2400" spc="5" dirty="0" smtClean="0">
                <a:solidFill>
                  <a:schemeClr val="bg1"/>
                </a:solidFill>
                <a:latin typeface="Arial" pitchFamily="34" charset="0"/>
                <a:cs typeface="Arial" pitchFamily="34" charset="0"/>
              </a:rPr>
              <a:t> </a:t>
            </a:r>
            <a:r>
              <a:rPr lang="fr-FR" sz="2400" spc="-10" dirty="0" smtClean="0">
                <a:solidFill>
                  <a:schemeClr val="bg1"/>
                </a:solidFill>
                <a:latin typeface="Arial" pitchFamily="34" charset="0"/>
                <a:cs typeface="Arial" pitchFamily="34" charset="0"/>
              </a:rPr>
              <a:t>marine.</a:t>
            </a:r>
            <a:r>
              <a:rPr lang="fr-FR" sz="2400" kern="0" spc="-5" dirty="0">
                <a:solidFill>
                  <a:schemeClr val="bg1"/>
                </a:solidFill>
                <a:latin typeface="Arial" pitchFamily="34" charset="0"/>
                <a:cs typeface="Arial" pitchFamily="34" charset="0"/>
              </a:rPr>
              <a:t> </a:t>
            </a:r>
          </a:p>
        </p:txBody>
      </p:sp>
    </p:spTree>
    <p:extLst>
      <p:ext uri="{BB962C8B-B14F-4D97-AF65-F5344CB8AC3E}">
        <p14:creationId xmlns:p14="http://schemas.microsoft.com/office/powerpoint/2010/main" val="3728114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4975</TotalTime>
  <Words>2004</Words>
  <Application>Microsoft Office PowerPoint</Application>
  <PresentationFormat>Personnalisé</PresentationFormat>
  <Paragraphs>242</Paragraphs>
  <Slides>34</Slides>
  <Notes>1</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Office Theme</vt:lpstr>
      <vt:lpstr>Master I: Ecosystèmes marins et environnement littoral / Bioressources marines Semestre : II Intitulé UE: Gestion des écosystèmes et biodiversité aquatiques Coefficient : 5 Crédits: 9 Responsable de l’UE: Pr DJEBAR Borhane   Matière 1: Gestion des écosystèmes aquatiques Pr. DJEBAR Borhane    Matière 2 : Biodiversité aquatique Mr BELBACHA Said   Mode d’évaluation : Exposé et examen final.</vt:lpstr>
      <vt:lpstr>Présentation PowerPoint</vt:lpstr>
      <vt:lpstr>Menaces sur la biodiversité et les ressources  marines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nassima</dc:creator>
  <cp:lastModifiedBy>windo</cp:lastModifiedBy>
  <cp:revision>345</cp:revision>
  <dcterms:created xsi:type="dcterms:W3CDTF">2015-12-08T14:00:35Z</dcterms:created>
  <dcterms:modified xsi:type="dcterms:W3CDTF">2020-04-08T18:19:09Z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2012-01-06T00:00:00Z</vt:filetime>
  </property>
  <property fmtid="{D5CDD505-2E9C-101B-9397-08002B2CF9AE}" pid="3" name="Creator">
    <vt:lpwstr>Acrobat PDFMaker 7.0.5 pour PowerPoint</vt:lpwstr>
  </property>
  <property fmtid="{D5CDD505-2E9C-101B-9397-08002B2CF9AE}" pid="4" name="LastSaved">
    <vt:filetime>2015-12-08T00:00:00Z</vt:filetime>
  </property>
</Properties>
</file>