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5" r:id="rId7"/>
    <p:sldId id="266" r:id="rId8"/>
    <p:sldId id="267" r:id="rId9"/>
    <p:sldId id="262" r:id="rId10"/>
    <p:sldId id="272" r:id="rId11"/>
    <p:sldId id="268" r:id="rId12"/>
    <p:sldId id="269" r:id="rId13"/>
    <p:sldId id="270" r:id="rId14"/>
    <p:sldId id="271" r:id="rId15"/>
    <p:sldId id="275" r:id="rId16"/>
    <p:sldId id="263" r:id="rId17"/>
    <p:sldId id="264" r:id="rId18"/>
    <p:sldId id="276" r:id="rId19"/>
    <p:sldId id="279" r:id="rId20"/>
    <p:sldId id="280" r:id="rId21"/>
    <p:sldId id="281" r:id="rId22"/>
    <p:sldId id="282" r:id="rId23"/>
    <p:sldId id="260" r:id="rId24"/>
    <p:sldId id="274" r:id="rId25"/>
    <p:sldId id="278" r:id="rId26"/>
    <p:sldId id="273" r:id="rId27"/>
    <p:sldId id="277" r:id="rId28"/>
    <p:sldId id="28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07/03/2020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07/03/2020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PADP</a:t>
            </a:r>
            <a:br>
              <a:rPr lang="fr-FR" sz="2400" dirty="0" smtClean="0"/>
            </a:br>
            <a:r>
              <a:rPr lang="fr-FR" sz="2400" dirty="0" smtClean="0"/>
              <a:t>MESRS</a:t>
            </a:r>
            <a:br>
              <a:rPr lang="fr-FR" sz="2400" dirty="0" smtClean="0"/>
            </a:br>
            <a:r>
              <a:rPr lang="fr-FR" sz="2400" dirty="0" err="1" smtClean="0"/>
              <a:t>UBMAnnaba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Faculté des Sciences de la Terre</a:t>
            </a:r>
            <a:br>
              <a:rPr lang="fr-FR" sz="2400" dirty="0" smtClean="0"/>
            </a:br>
            <a:r>
              <a:rPr lang="fr-FR" sz="2400" dirty="0" smtClean="0"/>
              <a:t>Département d’Architecture</a:t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736304"/>
          </a:xfrm>
        </p:spPr>
        <p:txBody>
          <a:bodyPr>
            <a:normAutofit fontScale="62500" lnSpcReduction="20000"/>
          </a:bodyPr>
          <a:lstStyle/>
          <a:p>
            <a:r>
              <a:rPr lang="fr-FR" sz="8600" dirty="0" smtClean="0"/>
              <a:t>L’ERGONOMIE</a:t>
            </a:r>
          </a:p>
          <a:p>
            <a:endParaRPr lang="fr-FR" sz="4800" dirty="0" smtClean="0"/>
          </a:p>
          <a:p>
            <a:endParaRPr lang="fr-FR" sz="4800" dirty="0" smtClean="0"/>
          </a:p>
          <a:p>
            <a:endParaRPr lang="fr-FR" sz="4800" dirty="0" smtClean="0"/>
          </a:p>
          <a:p>
            <a:r>
              <a:rPr lang="fr-FR" sz="3400" dirty="0" smtClean="0"/>
              <a:t>Année Universitaire 2019 / 2020</a:t>
            </a:r>
            <a:endParaRPr lang="fr-FR" sz="3400" dirty="0" smtClean="0"/>
          </a:p>
          <a:p>
            <a:endParaRPr lang="fr-FR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Poste de travail adapté et inadapté dans un bureau</a:t>
            </a:r>
            <a:endParaRPr lang="fr-FR" b="1" u="sng" dirty="0"/>
          </a:p>
        </p:txBody>
      </p:sp>
      <p:pic>
        <p:nvPicPr>
          <p:cNvPr id="11266" name="Picture 2" descr="C:\Users\microsoft\Documents\les chutes 2020\unnamed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267" y="2492896"/>
            <a:ext cx="7915181" cy="273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Optimisation de l’espace dans un bureau</a:t>
            </a:r>
            <a:endParaRPr lang="fr-FR" b="1" u="sng" dirty="0"/>
          </a:p>
        </p:txBody>
      </p:sp>
      <p:pic>
        <p:nvPicPr>
          <p:cNvPr id="7170" name="Picture 2" descr="C:\Users\microsoft\Documents\les chutes 2020\500_F_90183145_q7yDJeoSJXrE3eMmb7b9BbRfIOahrqf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42280"/>
            <a:ext cx="7082049" cy="4730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Adaptation du mobilier de bureau selon différentes postures</a:t>
            </a:r>
            <a:endParaRPr lang="fr-FR" b="1" u="sng" dirty="0"/>
          </a:p>
        </p:txBody>
      </p:sp>
      <p:pic>
        <p:nvPicPr>
          <p:cNvPr id="8194" name="Picture 2" descr="C:\Users\microsoft\Documents\les chutes 2020\CSA_blog_banner_v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27589"/>
            <a:ext cx="8229600" cy="3471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Un poste de travail informatisé (celui d’une réceptionniste)</a:t>
            </a:r>
            <a:endParaRPr lang="fr-FR" b="1" u="sng" dirty="0"/>
          </a:p>
        </p:txBody>
      </p:sp>
      <p:pic>
        <p:nvPicPr>
          <p:cNvPr id="9218" name="Picture 2" descr="C:\Users\microsoft\Documents\les chutes 2020\imag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28" y="1844824"/>
            <a:ext cx="8087727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Aménagement de bureaux et espaces de travail</a:t>
            </a:r>
            <a:endParaRPr lang="fr-FR" b="1" u="sng" dirty="0"/>
          </a:p>
        </p:txBody>
      </p:sp>
      <p:pic>
        <p:nvPicPr>
          <p:cNvPr id="10242" name="Picture 2" descr="C:\Users\microsoft\Documents\les chutes 2020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69" y="1988840"/>
            <a:ext cx="8335395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Aménagement de bureaux et espaces de travail</a:t>
            </a:r>
            <a:endParaRPr lang="fr-FR" dirty="0"/>
          </a:p>
        </p:txBody>
      </p:sp>
      <p:pic>
        <p:nvPicPr>
          <p:cNvPr id="15362" name="Picture 2" descr="C:\Users\microsoft\Documents\les chutes 2020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96957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Dans la rue</a:t>
            </a:r>
            <a:endParaRPr lang="fr-FR" b="1" u="sng" dirty="0"/>
          </a:p>
        </p:txBody>
      </p:sp>
      <p:pic>
        <p:nvPicPr>
          <p:cNvPr id="14338" name="Picture 2" descr="C:\Users\microsoft\Documents\les chutes 2020\rue-histoire-architectur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72" y="1412776"/>
            <a:ext cx="749959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À la maison (ergonomie dans une ch.)</a:t>
            </a:r>
            <a:endParaRPr lang="fr-FR" b="1" u="sng" dirty="0"/>
          </a:p>
        </p:txBody>
      </p:sp>
      <p:pic>
        <p:nvPicPr>
          <p:cNvPr id="16386" name="Picture 2" descr="C:\Users\microsoft\Documents\les chutes 2020\chambre-a-coucher-bruges-life-7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À la maison (ergonomie dans une ch.)</a:t>
            </a:r>
            <a:endParaRPr lang="fr-FR" dirty="0"/>
          </a:p>
        </p:txBody>
      </p:sp>
      <p:pic>
        <p:nvPicPr>
          <p:cNvPr id="17410" name="Picture 2" descr="C:\Users\microsoft\Documents\les chutes 2020\98e73d95b30066d1c3c4451452468ce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887" y="1600200"/>
            <a:ext cx="746022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À la maison (ergonomie dans une </a:t>
            </a:r>
            <a:r>
              <a:rPr lang="fr-FR" b="1" u="sng" dirty="0" smtClean="0"/>
              <a:t>cuisine)</a:t>
            </a:r>
            <a:endParaRPr lang="fr-FR" dirty="0"/>
          </a:p>
        </p:txBody>
      </p:sp>
      <p:pic>
        <p:nvPicPr>
          <p:cNvPr id="20482" name="Picture 2" descr="C:\Users\microsoft\Documents\les chutes 2020\unnamed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368" y="1593476"/>
            <a:ext cx="7093024" cy="4931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I- Définition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L’ergonomie est une science qui a pour but d’</a:t>
            </a:r>
            <a:r>
              <a:rPr lang="fr-FR" b="1" dirty="0" smtClean="0"/>
              <a:t>adapter</a:t>
            </a:r>
            <a:r>
              <a:rPr lang="fr-FR" dirty="0" smtClean="0"/>
              <a:t> </a:t>
            </a:r>
            <a:r>
              <a:rPr lang="fr-FR" b="1" dirty="0" smtClean="0"/>
              <a:t>un environnement de travail</a:t>
            </a:r>
            <a:r>
              <a:rPr lang="fr-FR" dirty="0" smtClean="0"/>
              <a:t> (outils, matériel, organisation, …) </a:t>
            </a:r>
            <a:r>
              <a:rPr lang="fr-FR" b="1" dirty="0" smtClean="0"/>
              <a:t>aux besoins de l’utilisateur</a:t>
            </a:r>
            <a:r>
              <a:rPr lang="fr-FR" dirty="0" smtClean="0"/>
              <a:t> </a:t>
            </a:r>
            <a:r>
              <a:rPr lang="fr-FR" dirty="0" smtClean="0"/>
              <a:t>de manière </a:t>
            </a:r>
            <a:r>
              <a:rPr lang="fr-FR" b="1" dirty="0" smtClean="0"/>
              <a:t>confortable, sûre et efficace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À la maison (ergonomie dans une cuisine)</a:t>
            </a:r>
            <a:endParaRPr lang="fr-FR" dirty="0"/>
          </a:p>
        </p:txBody>
      </p:sp>
      <p:pic>
        <p:nvPicPr>
          <p:cNvPr id="21506" name="Picture 2" descr="C:\Users\microsoft\Documents\les chutes 2020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164" y="1700808"/>
            <a:ext cx="6471180" cy="4828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 descr="C:\Users\microsoft\Documents\les chutes 2020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01316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Restaurant (Salle de restauration et cuisine)</a:t>
            </a:r>
            <a:endParaRPr lang="fr-FR" b="1" u="sng" dirty="0"/>
          </a:p>
        </p:txBody>
      </p:sp>
      <p:pic>
        <p:nvPicPr>
          <p:cNvPr id="23554" name="Picture 2" descr="C:\Users\microsoft\Documents\les chutes 2020\bc517f2d03a11d2dc11060da7ec8906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8497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III- Méthodologie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Analyse de la demande,</a:t>
            </a:r>
          </a:p>
          <a:p>
            <a:r>
              <a:rPr lang="fr-FR" dirty="0" smtClean="0"/>
              <a:t>Recueil des données,</a:t>
            </a:r>
          </a:p>
          <a:p>
            <a:r>
              <a:rPr lang="fr-FR" dirty="0" smtClean="0"/>
              <a:t>Analyse de l’activité par l’observation et l’entretien avec les opérateurs,</a:t>
            </a:r>
          </a:p>
          <a:p>
            <a:r>
              <a:rPr lang="fr-FR" dirty="0" smtClean="0"/>
              <a:t>Conception d’un modèle,</a:t>
            </a:r>
          </a:p>
          <a:p>
            <a:r>
              <a:rPr lang="fr-FR" dirty="0" smtClean="0"/>
              <a:t>Réalisation,</a:t>
            </a:r>
          </a:p>
          <a:p>
            <a:r>
              <a:rPr lang="fr-FR" dirty="0" smtClean="0"/>
              <a:t>Évaluation des conséquences.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Le facteur commun est l’être humain</a:t>
            </a:r>
            <a:endParaRPr lang="fr-FR" b="1" u="sng" dirty="0"/>
          </a:p>
        </p:txBody>
      </p:sp>
      <p:pic>
        <p:nvPicPr>
          <p:cNvPr id="13314" name="Picture 2" descr="C:\Users\microsoft\Documents\les chutes 2020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171" y="1841672"/>
            <a:ext cx="5005101" cy="4683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Adapter son environnement aux mesures de l’être humain</a:t>
            </a:r>
            <a:endParaRPr lang="fr-FR" b="1" u="sng" dirty="0"/>
          </a:p>
        </p:txBody>
      </p:sp>
      <p:pic>
        <p:nvPicPr>
          <p:cNvPr id="19458" name="Picture 2" descr="C:\Users\microsoft\Documents\les chutes 2020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42" y="1556792"/>
            <a:ext cx="819880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Programmation d’un local de dentiste</a:t>
            </a:r>
            <a:endParaRPr lang="fr-FR" b="1" u="sng" dirty="0"/>
          </a:p>
        </p:txBody>
      </p:sp>
      <p:pic>
        <p:nvPicPr>
          <p:cNvPr id="12290" name="Picture 2" descr="C:\Users\microsoft\Documents\les chutes 2020\Circul2_mxquk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3253" y="1600200"/>
            <a:ext cx="5085051" cy="50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 descr="C:\Users\microsoft\Documents\les chutes 2020\plan-maison-120m2-avec-etage-super-plain-pied-gratuit-4-5bf62314647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6376"/>
            <a:ext cx="6462138" cy="6502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Conclusion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L’ergonomie adapte les outils, les aménagements, etc. à l’être humain dans le but de lui faciliter ses activités diverses dans </a:t>
            </a:r>
            <a:r>
              <a:rPr lang="fr-FR" smtClean="0"/>
              <a:t>son environnement.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Elle permet en outre une meilleure exploitation de l’espace sans trop de pertes. C’est ce que l’on appelle </a:t>
            </a:r>
            <a:r>
              <a:rPr lang="fr-FR" b="1" dirty="0" smtClean="0"/>
              <a:t>l’optimisation de l’espace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Exemple (poste de travail)</a:t>
            </a:r>
            <a:endParaRPr lang="fr-FR" b="1" u="sng" dirty="0"/>
          </a:p>
        </p:txBody>
      </p:sp>
      <p:pic>
        <p:nvPicPr>
          <p:cNvPr id="1026" name="Picture 2" descr="C:\Users\microsoft\Documents\les chutes 2020\Ergonom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387" y="1336901"/>
            <a:ext cx="4744877" cy="5044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II- Domaine d’utilisation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Dans tous les milieux de travail, de vie et d’exploitation de l’espace : 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- usines,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- bureaux,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- espaces publics,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- lieux de résidence,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     - etc. 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Dans l’usine (abattoir)</a:t>
            </a:r>
            <a:endParaRPr lang="fr-FR" b="1" u="sng" dirty="0"/>
          </a:p>
        </p:txBody>
      </p:sp>
      <p:pic>
        <p:nvPicPr>
          <p:cNvPr id="2050" name="Picture 2" descr="C:\Users\microsoft\Documents\les chutes 2020\import_file_sva_tremor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25" y="1344575"/>
            <a:ext cx="6961659" cy="5180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Travail au sol</a:t>
            </a:r>
            <a:endParaRPr lang="fr-FR" b="1" u="sng" dirty="0"/>
          </a:p>
        </p:txBody>
      </p:sp>
      <p:pic>
        <p:nvPicPr>
          <p:cNvPr id="3074" name="Picture 2" descr="C:\Users\microsoft\Documents\les chutes 2020\travail-au-sol-tabouret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Travail au sol</a:t>
            </a:r>
            <a:endParaRPr lang="fr-FR" b="1" u="sng" dirty="0"/>
          </a:p>
        </p:txBody>
      </p:sp>
      <p:pic>
        <p:nvPicPr>
          <p:cNvPr id="4098" name="Picture 2" descr="C:\Users\microsoft\Documents\les chutes 2020\a1103_5816b68c533400475ecc9f29001519c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1486917"/>
            <a:ext cx="5112567" cy="5112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/>
              <a:t>Travailler confortablement sous une machine</a:t>
            </a:r>
            <a:endParaRPr lang="fr-FR" b="1" u="sng" dirty="0"/>
          </a:p>
        </p:txBody>
      </p:sp>
      <p:pic>
        <p:nvPicPr>
          <p:cNvPr id="5122" name="Picture 2" descr="C:\Users\microsoft\Documents\les chutes 2020\a1086_8fe619080f2b73ca1e15ecb7905c811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9" y="1702941"/>
            <a:ext cx="4824535" cy="4824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Dans un bureau</a:t>
            </a:r>
            <a:endParaRPr lang="fr-FR" b="1" u="sng" dirty="0"/>
          </a:p>
        </p:txBody>
      </p:sp>
      <p:pic>
        <p:nvPicPr>
          <p:cNvPr id="6146" name="Picture 2" descr="C:\Users\microsoft\Documents\les chutes 2020\ergonomie_ecran-c1731bb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158" y="1316239"/>
            <a:ext cx="5856170" cy="5281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302</Words>
  <Application>Microsoft Office PowerPoint</Application>
  <PresentationFormat>Affichage à l'écran (4:3)</PresentationFormat>
  <Paragraphs>49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PADP MESRS UBMAnnaba Faculté des Sciences de la Terre Département d’Architecture </vt:lpstr>
      <vt:lpstr>I- Définition</vt:lpstr>
      <vt:lpstr>Exemple (poste de travail)</vt:lpstr>
      <vt:lpstr>II- Domaine d’utilisation</vt:lpstr>
      <vt:lpstr>Dans l’usine (abattoir)</vt:lpstr>
      <vt:lpstr>Travail au sol</vt:lpstr>
      <vt:lpstr>Travail au sol</vt:lpstr>
      <vt:lpstr>Travailler confortablement sous une machine</vt:lpstr>
      <vt:lpstr>Dans un bureau</vt:lpstr>
      <vt:lpstr>Poste de travail adapté et inadapté dans un bureau</vt:lpstr>
      <vt:lpstr>Optimisation de l’espace dans un bureau</vt:lpstr>
      <vt:lpstr>Adaptation du mobilier de bureau selon différentes postures</vt:lpstr>
      <vt:lpstr>Un poste de travail informatisé (celui d’une réceptionniste)</vt:lpstr>
      <vt:lpstr>Aménagement de bureaux et espaces de travail</vt:lpstr>
      <vt:lpstr>Aménagement de bureaux et espaces de travail</vt:lpstr>
      <vt:lpstr>Dans la rue</vt:lpstr>
      <vt:lpstr>À la maison (ergonomie dans une ch.)</vt:lpstr>
      <vt:lpstr>À la maison (ergonomie dans une ch.)</vt:lpstr>
      <vt:lpstr>À la maison (ergonomie dans une cuisine)</vt:lpstr>
      <vt:lpstr>À la maison (ergonomie dans une cuisine)</vt:lpstr>
      <vt:lpstr>Diapositive 21</vt:lpstr>
      <vt:lpstr>Restaurant (Salle de restauration et cuisine)</vt:lpstr>
      <vt:lpstr>III- Méthodologie</vt:lpstr>
      <vt:lpstr>Le facteur commun est l’être humain</vt:lpstr>
      <vt:lpstr>Adapter son environnement aux mesures de l’être humain</vt:lpstr>
      <vt:lpstr>Programmation d’un local de dentiste</vt:lpstr>
      <vt:lpstr>Diapositive 27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PADP MESRS UBMAnnaba Faculté des Sciences de la Terre Département d’Architecture </dc:title>
  <dc:creator>microsoft</dc:creator>
  <cp:lastModifiedBy>microsoft</cp:lastModifiedBy>
  <cp:revision>15</cp:revision>
  <dcterms:created xsi:type="dcterms:W3CDTF">2020-03-07T17:11:51Z</dcterms:created>
  <dcterms:modified xsi:type="dcterms:W3CDTF">2020-03-07T19:42:06Z</dcterms:modified>
</cp:coreProperties>
</file>