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2" r:id="rId4"/>
    <p:sldId id="283" r:id="rId5"/>
    <p:sldId id="257" r:id="rId6"/>
    <p:sldId id="284" r:id="rId7"/>
    <p:sldId id="258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61" r:id="rId19"/>
    <p:sldId id="270" r:id="rId20"/>
    <p:sldId id="275" r:id="rId21"/>
    <p:sldId id="271" r:id="rId22"/>
    <p:sldId id="272" r:id="rId23"/>
    <p:sldId id="273" r:id="rId24"/>
    <p:sldId id="274" r:id="rId25"/>
    <p:sldId id="28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7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77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645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8878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3957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738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074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54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33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44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03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59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829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35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76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51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13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02C528D-441B-478F-9E7F-3C1936DA4E46}" type="datetimeFigureOut">
              <a:rPr lang="fr-FR" smtClean="0"/>
              <a:t>17/04/2020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AD8C1-8C54-4053-BA7B-33BB263092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109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sdmanuals.com/fr/professional/r%C3%A9animation/sepsis-et-choc-septique/sepsis-et-choc-septiqu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FE50A93-6F54-4A7B-8F17-9BA8E5F98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509" y="272457"/>
            <a:ext cx="8825658" cy="3329581"/>
          </a:xfrm>
        </p:spPr>
        <p:txBody>
          <a:bodyPr/>
          <a:lstStyle/>
          <a:p>
            <a:r>
              <a:rPr lang="fr-FR" sz="6600" dirty="0"/>
              <a:t>Physiopathologie des états de choc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8D82F897-88E0-4F02-ADBF-443CFF5825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3657" y="4231516"/>
            <a:ext cx="9144000" cy="492884"/>
          </a:xfrm>
        </p:spPr>
        <p:txBody>
          <a:bodyPr/>
          <a:lstStyle/>
          <a:p>
            <a:r>
              <a:rPr lang="fr-FR" dirty="0"/>
              <a:t>Cours destiné aux externes de troisième année médecine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0C864F18-884D-40A5-B64C-501105D56BBF}"/>
              </a:ext>
            </a:extLst>
          </p:cNvPr>
          <p:cNvSpPr txBox="1"/>
          <p:nvPr/>
        </p:nvSpPr>
        <p:spPr>
          <a:xfrm>
            <a:off x="6426926" y="5353878"/>
            <a:ext cx="5577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L’enseignant: Bouchareb </a:t>
            </a:r>
            <a:r>
              <a:rPr lang="fr-FR" dirty="0"/>
              <a:t>M</a:t>
            </a:r>
            <a:r>
              <a:rPr lang="fr-FR" dirty="0" smtClean="0"/>
              <a:t>eriem</a:t>
            </a:r>
            <a:endParaRPr lang="fr-FR" dirty="0"/>
          </a:p>
          <a:p>
            <a:r>
              <a:rPr lang="fr-FR" dirty="0" smtClean="0"/>
              <a:t>Maitre assistante en anesthésie-réanimation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5577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4B345958-6EEA-4C2D-A69C-77938F567EAA}"/>
              </a:ext>
            </a:extLst>
          </p:cNvPr>
          <p:cNvSpPr txBox="1"/>
          <p:nvPr/>
        </p:nvSpPr>
        <p:spPr>
          <a:xfrm>
            <a:off x="327937" y="378432"/>
            <a:ext cx="48862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La </a:t>
            </a:r>
            <a:r>
              <a:rPr lang="fr-FR" sz="4000" dirty="0"/>
              <a:t>pression</a:t>
            </a:r>
            <a:r>
              <a:rPr lang="fr-FR" sz="3600" dirty="0"/>
              <a:t> artérielle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8BB690E1-F533-40DE-9CA4-D5B92ADDBB6F}"/>
              </a:ext>
            </a:extLst>
          </p:cNvPr>
          <p:cNvSpPr txBox="1"/>
          <p:nvPr/>
        </p:nvSpPr>
        <p:spPr>
          <a:xfrm>
            <a:off x="1173707" y="1902290"/>
            <a:ext cx="8640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N</a:t>
            </a:r>
            <a:r>
              <a:rPr lang="fr-FR" sz="2400" b="1" dirty="0" smtClean="0"/>
              <a:t>'est </a:t>
            </a:r>
            <a:r>
              <a:rPr lang="fr-FR" sz="2400" b="1" dirty="0"/>
              <a:t>pas toujours basse aux stades précoces du choc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0858E997-D3B9-4330-AC15-19A5748D1A62}"/>
              </a:ext>
            </a:extLst>
          </p:cNvPr>
          <p:cNvSpPr txBox="1"/>
          <p:nvPr/>
        </p:nvSpPr>
        <p:spPr>
          <a:xfrm>
            <a:off x="1173707" y="3179928"/>
            <a:ext cx="10926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T</a:t>
            </a:r>
            <a:r>
              <a:rPr lang="fr-FR" sz="2400" b="1" dirty="0" smtClean="0"/>
              <a:t>ous </a:t>
            </a:r>
            <a:r>
              <a:rPr lang="fr-FR" sz="2400" b="1" dirty="0"/>
              <a:t>les patients qui ont une " PA " basse n'ont pas </a:t>
            </a:r>
            <a:r>
              <a:rPr lang="fr-FR" sz="2400" b="1" dirty="0" smtClean="0"/>
              <a:t>forcément un </a:t>
            </a:r>
            <a:r>
              <a:rPr lang="fr-FR" sz="2400" b="1" dirty="0"/>
              <a:t>choc</a:t>
            </a:r>
          </a:p>
        </p:txBody>
      </p:sp>
    </p:spTree>
    <p:extLst>
      <p:ext uri="{BB962C8B-B14F-4D97-AF65-F5344CB8AC3E}">
        <p14:creationId xmlns:p14="http://schemas.microsoft.com/office/powerpoint/2010/main" val="836474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B4F4C21-90DF-4601-BFAA-EBD0B9FA0C0F}"/>
              </a:ext>
            </a:extLst>
          </p:cNvPr>
          <p:cNvSpPr txBox="1"/>
          <p:nvPr/>
        </p:nvSpPr>
        <p:spPr>
          <a:xfrm>
            <a:off x="170386" y="210420"/>
            <a:ext cx="412729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/>
              <a:t>Conséquences</a:t>
            </a:r>
            <a:endParaRPr lang="fr-FR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87C2F484-C0B6-4FB0-BF60-AEC6306BB7A7}"/>
              </a:ext>
            </a:extLst>
          </p:cNvPr>
          <p:cNvSpPr txBox="1"/>
          <p:nvPr/>
        </p:nvSpPr>
        <p:spPr>
          <a:xfrm>
            <a:off x="457377" y="1231568"/>
            <a:ext cx="28863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Compensation</a:t>
            </a:r>
            <a:endParaRPr lang="fr-FR" sz="2800" dirty="0"/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F0BBF0D3-EB57-4193-BD73-B560CA3473DC}"/>
              </a:ext>
            </a:extLst>
          </p:cNvPr>
          <p:cNvSpPr txBox="1"/>
          <p:nvPr/>
        </p:nvSpPr>
        <p:spPr>
          <a:xfrm>
            <a:off x="0" y="2449228"/>
            <a:ext cx="12192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L</a:t>
            </a:r>
            <a:r>
              <a:rPr lang="fr-FR" sz="2400" b="1" dirty="0" smtClean="0"/>
              <a:t>'apport </a:t>
            </a:r>
            <a:r>
              <a:rPr lang="fr-FR" sz="2400" b="1" dirty="0"/>
              <a:t>en O</a:t>
            </a:r>
            <a:r>
              <a:rPr lang="fr-FR" sz="2400" b="1" baseline="-25000" dirty="0"/>
              <a:t>2</a:t>
            </a:r>
            <a:r>
              <a:rPr lang="fr-FR" sz="2400" b="1" dirty="0"/>
              <a:t> (DO</a:t>
            </a:r>
            <a:r>
              <a:rPr lang="fr-FR" sz="2400" b="1" baseline="-25000" dirty="0"/>
              <a:t>2</a:t>
            </a:r>
            <a:r>
              <a:rPr lang="fr-FR" sz="2400" b="1" dirty="0"/>
              <a:t>) diminue, l’extraction tissulaire d’O2 </a:t>
            </a:r>
            <a:r>
              <a:rPr lang="fr-FR" sz="2400" b="1" dirty="0" smtClean="0"/>
              <a:t>augmente. </a:t>
            </a:r>
            <a:endParaRPr lang="fr-F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L'hypotension artérielle  </a:t>
            </a:r>
            <a:r>
              <a:rPr lang="fr-FR" sz="2400" b="1" dirty="0" smtClean="0"/>
              <a:t>donne une vasoconstriction </a:t>
            </a:r>
            <a:r>
              <a:rPr lang="fr-FR" sz="2400" b="1" dirty="0"/>
              <a:t>et augmentation de la fréquence </a:t>
            </a:r>
            <a:r>
              <a:rPr lang="fr-FR" sz="2400" b="1" dirty="0" smtClean="0"/>
              <a:t>cardiaque </a:t>
            </a:r>
            <a:r>
              <a:rPr lang="fr-FR" sz="2400" b="1" dirty="0"/>
              <a:t>médiées par des médiateurs sympathique</a:t>
            </a:r>
            <a:r>
              <a:rPr lang="fr-FR" sz="2400" b="1" dirty="0" smtClean="0"/>
              <a:t>.</a:t>
            </a:r>
          </a:p>
          <a:p>
            <a:endParaRPr lang="fr-FR" sz="2400" b="1" dirty="0"/>
          </a:p>
          <a:p>
            <a:endParaRPr lang="fr-FR" sz="24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b="1" dirty="0"/>
              <a:t> Initialement, la vasoconstriction est sélective, redistribuant le sang vers le cœur et le cerveau</a:t>
            </a:r>
            <a:r>
              <a:rPr lang="fr-FR" sz="2000" b="1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8976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A2C9603-66DC-4641-A9D4-9F68C22B9267}"/>
              </a:ext>
            </a:extLst>
          </p:cNvPr>
          <p:cNvSpPr txBox="1"/>
          <p:nvPr/>
        </p:nvSpPr>
        <p:spPr>
          <a:xfrm>
            <a:off x="1" y="1789043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Les amines bêta-adrénergiques circulantes </a:t>
            </a:r>
            <a:r>
              <a:rPr lang="fr-FR" sz="2400" b="1" dirty="0" smtClean="0"/>
              <a:t>(médiateurs sympathique) </a:t>
            </a:r>
            <a:r>
              <a:rPr lang="fr-FR" sz="2400" b="1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augmentent également la contractilité cardiaque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déclenchent la libération de corticostéroïdes par la surrénale,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déclenchent la libération de rénine par le rein,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déclenchent la libération de glucose par le foie. </a:t>
            </a:r>
            <a:endParaRPr lang="fr-FR" sz="2400" b="1" dirty="0" smtClean="0"/>
          </a:p>
          <a:p>
            <a:endParaRPr lang="fr-FR" sz="2400" b="1" dirty="0"/>
          </a:p>
          <a:p>
            <a:r>
              <a:rPr lang="fr-FR" sz="2400" b="1" dirty="0"/>
              <a:t>L'augmentation du glucose peut dépasser les capacités de mitochondries déjà en </a:t>
            </a:r>
            <a:r>
              <a:rPr lang="fr-FR" sz="2400" b="1" dirty="0" smtClean="0"/>
              <a:t>difficulté et </a:t>
            </a:r>
            <a:r>
              <a:rPr lang="fr-FR" sz="2400" b="1" dirty="0"/>
              <a:t>entraîner ainsi une production supplémentaire de lactate.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71240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251B1D4-44C9-47FE-B84F-C0CD18FF60E1}"/>
              </a:ext>
            </a:extLst>
          </p:cNvPr>
          <p:cNvSpPr txBox="1"/>
          <p:nvPr/>
        </p:nvSpPr>
        <p:spPr>
          <a:xfrm>
            <a:off x="1493415" y="1736035"/>
            <a:ext cx="994964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La reperfusion des cellules ischémiques peut aggraver les lésions,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</a:p>
          <a:p>
            <a:pPr algn="ctr"/>
            <a:r>
              <a:rPr lang="fr-FR" sz="2400" b="1" dirty="0"/>
              <a:t>l'activité neutrophile peut reprendre,</a:t>
            </a:r>
          </a:p>
          <a:p>
            <a:pPr algn="ctr"/>
            <a:r>
              <a:rPr lang="fr-FR" dirty="0"/>
              <a:t> </a:t>
            </a:r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sz="2400" b="1" dirty="0"/>
              <a:t>A</a:t>
            </a:r>
            <a:r>
              <a:rPr lang="fr-FR" sz="2400" b="1" dirty="0" smtClean="0"/>
              <a:t>ugmentant la </a:t>
            </a:r>
            <a:r>
              <a:rPr lang="fr-FR" sz="2400" b="1" dirty="0"/>
              <a:t>production de superoxyde et de radicaux libres oxygénés délétères.</a:t>
            </a:r>
            <a:endParaRPr lang="fr-FR" sz="2800" b="1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0364D5D2-7A75-4D7D-9BB1-ABE9FCE67FD0}"/>
              </a:ext>
            </a:extLst>
          </p:cNvPr>
          <p:cNvSpPr txBox="1"/>
          <p:nvPr/>
        </p:nvSpPr>
        <p:spPr>
          <a:xfrm>
            <a:off x="154779" y="257281"/>
            <a:ext cx="3079689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/>
              <a:t>Reperfusion</a:t>
            </a:r>
            <a:endParaRPr lang="fr-FR" sz="2000" b="1" dirty="0"/>
          </a:p>
          <a:p>
            <a:endParaRPr lang="fr-FR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xmlns="" id="{DA4655E4-537E-4F8A-AF0D-D39ACF51ADDC}"/>
              </a:ext>
            </a:extLst>
          </p:cNvPr>
          <p:cNvSpPr/>
          <p:nvPr/>
        </p:nvSpPr>
        <p:spPr>
          <a:xfrm>
            <a:off x="5529391" y="2205480"/>
            <a:ext cx="371061" cy="7023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xmlns="" id="{844CE871-3F03-4BFF-B93B-45207F6090C6}"/>
              </a:ext>
            </a:extLst>
          </p:cNvPr>
          <p:cNvSpPr/>
          <p:nvPr/>
        </p:nvSpPr>
        <p:spPr>
          <a:xfrm>
            <a:off x="5529391" y="3377290"/>
            <a:ext cx="371061" cy="824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547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D9CC1215-5EF9-48CC-A27F-4F59893CAC09}"/>
              </a:ext>
            </a:extLst>
          </p:cNvPr>
          <p:cNvSpPr txBox="1"/>
          <p:nvPr/>
        </p:nvSpPr>
        <p:spPr>
          <a:xfrm>
            <a:off x="456616" y="1650763"/>
            <a:ext cx="1029411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Un syndrome de défaillance </a:t>
            </a:r>
            <a:r>
              <a:rPr lang="fr-FR" sz="2000" b="1" dirty="0" err="1"/>
              <a:t>polyviscérale</a:t>
            </a:r>
            <a:r>
              <a:rPr lang="fr-FR" sz="2000" b="1" dirty="0"/>
              <a:t> est plus fréquent en cas d'infection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 </a:t>
            </a:r>
            <a:endParaRPr lang="fr-FR" sz="2000" dirty="0"/>
          </a:p>
          <a:p>
            <a:pPr algn="ctr"/>
            <a:r>
              <a:rPr lang="fr-FR" sz="2000" b="1" dirty="0"/>
              <a:t>L</a:t>
            </a:r>
            <a:r>
              <a:rPr lang="fr-FR" sz="2000" b="1" dirty="0" smtClean="0"/>
              <a:t>a </a:t>
            </a:r>
            <a:r>
              <a:rPr lang="fr-FR" sz="2000" b="1" dirty="0"/>
              <a:t>cible la plus fréquente est le poumon 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            </a:t>
            </a:r>
          </a:p>
          <a:p>
            <a:pPr algn="ctr"/>
            <a:r>
              <a:rPr lang="fr-FR" sz="2000" b="1" dirty="0"/>
              <a:t>U</a:t>
            </a:r>
            <a:r>
              <a:rPr lang="fr-FR" sz="2000" b="1" dirty="0" smtClean="0"/>
              <a:t>ne </a:t>
            </a:r>
            <a:r>
              <a:rPr lang="fr-FR" sz="2000" b="1" dirty="0"/>
              <a:t>hypoxie réfractaire à l'apport  d’O</a:t>
            </a:r>
            <a:r>
              <a:rPr lang="fr-FR" sz="2000" b="1" baseline="-25000" dirty="0"/>
              <a:t>2</a:t>
            </a:r>
          </a:p>
          <a:p>
            <a:pPr algn="ctr"/>
            <a:endParaRPr lang="fr-FR" baseline="-25000" dirty="0"/>
          </a:p>
          <a:p>
            <a:pPr algn="ctr"/>
            <a:endParaRPr lang="fr-FR" baseline="-25000" dirty="0"/>
          </a:p>
          <a:p>
            <a:pPr algn="ctr"/>
            <a:r>
              <a:rPr lang="fr-FR" baseline="-25000" dirty="0"/>
              <a:t> </a:t>
            </a:r>
          </a:p>
          <a:p>
            <a:pPr algn="ctr"/>
            <a:r>
              <a:rPr lang="fr-FR" sz="2000" b="1" dirty="0"/>
              <a:t>S</a:t>
            </a:r>
            <a:r>
              <a:rPr lang="fr-FR" sz="2000" b="1" dirty="0" smtClean="0"/>
              <a:t>yndrome </a:t>
            </a:r>
            <a:r>
              <a:rPr lang="fr-FR" sz="2000" b="1" dirty="0"/>
              <a:t>de détresse respiratoire aigue.</a:t>
            </a:r>
          </a:p>
          <a:p>
            <a:r>
              <a:rPr lang="fr-FR" dirty="0"/>
              <a:t> </a:t>
            </a:r>
            <a:endParaRPr lang="fr-FR" sz="2000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D6544B15-980F-4E1D-B939-6F6A68D4C399}"/>
              </a:ext>
            </a:extLst>
          </p:cNvPr>
          <p:cNvSpPr txBox="1"/>
          <p:nvPr/>
        </p:nvSpPr>
        <p:spPr>
          <a:xfrm>
            <a:off x="456615" y="215663"/>
            <a:ext cx="702147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Syndrome de défaillance </a:t>
            </a:r>
            <a:r>
              <a:rPr lang="fr-FR" sz="2800" b="1" dirty="0" err="1"/>
              <a:t>polyviscérale</a:t>
            </a:r>
            <a:endParaRPr lang="fr-FR" sz="3200" b="1" dirty="0"/>
          </a:p>
          <a:p>
            <a:endParaRPr lang="fr-FR" dirty="0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xmlns="" id="{CE71C961-5319-42B8-8AA9-A91B3706CB01}"/>
              </a:ext>
            </a:extLst>
          </p:cNvPr>
          <p:cNvSpPr/>
          <p:nvPr/>
        </p:nvSpPr>
        <p:spPr>
          <a:xfrm>
            <a:off x="5358818" y="2027204"/>
            <a:ext cx="264267" cy="503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xmlns="" id="{B0DB7C8B-DE61-417F-8582-3CA7AF8E2D8B}"/>
              </a:ext>
            </a:extLst>
          </p:cNvPr>
          <p:cNvSpPr/>
          <p:nvPr/>
        </p:nvSpPr>
        <p:spPr>
          <a:xfrm>
            <a:off x="5358818" y="2855340"/>
            <a:ext cx="264269" cy="503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xmlns="" id="{5C3F4DAD-9DFE-4018-9BB6-DF0C81E91CD0}"/>
              </a:ext>
            </a:extLst>
          </p:cNvPr>
          <p:cNvSpPr/>
          <p:nvPr/>
        </p:nvSpPr>
        <p:spPr>
          <a:xfrm>
            <a:off x="5358816" y="3786363"/>
            <a:ext cx="264269" cy="5035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53143" y="888274"/>
            <a:ext cx="4041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Au niveau pulmonaire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16533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EEB475A6-A0D1-4571-A745-2B6E3F54A584}"/>
              </a:ext>
            </a:extLst>
          </p:cNvPr>
          <p:cNvSpPr txBox="1"/>
          <p:nvPr/>
        </p:nvSpPr>
        <p:spPr>
          <a:xfrm>
            <a:off x="609600" y="1417983"/>
            <a:ext cx="1117004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</a:t>
            </a:r>
            <a:r>
              <a:rPr lang="fr-FR" b="1" dirty="0" smtClean="0"/>
              <a:t>a </a:t>
            </a:r>
            <a:r>
              <a:rPr lang="fr-FR" b="1" dirty="0"/>
              <a:t>perfusion rénale </a:t>
            </a:r>
            <a:r>
              <a:rPr lang="fr-FR" b="1" dirty="0" smtClean="0"/>
              <a:t>réduite aboutissant </a:t>
            </a:r>
            <a:r>
              <a:rPr lang="fr-FR" b="1" dirty="0"/>
              <a:t>à une nécrose tubulaire aigue                  insuffisance rénale</a:t>
            </a:r>
          </a:p>
          <a:p>
            <a:endParaRPr lang="fr-FR" sz="2000" dirty="0"/>
          </a:p>
          <a:p>
            <a:endParaRPr lang="fr-FR" sz="2000" dirty="0"/>
          </a:p>
          <a:p>
            <a:endParaRPr lang="fr-FR" dirty="0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xmlns="" id="{C53E9B6A-1043-4158-ABB9-765426BB169C}"/>
              </a:ext>
            </a:extLst>
          </p:cNvPr>
          <p:cNvSpPr/>
          <p:nvPr/>
        </p:nvSpPr>
        <p:spPr>
          <a:xfrm>
            <a:off x="8468140" y="1510749"/>
            <a:ext cx="808382" cy="2328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953589" y="274320"/>
            <a:ext cx="3323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Au niveau rénal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542078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368C5EBA-31AB-4F25-89A1-FDD54ABA79CE}"/>
              </a:ext>
            </a:extLst>
          </p:cNvPr>
          <p:cNvSpPr txBox="1"/>
          <p:nvPr/>
        </p:nvSpPr>
        <p:spPr>
          <a:xfrm>
            <a:off x="7002" y="1589038"/>
            <a:ext cx="1219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Au niveau cardiaque, la réduction de la perfusion coronaire et l'augmentation des médiateurs de l’inflammation</a:t>
            </a:r>
          </a:p>
          <a:p>
            <a:endParaRPr lang="fr-FR" b="1" dirty="0"/>
          </a:p>
          <a:p>
            <a:r>
              <a:rPr lang="fr-FR" b="1" dirty="0"/>
              <a:t> </a:t>
            </a:r>
          </a:p>
          <a:p>
            <a:r>
              <a:rPr lang="fr-FR" b="1" dirty="0" smtClean="0"/>
              <a:t>               </a:t>
            </a:r>
          </a:p>
          <a:p>
            <a:r>
              <a:rPr lang="fr-FR" b="1" dirty="0" smtClean="0"/>
              <a:t>                      Baissent </a:t>
            </a:r>
            <a:r>
              <a:rPr lang="fr-FR" b="1" dirty="0"/>
              <a:t>la contractilité, la compliance myocardique et le nombre de récepteurs bêta.</a:t>
            </a:r>
          </a:p>
          <a:p>
            <a:endParaRPr lang="fr-FR" b="1" dirty="0"/>
          </a:p>
          <a:p>
            <a:r>
              <a:rPr lang="fr-FR" b="1" dirty="0"/>
              <a:t> </a:t>
            </a:r>
          </a:p>
          <a:p>
            <a:r>
              <a:rPr lang="fr-FR" b="1" dirty="0" smtClean="0"/>
              <a:t>                </a:t>
            </a:r>
          </a:p>
          <a:p>
            <a:r>
              <a:rPr lang="fr-FR" b="1" dirty="0" smtClean="0"/>
              <a:t>                          Diminuent </a:t>
            </a:r>
            <a:r>
              <a:rPr lang="fr-FR" b="1" dirty="0"/>
              <a:t>le débit cardiaque, aggravant la perfusion myocardique et systémique</a:t>
            </a:r>
          </a:p>
          <a:p>
            <a:endParaRPr lang="fr-FR" dirty="0"/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xmlns="" id="{F41B2D1C-2396-488E-AC92-824601FA5876}"/>
              </a:ext>
            </a:extLst>
          </p:cNvPr>
          <p:cNvSpPr/>
          <p:nvPr/>
        </p:nvSpPr>
        <p:spPr>
          <a:xfrm>
            <a:off x="5328129" y="2199303"/>
            <a:ext cx="278295" cy="6436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 : bas 3">
            <a:extLst>
              <a:ext uri="{FF2B5EF4-FFF2-40B4-BE49-F238E27FC236}">
                <a16:creationId xmlns:a16="http://schemas.microsoft.com/office/drawing/2014/main" xmlns="" id="{05F08620-26A0-4D68-94F3-CF089A066B12}"/>
              </a:ext>
            </a:extLst>
          </p:cNvPr>
          <p:cNvSpPr/>
          <p:nvPr/>
        </p:nvSpPr>
        <p:spPr>
          <a:xfrm>
            <a:off x="5328129" y="3453225"/>
            <a:ext cx="278295" cy="6436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87829" y="457200"/>
            <a:ext cx="39004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Au niveau cardiaque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092198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52C1C42-C8E2-4CA6-991A-5BDCD4F88502}"/>
              </a:ext>
            </a:extLst>
          </p:cNvPr>
          <p:cNvSpPr/>
          <p:nvPr/>
        </p:nvSpPr>
        <p:spPr>
          <a:xfrm>
            <a:off x="871994" y="2435416"/>
            <a:ext cx="93039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Le tube digestif peut être le siège d'un iléus et d'une hémorragie sous-muqueuse. </a:t>
            </a:r>
            <a:endParaRPr lang="fr-FR" sz="2400" b="1" dirty="0" smtClean="0"/>
          </a:p>
          <a:p>
            <a:endParaRPr lang="fr-F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/>
              <a:t>L'</a:t>
            </a:r>
            <a:r>
              <a:rPr lang="fr-FR" sz="2400" b="1" dirty="0" err="1"/>
              <a:t>hypoperfusion</a:t>
            </a:r>
            <a:r>
              <a:rPr lang="fr-FR" sz="2400" b="1" dirty="0"/>
              <a:t> </a:t>
            </a:r>
            <a:r>
              <a:rPr lang="fr-FR" sz="2400" b="1" dirty="0" smtClean="0"/>
              <a:t>hépatique donne  une </a:t>
            </a:r>
            <a:r>
              <a:rPr lang="fr-FR" sz="2400" b="1" dirty="0"/>
              <a:t>nécrose hépatocellulaire, une élévation des transaminases et de la </a:t>
            </a:r>
            <a:r>
              <a:rPr lang="fr-FR" sz="2400" b="1" dirty="0" smtClean="0"/>
              <a:t>bilirubine </a:t>
            </a:r>
            <a:r>
              <a:rPr lang="fr-FR" sz="2400" b="1" dirty="0"/>
              <a:t>et une diminution des facteurs de la coagulation.</a:t>
            </a:r>
            <a:endParaRPr lang="fr-FR" sz="2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365760" y="470262"/>
            <a:ext cx="37337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 smtClean="0"/>
              <a:t>Au niveau digestif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542292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92D0207-D35E-4366-814A-56D671A7F9D1}"/>
              </a:ext>
            </a:extLst>
          </p:cNvPr>
          <p:cNvSpPr/>
          <p:nvPr/>
        </p:nvSpPr>
        <p:spPr>
          <a:xfrm>
            <a:off x="0" y="330167"/>
            <a:ext cx="6348549" cy="356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ts val="1650"/>
              </a:lnSpc>
              <a:spcAft>
                <a:spcPts val="1200"/>
              </a:spcAft>
            </a:pPr>
            <a:r>
              <a:rPr lang="fr-FR" sz="3600" b="1" spc="10" dirty="0" smtClean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Etiologies</a:t>
            </a:r>
            <a:endParaRPr lang="fr-FR" sz="44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82C9EB6C-BD5F-43C2-BEDF-4E172C057F2D}"/>
              </a:ext>
            </a:extLst>
          </p:cNvPr>
          <p:cNvSpPr txBox="1"/>
          <p:nvPr/>
        </p:nvSpPr>
        <p:spPr>
          <a:xfrm>
            <a:off x="536712" y="1547285"/>
            <a:ext cx="1138967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Il existe plusieurs mécanismes d'hypoperfusion viscérale et d'état de choc. </a:t>
            </a:r>
            <a:endParaRPr lang="fr-FR" sz="2000" b="1" dirty="0" smtClean="0"/>
          </a:p>
          <a:p>
            <a:r>
              <a:rPr lang="fr-FR" sz="2000" b="1" dirty="0" smtClean="0"/>
              <a:t>Le </a:t>
            </a:r>
            <a:r>
              <a:rPr lang="fr-FR" sz="2000" b="1" dirty="0"/>
              <a:t>choc peut être dû à :</a:t>
            </a:r>
          </a:p>
          <a:p>
            <a:endParaRPr lang="fr-FR" sz="2400" b="1" dirty="0"/>
          </a:p>
          <a:p>
            <a:endParaRPr lang="fr-FR" sz="24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 volume circulant bas (choc hypovolémique)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vasodilatation (choc distributif)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diminution primaire du débit cardiaque (à la fois choc cardiogénique et obstructif)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association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278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60EB3D86-DD82-457B-9921-2D6678388FBF}"/>
              </a:ext>
            </a:extLst>
          </p:cNvPr>
          <p:cNvSpPr txBox="1"/>
          <p:nvPr/>
        </p:nvSpPr>
        <p:spPr>
          <a:xfrm>
            <a:off x="0" y="1978477"/>
            <a:ext cx="118480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P</a:t>
            </a:r>
            <a:r>
              <a:rPr lang="fr-FR" sz="2000" b="1" dirty="0" smtClean="0"/>
              <a:t>rovoqué </a:t>
            </a:r>
            <a:r>
              <a:rPr lang="fr-FR" sz="2000" b="1" dirty="0"/>
              <a:t>par une baisse importante de la volémie.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La diminution du retour veineux (précharge) provoque une diminution du remplissage </a:t>
            </a:r>
            <a:r>
              <a:rPr lang="fr-FR" sz="2000" b="1" dirty="0" smtClean="0"/>
              <a:t>ventriculaire et </a:t>
            </a:r>
            <a:r>
              <a:rPr lang="fr-FR" sz="2000" b="1" dirty="0"/>
              <a:t>une réduction du volume systolique.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Sauf s'il est compensé par une augmentation de la fréquence cardiaque, le débit cardiaque diminue.</a:t>
            </a:r>
            <a:endParaRPr lang="fr-F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Une hémorragie est fréquemment en cause,</a:t>
            </a:r>
            <a:endParaRPr lang="fr-FR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/>
              <a:t>Ou la conséquence de la fuite d'autres liquides biologiques que le sang comme les déficits </a:t>
            </a:r>
            <a:r>
              <a:rPr lang="fr-FR" sz="2000" b="1" dirty="0" smtClean="0"/>
              <a:t>hydriques,</a:t>
            </a:r>
            <a:endParaRPr lang="fr-FR" sz="20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7A4EE14D-98AC-4010-8861-5F31DACE5013}"/>
              </a:ext>
            </a:extLst>
          </p:cNvPr>
          <p:cNvSpPr txBox="1"/>
          <p:nvPr/>
        </p:nvSpPr>
        <p:spPr>
          <a:xfrm>
            <a:off x="339829" y="0"/>
            <a:ext cx="398057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Choc hypovolémique</a:t>
            </a:r>
            <a:endParaRPr lang="fr-FR" sz="32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628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565" y="2390503"/>
            <a:ext cx="108291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Définir un état de choc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Connaitre les principales causes, mécanismes et conséquences des états de choc sur le plan physiopathologique.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83326" y="522514"/>
            <a:ext cx="388279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600" dirty="0"/>
              <a:t>Objectifs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54556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ésultat de recherche d'images pour &quot;états de choc physiopathologie&quot;">
            <a:extLst>
              <a:ext uri="{FF2B5EF4-FFF2-40B4-BE49-F238E27FC236}">
                <a16:creationId xmlns:a16="http://schemas.microsoft.com/office/drawing/2014/main" xmlns="" id="{AD09FFB6-8BE8-42C9-969F-4378AF6EB3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052" y="188275"/>
            <a:ext cx="82296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77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1FC3129A-D433-4901-ACF5-8265A7816E27}"/>
              </a:ext>
            </a:extLst>
          </p:cNvPr>
          <p:cNvSpPr txBox="1"/>
          <p:nvPr/>
        </p:nvSpPr>
        <p:spPr>
          <a:xfrm>
            <a:off x="0" y="2161809"/>
            <a:ext cx="121920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D</a:t>
            </a:r>
            <a:r>
              <a:rPr lang="fr-FR" sz="2000" b="1" dirty="0" smtClean="0"/>
              <a:t>û </a:t>
            </a:r>
            <a:r>
              <a:rPr lang="fr-FR" sz="2000" b="1" dirty="0"/>
              <a:t>à une inadéquation relative de la volémie du fait d'une vasodilatation artérielle ou veineuse;</a:t>
            </a:r>
          </a:p>
          <a:p>
            <a:r>
              <a:rPr lang="fr-FR" sz="2000" b="1" dirty="0"/>
              <a:t> le volume sanguin circulant est normal. </a:t>
            </a:r>
            <a:endParaRPr lang="fr-FR" sz="2000" b="1" dirty="0" smtClean="0"/>
          </a:p>
          <a:p>
            <a:endParaRPr lang="fr-F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Dans certains cas, le débit cardiaque est élevés, </a:t>
            </a:r>
            <a:r>
              <a:rPr lang="fr-FR" sz="2000" b="1" dirty="0" smtClean="0"/>
              <a:t>mais </a:t>
            </a:r>
            <a:r>
              <a:rPr lang="fr-FR" sz="2000" b="1" dirty="0"/>
              <a:t>l'augmentation du flux sanguin à travers </a:t>
            </a:r>
            <a:endParaRPr lang="fr-FR" sz="2000" b="1" dirty="0" smtClean="0"/>
          </a:p>
          <a:p>
            <a:r>
              <a:rPr lang="fr-FR" sz="2000" b="1" dirty="0" smtClean="0"/>
              <a:t>les </a:t>
            </a:r>
            <a:r>
              <a:rPr lang="fr-FR" sz="2000" b="1" dirty="0"/>
              <a:t>shunts artérioveineux contourne les lits capillaires; </a:t>
            </a:r>
          </a:p>
          <a:p>
            <a:r>
              <a:rPr lang="fr-FR" sz="2000" b="1" dirty="0"/>
              <a:t>ce contournement, provoque une hypoperfusion cellulaire</a:t>
            </a:r>
            <a:r>
              <a:rPr lang="fr-FR" sz="2000" b="1" dirty="0" smtClean="0"/>
              <a:t>.</a:t>
            </a:r>
          </a:p>
          <a:p>
            <a:r>
              <a:rPr lang="fr-FR" sz="2000" b="1" dirty="0" smtClean="0"/>
              <a:t> </a:t>
            </a:r>
            <a:endParaRPr lang="fr-F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Dans d'autres situations, le sang est séquestré dans les lits capillaires veineux </a:t>
            </a:r>
            <a:endParaRPr lang="fr-FR" sz="2000" b="1" dirty="0" smtClean="0"/>
          </a:p>
          <a:p>
            <a:r>
              <a:rPr lang="fr-FR" sz="2000" b="1" dirty="0" smtClean="0"/>
              <a:t>et </a:t>
            </a:r>
            <a:r>
              <a:rPr lang="fr-FR" sz="2000" b="1" dirty="0"/>
              <a:t>le débit cardiaque baisse</a:t>
            </a:r>
            <a:r>
              <a:rPr lang="fr-FR" dirty="0"/>
              <a:t>.</a:t>
            </a:r>
            <a:endParaRPr lang="fr-FR" sz="2000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28CC4099-D2C2-4099-88DF-1E9CF18C893A}"/>
              </a:ext>
            </a:extLst>
          </p:cNvPr>
          <p:cNvSpPr txBox="1"/>
          <p:nvPr/>
        </p:nvSpPr>
        <p:spPr>
          <a:xfrm>
            <a:off x="545910" y="600501"/>
            <a:ext cx="277832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Choc distributif</a:t>
            </a:r>
            <a:endParaRPr lang="fr-FR" sz="32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8904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82963E09-740B-4DA3-9350-9BE454CFBC51}"/>
              </a:ext>
            </a:extLst>
          </p:cNvPr>
          <p:cNvSpPr txBox="1"/>
          <p:nvPr/>
        </p:nvSpPr>
        <p:spPr>
          <a:xfrm>
            <a:off x="114915" y="2149313"/>
            <a:ext cx="11949105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Le choc distributif peut être provoqué par </a:t>
            </a:r>
          </a:p>
          <a:p>
            <a:endParaRPr lang="fr-FR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L</a:t>
            </a:r>
            <a:r>
              <a:rPr lang="fr-FR" sz="2000" b="1" dirty="0" smtClean="0"/>
              <a:t>’anaphylaxie</a:t>
            </a:r>
            <a:r>
              <a:rPr lang="fr-FR" sz="2000" b="1" dirty="0"/>
              <a:t> (choc anaphylactique);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U</a:t>
            </a:r>
            <a:r>
              <a:rPr lang="fr-FR" sz="2000" b="1" dirty="0" smtClean="0"/>
              <a:t>ne </a:t>
            </a:r>
            <a:r>
              <a:rPr lang="fr-FR" sz="2000" b="1" dirty="0"/>
              <a:t>infection bactérienne avec libération d'endotoxines (choc septique);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D</a:t>
            </a:r>
            <a:r>
              <a:rPr lang="fr-FR" sz="2000" b="1" dirty="0" smtClean="0"/>
              <a:t>es </a:t>
            </a:r>
            <a:r>
              <a:rPr lang="fr-FR" sz="2000" b="1" dirty="0"/>
              <a:t>lésions graves de la moelle épinière habituellement au-dessus de T4 (choc neurogène);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/>
              <a:t>L</a:t>
            </a:r>
            <a:r>
              <a:rPr lang="fr-FR" sz="2000" b="1" dirty="0" smtClean="0"/>
              <a:t>'ingestion </a:t>
            </a:r>
            <a:r>
              <a:rPr lang="fr-FR" sz="2000" b="1" dirty="0"/>
              <a:t>de certains médicaments ou poisons, tels que les nitrates, </a:t>
            </a:r>
            <a:endParaRPr lang="fr-FR" sz="2000" b="1" dirty="0" smtClean="0"/>
          </a:p>
          <a:p>
            <a:r>
              <a:rPr lang="fr-FR" sz="2000" b="1" dirty="0" smtClean="0"/>
              <a:t>les </a:t>
            </a:r>
            <a:r>
              <a:rPr lang="fr-FR" sz="2000" b="1" dirty="0"/>
              <a:t>opiacés et les bloqueurs adrénergiques. </a:t>
            </a:r>
            <a:endParaRPr lang="fr-FR" sz="24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5127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02205699-6CF4-4E39-B3C5-57CFA6419BC3}"/>
              </a:ext>
            </a:extLst>
          </p:cNvPr>
          <p:cNvSpPr txBox="1"/>
          <p:nvPr/>
        </p:nvSpPr>
        <p:spPr>
          <a:xfrm>
            <a:off x="192651" y="2108084"/>
            <a:ext cx="11364008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b="1" dirty="0"/>
              <a:t>Le choc cardiogénique correspond à une diminution, </a:t>
            </a:r>
          </a:p>
          <a:p>
            <a:r>
              <a:rPr lang="fr-FR" sz="2400" b="1" dirty="0"/>
              <a:t>du débit cardiaque du fait d'une affection cardiaque primitive. </a:t>
            </a:r>
          </a:p>
          <a:p>
            <a:endParaRPr lang="fr-FR" sz="28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400" b="1" dirty="0"/>
              <a:t>Le choc obstructif est provoqué par des facteurs mécaniques perturbant</a:t>
            </a:r>
          </a:p>
          <a:p>
            <a:r>
              <a:rPr lang="fr-FR" sz="2400" b="1" dirty="0"/>
              <a:t>le remplissage ou la vidange du cœur ou des gros vaisseaux. </a:t>
            </a:r>
            <a:endParaRPr lang="fr-FR" sz="2800" b="1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2C5A6843-2342-4B28-B8F1-ACC36FA49041}"/>
              </a:ext>
            </a:extLst>
          </p:cNvPr>
          <p:cNvSpPr txBox="1"/>
          <p:nvPr/>
        </p:nvSpPr>
        <p:spPr>
          <a:xfrm>
            <a:off x="192651" y="312562"/>
            <a:ext cx="51315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Choc cardiogénique et obstructif</a:t>
            </a:r>
            <a:endParaRPr lang="fr-FR" sz="28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7823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xmlns="" id="{9D2305EC-3B50-4E7F-A0C2-1EBF93CA0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883260"/>
              </p:ext>
            </p:extLst>
          </p:nvPr>
        </p:nvGraphicFramePr>
        <p:xfrm>
          <a:off x="117567" y="738665"/>
          <a:ext cx="11795759" cy="611933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2678083">
                  <a:extLst>
                    <a:ext uri="{9D8B030D-6E8A-4147-A177-3AD203B41FA5}">
                      <a16:colId xmlns:a16="http://schemas.microsoft.com/office/drawing/2014/main" xmlns="" val="2828807844"/>
                    </a:ext>
                  </a:extLst>
                </a:gridCol>
                <a:gridCol w="4558838">
                  <a:extLst>
                    <a:ext uri="{9D8B030D-6E8A-4147-A177-3AD203B41FA5}">
                      <a16:colId xmlns:a16="http://schemas.microsoft.com/office/drawing/2014/main" xmlns="" val="4075378418"/>
                    </a:ext>
                  </a:extLst>
                </a:gridCol>
                <a:gridCol w="4558838">
                  <a:extLst>
                    <a:ext uri="{9D8B030D-6E8A-4147-A177-3AD203B41FA5}">
                      <a16:colId xmlns:a16="http://schemas.microsoft.com/office/drawing/2014/main" xmlns="" val="137575024"/>
                    </a:ext>
                  </a:extLst>
                </a:gridCol>
              </a:tblGrid>
              <a:tr h="555276"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  <a:spcAft>
                          <a:spcPts val="0"/>
                        </a:spcAft>
                      </a:pPr>
                      <a:r>
                        <a:rPr lang="fr-FR" sz="1800" spc="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  <a:spcAft>
                          <a:spcPts val="0"/>
                        </a:spcAft>
                      </a:pPr>
                      <a:r>
                        <a:rPr lang="fr-FR" sz="1800" spc="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Mécanisme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95"/>
                        </a:lnSpc>
                        <a:spcAft>
                          <a:spcPts val="0"/>
                        </a:spcAft>
                      </a:pPr>
                      <a:r>
                        <a:rPr lang="fr-FR" sz="1800" spc="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Cause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51907268"/>
                  </a:ext>
                </a:extLst>
              </a:tr>
              <a:tr h="139490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Obstructif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Perturbation mécanique du remplissage ventriculaire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Pneumothorax compressif, compression cave, tamponnade cardiaque, tumeur ou caillot de l'oreillette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28843552"/>
                  </a:ext>
                </a:extLst>
              </a:tr>
              <a:tr h="1042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Perturbation de la vidange ventriculaire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Embolie pulmonaire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35538638"/>
                  </a:ext>
                </a:extLst>
              </a:tr>
              <a:tr h="104228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Cardiogénique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Diminution de la contractilité myocardique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Ischémie myocardique ou infarctus du myocarde, myocardite, médicaments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95844897"/>
                  </a:ext>
                </a:extLst>
              </a:tr>
              <a:tr h="6896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du rythme cardiaque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Tachycardie, bradycardie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45213175"/>
                  </a:ext>
                </a:extLst>
              </a:tr>
              <a:tr h="13949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Anomalies structurelles cardiaques</a:t>
                      </a:r>
                      <a:endParaRPr lang="fr-FR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Insuffisance mitrale ou aortique aiguë, rupture du septum interventriculaire, dysfonctionnement d'une valvule prothétique</a:t>
                      </a:r>
                      <a:endParaRPr lang="fr-F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80265667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6FFC357B-14E4-4126-B716-B0AF87FC2C93}"/>
              </a:ext>
            </a:extLst>
          </p:cNvPr>
          <p:cNvSpPr txBox="1"/>
          <p:nvPr/>
        </p:nvSpPr>
        <p:spPr>
          <a:xfrm>
            <a:off x="3127514" y="0"/>
            <a:ext cx="646523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Mécanismes de choc cardiogénique et obstructif</a:t>
            </a:r>
            <a:endParaRPr lang="fr-FR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79136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8697" y="2329934"/>
            <a:ext cx="81804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dirty="0"/>
              <a:t>Merci pour votre attention </a:t>
            </a:r>
          </a:p>
        </p:txBody>
      </p:sp>
    </p:spTree>
    <p:extLst>
      <p:ext uri="{BB962C8B-B14F-4D97-AF65-F5344CB8AC3E}">
        <p14:creationId xmlns:p14="http://schemas.microsoft.com/office/powerpoint/2010/main" val="1956281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6503" y="2732203"/>
            <a:ext cx="77680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fr-FR" sz="4000" b="1" dirty="0"/>
              <a:t>Introduction définition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4000" b="1" dirty="0"/>
              <a:t>Physiopathologie 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4000" b="1" dirty="0"/>
              <a:t>Etiologies et classification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7110" y="788517"/>
            <a:ext cx="369203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200" b="1" dirty="0"/>
              <a:t>Le plan </a:t>
            </a:r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56379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90336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L’état de choc est une insuffisance circulatoire aigue généralisée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Inadéquation entre les apports et les besoins tissulaires en oxygène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/>
              <a:t>C’ est une situation extrêmement grave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2071" y="448883"/>
            <a:ext cx="333937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000" dirty="0" smtClean="0">
                <a:latin typeface="Century Gothic" panose="020B0502020202020204" pitchFamily="34" charset="0"/>
              </a:rPr>
              <a:t>Introduction </a:t>
            </a:r>
          </a:p>
          <a:p>
            <a:r>
              <a:rPr lang="fr-FR" sz="4000" dirty="0" smtClean="0">
                <a:latin typeface="Century Gothic" panose="020B0502020202020204" pitchFamily="34" charset="0"/>
              </a:rPr>
              <a:t>Définition</a:t>
            </a:r>
            <a:endParaRPr lang="fr-FR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17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8D1E6FAB-C2CB-4452-87D2-0F4E6D9AB7BD}"/>
              </a:ext>
            </a:extLst>
          </p:cNvPr>
          <p:cNvSpPr txBox="1"/>
          <p:nvPr/>
        </p:nvSpPr>
        <p:spPr>
          <a:xfrm>
            <a:off x="0" y="2049624"/>
            <a:ext cx="1219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dirty="0"/>
          </a:p>
          <a:p>
            <a:r>
              <a:rPr lang="fr-FR" sz="2400" b="1" dirty="0"/>
              <a:t>Les mécanismes en cause peuvent être: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hypovolémie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diminution du débit cardiaque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/>
              <a:t>une vasodilatation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979714" y="574766"/>
            <a:ext cx="71080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 smtClean="0"/>
              <a:t>Mécanismes en causes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15004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72813"/>
            <a:ext cx="1219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/>
              <a:t>Classification des états de </a:t>
            </a:r>
            <a:r>
              <a:rPr lang="fr-FR" sz="2800" b="1" dirty="0" smtClean="0"/>
              <a:t>choc</a:t>
            </a:r>
          </a:p>
          <a:p>
            <a:endParaRPr lang="fr-FR" sz="2800" b="1" dirty="0"/>
          </a:p>
          <a:p>
            <a:pPr lvl="0"/>
            <a:r>
              <a:rPr lang="fr-FR" sz="2800" b="1" dirty="0" smtClean="0"/>
              <a:t>- Le </a:t>
            </a:r>
            <a:r>
              <a:rPr lang="fr-FR" sz="2800" b="1" dirty="0"/>
              <a:t>choc quantitatif : en relation avec la baisse de l’apport tissulaire d’O</a:t>
            </a:r>
            <a:r>
              <a:rPr lang="fr-FR" sz="2800" b="1" baseline="-25000" dirty="0"/>
              <a:t>2</a:t>
            </a:r>
            <a:r>
              <a:rPr lang="fr-FR" sz="2800" b="1" dirty="0"/>
              <a:t> (choc hypovolémique, choc cardiogénique</a:t>
            </a:r>
            <a:r>
              <a:rPr lang="fr-FR" sz="2800" b="1" dirty="0" smtClean="0"/>
              <a:t>)</a:t>
            </a:r>
          </a:p>
          <a:p>
            <a:pPr lvl="0"/>
            <a:endParaRPr lang="fr-FR" sz="2800" b="1" dirty="0"/>
          </a:p>
          <a:p>
            <a:pPr lvl="0">
              <a:buNone/>
            </a:pPr>
            <a:r>
              <a:rPr lang="fr-FR" sz="2800" b="1" dirty="0"/>
              <a:t>- Le choc distributif : en rapport avec une </a:t>
            </a:r>
            <a:r>
              <a:rPr lang="fr-FR" sz="2800" b="1" dirty="0" err="1" smtClean="0"/>
              <a:t>dysrégulation</a:t>
            </a:r>
            <a:r>
              <a:rPr lang="fr-FR" sz="2800" b="1" dirty="0" smtClean="0"/>
              <a:t> </a:t>
            </a:r>
            <a:r>
              <a:rPr lang="fr-FR" sz="2800" b="1" dirty="0"/>
              <a:t>des débits </a:t>
            </a:r>
            <a:r>
              <a:rPr lang="fr-FR" sz="2800" b="1" dirty="0" smtClean="0"/>
              <a:t>  tissulaires </a:t>
            </a:r>
            <a:r>
              <a:rPr lang="fr-FR" sz="2800" b="1" dirty="0"/>
              <a:t>locaux  (choc septique, choc anaphylactique) </a:t>
            </a:r>
          </a:p>
        </p:txBody>
      </p:sp>
    </p:spTree>
    <p:extLst>
      <p:ext uri="{BB962C8B-B14F-4D97-AF65-F5344CB8AC3E}">
        <p14:creationId xmlns:p14="http://schemas.microsoft.com/office/powerpoint/2010/main" val="418331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D9EC5D5E-2DA8-4B2C-90C8-91F33312D80D}"/>
              </a:ext>
            </a:extLst>
          </p:cNvPr>
          <p:cNvSpPr txBox="1"/>
          <p:nvPr/>
        </p:nvSpPr>
        <p:spPr>
          <a:xfrm>
            <a:off x="258417" y="51559"/>
            <a:ext cx="4464684" cy="8694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latin typeface="Century Gothic" panose="020B0502020202020204" pitchFamily="34" charset="0"/>
              </a:rPr>
              <a:t>Physiopathologie</a:t>
            </a:r>
            <a:endParaRPr lang="fr-FR" sz="3600" b="1" dirty="0">
              <a:latin typeface="Century Gothic" panose="020B0502020202020204" pitchFamily="34" charset="0"/>
            </a:endParaRPr>
          </a:p>
          <a:p>
            <a:endParaRPr lang="fr-FR" sz="105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80B0DAE3-A040-4430-B22C-AB20B7CB1ED7}"/>
              </a:ext>
            </a:extLst>
          </p:cNvPr>
          <p:cNvSpPr txBox="1"/>
          <p:nvPr/>
        </p:nvSpPr>
        <p:spPr>
          <a:xfrm>
            <a:off x="113298" y="1476346"/>
            <a:ext cx="11589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L'anomalie fondamentale dans le choc est une diminution de la perfusion des tissus vitaux.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A4F7BC6A-B298-472F-9F3D-793ABE604996}"/>
              </a:ext>
            </a:extLst>
          </p:cNvPr>
          <p:cNvSpPr txBox="1"/>
          <p:nvPr/>
        </p:nvSpPr>
        <p:spPr>
          <a:xfrm>
            <a:off x="113298" y="2275438"/>
            <a:ext cx="2495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</a:t>
            </a:r>
            <a:r>
              <a:rPr lang="fr-FR" b="1" dirty="0" smtClean="0"/>
              <a:t>a </a:t>
            </a:r>
            <a:r>
              <a:rPr lang="fr-FR" b="1" dirty="0"/>
              <a:t>perfusion diminue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E6A54F5E-7D84-4529-995B-4FF2D1E82931}"/>
              </a:ext>
            </a:extLst>
          </p:cNvPr>
          <p:cNvSpPr txBox="1"/>
          <p:nvPr/>
        </p:nvSpPr>
        <p:spPr>
          <a:xfrm>
            <a:off x="3651722" y="2247108"/>
            <a:ext cx="2853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</a:t>
            </a:r>
            <a:r>
              <a:rPr lang="fr-FR" b="1" dirty="0" smtClean="0"/>
              <a:t>'apport </a:t>
            </a:r>
            <a:r>
              <a:rPr lang="fr-FR" b="1" dirty="0"/>
              <a:t>en O</a:t>
            </a:r>
            <a:r>
              <a:rPr lang="fr-FR" b="1" dirty="0">
                <a:effectLst/>
              </a:rPr>
              <a:t>2 diminue </a:t>
            </a:r>
            <a:endParaRPr lang="fr-FR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3D79F11C-9A89-4915-8849-2BCDC8AB7084}"/>
              </a:ext>
            </a:extLst>
          </p:cNvPr>
          <p:cNvSpPr txBox="1"/>
          <p:nvPr/>
        </p:nvSpPr>
        <p:spPr>
          <a:xfrm>
            <a:off x="7619242" y="2246726"/>
            <a:ext cx="3601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</a:t>
            </a:r>
            <a:r>
              <a:rPr lang="fr-FR" b="1" dirty="0" smtClean="0"/>
              <a:t>e </a:t>
            </a:r>
            <a:r>
              <a:rPr lang="fr-FR" b="1" dirty="0"/>
              <a:t>métabolisme anaérobie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5E350460-1227-4C0C-A333-60D00A747CFA}"/>
              </a:ext>
            </a:extLst>
          </p:cNvPr>
          <p:cNvSpPr txBox="1"/>
          <p:nvPr/>
        </p:nvSpPr>
        <p:spPr>
          <a:xfrm>
            <a:off x="1438979" y="4317538"/>
            <a:ext cx="4846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 </a:t>
            </a:r>
            <a:r>
              <a:rPr lang="fr-FR" b="1" dirty="0" smtClean="0"/>
              <a:t>Augmentation </a:t>
            </a:r>
            <a:r>
              <a:rPr lang="fr-FR" b="1" dirty="0"/>
              <a:t>de la production de CO</a:t>
            </a:r>
            <a:r>
              <a:rPr lang="fr-FR" b="1" dirty="0">
                <a:effectLst/>
              </a:rPr>
              <a:t>2 </a:t>
            </a:r>
            <a:endParaRPr lang="fr-FR" b="1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0F3F9EBB-6DF6-4EAD-AE72-EA84CBB4C4FA}"/>
              </a:ext>
            </a:extLst>
          </p:cNvPr>
          <p:cNvSpPr txBox="1"/>
          <p:nvPr/>
        </p:nvSpPr>
        <p:spPr>
          <a:xfrm>
            <a:off x="6241366" y="4210270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+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E9137F00-CF1D-4BB8-84EC-ED1BC5768D7F}"/>
              </a:ext>
            </a:extLst>
          </p:cNvPr>
          <p:cNvSpPr txBox="1"/>
          <p:nvPr/>
        </p:nvSpPr>
        <p:spPr>
          <a:xfrm>
            <a:off x="6787353" y="4287214"/>
            <a:ext cx="4740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A</a:t>
            </a:r>
            <a:r>
              <a:rPr lang="fr-FR" b="1" dirty="0" smtClean="0"/>
              <a:t>ugmentation </a:t>
            </a:r>
            <a:r>
              <a:rPr lang="fr-FR" b="1" dirty="0"/>
              <a:t>des lactate dans le sang.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24DF97CB-CA32-4904-A02B-393D5F1447F3}"/>
              </a:ext>
            </a:extLst>
          </p:cNvPr>
          <p:cNvSpPr txBox="1"/>
          <p:nvPr/>
        </p:nvSpPr>
        <p:spPr>
          <a:xfrm>
            <a:off x="3596244" y="5976730"/>
            <a:ext cx="2356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L</a:t>
            </a:r>
            <a:r>
              <a:rPr lang="fr-FR" b="1" dirty="0" smtClean="0"/>
              <a:t>ésions </a:t>
            </a:r>
            <a:r>
              <a:rPr lang="fr-FR" b="1" dirty="0"/>
              <a:t>irréversibles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0E5A8C69-00E5-45FF-A565-E9400FA7F237}"/>
              </a:ext>
            </a:extLst>
          </p:cNvPr>
          <p:cNvSpPr txBox="1"/>
          <p:nvPr/>
        </p:nvSpPr>
        <p:spPr>
          <a:xfrm>
            <a:off x="6581175" y="5939235"/>
            <a:ext cx="412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+</a:t>
            </a:r>
            <a:endParaRPr lang="fr-FR" sz="28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7751805F-53BC-44EA-B086-97DD5EA77CBA}"/>
              </a:ext>
            </a:extLst>
          </p:cNvPr>
          <p:cNvSpPr txBox="1"/>
          <p:nvPr/>
        </p:nvSpPr>
        <p:spPr>
          <a:xfrm>
            <a:off x="7916778" y="5917632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</a:t>
            </a:r>
            <a:r>
              <a:rPr lang="fr-FR" b="1" dirty="0" smtClean="0"/>
              <a:t>ort </a:t>
            </a:r>
            <a:r>
              <a:rPr lang="fr-FR" b="1" dirty="0"/>
              <a:t>cellulaire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39617" y="3177569"/>
            <a:ext cx="7875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Défaut de stockage d’ATP nécessaire au fonctionnement cellulaire </a:t>
            </a:r>
          </a:p>
        </p:txBody>
      </p:sp>
      <p:sp>
        <p:nvSpPr>
          <p:cNvPr id="17" name="Flèche droite 16"/>
          <p:cNvSpPr/>
          <p:nvPr/>
        </p:nvSpPr>
        <p:spPr>
          <a:xfrm>
            <a:off x="2750241" y="2339653"/>
            <a:ext cx="875212" cy="3243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Flèche droite 17"/>
          <p:cNvSpPr/>
          <p:nvPr/>
        </p:nvSpPr>
        <p:spPr>
          <a:xfrm>
            <a:off x="6441100" y="2314396"/>
            <a:ext cx="978408" cy="3286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èche droite 18"/>
          <p:cNvSpPr/>
          <p:nvPr/>
        </p:nvSpPr>
        <p:spPr>
          <a:xfrm rot="2729522">
            <a:off x="7050843" y="3737500"/>
            <a:ext cx="925543" cy="3211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droite 19"/>
          <p:cNvSpPr/>
          <p:nvPr/>
        </p:nvSpPr>
        <p:spPr>
          <a:xfrm rot="7676825">
            <a:off x="5196512" y="3734164"/>
            <a:ext cx="896415" cy="338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 droite 20"/>
          <p:cNvSpPr/>
          <p:nvPr/>
        </p:nvSpPr>
        <p:spPr>
          <a:xfrm rot="7724866">
            <a:off x="4773624" y="5131804"/>
            <a:ext cx="1426655" cy="3088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vers le bas 21"/>
          <p:cNvSpPr/>
          <p:nvPr/>
        </p:nvSpPr>
        <p:spPr>
          <a:xfrm rot="19212141">
            <a:off x="7768260" y="4764574"/>
            <a:ext cx="320295" cy="12866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58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5B066D76-803A-4880-9C12-C690BD0DAB69}"/>
              </a:ext>
            </a:extLst>
          </p:cNvPr>
          <p:cNvSpPr txBox="1"/>
          <p:nvPr/>
        </p:nvSpPr>
        <p:spPr>
          <a:xfrm>
            <a:off x="948835" y="1555352"/>
            <a:ext cx="37112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R</a:t>
            </a:r>
            <a:r>
              <a:rPr lang="fr-FR" sz="2400" b="1" dirty="0" smtClean="0"/>
              <a:t>éponse inflammatoire</a:t>
            </a:r>
            <a:endParaRPr lang="fr-FR" sz="2400" b="1" dirty="0"/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4E0E6731-0DA9-43A7-8B7D-AE92F3058DF5}"/>
              </a:ext>
            </a:extLst>
          </p:cNvPr>
          <p:cNvSpPr txBox="1"/>
          <p:nvPr/>
        </p:nvSpPr>
        <p:spPr>
          <a:xfrm>
            <a:off x="135539" y="77350"/>
            <a:ext cx="3299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/>
              <a:t>M</a:t>
            </a:r>
            <a:r>
              <a:rPr lang="fr-FR" sz="4000" dirty="0" smtClean="0"/>
              <a:t>écanismes</a:t>
            </a:r>
            <a:endParaRPr lang="fr-FR" sz="3600" dirty="0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xmlns="" id="{119BB393-7771-4B4D-971B-9D811A0490C9}"/>
              </a:ext>
            </a:extLst>
          </p:cNvPr>
          <p:cNvSpPr/>
          <p:nvPr/>
        </p:nvSpPr>
        <p:spPr>
          <a:xfrm rot="2181574" flipV="1">
            <a:off x="5129739" y="1179264"/>
            <a:ext cx="1030210" cy="329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62109D01-842B-4877-ACA3-E73B8035C45D}"/>
              </a:ext>
            </a:extLst>
          </p:cNvPr>
          <p:cNvSpPr txBox="1"/>
          <p:nvPr/>
        </p:nvSpPr>
        <p:spPr>
          <a:xfrm>
            <a:off x="-13623" y="2663966"/>
            <a:ext cx="12206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L’hypoxie des cellules de l'endothélium vasculaire              A</a:t>
            </a:r>
            <a:r>
              <a:rPr lang="fr-FR" sz="2000" b="1" dirty="0" smtClean="0"/>
              <a:t>ctivation </a:t>
            </a:r>
            <a:r>
              <a:rPr lang="fr-FR" sz="2000" b="1" dirty="0"/>
              <a:t>des globules blancs </a:t>
            </a:r>
            <a:r>
              <a:rPr lang="fr-FR" sz="2000" b="1" dirty="0" smtClean="0"/>
              <a:t>lesquels</a:t>
            </a:r>
          </a:p>
          <a:p>
            <a:r>
              <a:rPr lang="fr-FR" sz="2000" b="1" dirty="0"/>
              <a:t> </a:t>
            </a:r>
            <a:r>
              <a:rPr lang="fr-FR" sz="2000" b="1" dirty="0" smtClean="0"/>
              <a:t>                                                                                                       </a:t>
            </a:r>
            <a:r>
              <a:rPr lang="fr-FR" sz="2000" b="1" dirty="0"/>
              <a:t>se fixent à l'endothélium et </a:t>
            </a:r>
            <a:r>
              <a:rPr lang="fr-FR" sz="2000" b="1" dirty="0" smtClean="0"/>
              <a:t>libèrent: </a:t>
            </a:r>
            <a:endParaRPr lang="fr-FR" sz="2000" b="1" dirty="0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xmlns="" id="{2D0B3E3F-6308-4D1A-B9D5-5C22586130CA}"/>
              </a:ext>
            </a:extLst>
          </p:cNvPr>
          <p:cNvSpPr/>
          <p:nvPr/>
        </p:nvSpPr>
        <p:spPr>
          <a:xfrm flipV="1">
            <a:off x="6264324" y="2795337"/>
            <a:ext cx="910561" cy="2122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7F558334-8F80-4A7F-9B56-267CF39478FA}"/>
              </a:ext>
            </a:extLst>
          </p:cNvPr>
          <p:cNvSpPr txBox="1"/>
          <p:nvPr/>
        </p:nvSpPr>
        <p:spPr>
          <a:xfrm>
            <a:off x="5255046" y="1597753"/>
            <a:ext cx="52237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P</a:t>
            </a:r>
            <a:r>
              <a:rPr lang="fr-FR" sz="2400" b="1" dirty="0" smtClean="0"/>
              <a:t>rocessus </a:t>
            </a:r>
            <a:r>
              <a:rPr lang="fr-FR" sz="2400" b="1" dirty="0"/>
              <a:t>de la coagulation</a:t>
            </a: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xmlns="" id="{FB87B4C0-9AEE-442E-B8F4-76893E0187DB}"/>
              </a:ext>
            </a:extLst>
          </p:cNvPr>
          <p:cNvSpPr/>
          <p:nvPr/>
        </p:nvSpPr>
        <p:spPr>
          <a:xfrm rot="8208667" flipV="1">
            <a:off x="4295997" y="1191992"/>
            <a:ext cx="978330" cy="3439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DF5C2477-5142-4C71-9544-3F4CAA253DF1}"/>
              </a:ext>
            </a:extLst>
          </p:cNvPr>
          <p:cNvSpPr txBox="1"/>
          <p:nvPr/>
        </p:nvSpPr>
        <p:spPr>
          <a:xfrm>
            <a:off x="3712362" y="3754415"/>
            <a:ext cx="3316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des </a:t>
            </a:r>
            <a:r>
              <a:rPr lang="fr-FR" sz="2000" b="1" i="1" dirty="0"/>
              <a:t>substances toxiques</a:t>
            </a:r>
            <a:endParaRPr lang="fr-FR" sz="2000" b="1" dirty="0"/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xmlns="" id="{A0146BFD-F5E9-4ADE-8407-EB72E99244BE}"/>
              </a:ext>
            </a:extLst>
          </p:cNvPr>
          <p:cNvSpPr/>
          <p:nvPr/>
        </p:nvSpPr>
        <p:spPr>
          <a:xfrm rot="9487848" flipV="1">
            <a:off x="6587531" y="3453773"/>
            <a:ext cx="1293199" cy="308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266935C1-90C0-4DFE-947F-3D56DD18AB3C}"/>
              </a:ext>
            </a:extLst>
          </p:cNvPr>
          <p:cNvSpPr txBox="1"/>
          <p:nvPr/>
        </p:nvSpPr>
        <p:spPr>
          <a:xfrm>
            <a:off x="7243501" y="3776872"/>
            <a:ext cx="3956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des médiateurs de l'inflammation </a:t>
            </a: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xmlns="" id="{17BFA055-B6FB-4F1D-8389-9A05C234EDB2}"/>
              </a:ext>
            </a:extLst>
          </p:cNvPr>
          <p:cNvSpPr/>
          <p:nvPr/>
        </p:nvSpPr>
        <p:spPr>
          <a:xfrm rot="1206212" flipV="1">
            <a:off x="8472835" y="3416148"/>
            <a:ext cx="1063780" cy="3363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8B493CEF-8E77-488F-B9EF-CDE1477446E4}"/>
              </a:ext>
            </a:extLst>
          </p:cNvPr>
          <p:cNvSpPr txBox="1"/>
          <p:nvPr/>
        </p:nvSpPr>
        <p:spPr>
          <a:xfrm>
            <a:off x="5432790" y="4537088"/>
            <a:ext cx="446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Liaison aux récepteurs cellulaires </a:t>
            </a:r>
          </a:p>
        </p:txBody>
      </p:sp>
      <p:sp>
        <p:nvSpPr>
          <p:cNvPr id="15" name="Flèche : droite 14">
            <a:extLst>
              <a:ext uri="{FF2B5EF4-FFF2-40B4-BE49-F238E27FC236}">
                <a16:creationId xmlns:a16="http://schemas.microsoft.com/office/drawing/2014/main" xmlns="" id="{6C925668-3E21-4724-BDA5-62E616811F72}"/>
              </a:ext>
            </a:extLst>
          </p:cNvPr>
          <p:cNvSpPr/>
          <p:nvPr/>
        </p:nvSpPr>
        <p:spPr>
          <a:xfrm rot="2255883" flipV="1">
            <a:off x="6520233" y="4249259"/>
            <a:ext cx="808458" cy="3166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 : droite 15">
            <a:extLst>
              <a:ext uri="{FF2B5EF4-FFF2-40B4-BE49-F238E27FC236}">
                <a16:creationId xmlns:a16="http://schemas.microsoft.com/office/drawing/2014/main" xmlns="" id="{F839C17A-0D95-402D-958B-B4C5FE2BF17D}"/>
              </a:ext>
            </a:extLst>
          </p:cNvPr>
          <p:cNvSpPr/>
          <p:nvPr/>
        </p:nvSpPr>
        <p:spPr>
          <a:xfrm rot="7645712" flipV="1">
            <a:off x="7933985" y="4234165"/>
            <a:ext cx="750896" cy="3140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xmlns="" id="{75E99AD6-0698-4773-B394-68E0E95A2EFE}"/>
              </a:ext>
            </a:extLst>
          </p:cNvPr>
          <p:cNvSpPr txBox="1"/>
          <p:nvPr/>
        </p:nvSpPr>
        <p:spPr>
          <a:xfrm>
            <a:off x="5432790" y="5165564"/>
            <a:ext cx="52509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Activation du </a:t>
            </a:r>
            <a:r>
              <a:rPr lang="fr-FR" sz="2000" b="1" dirty="0"/>
              <a:t>facteur nucléaire kappa B</a:t>
            </a:r>
          </a:p>
        </p:txBody>
      </p:sp>
      <p:sp>
        <p:nvSpPr>
          <p:cNvPr id="18" name="Flèche : droite 17">
            <a:extLst>
              <a:ext uri="{FF2B5EF4-FFF2-40B4-BE49-F238E27FC236}">
                <a16:creationId xmlns:a16="http://schemas.microsoft.com/office/drawing/2014/main" xmlns="" id="{5F763125-005C-44C4-A164-5C7112478B79}"/>
              </a:ext>
            </a:extLst>
          </p:cNvPr>
          <p:cNvSpPr/>
          <p:nvPr/>
        </p:nvSpPr>
        <p:spPr>
          <a:xfrm rot="5196189" flipV="1">
            <a:off x="7506610" y="4925421"/>
            <a:ext cx="442927" cy="251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xmlns="" id="{A2CAF33D-CB3B-464A-8A77-990C120251D8}"/>
              </a:ext>
            </a:extLst>
          </p:cNvPr>
          <p:cNvSpPr txBox="1"/>
          <p:nvPr/>
        </p:nvSpPr>
        <p:spPr>
          <a:xfrm>
            <a:off x="2985226" y="6003444"/>
            <a:ext cx="9207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P</a:t>
            </a:r>
            <a:r>
              <a:rPr lang="fr-FR" sz="2000" b="1" dirty="0" smtClean="0"/>
              <a:t>roduction </a:t>
            </a:r>
            <a:r>
              <a:rPr lang="fr-FR" sz="2000" b="1" dirty="0"/>
              <a:t>de cytokines et d'oxyde nitrique (NO)</a:t>
            </a:r>
            <a:r>
              <a:rPr lang="fr-FR" sz="2000" b="1" i="1" dirty="0"/>
              <a:t> puissant vasodilatateur</a:t>
            </a:r>
            <a:endParaRPr lang="fr-FR" sz="2000" b="1" dirty="0"/>
          </a:p>
        </p:txBody>
      </p:sp>
      <p:sp>
        <p:nvSpPr>
          <p:cNvPr id="20" name="Flèche : droite 14">
            <a:extLst>
              <a:ext uri="{FF2B5EF4-FFF2-40B4-BE49-F238E27FC236}">
                <a16:creationId xmlns:a16="http://schemas.microsoft.com/office/drawing/2014/main" xmlns="" id="{6C925668-3E21-4724-BDA5-62E616811F72}"/>
              </a:ext>
            </a:extLst>
          </p:cNvPr>
          <p:cNvSpPr/>
          <p:nvPr/>
        </p:nvSpPr>
        <p:spPr>
          <a:xfrm rot="5561842" flipV="1">
            <a:off x="7442319" y="5680208"/>
            <a:ext cx="595125" cy="2457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712362" y="556859"/>
            <a:ext cx="35317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Zones d'</a:t>
            </a:r>
            <a:r>
              <a:rPr lang="fr-FR" sz="2400" b="1" dirty="0" err="1"/>
              <a:t>hypoperfusion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19081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F3D810DC-BED5-4725-8ADD-9D013C113127}"/>
              </a:ext>
            </a:extLst>
          </p:cNvPr>
          <p:cNvSpPr txBox="1"/>
          <p:nvPr/>
        </p:nvSpPr>
        <p:spPr>
          <a:xfrm>
            <a:off x="-1" y="129497"/>
            <a:ext cx="6100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Cas particulier du choc septique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2528999A-0C38-47A8-83DE-2071B9F5E0C0}"/>
              </a:ext>
            </a:extLst>
          </p:cNvPr>
          <p:cNvSpPr txBox="1"/>
          <p:nvPr/>
        </p:nvSpPr>
        <p:spPr>
          <a:xfrm>
            <a:off x="1" y="1441233"/>
            <a:ext cx="1209620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 </a:t>
            </a:r>
            <a:r>
              <a:rPr lang="fr-FR" sz="2000" b="1" dirty="0" smtClean="0">
                <a:hlinkClick r:id="rId2"/>
              </a:rPr>
              <a:t>choc septique</a:t>
            </a:r>
            <a:r>
              <a:rPr lang="fr-FR" sz="2000" b="1" dirty="0" smtClean="0"/>
              <a:t>            du fait de l'action des toxines bactériennes          Plus pro-inflammatoire.</a:t>
            </a:r>
          </a:p>
          <a:p>
            <a:endParaRPr lang="fr-FR" dirty="0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xmlns="" id="{000E7A13-FE63-462E-BD06-D4F58673E3F0}"/>
              </a:ext>
            </a:extLst>
          </p:cNvPr>
          <p:cNvSpPr/>
          <p:nvPr/>
        </p:nvSpPr>
        <p:spPr>
          <a:xfrm>
            <a:off x="2343427" y="1560978"/>
            <a:ext cx="609600" cy="219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xmlns="" id="{1CE8A37F-22D7-4DED-BBBE-BC756DD21EFD}"/>
              </a:ext>
            </a:extLst>
          </p:cNvPr>
          <p:cNvSpPr/>
          <p:nvPr/>
        </p:nvSpPr>
        <p:spPr>
          <a:xfrm>
            <a:off x="8437580" y="1560978"/>
            <a:ext cx="419037" cy="2076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4D1F52AD-0989-45D0-9CC1-7E50E56A1759}"/>
              </a:ext>
            </a:extLst>
          </p:cNvPr>
          <p:cNvSpPr txBox="1"/>
          <p:nvPr/>
        </p:nvSpPr>
        <p:spPr>
          <a:xfrm>
            <a:off x="365760" y="2356289"/>
            <a:ext cx="11826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V</a:t>
            </a:r>
            <a:r>
              <a:rPr lang="fr-FR" sz="2000" b="1" dirty="0" smtClean="0"/>
              <a:t>asodilatation </a:t>
            </a:r>
            <a:r>
              <a:rPr lang="fr-FR" sz="2000" b="1" dirty="0"/>
              <a:t>des vaisseaux </a:t>
            </a:r>
            <a:r>
              <a:rPr lang="fr-FR" sz="2000" b="1" dirty="0" smtClean="0"/>
              <a:t>                        Hypotension </a:t>
            </a:r>
            <a:r>
              <a:rPr lang="fr-FR" sz="2000" b="1" dirty="0"/>
              <a:t>du fait d'une hypovolémie " relative "</a:t>
            </a:r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xmlns="" id="{16D193DC-207A-4FFC-A737-884CE0EF2BA3}"/>
              </a:ext>
            </a:extLst>
          </p:cNvPr>
          <p:cNvSpPr/>
          <p:nvPr/>
        </p:nvSpPr>
        <p:spPr>
          <a:xfrm>
            <a:off x="4297679" y="2473824"/>
            <a:ext cx="1319349" cy="2788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942E6967-A111-43F3-8DEC-F79A55DECFCB}"/>
              </a:ext>
            </a:extLst>
          </p:cNvPr>
          <p:cNvSpPr txBox="1"/>
          <p:nvPr/>
        </p:nvSpPr>
        <p:spPr>
          <a:xfrm>
            <a:off x="3074947" y="3207727"/>
            <a:ext cx="7096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L</a:t>
            </a:r>
            <a:r>
              <a:rPr lang="fr-FR" sz="2000" b="1" dirty="0" smtClean="0"/>
              <a:t>'oxyde </a:t>
            </a:r>
            <a:r>
              <a:rPr lang="fr-FR" sz="2000" b="1" dirty="0"/>
              <a:t>nitrique en excès est converti en </a:t>
            </a:r>
            <a:r>
              <a:rPr lang="fr-FR" sz="2000" b="1" i="1" dirty="0" err="1"/>
              <a:t>péroxynitrite</a:t>
            </a:r>
            <a:r>
              <a:rPr lang="fr-FR" sz="2000" b="1" i="1" dirty="0"/>
              <a:t>,</a:t>
            </a:r>
            <a:r>
              <a:rPr lang="fr-FR" sz="2000" b="1" dirty="0"/>
              <a:t>                    </a:t>
            </a:r>
          </a:p>
        </p:txBody>
      </p:sp>
      <p:sp>
        <p:nvSpPr>
          <p:cNvPr id="9" name="Flèche : droite 8">
            <a:extLst>
              <a:ext uri="{FF2B5EF4-FFF2-40B4-BE49-F238E27FC236}">
                <a16:creationId xmlns:a16="http://schemas.microsoft.com/office/drawing/2014/main" xmlns="" id="{53107AAF-430F-4E23-BB04-618F422440E1}"/>
              </a:ext>
            </a:extLst>
          </p:cNvPr>
          <p:cNvSpPr/>
          <p:nvPr/>
        </p:nvSpPr>
        <p:spPr>
          <a:xfrm rot="5400000">
            <a:off x="6261970" y="3827435"/>
            <a:ext cx="807590" cy="282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27D4C68C-5D3C-478B-9A71-20C92C54154B}"/>
              </a:ext>
            </a:extLst>
          </p:cNvPr>
          <p:cNvSpPr txBox="1"/>
          <p:nvPr/>
        </p:nvSpPr>
        <p:spPr>
          <a:xfrm>
            <a:off x="3836242" y="5257890"/>
            <a:ext cx="645881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Augmentation de la perméabilité microvasculaire </a:t>
            </a:r>
          </a:p>
          <a:p>
            <a:endParaRPr lang="fr-FR" dirty="0"/>
          </a:p>
        </p:txBody>
      </p:sp>
      <p:sp>
        <p:nvSpPr>
          <p:cNvPr id="11" name="Flèche : droite 10">
            <a:extLst>
              <a:ext uri="{FF2B5EF4-FFF2-40B4-BE49-F238E27FC236}">
                <a16:creationId xmlns:a16="http://schemas.microsoft.com/office/drawing/2014/main" xmlns="" id="{B5C9AE6E-966D-4FA6-B7B2-17FE46FEA153}"/>
              </a:ext>
            </a:extLst>
          </p:cNvPr>
          <p:cNvSpPr/>
          <p:nvPr/>
        </p:nvSpPr>
        <p:spPr>
          <a:xfrm rot="5400000">
            <a:off x="6417513" y="5830659"/>
            <a:ext cx="496502" cy="282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64205D26-1E27-4A06-9899-B79C473C728C}"/>
              </a:ext>
            </a:extLst>
          </p:cNvPr>
          <p:cNvSpPr txBox="1"/>
          <p:nvPr/>
        </p:nvSpPr>
        <p:spPr>
          <a:xfrm>
            <a:off x="1567544" y="6255890"/>
            <a:ext cx="100845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E</a:t>
            </a:r>
            <a:r>
              <a:rPr lang="fr-FR" sz="2000" b="1" dirty="0" smtClean="0"/>
              <a:t>chappement </a:t>
            </a:r>
            <a:r>
              <a:rPr lang="fr-FR" sz="2000" b="1" dirty="0"/>
              <a:t>des liquides et protéines plasmatiques dans le secteur interstitiel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48853" y="4239048"/>
            <a:ext cx="76338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/>
              <a:t>Lyse des mitochondries </a:t>
            </a:r>
            <a:r>
              <a:rPr lang="fr-FR" sz="2000" b="1" dirty="0"/>
              <a:t>et </a:t>
            </a:r>
            <a:r>
              <a:rPr lang="fr-FR" sz="2000" b="1" dirty="0" smtClean="0"/>
              <a:t>diminution de </a:t>
            </a:r>
            <a:r>
              <a:rPr lang="fr-FR" sz="2000" b="1" dirty="0"/>
              <a:t>la production d'ATP</a:t>
            </a:r>
          </a:p>
        </p:txBody>
      </p:sp>
      <p:sp>
        <p:nvSpPr>
          <p:cNvPr id="14" name="Flèche vers le bas 13"/>
          <p:cNvSpPr/>
          <p:nvPr/>
        </p:nvSpPr>
        <p:spPr>
          <a:xfrm>
            <a:off x="6524640" y="2704456"/>
            <a:ext cx="282250" cy="54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6524640" y="4653540"/>
            <a:ext cx="282250" cy="646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848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1428</TotalTime>
  <Words>806</Words>
  <Application>Microsoft Office PowerPoint</Application>
  <PresentationFormat>Grand écran</PresentationFormat>
  <Paragraphs>173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Physiopathologie des états de choc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Physiopathologie des états de choc</dc:title>
  <dc:creator>Administrateur</dc:creator>
  <cp:lastModifiedBy>ACER1</cp:lastModifiedBy>
  <cp:revision>30</cp:revision>
  <dcterms:created xsi:type="dcterms:W3CDTF">2020-01-05T02:11:07Z</dcterms:created>
  <dcterms:modified xsi:type="dcterms:W3CDTF">2020-04-17T21:37:44Z</dcterms:modified>
</cp:coreProperties>
</file>