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4" r:id="rId5"/>
    <p:sldId id="26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271" r:id="rId14"/>
    <p:sldId id="272" r:id="rId15"/>
    <p:sldId id="273" r:id="rId16"/>
    <p:sldId id="274" r:id="rId17"/>
    <p:sldId id="324" r:id="rId18"/>
    <p:sldId id="325" r:id="rId19"/>
    <p:sldId id="326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28" r:id="rId28"/>
    <p:sldId id="299" r:id="rId29"/>
    <p:sldId id="300" r:id="rId30"/>
    <p:sldId id="301" r:id="rId31"/>
    <p:sldId id="302" r:id="rId32"/>
    <p:sldId id="303" r:id="rId33"/>
    <p:sldId id="312" r:id="rId34"/>
    <p:sldId id="314" r:id="rId35"/>
    <p:sldId id="262" r:id="rId36"/>
    <p:sldId id="371" r:id="rId37"/>
    <p:sldId id="372" r:id="rId38"/>
    <p:sldId id="373" r:id="rId39"/>
    <p:sldId id="374" r:id="rId40"/>
    <p:sldId id="360" r:id="rId41"/>
    <p:sldId id="359" r:id="rId42"/>
    <p:sldId id="335" r:id="rId43"/>
    <p:sldId id="336" r:id="rId44"/>
    <p:sldId id="338" r:id="rId45"/>
    <p:sldId id="341" r:id="rId46"/>
    <p:sldId id="389" r:id="rId47"/>
    <p:sldId id="390" r:id="rId48"/>
    <p:sldId id="391" r:id="rId49"/>
    <p:sldId id="342" r:id="rId50"/>
    <p:sldId id="343" r:id="rId51"/>
    <p:sldId id="344" r:id="rId52"/>
    <p:sldId id="345" r:id="rId53"/>
    <p:sldId id="346" r:id="rId54"/>
    <p:sldId id="395" r:id="rId55"/>
    <p:sldId id="337" r:id="rId56"/>
    <p:sldId id="340" r:id="rId57"/>
    <p:sldId id="392" r:id="rId58"/>
    <p:sldId id="339" r:id="rId59"/>
    <p:sldId id="347" r:id="rId60"/>
    <p:sldId id="349" r:id="rId61"/>
    <p:sldId id="348" r:id="rId62"/>
    <p:sldId id="352" r:id="rId63"/>
    <p:sldId id="363" r:id="rId64"/>
    <p:sldId id="364" r:id="rId65"/>
    <p:sldId id="353" r:id="rId66"/>
    <p:sldId id="366" r:id="rId67"/>
    <p:sldId id="365" r:id="rId68"/>
    <p:sldId id="355" r:id="rId69"/>
    <p:sldId id="367" r:id="rId70"/>
    <p:sldId id="361" r:id="rId71"/>
    <p:sldId id="362" r:id="rId72"/>
    <p:sldId id="356" r:id="rId73"/>
    <p:sldId id="393" r:id="rId74"/>
    <p:sldId id="357" r:id="rId75"/>
    <p:sldId id="358" r:id="rId76"/>
    <p:sldId id="381" r:id="rId77"/>
    <p:sldId id="383" r:id="rId78"/>
    <p:sldId id="384" r:id="rId79"/>
    <p:sldId id="385" r:id="rId80"/>
    <p:sldId id="387" r:id="rId81"/>
    <p:sldId id="388" r:id="rId82"/>
    <p:sldId id="333" r:id="rId83"/>
    <p:sldId id="369" r:id="rId84"/>
    <p:sldId id="394" r:id="rId8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531"/>
    <a:srgbClr val="99FF99"/>
    <a:srgbClr val="F7CFB9"/>
    <a:srgbClr val="EDE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579" autoAdjust="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0F6E4-A946-41F3-BE0E-02F05244A7E5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1EA6B-DBAE-4574-8B7A-EE096A59BEC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0F6E4-A946-41F3-BE0E-02F05244A7E5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1EA6B-DBAE-4574-8B7A-EE096A59BE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0F6E4-A946-41F3-BE0E-02F05244A7E5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1EA6B-DBAE-4574-8B7A-EE096A59BE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0F6E4-A946-41F3-BE0E-02F05244A7E5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1EA6B-DBAE-4574-8B7A-EE096A59BE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0F6E4-A946-41F3-BE0E-02F05244A7E5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1EA6B-DBAE-4574-8B7A-EE096A59BEC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0F6E4-A946-41F3-BE0E-02F05244A7E5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1EA6B-DBAE-4574-8B7A-EE096A59BE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0F6E4-A946-41F3-BE0E-02F05244A7E5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1EA6B-DBAE-4574-8B7A-EE096A59BE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0F6E4-A946-41F3-BE0E-02F05244A7E5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1EA6B-DBAE-4574-8B7A-EE096A59BE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0F6E4-A946-41F3-BE0E-02F05244A7E5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1EA6B-DBAE-4574-8B7A-EE096A59BEC8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0F6E4-A946-41F3-BE0E-02F05244A7E5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1EA6B-DBAE-4574-8B7A-EE096A59BE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0F6E4-A946-41F3-BE0E-02F05244A7E5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1EA6B-DBAE-4574-8B7A-EE096A59BEC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A0F6E4-A946-41F3-BE0E-02F05244A7E5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E81EA6B-DBAE-4574-8B7A-EE096A59BEC8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1259632" y="3068960"/>
            <a:ext cx="7406640" cy="21550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 2"/>
              <a:buNone/>
              <a:tabLst/>
              <a:defRPr/>
            </a:pPr>
            <a:r>
              <a:rPr lang="fr-FR" dirty="0">
                <a:solidFill>
                  <a:srgbClr val="B13F9A">
                    <a:shade val="30000"/>
                    <a:satMod val="150000"/>
                  </a:srgbClr>
                </a:solidFill>
                <a:latin typeface="Gill Sans MT"/>
              </a:rPr>
              <a:t>D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13F9A">
                    <a:shade val="30000"/>
                    <a:satMod val="1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r.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13F9A">
                    <a:shade val="30000"/>
                    <a:satMod val="1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N.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13F9A">
                    <a:shade val="30000"/>
                    <a:satMod val="1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Kouider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B13F9A">
                  <a:shade val="30000"/>
                  <a:satMod val="15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Maître assistante en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médecine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interne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 2"/>
              <a:buNone/>
              <a:tabLst/>
              <a:defRPr/>
            </a:pPr>
            <a:r>
              <a:rPr lang="fr-FR" sz="2800" dirty="0" smtClean="0">
                <a:solidFill>
                  <a:sysClr val="windowText" lastClr="000000"/>
                </a:solidFill>
                <a:latin typeface="Gill Sans MT"/>
              </a:rPr>
              <a:t>Service de neurologie médicale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CHU d’Annaba</a:t>
            </a: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rgbClr val="B13F9A">
                  <a:shade val="30000"/>
                  <a:satMod val="15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75656" y="620688"/>
            <a:ext cx="7147520" cy="1440160"/>
          </a:xfrm>
          <a:prstGeom prst="rect">
            <a:avLst/>
          </a:prstGeom>
          <a:gradFill rotWithShape="1">
            <a:gsLst>
              <a:gs pos="0">
                <a:srgbClr val="B83D68">
                  <a:tint val="92000"/>
                  <a:satMod val="170000"/>
                </a:srgbClr>
              </a:gs>
              <a:gs pos="15000">
                <a:srgbClr val="B83D68">
                  <a:tint val="92000"/>
                  <a:shade val="99000"/>
                  <a:satMod val="170000"/>
                </a:srgbClr>
              </a:gs>
              <a:gs pos="62000">
                <a:srgbClr val="B83D68">
                  <a:tint val="96000"/>
                  <a:shade val="80000"/>
                  <a:satMod val="170000"/>
                </a:srgbClr>
              </a:gs>
              <a:gs pos="97000">
                <a:srgbClr val="B83D68">
                  <a:tint val="98000"/>
                  <a:shade val="63000"/>
                  <a:satMod val="170000"/>
                </a:srgbClr>
              </a:gs>
              <a:gs pos="100000">
                <a:srgbClr val="B83D68">
                  <a:shade val="62000"/>
                  <a:satMod val="17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B83D68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B83D68">
                <a:shade val="80000"/>
              </a:srgbClr>
            </a:contourClr>
          </a:sp3d>
        </p:spPr>
        <p:txBody>
          <a:bodyPr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solidFill>
                  <a:sysClr val="window" lastClr="FFFFFF"/>
                </a:solidFill>
                <a:latin typeface="Gill Sans MT"/>
              </a:rPr>
              <a:t>Manifestations neurologiques   au cours des maladies générales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1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8394" y="1961456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Diagnostic: </a:t>
            </a:r>
          </a:p>
          <a:p>
            <a:pPr lvl="1"/>
            <a:r>
              <a:rPr lang="fr-FR" b="1" dirty="0" smtClean="0"/>
              <a:t>Ponction lombaire: +++ </a:t>
            </a:r>
            <a:r>
              <a:rPr lang="fr-FR" dirty="0" smtClean="0"/>
              <a:t>confirme le diagnostic</a:t>
            </a:r>
          </a:p>
          <a:p>
            <a:pPr marL="402336" lvl="1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b="1" dirty="0" smtClean="0"/>
              <a:t>Cellules </a:t>
            </a:r>
            <a:r>
              <a:rPr lang="fr-FR" b="1" dirty="0" err="1" smtClean="0"/>
              <a:t>lymphomateuses</a:t>
            </a:r>
            <a:r>
              <a:rPr lang="fr-FR" b="1" dirty="0" smtClean="0"/>
              <a:t> dans le 		  LCR</a:t>
            </a:r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>
                <a:latin typeface="+mj-lt"/>
              </a:rPr>
              <a:t>LCR </a:t>
            </a:r>
            <a:r>
              <a:rPr lang="fr-FR" dirty="0" smtClean="0">
                <a:latin typeface="+mj-lt"/>
              </a:rPr>
              <a:t>hypertendu</a:t>
            </a:r>
          </a:p>
          <a:p>
            <a:pPr marL="82296" indent="0">
              <a:buNone/>
            </a:pPr>
            <a:r>
              <a:rPr lang="fr-FR" dirty="0">
                <a:latin typeface="+mj-lt"/>
              </a:rPr>
              <a:t>	</a:t>
            </a:r>
            <a:r>
              <a:rPr lang="fr-FR" dirty="0" smtClean="0">
                <a:latin typeface="+mj-lt"/>
              </a:rPr>
              <a:t>- </a:t>
            </a:r>
            <a:r>
              <a:rPr lang="fr-FR" dirty="0" err="1" smtClean="0"/>
              <a:t>Hyperprotéinorachie</a:t>
            </a:r>
            <a:endParaRPr lang="fr-FR" dirty="0"/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 err="1" smtClean="0"/>
              <a:t>Hypoglycorachie</a:t>
            </a:r>
            <a:endParaRPr lang="fr-FR" dirty="0" smtClean="0"/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 err="1" smtClean="0"/>
              <a:t>Pleïocytose</a:t>
            </a:r>
            <a:endParaRPr lang="fr-FR" dirty="0"/>
          </a:p>
          <a:p>
            <a:pPr marL="402336" lvl="1" indent="0">
              <a:buNone/>
            </a:pPr>
            <a:endParaRPr lang="fr-FR" dirty="0" smtClean="0"/>
          </a:p>
          <a:p>
            <a:pPr lvl="1"/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I/ Méningites </a:t>
            </a:r>
            <a:r>
              <a:rPr lang="fr-FR" dirty="0" err="1" smtClean="0">
                <a:solidFill>
                  <a:schemeClr val="tx1"/>
                </a:solidFill>
                <a:effectLst/>
              </a:rPr>
              <a:t>lymphomateuses</a:t>
            </a:r>
            <a:r>
              <a:rPr lang="fr-FR" dirty="0" smtClean="0">
                <a:solidFill>
                  <a:schemeClr val="tx1"/>
                </a:solidFill>
                <a:effectLst/>
              </a:rPr>
              <a:t> et leucémiques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74750" y="5873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844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61456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Diagnostic: </a:t>
            </a:r>
          </a:p>
          <a:p>
            <a:pPr lvl="1"/>
            <a:r>
              <a:rPr lang="fr-FR" b="1" dirty="0" smtClean="0"/>
              <a:t>Ponction lombaire: </a:t>
            </a:r>
            <a:endParaRPr lang="fr-FR" b="1" dirty="0" smtClean="0"/>
          </a:p>
          <a:p>
            <a:pPr lvl="1"/>
            <a:r>
              <a:rPr lang="fr-FR" dirty="0"/>
              <a:t>	</a:t>
            </a:r>
            <a:r>
              <a:rPr lang="fr-FR" dirty="0" smtClean="0"/>
              <a:t>- Répéter les échantillons à au moins 3 reprises s’ils sont négatifs </a:t>
            </a:r>
            <a:r>
              <a:rPr lang="fr-FR" dirty="0" smtClean="0"/>
              <a:t>et si </a:t>
            </a:r>
            <a:r>
              <a:rPr lang="fr-FR" dirty="0" smtClean="0"/>
              <a:t>forte suspicion clinique</a:t>
            </a:r>
          </a:p>
          <a:p>
            <a:pPr lvl="1"/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I/ Méningites </a:t>
            </a:r>
            <a:r>
              <a:rPr lang="fr-FR" dirty="0" err="1" smtClean="0">
                <a:solidFill>
                  <a:schemeClr val="tx1"/>
                </a:solidFill>
                <a:effectLst/>
              </a:rPr>
              <a:t>lymphomateuses</a:t>
            </a:r>
            <a:r>
              <a:rPr lang="fr-FR" dirty="0" smtClean="0">
                <a:solidFill>
                  <a:schemeClr val="tx1"/>
                </a:solidFill>
                <a:effectLst/>
              </a:rPr>
              <a:t> et leucémiques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81100" y="71438"/>
            <a:ext cx="749935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963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3952" y="1961456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Diagnostic: </a:t>
            </a:r>
          </a:p>
          <a:p>
            <a:pPr lvl="1"/>
            <a:r>
              <a:rPr lang="fr-FR" dirty="0" smtClean="0"/>
              <a:t>Biopsie méningée:</a:t>
            </a:r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/>
              <a:t>La réserver aux cas </a:t>
            </a:r>
            <a:r>
              <a:rPr lang="fr-FR" dirty="0" smtClean="0"/>
              <a:t>où </a:t>
            </a:r>
            <a:r>
              <a:rPr lang="fr-FR" dirty="0" smtClean="0"/>
              <a:t>l’imagerie   </a:t>
            </a:r>
            <a:r>
              <a:rPr lang="fr-FR" dirty="0"/>
              <a:t>est fortement évocatrice </a:t>
            </a:r>
            <a:r>
              <a:rPr lang="fr-FR" dirty="0" smtClean="0"/>
              <a:t> avec </a:t>
            </a:r>
            <a:r>
              <a:rPr lang="fr-FR" dirty="0"/>
              <a:t>un LCR peu contributif et si un </a:t>
            </a:r>
            <a:r>
              <a:rPr lang="fr-FR" dirty="0" smtClean="0"/>
              <a:t>projet </a:t>
            </a:r>
            <a:r>
              <a:rPr lang="fr-FR" dirty="0"/>
              <a:t>thérapeutique est envisagé en </a:t>
            </a:r>
            <a:r>
              <a:rPr lang="fr-FR" dirty="0" smtClean="0"/>
              <a:t>cas </a:t>
            </a:r>
            <a:r>
              <a:rPr lang="fr-FR" dirty="0"/>
              <a:t>de positivité du diagnostic.</a:t>
            </a:r>
          </a:p>
          <a:p>
            <a:pPr marL="402336" lvl="1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I/ Méningites </a:t>
            </a:r>
            <a:r>
              <a:rPr lang="fr-FR" dirty="0" err="1" smtClean="0">
                <a:solidFill>
                  <a:schemeClr val="tx1"/>
                </a:solidFill>
                <a:effectLst/>
              </a:rPr>
              <a:t>lymphomateuses</a:t>
            </a:r>
            <a:r>
              <a:rPr lang="fr-FR" dirty="0" smtClean="0">
                <a:solidFill>
                  <a:schemeClr val="tx1"/>
                </a:solidFill>
                <a:effectLst/>
              </a:rPr>
              <a:t> et leucémiques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87450" y="7143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6382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61456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Hémopathies : </a:t>
            </a:r>
            <a:endParaRPr lang="fr-FR" dirty="0"/>
          </a:p>
          <a:p>
            <a:pPr lvl="1"/>
            <a:r>
              <a:rPr lang="fr-FR" dirty="0" smtClean="0"/>
              <a:t>Leucémie lymphoïde chronique (LLC)</a:t>
            </a:r>
            <a:endParaRPr lang="fr-FR" dirty="0"/>
          </a:p>
          <a:p>
            <a:pPr lvl="1"/>
            <a:r>
              <a:rPr lang="fr-FR" dirty="0" smtClean="0"/>
              <a:t>Leucémie aiguë </a:t>
            </a:r>
            <a:r>
              <a:rPr lang="fr-FR" dirty="0" err="1" smtClean="0"/>
              <a:t>myéloblastique</a:t>
            </a:r>
            <a:r>
              <a:rPr lang="fr-FR" dirty="0" smtClean="0"/>
              <a:t> (LAM) </a:t>
            </a:r>
            <a:endParaRPr lang="fr-FR" dirty="0"/>
          </a:p>
          <a:p>
            <a:pPr lvl="1"/>
            <a:r>
              <a:rPr lang="fr-FR" dirty="0" smtClean="0"/>
              <a:t>Occasionnellement : la </a:t>
            </a:r>
            <a:r>
              <a:rPr lang="fr-FR" dirty="0" smtClean="0"/>
              <a:t>leucémie myéloïde chronique (LMC).</a:t>
            </a:r>
            <a:endParaRPr lang="fr-FR" dirty="0"/>
          </a:p>
          <a:p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I/ Méningites </a:t>
            </a:r>
            <a:r>
              <a:rPr lang="fr-FR" dirty="0" err="1" smtClean="0">
                <a:solidFill>
                  <a:schemeClr val="tx1"/>
                </a:solidFill>
                <a:effectLst/>
              </a:rPr>
              <a:t>lymphomateuses</a:t>
            </a:r>
            <a:r>
              <a:rPr lang="fr-FR" dirty="0" smtClean="0">
                <a:solidFill>
                  <a:schemeClr val="tx1"/>
                </a:solidFill>
                <a:effectLst/>
              </a:rPr>
              <a:t> et leucémiques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200150" y="58738"/>
            <a:ext cx="749935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087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84498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Lymphomes :</a:t>
            </a:r>
            <a:endParaRPr lang="fr-FR" dirty="0" smtClean="0"/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 smtClean="0"/>
              <a:t>P</a:t>
            </a:r>
            <a:r>
              <a:rPr lang="fr-FR" sz="2800" dirty="0" smtClean="0"/>
              <a:t>euvent </a:t>
            </a:r>
            <a:r>
              <a:rPr lang="fr-FR" sz="2800" dirty="0" smtClean="0"/>
              <a:t>être: </a:t>
            </a:r>
          </a:p>
          <a:p>
            <a:pPr lvl="1"/>
            <a:r>
              <a:rPr lang="fr-FR" dirty="0" smtClean="0"/>
              <a:t>primitifs</a:t>
            </a:r>
            <a:endParaRPr lang="fr-FR" dirty="0"/>
          </a:p>
          <a:p>
            <a:pPr lvl="1"/>
            <a:r>
              <a:rPr lang="fr-FR" dirty="0"/>
              <a:t>secondaires</a:t>
            </a:r>
          </a:p>
          <a:p>
            <a:pPr marL="82296" indent="0">
              <a:buNone/>
            </a:pPr>
            <a:r>
              <a:rPr lang="fr-FR" dirty="0" smtClean="0"/>
              <a:t>	- </a:t>
            </a:r>
            <a:r>
              <a:rPr lang="fr-FR" sz="2800" dirty="0" smtClean="0"/>
              <a:t>Les </a:t>
            </a:r>
            <a:r>
              <a:rPr lang="fr-FR" sz="2800" dirty="0"/>
              <a:t>lésions secondaires sont rares et </a:t>
            </a:r>
            <a:r>
              <a:rPr lang="fr-FR" sz="2800" dirty="0" smtClean="0"/>
              <a:t> concernent </a:t>
            </a:r>
            <a:r>
              <a:rPr lang="fr-FR" sz="2800" dirty="0"/>
              <a:t>surtout les maladies de </a:t>
            </a:r>
            <a:r>
              <a:rPr lang="fr-FR" sz="2800" dirty="0" smtClean="0"/>
              <a:t> Hodgkin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II/ Localisations cérébrales 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87450" y="5873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753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431" y="1961456"/>
            <a:ext cx="7498080" cy="4896544"/>
          </a:xfrm>
        </p:spPr>
        <p:txBody>
          <a:bodyPr>
            <a:normAutofit/>
          </a:bodyPr>
          <a:lstStyle/>
          <a:p>
            <a:pPr lvl="0">
              <a:buClr>
                <a:srgbClr val="CEB966"/>
              </a:buClr>
            </a:pPr>
            <a:r>
              <a:rPr lang="fr-FR" dirty="0">
                <a:solidFill>
                  <a:prstClr val="black"/>
                </a:solidFill>
              </a:rPr>
              <a:t>Lymphomes :</a:t>
            </a:r>
          </a:p>
          <a:p>
            <a:pPr lvl="1"/>
            <a:r>
              <a:rPr lang="fr-FR" dirty="0" smtClean="0"/>
              <a:t>Clinique:</a:t>
            </a:r>
          </a:p>
          <a:p>
            <a:pPr marL="402336" lvl="1" indent="0">
              <a:buNone/>
            </a:pPr>
            <a:r>
              <a:rPr lang="fr-FR" dirty="0" smtClean="0"/>
              <a:t>Comme </a:t>
            </a:r>
            <a:r>
              <a:rPr lang="fr-FR" dirty="0"/>
              <a:t>toutes les autres </a:t>
            </a:r>
            <a:r>
              <a:rPr lang="fr-FR" dirty="0" smtClean="0"/>
              <a:t>tumeurs</a:t>
            </a:r>
            <a:r>
              <a:rPr lang="fr-FR" dirty="0"/>
              <a:t>: tableau d’encéphalopathie avec </a:t>
            </a:r>
            <a:r>
              <a:rPr lang="fr-FR" dirty="0" smtClean="0"/>
              <a:t>syndrome </a:t>
            </a:r>
            <a:r>
              <a:rPr lang="fr-FR" dirty="0"/>
              <a:t>confusionnel ou syndrome focal </a:t>
            </a:r>
            <a:r>
              <a:rPr lang="fr-FR" dirty="0" smtClean="0"/>
              <a:t>d’aggravation </a:t>
            </a:r>
            <a:r>
              <a:rPr lang="fr-FR" dirty="0"/>
              <a:t>progressive.</a:t>
            </a:r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II/ Localisations cérébrales 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68400" y="5873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641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61456"/>
            <a:ext cx="7498080" cy="4896544"/>
          </a:xfrm>
        </p:spPr>
        <p:txBody>
          <a:bodyPr>
            <a:normAutofit/>
          </a:bodyPr>
          <a:lstStyle/>
          <a:p>
            <a:pPr lvl="0">
              <a:buClr>
                <a:srgbClr val="CEB966"/>
              </a:buClr>
            </a:pPr>
            <a:r>
              <a:rPr lang="fr-FR" dirty="0">
                <a:solidFill>
                  <a:prstClr val="black"/>
                </a:solidFill>
              </a:rPr>
              <a:t>Lymphomes :</a:t>
            </a:r>
          </a:p>
          <a:p>
            <a:pPr lvl="1"/>
            <a:r>
              <a:rPr lang="fr-FR" dirty="0" smtClean="0"/>
              <a:t>Radiologie</a:t>
            </a:r>
            <a:r>
              <a:rPr lang="fr-FR" dirty="0" smtClean="0"/>
              <a:t>:</a:t>
            </a:r>
            <a:endParaRPr lang="fr-F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Images identiques aux lymphomes </a:t>
            </a:r>
            <a:r>
              <a:rPr lang="fr-FR" dirty="0" smtClean="0"/>
              <a:t>primitifs </a:t>
            </a:r>
            <a:r>
              <a:rPr lang="fr-FR" dirty="0"/>
              <a:t>en TDM et IRM</a:t>
            </a:r>
            <a:r>
              <a:rPr lang="fr-FR" dirty="0" smtClean="0"/>
              <a:t>.</a:t>
            </a:r>
            <a:endParaRPr lang="fr-F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Parfois lyse osseuse en regard de la </a:t>
            </a:r>
            <a:r>
              <a:rPr lang="fr-FR" dirty="0" smtClean="0"/>
              <a:t>lésion </a:t>
            </a:r>
            <a:r>
              <a:rPr lang="fr-FR" dirty="0"/>
              <a:t>tumorale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II/ Localisations cérébrales 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74750" y="5873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0155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3" t="25034" r="15359" b="15071"/>
          <a:stretch/>
        </p:blipFill>
        <p:spPr bwMode="auto">
          <a:xfrm>
            <a:off x="2987824" y="1916832"/>
            <a:ext cx="3452287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II/ Localisations cérébrales 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7744" y="616530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Figure: localisation cérébrale d’un LNH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89038" y="58738"/>
            <a:ext cx="7497762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190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Leucémies :</a:t>
            </a:r>
          </a:p>
          <a:p>
            <a:pPr marL="402336" lvl="1" indent="0">
              <a:buNone/>
            </a:pPr>
            <a:r>
              <a:rPr lang="fr-FR" dirty="0"/>
              <a:t>	</a:t>
            </a:r>
            <a:r>
              <a:rPr lang="fr-FR" dirty="0" smtClean="0"/>
              <a:t>- Atteinte </a:t>
            </a:r>
            <a:r>
              <a:rPr lang="fr-FR" dirty="0"/>
              <a:t>directe du parenchyme (</a:t>
            </a:r>
            <a:r>
              <a:rPr lang="fr-FR" dirty="0" err="1"/>
              <a:t>Chlorome</a:t>
            </a:r>
            <a:r>
              <a:rPr lang="fr-FR" dirty="0"/>
              <a:t> </a:t>
            </a:r>
            <a:r>
              <a:rPr lang="fr-FR" dirty="0" smtClean="0"/>
              <a:t>ou </a:t>
            </a:r>
            <a:r>
              <a:rPr lang="fr-FR" dirty="0"/>
              <a:t>sarcome granulocytaire</a:t>
            </a:r>
            <a:r>
              <a:rPr lang="fr-FR" dirty="0" smtClean="0"/>
              <a:t>)</a:t>
            </a:r>
          </a:p>
          <a:p>
            <a:pPr marL="402336" lvl="1" indent="0">
              <a:buNone/>
            </a:pPr>
            <a:r>
              <a:rPr lang="fr-FR" dirty="0"/>
              <a:t>	</a:t>
            </a:r>
            <a:r>
              <a:rPr lang="fr-FR" dirty="0" smtClean="0"/>
              <a:t>- LAM, rarement LMC</a:t>
            </a:r>
          </a:p>
          <a:p>
            <a:pPr marL="402336" lvl="1" indent="0">
              <a:buNone/>
            </a:pPr>
            <a:r>
              <a:rPr lang="fr-FR" dirty="0"/>
              <a:t>	</a:t>
            </a:r>
            <a:r>
              <a:rPr lang="fr-FR" dirty="0" smtClean="0"/>
              <a:t>- Parenchyme ou dure-mère</a:t>
            </a:r>
          </a:p>
          <a:p>
            <a:pPr marL="402336" lvl="1" indent="0">
              <a:buNone/>
            </a:pPr>
            <a:r>
              <a:rPr lang="fr-FR" dirty="0"/>
              <a:t>	</a:t>
            </a:r>
            <a:r>
              <a:rPr lang="fr-FR" dirty="0" smtClean="0"/>
              <a:t>- Clinique: HTIC, </a:t>
            </a:r>
            <a:r>
              <a:rPr lang="fr-FR" dirty="0" smtClean="0"/>
              <a:t>signes </a:t>
            </a:r>
            <a:r>
              <a:rPr lang="fr-FR" dirty="0" smtClean="0"/>
              <a:t>de localisation</a:t>
            </a: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II/ Localisations cérébrales 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87450" y="8413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271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87624" y="1057300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II/ Localisations cérébrales 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83768" y="63093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Figure: </a:t>
            </a:r>
            <a:r>
              <a:rPr lang="fr-FR" dirty="0" err="1" smtClean="0"/>
              <a:t>Chlorome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3" t="18359" r="17204" b="4882"/>
          <a:stretch/>
        </p:blipFill>
        <p:spPr bwMode="auto">
          <a:xfrm>
            <a:off x="3203848" y="1700808"/>
            <a:ext cx="3176439" cy="450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87450" y="0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19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Complications neurologiques des hémopathies</a:t>
            </a:r>
          </a:p>
          <a:p>
            <a:r>
              <a:rPr lang="fr-FR" smtClean="0"/>
              <a:t>Syndromes </a:t>
            </a:r>
            <a:r>
              <a:rPr lang="fr-FR"/>
              <a:t>neurologiques </a:t>
            </a:r>
            <a:r>
              <a:rPr lang="fr-FR" smtClean="0"/>
              <a:t>paranéoplasiques</a:t>
            </a:r>
            <a:endParaRPr lang="fr-FR" dirty="0" smtClean="0"/>
          </a:p>
          <a:p>
            <a:r>
              <a:rPr lang="fr-FR" dirty="0" smtClean="0"/>
              <a:t>Neuropathies et connectivites</a:t>
            </a:r>
          </a:p>
          <a:p>
            <a:r>
              <a:rPr lang="fr-FR" dirty="0" smtClean="0"/>
              <a:t>Neuropathies et vascularites systémiques</a:t>
            </a:r>
          </a:p>
          <a:p>
            <a:r>
              <a:rPr lang="fr-FR" dirty="0" smtClean="0"/>
              <a:t>Neuropathies et sarcoïdose</a:t>
            </a:r>
          </a:p>
          <a:p>
            <a:r>
              <a:rPr lang="fr-FR" dirty="0" smtClean="0"/>
              <a:t>Neuropathie et diabète</a:t>
            </a:r>
          </a:p>
          <a:p>
            <a:r>
              <a:rPr lang="fr-FR" dirty="0" smtClean="0"/>
              <a:t>Neuropathies et carence en vitamine B12</a:t>
            </a:r>
          </a:p>
          <a:p>
            <a:r>
              <a:rPr lang="fr-FR" dirty="0" smtClean="0"/>
              <a:t>Neuropathies et MICI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0565" y="1961456"/>
            <a:ext cx="7498080" cy="4896544"/>
          </a:xfrm>
        </p:spPr>
        <p:txBody>
          <a:bodyPr>
            <a:normAutofit/>
          </a:bodyPr>
          <a:lstStyle/>
          <a:p>
            <a:r>
              <a:rPr lang="fr-FR" u="sng" dirty="0" err="1" smtClean="0"/>
              <a:t>Epidurites</a:t>
            </a:r>
            <a:r>
              <a:rPr lang="fr-FR" u="sng" dirty="0" smtClean="0"/>
              <a:t> métastatiques: </a:t>
            </a:r>
            <a:endParaRPr lang="fr-FR" u="sng" dirty="0"/>
          </a:p>
          <a:p>
            <a:pPr marL="82296" indent="0">
              <a:buNone/>
            </a:pPr>
            <a:r>
              <a:rPr lang="fr-FR" dirty="0" smtClean="0"/>
              <a:t>	- Essentiellement </a:t>
            </a:r>
            <a:r>
              <a:rPr lang="fr-FR" dirty="0"/>
              <a:t>myélomes 10% </a:t>
            </a:r>
            <a:r>
              <a:rPr lang="fr-FR" dirty="0" smtClean="0"/>
              <a:t>    </a:t>
            </a:r>
            <a:r>
              <a:rPr lang="fr-FR" dirty="0" smtClean="0"/>
              <a:t>et </a:t>
            </a:r>
            <a:r>
              <a:rPr lang="fr-FR" dirty="0" smtClean="0"/>
              <a:t>	lymphomes </a:t>
            </a:r>
            <a:r>
              <a:rPr lang="fr-FR" dirty="0"/>
              <a:t>5</a:t>
            </a:r>
            <a:r>
              <a:rPr lang="fr-FR" dirty="0" smtClean="0"/>
              <a:t>% (LNH de haut grade).</a:t>
            </a:r>
            <a:endParaRPr lang="fr-FR" dirty="0"/>
          </a:p>
          <a:p>
            <a:pPr marL="82296" indent="0">
              <a:buNone/>
            </a:pPr>
            <a:r>
              <a:rPr lang="fr-FR" dirty="0" smtClean="0"/>
              <a:t>	- Il </a:t>
            </a:r>
            <a:r>
              <a:rPr lang="fr-FR" dirty="0"/>
              <a:t>faut rechercher une </a:t>
            </a:r>
            <a:r>
              <a:rPr lang="fr-FR" dirty="0" smtClean="0"/>
              <a:t>localisation 	méningée </a:t>
            </a:r>
            <a:r>
              <a:rPr lang="fr-FR" dirty="0"/>
              <a:t>associée </a:t>
            </a:r>
            <a:endParaRPr lang="fr-FR" dirty="0" smtClean="0"/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/>
              <a:t>Mécanisme: </a:t>
            </a:r>
          </a:p>
          <a:p>
            <a:pPr lvl="3"/>
            <a:r>
              <a:rPr lang="fr-FR" dirty="0"/>
              <a:t>Extension par </a:t>
            </a:r>
            <a:r>
              <a:rPr lang="fr-FR" dirty="0" err="1"/>
              <a:t>contiguité</a:t>
            </a:r>
            <a:r>
              <a:rPr lang="fr-FR" dirty="0"/>
              <a:t> ++++ (métastase vertébrale)</a:t>
            </a:r>
          </a:p>
          <a:p>
            <a:pPr lvl="3"/>
            <a:r>
              <a:rPr lang="fr-FR" dirty="0"/>
              <a:t>Dissémination hématogène</a:t>
            </a:r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III/ Localisations spinales 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77925" y="5873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950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5" t="25174" r="16497" b="21094"/>
          <a:stretch/>
        </p:blipFill>
        <p:spPr bwMode="auto">
          <a:xfrm>
            <a:off x="3707904" y="2132856"/>
            <a:ext cx="2168684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III/ Localisations spinales 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87450" y="44450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  <p:sp>
        <p:nvSpPr>
          <p:cNvPr id="2" name="ZoneTexte 1"/>
          <p:cNvSpPr txBox="1"/>
          <p:nvPr/>
        </p:nvSpPr>
        <p:spPr>
          <a:xfrm>
            <a:off x="3563888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Épidurite</a:t>
            </a:r>
            <a:r>
              <a:rPr lang="fr-FR" dirty="0" smtClean="0"/>
              <a:t> métastatique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26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896544"/>
          </a:xfrm>
        </p:spPr>
        <p:txBody>
          <a:bodyPr>
            <a:normAutofit/>
          </a:bodyPr>
          <a:lstStyle/>
          <a:p>
            <a:r>
              <a:rPr lang="fr-FR" u="sng" dirty="0"/>
              <a:t>Localisations intra </a:t>
            </a:r>
            <a:r>
              <a:rPr lang="fr-FR" u="sng" dirty="0" smtClean="0"/>
              <a:t>médullaires:</a:t>
            </a:r>
            <a:endParaRPr lang="fr-FR" u="sng" dirty="0"/>
          </a:p>
          <a:p>
            <a:pPr marL="82296" indent="0">
              <a:buNone/>
            </a:pPr>
            <a:r>
              <a:rPr lang="fr-FR" dirty="0" smtClean="0"/>
              <a:t>- Elles </a:t>
            </a:r>
            <a:r>
              <a:rPr lang="fr-FR" dirty="0"/>
              <a:t>s</a:t>
            </a:r>
            <a:r>
              <a:rPr lang="fr-FR" dirty="0" smtClean="0"/>
              <a:t>ont </a:t>
            </a:r>
            <a:r>
              <a:rPr lang="fr-FR" dirty="0"/>
              <a:t>toujours associées à une maladie </a:t>
            </a:r>
            <a:r>
              <a:rPr lang="fr-FR" dirty="0" smtClean="0"/>
              <a:t>systémique </a:t>
            </a:r>
            <a:r>
              <a:rPr lang="fr-FR" dirty="0"/>
              <a:t>étendue</a:t>
            </a:r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III/ Localisations spinales 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87450" y="8413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029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89654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Nombreuses présentations cliniques </a:t>
            </a:r>
          </a:p>
          <a:p>
            <a:pPr marL="82296" indent="0">
              <a:buNone/>
            </a:pPr>
            <a:r>
              <a:rPr lang="fr-FR" dirty="0"/>
              <a:t>possibles: </a:t>
            </a:r>
            <a:r>
              <a:rPr lang="fr-FR" dirty="0" smtClean="0"/>
              <a:t>	</a:t>
            </a:r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 err="1" smtClean="0"/>
              <a:t>radiculopathies</a:t>
            </a:r>
            <a:endParaRPr lang="fr-FR" dirty="0"/>
          </a:p>
          <a:p>
            <a:pPr marL="82296" indent="0">
              <a:buNone/>
            </a:pPr>
            <a:r>
              <a:rPr lang="fr-FR" dirty="0" smtClean="0"/>
              <a:t>	- syndromes </a:t>
            </a:r>
            <a:r>
              <a:rPr lang="fr-FR" dirty="0"/>
              <a:t>de la queue de </a:t>
            </a:r>
            <a:r>
              <a:rPr lang="fr-FR" dirty="0" smtClean="0"/>
              <a:t>cheval 	</a:t>
            </a:r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atteintes tronculaires </a:t>
            </a:r>
          </a:p>
          <a:p>
            <a:pPr marL="82296" indent="0">
              <a:buNone/>
            </a:pPr>
            <a:r>
              <a:rPr lang="fr-FR" dirty="0" smtClean="0"/>
              <a:t>	- polyradiculonévrites </a:t>
            </a:r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 err="1" smtClean="0"/>
              <a:t>plexopathies</a:t>
            </a:r>
            <a:endParaRPr lang="fr-FR" dirty="0"/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 polyneuropathies</a:t>
            </a:r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atteintes multiples </a:t>
            </a:r>
            <a:r>
              <a:rPr lang="fr-FR" dirty="0"/>
              <a:t>de nerfs </a:t>
            </a:r>
            <a:r>
              <a:rPr lang="fr-FR" dirty="0" smtClean="0"/>
              <a:t>crâniens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124744"/>
            <a:ext cx="749808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IV: </a:t>
            </a:r>
            <a:r>
              <a:rPr lang="fr-FR" sz="2800" dirty="0" smtClean="0">
                <a:effectLst/>
              </a:rPr>
              <a:t>infiltration tumorale </a:t>
            </a:r>
            <a:r>
              <a:rPr lang="fr-FR" sz="2800" dirty="0">
                <a:effectLst/>
              </a:rPr>
              <a:t>des nerfs </a:t>
            </a:r>
            <a:r>
              <a:rPr lang="fr-FR" sz="2800" dirty="0" smtClean="0">
                <a:effectLst/>
              </a:rPr>
              <a:t>périphériques </a:t>
            </a:r>
          </a:p>
          <a:p>
            <a:r>
              <a:rPr lang="fr-FR" sz="2800" dirty="0" smtClean="0">
                <a:effectLst/>
              </a:rPr>
              <a:t>et </a:t>
            </a:r>
            <a:r>
              <a:rPr lang="fr-FR" sz="2800" dirty="0">
                <a:effectLst/>
              </a:rPr>
              <a:t>crâniens</a:t>
            </a:r>
          </a:p>
          <a:p>
            <a:r>
              <a:rPr lang="fr-FR" sz="2800" b="1" u="sng" dirty="0" smtClean="0">
                <a:solidFill>
                  <a:schemeClr val="tx1"/>
                </a:solidFill>
                <a:effectLst/>
              </a:rPr>
              <a:t> </a:t>
            </a:r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87450" y="12700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830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Mécanismes: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Envahissement </a:t>
            </a:r>
            <a:r>
              <a:rPr lang="fr-FR" dirty="0"/>
              <a:t>des nerfs périphériques par </a:t>
            </a:r>
            <a:r>
              <a:rPr lang="fr-FR" dirty="0" err="1" smtClean="0"/>
              <a:t>contiguité</a:t>
            </a:r>
            <a:r>
              <a:rPr lang="fr-FR" dirty="0" smtClean="0"/>
              <a:t> </a:t>
            </a:r>
            <a:r>
              <a:rPr lang="fr-FR" dirty="0"/>
              <a:t>à partir d’une localisation méningée </a:t>
            </a:r>
            <a:r>
              <a:rPr lang="fr-FR" dirty="0" smtClean="0"/>
              <a:t>ou </a:t>
            </a:r>
            <a:r>
              <a:rPr lang="fr-FR" dirty="0"/>
              <a:t>d’une localisation parenchymateuse non </a:t>
            </a:r>
            <a:r>
              <a:rPr lang="fr-FR" dirty="0" smtClean="0"/>
              <a:t>neurologique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 smtClean="0"/>
              <a:t>Infiltration </a:t>
            </a:r>
            <a:r>
              <a:rPr lang="fr-FR" dirty="0"/>
              <a:t>distale des nerfs périphériques par </a:t>
            </a:r>
            <a:r>
              <a:rPr lang="fr-FR" dirty="0" smtClean="0"/>
              <a:t>voie hématogène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124744"/>
            <a:ext cx="749808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IV: </a:t>
            </a:r>
            <a:r>
              <a:rPr lang="fr-FR" sz="2800" dirty="0" smtClean="0">
                <a:effectLst/>
              </a:rPr>
              <a:t>infiltration tumorale </a:t>
            </a:r>
            <a:r>
              <a:rPr lang="fr-FR" sz="2800" dirty="0">
                <a:effectLst/>
              </a:rPr>
              <a:t>des nerfs </a:t>
            </a:r>
            <a:r>
              <a:rPr lang="fr-FR" sz="2800" dirty="0" smtClean="0">
                <a:effectLst/>
              </a:rPr>
              <a:t>périphériques </a:t>
            </a:r>
          </a:p>
          <a:p>
            <a:r>
              <a:rPr lang="fr-FR" sz="2800" dirty="0" smtClean="0">
                <a:effectLst/>
              </a:rPr>
              <a:t>et </a:t>
            </a:r>
            <a:r>
              <a:rPr lang="fr-FR" sz="2800" dirty="0">
                <a:effectLst/>
              </a:rPr>
              <a:t>crâniens</a:t>
            </a:r>
          </a:p>
          <a:p>
            <a:r>
              <a:rPr lang="fr-FR" sz="2800" b="1" u="sng" dirty="0" smtClean="0">
                <a:solidFill>
                  <a:schemeClr val="tx1"/>
                </a:solidFill>
                <a:effectLst/>
              </a:rPr>
              <a:t> </a:t>
            </a:r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87450" y="6350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9708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228800"/>
            <a:ext cx="7498080" cy="4800600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3203848" y="1285309"/>
            <a:ext cx="3096344" cy="1728192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63888" y="173390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 smtClean="0">
                <a:solidFill>
                  <a:prstClr val="black"/>
                </a:solidFill>
              </a:rPr>
              <a:t>Complications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indirectes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78801" y="3861048"/>
            <a:ext cx="5832648" cy="280831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4535996" y="3360212"/>
            <a:ext cx="432048" cy="360040"/>
          </a:xfrm>
          <a:prstGeom prst="downArrow">
            <a:avLst/>
          </a:prstGeom>
          <a:solidFill>
            <a:srgbClr val="B83D68"/>
          </a:solidFill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23728" y="3807038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>
                <a:effectLst/>
                <a:latin typeface="Arial"/>
              </a:rPr>
              <a:t>- </a:t>
            </a:r>
            <a:r>
              <a:rPr lang="fr-FR" sz="2400" dirty="0" smtClean="0">
                <a:effectLst/>
                <a:latin typeface="Arial"/>
              </a:rPr>
              <a:t>Complications vasculaires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effectLst/>
                <a:latin typeface="Arial"/>
              </a:rPr>
              <a:t>- Complications infectieuses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effectLst/>
                <a:latin typeface="Arial"/>
              </a:rPr>
              <a:t>- Complications iatrogènes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effectLst/>
                <a:latin typeface="Arial"/>
              </a:rPr>
              <a:t>- Complications para néoplasiques</a:t>
            </a:r>
            <a:endParaRPr lang="fr-FR" sz="2400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effectLst/>
                <a:latin typeface="Arial"/>
              </a:rPr>
              <a:t>- Complications métaboliques</a:t>
            </a:r>
            <a:endParaRPr lang="fr-FR" sz="2400" dirty="0">
              <a:effectLst/>
              <a:latin typeface="Arial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192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/>
              <a:t>Elles sont fréquentes </a:t>
            </a:r>
            <a:endParaRPr lang="fr-FR" dirty="0" smtClean="0"/>
          </a:p>
          <a:p>
            <a:r>
              <a:rPr lang="fr-FR" dirty="0" smtClean="0"/>
              <a:t>Les lésions ischémiques sont aussi </a:t>
            </a:r>
            <a:r>
              <a:rPr lang="fr-FR" dirty="0"/>
              <a:t>fréquentes que les lésions </a:t>
            </a:r>
            <a:r>
              <a:rPr lang="fr-FR" dirty="0" smtClean="0"/>
              <a:t>hémorragiques</a:t>
            </a:r>
            <a:endParaRPr lang="fr-FR" dirty="0"/>
          </a:p>
          <a:p>
            <a:r>
              <a:rPr lang="fr-FR" dirty="0"/>
              <a:t>Contrairement à la population générale, les </a:t>
            </a:r>
            <a:r>
              <a:rPr lang="fr-FR" dirty="0" smtClean="0"/>
              <a:t>accidents vasculaires cérébraux (AVC) </a:t>
            </a:r>
            <a:r>
              <a:rPr lang="fr-FR" dirty="0" smtClean="0"/>
              <a:t>dans </a:t>
            </a:r>
            <a:r>
              <a:rPr lang="fr-FR" dirty="0"/>
              <a:t>ces </a:t>
            </a:r>
            <a:r>
              <a:rPr lang="fr-FR" dirty="0" smtClean="0"/>
              <a:t>populations, sont </a:t>
            </a:r>
            <a:r>
              <a:rPr lang="fr-FR" dirty="0"/>
              <a:t>rarement en </a:t>
            </a:r>
            <a:r>
              <a:rPr lang="fr-FR" dirty="0" smtClean="0"/>
              <a:t>rapport </a:t>
            </a:r>
            <a:r>
              <a:rPr lang="fr-FR" dirty="0"/>
              <a:t>avec les facteurs classiques d’AVC.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268760"/>
            <a:ext cx="74980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I/ Complications vasculaires: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482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Mécanismes: </a:t>
            </a:r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Troubles de la coagulation</a:t>
            </a:r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/>
              <a:t>E</a:t>
            </a:r>
            <a:r>
              <a:rPr lang="fr-FR" dirty="0" smtClean="0"/>
              <a:t>vènements emboliques</a:t>
            </a:r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Anomalies de la </a:t>
            </a:r>
            <a:r>
              <a:rPr lang="fr-FR" dirty="0" err="1" smtClean="0"/>
              <a:t>cellularité</a:t>
            </a:r>
            <a:r>
              <a:rPr lang="fr-FR" dirty="0" smtClean="0"/>
              <a:t> sanguine</a:t>
            </a:r>
          </a:p>
          <a:p>
            <a:pPr marL="82296" indent="0">
              <a:buNone/>
            </a:pPr>
            <a:r>
              <a:rPr lang="fr-FR" dirty="0"/>
              <a:t>	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340768"/>
            <a:ext cx="74980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I/ Complications vasculaires:</a:t>
            </a:r>
          </a:p>
          <a:p>
            <a:endParaRPr lang="fr-FR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497762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1363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2999" y="1961456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Clinique:</a:t>
            </a:r>
          </a:p>
          <a:p>
            <a:pPr lvl="1"/>
            <a:r>
              <a:rPr lang="fr-FR" dirty="0"/>
              <a:t>Souvent trompeuse du fait des </a:t>
            </a:r>
            <a:r>
              <a:rPr lang="fr-FR" dirty="0" smtClean="0"/>
              <a:t>altérations </a:t>
            </a:r>
            <a:r>
              <a:rPr lang="fr-FR" dirty="0"/>
              <a:t>des défenses immunitaires </a:t>
            </a:r>
            <a:r>
              <a:rPr lang="fr-FR" dirty="0" smtClean="0"/>
              <a:t>avec </a:t>
            </a:r>
            <a:r>
              <a:rPr lang="fr-FR" dirty="0"/>
              <a:t>diminution de la réaction </a:t>
            </a:r>
            <a:r>
              <a:rPr lang="fr-FR" dirty="0" smtClean="0"/>
              <a:t>inflammatoire </a:t>
            </a:r>
            <a:r>
              <a:rPr lang="fr-FR" dirty="0"/>
              <a:t>et des pathologies </a:t>
            </a:r>
            <a:r>
              <a:rPr lang="fr-FR" dirty="0" smtClean="0"/>
              <a:t>intriquées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Syndrome </a:t>
            </a:r>
            <a:r>
              <a:rPr lang="fr-FR" dirty="0"/>
              <a:t>infectieux discret, parfois </a:t>
            </a:r>
            <a:r>
              <a:rPr lang="fr-FR" dirty="0" smtClean="0"/>
              <a:t>seulement </a:t>
            </a:r>
            <a:r>
              <a:rPr lang="fr-FR" dirty="0"/>
              <a:t>variation du niveau de </a:t>
            </a:r>
            <a:r>
              <a:rPr lang="fr-FR" dirty="0" smtClean="0"/>
              <a:t>vigilance</a:t>
            </a:r>
            <a:endParaRPr lang="fr-FR" dirty="0"/>
          </a:p>
          <a:p>
            <a:pPr marL="82296" indent="0">
              <a:buNone/>
            </a:pPr>
            <a:endParaRPr lang="fr-FR" dirty="0" smtClean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124744"/>
            <a:ext cx="74980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Les complications infectieuses:</a:t>
            </a:r>
          </a:p>
          <a:p>
            <a:endParaRPr lang="fr-FR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16013" y="44450"/>
            <a:ext cx="7497762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49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66040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Clinique: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Méningites</a:t>
            </a:r>
            <a:r>
              <a:rPr lang="fr-FR" dirty="0"/>
              <a:t>	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Méningo-encéphalites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 smtClean="0"/>
              <a:t>Abcès cérébraux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/>
              <a:t>Thrombophlébites infectieuses rares</a:t>
            </a:r>
          </a:p>
          <a:p>
            <a:pPr marL="82296" indent="0">
              <a:lnSpc>
                <a:spcPct val="150000"/>
              </a:lnSpc>
              <a:buNone/>
            </a:pPr>
            <a:endParaRPr lang="fr-FR" dirty="0" smtClean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196752"/>
            <a:ext cx="749808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 Les complications infectieuses: 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195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3546" y="0"/>
            <a:ext cx="8274998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228800"/>
            <a:ext cx="7498080" cy="4800600"/>
          </a:xfrm>
        </p:spPr>
        <p:txBody>
          <a:bodyPr/>
          <a:lstStyle/>
          <a:p>
            <a:r>
              <a:rPr lang="fr-FR" dirty="0" smtClean="0"/>
              <a:t>Elles sont nombreuses</a:t>
            </a:r>
          </a:p>
          <a:p>
            <a:r>
              <a:rPr lang="fr-FR" dirty="0" smtClean="0"/>
              <a:t>Touchent ≈100% des </a:t>
            </a:r>
            <a:r>
              <a:rPr lang="fr-FR" dirty="0" smtClean="0"/>
              <a:t>patients </a:t>
            </a:r>
            <a:r>
              <a:rPr lang="fr-FR" dirty="0" smtClean="0"/>
              <a:t>au </a:t>
            </a:r>
            <a:r>
              <a:rPr lang="fr-FR" dirty="0" smtClean="0"/>
              <a:t>cours  </a:t>
            </a:r>
            <a:r>
              <a:rPr lang="fr-FR" dirty="0" smtClean="0"/>
              <a:t>de l’évolution</a:t>
            </a:r>
          </a:p>
          <a:p>
            <a:r>
              <a:rPr lang="fr-FR" dirty="0" smtClean="0"/>
              <a:t>Rarement révélatrices</a:t>
            </a:r>
          </a:p>
          <a:p>
            <a:r>
              <a:rPr lang="fr-FR" dirty="0" smtClean="0"/>
              <a:t>Fréquence variable:  5 à 30% en moyenne</a:t>
            </a:r>
          </a:p>
          <a:p>
            <a:r>
              <a:rPr lang="fr-FR" dirty="0" smtClean="0"/>
              <a:t>Les mécanismes physiopathologiques sont variés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I/ Introduction: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19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2132856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Cytologie du LCR:</a:t>
            </a:r>
          </a:p>
          <a:p>
            <a:pPr marL="82296" indent="0">
              <a:buNone/>
            </a:pPr>
            <a:endParaRPr lang="fr-FR" dirty="0" smtClean="0"/>
          </a:p>
          <a:p>
            <a:pPr lvl="1"/>
            <a:r>
              <a:rPr lang="fr-FR" dirty="0"/>
              <a:t>Non spécifique pour des agents </a:t>
            </a:r>
            <a:r>
              <a:rPr lang="fr-FR" dirty="0" smtClean="0"/>
              <a:t>infectieux </a:t>
            </a:r>
            <a:r>
              <a:rPr lang="fr-FR" dirty="0"/>
              <a:t>très différents et méningites </a:t>
            </a:r>
            <a:r>
              <a:rPr lang="fr-FR" dirty="0" smtClean="0"/>
              <a:t>décapitées</a:t>
            </a: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 smtClean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980728"/>
            <a:ext cx="749808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Les complications infectieuses: 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87450" y="-99392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883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61456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Examens bactériologiques:</a:t>
            </a:r>
          </a:p>
          <a:p>
            <a:pPr lvl="1"/>
            <a:r>
              <a:rPr lang="fr-FR" dirty="0"/>
              <a:t>Bien informer le labo du contexte </a:t>
            </a:r>
            <a:r>
              <a:rPr lang="fr-FR" dirty="0" smtClean="0"/>
              <a:t>d’hémopathie maligne </a:t>
            </a:r>
            <a:r>
              <a:rPr lang="fr-FR" dirty="0"/>
              <a:t>pour la </a:t>
            </a:r>
            <a:r>
              <a:rPr lang="fr-FR" dirty="0" smtClean="0"/>
              <a:t>recherche </a:t>
            </a:r>
            <a:r>
              <a:rPr lang="fr-FR" dirty="0"/>
              <a:t>d’agents infectieux dans le </a:t>
            </a:r>
            <a:r>
              <a:rPr lang="fr-FR" dirty="0" smtClean="0"/>
              <a:t>cadre </a:t>
            </a:r>
            <a:r>
              <a:rPr lang="fr-FR" dirty="0"/>
              <a:t>d’une immunosuppression.</a:t>
            </a:r>
          </a:p>
          <a:p>
            <a:pPr marL="82296" indent="0">
              <a:buNone/>
            </a:pPr>
            <a:endParaRPr lang="fr-FR" dirty="0" smtClean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196752"/>
            <a:ext cx="749808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Les complications infectieuses: 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93800" y="9048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824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61456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Examens </a:t>
            </a:r>
            <a:r>
              <a:rPr lang="fr-FR" dirty="0" err="1" smtClean="0"/>
              <a:t>neuro-radiologiques</a:t>
            </a:r>
            <a:r>
              <a:rPr lang="fr-FR" dirty="0" smtClean="0"/>
              <a:t>:</a:t>
            </a:r>
          </a:p>
          <a:p>
            <a:pPr marL="82296" indent="0">
              <a:buNone/>
            </a:pPr>
            <a:endParaRPr lang="fr-FR" dirty="0" smtClean="0"/>
          </a:p>
          <a:p>
            <a:pPr lvl="1"/>
            <a:r>
              <a:rPr lang="fr-FR" dirty="0"/>
              <a:t>L’ IRM est souvent contributive et peut </a:t>
            </a:r>
            <a:r>
              <a:rPr lang="fr-FR" dirty="0" smtClean="0"/>
              <a:t>faire </a:t>
            </a:r>
            <a:r>
              <a:rPr lang="fr-FR" dirty="0"/>
              <a:t>évoquer un diagnostic d’abcès </a:t>
            </a:r>
            <a:r>
              <a:rPr lang="fr-FR" dirty="0" smtClean="0"/>
              <a:t>cérébral</a:t>
            </a:r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124744"/>
            <a:ext cx="74980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Les complications infectieuses: 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77925" y="44450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442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5764" y="2168352"/>
            <a:ext cx="7523304" cy="4680520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Chimiothérapie, radiothérapie et thérapie ciblée</a:t>
            </a:r>
          </a:p>
          <a:p>
            <a:pPr lvl="1"/>
            <a:r>
              <a:rPr lang="fr-FR" dirty="0"/>
              <a:t>Complications très fréquentes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clinique est fonction du tissu </a:t>
            </a:r>
            <a:r>
              <a:rPr lang="fr-FR" dirty="0" smtClean="0"/>
              <a:t>neurologique </a:t>
            </a:r>
            <a:r>
              <a:rPr lang="fr-FR" dirty="0"/>
              <a:t>touché et de la </a:t>
            </a:r>
            <a:r>
              <a:rPr lang="fr-FR" dirty="0" smtClean="0"/>
              <a:t>topographie </a:t>
            </a:r>
            <a:r>
              <a:rPr lang="fr-FR" dirty="0"/>
              <a:t>des lésions.</a:t>
            </a:r>
          </a:p>
          <a:p>
            <a:pPr marL="82296" indent="0">
              <a:buNone/>
            </a:pPr>
            <a:endParaRPr lang="fr-FR" dirty="0" smtClean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78376" y="1124744"/>
            <a:ext cx="749808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III/ Les pathologies iatrogènes: 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68400" y="-27384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288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0666" y="1628800"/>
            <a:ext cx="7498080" cy="4896544"/>
          </a:xfrm>
        </p:spPr>
        <p:txBody>
          <a:bodyPr>
            <a:normAutofit/>
          </a:bodyPr>
          <a:lstStyle/>
          <a:p>
            <a:pPr marL="128016" indent="0">
              <a:buNone/>
            </a:pPr>
            <a:r>
              <a:rPr lang="fr-FR" dirty="0" smtClean="0"/>
              <a:t>Les principales étiologies: </a:t>
            </a:r>
          </a:p>
          <a:p>
            <a:pPr lvl="1"/>
            <a:r>
              <a:rPr lang="fr-FR" dirty="0"/>
              <a:t>Hypo et </a:t>
            </a:r>
            <a:r>
              <a:rPr lang="fr-FR" dirty="0" smtClean="0"/>
              <a:t>hyperglycémies</a:t>
            </a:r>
          </a:p>
          <a:p>
            <a:pPr lvl="1"/>
            <a:r>
              <a:rPr lang="fr-FR" dirty="0" smtClean="0"/>
              <a:t>Hypercalcémies</a:t>
            </a:r>
            <a:endParaRPr lang="fr-FR" dirty="0"/>
          </a:p>
          <a:p>
            <a:pPr lvl="1"/>
            <a:r>
              <a:rPr lang="fr-FR" dirty="0" smtClean="0"/>
              <a:t>Hypo </a:t>
            </a:r>
            <a:r>
              <a:rPr lang="fr-FR" dirty="0"/>
              <a:t>et </a:t>
            </a:r>
            <a:r>
              <a:rPr lang="fr-FR" dirty="0" err="1" smtClean="0"/>
              <a:t>hypernatrémies</a:t>
            </a:r>
            <a:endParaRPr lang="fr-FR" dirty="0" smtClean="0"/>
          </a:p>
          <a:p>
            <a:pPr lvl="1"/>
            <a:r>
              <a:rPr lang="fr-FR" dirty="0" err="1" smtClean="0"/>
              <a:t>Hyperurémie</a:t>
            </a:r>
            <a:r>
              <a:rPr lang="fr-FR" dirty="0" smtClean="0"/>
              <a:t> </a:t>
            </a:r>
            <a:r>
              <a:rPr lang="fr-FR" dirty="0"/>
              <a:t>de </a:t>
            </a:r>
            <a:r>
              <a:rPr lang="fr-FR" dirty="0" smtClean="0"/>
              <a:t>l’insuffisance rénale</a:t>
            </a:r>
          </a:p>
          <a:p>
            <a:pPr lvl="1"/>
            <a:r>
              <a:rPr lang="fr-FR" dirty="0" smtClean="0"/>
              <a:t>Acidose lactique</a:t>
            </a:r>
          </a:p>
          <a:p>
            <a:r>
              <a:rPr lang="fr-FR" dirty="0" smtClean="0"/>
              <a:t>Il </a:t>
            </a:r>
            <a:r>
              <a:rPr lang="fr-FR" dirty="0"/>
              <a:t>faut les reconnaître pour les corriger</a:t>
            </a:r>
          </a:p>
          <a:p>
            <a:pPr marL="82296" indent="0">
              <a:buNone/>
            </a:pPr>
            <a:endParaRPr lang="fr-FR" dirty="0" smtClean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052736"/>
            <a:ext cx="749808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IV/ Les atteintes métaboliques:</a:t>
            </a:r>
            <a:r>
              <a:rPr lang="fr-FR" sz="2800" b="1" u="sng" dirty="0" smtClean="0">
                <a:solidFill>
                  <a:schemeClr val="tx1"/>
                </a:solidFill>
                <a:effectLst/>
              </a:rPr>
              <a:t> 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82688" y="-99392"/>
            <a:ext cx="7497762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625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Syndromes neurologiques paranéoplasiques: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844824"/>
            <a:ext cx="7498080" cy="4800600"/>
          </a:xfrm>
        </p:spPr>
        <p:txBody>
          <a:bodyPr>
            <a:normAutofit/>
          </a:bodyPr>
          <a:lstStyle/>
          <a:p>
            <a:pPr indent="-256032">
              <a:buFont typeface="Wingdings 3"/>
              <a:buChar char=""/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Définition :  </a:t>
            </a:r>
            <a:endParaRPr lang="fr-FR" dirty="0" smtClean="0"/>
          </a:p>
          <a:p>
            <a:pPr marL="109728" indent="0">
              <a:buNone/>
              <a:defRPr/>
            </a:pPr>
            <a:r>
              <a:rPr lang="fr-FR" dirty="0" smtClean="0"/>
              <a:t>- Groupe de </a:t>
            </a:r>
            <a:r>
              <a:rPr lang="fr-FR" dirty="0" smtClean="0"/>
              <a:t>syndromes cliniques neurologiques de nature </a:t>
            </a:r>
            <a:r>
              <a:rPr lang="fr-FR" dirty="0"/>
              <a:t>non </a:t>
            </a:r>
            <a:r>
              <a:rPr lang="fr-FR" dirty="0" smtClean="0"/>
              <a:t>métastatique  </a:t>
            </a:r>
            <a:r>
              <a:rPr lang="fr-FR" dirty="0"/>
              <a:t>dont la survenu est liée à l’existence d’une affection </a:t>
            </a:r>
            <a:r>
              <a:rPr lang="fr-FR" dirty="0" smtClean="0"/>
              <a:t>maligne</a:t>
            </a:r>
          </a:p>
          <a:p>
            <a:pPr marL="109728" indent="0">
              <a:buNone/>
              <a:defRPr/>
            </a:pPr>
            <a:r>
              <a:rPr lang="fr-FR" dirty="0" smtClean="0"/>
              <a:t>- Présence </a:t>
            </a:r>
            <a:r>
              <a:rPr lang="fr-FR" dirty="0" smtClean="0"/>
              <a:t>d’anticorps </a:t>
            </a:r>
            <a:r>
              <a:rPr lang="fr-FR" dirty="0" err="1" smtClean="0"/>
              <a:t>antineuronaux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4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Syndromes neurologiques paranéoplasiques: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844824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indent="-256032">
              <a:buFont typeface="Wingdings 3"/>
              <a:buChar char=""/>
              <a:defRPr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Encéphalite limbique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 : 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66928" indent="-457200">
              <a:buFontTx/>
              <a:buChar char="-"/>
              <a:defRPr/>
            </a:pPr>
            <a:r>
              <a:rPr lang="fr-FR" dirty="0" smtClean="0"/>
              <a:t>Début aigu ou subaigu (&lt;12 semaines)</a:t>
            </a:r>
          </a:p>
          <a:p>
            <a:pPr marL="566928" indent="-457200">
              <a:buFontTx/>
              <a:buChar char="-"/>
              <a:defRPr/>
            </a:pPr>
            <a:r>
              <a:rPr lang="fr-FR" u="sng" dirty="0" smtClean="0"/>
              <a:t>Encéphalopathie: </a:t>
            </a:r>
          </a:p>
          <a:p>
            <a:pPr marL="841248" lvl="1" indent="-457200">
              <a:buFontTx/>
              <a:buChar char="-"/>
              <a:defRPr/>
            </a:pPr>
            <a:r>
              <a:rPr lang="fr-FR" dirty="0" smtClean="0"/>
              <a:t>Troubles du comportement, troubles de la mémoire à court terme + altération de la conscience</a:t>
            </a:r>
          </a:p>
          <a:p>
            <a:pPr marL="566928" indent="-457200">
              <a:buFontTx/>
              <a:buChar char="-"/>
              <a:defRPr/>
            </a:pPr>
            <a:r>
              <a:rPr lang="fr-FR" u="sng" dirty="0" smtClean="0"/>
              <a:t>+ 2 éléments suivants:</a:t>
            </a:r>
          </a:p>
          <a:p>
            <a:pPr marL="841248" lvl="1" indent="-457200">
              <a:buFontTx/>
              <a:buChar char="-"/>
              <a:defRPr/>
            </a:pPr>
            <a:r>
              <a:rPr lang="fr-FR" dirty="0" smtClean="0"/>
              <a:t>Fièvre ou histoire de fièvre</a:t>
            </a:r>
          </a:p>
          <a:p>
            <a:pPr marL="841248" lvl="1" indent="-457200">
              <a:buFontTx/>
              <a:buChar char="-"/>
              <a:defRPr/>
            </a:pPr>
            <a:r>
              <a:rPr lang="fr-FR" dirty="0" smtClean="0"/>
              <a:t>Epilepsie ou signes neurologiques</a:t>
            </a:r>
          </a:p>
          <a:p>
            <a:pPr marL="841248" lvl="1" indent="-457200">
              <a:buFontTx/>
              <a:buChar char="-"/>
              <a:defRPr/>
            </a:pPr>
            <a:r>
              <a:rPr lang="fr-FR" dirty="0" smtClean="0"/>
              <a:t>Anomalies du LCR</a:t>
            </a:r>
          </a:p>
          <a:p>
            <a:pPr marL="841248" lvl="1" indent="-457200">
              <a:buFontTx/>
              <a:buChar char="-"/>
              <a:defRPr/>
            </a:pPr>
            <a:r>
              <a:rPr lang="fr-FR" dirty="0" smtClean="0"/>
              <a:t>Anomalies EEG</a:t>
            </a:r>
          </a:p>
        </p:txBody>
      </p:sp>
    </p:spTree>
    <p:extLst>
      <p:ext uri="{BB962C8B-B14F-4D97-AF65-F5344CB8AC3E}">
        <p14:creationId xmlns:p14="http://schemas.microsoft.com/office/powerpoint/2010/main" val="31488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Syndromes neurologiques paranéoplasiques: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844824"/>
            <a:ext cx="7498080" cy="4800600"/>
          </a:xfrm>
        </p:spPr>
        <p:txBody>
          <a:bodyPr>
            <a:normAutofit/>
          </a:bodyPr>
          <a:lstStyle/>
          <a:p>
            <a:pPr indent="-256032">
              <a:buFont typeface="Wingdings 3"/>
              <a:buChar char=""/>
              <a:defRPr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Encéphalite limbique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 : 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  <a:defRPr/>
            </a:pPr>
            <a:r>
              <a:rPr lang="fr-FR" dirty="0" smtClean="0">
                <a:solidFill>
                  <a:srgbClr val="1E1A1D"/>
                </a:solidFill>
                <a:latin typeface="freight-text-pro"/>
              </a:rPr>
              <a:t>Peut </a:t>
            </a:r>
            <a:r>
              <a:rPr lang="fr-FR" dirty="0">
                <a:solidFill>
                  <a:srgbClr val="1E1A1D"/>
                </a:solidFill>
                <a:latin typeface="freight-text-pro"/>
              </a:rPr>
              <a:t>être accompagnée d’autoanticorps intracellulaires ou synaptiques (spécifiques pour Hu, CRMP5, LGI1, AMPA…)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845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Syndromes neurologiques paranéoplasiques: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844824"/>
            <a:ext cx="7498080" cy="4800600"/>
          </a:xfrm>
        </p:spPr>
        <p:txBody>
          <a:bodyPr>
            <a:normAutofit fontScale="85000" lnSpcReduction="10000"/>
          </a:bodyPr>
          <a:lstStyle/>
          <a:p>
            <a:pPr indent="-256032">
              <a:buFont typeface="Wingdings 3"/>
              <a:buChar char=""/>
              <a:defRPr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Syndrome cérébelleux paranéoplasique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 : 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66928" indent="-457200">
              <a:lnSpc>
                <a:spcPct val="150000"/>
              </a:lnSpc>
              <a:buFontTx/>
              <a:buChar char="-"/>
              <a:defRPr/>
            </a:pPr>
            <a:r>
              <a:rPr lang="fr-FR" dirty="0" smtClean="0"/>
              <a:t>Début: ataxie qui peut </a:t>
            </a:r>
            <a:r>
              <a:rPr lang="fr-FR" dirty="0"/>
              <a:t>être accompagnée de dysarthrie et de troubles oculomoteurs</a:t>
            </a:r>
            <a:r>
              <a:rPr lang="fr-FR" dirty="0" smtClean="0"/>
              <a:t>.          La </a:t>
            </a:r>
            <a:r>
              <a:rPr lang="fr-FR" dirty="0"/>
              <a:t>progression peut être rapide sur quelques </a:t>
            </a:r>
            <a:r>
              <a:rPr lang="fr-FR" dirty="0" smtClean="0"/>
              <a:t>semaines.</a:t>
            </a:r>
            <a:r>
              <a:rPr lang="fr-FR" dirty="0"/>
              <a:t> </a:t>
            </a:r>
            <a:endParaRPr lang="fr-FR" dirty="0" smtClean="0"/>
          </a:p>
          <a:p>
            <a:pPr marL="566928" indent="-457200">
              <a:lnSpc>
                <a:spcPct val="150000"/>
              </a:lnSpc>
              <a:buFontTx/>
              <a:buChar char="-"/>
              <a:defRPr/>
            </a:pPr>
            <a:r>
              <a:rPr lang="fr-FR" dirty="0" smtClean="0"/>
              <a:t> Les carcinomes pulmonaires à petites cellules et les néoplasies hématologiques sont les tumeurs les plus fréquentes</a:t>
            </a:r>
          </a:p>
        </p:txBody>
      </p:sp>
    </p:spTree>
    <p:extLst>
      <p:ext uri="{BB962C8B-B14F-4D97-AF65-F5344CB8AC3E}">
        <p14:creationId xmlns:p14="http://schemas.microsoft.com/office/powerpoint/2010/main" val="28514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Syndromes neurologiques paranéoplasiques: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00808"/>
            <a:ext cx="7498080" cy="4800600"/>
          </a:xfrm>
        </p:spPr>
        <p:txBody>
          <a:bodyPr>
            <a:normAutofit/>
          </a:bodyPr>
          <a:lstStyle/>
          <a:p>
            <a:pPr indent="-256032">
              <a:buFont typeface="Wingdings 3"/>
              <a:buChar char=""/>
              <a:defRPr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Syndrome cérébelleux paranéoplasique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 : 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617839" y="2924944"/>
            <a:ext cx="4014787" cy="3657600"/>
            <a:chOff x="2617839" y="2924944"/>
            <a:chExt cx="4014787" cy="36576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58" t="13152" r="34186" b="36849"/>
            <a:stretch/>
          </p:blipFill>
          <p:spPr bwMode="auto">
            <a:xfrm>
              <a:off x="2617839" y="2924944"/>
              <a:ext cx="4014787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67944" y="3573016"/>
              <a:ext cx="1800200" cy="4320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315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2057400"/>
            <a:ext cx="7498080" cy="48006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057300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I/ Introduction: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defPPr>
              <a:defRPr lang="fr-FR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61EA9-3F67-4CDC-8A40-F5D7D62C486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4E7ED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4E7ED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03648" y="1916832"/>
            <a:ext cx="3096344" cy="1512168"/>
          </a:xfrm>
          <a:prstGeom prst="ellipse">
            <a:avLst/>
          </a:prstGeom>
          <a:solidFill>
            <a:srgbClr val="99FF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234888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 smtClean="0">
                <a:solidFill>
                  <a:prstClr val="black"/>
                </a:solidFill>
              </a:rPr>
              <a:t>Complications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directes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616116" y="1916832"/>
            <a:ext cx="3096344" cy="1512168"/>
          </a:xfrm>
          <a:prstGeom prst="ellipse">
            <a:avLst/>
          </a:prstGeom>
          <a:solidFill>
            <a:srgbClr val="99FF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87574" y="2204864"/>
            <a:ext cx="2448272" cy="83099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 smtClean="0">
                <a:solidFill>
                  <a:prstClr val="black"/>
                </a:solidFill>
              </a:rPr>
              <a:t>Complications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indirectes 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655676" y="4080292"/>
            <a:ext cx="2520280" cy="270150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025757" y="4149080"/>
            <a:ext cx="2520280" cy="25922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2653524" y="3573016"/>
            <a:ext cx="432048" cy="360040"/>
          </a:xfrm>
          <a:prstGeom prst="downArrow">
            <a:avLst/>
          </a:prstGeom>
          <a:solidFill>
            <a:srgbClr val="B83D68"/>
          </a:solidFill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6948264" y="3671997"/>
            <a:ext cx="432048" cy="360040"/>
          </a:xfrm>
          <a:prstGeom prst="downArrow">
            <a:avLst/>
          </a:prstGeom>
          <a:solidFill>
            <a:srgbClr val="B83D68"/>
          </a:solidFill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63688" y="3829104"/>
            <a:ext cx="2232248" cy="34163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r>
              <a:rPr lang="fr-FR" kern="0" dirty="0" smtClean="0">
                <a:solidFill>
                  <a:prstClr val="black"/>
                </a:solidFill>
              </a:rPr>
              <a:t>-</a:t>
            </a:r>
            <a:r>
              <a:rPr lang="fr-FR" dirty="0">
                <a:latin typeface="Arial"/>
              </a:rPr>
              <a:t>E</a:t>
            </a:r>
            <a:r>
              <a:rPr lang="fr-FR" dirty="0" smtClean="0">
                <a:effectLst/>
                <a:latin typeface="Arial"/>
              </a:rPr>
              <a:t>nvahissement par la néoplasie: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/>
                <a:latin typeface="Arial"/>
              </a:rPr>
              <a:t>de l’encéphale,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/>
                <a:latin typeface="Arial"/>
              </a:rPr>
              <a:t>des méninges,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/>
                <a:latin typeface="Arial"/>
              </a:rPr>
              <a:t>de la moelle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/>
                <a:latin typeface="Arial"/>
              </a:rPr>
              <a:t>des nerfs périphériques.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prstClr val="black"/>
                </a:solidFill>
              </a:rPr>
              <a:t> 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56176" y="3933056"/>
            <a:ext cx="223224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algn="ctr"/>
            <a:r>
              <a:rPr lang="fr-FR" sz="2000" dirty="0" smtClean="0">
                <a:effectLst/>
                <a:latin typeface="Arial"/>
              </a:rPr>
              <a:t>Infectieuses,</a:t>
            </a:r>
          </a:p>
          <a:p>
            <a:pPr algn="ctr"/>
            <a:r>
              <a:rPr lang="fr-FR" sz="2000" dirty="0" smtClean="0">
                <a:effectLst/>
                <a:latin typeface="Arial"/>
              </a:rPr>
              <a:t>Vasculaires, Paranéoplasiques </a:t>
            </a:r>
          </a:p>
          <a:p>
            <a:pPr algn="ctr"/>
            <a:r>
              <a:rPr lang="fr-FR" sz="2000" dirty="0" smtClean="0">
                <a:effectLst/>
                <a:latin typeface="Arial"/>
              </a:rPr>
              <a:t>Iatrogènes  </a:t>
            </a:r>
            <a:r>
              <a:rPr lang="fr-FR" sz="2000" dirty="0">
                <a:latin typeface="Arial"/>
              </a:rPr>
              <a:t>M</a:t>
            </a:r>
            <a:r>
              <a:rPr lang="fr-FR" sz="2000" dirty="0" smtClean="0">
                <a:effectLst/>
                <a:latin typeface="Arial"/>
              </a:rPr>
              <a:t>étaboliques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1193546" y="-99392"/>
            <a:ext cx="8274998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144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Syndromes neurologiques paranéoplasiques: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/>
          <a:lstStyle/>
          <a:p>
            <a:pPr indent="-256032">
              <a:buFont typeface="Wingdings 3"/>
              <a:buChar char=""/>
              <a:defRPr/>
            </a:pPr>
            <a:r>
              <a:rPr lang="fr-FR" dirty="0"/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Neuropathie sensitive subaigüe de DENNY-BROWN :</a:t>
            </a:r>
          </a:p>
          <a:p>
            <a:pPr indent="-256032">
              <a:buNone/>
              <a:defRPr/>
            </a:pPr>
            <a:r>
              <a:rPr lang="fr-FR" dirty="0"/>
              <a:t>Paresthésie et dysesthésie avec atteinte de la sensibilité profonde ; souvent </a:t>
            </a:r>
            <a:r>
              <a:rPr lang="fr-FR" dirty="0" smtClean="0"/>
              <a:t>associée  à   </a:t>
            </a:r>
            <a:r>
              <a:rPr lang="fr-FR" dirty="0"/>
              <a:t>un </a:t>
            </a:r>
            <a:r>
              <a:rPr lang="fr-FR" dirty="0" smtClean="0"/>
              <a:t>carcinome pulmonaire à petites cellules</a:t>
            </a:r>
            <a:r>
              <a:rPr lang="fr-FR" dirty="0"/>
              <a:t> ;lymphome et </a:t>
            </a:r>
            <a:r>
              <a:rPr lang="fr-FR" dirty="0" err="1"/>
              <a:t>neuroblastome</a:t>
            </a:r>
            <a:r>
              <a:rPr lang="fr-FR" dirty="0"/>
              <a:t>.</a:t>
            </a:r>
          </a:p>
          <a:p>
            <a:pPr indent="-256032">
              <a:buNone/>
              <a:defRPr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63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Syndromes neurologiques paranéoplasiques: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700808"/>
            <a:ext cx="7498080" cy="4800600"/>
          </a:xfrm>
        </p:spPr>
        <p:txBody>
          <a:bodyPr/>
          <a:lstStyle/>
          <a:p>
            <a:pPr indent="-256032">
              <a:buFont typeface="Wingdings 3"/>
              <a:buChar char=""/>
              <a:defRPr/>
            </a:pPr>
            <a:r>
              <a:rPr lang="fr-FR" dirty="0">
                <a:solidFill>
                  <a:srgbClr val="76B531"/>
                </a:solidFill>
              </a:rPr>
              <a:t>Myasthénie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 : </a:t>
            </a:r>
            <a:r>
              <a:rPr lang="fr-FR" dirty="0"/>
              <a:t>associée a un cancer du thymus.</a:t>
            </a:r>
          </a:p>
          <a:p>
            <a:pPr marL="566928" indent="-457200">
              <a:buFont typeface="Wingdings" panose="05000000000000000000" pitchFamily="2" charset="2"/>
              <a:buChar char="Ø"/>
              <a:defRPr/>
            </a:pPr>
            <a:r>
              <a:rPr lang="fr-FR" dirty="0">
                <a:solidFill>
                  <a:srgbClr val="76B531"/>
                </a:solidFill>
              </a:rPr>
              <a:t>Syndrome de </a:t>
            </a:r>
            <a:r>
              <a:rPr lang="fr-FR" dirty="0" smtClean="0">
                <a:solidFill>
                  <a:srgbClr val="76B531"/>
                </a:solidFill>
              </a:rPr>
              <a:t>LAMBERT-EATON:</a:t>
            </a:r>
          </a:p>
          <a:p>
            <a:pPr marL="109728" indent="0">
              <a:buNone/>
              <a:defRPr/>
            </a:pPr>
            <a:r>
              <a:rPr lang="fr-FR" dirty="0" smtClean="0"/>
              <a:t>-  Associe </a:t>
            </a:r>
            <a:r>
              <a:rPr lang="fr-FR" dirty="0"/>
              <a:t>un déficit moteur </a:t>
            </a:r>
            <a:r>
              <a:rPr lang="fr-FR" dirty="0" smtClean="0"/>
              <a:t>à </a:t>
            </a:r>
            <a:r>
              <a:rPr lang="fr-FR" dirty="0"/>
              <a:t>prédominance proximale   avec reflexes abolis aux 4 membres </a:t>
            </a:r>
            <a:endParaRPr lang="fr-FR" dirty="0" smtClean="0"/>
          </a:p>
          <a:p>
            <a:pPr marL="109728" indent="0">
              <a:buNone/>
              <a:defRPr/>
            </a:pPr>
            <a:r>
              <a:rPr lang="fr-FR" dirty="0" smtClean="0"/>
              <a:t>- Il </a:t>
            </a:r>
            <a:r>
              <a:rPr lang="fr-FR" dirty="0"/>
              <a:t>est </a:t>
            </a:r>
            <a:r>
              <a:rPr lang="fr-FR" dirty="0" smtClean="0"/>
              <a:t>associé </a:t>
            </a:r>
            <a:r>
              <a:rPr lang="fr-FR" dirty="0"/>
              <a:t>à</a:t>
            </a:r>
            <a:r>
              <a:rPr lang="fr-FR" dirty="0" smtClean="0"/>
              <a:t> </a:t>
            </a:r>
            <a:r>
              <a:rPr lang="fr-FR" dirty="0"/>
              <a:t>cancer </a:t>
            </a:r>
            <a:r>
              <a:rPr lang="fr-FR" dirty="0" smtClean="0"/>
              <a:t>pulmonaire à petites cellules </a:t>
            </a:r>
            <a:r>
              <a:rPr lang="fr-FR" dirty="0"/>
              <a:t>dans 70% des cas.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25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61456"/>
            <a:ext cx="7498080" cy="4896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err="1" smtClean="0"/>
              <a:t>Exocrinopathie</a:t>
            </a:r>
            <a:r>
              <a:rPr lang="fr-FR" dirty="0" smtClean="0"/>
              <a:t> auto-immune par infiltration </a:t>
            </a:r>
            <a:r>
              <a:rPr lang="fr-FR" dirty="0" err="1" smtClean="0"/>
              <a:t>lymphoplasmocytaire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Touche essentiellement la femme entre 40 et 60 ans</a:t>
            </a:r>
          </a:p>
          <a:p>
            <a:pPr>
              <a:buFontTx/>
              <a:buChar char="-"/>
            </a:pPr>
            <a:r>
              <a:rPr lang="fr-FR" dirty="0" smtClean="0"/>
              <a:t>Peut être primitif ou associé à une autre maladie auto-immune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908720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I/ Syndrome de </a:t>
            </a:r>
            <a:r>
              <a:rPr lang="fr-FR" sz="2800" dirty="0" err="1" smtClean="0">
                <a:solidFill>
                  <a:schemeClr val="tx1"/>
                </a:solidFill>
                <a:effectLst/>
              </a:rPr>
              <a:t>Gougerot</a:t>
            </a:r>
            <a:r>
              <a:rPr lang="fr-FR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effectLst/>
              </a:rPr>
              <a:t>Sjögren</a:t>
            </a:r>
            <a:endParaRPr lang="fr-FR" sz="2800" dirty="0" smtClean="0">
              <a:solidFill>
                <a:schemeClr val="tx1"/>
              </a:solidFill>
              <a:effectLst/>
            </a:endParaRP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56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r-FR" dirty="0" smtClean="0"/>
              <a:t>Atteintes neurologiques: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Atteintes neurologiques périphériques: </a:t>
            </a:r>
            <a:endParaRPr lang="fr-FR" dirty="0" smtClean="0"/>
          </a:p>
          <a:p>
            <a:pPr lvl="2">
              <a:buFontTx/>
              <a:buChar char="-"/>
            </a:pPr>
            <a:r>
              <a:rPr lang="fr-FR" dirty="0" smtClean="0"/>
              <a:t>Polyneuropathie axonale symétrique sensitivomotrice ou sensitive pure</a:t>
            </a:r>
          </a:p>
          <a:p>
            <a:pPr lvl="2">
              <a:buFontTx/>
              <a:buChar char="-"/>
            </a:pPr>
            <a:r>
              <a:rPr lang="fr-FR" dirty="0" err="1" smtClean="0"/>
              <a:t>Mononeuropathie</a:t>
            </a:r>
            <a:r>
              <a:rPr lang="fr-FR" dirty="0" smtClean="0"/>
              <a:t> multiple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Atteintes neurologiques centrales:</a:t>
            </a:r>
            <a:endParaRPr lang="fr-FR" dirty="0" smtClean="0"/>
          </a:p>
          <a:p>
            <a:pPr lvl="2">
              <a:buFontTx/>
              <a:buChar char="-"/>
            </a:pPr>
            <a:r>
              <a:rPr lang="fr-FR" dirty="0" smtClean="0"/>
              <a:t>Atteinte des nerfs crâniens: </a:t>
            </a:r>
            <a:r>
              <a:rPr lang="fr-FR" dirty="0"/>
              <a:t>Neuropathie sensitive isolée du trijumeau uni ou bilatérale </a:t>
            </a:r>
            <a:r>
              <a:rPr lang="fr-FR" dirty="0" smtClean="0"/>
              <a:t>++++++</a:t>
            </a:r>
          </a:p>
          <a:p>
            <a:pPr lvl="2">
              <a:buFontTx/>
              <a:buChar char="-"/>
            </a:pPr>
            <a:r>
              <a:rPr lang="fr-FR" dirty="0" smtClean="0"/>
              <a:t>Myélite </a:t>
            </a:r>
          </a:p>
          <a:p>
            <a:pPr lvl="2">
              <a:buFontTx/>
              <a:buChar char="-"/>
            </a:pPr>
            <a:r>
              <a:rPr lang="fr-FR" dirty="0" smtClean="0"/>
              <a:t>Comitialité </a:t>
            </a:r>
          </a:p>
          <a:p>
            <a:pPr lvl="2">
              <a:buFontTx/>
              <a:buChar char="-"/>
            </a:pPr>
            <a:r>
              <a:rPr lang="fr-FR" dirty="0" smtClean="0"/>
              <a:t>Méningite aseptique </a:t>
            </a:r>
          </a:p>
          <a:p>
            <a:pPr lvl="2">
              <a:buFontTx/>
              <a:buChar char="-"/>
            </a:pPr>
            <a:r>
              <a:rPr lang="fr-FR" dirty="0" smtClean="0"/>
              <a:t>Troubles  cognitifs </a:t>
            </a:r>
          </a:p>
          <a:p>
            <a:pPr lvl="2">
              <a:buFontTx/>
              <a:buChar char="-"/>
            </a:pPr>
            <a:r>
              <a:rPr lang="fr-FR" dirty="0" smtClean="0"/>
              <a:t>Syndrome extrapyramidal</a:t>
            </a:r>
          </a:p>
          <a:p>
            <a:pPr lvl="2">
              <a:buFontTx/>
              <a:buChar char="-"/>
            </a:pPr>
            <a:r>
              <a:rPr lang="fr-FR" dirty="0" smtClean="0"/>
              <a:t>Troubles psychiatriques</a:t>
            </a:r>
          </a:p>
          <a:p>
            <a:pPr lvl="2">
              <a:buFontTx/>
              <a:buChar char="-"/>
            </a:pPr>
            <a:endParaRPr lang="fr-FR" dirty="0"/>
          </a:p>
          <a:p>
            <a:pPr marL="137160" indent="0">
              <a:buNone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I/ Syndrome de </a:t>
            </a:r>
            <a:r>
              <a:rPr lang="fr-FR" sz="2800" dirty="0" err="1" smtClean="0">
                <a:solidFill>
                  <a:schemeClr val="tx1"/>
                </a:solidFill>
                <a:effectLst/>
              </a:rPr>
              <a:t>Gougerot</a:t>
            </a:r>
            <a:r>
              <a:rPr lang="fr-FR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effectLst/>
              </a:rPr>
              <a:t>Sjögren</a:t>
            </a:r>
            <a:endParaRPr lang="fr-FR" sz="2800" dirty="0" smtClean="0">
              <a:solidFill>
                <a:schemeClr val="tx1"/>
              </a:solidFill>
              <a:effectLst/>
            </a:endParaRP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61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3546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 fontScale="92500" lnSpcReduction="20000"/>
          </a:bodyPr>
          <a:lstStyle/>
          <a:p>
            <a:pPr marL="594360" indent="-457200"/>
            <a:r>
              <a:rPr lang="fr-FR" dirty="0" smtClean="0"/>
              <a:t>Connectivite fréquente, protéiforme</a:t>
            </a:r>
          </a:p>
          <a:p>
            <a:pPr marL="594360" indent="-457200"/>
            <a:r>
              <a:rPr lang="fr-FR" dirty="0" smtClean="0"/>
              <a:t>Caractérisée par la production d’anticorps antinucléaires </a:t>
            </a:r>
          </a:p>
          <a:p>
            <a:pPr marL="594360" indent="-457200"/>
            <a:r>
              <a:rPr lang="fr-FR" dirty="0" smtClean="0"/>
              <a:t>Touche essentiellement la femme</a:t>
            </a:r>
          </a:p>
          <a:p>
            <a:pPr marL="594360" indent="-457200"/>
            <a:r>
              <a:rPr lang="fr-FR" dirty="0" smtClean="0"/>
              <a:t>Facteurs favorisants:</a:t>
            </a:r>
          </a:p>
          <a:p>
            <a:pPr marL="868680" lvl="1" indent="-457200"/>
            <a:r>
              <a:rPr lang="fr-FR" dirty="0" smtClean="0"/>
              <a:t>Rayons UV</a:t>
            </a:r>
          </a:p>
          <a:p>
            <a:pPr marL="868680" lvl="1" indent="-457200"/>
            <a:r>
              <a:rPr lang="fr-FR" dirty="0" smtClean="0"/>
              <a:t>Virus ( EBV surtout)</a:t>
            </a:r>
          </a:p>
          <a:p>
            <a:pPr marL="868680" lvl="1" indent="-457200"/>
            <a:r>
              <a:rPr lang="fr-FR" dirty="0" smtClean="0"/>
              <a:t>Médicaments: </a:t>
            </a:r>
            <a:r>
              <a:rPr lang="fr-FR" dirty="0" err="1" smtClean="0"/>
              <a:t>minocycline</a:t>
            </a:r>
            <a:r>
              <a:rPr lang="fr-FR" dirty="0" smtClean="0"/>
              <a:t>, carbamazépine, interféron, anti-TNF</a:t>
            </a:r>
            <a:r>
              <a:rPr lang="el-GR" dirty="0" smtClean="0">
                <a:latin typeface="Calibri"/>
                <a:cs typeface="Calibri"/>
              </a:rPr>
              <a:t>α</a:t>
            </a:r>
            <a:r>
              <a:rPr lang="fr-FR" dirty="0" smtClean="0">
                <a:latin typeface="Calibri"/>
                <a:cs typeface="Calibri"/>
              </a:rPr>
              <a:t>, </a:t>
            </a:r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fr-FR" dirty="0" smtClean="0">
                <a:latin typeface="Calibri"/>
                <a:cs typeface="Calibri"/>
              </a:rPr>
              <a:t>- bloquants</a:t>
            </a:r>
          </a:p>
          <a:p>
            <a:pPr marL="868680" lvl="1" indent="-457200"/>
            <a:r>
              <a:rPr lang="fr-FR" dirty="0" smtClean="0">
                <a:latin typeface="Calibri"/>
                <a:cs typeface="Calibri"/>
              </a:rPr>
              <a:t>Facteurs hormonaux: </a:t>
            </a:r>
            <a:r>
              <a:rPr lang="fr-FR" dirty="0" err="1" smtClean="0">
                <a:latin typeface="Calibri"/>
                <a:cs typeface="Calibri"/>
              </a:rPr>
              <a:t>oestrogènes</a:t>
            </a:r>
            <a:endParaRPr lang="fr-FR" dirty="0" smtClean="0">
              <a:latin typeface="Calibri"/>
              <a:cs typeface="Calibri"/>
            </a:endParaRPr>
          </a:p>
          <a:p>
            <a:pPr marL="868680" lvl="1" indent="-457200"/>
            <a:r>
              <a:rPr lang="fr-FR" dirty="0" smtClean="0">
                <a:latin typeface="Calibri"/>
                <a:cs typeface="Calibri"/>
              </a:rPr>
              <a:t>Silice </a:t>
            </a:r>
            <a:endParaRPr lang="fr-FR" dirty="0"/>
          </a:p>
          <a:p>
            <a:pPr marL="137160" indent="0">
              <a:buNone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42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727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/>
          </a:bodyPr>
          <a:lstStyle/>
          <a:p>
            <a:pPr marL="594360" indent="-457200"/>
            <a:r>
              <a:rPr lang="fr-FR" dirty="0" smtClean="0"/>
              <a:t>Clinique: </a:t>
            </a:r>
          </a:p>
          <a:p>
            <a:pPr marL="868680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Manifestations cutanées: 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Photosensibilité: zones </a:t>
            </a:r>
            <a:r>
              <a:rPr lang="fr-FR" dirty="0" err="1" smtClean="0"/>
              <a:t>photoexposées</a:t>
            </a:r>
            <a:endParaRPr lang="fr-FR" dirty="0" smtClean="0"/>
          </a:p>
          <a:p>
            <a:pPr marL="868680" lvl="1" indent="-457200">
              <a:buFontTx/>
              <a:buChar char="-"/>
            </a:pPr>
            <a:r>
              <a:rPr lang="fr-FR" dirty="0" smtClean="0"/>
              <a:t>Lupus aigu: éruption érythémateuse, localisée au visage en </a:t>
            </a:r>
            <a:r>
              <a:rPr lang="fr-FR" dirty="0" err="1" smtClean="0"/>
              <a:t>vespertlio</a:t>
            </a:r>
            <a:r>
              <a:rPr lang="fr-FR" dirty="0" smtClean="0"/>
              <a:t>, parfois le décolleté et les doigts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Lupus subaigu: éruption annulaire ou polycyclique, très photosensible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Lupus chronique: lupus </a:t>
            </a:r>
            <a:r>
              <a:rPr lang="fr-FR" dirty="0" smtClean="0"/>
              <a:t>discoïde (bien limité avec atrophie cicatricielle)</a:t>
            </a: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05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727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20888"/>
            <a:ext cx="2861085" cy="3312000"/>
          </a:xfr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75856" y="598063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Vespertilio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727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42" y="1796752"/>
            <a:ext cx="7206443" cy="4800600"/>
          </a:xfrm>
        </p:spPr>
      </p:pic>
    </p:spTree>
    <p:extLst>
      <p:ext uri="{BB962C8B-B14F-4D97-AF65-F5344CB8AC3E}">
        <p14:creationId xmlns:p14="http://schemas.microsoft.com/office/powerpoint/2010/main" val="17406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727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42" y="1916832"/>
            <a:ext cx="7206443" cy="4800600"/>
          </a:xfrm>
        </p:spPr>
      </p:pic>
    </p:spTree>
    <p:extLst>
      <p:ext uri="{BB962C8B-B14F-4D97-AF65-F5344CB8AC3E}">
        <p14:creationId xmlns:p14="http://schemas.microsoft.com/office/powerpoint/2010/main" val="529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1051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/>
          </a:bodyPr>
          <a:lstStyle/>
          <a:p>
            <a:pPr marL="594360" indent="-457200"/>
            <a:r>
              <a:rPr lang="fr-FR" dirty="0" smtClean="0"/>
              <a:t>Clinique: </a:t>
            </a:r>
          </a:p>
          <a:p>
            <a:pPr marL="868680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Manifestations articulaires: 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Polyarthrite bilatérale symétrique non </a:t>
            </a:r>
            <a:r>
              <a:rPr lang="fr-FR" dirty="0" smtClean="0"/>
              <a:t>déformante et non </a:t>
            </a:r>
            <a:r>
              <a:rPr lang="fr-FR" dirty="0" err="1" smtClean="0"/>
              <a:t>destrcutrice</a:t>
            </a:r>
            <a:r>
              <a:rPr lang="fr-FR" dirty="0" smtClean="0"/>
              <a:t> </a:t>
            </a:r>
            <a:endParaRPr lang="fr-FR" dirty="0" smtClean="0"/>
          </a:p>
          <a:p>
            <a:pPr marL="868680" lvl="1" indent="-457200">
              <a:buFontTx/>
              <a:buChar char="-"/>
            </a:pPr>
            <a:r>
              <a:rPr lang="fr-FR" dirty="0" err="1" smtClean="0"/>
              <a:t>Arthromyalgies</a:t>
            </a:r>
            <a:r>
              <a:rPr lang="fr-FR" dirty="0" smtClean="0"/>
              <a:t> simples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Ténosynovites, rupture tendineuse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Ostéonécrose aseptique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81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228800"/>
            <a:ext cx="7498080" cy="4800600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3251292" y="1348966"/>
            <a:ext cx="3096344" cy="1728192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63888" y="177281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 smtClean="0">
                <a:solidFill>
                  <a:prstClr val="black"/>
                </a:solidFill>
              </a:rPr>
              <a:t>Complications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directes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79712" y="3861048"/>
            <a:ext cx="5832648" cy="25922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4583440" y="3406941"/>
            <a:ext cx="432048" cy="360040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67744" y="3933780"/>
            <a:ext cx="525658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Méningites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lymphomateuses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et leucémiques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kern="0" dirty="0" smtClean="0">
                <a:solidFill>
                  <a:prstClr val="black"/>
                </a:solidFill>
                <a:latin typeface="+mj-lt"/>
              </a:rPr>
              <a:t>Les localisations secondaires cérébrales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Les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localisations spinales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effectLst/>
                <a:latin typeface="+mj-lt"/>
              </a:rPr>
              <a:t>-   Les infiltrations tumorales des nerfs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effectLst/>
                <a:latin typeface="+mj-lt"/>
              </a:rPr>
              <a:t>périphériques et des nerfs crâniens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147763" y="12700"/>
            <a:ext cx="7497762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369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/>
          </a:bodyPr>
          <a:lstStyle/>
          <a:p>
            <a:pPr marL="594360" indent="-457200"/>
            <a:r>
              <a:rPr lang="fr-FR" dirty="0" smtClean="0"/>
              <a:t>Clinique: </a:t>
            </a:r>
          </a:p>
          <a:p>
            <a:pPr marL="868680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Manifestations rénales: 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Peuvent être inaugurales ou surviennent au cours de la 1</a:t>
            </a:r>
            <a:r>
              <a:rPr lang="fr-FR" baseline="30000" dirty="0" smtClean="0"/>
              <a:t>ère</a:t>
            </a:r>
            <a:r>
              <a:rPr lang="fr-FR" dirty="0" smtClean="0"/>
              <a:t> année dans 50% des cas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Sont souvent asymptomatiques ( dépistées à </a:t>
            </a:r>
            <a:r>
              <a:rPr lang="fr-FR" dirty="0" smtClean="0"/>
              <a:t>la bandelette urinaire)</a:t>
            </a:r>
            <a:endParaRPr lang="fr-FR" dirty="0" smtClean="0"/>
          </a:p>
          <a:p>
            <a:pPr marL="868680" lvl="1" indent="-457200">
              <a:buFontTx/>
              <a:buChar char="-"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49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/>
          </a:bodyPr>
          <a:lstStyle/>
          <a:p>
            <a:pPr marL="594360" indent="-457200"/>
            <a:r>
              <a:rPr lang="fr-FR" dirty="0" smtClean="0"/>
              <a:t>Clinique: </a:t>
            </a:r>
          </a:p>
          <a:p>
            <a:pPr marL="868680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Manifestations cardiaques: 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Péricardite( 30%), fréquemment latente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Myocardite (rare)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Valvulopathie mitrale ou aortique (endocardite de </a:t>
            </a:r>
            <a:r>
              <a:rPr lang="fr-FR" dirty="0" err="1" smtClean="0"/>
              <a:t>Libman-Sacks</a:t>
            </a:r>
            <a:r>
              <a:rPr lang="fr-FR" dirty="0" smtClean="0"/>
              <a:t>)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Insuffisance coronarienne</a:t>
            </a:r>
          </a:p>
          <a:p>
            <a:pPr marL="411480" lvl="1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3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0483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/>
          </a:bodyPr>
          <a:lstStyle/>
          <a:p>
            <a:pPr marL="594360" indent="-457200"/>
            <a:r>
              <a:rPr lang="fr-FR" dirty="0" smtClean="0"/>
              <a:t>Clinique: </a:t>
            </a:r>
          </a:p>
          <a:p>
            <a:pPr marL="868680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Manifestations respiratoires: </a:t>
            </a:r>
          </a:p>
          <a:p>
            <a:pPr marL="411480" lvl="1" indent="0">
              <a:buNone/>
            </a:pPr>
            <a:r>
              <a:rPr lang="fr-FR" dirty="0" smtClean="0"/>
              <a:t>-	 Pleurésie (25%), parfois latente, uni ou bilatérale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Atteinte pulmonaire: toux, dyspnée avec parfois hémoptysie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HTAP: rare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73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/>
          </a:bodyPr>
          <a:lstStyle/>
          <a:p>
            <a:pPr marL="594360" indent="-457200"/>
            <a:r>
              <a:rPr lang="fr-FR" dirty="0" smtClean="0"/>
              <a:t>Clinique: </a:t>
            </a:r>
          </a:p>
          <a:p>
            <a:pPr marL="868680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Autres : 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Signes généraux , surtout aux poussées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Douleurs abdominales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Hépatomégalie modérée</a:t>
            </a:r>
          </a:p>
          <a:p>
            <a:pPr marL="868680" lvl="1" indent="-457200">
              <a:buFontTx/>
              <a:buChar char="-"/>
            </a:pPr>
            <a:r>
              <a:rPr lang="fr-FR" dirty="0" smtClean="0"/>
              <a:t>Oculaires: neuropathie optique….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66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/>
          </a:bodyPr>
          <a:lstStyle/>
          <a:p>
            <a:pPr marL="594360" lvl="0" indent="-457200">
              <a:buClr>
                <a:srgbClr val="CEB966"/>
              </a:buClr>
            </a:pPr>
            <a:r>
              <a:rPr lang="fr-FR" dirty="0">
                <a:solidFill>
                  <a:prstClr val="black"/>
                </a:solidFill>
              </a:rPr>
              <a:t>Clinique: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Atteintes neurologiques:</a:t>
            </a:r>
          </a:p>
          <a:p>
            <a:pPr>
              <a:buFontTx/>
              <a:buChar char="-"/>
            </a:pPr>
            <a:r>
              <a:rPr lang="fr-FR" dirty="0" smtClean="0"/>
              <a:t>Elles peuvent toucher le système nerveux central et périphérique et sont extrêmement hétérogènes dans leur expression clinique, leur physiopathologie et leur pronostic</a:t>
            </a: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63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 fontScale="92500" lnSpcReduction="10000"/>
          </a:bodyPr>
          <a:lstStyle/>
          <a:p>
            <a:pPr marL="594360" lvl="0" indent="-457200">
              <a:buClr>
                <a:srgbClr val="CEB966"/>
              </a:buClr>
            </a:pPr>
            <a:r>
              <a:rPr lang="fr-FR" dirty="0">
                <a:solidFill>
                  <a:prstClr val="black"/>
                </a:solidFill>
              </a:rPr>
              <a:t>Clinique: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Atteintes neurologiques: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Atteintes neurologiques centrales: </a:t>
            </a:r>
            <a:endParaRPr lang="fr-FR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dirty="0" smtClean="0"/>
              <a:t>Atteintes focales: </a:t>
            </a:r>
            <a:endParaRPr lang="fr-FR" dirty="0"/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fr-FR" dirty="0" smtClean="0"/>
              <a:t>AVC essentiellement </a:t>
            </a:r>
            <a:r>
              <a:rPr lang="fr-FR" dirty="0" smtClean="0"/>
              <a:t>ischémiques (associés à la présence d’anticorps </a:t>
            </a:r>
            <a:r>
              <a:rPr lang="fr-FR" dirty="0" err="1" smtClean="0"/>
              <a:t>antiphospholipides</a:t>
            </a:r>
            <a:r>
              <a:rPr lang="fr-FR" dirty="0" smtClean="0"/>
              <a:t>)</a:t>
            </a:r>
            <a:endParaRPr lang="fr-FR" dirty="0" smtClean="0"/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fr-FR" dirty="0" smtClean="0"/>
              <a:t>Neuropathies crâniennes: nerfs  </a:t>
            </a:r>
            <a:r>
              <a:rPr lang="fr-FR" dirty="0" smtClean="0"/>
              <a:t>VI, III, V sensitif, VII, II…..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fr-FR" dirty="0" smtClean="0"/>
              <a:t>Atteintes médullaires </a:t>
            </a:r>
            <a:r>
              <a:rPr lang="fr-FR" dirty="0" smtClean="0"/>
              <a:t>( souvent </a:t>
            </a:r>
            <a:r>
              <a:rPr lang="fr-FR" dirty="0" smtClean="0"/>
              <a:t>graves): </a:t>
            </a:r>
            <a:r>
              <a:rPr lang="fr-FR" dirty="0" smtClean="0"/>
              <a:t>myélopathie ischémique ou myélite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fr-FR" dirty="0" smtClean="0"/>
              <a:t>Mouvements anormaux, notamment chorée ( parfois révélatrice chez l’enfant)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88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 fontScale="92500" lnSpcReduction="10000"/>
          </a:bodyPr>
          <a:lstStyle/>
          <a:p>
            <a:pPr marL="594360" lvl="0" indent="-457200">
              <a:buClr>
                <a:srgbClr val="CEB966"/>
              </a:buClr>
            </a:pPr>
            <a:r>
              <a:rPr lang="fr-FR" dirty="0">
                <a:solidFill>
                  <a:prstClr val="black"/>
                </a:solidFill>
              </a:rPr>
              <a:t>Clinique: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Atteintes neurologiques: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Atteintes neurologiques centrales: </a:t>
            </a:r>
            <a:endParaRPr lang="fr-FR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dirty="0" smtClean="0"/>
              <a:t>Atteintes diffuses: </a:t>
            </a:r>
            <a:endParaRPr lang="fr-FR" dirty="0" smtClean="0"/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fr-FR" dirty="0" smtClean="0"/>
              <a:t>Troubles </a:t>
            </a:r>
            <a:r>
              <a:rPr lang="fr-FR" dirty="0" smtClean="0"/>
              <a:t>mnésiques et cognitifs</a:t>
            </a:r>
            <a:r>
              <a:rPr lang="fr-FR" dirty="0" smtClean="0"/>
              <a:t>: fréquents,  généralement mineurs (rares états démentiels)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fr-FR" dirty="0" smtClean="0"/>
              <a:t>Encéphalopathie : syndrome confusionnel, troubles de la conscience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fr-FR" dirty="0" smtClean="0"/>
              <a:t>Troubles psychiatriques (parfois graves, révélateurs): trouble psychotique, trouble de l’humeur grave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fr-FR" dirty="0" smtClean="0"/>
              <a:t>Crise comitiale: généralisée ou partielle</a:t>
            </a:r>
          </a:p>
          <a:p>
            <a:pPr lvl="3">
              <a:buFontTx/>
              <a:buChar char="-"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36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/>
          </a:bodyPr>
          <a:lstStyle/>
          <a:p>
            <a:pPr marL="594360" lvl="0" indent="-457200">
              <a:buClr>
                <a:srgbClr val="CEB966"/>
              </a:buClr>
            </a:pPr>
            <a:r>
              <a:rPr lang="fr-FR" dirty="0">
                <a:solidFill>
                  <a:prstClr val="black"/>
                </a:solidFill>
              </a:rPr>
              <a:t>Clinique: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Atteintes neurologiques: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Atteintes neurologiques centrales: </a:t>
            </a:r>
            <a:endParaRPr lang="fr-FR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dirty="0" smtClean="0"/>
              <a:t>Autres : </a:t>
            </a:r>
            <a:endParaRPr lang="fr-FR" dirty="0" smtClean="0"/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2400" dirty="0" smtClean="0"/>
              <a:t>Céphalées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2400" dirty="0" smtClean="0"/>
              <a:t>Hypertension intracrânienne bénigne</a:t>
            </a:r>
            <a:endParaRPr lang="fr-FR" sz="2400" dirty="0" smtClean="0"/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2400" dirty="0" smtClean="0"/>
              <a:t>méningite </a:t>
            </a:r>
            <a:r>
              <a:rPr lang="fr-FR" sz="2400" dirty="0" smtClean="0"/>
              <a:t>lymphocytaire (doit faire rechercher une infection opportuniste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4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/>
          </a:bodyPr>
          <a:lstStyle/>
          <a:p>
            <a:pPr marL="594360" lvl="0" indent="-457200">
              <a:buClr>
                <a:srgbClr val="CEB966"/>
              </a:buClr>
            </a:pPr>
            <a:r>
              <a:rPr lang="fr-FR" dirty="0">
                <a:solidFill>
                  <a:prstClr val="black"/>
                </a:solidFill>
              </a:rPr>
              <a:t>Clinique: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Atteintes neurologiques: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Atteintes neurologiques périphériques: rares</a:t>
            </a:r>
            <a:endParaRPr lang="fr-FR" dirty="0" smtClean="0"/>
          </a:p>
          <a:p>
            <a:pPr lvl="2">
              <a:buFontTx/>
              <a:buChar char="-"/>
            </a:pPr>
            <a:r>
              <a:rPr lang="fr-FR" dirty="0" err="1" smtClean="0"/>
              <a:t>Mononeuropathie</a:t>
            </a:r>
            <a:r>
              <a:rPr lang="fr-FR" dirty="0" smtClean="0"/>
              <a:t> multiple </a:t>
            </a:r>
          </a:p>
          <a:p>
            <a:pPr lvl="2">
              <a:buFontTx/>
              <a:buChar char="-"/>
            </a:pPr>
            <a:r>
              <a:rPr lang="fr-FR" dirty="0" smtClean="0"/>
              <a:t>Polyradiculonévrite </a:t>
            </a:r>
          </a:p>
          <a:p>
            <a:pPr lvl="2">
              <a:buFontTx/>
              <a:buChar char="-"/>
            </a:pPr>
            <a:r>
              <a:rPr lang="fr-FR" dirty="0" smtClean="0"/>
              <a:t>Syndrome </a:t>
            </a:r>
            <a:r>
              <a:rPr lang="fr-FR" dirty="0" err="1" smtClean="0"/>
              <a:t>myasthéniforme</a:t>
            </a:r>
            <a:r>
              <a:rPr lang="fr-FR" dirty="0" smtClean="0"/>
              <a:t>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0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Biologie: </a:t>
            </a:r>
          </a:p>
          <a:p>
            <a:pPr lvl="1">
              <a:buFontTx/>
              <a:buChar char="-"/>
            </a:pPr>
            <a:r>
              <a:rPr lang="fr-FR" dirty="0" smtClean="0"/>
              <a:t>Syndrome inflammatoire (CRP normale ou peu élevée)</a:t>
            </a:r>
          </a:p>
          <a:p>
            <a:pPr lvl="1">
              <a:buFontTx/>
              <a:buChar char="-"/>
            </a:pPr>
            <a:r>
              <a:rPr lang="fr-FR" dirty="0" smtClean="0"/>
              <a:t>Leucopénie, lymphopénie</a:t>
            </a:r>
          </a:p>
          <a:p>
            <a:pPr lvl="1">
              <a:buFontTx/>
              <a:buChar char="-"/>
            </a:pPr>
            <a:r>
              <a:rPr lang="fr-FR" dirty="0" smtClean="0"/>
              <a:t>Thrombopénie auto-immune</a:t>
            </a:r>
          </a:p>
          <a:p>
            <a:pPr lvl="1">
              <a:buFontTx/>
              <a:buChar char="-"/>
            </a:pPr>
            <a:r>
              <a:rPr lang="fr-FR" dirty="0" smtClean="0"/>
              <a:t>Anémie ( mécanismes multiples)</a:t>
            </a:r>
          </a:p>
          <a:p>
            <a:pPr lvl="1">
              <a:buFontTx/>
              <a:buChar char="-"/>
            </a:pPr>
            <a:r>
              <a:rPr lang="fr-FR" dirty="0" smtClean="0"/>
              <a:t>Présence d’anticorps antinucléaires, anti-</a:t>
            </a:r>
            <a:r>
              <a:rPr lang="fr-FR" dirty="0" err="1" smtClean="0"/>
              <a:t>DNAn</a:t>
            </a:r>
            <a:r>
              <a:rPr lang="fr-FR" dirty="0" smtClean="0"/>
              <a:t>, anti-</a:t>
            </a:r>
            <a:r>
              <a:rPr lang="fr-FR" dirty="0" err="1" smtClean="0"/>
              <a:t>Sm</a:t>
            </a:r>
            <a:r>
              <a:rPr lang="fr-FR" dirty="0" smtClean="0"/>
              <a:t>, anti-SSA/ anti-SSB</a:t>
            </a:r>
          </a:p>
          <a:p>
            <a:pPr lvl="1">
              <a:buFontTx/>
              <a:buChar char="-"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Lupus érythémateux systémique: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11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204864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Physiopathologie: </a:t>
            </a:r>
          </a:p>
          <a:p>
            <a:pPr>
              <a:buFontTx/>
              <a:buChar char="-"/>
            </a:pPr>
            <a:r>
              <a:rPr lang="fr-FR" dirty="0" smtClean="0"/>
              <a:t>Mal connue</a:t>
            </a:r>
          </a:p>
          <a:p>
            <a:pPr marL="82296" indent="0">
              <a:buNone/>
            </a:pPr>
            <a:endParaRPr lang="fr-FR" dirty="0" smtClean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417340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I/ Méningites </a:t>
            </a:r>
            <a:r>
              <a:rPr lang="fr-FR" dirty="0" err="1" smtClean="0">
                <a:solidFill>
                  <a:schemeClr val="tx1"/>
                </a:solidFill>
                <a:effectLst/>
              </a:rPr>
              <a:t>lymphomateuses</a:t>
            </a:r>
            <a:r>
              <a:rPr lang="fr-FR" dirty="0" smtClean="0">
                <a:solidFill>
                  <a:schemeClr val="tx1"/>
                </a:solidFill>
                <a:effectLst/>
              </a:rPr>
              <a:t> et leucémiques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359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fr-FR" dirty="0" smtClean="0"/>
              <a:t>Association de manifestations thrombotiques ou obstétricales et la présence durable d’anticorps anti-phospholipides</a:t>
            </a:r>
          </a:p>
          <a:p>
            <a:pPr lvl="1">
              <a:buFontTx/>
              <a:buChar char="-"/>
            </a:pPr>
            <a:r>
              <a:rPr lang="fr-FR" dirty="0" smtClean="0"/>
              <a:t>Prévalence mal connue: 1/2200, surtout chez la femme jeune</a:t>
            </a:r>
          </a:p>
          <a:p>
            <a:pPr lvl="1">
              <a:buFontTx/>
              <a:buChar char="-"/>
            </a:pPr>
            <a:r>
              <a:rPr lang="fr-FR" dirty="0" smtClean="0"/>
              <a:t>Primaire ou associée à une connectivite, essentiellement le lupus érythémateux systémique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III/ Syndrome des </a:t>
            </a:r>
            <a:r>
              <a:rPr lang="fr-FR" sz="2800" dirty="0" err="1" smtClean="0">
                <a:solidFill>
                  <a:schemeClr val="tx1"/>
                </a:solidFill>
                <a:effectLst/>
              </a:rPr>
              <a:t>antiphospholipides</a:t>
            </a:r>
            <a:r>
              <a:rPr lang="fr-FR" sz="2800" dirty="0" smtClean="0">
                <a:solidFill>
                  <a:schemeClr val="tx1"/>
                </a:solidFill>
                <a:effectLst/>
              </a:rPr>
              <a:t>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03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connectivites: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fr-FR" dirty="0" smtClean="0"/>
              <a:t>AVC ischémiques: par thrombose artérielle ou migration d’embole cardiaque</a:t>
            </a:r>
          </a:p>
          <a:p>
            <a:pPr lvl="1">
              <a:buFontTx/>
              <a:buChar char="-"/>
            </a:pPr>
            <a:r>
              <a:rPr lang="fr-FR" dirty="0" smtClean="0"/>
              <a:t>Démence vasculaire avec atrophie corticale</a:t>
            </a:r>
          </a:p>
          <a:p>
            <a:pPr lvl="1">
              <a:buFontTx/>
              <a:buChar char="-"/>
            </a:pPr>
            <a:r>
              <a:rPr lang="fr-FR" dirty="0" smtClean="0"/>
              <a:t>Thrombophlébite des sinus veineux cérébraux: céphalées, </a:t>
            </a:r>
            <a:r>
              <a:rPr lang="fr-FR" dirty="0" smtClean="0"/>
              <a:t>hypertension intracrânienne </a:t>
            </a:r>
          </a:p>
          <a:p>
            <a:pPr lvl="1">
              <a:buFontTx/>
              <a:buChar char="-"/>
            </a:pPr>
            <a:r>
              <a:rPr lang="fr-FR" dirty="0" smtClean="0"/>
              <a:t>Myélopathie </a:t>
            </a:r>
            <a:r>
              <a:rPr lang="fr-FR" dirty="0" smtClean="0"/>
              <a:t>vasculaire</a:t>
            </a:r>
          </a:p>
          <a:p>
            <a:pPr lvl="1">
              <a:buFontTx/>
              <a:buChar char="-"/>
            </a:pPr>
            <a:r>
              <a:rPr lang="fr-FR" dirty="0" smtClean="0"/>
              <a:t>Association avec chorée et/ou comitialité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980728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III/ Syndrome des </a:t>
            </a:r>
            <a:r>
              <a:rPr lang="fr-FR" sz="2800" dirty="0" err="1" smtClean="0">
                <a:solidFill>
                  <a:schemeClr val="tx1"/>
                </a:solidFill>
                <a:effectLst/>
              </a:rPr>
              <a:t>antiphospholipides</a:t>
            </a:r>
            <a:r>
              <a:rPr lang="fr-FR" sz="2800" dirty="0" smtClean="0">
                <a:solidFill>
                  <a:schemeClr val="tx1"/>
                </a:solidFill>
                <a:effectLst/>
              </a:rPr>
              <a:t>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07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956" y="-171400"/>
            <a:ext cx="8136904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vascularites systémiques: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414726"/>
            <a:ext cx="7498080" cy="446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Vascularite touchant l’aorte et ses branches ( artère temporale)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Sujet âgé (&gt;50 ans), de race blanche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980728"/>
            <a:ext cx="74980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I/ Vascularites des vaisseaux de gros calibre: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87624" y="1700808"/>
            <a:ext cx="7498080" cy="50405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A. L’artérite à cellules géantes: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99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0770" y="-171400"/>
            <a:ext cx="8136904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vascularites systémiques: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348880"/>
            <a:ext cx="7523304" cy="43204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Céphalées ( 60 à 90%): +++++</a:t>
            </a:r>
          </a:p>
          <a:p>
            <a:pPr lvl="1">
              <a:buFontTx/>
              <a:buChar char="-"/>
            </a:pPr>
            <a:r>
              <a:rPr lang="fr-FR" dirty="0" smtClean="0"/>
              <a:t>Temporales </a:t>
            </a:r>
          </a:p>
          <a:p>
            <a:pPr lvl="1">
              <a:buFontTx/>
              <a:buChar char="-"/>
            </a:pPr>
            <a:r>
              <a:rPr lang="fr-FR" dirty="0" smtClean="0"/>
              <a:t>Bilatérales et asymétriques</a:t>
            </a:r>
          </a:p>
          <a:p>
            <a:pPr lvl="1">
              <a:buFontTx/>
              <a:buChar char="-"/>
            </a:pPr>
            <a:r>
              <a:rPr lang="fr-FR" dirty="0" smtClean="0"/>
              <a:t>Pulsatiles, </a:t>
            </a:r>
            <a:r>
              <a:rPr lang="fr-FR" dirty="0" err="1" smtClean="0"/>
              <a:t>lancinates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Permanentes </a:t>
            </a:r>
          </a:p>
          <a:p>
            <a:pPr lvl="1">
              <a:buFontTx/>
              <a:buChar char="-"/>
            </a:pPr>
            <a:r>
              <a:rPr lang="fr-FR" dirty="0" smtClean="0"/>
              <a:t>Nocturnes, </a:t>
            </a:r>
            <a:r>
              <a:rPr lang="fr-FR" dirty="0" err="1" smtClean="0"/>
              <a:t>insomniantes</a:t>
            </a:r>
            <a:r>
              <a:rPr lang="fr-FR" dirty="0" smtClean="0"/>
              <a:t>, d’horaire inflammatoire</a:t>
            </a:r>
          </a:p>
          <a:p>
            <a:pPr lvl="1">
              <a:buFontTx/>
              <a:buChar char="-"/>
            </a:pPr>
            <a:r>
              <a:rPr lang="fr-FR" dirty="0" smtClean="0"/>
              <a:t>Augmentées par le toucher: hyperesthésie du cuir chevelu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78376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I/ Vascularites des vaisseaux de gros calibre: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87624" y="1700808"/>
            <a:ext cx="7498080" cy="50405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A. L’artérite à cellules géantes: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11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1013" y="-99392"/>
            <a:ext cx="8136904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vascularites systémiques: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492896"/>
            <a:ext cx="7523304" cy="41764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Atteintes neurologiques: rares</a:t>
            </a:r>
            <a:endParaRPr lang="fr-FR" dirty="0" smtClean="0"/>
          </a:p>
          <a:p>
            <a:pPr lvl="2">
              <a:buFontTx/>
              <a:buChar char="-"/>
            </a:pPr>
            <a:r>
              <a:rPr lang="fr-FR" dirty="0" smtClean="0"/>
              <a:t>Neuropathie optique rétrobulbaire</a:t>
            </a:r>
          </a:p>
          <a:p>
            <a:pPr lvl="2">
              <a:buFontTx/>
              <a:buChar char="-"/>
            </a:pPr>
            <a:r>
              <a:rPr lang="fr-FR" dirty="0" smtClean="0"/>
              <a:t>Accidents vasculaires cérébraux par artérite de la carotide interne</a:t>
            </a:r>
          </a:p>
          <a:p>
            <a:pPr lvl="2">
              <a:buFontTx/>
              <a:buChar char="-"/>
            </a:pPr>
            <a:r>
              <a:rPr lang="fr-FR" dirty="0" smtClean="0"/>
              <a:t>Neuropathies périphériques ( </a:t>
            </a:r>
            <a:r>
              <a:rPr lang="fr-FR" dirty="0" err="1" smtClean="0"/>
              <a:t>mononeuropathie</a:t>
            </a:r>
            <a:r>
              <a:rPr lang="fr-FR" dirty="0" smtClean="0"/>
              <a:t> multiples)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I/ Vascularites des vaisseaux de gros calibre: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87624" y="1700808"/>
            <a:ext cx="7498080" cy="50405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A. L’artérite à cellules géantes: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26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9251" y="-171400"/>
            <a:ext cx="8136904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vascularites systémiques: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492896"/>
            <a:ext cx="7523304" cy="41764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Céphalées </a:t>
            </a:r>
          </a:p>
          <a:p>
            <a:pPr>
              <a:buFontTx/>
              <a:buChar char="-"/>
            </a:pPr>
            <a:r>
              <a:rPr lang="fr-FR" dirty="0" smtClean="0"/>
              <a:t>Malaises </a:t>
            </a:r>
          </a:p>
          <a:p>
            <a:pPr>
              <a:buFontTx/>
              <a:buChar char="-"/>
            </a:pPr>
            <a:r>
              <a:rPr lang="fr-FR" dirty="0" smtClean="0"/>
              <a:t>Accidents ischémiques transitoires</a:t>
            </a:r>
          </a:p>
          <a:p>
            <a:pPr>
              <a:buFontTx/>
              <a:buChar char="-"/>
            </a:pPr>
            <a:r>
              <a:rPr lang="fr-FR" dirty="0" smtClean="0"/>
              <a:t>Les crises comitiales sont rares</a:t>
            </a:r>
          </a:p>
          <a:p>
            <a:pPr>
              <a:buFontTx/>
              <a:buChar char="-"/>
            </a:pPr>
            <a:r>
              <a:rPr lang="fr-FR" dirty="0" smtClean="0"/>
              <a:t>Les accidents vasculaires constitués sont très rares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I/ Vascularites des vaisseaux de gros calibre: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87624" y="1700808"/>
            <a:ext cx="7498080" cy="50405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>
                <a:solidFill>
                  <a:schemeClr val="tx1"/>
                </a:solidFill>
                <a:effectLst/>
              </a:rPr>
              <a:t>B</a:t>
            </a:r>
            <a:r>
              <a:rPr lang="fr-FR" sz="2800" dirty="0" smtClean="0">
                <a:solidFill>
                  <a:schemeClr val="tx1"/>
                </a:solidFill>
                <a:effectLst/>
              </a:rPr>
              <a:t>.  Artérite de </a:t>
            </a:r>
            <a:r>
              <a:rPr lang="fr-FR" sz="2800" dirty="0" err="1" smtClean="0">
                <a:solidFill>
                  <a:schemeClr val="tx1"/>
                </a:solidFill>
                <a:effectLst/>
              </a:rPr>
              <a:t>Takayasu</a:t>
            </a:r>
            <a:r>
              <a:rPr lang="fr-FR" sz="2800" dirty="0" smtClean="0">
                <a:solidFill>
                  <a:schemeClr val="tx1"/>
                </a:solidFill>
                <a:effectLst/>
              </a:rPr>
              <a:t>: 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56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4660" y="-99392"/>
            <a:ext cx="8136904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vascularites systémiques: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636912"/>
            <a:ext cx="7523304" cy="403244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Vascularite nécrosantes systémique évoluant par poussées</a:t>
            </a:r>
          </a:p>
          <a:p>
            <a:pPr>
              <a:buFontTx/>
              <a:buChar char="-"/>
            </a:pPr>
            <a:r>
              <a:rPr lang="fr-FR" dirty="0" smtClean="0"/>
              <a:t>Touche les vaisseaux de moyen et petit calibre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Vascularites des vaisseaux de moyen calibre: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87624" y="1772816"/>
            <a:ext cx="7498080" cy="50405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effectLst/>
              </a:rPr>
              <a:t>Périartérite</a:t>
            </a:r>
            <a:r>
              <a:rPr lang="fr-FR" sz="2800" dirty="0" smtClean="0">
                <a:solidFill>
                  <a:schemeClr val="tx1"/>
                </a:solidFill>
                <a:effectLst/>
              </a:rPr>
              <a:t> noueuse: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81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7096" y="-171400"/>
            <a:ext cx="8136904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vascularites systémiques: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420888"/>
            <a:ext cx="7704856" cy="424847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Atteintes neurologiques périphériques: ++++</a:t>
            </a: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Atteintes </a:t>
            </a:r>
            <a:r>
              <a:rPr lang="fr-FR" dirty="0" smtClean="0"/>
              <a:t>souvent </a:t>
            </a:r>
            <a:r>
              <a:rPr lang="fr-FR" dirty="0" smtClean="0"/>
              <a:t>précoces, </a:t>
            </a:r>
            <a:r>
              <a:rPr lang="fr-FR" dirty="0" smtClean="0"/>
              <a:t>parfois </a:t>
            </a:r>
            <a:r>
              <a:rPr lang="fr-FR" dirty="0" smtClean="0"/>
              <a:t>inaugurales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Mononeuropathie</a:t>
            </a:r>
            <a:r>
              <a:rPr lang="fr-FR" dirty="0" smtClean="0"/>
              <a:t> multiple </a:t>
            </a:r>
            <a:r>
              <a:rPr lang="fr-FR" dirty="0" err="1" smtClean="0"/>
              <a:t>sentivo</a:t>
            </a:r>
            <a:r>
              <a:rPr lang="fr-FR" dirty="0" smtClean="0"/>
              <a:t>-motrice d’installation rapide, touchant préférentiellement les branches du sciatique (nerf </a:t>
            </a:r>
            <a:r>
              <a:rPr lang="fr-FR" dirty="0" err="1" smtClean="0"/>
              <a:t>fébulaire</a:t>
            </a:r>
            <a:r>
              <a:rPr lang="fr-FR" dirty="0" smtClean="0"/>
              <a:t> commun ++++, nerf tibial) mais aussi le </a:t>
            </a:r>
            <a:r>
              <a:rPr lang="fr-FR" dirty="0" err="1" smtClean="0"/>
              <a:t>térritoire</a:t>
            </a:r>
            <a:r>
              <a:rPr lang="fr-FR" dirty="0" smtClean="0"/>
              <a:t> radial ou cubital.</a:t>
            </a:r>
          </a:p>
          <a:p>
            <a:pPr marL="82296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Atteintes neurologiques centrales: rares, </a:t>
            </a:r>
            <a:r>
              <a:rPr lang="fr-FR" dirty="0" smtClean="0"/>
              <a:t>forme grave </a:t>
            </a:r>
            <a:endParaRPr lang="fr-FR" dirty="0"/>
          </a:p>
          <a:p>
            <a:pPr marL="82296" indent="0">
              <a:buNone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II/ Vascularites des vaisseaux de moyen calibre: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87624" y="1700808"/>
            <a:ext cx="7498080" cy="50405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err="1" smtClean="0">
                <a:solidFill>
                  <a:schemeClr val="tx1"/>
                </a:solidFill>
                <a:effectLst/>
              </a:rPr>
              <a:t>Périartérite</a:t>
            </a:r>
            <a:r>
              <a:rPr lang="fr-FR" sz="2800" dirty="0" smtClean="0">
                <a:solidFill>
                  <a:schemeClr val="tx1"/>
                </a:solidFill>
                <a:effectLst/>
              </a:rPr>
              <a:t> noueuse: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60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8672" y="-171400"/>
            <a:ext cx="8136904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vascularites systémiques: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492896"/>
            <a:ext cx="7523304" cy="4176464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fr-FR" dirty="0" smtClean="0"/>
              <a:t>Granulomatose avec </a:t>
            </a:r>
            <a:r>
              <a:rPr lang="fr-FR" dirty="0" err="1" smtClean="0"/>
              <a:t>polyangéite</a:t>
            </a:r>
            <a:r>
              <a:rPr lang="fr-FR" dirty="0" smtClean="0"/>
              <a:t> ( Wegener): association de lésions de vascularite nécrosante    et d’un granulome </a:t>
            </a:r>
            <a:r>
              <a:rPr lang="fr-FR" dirty="0" err="1" smtClean="0"/>
              <a:t>lympho</a:t>
            </a:r>
            <a:r>
              <a:rPr lang="fr-FR" dirty="0" smtClean="0"/>
              <a:t>-plasmocytaire à cellules géantes</a:t>
            </a:r>
          </a:p>
          <a:p>
            <a:pPr>
              <a:buFontTx/>
              <a:buChar char="-"/>
            </a:pPr>
            <a:r>
              <a:rPr lang="fr-FR" dirty="0" smtClean="0"/>
              <a:t>Granulomatose </a:t>
            </a:r>
            <a:r>
              <a:rPr lang="fr-FR" dirty="0" err="1" smtClean="0"/>
              <a:t>éosinophilique</a:t>
            </a:r>
            <a:r>
              <a:rPr lang="fr-FR" dirty="0" smtClean="0"/>
              <a:t> avec </a:t>
            </a:r>
            <a:r>
              <a:rPr lang="fr-FR" dirty="0" err="1" smtClean="0"/>
              <a:t>polyangéite</a:t>
            </a:r>
            <a:r>
              <a:rPr lang="fr-FR" dirty="0" smtClean="0"/>
              <a:t>   ( </a:t>
            </a:r>
            <a:r>
              <a:rPr lang="fr-FR" dirty="0" err="1" smtClean="0"/>
              <a:t>Churg</a:t>
            </a:r>
            <a:r>
              <a:rPr lang="fr-FR" dirty="0" smtClean="0"/>
              <a:t> et Strauss): vascularite systémique et pulmonaire nécrosante et granulomateuse avec infiltrat </a:t>
            </a:r>
            <a:r>
              <a:rPr lang="fr-FR" dirty="0" err="1" smtClean="0"/>
              <a:t>éosinophilique</a:t>
            </a:r>
            <a:r>
              <a:rPr lang="fr-FR" dirty="0" smtClean="0"/>
              <a:t>.</a:t>
            </a:r>
          </a:p>
          <a:p>
            <a:pPr>
              <a:buFontTx/>
              <a:buChar char="-"/>
            </a:pPr>
            <a:r>
              <a:rPr lang="fr-FR" dirty="0" err="1" smtClean="0"/>
              <a:t>Polyangéite</a:t>
            </a:r>
            <a:r>
              <a:rPr lang="fr-FR" dirty="0" smtClean="0"/>
              <a:t> microscopique: vascularite nécrosante des petits vaisseaux sans atteinte granulomateuse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III/ Vascularites des vaisseaux de petit calibre: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87624" y="1700808"/>
            <a:ext cx="7498080" cy="50405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Vascularites </a:t>
            </a:r>
            <a:r>
              <a:rPr lang="fr-FR" sz="2800" dirty="0" smtClean="0">
                <a:solidFill>
                  <a:schemeClr val="tx1"/>
                </a:solidFill>
                <a:effectLst/>
              </a:rPr>
              <a:t>à ANCA: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51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8672" y="-171400"/>
            <a:ext cx="8136904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vascularites systémiques: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492896"/>
            <a:ext cx="7523304" cy="41764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/>
              <a:t>Atteintes neurologiques périphériques</a:t>
            </a:r>
            <a:r>
              <a:rPr lang="fr-FR" dirty="0" smtClean="0"/>
              <a:t>: +++++</a:t>
            </a:r>
            <a:endParaRPr lang="fr-FR" dirty="0" smtClean="0"/>
          </a:p>
          <a:p>
            <a:pPr lvl="1">
              <a:buFont typeface="Gill Sans MT" panose="020B0502020104020203" pitchFamily="34" charset="0"/>
              <a:buChar char="–"/>
            </a:pPr>
            <a:r>
              <a:rPr lang="fr-FR" dirty="0"/>
              <a:t> </a:t>
            </a:r>
            <a:r>
              <a:rPr lang="fr-FR" dirty="0" err="1" smtClean="0"/>
              <a:t>Mononeuropathie</a:t>
            </a:r>
            <a:r>
              <a:rPr lang="fr-FR" dirty="0" smtClean="0"/>
              <a:t> multiple ++++, d’installation rapide, asymétrique                   et douloureuse </a:t>
            </a:r>
            <a:endParaRPr lang="fr-FR" dirty="0"/>
          </a:p>
          <a:p>
            <a:pPr marL="585216" indent="-457200">
              <a:buFont typeface="Wingdings" panose="05000000000000000000" pitchFamily="2" charset="2"/>
              <a:buChar char="Ø"/>
            </a:pPr>
            <a:r>
              <a:rPr lang="fr-FR" dirty="0" smtClean="0"/>
              <a:t>Atteintes neurologiques centrales: </a:t>
            </a:r>
            <a:endParaRPr lang="fr-FR" dirty="0" smtClean="0"/>
          </a:p>
          <a:p>
            <a:pPr marL="859536" lvl="1" indent="-457200">
              <a:buFont typeface="Gill Sans MT" panose="020B0502020104020203" pitchFamily="34" charset="0"/>
              <a:buChar char="–"/>
            </a:pPr>
            <a:r>
              <a:rPr lang="fr-FR" dirty="0" err="1" smtClean="0"/>
              <a:t>Pachyméningite</a:t>
            </a:r>
            <a:r>
              <a:rPr lang="fr-FR" dirty="0" smtClean="0"/>
              <a:t> crânienne: granulomatose avec </a:t>
            </a:r>
            <a:r>
              <a:rPr lang="fr-FR" dirty="0" err="1" smtClean="0"/>
              <a:t>polyangéite</a:t>
            </a:r>
            <a:r>
              <a:rPr lang="fr-FR" dirty="0" smtClean="0"/>
              <a:t>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III/ Vascularites des vaisseaux de petit calibre: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87624" y="1700808"/>
            <a:ext cx="7498080" cy="50405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Vascularites </a:t>
            </a:r>
            <a:r>
              <a:rPr lang="fr-FR" sz="2800" dirty="0" smtClean="0">
                <a:solidFill>
                  <a:schemeClr val="tx1"/>
                </a:solidFill>
                <a:effectLst/>
              </a:rPr>
              <a:t>à ANCA: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56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8557" y="2132856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Clinique: </a:t>
            </a:r>
          </a:p>
          <a:p>
            <a:pPr lvl="1"/>
            <a:r>
              <a:rPr lang="fr-FR" dirty="0" smtClean="0"/>
              <a:t>Céphalées, </a:t>
            </a:r>
            <a:r>
              <a:rPr lang="fr-FR" dirty="0" smtClean="0"/>
              <a:t>nausées</a:t>
            </a:r>
            <a:r>
              <a:rPr lang="fr-FR" dirty="0"/>
              <a:t>, </a:t>
            </a:r>
            <a:r>
              <a:rPr lang="fr-FR" dirty="0" smtClean="0"/>
              <a:t>vomissements</a:t>
            </a:r>
            <a:r>
              <a:rPr lang="fr-FR" dirty="0"/>
              <a:t>, </a:t>
            </a:r>
            <a:r>
              <a:rPr lang="fr-FR" dirty="0" smtClean="0"/>
              <a:t>confusion</a:t>
            </a:r>
            <a:r>
              <a:rPr lang="fr-FR" dirty="0"/>
              <a:t>, </a:t>
            </a:r>
            <a:r>
              <a:rPr lang="fr-FR" dirty="0" smtClean="0"/>
              <a:t>douleurs </a:t>
            </a:r>
            <a:r>
              <a:rPr lang="fr-FR" dirty="0"/>
              <a:t>mal définies et </a:t>
            </a:r>
            <a:r>
              <a:rPr lang="fr-FR" dirty="0" smtClean="0"/>
              <a:t>diverses </a:t>
            </a:r>
            <a:r>
              <a:rPr lang="fr-FR" dirty="0" smtClean="0"/>
              <a:t>faiblesses</a:t>
            </a:r>
          </a:p>
          <a:p>
            <a:pPr lvl="1"/>
            <a:r>
              <a:rPr lang="fr-FR" dirty="0" smtClean="0"/>
              <a:t>Comitialité 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I/ Méningites </a:t>
            </a:r>
            <a:r>
              <a:rPr lang="fr-FR" dirty="0" err="1" smtClean="0">
                <a:solidFill>
                  <a:schemeClr val="tx1"/>
                </a:solidFill>
                <a:effectLst/>
              </a:rPr>
              <a:t>lymphomateuses</a:t>
            </a:r>
            <a:r>
              <a:rPr lang="fr-FR" dirty="0" smtClean="0">
                <a:solidFill>
                  <a:schemeClr val="tx1"/>
                </a:solidFill>
                <a:effectLst/>
              </a:rPr>
              <a:t> et leucémiques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87450" y="5873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65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7096" y="-171400"/>
            <a:ext cx="8136904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vascularites systémiques: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Sujet jeune, de sexe masculin, </a:t>
            </a:r>
            <a:r>
              <a:rPr lang="fr-FR" dirty="0" err="1" smtClean="0"/>
              <a:t>méditéranéen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Symptomatologie: </a:t>
            </a:r>
          </a:p>
          <a:p>
            <a:pPr lvl="1">
              <a:buFontTx/>
              <a:buChar char="-"/>
            </a:pPr>
            <a:r>
              <a:rPr lang="fr-FR" dirty="0" err="1" smtClean="0"/>
              <a:t>Aphtose</a:t>
            </a:r>
            <a:r>
              <a:rPr lang="fr-FR" dirty="0" smtClean="0"/>
              <a:t> bipolaire (</a:t>
            </a:r>
            <a:r>
              <a:rPr lang="fr-FR" dirty="0" err="1" smtClean="0"/>
              <a:t>orogénitale</a:t>
            </a:r>
            <a:r>
              <a:rPr lang="fr-FR" dirty="0" smtClean="0"/>
              <a:t>)</a:t>
            </a:r>
          </a:p>
          <a:p>
            <a:pPr lvl="1">
              <a:buFontTx/>
              <a:buChar char="-"/>
            </a:pPr>
            <a:r>
              <a:rPr lang="fr-FR" dirty="0" smtClean="0"/>
              <a:t>Uvéite </a:t>
            </a:r>
          </a:p>
          <a:p>
            <a:pPr lvl="1">
              <a:buFontTx/>
              <a:buChar char="-"/>
            </a:pPr>
            <a:r>
              <a:rPr lang="fr-FR" dirty="0" smtClean="0"/>
              <a:t>Lésions cutanées</a:t>
            </a:r>
          </a:p>
          <a:p>
            <a:pPr lvl="1">
              <a:buFontTx/>
              <a:buChar char="-"/>
            </a:pPr>
            <a:r>
              <a:rPr lang="fr-FR" dirty="0" smtClean="0"/>
              <a:t>Arthrites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Maladie de </a:t>
            </a:r>
            <a:r>
              <a:rPr lang="fr-FR" sz="2800" dirty="0" err="1" smtClean="0">
                <a:solidFill>
                  <a:schemeClr val="tx1"/>
                </a:solidFill>
                <a:effectLst/>
              </a:rPr>
              <a:t>Behçet</a:t>
            </a:r>
            <a:r>
              <a:rPr lang="fr-FR" sz="2800" dirty="0" smtClean="0">
                <a:solidFill>
                  <a:schemeClr val="tx1"/>
                </a:solidFill>
                <a:effectLst/>
              </a:rPr>
              <a:t>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20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7365" y="-171400"/>
            <a:ext cx="8136904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vascularites systémiques: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772816"/>
            <a:ext cx="7498080" cy="48965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Atteintes neurologiques centrales: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Méningite aseptique lymphocytaire ++++</a:t>
            </a:r>
          </a:p>
          <a:p>
            <a:pPr lvl="1">
              <a:buFontTx/>
              <a:buChar char="-"/>
            </a:pPr>
            <a:r>
              <a:rPr lang="fr-FR" dirty="0" smtClean="0"/>
              <a:t>Méningo-encéphalite </a:t>
            </a:r>
          </a:p>
          <a:p>
            <a:pPr lvl="1">
              <a:buFontTx/>
              <a:buChar char="-"/>
            </a:pPr>
            <a:r>
              <a:rPr lang="fr-FR" dirty="0" smtClean="0"/>
              <a:t>Thrombophlébite cérébrale ( </a:t>
            </a:r>
            <a:r>
              <a:rPr lang="fr-FR" dirty="0" smtClean="0"/>
              <a:t>céphalées, hypertension intracrânienne)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Myélite transverse, encéphalite </a:t>
            </a:r>
          </a:p>
          <a:p>
            <a:pPr marL="585216" indent="-457200">
              <a:buFont typeface="Wingdings" panose="05000000000000000000" pitchFamily="2" charset="2"/>
              <a:buChar char="Ø"/>
            </a:pPr>
            <a:r>
              <a:rPr lang="fr-FR" dirty="0" smtClean="0"/>
              <a:t>Atteintes neurologiques périphériques: rares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dirty="0" err="1" smtClean="0"/>
              <a:t>Mononeuropathie</a:t>
            </a:r>
            <a:r>
              <a:rPr lang="fr-FR" dirty="0" smtClean="0"/>
              <a:t> multiple</a:t>
            </a:r>
          </a:p>
          <a:p>
            <a:pPr lvl="1">
              <a:buFontTx/>
              <a:buChar char="-"/>
            </a:pPr>
            <a:r>
              <a:rPr lang="fr-FR" dirty="0" smtClean="0"/>
              <a:t>Polyradiculonévrite </a:t>
            </a:r>
            <a:endParaRPr lang="fr-FR" dirty="0"/>
          </a:p>
          <a:p>
            <a:pPr marL="128016" indent="0"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836712"/>
            <a:ext cx="74980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800" b="1" u="sng" dirty="0" smtClean="0">
              <a:solidFill>
                <a:schemeClr val="tx1"/>
              </a:solidFill>
              <a:effectLst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/>
              </a:rPr>
              <a:t>Maladie de </a:t>
            </a:r>
            <a:r>
              <a:rPr lang="fr-FR" sz="2800" dirty="0" err="1" smtClean="0">
                <a:solidFill>
                  <a:schemeClr val="tx1"/>
                </a:solidFill>
                <a:effectLst/>
              </a:rPr>
              <a:t>Behçet</a:t>
            </a:r>
            <a:r>
              <a:rPr lang="fr-FR" sz="2800" dirty="0" smtClean="0">
                <a:solidFill>
                  <a:schemeClr val="tx1"/>
                </a:solidFill>
                <a:effectLst/>
              </a:rPr>
              <a:t>:</a:t>
            </a:r>
          </a:p>
          <a:p>
            <a:endParaRPr lang="fr-FR" sz="2800" b="1" u="sng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84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3752"/>
            <a:ext cx="8136904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sarcoïdose: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268760"/>
            <a:ext cx="7498080" cy="5400600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fr-FR" dirty="0" smtClean="0"/>
              <a:t>Maladie systémique, de cause inconnue</a:t>
            </a:r>
          </a:p>
          <a:p>
            <a:pPr lvl="1">
              <a:buFontTx/>
              <a:buChar char="-"/>
            </a:pPr>
            <a:r>
              <a:rPr lang="fr-FR" dirty="0" smtClean="0"/>
              <a:t>Due à l’infiltration des organes atteints par des granulomes immunitaires </a:t>
            </a:r>
            <a:r>
              <a:rPr lang="fr-FR" dirty="0" err="1" smtClean="0"/>
              <a:t>épithélioïdes</a:t>
            </a:r>
            <a:r>
              <a:rPr lang="fr-FR" dirty="0" smtClean="0"/>
              <a:t>    et </a:t>
            </a:r>
            <a:r>
              <a:rPr lang="fr-FR" dirty="0" err="1" smtClean="0"/>
              <a:t>giganto-cellulaires</a:t>
            </a:r>
            <a:r>
              <a:rPr lang="fr-FR" dirty="0" smtClean="0"/>
              <a:t> sans nécrose caséeuse</a:t>
            </a:r>
          </a:p>
          <a:p>
            <a:pPr lvl="1">
              <a:buFontTx/>
              <a:buChar char="-"/>
            </a:pPr>
            <a:r>
              <a:rPr lang="fr-FR" dirty="0" smtClean="0"/>
              <a:t>Débute entre 25 et 45 ans</a:t>
            </a:r>
          </a:p>
          <a:p>
            <a:pPr lvl="1">
              <a:buFontTx/>
              <a:buChar char="-"/>
            </a:pPr>
            <a:r>
              <a:rPr lang="fr-FR" dirty="0" smtClean="0"/>
              <a:t>Un peu plus fréquente chez la femme (1,5/1)</a:t>
            </a:r>
          </a:p>
          <a:p>
            <a:pPr lvl="1">
              <a:buFontTx/>
              <a:buChar char="-"/>
            </a:pPr>
            <a:r>
              <a:rPr lang="fr-FR" dirty="0" smtClean="0"/>
              <a:t>L’atteinte est principalement </a:t>
            </a:r>
            <a:r>
              <a:rPr lang="fr-FR" dirty="0" err="1" smtClean="0"/>
              <a:t>médiastino</a:t>
            </a:r>
            <a:r>
              <a:rPr lang="fr-FR" dirty="0" smtClean="0"/>
              <a:t>-pulmonaire</a:t>
            </a:r>
          </a:p>
          <a:p>
            <a:pPr lvl="1">
              <a:buFontTx/>
              <a:buChar char="-"/>
            </a:pPr>
            <a:r>
              <a:rPr lang="fr-FR" dirty="0" smtClean="0"/>
              <a:t>L’atteinte neurologique est retrouvée dans 5 à 10% des </a:t>
            </a:r>
            <a:r>
              <a:rPr lang="fr-FR" dirty="0" smtClean="0"/>
              <a:t>cas et est révélatrice de la maladie dans presque ¾ des cas.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932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3752"/>
            <a:ext cx="8136904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sarcoïdose: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268760"/>
            <a:ext cx="7498080" cy="5400600"/>
          </a:xfrm>
        </p:spPr>
        <p:txBody>
          <a:bodyPr>
            <a:normAutofit/>
          </a:bodyPr>
          <a:lstStyle/>
          <a:p>
            <a:pPr marL="585216" indent="-457200">
              <a:buFont typeface="Wingdings" panose="05000000000000000000" pitchFamily="2" charset="2"/>
              <a:buChar char="Ø"/>
            </a:pPr>
            <a:r>
              <a:rPr lang="fr-FR" dirty="0" smtClean="0"/>
              <a:t>Atteinte des nerfs crâniens:</a:t>
            </a:r>
          </a:p>
          <a:p>
            <a:pPr marL="1106424" lvl="2" indent="-457200">
              <a:buFont typeface="Wingdings" panose="05000000000000000000" pitchFamily="2" charset="2"/>
              <a:buChar char="Ø"/>
            </a:pPr>
            <a:r>
              <a:rPr lang="fr-FR" sz="2800" dirty="0"/>
              <a:t>Paralysie faciale périphérique (20-50%); bilatérale et rarement synchrone, 1/3 récidive</a:t>
            </a:r>
          </a:p>
          <a:p>
            <a:pPr marL="1106424" lvl="2" indent="-457200">
              <a:buFont typeface="Wingdings" panose="05000000000000000000" pitchFamily="2" charset="2"/>
              <a:buChar char="Ø"/>
            </a:pPr>
            <a:r>
              <a:rPr lang="fr-FR" sz="2800" dirty="0"/>
              <a:t>Atteinte des nerfs crâniens: névrite optique </a:t>
            </a:r>
            <a:r>
              <a:rPr lang="fr-FR" sz="2800" dirty="0" smtClean="0"/>
              <a:t>, nerfs </a:t>
            </a:r>
            <a:r>
              <a:rPr lang="fr-FR" sz="2800" dirty="0" err="1"/>
              <a:t>oculo-moteurs</a:t>
            </a:r>
            <a:r>
              <a:rPr lang="fr-FR" sz="2800" dirty="0"/>
              <a:t> ( VI ++++)</a:t>
            </a:r>
          </a:p>
          <a:p>
            <a:pPr marL="402336" lvl="1" indent="0">
              <a:buNone/>
            </a:pP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7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3752"/>
            <a:ext cx="8136904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sarcoïdose: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268760"/>
            <a:ext cx="7498080" cy="5400600"/>
          </a:xfrm>
        </p:spPr>
        <p:txBody>
          <a:bodyPr>
            <a:normAutofit/>
          </a:bodyPr>
          <a:lstStyle/>
          <a:p>
            <a:pPr marL="585216" indent="-457200">
              <a:buFont typeface="Wingdings" panose="05000000000000000000" pitchFamily="2" charset="2"/>
              <a:buChar char="Ø"/>
            </a:pPr>
            <a:r>
              <a:rPr lang="fr-FR" dirty="0" smtClean="0"/>
              <a:t>Atteintes neurologiques périphériques: </a:t>
            </a:r>
            <a:endParaRPr lang="fr-FR" dirty="0" smtClean="0"/>
          </a:p>
          <a:p>
            <a:pPr marL="1106424" lvl="2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Polyneuropathie </a:t>
            </a:r>
            <a:r>
              <a:rPr lang="fr-FR" sz="2800" dirty="0" err="1" smtClean="0"/>
              <a:t>sensitivo-motrice</a:t>
            </a:r>
            <a:r>
              <a:rPr lang="fr-FR" sz="2800" dirty="0" smtClean="0"/>
              <a:t> axonale symétrique</a:t>
            </a:r>
          </a:p>
          <a:p>
            <a:pPr marL="1106424" lvl="2" indent="-457200">
              <a:buFont typeface="Wingdings" panose="05000000000000000000" pitchFamily="2" charset="2"/>
              <a:buChar char="Ø"/>
            </a:pPr>
            <a:r>
              <a:rPr lang="fr-FR" sz="2800" dirty="0" err="1" smtClean="0"/>
              <a:t>Mononeuropathie</a:t>
            </a:r>
            <a:r>
              <a:rPr lang="fr-FR" sz="2800" dirty="0" smtClean="0"/>
              <a:t> ou </a:t>
            </a:r>
            <a:r>
              <a:rPr lang="fr-FR" sz="2800" dirty="0" err="1" smtClean="0"/>
              <a:t>mononeuropathie</a:t>
            </a:r>
            <a:r>
              <a:rPr lang="fr-FR" sz="2800" dirty="0" smtClean="0"/>
              <a:t> multiple: touchant surtout le nerf sciatique poplité externe et le nerf ulnaire</a:t>
            </a:r>
          </a:p>
        </p:txBody>
      </p:sp>
    </p:spTree>
    <p:extLst>
      <p:ext uri="{BB962C8B-B14F-4D97-AF65-F5344CB8AC3E}">
        <p14:creationId xmlns:p14="http://schemas.microsoft.com/office/powerpoint/2010/main" val="36074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3752"/>
            <a:ext cx="8136904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sarcoïdose: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268760"/>
            <a:ext cx="7498080" cy="5400600"/>
          </a:xfrm>
        </p:spPr>
        <p:txBody>
          <a:bodyPr>
            <a:normAutofit/>
          </a:bodyPr>
          <a:lstStyle/>
          <a:p>
            <a:pPr marL="585216" indent="-457200">
              <a:buFont typeface="Wingdings" panose="05000000000000000000" pitchFamily="2" charset="2"/>
              <a:buChar char="Ø"/>
            </a:pPr>
            <a:r>
              <a:rPr lang="fr-FR" dirty="0" smtClean="0"/>
              <a:t>Atteintes neurologiques centrales: </a:t>
            </a:r>
            <a:endParaRPr lang="fr-FR" dirty="0" smtClean="0"/>
          </a:p>
          <a:p>
            <a:pPr marL="1106424" lvl="2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Troubles psychiques et/ou troubles cognitifs</a:t>
            </a:r>
          </a:p>
          <a:p>
            <a:pPr marL="1106424" lvl="2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Manifestations </a:t>
            </a:r>
            <a:r>
              <a:rPr lang="fr-FR" sz="2800" dirty="0" smtClean="0"/>
              <a:t>pseudo-tumorales (déficits neurologiques focaux, comitialité….)</a:t>
            </a:r>
            <a:endParaRPr lang="fr-FR" sz="2800" dirty="0" smtClean="0"/>
          </a:p>
          <a:p>
            <a:pPr marL="1106424" lvl="2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Hydrocéphalie par infiltration ventriculaire</a:t>
            </a:r>
          </a:p>
          <a:p>
            <a:pPr marL="1106424" lvl="2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Myélite, le plus souvent cervicale</a:t>
            </a:r>
            <a:endParaRPr lang="fr-FR" sz="2800" dirty="0" smtClean="0"/>
          </a:p>
          <a:p>
            <a:pPr marL="1106424" lvl="2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Infiltration hypophysaire </a:t>
            </a:r>
            <a:endParaRPr lang="fr-FR" sz="2800" dirty="0" smtClean="0"/>
          </a:p>
          <a:p>
            <a:pPr marL="1106424" lvl="2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Méningite </a:t>
            </a:r>
            <a:r>
              <a:rPr lang="fr-FR" sz="2800" dirty="0" smtClean="0"/>
              <a:t>lymphocytaire aseptique</a:t>
            </a:r>
          </a:p>
        </p:txBody>
      </p:sp>
    </p:spTree>
    <p:extLst>
      <p:ext uri="{BB962C8B-B14F-4D97-AF65-F5344CB8AC3E}">
        <p14:creationId xmlns:p14="http://schemas.microsoft.com/office/powerpoint/2010/main" val="22803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3752"/>
            <a:ext cx="8136904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diabète: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268760"/>
            <a:ext cx="7498080" cy="5400600"/>
          </a:xfrm>
        </p:spPr>
        <p:txBody>
          <a:bodyPr>
            <a:normAutofit/>
          </a:bodyPr>
          <a:lstStyle/>
          <a:p>
            <a:pPr marL="585216" indent="-457200">
              <a:buFont typeface="Wingdings" panose="05000000000000000000" pitchFamily="2" charset="2"/>
              <a:buChar char="Ø"/>
            </a:pPr>
            <a:r>
              <a:rPr lang="fr-FR" dirty="0" smtClean="0"/>
              <a:t>La neuropathie diabétique est classiquement la plus précoce des complications chroniques</a:t>
            </a:r>
          </a:p>
          <a:p>
            <a:pPr marL="585216" indent="-457200">
              <a:buFont typeface="Wingdings" panose="05000000000000000000" pitchFamily="2" charset="2"/>
              <a:buChar char="Ø"/>
            </a:pPr>
            <a:r>
              <a:rPr lang="fr-FR" dirty="0" smtClean="0"/>
              <a:t>Elle est extrêmement fréquente</a:t>
            </a:r>
          </a:p>
          <a:p>
            <a:pPr marL="585216" indent="-457200">
              <a:buFont typeface="Wingdings" panose="05000000000000000000" pitchFamily="2" charset="2"/>
              <a:buChar char="Ø"/>
            </a:pPr>
            <a:r>
              <a:rPr lang="fr-FR" dirty="0" smtClean="0"/>
              <a:t>Elle prédomine au niveau des membres inférieurs en raison de la plus grande fragilité des fibres longues sensitives peu myélinisées </a:t>
            </a:r>
          </a:p>
        </p:txBody>
      </p:sp>
    </p:spTree>
    <p:extLst>
      <p:ext uri="{BB962C8B-B14F-4D97-AF65-F5344CB8AC3E}">
        <p14:creationId xmlns:p14="http://schemas.microsoft.com/office/powerpoint/2010/main" val="21010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3752"/>
            <a:ext cx="8136904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diabète: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268760"/>
            <a:ext cx="7498080" cy="5400600"/>
          </a:xfrm>
        </p:spPr>
        <p:txBody>
          <a:bodyPr>
            <a:normAutofit/>
          </a:bodyPr>
          <a:lstStyle/>
          <a:p>
            <a:pPr marL="585216" indent="-45720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76B531"/>
                </a:solidFill>
              </a:rPr>
              <a:t>La polyneuropathie sensitivomotrice distale:</a:t>
            </a:r>
            <a:endParaRPr lang="fr-FR" b="1" dirty="0">
              <a:solidFill>
                <a:srgbClr val="76B531"/>
              </a:solidFill>
            </a:endParaRPr>
          </a:p>
          <a:p>
            <a:pPr marL="82296" indent="0">
              <a:buNone/>
            </a:pPr>
            <a:r>
              <a:rPr lang="fr-FR" dirty="0" smtClean="0"/>
              <a:t>- Forme </a:t>
            </a:r>
            <a:r>
              <a:rPr lang="fr-FR" dirty="0"/>
              <a:t>la plus souvent observée des neuropathies </a:t>
            </a:r>
            <a:r>
              <a:rPr lang="fr-FR" dirty="0" smtClean="0"/>
              <a:t>diabétiques.</a:t>
            </a:r>
            <a:endParaRPr lang="fr-FR" dirty="0"/>
          </a:p>
          <a:p>
            <a:pPr marL="82296" indent="0">
              <a:buNone/>
            </a:pPr>
            <a:r>
              <a:rPr lang="fr-FR" dirty="0" smtClean="0"/>
              <a:t>- Survenant </a:t>
            </a:r>
            <a:r>
              <a:rPr lang="fr-FR" dirty="0"/>
              <a:t>généralement chez des patients dont le diabète évolue depuis plus de 5 ans, </a:t>
            </a:r>
            <a:r>
              <a:rPr lang="fr-FR" dirty="0" smtClean="0"/>
              <a:t>- Début: </a:t>
            </a:r>
            <a:r>
              <a:rPr lang="fr-FR" dirty="0"/>
              <a:t>généralement lentement progressif, mais un début aigu peut être </a:t>
            </a:r>
            <a:r>
              <a:rPr lang="fr-FR" dirty="0" smtClean="0"/>
              <a:t>observé.</a:t>
            </a:r>
            <a:endParaRPr lang="fr-FR" dirty="0"/>
          </a:p>
          <a:p>
            <a:pPr marL="82296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620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3752"/>
            <a:ext cx="8136904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diabète: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268760"/>
            <a:ext cx="7498080" cy="5400600"/>
          </a:xfrm>
        </p:spPr>
        <p:txBody>
          <a:bodyPr>
            <a:normAutofit fontScale="85000" lnSpcReduction="10000"/>
          </a:bodyPr>
          <a:lstStyle/>
          <a:p>
            <a:pPr marL="585216" indent="-45720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76B531"/>
                </a:solidFill>
              </a:rPr>
              <a:t>La polyneuropathie sensitivomotrice distale:</a:t>
            </a:r>
            <a:endParaRPr lang="fr-FR" b="1" dirty="0">
              <a:solidFill>
                <a:srgbClr val="76B53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Clinique: </a:t>
            </a:r>
          </a:p>
          <a:p>
            <a:pPr marL="82296" indent="0">
              <a:buNone/>
            </a:pPr>
            <a:r>
              <a:rPr lang="fr-FR" i="1" dirty="0" smtClean="0"/>
              <a:t>-   Paresthésies</a:t>
            </a:r>
            <a:r>
              <a:rPr lang="fr-FR" dirty="0"/>
              <a:t> (engourdissements, picotements et brûlures) des pieds et plus rarement des mains</a:t>
            </a:r>
            <a:r>
              <a:rPr lang="fr-FR" dirty="0" smtClean="0"/>
              <a:t>.</a:t>
            </a:r>
          </a:p>
          <a:p>
            <a:pPr marL="82296" indent="0">
              <a:buNone/>
            </a:pPr>
            <a:r>
              <a:rPr lang="fr-FR" dirty="0" smtClean="0"/>
              <a:t> </a:t>
            </a:r>
            <a:r>
              <a:rPr lang="fr-FR" dirty="0" smtClean="0"/>
              <a:t>- Les </a:t>
            </a:r>
            <a:r>
              <a:rPr lang="fr-FR" dirty="0"/>
              <a:t>douleurs sont fréquentes (pieds et jambes), </a:t>
            </a:r>
            <a:r>
              <a:rPr lang="fr-FR" dirty="0" smtClean="0"/>
              <a:t>   à </a:t>
            </a:r>
            <a:r>
              <a:rPr lang="fr-FR" dirty="0"/>
              <a:t>type de </a:t>
            </a:r>
            <a:r>
              <a:rPr lang="fr-FR" dirty="0" smtClean="0"/>
              <a:t>constriction et </a:t>
            </a:r>
            <a:r>
              <a:rPr lang="fr-FR" dirty="0"/>
              <a:t>de </a:t>
            </a:r>
            <a:r>
              <a:rPr lang="fr-FR" dirty="0" smtClean="0"/>
              <a:t>broiement</a:t>
            </a:r>
          </a:p>
          <a:p>
            <a:pPr marL="82296" indent="0">
              <a:buNone/>
            </a:pPr>
            <a:endParaRPr lang="fr-FR" dirty="0" smtClean="0"/>
          </a:p>
          <a:p>
            <a:pPr marL="82296" indent="0">
              <a:buNone/>
            </a:pPr>
            <a:r>
              <a:rPr lang="fr-FR" dirty="0" smtClean="0"/>
              <a:t>- L’examen </a:t>
            </a:r>
            <a:r>
              <a:rPr lang="fr-FR" dirty="0"/>
              <a:t>révèle une aréflexie achilléenne et une hypoesthésie affectant la sensibilité </a:t>
            </a:r>
            <a:r>
              <a:rPr lang="fr-FR" dirty="0" err="1"/>
              <a:t>thermoalgique</a:t>
            </a:r>
            <a:r>
              <a:rPr lang="fr-FR" dirty="0"/>
              <a:t> </a:t>
            </a:r>
            <a:r>
              <a:rPr lang="fr-FR" dirty="0" smtClean="0"/>
              <a:t>  « </a:t>
            </a:r>
            <a:r>
              <a:rPr lang="fr-FR" dirty="0"/>
              <a:t>en chaussettes </a:t>
            </a:r>
            <a:r>
              <a:rPr lang="fr-FR" dirty="0" smtClean="0"/>
              <a:t>» et </a:t>
            </a:r>
            <a:r>
              <a:rPr lang="fr-FR" dirty="0"/>
              <a:t>plus tardivement la sensibilité vibratoire. </a:t>
            </a:r>
            <a:endParaRPr lang="fr-FR" dirty="0" smtClean="0"/>
          </a:p>
          <a:p>
            <a:pPr marL="82296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784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3752"/>
            <a:ext cx="8136904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diabète: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052736"/>
            <a:ext cx="7498080" cy="5616624"/>
          </a:xfrm>
        </p:spPr>
        <p:txBody>
          <a:bodyPr>
            <a:normAutofit fontScale="77500" lnSpcReduction="20000"/>
          </a:bodyPr>
          <a:lstStyle/>
          <a:p>
            <a:pPr marL="585216" indent="-457200"/>
            <a:r>
              <a:rPr lang="fr-FR" dirty="0" smtClean="0"/>
              <a:t>Autres: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b="1" i="1" dirty="0">
                <a:solidFill>
                  <a:srgbClr val="76B531"/>
                </a:solidFill>
              </a:rPr>
              <a:t>Neuropathies motrices proximales (ou amyotrophie diabétique)</a:t>
            </a:r>
            <a:endParaRPr lang="fr-FR" dirty="0">
              <a:solidFill>
                <a:srgbClr val="76B531"/>
              </a:solidFill>
            </a:endParaRPr>
          </a:p>
          <a:p>
            <a:pPr marL="82296" indent="0">
              <a:buNone/>
            </a:pPr>
            <a:r>
              <a:rPr lang="fr-FR" dirty="0" smtClean="0"/>
              <a:t>	- Début: subaigu sur quelques jours à semaines</a:t>
            </a:r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- Clinique: </a:t>
            </a:r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	- Faiblesse </a:t>
            </a:r>
            <a:r>
              <a:rPr lang="fr-FR" dirty="0"/>
              <a:t>musculaire avec amyotrophie </a:t>
            </a:r>
            <a:r>
              <a:rPr lang="fr-FR" dirty="0" smtClean="0"/>
              <a:t>des racines des membres inférieurs asymétrique ( psoas, quadriceps, adducteurs et muscles postérieurs de cuisse). </a:t>
            </a:r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	- Des </a:t>
            </a:r>
            <a:r>
              <a:rPr lang="fr-FR" dirty="0"/>
              <a:t>douleurs sont très souvent présentes dans les territoires concernés, d’intensité variable parfois importante avec une recrudescence nocturne. </a:t>
            </a:r>
            <a:endParaRPr lang="fr-FR" dirty="0" smtClean="0"/>
          </a:p>
          <a:p>
            <a:pPr marL="82296" indent="0">
              <a:buNone/>
            </a:pPr>
            <a:r>
              <a:rPr lang="fr-FR" dirty="0"/>
              <a:t>	</a:t>
            </a:r>
            <a:r>
              <a:rPr lang="fr-FR" dirty="0" smtClean="0"/>
              <a:t>	- Les </a:t>
            </a:r>
            <a:r>
              <a:rPr lang="fr-FR" dirty="0"/>
              <a:t>réflexes </a:t>
            </a:r>
            <a:r>
              <a:rPr lang="fr-FR" dirty="0" err="1"/>
              <a:t>ostéotendineux</a:t>
            </a:r>
            <a:r>
              <a:rPr lang="fr-FR" dirty="0"/>
              <a:t> sont diminués ou abolis aux membres inférieurs et il n’existe pas de signe sensitif déficitaire.</a:t>
            </a:r>
          </a:p>
          <a:p>
            <a:pPr marL="82296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606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88840"/>
            <a:ext cx="7498080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Diagnostic: </a:t>
            </a:r>
          </a:p>
          <a:p>
            <a:pPr lvl="1"/>
            <a:r>
              <a:rPr lang="fr-FR" dirty="0" smtClean="0"/>
              <a:t>Avant tout prélèvement: imagerie !!!!!! (exclure une HTIC)</a:t>
            </a:r>
          </a:p>
          <a:p>
            <a:pPr lvl="1"/>
            <a:r>
              <a:rPr lang="fr-FR" dirty="0" smtClean="0"/>
              <a:t>IRM cérébrale ou </a:t>
            </a:r>
            <a:r>
              <a:rPr lang="fr-FR" dirty="0" err="1" smtClean="0"/>
              <a:t>cérébro</a:t>
            </a:r>
            <a:r>
              <a:rPr lang="fr-FR" dirty="0" smtClean="0"/>
              <a:t>-médullaire: examen de choix</a:t>
            </a:r>
          </a:p>
          <a:p>
            <a:pPr lvl="1"/>
            <a:r>
              <a:rPr lang="fr-FR" dirty="0" smtClean="0"/>
              <a:t>Aspects: </a:t>
            </a:r>
          </a:p>
          <a:p>
            <a:pPr lvl="2"/>
            <a:r>
              <a:rPr lang="fr-FR" dirty="0"/>
              <a:t>Méninges épaissies et qui prennent </a:t>
            </a:r>
            <a:r>
              <a:rPr lang="fr-FR" dirty="0" smtClean="0"/>
              <a:t>fortement </a:t>
            </a:r>
            <a:r>
              <a:rPr lang="fr-FR" dirty="0"/>
              <a:t>le contraste</a:t>
            </a:r>
          </a:p>
          <a:p>
            <a:pPr lvl="2"/>
            <a:r>
              <a:rPr lang="fr-FR" dirty="0"/>
              <a:t>Recherche de nodules tumoraux </a:t>
            </a:r>
            <a:r>
              <a:rPr lang="fr-FR" dirty="0" smtClean="0"/>
              <a:t>appendus </a:t>
            </a:r>
            <a:r>
              <a:rPr lang="fr-FR" dirty="0"/>
              <a:t>aux racines et prenant le </a:t>
            </a:r>
            <a:r>
              <a:rPr lang="fr-FR" dirty="0" smtClean="0"/>
              <a:t>contraste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20131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I/ Méningites </a:t>
            </a:r>
            <a:r>
              <a:rPr lang="fr-FR" dirty="0" err="1" smtClean="0">
                <a:solidFill>
                  <a:schemeClr val="tx1"/>
                </a:solidFill>
                <a:effectLst/>
              </a:rPr>
              <a:t>lymphomateuses</a:t>
            </a:r>
            <a:r>
              <a:rPr lang="fr-FR" dirty="0" smtClean="0">
                <a:solidFill>
                  <a:schemeClr val="tx1"/>
                </a:solidFill>
                <a:effectLst/>
              </a:rPr>
              <a:t> et leucémiques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55700" y="84138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312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3752"/>
            <a:ext cx="8136904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diabète: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268760"/>
            <a:ext cx="7498080" cy="5400600"/>
          </a:xfrm>
        </p:spPr>
        <p:txBody>
          <a:bodyPr>
            <a:normAutofit fontScale="92500" lnSpcReduction="10000"/>
          </a:bodyPr>
          <a:lstStyle/>
          <a:p>
            <a:pPr marL="585216" indent="-457200"/>
            <a:r>
              <a:rPr lang="fr-FR" dirty="0" smtClean="0"/>
              <a:t>Autres: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76B531"/>
                </a:solidFill>
              </a:rPr>
              <a:t>Neuropathies </a:t>
            </a:r>
            <a:r>
              <a:rPr lang="fr-FR" b="1" i="1" dirty="0">
                <a:solidFill>
                  <a:srgbClr val="76B531"/>
                </a:solidFill>
              </a:rPr>
              <a:t>focales et multifocales</a:t>
            </a:r>
            <a:endParaRPr lang="fr-FR" dirty="0">
              <a:solidFill>
                <a:srgbClr val="76B531"/>
              </a:solidFill>
            </a:endParaRPr>
          </a:p>
          <a:p>
            <a:pPr lvl="1"/>
            <a:r>
              <a:rPr lang="fr-FR" dirty="0"/>
              <a:t>Elles comportent :</a:t>
            </a:r>
          </a:p>
          <a:p>
            <a:pPr marL="402336" lvl="1" indent="0">
              <a:buNone/>
            </a:pPr>
            <a:r>
              <a:rPr lang="fr-FR" dirty="0" smtClean="0"/>
              <a:t>- Les </a:t>
            </a:r>
            <a:r>
              <a:rPr lang="fr-FR" dirty="0"/>
              <a:t>atteintes des nerfs crâniens (surtout oculomoteurs, nerf facial) ;</a:t>
            </a:r>
          </a:p>
          <a:p>
            <a:pPr marL="402336" lvl="1" indent="0">
              <a:buNone/>
            </a:pPr>
            <a:r>
              <a:rPr lang="fr-FR" dirty="0" smtClean="0"/>
              <a:t>- Les </a:t>
            </a:r>
            <a:r>
              <a:rPr lang="fr-FR" dirty="0"/>
              <a:t>atteintes des membres (tous les troncs nerveux, mais surtout le nerf ulnaire, le nerf médian et le nerf fibulaire commun) ;</a:t>
            </a:r>
          </a:p>
          <a:p>
            <a:pPr marL="402336" lvl="1" indent="0">
              <a:buNone/>
            </a:pPr>
            <a:r>
              <a:rPr lang="fr-FR" dirty="0" smtClean="0"/>
              <a:t>- L’atteinte </a:t>
            </a:r>
            <a:r>
              <a:rPr lang="fr-FR" dirty="0"/>
              <a:t>du nerf fémoral reste la plus évocatrice : début aigu avec douleurs à type d’écrasement et </a:t>
            </a:r>
            <a:r>
              <a:rPr lang="fr-FR" dirty="0" smtClean="0"/>
              <a:t>     à </a:t>
            </a:r>
            <a:r>
              <a:rPr lang="fr-FR" dirty="0"/>
              <a:t>recrudescence nocturne, déficit </a:t>
            </a:r>
            <a:r>
              <a:rPr lang="fr-FR" dirty="0" err="1"/>
              <a:t>quadricipital</a:t>
            </a:r>
            <a:r>
              <a:rPr lang="fr-FR" dirty="0"/>
              <a:t> </a:t>
            </a:r>
            <a:r>
              <a:rPr lang="fr-FR" dirty="0" err="1"/>
              <a:t>amyotrophiant</a:t>
            </a:r>
            <a:r>
              <a:rPr lang="fr-FR" dirty="0"/>
              <a:t>, abolition du réflexe rotulien, déficit sensitif dans le territoire du nerf </a:t>
            </a:r>
            <a:r>
              <a:rPr lang="fr-FR" dirty="0" smtClean="0"/>
              <a:t>fémoral</a:t>
            </a:r>
          </a:p>
        </p:txBody>
      </p:sp>
    </p:spTree>
    <p:extLst>
      <p:ext uri="{BB962C8B-B14F-4D97-AF65-F5344CB8AC3E}">
        <p14:creationId xmlns:p14="http://schemas.microsoft.com/office/powerpoint/2010/main" val="29533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3752"/>
            <a:ext cx="8136904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diabète: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848" y="1268760"/>
            <a:ext cx="7498080" cy="5400600"/>
          </a:xfrm>
        </p:spPr>
        <p:txBody>
          <a:bodyPr>
            <a:normAutofit/>
          </a:bodyPr>
          <a:lstStyle/>
          <a:p>
            <a:pPr marL="585216" indent="-457200"/>
            <a:r>
              <a:rPr lang="fr-FR" dirty="0" smtClean="0"/>
              <a:t>Autres: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76B531"/>
                </a:solidFill>
              </a:rPr>
              <a:t>Neuropathie végétative:</a:t>
            </a:r>
            <a:endParaRPr lang="fr-FR" dirty="0">
              <a:solidFill>
                <a:srgbClr val="76B531"/>
              </a:solidFill>
            </a:endParaRPr>
          </a:p>
          <a:p>
            <a:pPr lvl="2"/>
            <a:r>
              <a:rPr lang="fr-FR" dirty="0" smtClean="0"/>
              <a:t>Elle comporte </a:t>
            </a:r>
            <a:r>
              <a:rPr lang="fr-FR" dirty="0"/>
              <a:t>:</a:t>
            </a:r>
          </a:p>
          <a:p>
            <a:pPr lvl="2">
              <a:buFontTx/>
              <a:buChar char="-"/>
            </a:pPr>
            <a:r>
              <a:rPr lang="fr-FR" dirty="0" smtClean="0"/>
              <a:t>Des </a:t>
            </a:r>
            <a:r>
              <a:rPr lang="fr-FR" dirty="0"/>
              <a:t>troubles cardiovasculaires (hypotension </a:t>
            </a:r>
            <a:r>
              <a:rPr lang="fr-FR" dirty="0" smtClean="0"/>
              <a:t>orthostatique)</a:t>
            </a:r>
          </a:p>
          <a:p>
            <a:pPr lvl="2">
              <a:buFontTx/>
              <a:buChar char="-"/>
            </a:pPr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/>
              <a:t>troubles de la sphère digestive (constipation, douleurs abdominales, nausées, dysphagie, diarrhée et incontinence fécale</a:t>
            </a:r>
            <a:r>
              <a:rPr lang="fr-FR" dirty="0" smtClean="0"/>
              <a:t>),</a:t>
            </a:r>
          </a:p>
          <a:p>
            <a:pPr lvl="2">
              <a:buFontTx/>
              <a:buChar char="-"/>
            </a:pPr>
            <a:r>
              <a:rPr lang="fr-FR" dirty="0" smtClean="0"/>
              <a:t>Des </a:t>
            </a:r>
            <a:r>
              <a:rPr lang="fr-FR" dirty="0"/>
              <a:t>troubles génito-urinaires (impuissance, atonie vésicale), </a:t>
            </a:r>
            <a:endParaRPr lang="fr-FR" dirty="0" smtClean="0"/>
          </a:p>
          <a:p>
            <a:pPr lvl="2">
              <a:buFontTx/>
              <a:buChar char="-"/>
            </a:pPr>
            <a:r>
              <a:rPr lang="fr-FR" dirty="0"/>
              <a:t>U</a:t>
            </a:r>
            <a:r>
              <a:rPr lang="fr-FR" dirty="0" smtClean="0"/>
              <a:t>ne </a:t>
            </a:r>
            <a:r>
              <a:rPr lang="fr-FR" dirty="0" err="1"/>
              <a:t>anhydrose</a:t>
            </a:r>
            <a:r>
              <a:rPr lang="fr-FR" dirty="0"/>
              <a:t> fréquente.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7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carence en vitamine B12: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340768"/>
            <a:ext cx="7498080" cy="4896544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endParaRPr lang="fr-FR" dirty="0" smtClean="0"/>
          </a:p>
          <a:p>
            <a:r>
              <a:rPr lang="fr-FR" sz="3000" dirty="0" smtClean="0"/>
              <a:t>Syndrome</a:t>
            </a:r>
            <a:r>
              <a:rPr lang="fr-FR" dirty="0" smtClean="0"/>
              <a:t> de </a:t>
            </a:r>
            <a:r>
              <a:rPr lang="fr-FR" dirty="0"/>
              <a:t>sclérose combinée de la moelle.</a:t>
            </a:r>
          </a:p>
          <a:p>
            <a:endParaRPr lang="fr-FR" dirty="0"/>
          </a:p>
          <a:p>
            <a:r>
              <a:rPr lang="fr-FR" dirty="0" smtClean="0"/>
              <a:t>Neuropathie optique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smtClean="0"/>
              <a:t>Manifestations psychiques 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smtClean="0"/>
              <a:t>Neuropathie sensitive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smtClean="0"/>
              <a:t>Syndrome démentiel</a:t>
            </a:r>
            <a:r>
              <a:rPr lang="fr-FR" dirty="0"/>
              <a:t>.</a:t>
            </a:r>
          </a:p>
          <a:p>
            <a:pPr marL="82296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4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7096" y="332656"/>
            <a:ext cx="8136904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Neuropathies et </a:t>
            </a:r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maladies inflammatoires chroniques de l’intestin (MICI):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16832"/>
            <a:ext cx="7498080" cy="5400600"/>
          </a:xfrm>
        </p:spPr>
        <p:txBody>
          <a:bodyPr>
            <a:normAutofit/>
          </a:bodyPr>
          <a:lstStyle/>
          <a:p>
            <a:pPr marL="585216" indent="-457200">
              <a:buFont typeface="Wingdings" panose="05000000000000000000" pitchFamily="2" charset="2"/>
              <a:buChar char="Ø"/>
            </a:pPr>
            <a:endParaRPr lang="fr-FR" sz="2800" dirty="0" smtClean="0"/>
          </a:p>
          <a:p>
            <a:pPr marL="585216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Maladie </a:t>
            </a:r>
            <a:r>
              <a:rPr lang="fr-FR" sz="2800" dirty="0" err="1"/>
              <a:t>démyélinisante</a:t>
            </a:r>
            <a:endParaRPr lang="fr-FR" sz="2800" dirty="0"/>
          </a:p>
          <a:p>
            <a:pPr marL="585216" indent="-457200">
              <a:buFont typeface="Wingdings" panose="05000000000000000000" pitchFamily="2" charset="2"/>
              <a:buChar char="Ø"/>
            </a:pPr>
            <a:r>
              <a:rPr lang="fr-FR" sz="2800" dirty="0"/>
              <a:t>Névrite optique</a:t>
            </a:r>
          </a:p>
          <a:p>
            <a:pPr marL="585216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Neuropathie </a:t>
            </a:r>
            <a:r>
              <a:rPr lang="fr-FR" sz="2800" dirty="0"/>
              <a:t>périphérique (carence en B12)</a:t>
            </a:r>
          </a:p>
          <a:p>
            <a:pPr marL="585216" indent="-457200">
              <a:buFont typeface="Wingdings" panose="05000000000000000000" pitchFamily="2" charset="2"/>
              <a:buChar char="Ø"/>
            </a:pPr>
            <a:r>
              <a:rPr lang="fr-FR" sz="2800" dirty="0"/>
              <a:t>Leuco-encéphalite induite (</a:t>
            </a:r>
            <a:r>
              <a:rPr lang="fr-FR" sz="2800" dirty="0" err="1" smtClean="0"/>
              <a:t>Infliximab</a:t>
            </a:r>
            <a:r>
              <a:rPr lang="fr-FR" sz="2800" dirty="0" smtClean="0"/>
              <a:t>) </a:t>
            </a:r>
            <a:endParaRPr lang="fr-FR" sz="2800" dirty="0"/>
          </a:p>
          <a:p>
            <a:pPr marL="585216" indent="-457200">
              <a:buFont typeface="Wingdings" panose="05000000000000000000" pitchFamily="2" charset="2"/>
              <a:buChar char="Ø"/>
            </a:pPr>
            <a:r>
              <a:rPr lang="fr-FR" sz="2800" dirty="0"/>
              <a:t>Polynévrite (métronidazole)</a:t>
            </a:r>
          </a:p>
          <a:p>
            <a:pPr marL="128016" indent="0">
              <a:buNone/>
            </a:pPr>
            <a:r>
              <a:rPr lang="fr-FR" sz="2800" dirty="0"/>
              <a:t> 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2157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éléchargement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8968"/>
          </a:xfrm>
        </p:spPr>
      </p:pic>
    </p:spTree>
    <p:extLst>
      <p:ext uri="{BB962C8B-B14F-4D97-AF65-F5344CB8AC3E}">
        <p14:creationId xmlns:p14="http://schemas.microsoft.com/office/powerpoint/2010/main" val="391312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2180" y="1937966"/>
            <a:ext cx="7498080" cy="4896544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87624" y="1052736"/>
            <a:ext cx="749808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>
                <a:solidFill>
                  <a:schemeClr val="tx1"/>
                </a:solidFill>
                <a:effectLst/>
              </a:rPr>
              <a:t>I/ Méningites </a:t>
            </a:r>
            <a:r>
              <a:rPr lang="fr-FR" dirty="0" err="1" smtClean="0">
                <a:solidFill>
                  <a:schemeClr val="tx1"/>
                </a:solidFill>
                <a:effectLst/>
              </a:rPr>
              <a:t>lymphomateuses</a:t>
            </a:r>
            <a:r>
              <a:rPr lang="fr-FR" dirty="0" smtClean="0">
                <a:solidFill>
                  <a:schemeClr val="tx1"/>
                </a:solidFill>
                <a:effectLst/>
              </a:rPr>
              <a:t> et leucémiques :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21595" r="66049" b="9375"/>
          <a:stretch/>
        </p:blipFill>
        <p:spPr bwMode="auto">
          <a:xfrm>
            <a:off x="3419872" y="1826299"/>
            <a:ext cx="2361064" cy="405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99792" y="62373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Figure1: envahissement  des méninges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93800" y="12700"/>
            <a:ext cx="7497763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Complications  neurologiques des hémopathies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844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Personnalisé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E29AC5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54384</TotalTime>
  <Words>2605</Words>
  <Application>Microsoft Office PowerPoint</Application>
  <PresentationFormat>Affichage à l'écran (4:3)</PresentationFormat>
  <Paragraphs>607</Paragraphs>
  <Slides>84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84</vt:i4>
      </vt:variant>
    </vt:vector>
  </HeadingPairs>
  <TitlesOfParts>
    <vt:vector size="85" baseType="lpstr">
      <vt:lpstr>Solstice</vt:lpstr>
      <vt:lpstr>Présentation PowerPoint</vt:lpstr>
      <vt:lpstr>Plan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Complications  neurologiques des hémopathies:</vt:lpstr>
      <vt:lpstr>Syndromes neurologiques paranéoplasiques:</vt:lpstr>
      <vt:lpstr>Syndromes neurologiques paranéoplasiques:</vt:lpstr>
      <vt:lpstr>Syndromes neurologiques paranéoplasiques:</vt:lpstr>
      <vt:lpstr>Syndromes neurologiques paranéoplasiques:</vt:lpstr>
      <vt:lpstr>Syndromes neurologiques paranéoplasiques:</vt:lpstr>
      <vt:lpstr>Syndromes neurologiques paranéoplasiques:</vt:lpstr>
      <vt:lpstr>Syndromes neurologiques paranéoplasiques: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connectivites:</vt:lpstr>
      <vt:lpstr>Neuropathies et vascularites systémiques:</vt:lpstr>
      <vt:lpstr>Neuropathies et vascularites systémiques:</vt:lpstr>
      <vt:lpstr>Neuropathies et vascularites systémiques:</vt:lpstr>
      <vt:lpstr>Neuropathies et vascularites systémiques:</vt:lpstr>
      <vt:lpstr>Neuropathies et vascularites systémiques:</vt:lpstr>
      <vt:lpstr>Neuropathies et vascularites systémiques:</vt:lpstr>
      <vt:lpstr>Neuropathies et vascularites systémiques:</vt:lpstr>
      <vt:lpstr>Neuropathies et vascularites systémiques:</vt:lpstr>
      <vt:lpstr>Neuropathies et vascularites systémiques:</vt:lpstr>
      <vt:lpstr>Neuropathies et vascularites systémiques:</vt:lpstr>
      <vt:lpstr>Neuropathies et sarcoïdose:</vt:lpstr>
      <vt:lpstr>Neuropathies et sarcoïdose:</vt:lpstr>
      <vt:lpstr>Neuropathies et sarcoïdose:</vt:lpstr>
      <vt:lpstr>Neuropathies et sarcoïdose:</vt:lpstr>
      <vt:lpstr>Neuropathies et diabète:</vt:lpstr>
      <vt:lpstr>Neuropathies et diabète:</vt:lpstr>
      <vt:lpstr>Neuropathies et diabète:</vt:lpstr>
      <vt:lpstr>Neuropathies et diabète:</vt:lpstr>
      <vt:lpstr>Neuropathies et diabète:</vt:lpstr>
      <vt:lpstr>Neuropathies et diabète:</vt:lpstr>
      <vt:lpstr>Neuropathies et carence en vitamine B12:</vt:lpstr>
      <vt:lpstr>Neuropathies et maladies inflammatoires chroniques de l’intestin (MICI):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537</cp:revision>
  <dcterms:created xsi:type="dcterms:W3CDTF">2018-10-02T09:53:16Z</dcterms:created>
  <dcterms:modified xsi:type="dcterms:W3CDTF">2020-04-02T13:31:14Z</dcterms:modified>
</cp:coreProperties>
</file>