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513" r:id="rId2"/>
    <p:sldId id="430" r:id="rId3"/>
    <p:sldId id="431" r:id="rId4"/>
    <p:sldId id="432" r:id="rId5"/>
    <p:sldId id="433" r:id="rId6"/>
    <p:sldId id="434" r:id="rId7"/>
    <p:sldId id="438" r:id="rId8"/>
    <p:sldId id="437" r:id="rId9"/>
    <p:sldId id="436" r:id="rId10"/>
    <p:sldId id="461" r:id="rId11"/>
    <p:sldId id="450" r:id="rId12"/>
    <p:sldId id="439" r:id="rId13"/>
    <p:sldId id="459" r:id="rId14"/>
    <p:sldId id="460" r:id="rId15"/>
    <p:sldId id="440" r:id="rId16"/>
    <p:sldId id="441" r:id="rId17"/>
    <p:sldId id="442" r:id="rId18"/>
    <p:sldId id="443" r:id="rId19"/>
    <p:sldId id="444" r:id="rId20"/>
    <p:sldId id="445" r:id="rId21"/>
    <p:sldId id="446" r:id="rId22"/>
    <p:sldId id="447" r:id="rId23"/>
    <p:sldId id="448" r:id="rId24"/>
    <p:sldId id="449" r:id="rId25"/>
    <p:sldId id="526" r:id="rId26"/>
    <p:sldId id="527" r:id="rId27"/>
    <p:sldId id="529" r:id="rId28"/>
    <p:sldId id="528" r:id="rId29"/>
    <p:sldId id="530" r:id="rId30"/>
    <p:sldId id="531" r:id="rId31"/>
    <p:sldId id="532" r:id="rId32"/>
    <p:sldId id="533" r:id="rId33"/>
    <p:sldId id="535" r:id="rId34"/>
    <p:sldId id="534" r:id="rId35"/>
    <p:sldId id="464" r:id="rId36"/>
    <p:sldId id="465" r:id="rId37"/>
    <p:sldId id="504" r:id="rId38"/>
    <p:sldId id="466" r:id="rId39"/>
    <p:sldId id="467" r:id="rId40"/>
    <p:sldId id="468" r:id="rId41"/>
    <p:sldId id="470" r:id="rId42"/>
    <p:sldId id="505" r:id="rId43"/>
    <p:sldId id="451" r:id="rId44"/>
    <p:sldId id="520" r:id="rId45"/>
    <p:sldId id="521" r:id="rId46"/>
    <p:sldId id="522" r:id="rId47"/>
    <p:sldId id="523" r:id="rId48"/>
    <p:sldId id="524" r:id="rId49"/>
    <p:sldId id="525" r:id="rId50"/>
    <p:sldId id="455" r:id="rId51"/>
    <p:sldId id="453" r:id="rId52"/>
    <p:sldId id="454" r:id="rId5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834D80"/>
    <a:srgbClr val="666633"/>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4" Type="http://schemas.openxmlformats.org/officeDocument/2006/relationships/image" Target="../media/image49.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2.wmf"/><Relationship Id="rId4" Type="http://schemas.openxmlformats.org/officeDocument/2006/relationships/image" Target="../media/image5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8.wmf"/><Relationship Id="rId4"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5" Type="http://schemas.openxmlformats.org/officeDocument/2006/relationships/image" Target="../media/image42.wmf"/><Relationship Id="rId4"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3B6CB3-3831-4A54-B295-24F7CC8368CD}" type="datetimeFigureOut">
              <a:rPr lang="fr-FR" smtClean="0"/>
              <a:pPr/>
              <a:t>02/05/2020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BCFCF1-0A87-4F84-984C-D03405FA128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89FBF4B-8180-4D0A-B08E-2CE42C4C7064}" type="datetime1">
              <a:rPr lang="fr-FR" smtClean="0"/>
              <a:pPr/>
              <a:t>02/05/2020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FAF15A1-7F6F-4490-9224-6D3DC9667D85}" type="datetime1">
              <a:rPr lang="fr-FR" smtClean="0"/>
              <a:pPr/>
              <a:t>02/05/2020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1CB5CDD-5F19-41A7-9298-EE68F5EB8F4D}" type="datetime1">
              <a:rPr lang="fr-FR" smtClean="0"/>
              <a:pPr/>
              <a:t>02/05/2020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E85161-9709-4634-950A-5205D85B52B1}" type="datetime1">
              <a:rPr lang="fr-FR" smtClean="0"/>
              <a:pPr/>
              <a:t>02/05/2020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E9CB4EF-CDC0-48A2-B23E-5F53DB3C2A8A}" type="datetime1">
              <a:rPr lang="fr-FR" smtClean="0"/>
              <a:pPr/>
              <a:t>02/05/2020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ECC94C3-D343-4567-B3D4-07BA3274F206}" type="datetime1">
              <a:rPr lang="fr-FR" smtClean="0"/>
              <a:pPr/>
              <a:t>02/05/2020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1AA6C23-2169-49C1-92A6-063DC72BF38F}" type="datetime1">
              <a:rPr lang="fr-FR" smtClean="0"/>
              <a:pPr/>
              <a:t>02/05/2020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A0A116A-39A4-4685-80B0-9C858C3E19FE}" type="datetime1">
              <a:rPr lang="fr-FR" smtClean="0"/>
              <a:pPr/>
              <a:t>02/05/2020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99FDE7C-3FDE-4866-BBB2-D0475B61E8F1}" type="datetime1">
              <a:rPr lang="fr-FR" smtClean="0"/>
              <a:pPr/>
              <a:t>02/05/2020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445224D-F7F6-4BB9-9498-9B89A8CDF129}" type="datetime1">
              <a:rPr lang="fr-FR" smtClean="0"/>
              <a:pPr/>
              <a:t>02/05/2020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0BC4E55-ACA7-40B7-AB75-E978492D01B4}" type="datetime1">
              <a:rPr lang="fr-FR" smtClean="0"/>
              <a:pPr/>
              <a:t>02/05/2020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F724E-1EEE-47E3-95A3-4BFD072C70F8}" type="datetime1">
              <a:rPr lang="fr-FR" smtClean="0"/>
              <a:pPr/>
              <a:t>02/05/2020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E19B8-B707-45A9-818F-56E77DE860C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15000"/>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33.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37.png"/><Relationship Id="rId4" Type="http://schemas.openxmlformats.org/officeDocument/2006/relationships/image" Target="../media/image31.png"/></Relationships>
</file>

<file path=ppt/slides/_rels/slide3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7.bin"/><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8.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oleObject" Target="../embeddings/oleObject24.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30.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a:t>
            </a:fld>
            <a:endParaRPr lang="fr-FR"/>
          </a:p>
        </p:txBody>
      </p:sp>
      <p:sp>
        <p:nvSpPr>
          <p:cNvPr id="3" name="ZoneTexte 2"/>
          <p:cNvSpPr txBox="1"/>
          <p:nvPr/>
        </p:nvSpPr>
        <p:spPr>
          <a:xfrm>
            <a:off x="0" y="2506800"/>
            <a:ext cx="9144000" cy="707886"/>
          </a:xfrm>
          <a:prstGeom prst="rect">
            <a:avLst/>
          </a:prstGeom>
          <a:noFill/>
        </p:spPr>
        <p:txBody>
          <a:bodyPr wrap="square" rtlCol="0">
            <a:spAutoFit/>
          </a:bodyPr>
          <a:lstStyle/>
          <a:p>
            <a:pPr algn="ctr"/>
            <a:r>
              <a:rPr lang="fr-FR" sz="4000" b="1" dirty="0" smtClean="0">
                <a:solidFill>
                  <a:srgbClr val="FF0000"/>
                </a:solidFill>
                <a:latin typeface="Times New Roman" pitchFamily="18" charset="0"/>
                <a:cs typeface="Times New Roman" pitchFamily="18" charset="0"/>
              </a:rPr>
              <a:t>CODAGE LINEAIRE</a:t>
            </a:r>
            <a:endParaRPr lang="fr-FR" sz="4000" b="1" dirty="0">
              <a:solidFill>
                <a:srgbClr val="FF0000"/>
              </a:solidFill>
              <a:latin typeface="Times New Roman" pitchFamily="18" charset="0"/>
              <a:cs typeface="Times New Roman" pitchFamily="18" charset="0"/>
            </a:endParaRPr>
          </a:p>
        </p:txBody>
      </p:sp>
    </p:spTree>
  </p:cSld>
  <p:clrMapOvr>
    <a:masterClrMapping/>
  </p:clrMapOvr>
  <p:transition advTm="15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a:xfrm>
            <a:off x="5838820" y="6356350"/>
            <a:ext cx="2133600" cy="365125"/>
          </a:xfrm>
        </p:spPr>
        <p:txBody>
          <a:bodyPr/>
          <a:lstStyle/>
          <a:p>
            <a:fld id="{F39E19B8-B707-45A9-818F-56E77DE860CA}" type="slidenum">
              <a:rPr lang="fr-FR" smtClean="0"/>
              <a:pPr/>
              <a:t>10</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357298"/>
            <a:ext cx="9144000" cy="1938992"/>
          </a:xfrm>
          <a:prstGeom prst="rect">
            <a:avLst/>
          </a:prstGeom>
          <a:noFill/>
        </p:spPr>
        <p:txBody>
          <a:bodyPr wrap="square" rtlCol="0">
            <a:spAutoFit/>
          </a:bodyPr>
          <a:lstStyle/>
          <a:p>
            <a:pPr algn="just"/>
            <a:r>
              <a:rPr lang="fr-FR" sz="2400" dirty="0" smtClean="0">
                <a:solidFill>
                  <a:srgbClr val="7030A0"/>
                </a:solidFill>
              </a:rPr>
              <a:t>Sous forme normale, une matrice génératrice  G peut prendre la forme suivante :</a:t>
            </a:r>
          </a:p>
          <a:p>
            <a:pPr algn="just"/>
            <a:endParaRPr lang="fr-FR" sz="2400" dirty="0" smtClean="0">
              <a:solidFill>
                <a:srgbClr val="7030A0"/>
              </a:solidFill>
            </a:endParaRPr>
          </a:p>
          <a:p>
            <a:pPr algn="just"/>
            <a:endParaRPr lang="fr-FR" sz="2400" dirty="0" smtClean="0">
              <a:solidFill>
                <a:srgbClr val="7030A0"/>
              </a:solidFill>
            </a:endParaRPr>
          </a:p>
          <a:p>
            <a:pPr algn="just"/>
            <a:r>
              <a:rPr lang="fr-FR" sz="2400" dirty="0" smtClean="0">
                <a:solidFill>
                  <a:srgbClr val="7030A0"/>
                </a:solidFill>
              </a:rPr>
              <a:t>Où </a:t>
            </a:r>
            <a:r>
              <a:rPr lang="fr-FR" sz="2400" dirty="0" err="1" smtClean="0">
                <a:solidFill>
                  <a:srgbClr val="7030A0"/>
                </a:solidFill>
              </a:rPr>
              <a:t>I</a:t>
            </a:r>
            <a:r>
              <a:rPr lang="fr-FR" sz="2400" baseline="-25000" dirty="0" err="1" smtClean="0">
                <a:solidFill>
                  <a:srgbClr val="7030A0"/>
                </a:solidFill>
              </a:rPr>
              <a:t>k</a:t>
            </a:r>
            <a:r>
              <a:rPr lang="fr-FR" sz="2400" dirty="0" smtClean="0">
                <a:solidFill>
                  <a:srgbClr val="7030A0"/>
                </a:solidFill>
              </a:rPr>
              <a:t> est la matrice identité k × k et P une matrice quelconque k × (n-k) </a:t>
            </a:r>
          </a:p>
        </p:txBody>
      </p:sp>
      <p:graphicFrame>
        <p:nvGraphicFramePr>
          <p:cNvPr id="19" name="Objet 18"/>
          <p:cNvGraphicFramePr>
            <a:graphicFrameLocks noChangeAspect="1"/>
          </p:cNvGraphicFramePr>
          <p:nvPr/>
        </p:nvGraphicFramePr>
        <p:xfrm>
          <a:off x="5072066" y="2143116"/>
          <a:ext cx="2104174" cy="857256"/>
        </p:xfrm>
        <a:graphic>
          <a:graphicData uri="http://schemas.openxmlformats.org/presentationml/2006/ole">
            <p:oleObj spid="_x0000_s197634" name="Équation" r:id="rId3" imgW="685800" imgH="279360" progId="Equation.3">
              <p:embed/>
            </p:oleObj>
          </a:graphicData>
        </a:graphic>
      </p:graphicFrame>
      <p:sp>
        <p:nvSpPr>
          <p:cNvPr id="28" name="ZoneTexte 27"/>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génératrice d’un code linéaire systématique</a:t>
            </a:r>
          </a:p>
          <a:p>
            <a:pPr algn="ctr"/>
            <a:endParaRPr lang="fr-FR" dirty="0"/>
          </a:p>
        </p:txBody>
      </p:sp>
      <p:sp>
        <p:nvSpPr>
          <p:cNvPr id="13" name="ZoneTexte 12"/>
          <p:cNvSpPr txBox="1"/>
          <p:nvPr/>
        </p:nvSpPr>
        <p:spPr>
          <a:xfrm>
            <a:off x="0" y="3357562"/>
            <a:ext cx="9144000" cy="3477875"/>
          </a:xfrm>
          <a:prstGeom prst="rect">
            <a:avLst/>
          </a:prstGeom>
          <a:noFill/>
        </p:spPr>
        <p:txBody>
          <a:bodyPr wrap="square" rtlCol="0">
            <a:spAutoFit/>
          </a:bodyPr>
          <a:lstStyle/>
          <a:p>
            <a:r>
              <a:rPr lang="fr-FR" sz="2200" b="1" u="sng" dirty="0" smtClean="0">
                <a:solidFill>
                  <a:srgbClr val="00B050"/>
                </a:solidFill>
              </a:rPr>
              <a:t>Théorème :</a:t>
            </a:r>
            <a:endParaRPr lang="fr-FR" sz="2200" dirty="0" smtClean="0">
              <a:solidFill>
                <a:srgbClr val="00B050"/>
              </a:solidFill>
            </a:endParaRPr>
          </a:p>
          <a:p>
            <a:r>
              <a:rPr lang="fr-FR" sz="2200" b="1" i="1" dirty="0" smtClean="0">
                <a:solidFill>
                  <a:srgbClr val="00B050"/>
                </a:solidFill>
              </a:rPr>
              <a:t>Deux </a:t>
            </a:r>
            <a:r>
              <a:rPr lang="fr-FR" sz="2200" b="1" i="1" dirty="0" err="1" smtClean="0">
                <a:solidFill>
                  <a:schemeClr val="accent6">
                    <a:lumMod val="50000"/>
                  </a:schemeClr>
                </a:solidFill>
              </a:rPr>
              <a:t>k×n</a:t>
            </a:r>
            <a:r>
              <a:rPr lang="fr-FR" sz="2200" b="1" i="1" dirty="0" smtClean="0">
                <a:solidFill>
                  <a:srgbClr val="00B050"/>
                </a:solidFill>
              </a:rPr>
              <a:t> matrices </a:t>
            </a:r>
            <a:r>
              <a:rPr lang="fr-FR" sz="2200" b="1" i="1" dirty="0" smtClean="0">
                <a:solidFill>
                  <a:schemeClr val="accent6">
                    <a:lumMod val="50000"/>
                  </a:schemeClr>
                </a:solidFill>
              </a:rPr>
              <a:t>G</a:t>
            </a:r>
            <a:r>
              <a:rPr lang="fr-FR" sz="2200" b="1" i="1" baseline="-25000" dirty="0" smtClean="0">
                <a:solidFill>
                  <a:schemeClr val="accent6">
                    <a:lumMod val="50000"/>
                  </a:schemeClr>
                </a:solidFill>
              </a:rPr>
              <a:t>1</a:t>
            </a:r>
            <a:r>
              <a:rPr lang="fr-FR" sz="2200" b="1" i="1" dirty="0" smtClean="0">
                <a:solidFill>
                  <a:srgbClr val="00B050"/>
                </a:solidFill>
              </a:rPr>
              <a:t> et </a:t>
            </a:r>
            <a:r>
              <a:rPr lang="fr-FR" sz="2200" b="1" i="1" dirty="0" smtClean="0">
                <a:solidFill>
                  <a:schemeClr val="accent6">
                    <a:lumMod val="50000"/>
                  </a:schemeClr>
                </a:solidFill>
              </a:rPr>
              <a:t>G</a:t>
            </a:r>
            <a:r>
              <a:rPr lang="fr-FR" sz="2200" b="1" i="1" baseline="-25000" dirty="0" smtClean="0">
                <a:solidFill>
                  <a:schemeClr val="accent6">
                    <a:lumMod val="50000"/>
                  </a:schemeClr>
                </a:solidFill>
              </a:rPr>
              <a:t>2</a:t>
            </a:r>
            <a:r>
              <a:rPr lang="fr-FR" sz="2200" b="1" i="1" dirty="0" smtClean="0">
                <a:solidFill>
                  <a:srgbClr val="00B050"/>
                </a:solidFill>
              </a:rPr>
              <a:t> engendrent des (</a:t>
            </a:r>
            <a:r>
              <a:rPr lang="fr-FR" sz="2200" b="1" i="1" dirty="0" err="1" smtClean="0">
                <a:solidFill>
                  <a:schemeClr val="accent6">
                    <a:lumMod val="50000"/>
                  </a:schemeClr>
                </a:solidFill>
              </a:rPr>
              <a:t>n,k</a:t>
            </a:r>
            <a:r>
              <a:rPr lang="fr-FR" sz="2200" b="1" i="1" dirty="0" smtClean="0">
                <a:solidFill>
                  <a:schemeClr val="accent6">
                    <a:lumMod val="50000"/>
                  </a:schemeClr>
                </a:solidFill>
              </a:rPr>
              <a:t>)</a:t>
            </a:r>
            <a:r>
              <a:rPr lang="fr-FR" sz="2200" b="1" i="1" dirty="0" smtClean="0">
                <a:solidFill>
                  <a:srgbClr val="00B050"/>
                </a:solidFill>
              </a:rPr>
              <a:t>-codes linéaires équivalents si on peut obtenir </a:t>
            </a:r>
            <a:r>
              <a:rPr lang="fr-FR" sz="2200" b="1" i="1" dirty="0" smtClean="0">
                <a:solidFill>
                  <a:schemeClr val="accent6">
                    <a:lumMod val="50000"/>
                  </a:schemeClr>
                </a:solidFill>
              </a:rPr>
              <a:t>G</a:t>
            </a:r>
            <a:r>
              <a:rPr lang="fr-FR" sz="2200" b="1" i="1" baseline="-25000" dirty="0" smtClean="0">
                <a:solidFill>
                  <a:schemeClr val="accent6">
                    <a:lumMod val="50000"/>
                  </a:schemeClr>
                </a:solidFill>
              </a:rPr>
              <a:t>1</a:t>
            </a:r>
            <a:r>
              <a:rPr lang="fr-FR" sz="2200" b="1" i="1" dirty="0" smtClean="0">
                <a:solidFill>
                  <a:srgbClr val="00B050"/>
                </a:solidFill>
              </a:rPr>
              <a:t> à partir </a:t>
            </a:r>
            <a:r>
              <a:rPr lang="fr-FR" sz="2200" b="1" i="1" dirty="0" smtClean="0">
                <a:solidFill>
                  <a:schemeClr val="accent6">
                    <a:lumMod val="50000"/>
                  </a:schemeClr>
                </a:solidFill>
              </a:rPr>
              <a:t>G</a:t>
            </a:r>
            <a:r>
              <a:rPr lang="fr-FR" sz="2200" b="1" i="1" baseline="-25000" dirty="0" smtClean="0">
                <a:solidFill>
                  <a:schemeClr val="accent6">
                    <a:lumMod val="50000"/>
                  </a:schemeClr>
                </a:solidFill>
              </a:rPr>
              <a:t>2</a:t>
            </a:r>
            <a:r>
              <a:rPr lang="fr-FR" sz="2200" b="1" i="1" dirty="0" smtClean="0">
                <a:solidFill>
                  <a:srgbClr val="00B050"/>
                </a:solidFill>
              </a:rPr>
              <a:t> par une suite d'opérations à choisir parmi:</a:t>
            </a:r>
            <a:endParaRPr lang="fr-FR" sz="2200" dirty="0" smtClean="0">
              <a:solidFill>
                <a:srgbClr val="00B050"/>
              </a:solidFill>
            </a:endParaRPr>
          </a:p>
          <a:p>
            <a:pPr lvl="0">
              <a:buFont typeface="Wingdings" pitchFamily="2" charset="2"/>
              <a:buChar char="q"/>
            </a:pPr>
            <a:r>
              <a:rPr lang="fr-FR" sz="2200" b="1" i="1" dirty="0" smtClean="0">
                <a:solidFill>
                  <a:srgbClr val="00B050"/>
                </a:solidFill>
              </a:rPr>
              <a:t> permutation des lignes ;</a:t>
            </a:r>
          </a:p>
          <a:p>
            <a:pPr lvl="0">
              <a:buFont typeface="Wingdings" pitchFamily="2" charset="2"/>
              <a:buChar char="q"/>
            </a:pPr>
            <a:r>
              <a:rPr lang="fr-FR" sz="2200" b="1" i="1" dirty="0" smtClean="0">
                <a:solidFill>
                  <a:srgbClr val="00B050"/>
                </a:solidFill>
              </a:rPr>
              <a:t> addition de deux lignes ;</a:t>
            </a:r>
          </a:p>
          <a:p>
            <a:pPr lvl="0">
              <a:buFont typeface="Wingdings" pitchFamily="2" charset="2"/>
              <a:buChar char="q"/>
            </a:pPr>
            <a:r>
              <a:rPr lang="fr-FR" sz="2200" b="1" i="1" dirty="0" smtClean="0">
                <a:solidFill>
                  <a:srgbClr val="00B050"/>
                </a:solidFill>
              </a:rPr>
              <a:t> permutation des colonnes.</a:t>
            </a:r>
          </a:p>
          <a:p>
            <a:pPr lvl="0">
              <a:buFont typeface="Wingdings" pitchFamily="2" charset="2"/>
              <a:buChar char="q"/>
            </a:pPr>
            <a:endParaRPr lang="fr-FR" sz="2200" b="1" i="1" dirty="0" smtClean="0">
              <a:solidFill>
                <a:srgbClr val="00B050"/>
              </a:solidFill>
            </a:endParaRPr>
          </a:p>
          <a:p>
            <a:pPr lvl="0" algn="just"/>
            <a:r>
              <a:rPr lang="fr-FR" sz="2200" b="1" i="1" dirty="0" smtClean="0">
                <a:solidFill>
                  <a:srgbClr val="FF0000"/>
                </a:solidFill>
              </a:rPr>
              <a:t>Ce théorème peut être utilisé pour rendre une matrice génératrice quelconque sous forme normale ou systématique ou bien pour passer d’une matrice génératrice à une autre pour un même code linéaire.</a:t>
            </a:r>
          </a:p>
        </p:txBody>
      </p:sp>
      <p:graphicFrame>
        <p:nvGraphicFramePr>
          <p:cNvPr id="197635" name="Object 3"/>
          <p:cNvGraphicFramePr>
            <a:graphicFrameLocks noChangeAspect="1"/>
          </p:cNvGraphicFramePr>
          <p:nvPr/>
        </p:nvGraphicFramePr>
        <p:xfrm>
          <a:off x="1728788" y="2071688"/>
          <a:ext cx="2219325" cy="857250"/>
        </p:xfrm>
        <a:graphic>
          <a:graphicData uri="http://schemas.openxmlformats.org/presentationml/2006/ole">
            <p:oleObj spid="_x0000_s197635" name="Équation" r:id="rId4" imgW="723600" imgH="279360" progId="Equation.3">
              <p:embed/>
            </p:oleObj>
          </a:graphicData>
        </a:graphic>
      </p:graphicFrame>
    </p:spTree>
  </p:cSld>
  <p:clrMapOvr>
    <a:masterClrMapping/>
  </p:clrMapOvr>
  <p:transition advTm="15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a:xfrm>
            <a:off x="5838820" y="6356350"/>
            <a:ext cx="2133600" cy="365125"/>
          </a:xfrm>
        </p:spPr>
        <p:txBody>
          <a:bodyPr/>
          <a:lstStyle/>
          <a:p>
            <a:fld id="{F39E19B8-B707-45A9-818F-56E77DE860CA}" type="slidenum">
              <a:rPr lang="fr-FR" smtClean="0"/>
              <a:pPr/>
              <a:t>11</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8" name="ZoneTexte 27"/>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Propriétés des matrices génératrices</a:t>
            </a:r>
          </a:p>
          <a:p>
            <a:pPr algn="ctr"/>
            <a:endParaRPr lang="fr-FR" dirty="0"/>
          </a:p>
        </p:txBody>
      </p:sp>
      <p:sp>
        <p:nvSpPr>
          <p:cNvPr id="14" name="ZoneTexte 13"/>
          <p:cNvSpPr txBox="1"/>
          <p:nvPr/>
        </p:nvSpPr>
        <p:spPr>
          <a:xfrm>
            <a:off x="0" y="1643612"/>
            <a:ext cx="9144000" cy="4893647"/>
          </a:xfrm>
          <a:prstGeom prst="rect">
            <a:avLst/>
          </a:prstGeom>
          <a:noFill/>
        </p:spPr>
        <p:txBody>
          <a:bodyPr wrap="square" rtlCol="0">
            <a:spAutoFit/>
          </a:bodyPr>
          <a:lstStyle/>
          <a:p>
            <a:pPr algn="just"/>
            <a:r>
              <a:rPr lang="fr-FR" sz="2400" dirty="0" smtClean="0">
                <a:solidFill>
                  <a:srgbClr val="0070C0"/>
                </a:solidFill>
              </a:rPr>
              <a:t>Si G est une matrice génératrice d’un code linéaire (</a:t>
            </a:r>
            <a:r>
              <a:rPr lang="fr-FR" sz="2400" dirty="0" err="1" smtClean="0">
                <a:solidFill>
                  <a:srgbClr val="0070C0"/>
                </a:solidFill>
              </a:rPr>
              <a:t>n,k</a:t>
            </a:r>
            <a:r>
              <a:rPr lang="fr-FR" sz="2400" dirty="0" smtClean="0">
                <a:solidFill>
                  <a:srgbClr val="0070C0"/>
                </a:solidFill>
              </a:rPr>
              <a:t>) noté </a:t>
            </a:r>
            <a:r>
              <a:rPr lang="fr-FR" sz="2400" b="1" dirty="0" smtClean="0">
                <a:solidFill>
                  <a:srgbClr val="7030A0"/>
                </a:solidFill>
              </a:rPr>
              <a:t>C</a:t>
            </a:r>
            <a:r>
              <a:rPr lang="fr-FR" sz="2400" b="1" baseline="-25000" dirty="0" smtClean="0">
                <a:solidFill>
                  <a:srgbClr val="7030A0"/>
                </a:solidFill>
              </a:rPr>
              <a:t>D</a:t>
            </a:r>
            <a:r>
              <a:rPr lang="fr-FR" sz="2400" dirty="0" smtClean="0">
                <a:solidFill>
                  <a:srgbClr val="0070C0"/>
                </a:solidFill>
              </a:rPr>
              <a:t> sur (</a:t>
            </a:r>
            <a:r>
              <a:rPr lang="fr-FR" sz="2400" dirty="0" smtClean="0">
                <a:solidFill>
                  <a:srgbClr val="0070C0"/>
                </a:solidFill>
                <a:sym typeface="Symbol"/>
              </a:rPr>
              <a:t>F2</a:t>
            </a:r>
            <a:r>
              <a:rPr lang="fr-FR" sz="2400" baseline="30000" dirty="0" smtClean="0">
                <a:solidFill>
                  <a:srgbClr val="0070C0"/>
                </a:solidFill>
                <a:sym typeface="Symbol"/>
              </a:rPr>
              <a:t>)3,</a:t>
            </a:r>
            <a:r>
              <a:rPr lang="fr-FR" sz="2400" dirty="0" smtClean="0">
                <a:solidFill>
                  <a:srgbClr val="0070C0"/>
                </a:solidFill>
                <a:sym typeface="Symbol"/>
              </a:rPr>
              <a:t> alors :</a:t>
            </a:r>
          </a:p>
          <a:p>
            <a:endParaRPr lang="fr-FR" sz="2400" dirty="0" smtClean="0">
              <a:sym typeface="Symbol"/>
            </a:endParaRPr>
          </a:p>
          <a:p>
            <a:pPr algn="just">
              <a:buFont typeface="Wingdings" pitchFamily="2" charset="2"/>
              <a:buChar char="§"/>
            </a:pPr>
            <a:r>
              <a:rPr lang="fr-FR" sz="2400" dirty="0" smtClean="0">
                <a:sym typeface="Symbol"/>
              </a:rPr>
              <a:t> </a:t>
            </a:r>
            <a:r>
              <a:rPr lang="fr-FR" sz="2400" dirty="0" smtClean="0">
                <a:solidFill>
                  <a:srgbClr val="7030A0"/>
                </a:solidFill>
                <a:sym typeface="Symbol"/>
              </a:rPr>
              <a:t>Les matrices génératrices de </a:t>
            </a:r>
            <a:r>
              <a:rPr lang="fr-FR" sz="2400" b="1" dirty="0" smtClean="0">
                <a:solidFill>
                  <a:srgbClr val="7030A0"/>
                </a:solidFill>
              </a:rPr>
              <a:t>C</a:t>
            </a:r>
            <a:r>
              <a:rPr lang="fr-FR" sz="2400" b="1" baseline="-25000" dirty="0" smtClean="0">
                <a:solidFill>
                  <a:srgbClr val="7030A0"/>
                </a:solidFill>
              </a:rPr>
              <a:t>D</a:t>
            </a:r>
            <a:r>
              <a:rPr lang="fr-FR" sz="2400" dirty="0" smtClean="0">
                <a:solidFill>
                  <a:srgbClr val="7030A0"/>
                </a:solidFill>
                <a:sym typeface="Symbol"/>
              </a:rPr>
              <a:t> sont de la forme A × P, où A est une matrice carrée inversible de taille k × k sur ;</a:t>
            </a:r>
          </a:p>
          <a:p>
            <a:pPr algn="just">
              <a:buFont typeface="Wingdings" pitchFamily="2" charset="2"/>
              <a:buChar char="§"/>
            </a:pPr>
            <a:endParaRPr lang="fr-FR" sz="2400" dirty="0" smtClean="0">
              <a:sym typeface="Symbol"/>
            </a:endParaRPr>
          </a:p>
          <a:p>
            <a:pPr algn="just">
              <a:buFont typeface="Wingdings" pitchFamily="2" charset="2"/>
              <a:buChar char="§"/>
            </a:pPr>
            <a:r>
              <a:rPr lang="fr-FR" sz="2400" dirty="0" smtClean="0">
                <a:sym typeface="Symbol"/>
              </a:rPr>
              <a:t> </a:t>
            </a:r>
            <a:r>
              <a:rPr lang="fr-FR" sz="2400" dirty="0" smtClean="0">
                <a:solidFill>
                  <a:srgbClr val="00B050"/>
                </a:solidFill>
                <a:sym typeface="Symbol"/>
              </a:rPr>
              <a:t>Le code C</a:t>
            </a:r>
            <a:r>
              <a:rPr lang="fr-FR" sz="2400" baseline="-25000" dirty="0" smtClean="0">
                <a:solidFill>
                  <a:srgbClr val="00B050"/>
                </a:solidFill>
                <a:sym typeface="Symbol"/>
              </a:rPr>
              <a:t>D</a:t>
            </a:r>
            <a:r>
              <a:rPr lang="fr-FR" sz="2400" dirty="0" smtClean="0">
                <a:solidFill>
                  <a:srgbClr val="00B050"/>
                </a:solidFill>
                <a:sym typeface="Symbol"/>
              </a:rPr>
              <a:t> est donnée par D.G  avec D le vecteur d’information de taille k</a:t>
            </a:r>
          </a:p>
          <a:p>
            <a:pPr algn="just">
              <a:buFont typeface="Wingdings" pitchFamily="2" charset="2"/>
              <a:buChar char="§"/>
            </a:pPr>
            <a:endParaRPr lang="fr-FR" sz="2400" dirty="0" smtClean="0">
              <a:sym typeface="Symbol"/>
            </a:endParaRPr>
          </a:p>
          <a:p>
            <a:pPr algn="just">
              <a:buFont typeface="Wingdings" pitchFamily="2" charset="2"/>
              <a:buChar char="§"/>
            </a:pPr>
            <a:r>
              <a:rPr lang="fr-FR" sz="2400" dirty="0" smtClean="0">
                <a:solidFill>
                  <a:srgbClr val="002060"/>
                </a:solidFill>
                <a:sym typeface="Symbol"/>
              </a:rPr>
              <a:t>Tout code linéaire est équivalent à un code linéaire systématique</a:t>
            </a:r>
          </a:p>
          <a:p>
            <a:pPr algn="just">
              <a:buFont typeface="Wingdings" pitchFamily="2" charset="2"/>
              <a:buChar char="§"/>
            </a:pPr>
            <a:endParaRPr lang="fr-FR" sz="2400" dirty="0" smtClean="0">
              <a:solidFill>
                <a:srgbClr val="002060"/>
              </a:solidFill>
              <a:sym typeface="Symbol"/>
            </a:endParaRPr>
          </a:p>
          <a:p>
            <a:pPr algn="just">
              <a:buFont typeface="Wingdings" pitchFamily="2" charset="2"/>
              <a:buChar char="§"/>
            </a:pPr>
            <a:r>
              <a:rPr lang="fr-FR" sz="2400" dirty="0" smtClean="0">
                <a:solidFill>
                  <a:srgbClr val="002060"/>
                </a:solidFill>
                <a:sym typeface="Symbol"/>
              </a:rPr>
              <a:t>D = { 000010110011 ..      k=3                            G taille </a:t>
            </a:r>
            <a:r>
              <a:rPr lang="fr-FR" sz="2400" dirty="0" err="1" smtClean="0">
                <a:solidFill>
                  <a:srgbClr val="002060"/>
                </a:solidFill>
                <a:sym typeface="Symbol"/>
              </a:rPr>
              <a:t>n×k</a:t>
            </a:r>
            <a:r>
              <a:rPr lang="fr-FR" sz="2400" dirty="0" smtClean="0">
                <a:solidFill>
                  <a:srgbClr val="002060"/>
                </a:solidFill>
                <a:sym typeface="Symbol"/>
              </a:rPr>
              <a:t>      n=30 ou 50</a:t>
            </a:r>
          </a:p>
          <a:p>
            <a:pPr algn="just">
              <a:buFont typeface="Wingdings" pitchFamily="2" charset="2"/>
              <a:buChar char="§"/>
            </a:pPr>
            <a:r>
              <a:rPr lang="fr-FR" sz="2400" dirty="0" smtClean="0">
                <a:solidFill>
                  <a:srgbClr val="002060"/>
                </a:solidFill>
                <a:sym typeface="Symbol"/>
              </a:rPr>
              <a:t>Code ={……,  …….., ….              n=5         code est </a:t>
            </a:r>
            <a:r>
              <a:rPr lang="fr-FR" sz="2400" b="1" dirty="0" smtClean="0">
                <a:solidFill>
                  <a:srgbClr val="FF0000"/>
                </a:solidFill>
                <a:sym typeface="Symbol"/>
              </a:rPr>
              <a:t>(5,3)    </a:t>
            </a:r>
            <a:r>
              <a:rPr lang="fr-FR" sz="2400" dirty="0" smtClean="0">
                <a:solidFill>
                  <a:srgbClr val="002060"/>
                </a:solidFill>
                <a:sym typeface="Symbol"/>
              </a:rPr>
              <a:t>n-k=2</a:t>
            </a:r>
          </a:p>
        </p:txBody>
      </p:sp>
    </p:spTree>
  </p:cSld>
  <p:clrMapOvr>
    <a:masterClrMapping/>
  </p:clrMapOvr>
  <p:transition advTm="15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12</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
        <p:nvSpPr>
          <p:cNvPr id="6" name="ZoneTexte 5"/>
          <p:cNvSpPr txBox="1"/>
          <p:nvPr/>
        </p:nvSpPr>
        <p:spPr>
          <a:xfrm>
            <a:off x="0" y="1816136"/>
            <a:ext cx="9144000" cy="5478423"/>
          </a:xfrm>
          <a:prstGeom prst="rect">
            <a:avLst/>
          </a:prstGeom>
          <a:noFill/>
        </p:spPr>
        <p:txBody>
          <a:bodyPr wrap="square" rtlCol="0">
            <a:spAutoFit/>
          </a:bodyPr>
          <a:lstStyle/>
          <a:p>
            <a:pPr algn="just"/>
            <a:r>
              <a:rPr lang="fr-FR" sz="2000" dirty="0" smtClean="0">
                <a:solidFill>
                  <a:srgbClr val="002060"/>
                </a:solidFill>
              </a:rPr>
              <a:t>Comme nous venons de le voir, un code linéaire peut être représenté par une matrice génératrice </a:t>
            </a:r>
            <a:r>
              <a:rPr lang="fr-FR" sz="2000" b="1" dirty="0" smtClean="0">
                <a:solidFill>
                  <a:srgbClr val="FF0000"/>
                </a:solidFill>
              </a:rPr>
              <a:t>G</a:t>
            </a:r>
            <a:r>
              <a:rPr lang="fr-FR" sz="2000" dirty="0" smtClean="0">
                <a:solidFill>
                  <a:srgbClr val="002060"/>
                </a:solidFill>
              </a:rPr>
              <a:t> de taille </a:t>
            </a:r>
            <a:r>
              <a:rPr lang="fr-FR" sz="2000" b="1" dirty="0" smtClean="0">
                <a:solidFill>
                  <a:srgbClr val="FF0000"/>
                </a:solidFill>
              </a:rPr>
              <a:t>k × n</a:t>
            </a:r>
            <a:r>
              <a:rPr lang="fr-FR" sz="2000" dirty="0" smtClean="0">
                <a:solidFill>
                  <a:srgbClr val="002060"/>
                </a:solidFill>
              </a:rPr>
              <a:t>, avec </a:t>
            </a:r>
            <a:r>
              <a:rPr lang="fr-FR" sz="2000" b="1" dirty="0" smtClean="0">
                <a:solidFill>
                  <a:srgbClr val="FF0000"/>
                </a:solidFill>
              </a:rPr>
              <a:t>k</a:t>
            </a:r>
            <a:r>
              <a:rPr lang="fr-FR" sz="2000" dirty="0" smtClean="0">
                <a:solidFill>
                  <a:srgbClr val="002060"/>
                </a:solidFill>
              </a:rPr>
              <a:t> le nombre de bits d’information et </a:t>
            </a:r>
            <a:r>
              <a:rPr lang="fr-FR" sz="2000" b="1" dirty="0" smtClean="0">
                <a:solidFill>
                  <a:srgbClr val="FF0000"/>
                </a:solidFill>
              </a:rPr>
              <a:t>n</a:t>
            </a:r>
            <a:r>
              <a:rPr lang="fr-FR" sz="2000" dirty="0" smtClean="0">
                <a:solidFill>
                  <a:srgbClr val="002060"/>
                </a:solidFill>
              </a:rPr>
              <a:t> le nombre de bits codés. </a:t>
            </a:r>
            <a:r>
              <a:rPr lang="fr-FR" sz="2000" b="1" dirty="0" smtClean="0">
                <a:solidFill>
                  <a:srgbClr val="FF0000"/>
                </a:solidFill>
              </a:rPr>
              <a:t>(n – k) c’est la redondance du code, avec </a:t>
            </a:r>
            <a:r>
              <a:rPr lang="fr-FR" sz="2000" b="1" dirty="0" smtClean="0">
                <a:solidFill>
                  <a:srgbClr val="FF0000"/>
                </a:solidFill>
                <a:sym typeface="Symbol"/>
              </a:rPr>
              <a:t> = k/n le rendement du code.</a:t>
            </a:r>
            <a:endParaRPr lang="fr-FR" sz="2000" b="1" dirty="0" smtClean="0">
              <a:solidFill>
                <a:srgbClr val="FF0000"/>
              </a:solidFill>
            </a:endParaRPr>
          </a:p>
          <a:p>
            <a:pPr algn="just"/>
            <a:endParaRPr lang="fr-FR" sz="2000" dirty="0" smtClean="0"/>
          </a:p>
          <a:p>
            <a:pPr algn="just"/>
            <a:r>
              <a:rPr lang="fr-FR" sz="2000" dirty="0" smtClean="0">
                <a:solidFill>
                  <a:srgbClr val="7030A0"/>
                </a:solidFill>
              </a:rPr>
              <a:t>Ainsi, pour un vecteur quelconque de bits d’informations et connaissant la matrice génératrice </a:t>
            </a:r>
            <a:r>
              <a:rPr lang="fr-FR" sz="2000" b="1" dirty="0" smtClean="0">
                <a:solidFill>
                  <a:srgbClr val="FF0000"/>
                </a:solidFill>
              </a:rPr>
              <a:t>G</a:t>
            </a:r>
            <a:r>
              <a:rPr lang="fr-FR" sz="2000" dirty="0" smtClean="0"/>
              <a:t> </a:t>
            </a:r>
            <a:r>
              <a:rPr lang="fr-FR" sz="2000" dirty="0" smtClean="0">
                <a:solidFill>
                  <a:srgbClr val="7030A0"/>
                </a:solidFill>
              </a:rPr>
              <a:t>d’un code linéaire, nous serons en mesure d’obtenir le vecteur </a:t>
            </a:r>
            <a:r>
              <a:rPr lang="fr-FR" sz="2000" b="1" dirty="0" smtClean="0">
                <a:solidFill>
                  <a:srgbClr val="FF0000"/>
                </a:solidFill>
              </a:rPr>
              <a:t>C</a:t>
            </a:r>
            <a:r>
              <a:rPr lang="fr-FR" sz="2000" b="1" baseline="-25000" dirty="0" smtClean="0">
                <a:solidFill>
                  <a:srgbClr val="FF0000"/>
                </a:solidFill>
              </a:rPr>
              <a:t>D</a:t>
            </a:r>
            <a:r>
              <a:rPr lang="fr-FR" sz="2000" dirty="0" smtClean="0"/>
              <a:t> </a:t>
            </a:r>
            <a:r>
              <a:rPr lang="fr-FR" sz="2000" dirty="0" smtClean="0">
                <a:solidFill>
                  <a:srgbClr val="7030A0"/>
                </a:solidFill>
              </a:rPr>
              <a:t>correspondant aux bits codés. Il s’agit d’effectuer un produit entre le vecteur </a:t>
            </a:r>
            <a:r>
              <a:rPr lang="fr-FR" sz="2000" b="1" dirty="0" smtClean="0">
                <a:solidFill>
                  <a:srgbClr val="FF0000"/>
                </a:solidFill>
              </a:rPr>
              <a:t>D </a:t>
            </a:r>
            <a:r>
              <a:rPr lang="fr-FR" sz="2000" dirty="0" smtClean="0">
                <a:solidFill>
                  <a:srgbClr val="7030A0"/>
                </a:solidFill>
              </a:rPr>
              <a:t>et la matrice</a:t>
            </a:r>
            <a:r>
              <a:rPr lang="fr-FR" sz="2000" dirty="0" smtClean="0"/>
              <a:t> </a:t>
            </a:r>
            <a:r>
              <a:rPr lang="fr-FR" sz="2000" b="1" dirty="0" smtClean="0">
                <a:solidFill>
                  <a:srgbClr val="FF0000"/>
                </a:solidFill>
              </a:rPr>
              <a:t>G</a:t>
            </a:r>
            <a:r>
              <a:rPr lang="fr-FR" sz="2000" dirty="0" smtClean="0">
                <a:solidFill>
                  <a:srgbClr val="7030A0"/>
                </a:solidFill>
              </a:rPr>
              <a:t>, où </a:t>
            </a:r>
            <a:r>
              <a:rPr lang="fr-FR" sz="3200" b="1" u="sng" dirty="0" smtClean="0">
                <a:solidFill>
                  <a:srgbClr val="FF0000"/>
                </a:solidFill>
              </a:rPr>
              <a:t>C</a:t>
            </a:r>
            <a:r>
              <a:rPr lang="fr-FR" sz="3200" b="1" u="sng" baseline="-25000" dirty="0" smtClean="0">
                <a:solidFill>
                  <a:srgbClr val="FF0000"/>
                </a:solidFill>
              </a:rPr>
              <a:t>D </a:t>
            </a:r>
            <a:r>
              <a:rPr lang="fr-FR" sz="3200" b="1" u="sng" dirty="0" smtClean="0">
                <a:solidFill>
                  <a:srgbClr val="FF0000"/>
                </a:solidFill>
              </a:rPr>
              <a:t>=D.G</a:t>
            </a:r>
            <a:endParaRPr lang="fr-FR" sz="3200" u="sng" dirty="0" smtClean="0"/>
          </a:p>
          <a:p>
            <a:pPr algn="just"/>
            <a:endParaRPr lang="fr-FR" sz="2000" dirty="0" smtClean="0"/>
          </a:p>
          <a:p>
            <a:pPr algn="just"/>
            <a:r>
              <a:rPr lang="fr-FR" sz="2000" dirty="0" smtClean="0">
                <a:solidFill>
                  <a:srgbClr val="00B050"/>
                </a:solidFill>
              </a:rPr>
              <a:t>Un code linéaire ajoute </a:t>
            </a:r>
            <a:r>
              <a:rPr lang="fr-FR" sz="2000" b="1" dirty="0" smtClean="0">
                <a:solidFill>
                  <a:srgbClr val="FF0000"/>
                </a:solidFill>
              </a:rPr>
              <a:t>n-k</a:t>
            </a:r>
            <a:r>
              <a:rPr lang="fr-FR" sz="2000" dirty="0" smtClean="0">
                <a:solidFill>
                  <a:srgbClr val="00B050"/>
                </a:solidFill>
              </a:rPr>
              <a:t> bits de contrôle (bits de redondance) au </a:t>
            </a:r>
            <a:r>
              <a:rPr lang="fr-FR" sz="2000" b="1" dirty="0" smtClean="0">
                <a:solidFill>
                  <a:srgbClr val="FF0000"/>
                </a:solidFill>
              </a:rPr>
              <a:t>k</a:t>
            </a:r>
            <a:r>
              <a:rPr lang="fr-FR" sz="2000" dirty="0" smtClean="0">
                <a:solidFill>
                  <a:srgbClr val="00B050"/>
                </a:solidFill>
              </a:rPr>
              <a:t> bits d’information. Les </a:t>
            </a:r>
            <a:r>
              <a:rPr lang="fr-FR" sz="2000" b="1" dirty="0" smtClean="0">
                <a:solidFill>
                  <a:srgbClr val="FF0000"/>
                </a:solidFill>
              </a:rPr>
              <a:t>n-k</a:t>
            </a:r>
            <a:r>
              <a:rPr lang="fr-FR" sz="2000" dirty="0" smtClean="0">
                <a:solidFill>
                  <a:srgbClr val="00B050"/>
                </a:solidFill>
              </a:rPr>
              <a:t> bits de contrôle sont définis par l’équation matricielle suivante : </a:t>
            </a:r>
            <a:r>
              <a:rPr lang="fr-FR" sz="2000" dirty="0" smtClean="0">
                <a:solidFill>
                  <a:srgbClr val="FF0000"/>
                </a:solidFill>
              </a:rPr>
              <a:t>H.</a:t>
            </a:r>
            <a:r>
              <a:rPr lang="fr-FR" sz="2000" dirty="0" smtClean="0">
                <a:solidFill>
                  <a:srgbClr val="7030A0"/>
                </a:solidFill>
              </a:rPr>
              <a:t> </a:t>
            </a:r>
            <a:r>
              <a:rPr lang="fr-FR" sz="2000" dirty="0" smtClean="0">
                <a:solidFill>
                  <a:srgbClr val="FF0000"/>
                </a:solidFill>
              </a:rPr>
              <a:t>C</a:t>
            </a:r>
            <a:r>
              <a:rPr lang="fr-FR" sz="2000" baseline="-25000" dirty="0" smtClean="0">
                <a:solidFill>
                  <a:srgbClr val="FF0000"/>
                </a:solidFill>
              </a:rPr>
              <a:t>D </a:t>
            </a:r>
            <a:r>
              <a:rPr lang="fr-FR" sz="2000" baseline="30000" dirty="0" smtClean="0">
                <a:solidFill>
                  <a:srgbClr val="FF0000"/>
                </a:solidFill>
              </a:rPr>
              <a:t>t</a:t>
            </a:r>
            <a:r>
              <a:rPr lang="fr-FR" sz="2000" dirty="0" smtClean="0">
                <a:solidFill>
                  <a:srgbClr val="FF0000"/>
                </a:solidFill>
              </a:rPr>
              <a:t>=0</a:t>
            </a:r>
            <a:r>
              <a:rPr lang="fr-FR" sz="2000" dirty="0" smtClean="0">
                <a:solidFill>
                  <a:srgbClr val="00B050"/>
                </a:solidFill>
              </a:rPr>
              <a:t>.</a:t>
            </a:r>
          </a:p>
          <a:p>
            <a:pPr algn="just"/>
            <a:endParaRPr lang="fr-FR" sz="2000" dirty="0" smtClean="0"/>
          </a:p>
          <a:p>
            <a:pPr algn="just"/>
            <a:r>
              <a:rPr lang="fr-FR" sz="2000" b="1" dirty="0" smtClean="0">
                <a:solidFill>
                  <a:srgbClr val="FF0000"/>
                </a:solidFill>
              </a:rPr>
              <a:t>H</a:t>
            </a:r>
            <a:r>
              <a:rPr lang="fr-FR" sz="2000" dirty="0" smtClean="0">
                <a:solidFill>
                  <a:srgbClr val="00B0F0"/>
                </a:solidFill>
              </a:rPr>
              <a:t> est matrice de contrôle de parité du code linéaire permettant de définir les </a:t>
            </a:r>
            <a:r>
              <a:rPr lang="fr-FR" sz="2000" b="1" dirty="0" smtClean="0">
                <a:solidFill>
                  <a:srgbClr val="FF0000"/>
                </a:solidFill>
              </a:rPr>
              <a:t>n-k</a:t>
            </a:r>
            <a:r>
              <a:rPr lang="fr-FR" sz="2000" dirty="0" smtClean="0">
                <a:solidFill>
                  <a:srgbClr val="00B0F0"/>
                </a:solidFill>
              </a:rPr>
              <a:t> bits de contrôle en fonction des bits d’information et du transposé du vecteur </a:t>
            </a:r>
            <a:r>
              <a:rPr lang="fr-FR" sz="2000" b="1" dirty="0" smtClean="0">
                <a:solidFill>
                  <a:srgbClr val="7030A0"/>
                </a:solidFill>
              </a:rPr>
              <a:t>C</a:t>
            </a:r>
            <a:r>
              <a:rPr lang="fr-FR" sz="2000" b="1" baseline="-25000" dirty="0" smtClean="0">
                <a:solidFill>
                  <a:srgbClr val="7030A0"/>
                </a:solidFill>
              </a:rPr>
              <a:t>D</a:t>
            </a:r>
            <a:r>
              <a:rPr lang="fr-FR" sz="2000" dirty="0" smtClean="0">
                <a:solidFill>
                  <a:srgbClr val="00B0F0"/>
                </a:solidFill>
              </a:rPr>
              <a:t> formé des bits codés.</a:t>
            </a:r>
          </a:p>
          <a:p>
            <a:endParaRPr lang="fr-FR" dirty="0" smtClean="0"/>
          </a:p>
        </p:txBody>
      </p:sp>
    </p:spTree>
  </p:cSld>
  <p:clrMapOvr>
    <a:masterClrMapping/>
  </p:clrMapOvr>
  <p:transition advTm="15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13</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
        <p:nvSpPr>
          <p:cNvPr id="6" name="ZoneTexte 5"/>
          <p:cNvSpPr txBox="1"/>
          <p:nvPr/>
        </p:nvSpPr>
        <p:spPr>
          <a:xfrm>
            <a:off x="0" y="1816136"/>
            <a:ext cx="9144000" cy="1908215"/>
          </a:xfrm>
          <a:prstGeom prst="rect">
            <a:avLst/>
          </a:prstGeom>
          <a:noFill/>
        </p:spPr>
        <p:txBody>
          <a:bodyPr wrap="square" rtlCol="0">
            <a:spAutoFit/>
          </a:bodyPr>
          <a:lstStyle/>
          <a:p>
            <a:pPr algn="just"/>
            <a:r>
              <a:rPr lang="fr-FR" sz="2000" b="1" dirty="0" smtClean="0">
                <a:solidFill>
                  <a:srgbClr val="FF0000"/>
                </a:solidFill>
              </a:rPr>
              <a:t>H</a:t>
            </a:r>
            <a:r>
              <a:rPr lang="fr-FR" sz="2000" dirty="0" smtClean="0">
                <a:solidFill>
                  <a:srgbClr val="00B0F0"/>
                </a:solidFill>
              </a:rPr>
              <a:t> est matrice de contrôle de parité du code linéaire permettant de définir les </a:t>
            </a:r>
            <a:r>
              <a:rPr lang="fr-FR" sz="2000" b="1" dirty="0" smtClean="0">
                <a:solidFill>
                  <a:srgbClr val="FF0000"/>
                </a:solidFill>
              </a:rPr>
              <a:t>n-k</a:t>
            </a:r>
            <a:r>
              <a:rPr lang="fr-FR" sz="2000" dirty="0" smtClean="0">
                <a:solidFill>
                  <a:srgbClr val="00B0F0"/>
                </a:solidFill>
              </a:rPr>
              <a:t> bits de contrôle en fonction des bits d’information et du transposé du vecteur </a:t>
            </a:r>
            <a:r>
              <a:rPr lang="fr-FR" sz="2000" b="1" dirty="0" smtClean="0">
                <a:solidFill>
                  <a:srgbClr val="7030A0"/>
                </a:solidFill>
              </a:rPr>
              <a:t>C</a:t>
            </a:r>
            <a:r>
              <a:rPr lang="fr-FR" sz="2000" b="1" baseline="-25000" dirty="0" smtClean="0">
                <a:solidFill>
                  <a:srgbClr val="7030A0"/>
                </a:solidFill>
              </a:rPr>
              <a:t>D</a:t>
            </a:r>
            <a:r>
              <a:rPr lang="fr-FR" sz="2000" dirty="0" smtClean="0">
                <a:solidFill>
                  <a:srgbClr val="00B0F0"/>
                </a:solidFill>
              </a:rPr>
              <a:t> formé des bits codés.</a:t>
            </a:r>
          </a:p>
          <a:p>
            <a:pPr algn="just"/>
            <a:r>
              <a:rPr lang="fr-FR" sz="2000" dirty="0" smtClean="0">
                <a:solidFill>
                  <a:srgbClr val="00B0F0"/>
                </a:solidFill>
              </a:rPr>
              <a:t>                                                                               </a:t>
            </a:r>
            <a:r>
              <a:rPr lang="fr-FR" sz="4000" dirty="0" smtClean="0">
                <a:solidFill>
                  <a:srgbClr val="7030A0"/>
                </a:solidFill>
              </a:rPr>
              <a:t> </a:t>
            </a:r>
            <a:r>
              <a:rPr lang="fr-FR" sz="4000" dirty="0" smtClean="0">
                <a:solidFill>
                  <a:srgbClr val="7030A0"/>
                </a:solidFill>
                <a:sym typeface="Symbol"/>
              </a:rPr>
              <a:t></a:t>
            </a:r>
            <a:endParaRPr lang="fr-FR" sz="4000" dirty="0" smtClean="0">
              <a:solidFill>
                <a:srgbClr val="7030A0"/>
              </a:solidFill>
            </a:endParaRPr>
          </a:p>
          <a:p>
            <a:endParaRPr lang="fr-FR" dirty="0" smtClean="0"/>
          </a:p>
        </p:txBody>
      </p:sp>
      <p:graphicFrame>
        <p:nvGraphicFramePr>
          <p:cNvPr id="193538" name="Object 2"/>
          <p:cNvGraphicFramePr>
            <a:graphicFrameLocks noChangeAspect="1"/>
          </p:cNvGraphicFramePr>
          <p:nvPr/>
        </p:nvGraphicFramePr>
        <p:xfrm>
          <a:off x="0" y="4857760"/>
          <a:ext cx="3643306" cy="1785926"/>
        </p:xfrm>
        <a:graphic>
          <a:graphicData uri="http://schemas.openxmlformats.org/presentationml/2006/ole">
            <p:oleObj spid="_x0000_s193538" name="Équation" r:id="rId3" imgW="1600200" imgH="711000" progId="Equation.3">
              <p:embed/>
            </p:oleObj>
          </a:graphicData>
        </a:graphic>
      </p:graphicFrame>
      <p:graphicFrame>
        <p:nvGraphicFramePr>
          <p:cNvPr id="193539" name="Object 3"/>
          <p:cNvGraphicFramePr>
            <a:graphicFrameLocks noChangeAspect="1"/>
          </p:cNvGraphicFramePr>
          <p:nvPr/>
        </p:nvGraphicFramePr>
        <p:xfrm>
          <a:off x="1785918" y="2714620"/>
          <a:ext cx="2103437" cy="928694"/>
        </p:xfrm>
        <a:graphic>
          <a:graphicData uri="http://schemas.openxmlformats.org/presentationml/2006/ole">
            <p:oleObj spid="_x0000_s193539" name="Équation" r:id="rId4" imgW="685800" imgH="279360" progId="Equation.3">
              <p:embed/>
            </p:oleObj>
          </a:graphicData>
        </a:graphic>
      </p:graphicFrame>
      <p:graphicFrame>
        <p:nvGraphicFramePr>
          <p:cNvPr id="193540" name="Object 4"/>
          <p:cNvGraphicFramePr>
            <a:graphicFrameLocks noChangeAspect="1"/>
          </p:cNvGraphicFramePr>
          <p:nvPr/>
        </p:nvGraphicFramePr>
        <p:xfrm>
          <a:off x="5443538" y="2695575"/>
          <a:ext cx="2649537" cy="895350"/>
        </p:xfrm>
        <a:graphic>
          <a:graphicData uri="http://schemas.openxmlformats.org/presentationml/2006/ole">
            <p:oleObj spid="_x0000_s193540" name="Équation" r:id="rId5" imgW="863280" imgH="291960" progId="Equation.3">
              <p:embed/>
            </p:oleObj>
          </a:graphicData>
        </a:graphic>
      </p:graphicFrame>
      <p:graphicFrame>
        <p:nvGraphicFramePr>
          <p:cNvPr id="193541" name="Object 5"/>
          <p:cNvGraphicFramePr>
            <a:graphicFrameLocks noChangeAspect="1"/>
          </p:cNvGraphicFramePr>
          <p:nvPr/>
        </p:nvGraphicFramePr>
        <p:xfrm>
          <a:off x="4727602" y="4857760"/>
          <a:ext cx="3702050" cy="1785937"/>
        </p:xfrm>
        <a:graphic>
          <a:graphicData uri="http://schemas.openxmlformats.org/presentationml/2006/ole">
            <p:oleObj spid="_x0000_s193541" name="Équation" r:id="rId6" imgW="1625400" imgH="711000" progId="Equation.3">
              <p:embed/>
            </p:oleObj>
          </a:graphicData>
        </a:graphic>
      </p:graphicFrame>
      <p:sp>
        <p:nvSpPr>
          <p:cNvPr id="10" name="ZoneTexte 9"/>
          <p:cNvSpPr txBox="1"/>
          <p:nvPr/>
        </p:nvSpPr>
        <p:spPr>
          <a:xfrm>
            <a:off x="3714744" y="5429264"/>
            <a:ext cx="1071570" cy="707886"/>
          </a:xfrm>
          <a:prstGeom prst="rect">
            <a:avLst/>
          </a:prstGeom>
          <a:noFill/>
        </p:spPr>
        <p:txBody>
          <a:bodyPr wrap="square" rtlCol="0">
            <a:spAutoFit/>
          </a:bodyPr>
          <a:lstStyle/>
          <a:p>
            <a:r>
              <a:rPr lang="fr-FR" sz="4000" dirty="0" smtClean="0">
                <a:solidFill>
                  <a:srgbClr val="7030A0"/>
                </a:solidFill>
                <a:sym typeface="Symbol"/>
              </a:rPr>
              <a:t></a:t>
            </a:r>
            <a:endParaRPr lang="fr-FR" sz="4000" dirty="0"/>
          </a:p>
        </p:txBody>
      </p:sp>
      <p:sp>
        <p:nvSpPr>
          <p:cNvPr id="11" name="ZoneTexte 10"/>
          <p:cNvSpPr txBox="1"/>
          <p:nvPr/>
        </p:nvSpPr>
        <p:spPr>
          <a:xfrm>
            <a:off x="0" y="4000504"/>
            <a:ext cx="3143240" cy="646331"/>
          </a:xfrm>
          <a:prstGeom prst="rect">
            <a:avLst/>
          </a:prstGeom>
          <a:noFill/>
        </p:spPr>
        <p:txBody>
          <a:bodyPr wrap="square" rtlCol="0">
            <a:spAutoFit/>
          </a:bodyPr>
          <a:lstStyle/>
          <a:p>
            <a:r>
              <a:rPr lang="fr-FR" sz="3600" b="1" u="sng" dirty="0" smtClean="0">
                <a:solidFill>
                  <a:srgbClr val="7030A0"/>
                </a:solidFill>
              </a:rPr>
              <a:t>Exemple :</a:t>
            </a:r>
            <a:endParaRPr lang="fr-FR" sz="3600" b="1" u="sng" dirty="0">
              <a:solidFill>
                <a:srgbClr val="7030A0"/>
              </a:solidFill>
            </a:endParaRPr>
          </a:p>
        </p:txBody>
      </p:sp>
      <p:sp>
        <p:nvSpPr>
          <p:cNvPr id="12" name="ZoneTexte 11"/>
          <p:cNvSpPr txBox="1"/>
          <p:nvPr/>
        </p:nvSpPr>
        <p:spPr>
          <a:xfrm>
            <a:off x="2928926" y="3429000"/>
            <a:ext cx="5072098" cy="1477328"/>
          </a:xfrm>
          <a:prstGeom prst="rect">
            <a:avLst/>
          </a:prstGeom>
          <a:noFill/>
        </p:spPr>
        <p:txBody>
          <a:bodyPr wrap="square" rtlCol="0">
            <a:spAutoFit/>
          </a:bodyPr>
          <a:lstStyle/>
          <a:p>
            <a:r>
              <a:rPr lang="fr-FR" dirty="0" smtClean="0"/>
              <a:t>n c’est la taille du code,</a:t>
            </a:r>
          </a:p>
          <a:p>
            <a:r>
              <a:rPr lang="fr-FR" dirty="0" smtClean="0"/>
              <a:t>K la taille de la donnée</a:t>
            </a:r>
          </a:p>
          <a:p>
            <a:r>
              <a:rPr lang="fr-FR" dirty="0" smtClean="0"/>
              <a:t>N-k c’est la taille des bits de contrôle qu’on va rajouter dans le code:   ex= n=6, k=3   n-k=3</a:t>
            </a:r>
          </a:p>
          <a:p>
            <a:r>
              <a:rPr lang="fr-FR" dirty="0" smtClean="0"/>
              <a:t>N=7, k=4 ,   n-k=3</a:t>
            </a:r>
            <a:endParaRPr lang="fr-FR" dirty="0"/>
          </a:p>
        </p:txBody>
      </p:sp>
    </p:spTree>
  </p:cSld>
  <p:clrMapOvr>
    <a:masterClrMapping/>
  </p:clrMapOvr>
  <p:transition advTm="15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14</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
        <p:nvSpPr>
          <p:cNvPr id="6" name="ZoneTexte 5"/>
          <p:cNvSpPr txBox="1"/>
          <p:nvPr/>
        </p:nvSpPr>
        <p:spPr>
          <a:xfrm>
            <a:off x="0" y="1285860"/>
            <a:ext cx="9144000" cy="1354217"/>
          </a:xfrm>
          <a:prstGeom prst="rect">
            <a:avLst/>
          </a:prstGeom>
          <a:noFill/>
        </p:spPr>
        <p:txBody>
          <a:bodyPr wrap="square" rtlCol="0">
            <a:spAutoFit/>
          </a:bodyPr>
          <a:lstStyle/>
          <a:p>
            <a:pPr algn="just"/>
            <a:r>
              <a:rPr lang="fr-FR" sz="2200" b="1" dirty="0" smtClean="0">
                <a:solidFill>
                  <a:srgbClr val="FF0000"/>
                </a:solidFill>
              </a:rPr>
              <a:t>A quoi va servir la matrice de contrôle de parité?</a:t>
            </a:r>
            <a:r>
              <a:rPr lang="fr-FR" sz="2200" dirty="0" smtClean="0">
                <a:solidFill>
                  <a:srgbClr val="00B0F0"/>
                </a:solidFill>
              </a:rPr>
              <a:t>                                     </a:t>
            </a:r>
          </a:p>
          <a:p>
            <a:pPr algn="just"/>
            <a:r>
              <a:rPr lang="fr-FR" sz="2000" dirty="0" smtClean="0">
                <a:solidFill>
                  <a:srgbClr val="00B0F0"/>
                </a:solidFill>
              </a:rPr>
              <a:t>                             </a:t>
            </a:r>
            <a:r>
              <a:rPr lang="fr-FR" sz="4000" dirty="0" smtClean="0">
                <a:solidFill>
                  <a:srgbClr val="7030A0"/>
                </a:solidFill>
                <a:sym typeface="Symbol"/>
              </a:rPr>
              <a:t>                                 </a:t>
            </a:r>
            <a:endParaRPr lang="fr-FR" sz="4000" dirty="0" smtClean="0">
              <a:solidFill>
                <a:srgbClr val="7030A0"/>
              </a:solidFill>
            </a:endParaRPr>
          </a:p>
          <a:p>
            <a:endParaRPr lang="fr-FR" dirty="0" smtClean="0"/>
          </a:p>
        </p:txBody>
      </p:sp>
      <p:graphicFrame>
        <p:nvGraphicFramePr>
          <p:cNvPr id="193539" name="Object 3"/>
          <p:cNvGraphicFramePr>
            <a:graphicFrameLocks noChangeAspect="1"/>
          </p:cNvGraphicFramePr>
          <p:nvPr/>
        </p:nvGraphicFramePr>
        <p:xfrm>
          <a:off x="428596" y="1785926"/>
          <a:ext cx="1143008" cy="502762"/>
        </p:xfrm>
        <a:graphic>
          <a:graphicData uri="http://schemas.openxmlformats.org/presentationml/2006/ole">
            <p:oleObj spid="_x0000_s194563" name="Équation" r:id="rId3" imgW="647640" imgH="228600" progId="Equation.3">
              <p:embed/>
            </p:oleObj>
          </a:graphicData>
        </a:graphic>
      </p:graphicFrame>
      <p:graphicFrame>
        <p:nvGraphicFramePr>
          <p:cNvPr id="193540" name="Object 4"/>
          <p:cNvGraphicFramePr>
            <a:graphicFrameLocks noChangeAspect="1"/>
          </p:cNvGraphicFramePr>
          <p:nvPr/>
        </p:nvGraphicFramePr>
        <p:xfrm>
          <a:off x="4838700" y="1643063"/>
          <a:ext cx="1611313" cy="617537"/>
        </p:xfrm>
        <a:graphic>
          <a:graphicData uri="http://schemas.openxmlformats.org/presentationml/2006/ole">
            <p:oleObj spid="_x0000_s194564" name="Équation" r:id="rId4" imgW="901440" imgH="291960" progId="Equation.3">
              <p:embed/>
            </p:oleObj>
          </a:graphicData>
        </a:graphic>
      </p:graphicFrame>
      <p:graphicFrame>
        <p:nvGraphicFramePr>
          <p:cNvPr id="194566" name="Object 6"/>
          <p:cNvGraphicFramePr>
            <a:graphicFrameLocks noChangeAspect="1"/>
          </p:cNvGraphicFramePr>
          <p:nvPr/>
        </p:nvGraphicFramePr>
        <p:xfrm>
          <a:off x="7344678" y="1643050"/>
          <a:ext cx="1573894" cy="500066"/>
        </p:xfrm>
        <a:graphic>
          <a:graphicData uri="http://schemas.openxmlformats.org/presentationml/2006/ole">
            <p:oleObj spid="_x0000_s194566" name="Équation" r:id="rId5" imgW="914400" imgH="228600" progId="Equation.3">
              <p:embed/>
            </p:oleObj>
          </a:graphicData>
        </a:graphic>
      </p:graphicFrame>
      <p:graphicFrame>
        <p:nvGraphicFramePr>
          <p:cNvPr id="14" name="Objet 13"/>
          <p:cNvGraphicFramePr>
            <a:graphicFrameLocks noChangeAspect="1"/>
          </p:cNvGraphicFramePr>
          <p:nvPr/>
        </p:nvGraphicFramePr>
        <p:xfrm>
          <a:off x="2500298" y="1714488"/>
          <a:ext cx="1181106" cy="524160"/>
        </p:xfrm>
        <a:graphic>
          <a:graphicData uri="http://schemas.openxmlformats.org/presentationml/2006/ole">
            <p:oleObj spid="_x0000_s194568" name="Équation" r:id="rId6" imgW="647640" imgH="215640" progId="Equation.3">
              <p:embed/>
            </p:oleObj>
          </a:graphicData>
        </a:graphic>
      </p:graphicFrame>
      <p:sp>
        <p:nvSpPr>
          <p:cNvPr id="15" name="Accolade ouvrante 14"/>
          <p:cNvSpPr/>
          <p:nvPr/>
        </p:nvSpPr>
        <p:spPr>
          <a:xfrm rot="16200000">
            <a:off x="1750215" y="392902"/>
            <a:ext cx="571503" cy="392905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6" name="Accolade ouvrante 15"/>
          <p:cNvSpPr/>
          <p:nvPr/>
        </p:nvSpPr>
        <p:spPr>
          <a:xfrm rot="16200000">
            <a:off x="6679405" y="107149"/>
            <a:ext cx="642941" cy="428624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7" name="ZoneTexte 16"/>
          <p:cNvSpPr txBox="1"/>
          <p:nvPr/>
        </p:nvSpPr>
        <p:spPr>
          <a:xfrm>
            <a:off x="0" y="2571744"/>
            <a:ext cx="4286248" cy="1323439"/>
          </a:xfrm>
          <a:prstGeom prst="rect">
            <a:avLst/>
          </a:prstGeom>
          <a:noFill/>
        </p:spPr>
        <p:txBody>
          <a:bodyPr wrap="square" rtlCol="0">
            <a:spAutoFit/>
          </a:bodyPr>
          <a:lstStyle/>
          <a:p>
            <a:pPr algn="just"/>
            <a:r>
              <a:rPr lang="fr-FR" sz="2000" b="1" dirty="0" smtClean="0">
                <a:solidFill>
                  <a:srgbClr val="00B050"/>
                </a:solidFill>
              </a:rPr>
              <a:t>Au niveau du codeur où D : les données fournies par la source et C</a:t>
            </a:r>
            <a:r>
              <a:rPr lang="fr-FR" sz="2000" b="1" baseline="-25000" dirty="0" smtClean="0">
                <a:solidFill>
                  <a:srgbClr val="00B050"/>
                </a:solidFill>
              </a:rPr>
              <a:t>D</a:t>
            </a:r>
            <a:r>
              <a:rPr lang="fr-FR" sz="2000" b="1" dirty="0" smtClean="0">
                <a:solidFill>
                  <a:srgbClr val="00B050"/>
                </a:solidFill>
              </a:rPr>
              <a:t> les données codées appelées également l’alphabet X</a:t>
            </a:r>
            <a:endParaRPr lang="fr-FR" sz="2000" b="1" dirty="0">
              <a:solidFill>
                <a:srgbClr val="00B050"/>
              </a:solidFill>
            </a:endParaRPr>
          </a:p>
        </p:txBody>
      </p:sp>
      <p:sp>
        <p:nvSpPr>
          <p:cNvPr id="18" name="ZoneTexte 17"/>
          <p:cNvSpPr txBox="1"/>
          <p:nvPr/>
        </p:nvSpPr>
        <p:spPr>
          <a:xfrm>
            <a:off x="4857752" y="2500306"/>
            <a:ext cx="4286248" cy="1323439"/>
          </a:xfrm>
          <a:prstGeom prst="rect">
            <a:avLst/>
          </a:prstGeom>
          <a:noFill/>
        </p:spPr>
        <p:txBody>
          <a:bodyPr wrap="square" rtlCol="0">
            <a:spAutoFit/>
          </a:bodyPr>
          <a:lstStyle/>
          <a:p>
            <a:pPr algn="just"/>
            <a:r>
              <a:rPr lang="fr-FR" sz="2000" b="1" dirty="0" smtClean="0">
                <a:solidFill>
                  <a:srgbClr val="0070C0"/>
                </a:solidFill>
              </a:rPr>
              <a:t>H permet de savoir si un mot reçu est un mot du code, en calculant son syndrome. Si le syndrome du mot est nul, ce mot appartient au code. </a:t>
            </a:r>
            <a:endParaRPr lang="fr-FR" sz="2000" b="1" dirty="0">
              <a:solidFill>
                <a:srgbClr val="0070C0"/>
              </a:solidFill>
            </a:endParaRPr>
          </a:p>
        </p:txBody>
      </p:sp>
      <p:sp>
        <p:nvSpPr>
          <p:cNvPr id="19" name="ZoneTexte 18"/>
          <p:cNvSpPr txBox="1"/>
          <p:nvPr/>
        </p:nvSpPr>
        <p:spPr>
          <a:xfrm>
            <a:off x="0" y="3929066"/>
            <a:ext cx="9144000" cy="2923877"/>
          </a:xfrm>
          <a:prstGeom prst="rect">
            <a:avLst/>
          </a:prstGeom>
          <a:noFill/>
        </p:spPr>
        <p:txBody>
          <a:bodyPr wrap="square" rtlCol="0">
            <a:spAutoFit/>
          </a:bodyPr>
          <a:lstStyle/>
          <a:p>
            <a:pPr algn="just"/>
            <a:r>
              <a:rPr lang="fr-FR" sz="2200" b="1" dirty="0" smtClean="0">
                <a:solidFill>
                  <a:srgbClr val="FF0000"/>
                </a:solidFill>
              </a:rPr>
              <a:t>En effet, un mot codé C</a:t>
            </a:r>
            <a:r>
              <a:rPr lang="fr-FR" sz="2200" b="1" baseline="-25000" dirty="0" smtClean="0">
                <a:solidFill>
                  <a:srgbClr val="FF0000"/>
                </a:solidFill>
              </a:rPr>
              <a:t>D</a:t>
            </a:r>
            <a:r>
              <a:rPr lang="fr-FR" sz="2200" b="1" dirty="0" smtClean="0">
                <a:solidFill>
                  <a:srgbClr val="FF0000"/>
                </a:solidFill>
              </a:rPr>
              <a:t>  a été généré par la matrice génératrice </a:t>
            </a:r>
            <a:r>
              <a:rPr lang="fr-FR" sz="2200" b="1" i="1" dirty="0" smtClean="0">
                <a:solidFill>
                  <a:srgbClr val="FF0000"/>
                </a:solidFill>
              </a:rPr>
              <a:t>G</a:t>
            </a:r>
            <a:r>
              <a:rPr lang="fr-FR" sz="2200" b="1" dirty="0" smtClean="0">
                <a:solidFill>
                  <a:srgbClr val="FF0000"/>
                </a:solidFill>
              </a:rPr>
              <a:t> si et seulement si </a:t>
            </a:r>
            <a:r>
              <a:rPr lang="fr-FR" sz="2200" b="1" i="1" dirty="0" err="1" smtClean="0">
                <a:solidFill>
                  <a:srgbClr val="FF0000"/>
                </a:solidFill>
              </a:rPr>
              <a:t>HC</a:t>
            </a:r>
            <a:r>
              <a:rPr lang="fr-FR" sz="2200" b="1" i="1" baseline="-25000" dirty="0" err="1" smtClean="0">
                <a:solidFill>
                  <a:srgbClr val="FF0000"/>
                </a:solidFill>
              </a:rPr>
              <a:t>D</a:t>
            </a:r>
            <a:r>
              <a:rPr lang="fr-FR" sz="2200" b="1" i="1" baseline="30000" dirty="0" err="1" smtClean="0">
                <a:solidFill>
                  <a:srgbClr val="FF0000"/>
                </a:solidFill>
              </a:rPr>
              <a:t>t</a:t>
            </a:r>
            <a:r>
              <a:rPr lang="fr-FR" sz="2200" b="1" dirty="0" smtClean="0">
                <a:solidFill>
                  <a:srgbClr val="FF0000"/>
                </a:solidFill>
              </a:rPr>
              <a:t> = 0.</a:t>
            </a:r>
          </a:p>
          <a:p>
            <a:r>
              <a:rPr lang="fr-FR" sz="2000" b="1" u="sng" dirty="0" smtClean="0">
                <a:solidFill>
                  <a:srgbClr val="0070C0"/>
                </a:solidFill>
                <a:latin typeface="Times New Roman" pitchFamily="18" charset="0"/>
                <a:cs typeface="Times New Roman" pitchFamily="18" charset="0"/>
              </a:rPr>
              <a:t>Proposition:</a:t>
            </a:r>
            <a:r>
              <a:rPr lang="fr-FR" sz="2000" dirty="0" smtClean="0">
                <a:latin typeface="Times New Roman" pitchFamily="18" charset="0"/>
                <a:cs typeface="Times New Roman" pitchFamily="18" charset="0"/>
              </a:rPr>
              <a:t> </a:t>
            </a:r>
            <a:r>
              <a:rPr lang="fr-FR" sz="2000" i="1" dirty="0" smtClean="0">
                <a:solidFill>
                  <a:srgbClr val="7030A0"/>
                </a:solidFill>
                <a:latin typeface="Times New Roman" pitchFamily="18" charset="0"/>
                <a:cs typeface="Times New Roman" pitchFamily="18" charset="0"/>
              </a:rPr>
              <a:t>La distance minimum d de C est caractérisée par les propriétés suivantes: </a:t>
            </a:r>
          </a:p>
          <a:p>
            <a:pPr>
              <a:buFont typeface="Wingdings" pitchFamily="2" charset="2"/>
              <a:buChar char="q"/>
            </a:pPr>
            <a:r>
              <a:rPr lang="fr-FR" sz="2000" i="1" dirty="0" smtClean="0">
                <a:solidFill>
                  <a:srgbClr val="7030A0"/>
                </a:solidFill>
                <a:latin typeface="Times New Roman" pitchFamily="18" charset="0"/>
                <a:cs typeface="Times New Roman" pitchFamily="18" charset="0"/>
              </a:rPr>
              <a:t> d−1colonnes de H sont toujours linéairement indépendantes.</a:t>
            </a:r>
          </a:p>
          <a:p>
            <a:pPr>
              <a:buFont typeface="Wingdings" pitchFamily="2" charset="2"/>
              <a:buChar char="q"/>
            </a:pPr>
            <a:r>
              <a:rPr lang="fr-FR" sz="2000" i="1" dirty="0" smtClean="0">
                <a:solidFill>
                  <a:srgbClr val="7030A0"/>
                </a:solidFill>
                <a:latin typeface="Times New Roman" pitchFamily="18" charset="0"/>
                <a:cs typeface="Times New Roman" pitchFamily="18" charset="0"/>
              </a:rPr>
              <a:t>Il y a un système de d colonnes de H qui est lié.</a:t>
            </a:r>
          </a:p>
          <a:p>
            <a:pPr>
              <a:buFont typeface="Wingdings" pitchFamily="2" charset="2"/>
              <a:buChar char="q"/>
            </a:pPr>
            <a:endParaRPr lang="fr-FR" sz="2000" i="1" dirty="0" smtClean="0">
              <a:solidFill>
                <a:srgbClr val="7030A0"/>
              </a:solidFill>
              <a:latin typeface="Times New Roman" pitchFamily="18" charset="0"/>
              <a:cs typeface="Times New Roman" pitchFamily="18" charset="0"/>
            </a:endParaRPr>
          </a:p>
          <a:p>
            <a:r>
              <a:rPr lang="fr-FR" sz="2000" b="1" dirty="0" smtClean="0">
                <a:solidFill>
                  <a:srgbClr val="00B050"/>
                </a:solidFill>
                <a:latin typeface="Times New Roman" pitchFamily="18" charset="0"/>
                <a:cs typeface="Times New Roman" pitchFamily="18" charset="0"/>
              </a:rPr>
              <a:t>Théorème : Capacité de correction d’un code.</a:t>
            </a:r>
            <a:endParaRPr lang="fr-FR" sz="2000" dirty="0" smtClean="0">
              <a:solidFill>
                <a:srgbClr val="00B050"/>
              </a:solidFill>
              <a:latin typeface="Times New Roman" pitchFamily="18" charset="0"/>
              <a:cs typeface="Times New Roman" pitchFamily="18" charset="0"/>
            </a:endParaRPr>
          </a:p>
          <a:p>
            <a:r>
              <a:rPr lang="fr-FR" sz="2000" dirty="0" smtClean="0">
                <a:solidFill>
                  <a:srgbClr val="002060"/>
                </a:solidFill>
                <a:latin typeface="Times New Roman" pitchFamily="18" charset="0"/>
                <a:cs typeface="Times New Roman" pitchFamily="18" charset="0"/>
              </a:rPr>
              <a:t>Si dans la matrice H d’un code, tout système de 2e vecteurs colonnes est indépendant, alors le code est capable de corriger e erreurs au moins.</a:t>
            </a:r>
          </a:p>
        </p:txBody>
      </p:sp>
    </p:spTree>
  </p:cSld>
  <p:clrMapOvr>
    <a:masterClrMapping/>
  </p:clrMapOvr>
  <p:transition advTm="15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15</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
        <p:nvSpPr>
          <p:cNvPr id="6" name="ZoneTexte 5"/>
          <p:cNvSpPr txBox="1"/>
          <p:nvPr/>
        </p:nvSpPr>
        <p:spPr>
          <a:xfrm>
            <a:off x="0" y="1357298"/>
            <a:ext cx="9144000" cy="5262979"/>
          </a:xfrm>
          <a:prstGeom prst="rect">
            <a:avLst/>
          </a:prstGeom>
          <a:noFill/>
        </p:spPr>
        <p:txBody>
          <a:bodyPr wrap="square" rtlCol="0">
            <a:spAutoFit/>
          </a:bodyPr>
          <a:lstStyle/>
          <a:p>
            <a:pPr algn="just"/>
            <a:r>
              <a:rPr lang="fr-FR" sz="2400" b="1" u="sng" dirty="0" smtClean="0">
                <a:solidFill>
                  <a:srgbClr val="FF0000"/>
                </a:solidFill>
              </a:rPr>
              <a:t>Exercice 1:</a:t>
            </a:r>
          </a:p>
          <a:p>
            <a:pPr algn="just"/>
            <a:r>
              <a:rPr lang="fr-FR" sz="2400" dirty="0" smtClean="0"/>
              <a:t>Soit le code linéaire donné par sa matrice génératrice suivante: k=3, n=6</a:t>
            </a:r>
          </a:p>
          <a:p>
            <a:pPr algn="just"/>
            <a:endParaRPr lang="fr-FR" sz="2400" dirty="0" smtClean="0"/>
          </a:p>
          <a:p>
            <a:pPr algn="just"/>
            <a:endParaRPr lang="fr-FR" sz="2400" dirty="0" smtClean="0"/>
          </a:p>
          <a:p>
            <a:pPr algn="just"/>
            <a:endParaRPr lang="fr-FR" sz="2400" dirty="0" smtClean="0"/>
          </a:p>
          <a:p>
            <a:pPr algn="just"/>
            <a:endParaRPr lang="fr-FR" sz="2400" dirty="0" smtClean="0"/>
          </a:p>
          <a:p>
            <a:pPr algn="just"/>
            <a:endParaRPr lang="fr-FR" sz="2400" dirty="0" smtClean="0"/>
          </a:p>
          <a:p>
            <a:pPr marL="342900" indent="-342900" algn="just">
              <a:buFont typeface="+mj-lt"/>
              <a:buAutoNum type="arabicParenR"/>
            </a:pPr>
            <a:r>
              <a:rPr lang="fr-FR" sz="2400" dirty="0" smtClean="0"/>
              <a:t>Ce code contient combien  de bits d’information et de contrôle?</a:t>
            </a:r>
          </a:p>
          <a:p>
            <a:pPr marL="342900" indent="-342900" algn="just">
              <a:buFont typeface="+mj-lt"/>
              <a:buAutoNum type="arabicParenR"/>
            </a:pPr>
            <a:r>
              <a:rPr lang="fr-FR" sz="2400" dirty="0" smtClean="0"/>
              <a:t>Trouver le vecteur de code </a:t>
            </a:r>
            <a:r>
              <a:rPr lang="fr-FR" sz="2400" b="1" dirty="0" smtClean="0">
                <a:solidFill>
                  <a:srgbClr val="7030A0"/>
                </a:solidFill>
              </a:rPr>
              <a:t>C</a:t>
            </a:r>
            <a:r>
              <a:rPr lang="fr-FR" sz="2400" b="1" baseline="-25000" dirty="0" smtClean="0">
                <a:solidFill>
                  <a:srgbClr val="7030A0"/>
                </a:solidFill>
              </a:rPr>
              <a:t>D</a:t>
            </a:r>
            <a:r>
              <a:rPr lang="fr-FR" sz="2400" dirty="0" smtClean="0"/>
              <a:t> , pour une vecteur de données </a:t>
            </a:r>
            <a:r>
              <a:rPr lang="fr-FR" sz="2400" b="1" u="sng" dirty="0" smtClean="0"/>
              <a:t>D={</a:t>
            </a:r>
            <a:r>
              <a:rPr lang="fr-FR" sz="2400" b="1" u="sng" dirty="0" smtClean="0">
                <a:solidFill>
                  <a:srgbClr val="0070C0"/>
                </a:solidFill>
              </a:rPr>
              <a:t>011</a:t>
            </a:r>
            <a:r>
              <a:rPr lang="fr-FR" sz="2400" b="1" u="sng" dirty="0" smtClean="0">
                <a:solidFill>
                  <a:srgbClr val="C00000"/>
                </a:solidFill>
              </a:rPr>
              <a:t>001</a:t>
            </a:r>
            <a:r>
              <a:rPr lang="fr-FR" sz="2400" b="1" u="sng" dirty="0" smtClean="0">
                <a:solidFill>
                  <a:schemeClr val="accent3">
                    <a:lumMod val="50000"/>
                  </a:schemeClr>
                </a:solidFill>
              </a:rPr>
              <a:t>010</a:t>
            </a:r>
            <a:r>
              <a:rPr lang="fr-FR" sz="2400" b="1" u="sng" dirty="0" smtClean="0"/>
              <a:t>101110001} :   Cd= [011110, </a:t>
            </a:r>
            <a:endParaRPr lang="fr-FR" sz="1600" b="1" u="sng" dirty="0" smtClean="0">
              <a:solidFill>
                <a:srgbClr val="0070C0"/>
              </a:solidFill>
            </a:endParaRPr>
          </a:p>
          <a:p>
            <a:pPr marL="342900" indent="-342900" algn="just">
              <a:buFont typeface="+mj-lt"/>
              <a:buAutoNum type="arabicParenR"/>
            </a:pPr>
            <a:r>
              <a:rPr lang="fr-FR" sz="2400" dirty="0" smtClean="0"/>
              <a:t>Calculez sa matrice de parité H</a:t>
            </a:r>
          </a:p>
          <a:p>
            <a:pPr marL="342900" indent="-342900" algn="just">
              <a:buFont typeface="+mj-lt"/>
              <a:buAutoNum type="arabicParenR"/>
            </a:pPr>
            <a:r>
              <a:rPr lang="fr-FR" sz="2400" dirty="0" smtClean="0"/>
              <a:t>Quelles sont les images par H des mots 100000, 010000, 001000, 000100, 000010, 000001? Que pouvez vous déduire sur le pouvoir de correction de ce code?</a:t>
            </a:r>
          </a:p>
        </p:txBody>
      </p:sp>
      <p:pic>
        <p:nvPicPr>
          <p:cNvPr id="192514" name="Picture 2"/>
          <p:cNvPicPr>
            <a:picLocks noChangeAspect="1" noChangeArrowheads="1"/>
          </p:cNvPicPr>
          <p:nvPr/>
        </p:nvPicPr>
        <p:blipFill>
          <a:blip r:embed="rId2"/>
          <a:srcRect/>
          <a:stretch>
            <a:fillRect/>
          </a:stretch>
        </p:blipFill>
        <p:spPr bwMode="auto">
          <a:xfrm>
            <a:off x="3203721" y="2357430"/>
            <a:ext cx="3668417" cy="1481145"/>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106418" y="1428736"/>
            <a:ext cx="9037582" cy="5072098"/>
          </a:xfrm>
          <a:prstGeom prst="rect">
            <a:avLst/>
          </a:prstGeom>
        </p:spPr>
      </p:pic>
      <p:pic>
        <p:nvPicPr>
          <p:cNvPr id="5" name="Image 4"/>
          <p:cNvPicPr>
            <a:picLocks noChangeAspect="1"/>
          </p:cNvPicPr>
          <p:nvPr/>
        </p:nvPicPr>
        <p:blipFill>
          <a:blip r:embed="rId3"/>
          <a:stretch>
            <a:fillRect/>
          </a:stretch>
        </p:blipFill>
        <p:spPr>
          <a:xfrm>
            <a:off x="189760" y="6402127"/>
            <a:ext cx="7265860" cy="455897"/>
          </a:xfrm>
          <a:prstGeom prst="rect">
            <a:avLst/>
          </a:prstGeom>
        </p:spPr>
      </p:pic>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7" name="ZoneTexte 6"/>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
        <p:nvSpPr>
          <p:cNvPr id="8" name="ZoneTexte 7"/>
          <p:cNvSpPr txBox="1"/>
          <p:nvPr/>
        </p:nvSpPr>
        <p:spPr>
          <a:xfrm>
            <a:off x="0" y="1109947"/>
            <a:ext cx="3357554" cy="461665"/>
          </a:xfrm>
          <a:prstGeom prst="rect">
            <a:avLst/>
          </a:prstGeom>
          <a:noFill/>
        </p:spPr>
        <p:txBody>
          <a:bodyPr wrap="square" rtlCol="0">
            <a:spAutoFit/>
          </a:bodyPr>
          <a:lstStyle/>
          <a:p>
            <a:r>
              <a:rPr lang="fr-FR" sz="2400" b="1" u="sng" dirty="0" smtClean="0">
                <a:solidFill>
                  <a:srgbClr val="FF0000"/>
                </a:solidFill>
              </a:rPr>
              <a:t>Solution de l’exercice 1</a:t>
            </a:r>
            <a:endParaRPr lang="fr-FR" sz="2400" b="1" u="sng" dirty="0">
              <a:solidFill>
                <a:srgbClr val="FF0000"/>
              </a:solidFill>
            </a:endParaRPr>
          </a:p>
        </p:txBody>
      </p:sp>
    </p:spTree>
    <p:extLst>
      <p:ext uri="{BB962C8B-B14F-4D97-AF65-F5344CB8AC3E}">
        <p14:creationId xmlns:p14="http://schemas.microsoft.com/office/powerpoint/2010/main" xmlns="" val="2672661781"/>
      </p:ext>
    </p:extLst>
  </p:cSld>
  <p:clrMapOvr>
    <a:masterClrMapping/>
  </p:clrMapOvr>
  <p:transition advTm="15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71751" y="1500174"/>
            <a:ext cx="9072249" cy="1714512"/>
          </a:xfrm>
          <a:prstGeom prst="rect">
            <a:avLst/>
          </a:prstGeom>
        </p:spPr>
      </p:pic>
      <p:pic>
        <p:nvPicPr>
          <p:cNvPr id="3" name="Image 2"/>
          <p:cNvPicPr>
            <a:picLocks noChangeAspect="1"/>
          </p:cNvPicPr>
          <p:nvPr/>
        </p:nvPicPr>
        <p:blipFill>
          <a:blip r:embed="rId3"/>
          <a:stretch>
            <a:fillRect/>
          </a:stretch>
        </p:blipFill>
        <p:spPr>
          <a:xfrm>
            <a:off x="64012" y="3214686"/>
            <a:ext cx="9079987" cy="3643338"/>
          </a:xfrm>
          <a:prstGeom prst="rect">
            <a:avLst/>
          </a:prstGeom>
        </p:spPr>
      </p:pic>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
        <p:nvSpPr>
          <p:cNvPr id="6" name="ZoneTexte 5"/>
          <p:cNvSpPr txBox="1"/>
          <p:nvPr/>
        </p:nvSpPr>
        <p:spPr>
          <a:xfrm>
            <a:off x="0" y="1109947"/>
            <a:ext cx="4786314" cy="461665"/>
          </a:xfrm>
          <a:prstGeom prst="rect">
            <a:avLst/>
          </a:prstGeom>
          <a:noFill/>
        </p:spPr>
        <p:txBody>
          <a:bodyPr wrap="square" rtlCol="0">
            <a:spAutoFit/>
          </a:bodyPr>
          <a:lstStyle/>
          <a:p>
            <a:r>
              <a:rPr lang="fr-FR" sz="2400" b="1" u="sng" dirty="0" smtClean="0">
                <a:solidFill>
                  <a:srgbClr val="FF0000"/>
                </a:solidFill>
              </a:rPr>
              <a:t>Suite de la solution de l’exercice 1</a:t>
            </a:r>
            <a:endParaRPr lang="fr-FR" sz="2400" b="1" u="sng" dirty="0">
              <a:solidFill>
                <a:srgbClr val="FF0000"/>
              </a:solidFill>
            </a:endParaRPr>
          </a:p>
        </p:txBody>
      </p:sp>
      <p:pic>
        <p:nvPicPr>
          <p:cNvPr id="8" name="Picture 2"/>
          <p:cNvPicPr>
            <a:picLocks noChangeAspect="1" noChangeArrowheads="1"/>
          </p:cNvPicPr>
          <p:nvPr/>
        </p:nvPicPr>
        <p:blipFill>
          <a:blip r:embed="rId4"/>
          <a:srcRect/>
          <a:stretch>
            <a:fillRect/>
          </a:stretch>
        </p:blipFill>
        <p:spPr bwMode="auto">
          <a:xfrm>
            <a:off x="6072198" y="2143116"/>
            <a:ext cx="2830938" cy="1143008"/>
          </a:xfrm>
          <a:prstGeom prst="rect">
            <a:avLst/>
          </a:prstGeom>
          <a:noFill/>
          <a:ln w="9525">
            <a:noFill/>
            <a:miter lim="800000"/>
            <a:headEnd/>
            <a:tailEnd/>
          </a:ln>
          <a:effectLst/>
        </p:spPr>
      </p:pic>
    </p:spTree>
    <p:extLst>
      <p:ext uri="{BB962C8B-B14F-4D97-AF65-F5344CB8AC3E}">
        <p14:creationId xmlns:p14="http://schemas.microsoft.com/office/powerpoint/2010/main" xmlns="" val="2667422100"/>
      </p:ext>
    </p:extLst>
  </p:cSld>
  <p:clrMapOvr>
    <a:masterClrMapping/>
  </p:clrMapOvr>
  <p:transition advTm="15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 y="1467674"/>
            <a:ext cx="9144000" cy="2175640"/>
          </a:xfrm>
          <a:prstGeom prst="rect">
            <a:avLst/>
          </a:prstGeom>
        </p:spPr>
      </p:pic>
      <p:pic>
        <p:nvPicPr>
          <p:cNvPr id="4" name="Image 3"/>
          <p:cNvPicPr>
            <a:picLocks noChangeAspect="1"/>
          </p:cNvPicPr>
          <p:nvPr/>
        </p:nvPicPr>
        <p:blipFill>
          <a:blip r:embed="rId3"/>
          <a:stretch>
            <a:fillRect/>
          </a:stretch>
        </p:blipFill>
        <p:spPr>
          <a:xfrm>
            <a:off x="0" y="3857628"/>
            <a:ext cx="8643965" cy="3000396"/>
          </a:xfrm>
          <a:prstGeom prst="rect">
            <a:avLst/>
          </a:prstGeom>
        </p:spPr>
      </p:pic>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
        <p:nvSpPr>
          <p:cNvPr id="9" name="ZoneTexte 8"/>
          <p:cNvSpPr txBox="1"/>
          <p:nvPr/>
        </p:nvSpPr>
        <p:spPr>
          <a:xfrm>
            <a:off x="0" y="1109947"/>
            <a:ext cx="3357554" cy="461665"/>
          </a:xfrm>
          <a:prstGeom prst="rect">
            <a:avLst/>
          </a:prstGeom>
          <a:noFill/>
        </p:spPr>
        <p:txBody>
          <a:bodyPr wrap="square" rtlCol="0">
            <a:spAutoFit/>
          </a:bodyPr>
          <a:lstStyle/>
          <a:p>
            <a:r>
              <a:rPr lang="fr-FR" sz="2400" b="1" u="sng" dirty="0" smtClean="0">
                <a:solidFill>
                  <a:srgbClr val="FF0000"/>
                </a:solidFill>
              </a:rPr>
              <a:t>Exercice 2</a:t>
            </a:r>
            <a:endParaRPr lang="fr-FR" sz="2400" b="1" u="sng" dirty="0">
              <a:solidFill>
                <a:srgbClr val="FF0000"/>
              </a:solidFill>
            </a:endParaRPr>
          </a:p>
        </p:txBody>
      </p:sp>
      <p:sp>
        <p:nvSpPr>
          <p:cNvPr id="10" name="ZoneTexte 9"/>
          <p:cNvSpPr txBox="1"/>
          <p:nvPr/>
        </p:nvSpPr>
        <p:spPr>
          <a:xfrm>
            <a:off x="-32" y="3467401"/>
            <a:ext cx="4357718" cy="461665"/>
          </a:xfrm>
          <a:prstGeom prst="rect">
            <a:avLst/>
          </a:prstGeom>
          <a:noFill/>
        </p:spPr>
        <p:txBody>
          <a:bodyPr wrap="square" rtlCol="0">
            <a:spAutoFit/>
          </a:bodyPr>
          <a:lstStyle/>
          <a:p>
            <a:r>
              <a:rPr lang="fr-FR" sz="2400" b="1" u="sng" dirty="0" smtClean="0">
                <a:solidFill>
                  <a:srgbClr val="FF0000"/>
                </a:solidFill>
              </a:rPr>
              <a:t>Rappel sur le code de </a:t>
            </a:r>
            <a:r>
              <a:rPr lang="fr-FR" sz="2400" b="1" u="sng" dirty="0" err="1" smtClean="0">
                <a:solidFill>
                  <a:srgbClr val="FF0000"/>
                </a:solidFill>
              </a:rPr>
              <a:t>Hamming</a:t>
            </a:r>
            <a:endParaRPr lang="fr-FR" sz="2400" b="1" u="sng" dirty="0">
              <a:solidFill>
                <a:srgbClr val="FF0000"/>
              </a:solidFill>
            </a:endParaRPr>
          </a:p>
        </p:txBody>
      </p:sp>
    </p:spTree>
    <p:extLst>
      <p:ext uri="{BB962C8B-B14F-4D97-AF65-F5344CB8AC3E}">
        <p14:creationId xmlns:p14="http://schemas.microsoft.com/office/powerpoint/2010/main" xmlns="" val="3707460020"/>
      </p:ext>
    </p:extLst>
  </p:cSld>
  <p:clrMapOvr>
    <a:masterClrMapping/>
  </p:clrMapOvr>
  <p:transition advTm="15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0" y="1643050"/>
            <a:ext cx="8858279" cy="5214974"/>
          </a:xfrm>
          <a:prstGeom prst="rect">
            <a:avLst/>
          </a:prstGeom>
        </p:spPr>
      </p:pic>
      <p:sp>
        <p:nvSpPr>
          <p:cNvPr id="3" name="ZoneTexte 2"/>
          <p:cNvSpPr txBox="1"/>
          <p:nvPr/>
        </p:nvSpPr>
        <p:spPr>
          <a:xfrm>
            <a:off x="-32" y="1142984"/>
            <a:ext cx="4357718" cy="461665"/>
          </a:xfrm>
          <a:prstGeom prst="rect">
            <a:avLst/>
          </a:prstGeom>
          <a:noFill/>
        </p:spPr>
        <p:txBody>
          <a:bodyPr wrap="square" rtlCol="0">
            <a:spAutoFit/>
          </a:bodyPr>
          <a:lstStyle/>
          <a:p>
            <a:r>
              <a:rPr lang="fr-FR" sz="2400" b="1" u="sng" dirty="0" smtClean="0">
                <a:solidFill>
                  <a:srgbClr val="FF0000"/>
                </a:solidFill>
              </a:rPr>
              <a:t>Rappel sur le code de </a:t>
            </a:r>
            <a:r>
              <a:rPr lang="fr-FR" sz="2400" b="1" u="sng" dirty="0" err="1" smtClean="0">
                <a:solidFill>
                  <a:srgbClr val="FF0000"/>
                </a:solidFill>
              </a:rPr>
              <a:t>Hamming</a:t>
            </a:r>
            <a:endParaRPr lang="fr-FR" sz="2400" b="1" u="sng" dirty="0">
              <a:solidFill>
                <a:srgbClr val="FF0000"/>
              </a:solidFill>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2521834798"/>
      </p:ext>
    </p:extLst>
  </p:cSld>
  <p:clrMapOvr>
    <a:masterClrMapping/>
  </p:clrMapOvr>
  <p:transition advTm="1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895198"/>
            <a:ext cx="9144000" cy="5201424"/>
          </a:xfrm>
          <a:prstGeom prst="rect">
            <a:avLst/>
          </a:prstGeom>
          <a:noFill/>
        </p:spPr>
        <p:txBody>
          <a:bodyPr wrap="square" rtlCol="0">
            <a:spAutoFit/>
          </a:bodyPr>
          <a:lstStyle/>
          <a:p>
            <a:r>
              <a:rPr lang="fr-FR" sz="2400" b="1" u="sng" dirty="0" smtClean="0">
                <a:solidFill>
                  <a:srgbClr val="7030A0"/>
                </a:solidFill>
                <a:effectLst>
                  <a:outerShdw blurRad="38100" dist="38100" dir="2700000" algn="tl">
                    <a:srgbClr val="000000">
                      <a:alpha val="43137"/>
                    </a:srgbClr>
                  </a:outerShdw>
                </a:effectLst>
              </a:rPr>
              <a:t>Deux grandes familles de codes :</a:t>
            </a:r>
          </a:p>
          <a:p>
            <a:endParaRPr lang="fr-FR" sz="2400" b="1" u="sng" dirty="0" smtClean="0">
              <a:effectLst>
                <a:outerShdw blurRad="38100" dist="38100" dir="2700000" algn="tl">
                  <a:srgbClr val="000000">
                    <a:alpha val="43137"/>
                  </a:srgbClr>
                </a:outerShdw>
              </a:effectLst>
            </a:endParaRPr>
          </a:p>
          <a:p>
            <a:endParaRPr lang="fr-FR" sz="2400" dirty="0" smtClean="0"/>
          </a:p>
          <a:p>
            <a:r>
              <a:rPr lang="fr-FR" sz="2400" b="1" u="sng" dirty="0" smtClean="0">
                <a:solidFill>
                  <a:srgbClr val="FF0000"/>
                </a:solidFill>
              </a:rPr>
              <a:t>Les codes en bloc (linéaires, </a:t>
            </a:r>
            <a:r>
              <a:rPr lang="fr-FR" sz="2400" b="1" u="sng" dirty="0" smtClean="0">
                <a:solidFill>
                  <a:srgbClr val="FF0000"/>
                </a:solidFill>
              </a:rPr>
              <a:t>polynomiale, cycliques </a:t>
            </a:r>
            <a:r>
              <a:rPr lang="fr-FR" sz="2400" b="1" u="sng" dirty="0" smtClean="0">
                <a:solidFill>
                  <a:srgbClr val="FF0000"/>
                </a:solidFill>
              </a:rPr>
              <a:t>ou non) : </a:t>
            </a:r>
            <a:r>
              <a:rPr lang="fr-FR" sz="2400" dirty="0" smtClean="0"/>
              <a:t>le codage/décodage d'un bloc dépend uniquement des informations de ce bloc.</a:t>
            </a:r>
          </a:p>
          <a:p>
            <a:endParaRPr lang="fr-FR" sz="2400" dirty="0" smtClean="0"/>
          </a:p>
          <a:p>
            <a:r>
              <a:rPr lang="fr-FR" sz="2400" b="1" u="sng" dirty="0" smtClean="0">
                <a:solidFill>
                  <a:srgbClr val="FF0000"/>
                </a:solidFill>
              </a:rPr>
              <a:t>Les codes en treillis (</a:t>
            </a:r>
            <a:r>
              <a:rPr lang="fr-FR" sz="2400" b="1" u="sng" dirty="0" err="1" smtClean="0">
                <a:solidFill>
                  <a:srgbClr val="FF0000"/>
                </a:solidFill>
              </a:rPr>
              <a:t>convolutifs</a:t>
            </a:r>
            <a:r>
              <a:rPr lang="fr-FR" sz="2400" b="1" u="sng" dirty="0" smtClean="0">
                <a:solidFill>
                  <a:srgbClr val="FF0000"/>
                </a:solidFill>
              </a:rPr>
              <a:t>, </a:t>
            </a:r>
            <a:r>
              <a:rPr lang="fr-FR" sz="2400" b="1" u="sng" dirty="0" err="1" smtClean="0">
                <a:solidFill>
                  <a:srgbClr val="FF0000"/>
                </a:solidFill>
              </a:rPr>
              <a:t>récurcifs</a:t>
            </a:r>
            <a:r>
              <a:rPr lang="fr-FR" sz="2400" b="1" u="sng" dirty="0" smtClean="0">
                <a:solidFill>
                  <a:srgbClr val="FF0000"/>
                </a:solidFill>
              </a:rPr>
              <a:t> ou non) : </a:t>
            </a:r>
          </a:p>
          <a:p>
            <a:r>
              <a:rPr lang="fr-FR" sz="2400" dirty="0" smtClean="0"/>
              <a:t>le codage/décodage d'un bloc dépend des informations d'autres blocs (généralement de blocs précédemment transmis).</a:t>
            </a:r>
          </a:p>
          <a:p>
            <a:pPr algn="just"/>
            <a:endParaRPr lang="fr-FR" sz="2400" dirty="0" smtClean="0">
              <a:latin typeface="Times New Roman" pitchFamily="18" charset="0"/>
              <a:cs typeface="Times New Roman" pitchFamily="18" charset="0"/>
              <a:sym typeface="Symbol"/>
            </a:endParaRPr>
          </a:p>
          <a:p>
            <a:pPr algn="just"/>
            <a:endParaRPr lang="fr-FR" sz="2400" dirty="0" smtClean="0">
              <a:latin typeface="Times New Roman" pitchFamily="18" charset="0"/>
              <a:cs typeface="Times New Roman" pitchFamily="18" charset="0"/>
            </a:endParaRPr>
          </a:p>
          <a:p>
            <a:pPr algn="just"/>
            <a:endParaRPr lang="fr-FR" sz="2400" b="1" dirty="0" smtClean="0">
              <a:solidFill>
                <a:srgbClr val="7030A0"/>
              </a:solidFill>
              <a:latin typeface="Times New Roman" pitchFamily="18" charset="0"/>
              <a:cs typeface="Times New Roman" pitchFamily="18" charset="0"/>
            </a:endParaRPr>
          </a:p>
          <a:p>
            <a:pPr algn="just"/>
            <a:endParaRPr lang="fr-FR" sz="2000" b="1" dirty="0" smtClean="0">
              <a:solidFill>
                <a:srgbClr val="7030A0"/>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err="1" smtClean="0">
                <a:solidFill>
                  <a:srgbClr val="0070C0"/>
                </a:solidFill>
              </a:rPr>
              <a:t>Généralites</a:t>
            </a:r>
            <a:endParaRPr lang="fr-FR" sz="2800" b="1" dirty="0" smtClean="0">
              <a:solidFill>
                <a:srgbClr val="0070C0"/>
              </a:solidFill>
            </a:endParaRP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310295" y="2144543"/>
            <a:ext cx="7451716" cy="784391"/>
          </a:xfrm>
          <a:prstGeom prst="rect">
            <a:avLst/>
          </a:prstGeom>
        </p:spPr>
      </p:pic>
      <p:pic>
        <p:nvPicPr>
          <p:cNvPr id="3" name="Image 2"/>
          <p:cNvPicPr>
            <a:picLocks noChangeAspect="1"/>
          </p:cNvPicPr>
          <p:nvPr/>
        </p:nvPicPr>
        <p:blipFill>
          <a:blip r:embed="rId3"/>
          <a:stretch>
            <a:fillRect/>
          </a:stretch>
        </p:blipFill>
        <p:spPr>
          <a:xfrm>
            <a:off x="310295" y="2787256"/>
            <a:ext cx="8639478" cy="1713314"/>
          </a:xfrm>
          <a:prstGeom prst="rect">
            <a:avLst/>
          </a:prstGeom>
        </p:spPr>
      </p:pic>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
        <p:nvSpPr>
          <p:cNvPr id="6" name="ZoneTexte 5"/>
          <p:cNvSpPr txBox="1"/>
          <p:nvPr/>
        </p:nvSpPr>
        <p:spPr>
          <a:xfrm>
            <a:off x="-32" y="1142984"/>
            <a:ext cx="4357718" cy="461665"/>
          </a:xfrm>
          <a:prstGeom prst="rect">
            <a:avLst/>
          </a:prstGeom>
          <a:noFill/>
        </p:spPr>
        <p:txBody>
          <a:bodyPr wrap="square" rtlCol="0">
            <a:spAutoFit/>
          </a:bodyPr>
          <a:lstStyle/>
          <a:p>
            <a:r>
              <a:rPr lang="fr-FR" sz="2400" b="1" u="sng" dirty="0" smtClean="0">
                <a:solidFill>
                  <a:srgbClr val="FF0000"/>
                </a:solidFill>
              </a:rPr>
              <a:t>Rappel sur le code de </a:t>
            </a:r>
            <a:r>
              <a:rPr lang="fr-FR" sz="2400" b="1" u="sng" dirty="0" err="1" smtClean="0">
                <a:solidFill>
                  <a:srgbClr val="FF0000"/>
                </a:solidFill>
              </a:rPr>
              <a:t>Hamming</a:t>
            </a:r>
            <a:endParaRPr lang="fr-FR" sz="2400" b="1" u="sng" dirty="0">
              <a:solidFill>
                <a:srgbClr val="FF0000"/>
              </a:solidFill>
            </a:endParaRPr>
          </a:p>
        </p:txBody>
      </p:sp>
    </p:spTree>
    <p:extLst>
      <p:ext uri="{BB962C8B-B14F-4D97-AF65-F5344CB8AC3E}">
        <p14:creationId xmlns:p14="http://schemas.microsoft.com/office/powerpoint/2010/main" xmlns="" val="2175005355"/>
      </p:ext>
    </p:extLst>
  </p:cSld>
  <p:clrMapOvr>
    <a:masterClrMapping/>
  </p:clrMapOvr>
  <p:transition advTm="15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0" y="1357298"/>
            <a:ext cx="9144000" cy="5500726"/>
          </a:xfrm>
          <a:prstGeom prst="rect">
            <a:avLst/>
          </a:prstGeom>
        </p:spPr>
      </p:pic>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2572149266"/>
      </p:ext>
    </p:extLst>
  </p:cSld>
  <p:clrMapOvr>
    <a:masterClrMapping/>
  </p:clrMapOvr>
  <p:transition advTm="15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0" y="1214422"/>
            <a:ext cx="9001155" cy="5643602"/>
          </a:xfrm>
          <a:prstGeom prst="rect">
            <a:avLst/>
          </a:prstGeom>
        </p:spPr>
      </p:pic>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3010607093"/>
      </p:ext>
    </p:extLst>
  </p:cSld>
  <p:clrMapOvr>
    <a:masterClrMapping/>
  </p:clrMapOvr>
  <p:transition advTm="15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 y="1285860"/>
            <a:ext cx="8785334" cy="5572140"/>
          </a:xfrm>
          <a:prstGeom prst="rect">
            <a:avLst/>
          </a:prstGeom>
        </p:spPr>
      </p:pic>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3257676233"/>
      </p:ext>
    </p:extLst>
  </p:cSld>
  <p:clrMapOvr>
    <a:masterClrMapping/>
  </p:clrMapOvr>
  <p:transition advTm="15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29090" y="1545045"/>
            <a:ext cx="8885819" cy="5312979"/>
          </a:xfrm>
          <a:prstGeom prst="rect">
            <a:avLst/>
          </a:prstGeom>
        </p:spPr>
      </p:pic>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de contrôle de Parité d’un code linéaire</a:t>
            </a:r>
          </a:p>
          <a:p>
            <a:pPr algn="ctr"/>
            <a:endParaRPr lang="fr-FR" dirty="0"/>
          </a:p>
        </p:txBody>
      </p:sp>
    </p:spTree>
    <p:extLst>
      <p:ext uri="{BB962C8B-B14F-4D97-AF65-F5344CB8AC3E}">
        <p14:creationId xmlns:p14="http://schemas.microsoft.com/office/powerpoint/2010/main" xmlns="" val="2892565179"/>
      </p:ext>
    </p:extLst>
  </p:cSld>
  <p:clrMapOvr>
    <a:masterClrMapping/>
  </p:clrMapOvr>
  <p:transition advTm="15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25</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5586145"/>
          </a:xfrm>
          <a:prstGeom prst="rect">
            <a:avLst/>
          </a:prstGeom>
          <a:noFill/>
        </p:spPr>
        <p:txBody>
          <a:bodyPr wrap="square" rtlCol="0">
            <a:spAutoFit/>
          </a:bodyPr>
          <a:lstStyle/>
          <a:p>
            <a:pPr algn="just">
              <a:buFont typeface="Wingdings" pitchFamily="2" charset="2"/>
              <a:buChar char="ü"/>
            </a:pPr>
            <a:r>
              <a:rPr lang="fr-FR" sz="2100" dirty="0" smtClean="0">
                <a:solidFill>
                  <a:srgbClr val="002060"/>
                </a:solidFill>
                <a:latin typeface="Times New Roman" pitchFamily="18" charset="0"/>
                <a:cs typeface="Times New Roman" pitchFamily="18" charset="0"/>
              </a:rPr>
              <a:t> 1948 </a:t>
            </a:r>
            <a:r>
              <a:rPr lang="fr-FR" sz="2100" dirty="0" smtClean="0">
                <a:solidFill>
                  <a:srgbClr val="002060"/>
                </a:solidFill>
                <a:latin typeface="Times New Roman" pitchFamily="18" charset="0"/>
                <a:cs typeface="Times New Roman" pitchFamily="18" charset="0"/>
              </a:rPr>
              <a:t>Shannon publie son célèbre article sur la capacité des canaux sans </a:t>
            </a:r>
            <a:r>
              <a:rPr lang="fr-FR" sz="2100" dirty="0" smtClean="0">
                <a:solidFill>
                  <a:srgbClr val="002060"/>
                </a:solidFill>
                <a:latin typeface="Times New Roman" pitchFamily="18" charset="0"/>
                <a:cs typeface="Times New Roman" pitchFamily="18" charset="0"/>
              </a:rPr>
              <a:t>bruit  </a:t>
            </a:r>
          </a:p>
          <a:p>
            <a:pPr algn="just"/>
            <a:endParaRPr lang="fr-FR" sz="2100" dirty="0" smtClean="0">
              <a:latin typeface="Times New Roman" pitchFamily="18" charset="0"/>
              <a:cs typeface="Times New Roman" pitchFamily="18" charset="0"/>
            </a:endParaRPr>
          </a:p>
          <a:p>
            <a:pPr algn="just">
              <a:buFont typeface="Wingdings" pitchFamily="2" charset="2"/>
              <a:buChar char="ü"/>
            </a:pPr>
            <a:r>
              <a:rPr lang="fr-FR" sz="2100" dirty="0" smtClean="0">
                <a:solidFill>
                  <a:srgbClr val="00B0F0"/>
                </a:solidFill>
                <a:latin typeface="Times New Roman" pitchFamily="18" charset="0"/>
                <a:cs typeface="Times New Roman" pitchFamily="18" charset="0"/>
              </a:rPr>
              <a:t>1963 </a:t>
            </a:r>
            <a:r>
              <a:rPr lang="fr-FR" sz="2100" dirty="0" smtClean="0">
                <a:solidFill>
                  <a:srgbClr val="00B0F0"/>
                </a:solidFill>
                <a:latin typeface="Times New Roman" pitchFamily="18" charset="0"/>
                <a:cs typeface="Times New Roman" pitchFamily="18" charset="0"/>
              </a:rPr>
              <a:t>Robert </a:t>
            </a:r>
            <a:r>
              <a:rPr lang="fr-FR" sz="2100" dirty="0" err="1" smtClean="0">
                <a:solidFill>
                  <a:srgbClr val="00B0F0"/>
                </a:solidFill>
                <a:latin typeface="Times New Roman" pitchFamily="18" charset="0"/>
                <a:cs typeface="Times New Roman" pitchFamily="18" charset="0"/>
              </a:rPr>
              <a:t>Gallager</a:t>
            </a:r>
            <a:r>
              <a:rPr lang="fr-FR" sz="2100" dirty="0" smtClean="0">
                <a:solidFill>
                  <a:srgbClr val="00B0F0"/>
                </a:solidFill>
                <a:latin typeface="Times New Roman" pitchFamily="18" charset="0"/>
                <a:cs typeface="Times New Roman" pitchFamily="18" charset="0"/>
              </a:rPr>
              <a:t> rédige son doctorat. mémoire "Codes de contrôle de parité à faible densité". Il a introduit les codes LDPC, les a analysés et a donné des algorithmes de </a:t>
            </a:r>
            <a:r>
              <a:rPr lang="fr-FR" sz="2100" dirty="0" smtClean="0">
                <a:solidFill>
                  <a:srgbClr val="00B0F0"/>
                </a:solidFill>
                <a:latin typeface="Times New Roman" pitchFamily="18" charset="0"/>
                <a:cs typeface="Times New Roman" pitchFamily="18" charset="0"/>
              </a:rPr>
              <a:t>décodage.</a:t>
            </a:r>
          </a:p>
          <a:p>
            <a:pPr algn="just">
              <a:buFont typeface="Wingdings" pitchFamily="2" charset="2"/>
              <a:buChar char="ü"/>
            </a:pPr>
            <a:endParaRPr lang="fr-FR" sz="2100" dirty="0" smtClean="0">
              <a:solidFill>
                <a:srgbClr val="00B0F0"/>
              </a:solidFill>
              <a:latin typeface="Times New Roman" pitchFamily="18" charset="0"/>
              <a:cs typeface="Times New Roman" pitchFamily="18" charset="0"/>
            </a:endParaRPr>
          </a:p>
          <a:p>
            <a:pPr algn="just">
              <a:buFont typeface="Wingdings" pitchFamily="2" charset="2"/>
              <a:buChar char="ü"/>
            </a:pPr>
            <a:r>
              <a:rPr lang="fr-FR" sz="2100" dirty="0" smtClean="0">
                <a:solidFill>
                  <a:srgbClr val="00B0F0"/>
                </a:solidFill>
                <a:latin typeface="Times New Roman" pitchFamily="18" charset="0"/>
                <a:cs typeface="Times New Roman" pitchFamily="18" charset="0"/>
              </a:rPr>
              <a:t>1982 </a:t>
            </a:r>
            <a:r>
              <a:rPr lang="fr-FR" sz="2100" dirty="0" smtClean="0">
                <a:solidFill>
                  <a:srgbClr val="00B0F0"/>
                </a:solidFill>
                <a:latin typeface="Times New Roman" pitchFamily="18" charset="0"/>
                <a:cs typeface="Times New Roman" pitchFamily="18" charset="0"/>
              </a:rPr>
              <a:t>Michael Tanner considère les codes LDPC de </a:t>
            </a:r>
            <a:r>
              <a:rPr lang="fr-FR" sz="2100" dirty="0" err="1" smtClean="0">
                <a:solidFill>
                  <a:srgbClr val="00B0F0"/>
                </a:solidFill>
                <a:latin typeface="Times New Roman" pitchFamily="18" charset="0"/>
                <a:cs typeface="Times New Roman" pitchFamily="18" charset="0"/>
              </a:rPr>
              <a:t>Gallager</a:t>
            </a:r>
            <a:r>
              <a:rPr lang="fr-FR" sz="2100" dirty="0" smtClean="0">
                <a:solidFill>
                  <a:srgbClr val="00B0F0"/>
                </a:solidFill>
                <a:latin typeface="Times New Roman" pitchFamily="18" charset="0"/>
                <a:cs typeface="Times New Roman" pitchFamily="18" charset="0"/>
              </a:rPr>
              <a:t> et ses propres codes structurés. Il a introduit la notion d'utilisation d'un graphe bipartite, parfois appelé graphe de Tanner</a:t>
            </a:r>
            <a:r>
              <a:rPr lang="fr-FR" sz="2100" dirty="0" smtClean="0">
                <a:solidFill>
                  <a:srgbClr val="00B0F0"/>
                </a:solidFill>
                <a:latin typeface="Times New Roman" pitchFamily="18" charset="0"/>
                <a:cs typeface="Times New Roman" pitchFamily="18" charset="0"/>
              </a:rPr>
              <a:t>. </a:t>
            </a:r>
          </a:p>
          <a:p>
            <a:pPr algn="just">
              <a:buFont typeface="Wingdings" pitchFamily="2" charset="2"/>
              <a:buChar char="ü"/>
            </a:pPr>
            <a:endParaRPr lang="fr-FR" sz="2100" dirty="0" smtClean="0">
              <a:latin typeface="Times New Roman" pitchFamily="18" charset="0"/>
              <a:cs typeface="Times New Roman" pitchFamily="18" charset="0"/>
            </a:endParaRPr>
          </a:p>
          <a:p>
            <a:pPr algn="just">
              <a:buFont typeface="Wingdings" pitchFamily="2" charset="2"/>
              <a:buChar char="ü"/>
            </a:pPr>
            <a:r>
              <a:rPr lang="fr-FR" sz="2100" dirty="0" smtClean="0">
                <a:solidFill>
                  <a:srgbClr val="666633"/>
                </a:solidFill>
                <a:latin typeface="Times New Roman" pitchFamily="18" charset="0"/>
                <a:cs typeface="Times New Roman" pitchFamily="18" charset="0"/>
              </a:rPr>
              <a:t>1993 </a:t>
            </a:r>
            <a:r>
              <a:rPr lang="fr-FR" sz="2100" dirty="0" smtClean="0">
                <a:solidFill>
                  <a:srgbClr val="666633"/>
                </a:solidFill>
                <a:latin typeface="Times New Roman" pitchFamily="18" charset="0"/>
                <a:cs typeface="Times New Roman" pitchFamily="18" charset="0"/>
              </a:rPr>
              <a:t>Les codes Turbo ont été introduits. Ils dépassaient les performances de tous les codes connus et avaient une faible complexité de </a:t>
            </a:r>
            <a:r>
              <a:rPr lang="fr-FR" sz="2100" dirty="0" smtClean="0">
                <a:solidFill>
                  <a:srgbClr val="666633"/>
                </a:solidFill>
                <a:latin typeface="Times New Roman" pitchFamily="18" charset="0"/>
                <a:cs typeface="Times New Roman" pitchFamily="18" charset="0"/>
              </a:rPr>
              <a:t>décodage </a:t>
            </a:r>
          </a:p>
          <a:p>
            <a:pPr algn="just">
              <a:buFont typeface="Wingdings" pitchFamily="2" charset="2"/>
              <a:buChar char="ü"/>
            </a:pPr>
            <a:endParaRPr lang="fr-FR" sz="2100" dirty="0" smtClean="0">
              <a:latin typeface="Times New Roman" pitchFamily="18" charset="0"/>
              <a:cs typeface="Times New Roman" pitchFamily="18" charset="0"/>
            </a:endParaRPr>
          </a:p>
          <a:p>
            <a:pPr algn="just">
              <a:buFont typeface="Wingdings" pitchFamily="2" charset="2"/>
              <a:buChar char="ü"/>
            </a:pPr>
            <a:r>
              <a:rPr lang="fr-FR" sz="2100" dirty="0" smtClean="0">
                <a:solidFill>
                  <a:srgbClr val="00B050"/>
                </a:solidFill>
                <a:latin typeface="Times New Roman" pitchFamily="18" charset="0"/>
                <a:cs typeface="Times New Roman" pitchFamily="18" charset="0"/>
              </a:rPr>
              <a:t>1995 </a:t>
            </a:r>
            <a:r>
              <a:rPr lang="fr-FR" sz="2100" dirty="0" smtClean="0">
                <a:solidFill>
                  <a:srgbClr val="00B050"/>
                </a:solidFill>
                <a:latin typeface="Times New Roman" pitchFamily="18" charset="0"/>
                <a:cs typeface="Times New Roman" pitchFamily="18" charset="0"/>
              </a:rPr>
              <a:t>L'intérêt est renouvelé pour les codes LDPC de </a:t>
            </a:r>
            <a:r>
              <a:rPr lang="fr-FR" sz="2100" dirty="0" err="1" smtClean="0">
                <a:solidFill>
                  <a:srgbClr val="00B050"/>
                </a:solidFill>
                <a:latin typeface="Times New Roman" pitchFamily="18" charset="0"/>
                <a:cs typeface="Times New Roman" pitchFamily="18" charset="0"/>
              </a:rPr>
              <a:t>Gallager</a:t>
            </a:r>
            <a:r>
              <a:rPr lang="fr-FR" sz="2100" dirty="0" smtClean="0">
                <a:solidFill>
                  <a:srgbClr val="00B050"/>
                </a:solidFill>
                <a:latin typeface="Times New Roman" pitchFamily="18" charset="0"/>
                <a:cs typeface="Times New Roman" pitchFamily="18" charset="0"/>
              </a:rPr>
              <a:t>, dirigé par David </a:t>
            </a:r>
            <a:r>
              <a:rPr lang="fr-FR" sz="2100" dirty="0" err="1" smtClean="0">
                <a:solidFill>
                  <a:srgbClr val="00B050"/>
                </a:solidFill>
                <a:latin typeface="Times New Roman" pitchFamily="18" charset="0"/>
                <a:cs typeface="Times New Roman" pitchFamily="18" charset="0"/>
              </a:rPr>
              <a:t>MacKay</a:t>
            </a:r>
            <a:r>
              <a:rPr lang="fr-FR" sz="2100" dirty="0" smtClean="0">
                <a:solidFill>
                  <a:srgbClr val="00B050"/>
                </a:solidFill>
                <a:latin typeface="Times New Roman" pitchFamily="18" charset="0"/>
                <a:cs typeface="Times New Roman" pitchFamily="18" charset="0"/>
              </a:rPr>
              <a:t> et bien d'autres. Il a été démontré que les codes LDPC peuvent essentiellement atteindre la capacité de Shannon sur les canaux AWGN et d'effacement binaire.</a:t>
            </a:r>
            <a:endParaRPr lang="fr-FR" sz="2100" dirty="0">
              <a:solidFill>
                <a:srgbClr val="00B050"/>
              </a:solidFill>
              <a:latin typeface="Times New Roman" pitchFamily="18" charset="0"/>
              <a:cs typeface="Times New Roman" pitchFamily="18" charset="0"/>
            </a:endParaRPr>
          </a:p>
        </p:txBody>
      </p:sp>
    </p:spTree>
  </p:cSld>
  <p:clrMapOvr>
    <a:masterClrMapping/>
  </p:clrMapOvr>
  <p:transition advTm="15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26</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5601533"/>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Les codes LDPC (</a:t>
            </a:r>
            <a:r>
              <a:rPr lang="fr-FR" sz="2200" dirty="0" err="1" smtClean="0">
                <a:solidFill>
                  <a:srgbClr val="7030A0"/>
                </a:solidFill>
                <a:latin typeface="Times New Roman" pitchFamily="18" charset="0"/>
                <a:cs typeface="Times New Roman" pitchFamily="18" charset="0"/>
              </a:rPr>
              <a:t>Low</a:t>
            </a:r>
            <a:r>
              <a:rPr lang="fr-FR" sz="2200" dirty="0" smtClean="0">
                <a:solidFill>
                  <a:srgbClr val="7030A0"/>
                </a:solidFill>
                <a:latin typeface="Times New Roman" pitchFamily="18" charset="0"/>
                <a:cs typeface="Times New Roman" pitchFamily="18" charset="0"/>
              </a:rPr>
              <a:t>-</a:t>
            </a:r>
            <a:r>
              <a:rPr lang="fr-FR" sz="2200" dirty="0" err="1" smtClean="0">
                <a:solidFill>
                  <a:srgbClr val="7030A0"/>
                </a:solidFill>
                <a:latin typeface="Times New Roman" pitchFamily="18" charset="0"/>
                <a:cs typeface="Times New Roman" pitchFamily="18" charset="0"/>
              </a:rPr>
              <a:t>Density</a:t>
            </a:r>
            <a:r>
              <a:rPr lang="fr-FR" sz="2200" dirty="0" smtClean="0">
                <a:solidFill>
                  <a:srgbClr val="7030A0"/>
                </a:solidFill>
                <a:latin typeface="Times New Roman" pitchFamily="18" charset="0"/>
                <a:cs typeface="Times New Roman" pitchFamily="18" charset="0"/>
              </a:rPr>
              <a:t> </a:t>
            </a:r>
            <a:r>
              <a:rPr lang="fr-FR" sz="2200" dirty="0" err="1" smtClean="0">
                <a:solidFill>
                  <a:srgbClr val="7030A0"/>
                </a:solidFill>
                <a:latin typeface="Times New Roman" pitchFamily="18" charset="0"/>
                <a:cs typeface="Times New Roman" pitchFamily="18" charset="0"/>
              </a:rPr>
              <a:t>Parity</a:t>
            </a:r>
            <a:r>
              <a:rPr lang="fr-FR" sz="2200" dirty="0" smtClean="0">
                <a:solidFill>
                  <a:srgbClr val="7030A0"/>
                </a:solidFill>
                <a:latin typeface="Times New Roman" pitchFamily="18" charset="0"/>
                <a:cs typeface="Times New Roman" pitchFamily="18" charset="0"/>
              </a:rPr>
              <a:t>-Check) </a:t>
            </a:r>
            <a:r>
              <a:rPr lang="fr-FR" sz="2200" dirty="0" smtClean="0">
                <a:solidFill>
                  <a:srgbClr val="7030A0"/>
                </a:solidFill>
                <a:latin typeface="Times New Roman" pitchFamily="18" charset="0"/>
                <a:cs typeface="Times New Roman" pitchFamily="18" charset="0"/>
              </a:rPr>
              <a:t>sont </a:t>
            </a:r>
            <a:r>
              <a:rPr lang="fr-FR" sz="2200" dirty="0" smtClean="0">
                <a:solidFill>
                  <a:srgbClr val="7030A0"/>
                </a:solidFill>
                <a:latin typeface="Times New Roman" pitchFamily="18" charset="0"/>
                <a:cs typeface="Times New Roman" pitchFamily="18" charset="0"/>
              </a:rPr>
              <a:t>des codes binaires linéaires ayant </a:t>
            </a:r>
            <a:r>
              <a:rPr lang="fr-FR" sz="2200" dirty="0" smtClean="0">
                <a:solidFill>
                  <a:srgbClr val="7030A0"/>
                </a:solidFill>
                <a:latin typeface="Times New Roman" pitchFamily="18" charset="0"/>
                <a:cs typeface="Times New Roman" pitchFamily="18" charset="0"/>
              </a:rPr>
              <a:t>une </a:t>
            </a:r>
            <a:r>
              <a:rPr lang="fr-FR" sz="2200" dirty="0" smtClean="0">
                <a:solidFill>
                  <a:srgbClr val="7030A0"/>
                </a:solidFill>
                <a:latin typeface="Times New Roman" pitchFamily="18" charset="0"/>
                <a:cs typeface="Times New Roman" pitchFamily="18" charset="0"/>
              </a:rPr>
              <a:t>matrice de contrôle de parité </a:t>
            </a:r>
            <a:r>
              <a:rPr lang="fr-FR" sz="2200" dirty="0" smtClean="0">
                <a:solidFill>
                  <a:srgbClr val="7030A0"/>
                </a:solidFill>
                <a:latin typeface="Times New Roman" pitchFamily="18" charset="0"/>
                <a:cs typeface="Times New Roman" pitchFamily="18" charset="0"/>
              </a:rPr>
              <a:t>clairsemée </a:t>
            </a:r>
            <a:r>
              <a:rPr lang="fr-FR" sz="2200" dirty="0" smtClean="0">
                <a:solidFill>
                  <a:srgbClr val="7030A0"/>
                </a:solidFill>
                <a:latin typeface="Times New Roman" pitchFamily="18" charset="0"/>
                <a:cs typeface="Times New Roman" pitchFamily="18" charset="0"/>
              </a:rPr>
              <a:t>(plein de 0) </a:t>
            </a:r>
            <a:r>
              <a:rPr lang="fr-FR" sz="2200" dirty="0" smtClean="0">
                <a:solidFill>
                  <a:srgbClr val="7030A0"/>
                </a:solidFill>
                <a:latin typeface="Times New Roman" pitchFamily="18" charset="0"/>
                <a:cs typeface="Times New Roman" pitchFamily="18" charset="0"/>
              </a:rPr>
              <a:t>souvent </a:t>
            </a:r>
            <a:r>
              <a:rPr lang="fr-FR" sz="2200" dirty="0" smtClean="0">
                <a:solidFill>
                  <a:srgbClr val="7030A0"/>
                </a:solidFill>
                <a:latin typeface="Times New Roman" pitchFamily="18" charset="0"/>
                <a:cs typeface="Times New Roman" pitchFamily="18" charset="0"/>
              </a:rPr>
              <a:t>générée </a:t>
            </a:r>
            <a:r>
              <a:rPr lang="fr-FR" sz="2200" dirty="0" smtClean="0">
                <a:solidFill>
                  <a:srgbClr val="7030A0"/>
                </a:solidFill>
                <a:latin typeface="Times New Roman" pitchFamily="18" charset="0"/>
                <a:cs typeface="Times New Roman" pitchFamily="18" charset="0"/>
              </a:rPr>
              <a:t>aléatoirement : </a:t>
            </a:r>
            <a:r>
              <a:rPr lang="fr-FR" sz="2200" dirty="0" smtClean="0">
                <a:solidFill>
                  <a:srgbClr val="7030A0"/>
                </a:solidFill>
                <a:latin typeface="Times New Roman" pitchFamily="18" charset="0"/>
                <a:cs typeface="Times New Roman" pitchFamily="18" charset="0"/>
              </a:rPr>
              <a:t>le nombre de «un» dans la matrice est proportionnel à la longueur du bloc</a:t>
            </a:r>
            <a:r>
              <a:rPr lang="fr-FR" sz="2200" dirty="0" smtClean="0">
                <a:solidFill>
                  <a:srgbClr val="7030A0"/>
                </a:solidFill>
                <a:latin typeface="Times New Roman" pitchFamily="18" charset="0"/>
                <a:cs typeface="Times New Roman" pitchFamily="18" charset="0"/>
              </a:rPr>
              <a:t>. </a:t>
            </a:r>
          </a:p>
          <a:p>
            <a:pPr algn="just"/>
            <a:endParaRPr lang="fr-FR" sz="2200" dirty="0" smtClean="0">
              <a:solidFill>
                <a:srgbClr val="7030A0"/>
              </a:solidFill>
              <a:latin typeface="Times New Roman" pitchFamily="18" charset="0"/>
              <a:cs typeface="Times New Roman" pitchFamily="18" charset="0"/>
            </a:endParaRPr>
          </a:p>
          <a:p>
            <a:pPr algn="just"/>
            <a:r>
              <a:rPr lang="fr-FR" sz="2200" b="1" dirty="0" smtClean="0">
                <a:solidFill>
                  <a:srgbClr val="FF0000"/>
                </a:solidFill>
                <a:latin typeface="Times New Roman" pitchFamily="18" charset="0"/>
                <a:cs typeface="Times New Roman" pitchFamily="18" charset="0"/>
              </a:rPr>
              <a:t>Comment construire un code LDPC?</a:t>
            </a:r>
          </a:p>
          <a:p>
            <a:pPr algn="just"/>
            <a:endParaRPr lang="fr-FR" sz="2200" b="1" dirty="0" smtClean="0">
              <a:solidFill>
                <a:srgbClr val="FF0000"/>
              </a:solidFill>
              <a:latin typeface="Times New Roman" pitchFamily="18" charset="0"/>
              <a:cs typeface="Times New Roman" pitchFamily="18" charset="0"/>
            </a:endParaRPr>
          </a:p>
          <a:p>
            <a:pPr algn="just"/>
            <a:r>
              <a:rPr lang="fr-FR" sz="2200" dirty="0" smtClean="0">
                <a:solidFill>
                  <a:srgbClr val="0070C0"/>
                </a:solidFill>
                <a:latin typeface="Times New Roman" pitchFamily="18" charset="0"/>
                <a:cs typeface="Times New Roman" pitchFamily="18" charset="0"/>
              </a:rPr>
              <a:t>Pour répondre à cette question, rappelons brièvement  le principe du code de parité (ou </a:t>
            </a:r>
            <a:r>
              <a:rPr lang="fr-FR" sz="2200" dirty="0" err="1" smtClean="0">
                <a:solidFill>
                  <a:srgbClr val="0070C0"/>
                </a:solidFill>
                <a:latin typeface="Times New Roman" pitchFamily="18" charset="0"/>
                <a:cs typeface="Times New Roman" pitchFamily="18" charset="0"/>
              </a:rPr>
              <a:t>Parity</a:t>
            </a:r>
            <a:r>
              <a:rPr lang="fr-FR" sz="2200" dirty="0" smtClean="0">
                <a:solidFill>
                  <a:srgbClr val="0070C0"/>
                </a:solidFill>
                <a:latin typeface="Times New Roman" pitchFamily="18" charset="0"/>
                <a:cs typeface="Times New Roman" pitchFamily="18" charset="0"/>
              </a:rPr>
              <a:t> Check) (</a:t>
            </a:r>
            <a:r>
              <a:rPr lang="fr-FR" sz="2200" dirty="0" smtClean="0">
                <a:solidFill>
                  <a:srgbClr val="0070C0"/>
                </a:solidFill>
                <a:latin typeface="Times New Roman" pitchFamily="18" charset="0"/>
                <a:cs typeface="Times New Roman" pitchFamily="18" charset="0"/>
              </a:rPr>
              <a:t>3,2,1) </a:t>
            </a:r>
            <a:r>
              <a:rPr lang="fr-FR" sz="2200" dirty="0" smtClean="0">
                <a:solidFill>
                  <a:srgbClr val="0070C0"/>
                </a:solidFill>
                <a:latin typeface="Times New Roman" pitchFamily="18" charset="0"/>
                <a:cs typeface="Times New Roman" pitchFamily="18" charset="0"/>
              </a:rPr>
              <a:t>. Autrement dit, pour un message de taille deux bits, on rajoute un bit de parité pour obtenir un code sur trois bits.</a:t>
            </a:r>
          </a:p>
          <a:p>
            <a:pPr algn="just"/>
            <a:endParaRPr lang="fr-FR" sz="2200" dirty="0" smtClean="0">
              <a:solidFill>
                <a:srgbClr val="0070C0"/>
              </a:solidFill>
              <a:latin typeface="Times New Roman" pitchFamily="18" charset="0"/>
              <a:cs typeface="Times New Roman" pitchFamily="18" charset="0"/>
            </a:endParaRPr>
          </a:p>
          <a:p>
            <a:pPr algn="just"/>
            <a:r>
              <a:rPr lang="fr-FR" sz="2200" b="1" u="sng" dirty="0" smtClean="0">
                <a:solidFill>
                  <a:srgbClr val="002060"/>
                </a:solidFill>
                <a:latin typeface="Times New Roman" pitchFamily="18" charset="0"/>
                <a:cs typeface="Times New Roman" pitchFamily="18" charset="0"/>
              </a:rPr>
              <a:t>Exemple :</a:t>
            </a:r>
            <a:r>
              <a:rPr lang="fr-FR" sz="2200" dirty="0" smtClean="0">
                <a:solidFill>
                  <a:srgbClr val="0070C0"/>
                </a:solidFill>
                <a:latin typeface="Times New Roman" pitchFamily="18" charset="0"/>
                <a:cs typeface="Times New Roman" pitchFamily="18" charset="0"/>
              </a:rPr>
              <a:t> </a:t>
            </a:r>
            <a:r>
              <a:rPr lang="pt-BR" sz="2400" dirty="0" smtClean="0">
                <a:solidFill>
                  <a:srgbClr val="FF0000"/>
                </a:solidFill>
              </a:rPr>
              <a:t>C(3,2,1</a:t>
            </a:r>
            <a:r>
              <a:rPr lang="pt-BR" sz="2400" dirty="0" smtClean="0">
                <a:solidFill>
                  <a:srgbClr val="FF0000"/>
                </a:solidFill>
              </a:rPr>
              <a:t>) </a:t>
            </a:r>
            <a:r>
              <a:rPr lang="pt-BR" sz="2400" dirty="0" smtClean="0">
                <a:solidFill>
                  <a:srgbClr val="002060"/>
                </a:solidFill>
              </a:rPr>
              <a:t>=</a:t>
            </a:r>
            <a:r>
              <a:rPr lang="pt-BR" sz="2400" dirty="0" smtClean="0">
                <a:solidFill>
                  <a:srgbClr val="00B050"/>
                </a:solidFill>
              </a:rPr>
              <a:t> {(</a:t>
            </a:r>
            <a:r>
              <a:rPr lang="pt-BR" sz="2400" dirty="0" smtClean="0">
                <a:solidFill>
                  <a:srgbClr val="7030A0"/>
                </a:solidFill>
              </a:rPr>
              <a:t>00</a:t>
            </a:r>
            <a:r>
              <a:rPr lang="pt-BR" sz="2400" dirty="0" smtClean="0">
                <a:solidFill>
                  <a:srgbClr val="00B050"/>
                </a:solidFill>
              </a:rPr>
              <a:t>0</a:t>
            </a:r>
            <a:r>
              <a:rPr lang="pt-BR" sz="2400" dirty="0" smtClean="0">
                <a:solidFill>
                  <a:srgbClr val="00B050"/>
                </a:solidFill>
              </a:rPr>
              <a:t>) ; (</a:t>
            </a:r>
            <a:r>
              <a:rPr lang="pt-BR" sz="2400" dirty="0" smtClean="0">
                <a:solidFill>
                  <a:srgbClr val="7030A0"/>
                </a:solidFill>
              </a:rPr>
              <a:t>01</a:t>
            </a:r>
            <a:r>
              <a:rPr lang="pt-BR" sz="2400" dirty="0" smtClean="0">
                <a:solidFill>
                  <a:srgbClr val="00B050"/>
                </a:solidFill>
              </a:rPr>
              <a:t>1</a:t>
            </a:r>
            <a:r>
              <a:rPr lang="pt-BR" sz="2400" dirty="0" smtClean="0">
                <a:solidFill>
                  <a:srgbClr val="00B050"/>
                </a:solidFill>
              </a:rPr>
              <a:t>) ; (</a:t>
            </a:r>
            <a:r>
              <a:rPr lang="pt-BR" sz="2400" dirty="0" smtClean="0">
                <a:solidFill>
                  <a:srgbClr val="7030A0"/>
                </a:solidFill>
              </a:rPr>
              <a:t>11</a:t>
            </a:r>
            <a:r>
              <a:rPr lang="pt-BR" sz="2400" dirty="0" smtClean="0">
                <a:solidFill>
                  <a:srgbClr val="00B050"/>
                </a:solidFill>
              </a:rPr>
              <a:t>0</a:t>
            </a:r>
            <a:r>
              <a:rPr lang="pt-BR" sz="2400" dirty="0" smtClean="0">
                <a:solidFill>
                  <a:srgbClr val="00B050"/>
                </a:solidFill>
              </a:rPr>
              <a:t>) ; (</a:t>
            </a:r>
            <a:r>
              <a:rPr lang="pt-BR" sz="2400" dirty="0" smtClean="0">
                <a:solidFill>
                  <a:srgbClr val="7030A0"/>
                </a:solidFill>
              </a:rPr>
              <a:t>10</a:t>
            </a:r>
            <a:r>
              <a:rPr lang="pt-BR" sz="2400" dirty="0" smtClean="0">
                <a:solidFill>
                  <a:srgbClr val="00B050"/>
                </a:solidFill>
              </a:rPr>
              <a:t>1)}  </a:t>
            </a:r>
            <a:r>
              <a:rPr lang="pt-BR" sz="2400" dirty="0" smtClean="0">
                <a:solidFill>
                  <a:srgbClr val="666633"/>
                </a:solidFill>
              </a:rPr>
              <a:t>où en violet les bits d’information et en vert le bit de parité rajouté.</a:t>
            </a:r>
          </a:p>
          <a:p>
            <a:pPr algn="just"/>
            <a:endParaRPr lang="pt-BR" sz="2400" dirty="0" smtClean="0">
              <a:solidFill>
                <a:srgbClr val="666633"/>
              </a:solidFill>
              <a:latin typeface="Times New Roman" pitchFamily="18" charset="0"/>
              <a:cs typeface="Times New Roman" pitchFamily="18" charset="0"/>
            </a:endParaRPr>
          </a:p>
          <a:p>
            <a:pPr algn="just"/>
            <a:r>
              <a:rPr lang="en-US" sz="2200" b="1" dirty="0" err="1" smtClean="0">
                <a:solidFill>
                  <a:srgbClr val="002060"/>
                </a:solidFill>
                <a:latin typeface="Times New Roman" pitchFamily="18" charset="0"/>
                <a:cs typeface="Times New Roman" pitchFamily="18" charset="0"/>
              </a:rPr>
              <a:t>Généralisation</a:t>
            </a:r>
            <a:r>
              <a:rPr lang="en-US" sz="2200" b="1" dirty="0" smtClean="0">
                <a:solidFill>
                  <a:srgbClr val="002060"/>
                </a:solidFill>
                <a:latin typeface="Times New Roman" pitchFamily="18" charset="0"/>
                <a:cs typeface="Times New Roman" pitchFamily="18" charset="0"/>
              </a:rPr>
              <a:t>: Parity Check (n, </a:t>
            </a:r>
            <a:r>
              <a:rPr lang="en-US" sz="2200" b="1" dirty="0" smtClean="0">
                <a:solidFill>
                  <a:srgbClr val="002060"/>
                </a:solidFill>
                <a:latin typeface="Times New Roman" pitchFamily="18" charset="0"/>
                <a:cs typeface="Times New Roman" pitchFamily="18" charset="0"/>
              </a:rPr>
              <a:t>k=n-1</a:t>
            </a:r>
            <a:r>
              <a:rPr lang="en-US" sz="2200" b="1" dirty="0" smtClean="0">
                <a:solidFill>
                  <a:srgbClr val="002060"/>
                </a:solidFill>
                <a:latin typeface="Times New Roman" pitchFamily="18" charset="0"/>
                <a:cs typeface="Times New Roman" pitchFamily="18" charset="0"/>
              </a:rPr>
              <a:t>, 1)</a:t>
            </a:r>
            <a:endParaRPr lang="fr-FR" sz="2200" b="1" dirty="0" smtClean="0">
              <a:solidFill>
                <a:srgbClr val="002060"/>
              </a:solidFill>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p:txBody>
      </p:sp>
    </p:spTree>
  </p:cSld>
  <p:clrMapOvr>
    <a:masterClrMapping/>
  </p:clrMapOvr>
  <p:transition advTm="1500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27</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071546"/>
            <a:ext cx="9144000" cy="2800767"/>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Description générale d’un codage LDPC</a:t>
            </a:r>
          </a:p>
          <a:p>
            <a:pPr algn="just"/>
            <a:r>
              <a:rPr lang="fr-FR" sz="2200" dirty="0" smtClean="0">
                <a:solidFill>
                  <a:srgbClr val="7030A0"/>
                </a:solidFill>
                <a:latin typeface="Times New Roman" pitchFamily="18" charset="0"/>
                <a:cs typeface="Times New Roman" pitchFamily="18" charset="0"/>
              </a:rPr>
              <a:t>Nous </a:t>
            </a:r>
            <a:r>
              <a:rPr lang="fr-FR" sz="2200" dirty="0" smtClean="0">
                <a:solidFill>
                  <a:srgbClr val="7030A0"/>
                </a:solidFill>
                <a:latin typeface="Times New Roman" pitchFamily="18" charset="0"/>
                <a:cs typeface="Times New Roman" pitchFamily="18" charset="0"/>
              </a:rPr>
              <a:t>considérons l'exemple de six bits de </a:t>
            </a:r>
            <a:r>
              <a:rPr lang="fr-FR" sz="2200" dirty="0" smtClean="0">
                <a:solidFill>
                  <a:srgbClr val="7030A0"/>
                </a:solidFill>
                <a:latin typeface="Times New Roman" pitchFamily="18" charset="0"/>
                <a:cs typeface="Times New Roman" pitchFamily="18" charset="0"/>
              </a:rPr>
              <a:t>données (d</a:t>
            </a:r>
            <a:r>
              <a:rPr lang="fr-FR" sz="2200" baseline="-25000" dirty="0" smtClean="0">
                <a:solidFill>
                  <a:srgbClr val="7030A0"/>
                </a:solidFill>
                <a:latin typeface="Times New Roman" pitchFamily="18" charset="0"/>
                <a:cs typeface="Times New Roman" pitchFamily="18" charset="0"/>
              </a:rPr>
              <a:t>1</a:t>
            </a:r>
            <a:r>
              <a:rPr lang="fr-FR" sz="2200" dirty="0" smtClean="0">
                <a:solidFill>
                  <a:srgbClr val="7030A0"/>
                </a:solidFill>
                <a:latin typeface="Times New Roman" pitchFamily="18" charset="0"/>
                <a:cs typeface="Times New Roman" pitchFamily="18" charset="0"/>
              </a:rPr>
              <a:t>, d</a:t>
            </a:r>
            <a:r>
              <a:rPr lang="fr-FR" sz="2200" baseline="-25000" dirty="0" smtClean="0">
                <a:solidFill>
                  <a:srgbClr val="7030A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rPr>
              <a:t>, d</a:t>
            </a:r>
            <a:r>
              <a:rPr lang="fr-FR" sz="2200" baseline="-25000" dirty="0" smtClean="0">
                <a:solidFill>
                  <a:srgbClr val="7030A0"/>
                </a:solidFill>
                <a:latin typeface="Times New Roman" pitchFamily="18" charset="0"/>
                <a:cs typeface="Times New Roman" pitchFamily="18" charset="0"/>
              </a:rPr>
              <a:t>3</a:t>
            </a:r>
            <a:r>
              <a:rPr lang="fr-FR" sz="2200" dirty="0" smtClean="0">
                <a:solidFill>
                  <a:srgbClr val="7030A0"/>
                </a:solidFill>
                <a:latin typeface="Times New Roman" pitchFamily="18" charset="0"/>
                <a:cs typeface="Times New Roman" pitchFamily="18" charset="0"/>
              </a:rPr>
              <a:t>, d</a:t>
            </a:r>
            <a:r>
              <a:rPr lang="fr-FR" sz="2200" baseline="-25000" dirty="0" smtClean="0">
                <a:solidFill>
                  <a:srgbClr val="7030A0"/>
                </a:solidFill>
                <a:latin typeface="Times New Roman" pitchFamily="18" charset="0"/>
                <a:cs typeface="Times New Roman" pitchFamily="18" charset="0"/>
              </a:rPr>
              <a:t>4</a:t>
            </a:r>
            <a:r>
              <a:rPr lang="fr-FR" sz="2200" dirty="0" smtClean="0">
                <a:solidFill>
                  <a:srgbClr val="7030A0"/>
                </a:solidFill>
                <a:latin typeface="Times New Roman" pitchFamily="18" charset="0"/>
                <a:cs typeface="Times New Roman" pitchFamily="18" charset="0"/>
              </a:rPr>
              <a:t>, d</a:t>
            </a:r>
            <a:r>
              <a:rPr lang="fr-FR" sz="2200" baseline="-25000" dirty="0" smtClean="0">
                <a:solidFill>
                  <a:srgbClr val="7030A0"/>
                </a:solidFill>
                <a:latin typeface="Times New Roman" pitchFamily="18" charset="0"/>
                <a:cs typeface="Times New Roman" pitchFamily="18" charset="0"/>
              </a:rPr>
              <a:t>5</a:t>
            </a:r>
            <a:r>
              <a:rPr lang="fr-FR" sz="2200" dirty="0" smtClean="0">
                <a:solidFill>
                  <a:srgbClr val="7030A0"/>
                </a:solidFill>
                <a:latin typeface="Times New Roman" pitchFamily="18" charset="0"/>
                <a:cs typeface="Times New Roman" pitchFamily="18" charset="0"/>
              </a:rPr>
              <a:t> et d</a:t>
            </a:r>
            <a:r>
              <a:rPr lang="fr-FR" sz="2200" baseline="-25000" dirty="0" smtClean="0">
                <a:solidFill>
                  <a:srgbClr val="7030A0"/>
                </a:solidFill>
                <a:latin typeface="Times New Roman" pitchFamily="18" charset="0"/>
                <a:cs typeface="Times New Roman" pitchFamily="18" charset="0"/>
              </a:rPr>
              <a:t>6</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disposés dans un bloc 2 × 3. Ils sont protégés horizontalement par deux et verticalement par trois bits de parité</a:t>
            </a:r>
            <a:r>
              <a:rPr lang="fr-FR" sz="2200" dirty="0" smtClean="0">
                <a:solidFill>
                  <a:srgbClr val="7030A0"/>
                </a:solidFill>
                <a:latin typeface="Times New Roman" pitchFamily="18" charset="0"/>
                <a:cs typeface="Times New Roman" pitchFamily="18" charset="0"/>
              </a:rPr>
              <a:t>.</a:t>
            </a:r>
          </a:p>
          <a:p>
            <a:pPr algn="just"/>
            <a:endParaRPr lang="fr-FR" sz="2200" dirty="0" smtClean="0">
              <a:solidFill>
                <a:srgbClr val="7030A0"/>
              </a:solidFill>
              <a:latin typeface="Times New Roman" pitchFamily="18" charset="0"/>
              <a:cs typeface="Times New Roman" pitchFamily="18" charset="0"/>
            </a:endParaRPr>
          </a:p>
          <a:p>
            <a:pPr algn="just"/>
            <a:endParaRPr lang="fr-FR" sz="2200" dirty="0" smtClean="0">
              <a:solidFill>
                <a:srgbClr val="7030A0"/>
              </a:solidFill>
              <a:latin typeface="Times New Roman" pitchFamily="18" charset="0"/>
              <a:cs typeface="Times New Roman" pitchFamily="18" charset="0"/>
            </a:endParaRPr>
          </a:p>
          <a:p>
            <a:pPr algn="just"/>
            <a:endParaRPr lang="fr-FR" sz="2200" dirty="0" smtClean="0">
              <a:solidFill>
                <a:srgbClr val="7030A0"/>
              </a:solidFill>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Les </a:t>
            </a:r>
            <a:r>
              <a:rPr lang="fr-FR" sz="2200" dirty="0" smtClean="0">
                <a:solidFill>
                  <a:srgbClr val="002060"/>
                </a:solidFill>
                <a:latin typeface="Times New Roman" pitchFamily="18" charset="0"/>
                <a:cs typeface="Times New Roman" pitchFamily="18" charset="0"/>
              </a:rPr>
              <a:t>bits de parité p</a:t>
            </a:r>
            <a:r>
              <a:rPr lang="fr-FR" sz="2200" baseline="-25000" dirty="0" smtClean="0">
                <a:solidFill>
                  <a:srgbClr val="002060"/>
                </a:solidFill>
                <a:latin typeface="Times New Roman" pitchFamily="18" charset="0"/>
                <a:cs typeface="Times New Roman" pitchFamily="18" charset="0"/>
              </a:rPr>
              <a:t>1</a:t>
            </a:r>
            <a:r>
              <a:rPr lang="fr-FR" sz="2200" dirty="0" smtClean="0">
                <a:solidFill>
                  <a:srgbClr val="002060"/>
                </a:solidFill>
                <a:latin typeface="Times New Roman" pitchFamily="18" charset="0"/>
                <a:cs typeface="Times New Roman" pitchFamily="18" charset="0"/>
              </a:rPr>
              <a:t>, p</a:t>
            </a:r>
            <a:r>
              <a:rPr lang="fr-FR" sz="2200" baseline="-25000" dirty="0" smtClean="0">
                <a:solidFill>
                  <a:srgbClr val="002060"/>
                </a:solidFill>
                <a:latin typeface="Times New Roman" pitchFamily="18" charset="0"/>
                <a:cs typeface="Times New Roman" pitchFamily="18" charset="0"/>
              </a:rPr>
              <a:t>2</a:t>
            </a:r>
            <a:r>
              <a:rPr lang="fr-FR" sz="2200" dirty="0" smtClean="0">
                <a:solidFill>
                  <a:srgbClr val="002060"/>
                </a:solidFill>
                <a:latin typeface="Times New Roman" pitchFamily="18" charset="0"/>
                <a:cs typeface="Times New Roman" pitchFamily="18" charset="0"/>
              </a:rPr>
              <a:t>, p</a:t>
            </a:r>
            <a:r>
              <a:rPr lang="fr-FR" sz="2200" baseline="-25000" dirty="0" smtClean="0">
                <a:solidFill>
                  <a:srgbClr val="00206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p</a:t>
            </a:r>
            <a:r>
              <a:rPr lang="fr-FR" sz="2200" baseline="-25000" dirty="0" smtClean="0">
                <a:solidFill>
                  <a:srgbClr val="002060"/>
                </a:solidFill>
                <a:latin typeface="Times New Roman" pitchFamily="18" charset="0"/>
                <a:cs typeface="Times New Roman" pitchFamily="18" charset="0"/>
              </a:rPr>
              <a:t>4</a:t>
            </a:r>
            <a:r>
              <a:rPr lang="fr-FR" sz="2200" dirty="0" smtClean="0">
                <a:solidFill>
                  <a:srgbClr val="002060"/>
                </a:solidFill>
                <a:latin typeface="Times New Roman" pitchFamily="18" charset="0"/>
                <a:cs typeface="Times New Roman" pitchFamily="18" charset="0"/>
              </a:rPr>
              <a:t> et p</a:t>
            </a:r>
            <a:r>
              <a:rPr lang="fr-FR" sz="2200" baseline="-25000" dirty="0" smtClean="0">
                <a:solidFill>
                  <a:srgbClr val="002060"/>
                </a:solidFill>
                <a:latin typeface="Times New Roman" pitchFamily="18" charset="0"/>
                <a:cs typeface="Times New Roman" pitchFamily="18" charset="0"/>
              </a:rPr>
              <a:t>5</a:t>
            </a:r>
            <a:r>
              <a:rPr lang="fr-FR" sz="2200" dirty="0" smtClean="0">
                <a:solidFill>
                  <a:srgbClr val="002060"/>
                </a:solidFill>
                <a:latin typeface="Times New Roman" pitchFamily="18" charset="0"/>
                <a:cs typeface="Times New Roman" pitchFamily="18" charset="0"/>
              </a:rPr>
              <a:t> sont calculés selon les équations suivantes</a:t>
            </a:r>
          </a:p>
        </p:txBody>
      </p:sp>
      <p:pic>
        <p:nvPicPr>
          <p:cNvPr id="377858" name="Picture 2"/>
          <p:cNvPicPr>
            <a:picLocks noChangeAspect="1" noChangeArrowheads="1"/>
          </p:cNvPicPr>
          <p:nvPr/>
        </p:nvPicPr>
        <p:blipFill>
          <a:blip r:embed="rId2"/>
          <a:srcRect/>
          <a:stretch>
            <a:fillRect/>
          </a:stretch>
        </p:blipFill>
        <p:spPr bwMode="auto">
          <a:xfrm>
            <a:off x="4373844" y="2214554"/>
            <a:ext cx="2269858" cy="1214446"/>
          </a:xfrm>
          <a:prstGeom prst="rect">
            <a:avLst/>
          </a:prstGeom>
          <a:noFill/>
          <a:ln w="9525">
            <a:noFill/>
            <a:miter lim="800000"/>
            <a:headEnd/>
            <a:tailEnd/>
          </a:ln>
          <a:effectLst/>
        </p:spPr>
      </p:pic>
      <p:pic>
        <p:nvPicPr>
          <p:cNvPr id="377859" name="Picture 3"/>
          <p:cNvPicPr>
            <a:picLocks noChangeAspect="1" noChangeArrowheads="1"/>
          </p:cNvPicPr>
          <p:nvPr/>
        </p:nvPicPr>
        <p:blipFill>
          <a:blip r:embed="rId3"/>
          <a:srcRect/>
          <a:stretch>
            <a:fillRect/>
          </a:stretch>
        </p:blipFill>
        <p:spPr bwMode="auto">
          <a:xfrm>
            <a:off x="3328800" y="3929066"/>
            <a:ext cx="2383848" cy="2000240"/>
          </a:xfrm>
          <a:prstGeom prst="rect">
            <a:avLst/>
          </a:prstGeom>
          <a:noFill/>
          <a:ln w="9525">
            <a:noFill/>
            <a:miter lim="800000"/>
            <a:headEnd/>
            <a:tailEnd/>
          </a:ln>
          <a:effectLst/>
        </p:spPr>
      </p:pic>
      <p:sp>
        <p:nvSpPr>
          <p:cNvPr id="8" name="ZoneTexte 7"/>
          <p:cNvSpPr txBox="1"/>
          <p:nvPr/>
        </p:nvSpPr>
        <p:spPr>
          <a:xfrm>
            <a:off x="0" y="5929330"/>
            <a:ext cx="9144000" cy="769441"/>
          </a:xfrm>
          <a:prstGeom prst="rect">
            <a:avLst/>
          </a:prstGeom>
          <a:noFill/>
        </p:spPr>
        <p:txBody>
          <a:bodyPr wrap="square" rtlCol="0">
            <a:spAutoFit/>
          </a:bodyPr>
          <a:lstStyle/>
          <a:p>
            <a:r>
              <a:rPr lang="fr-FR" sz="2200" dirty="0" smtClean="0">
                <a:solidFill>
                  <a:srgbClr val="00B0F0"/>
                </a:solidFill>
                <a:latin typeface="Times New Roman" pitchFamily="18" charset="0"/>
                <a:cs typeface="Times New Roman" pitchFamily="18" charset="0"/>
              </a:rPr>
              <a:t>Le signe ⊕ symbolise l'addition modulo 2, c'est-à-dire une opération XOR</a:t>
            </a:r>
            <a:r>
              <a:rPr lang="fr-FR" sz="2200" dirty="0" smtClean="0">
                <a:solidFill>
                  <a:srgbClr val="00B0F0"/>
                </a:solidFill>
                <a:latin typeface="Times New Roman" pitchFamily="18" charset="0"/>
                <a:cs typeface="Times New Roman" pitchFamily="18" charset="0"/>
              </a:rPr>
              <a:t>.</a:t>
            </a:r>
          </a:p>
          <a:p>
            <a:r>
              <a:rPr lang="fr-FR" sz="2200" dirty="0" smtClean="0">
                <a:solidFill>
                  <a:srgbClr val="002060"/>
                </a:solidFill>
                <a:latin typeface="Times New Roman" pitchFamily="18" charset="0"/>
                <a:cs typeface="Times New Roman" pitchFamily="18" charset="0"/>
              </a:rPr>
              <a:t>Le code ainsi obtenu est : </a:t>
            </a:r>
            <a:r>
              <a:rPr lang="fr-FR" sz="2200" b="1" dirty="0" smtClean="0">
                <a:solidFill>
                  <a:srgbClr val="C00000"/>
                </a:solidFill>
                <a:latin typeface="Times New Roman" pitchFamily="18" charset="0"/>
                <a:cs typeface="Times New Roman" pitchFamily="18" charset="0"/>
              </a:rPr>
              <a:t>C= </a:t>
            </a:r>
            <a:r>
              <a:rPr lang="fr-FR" sz="2200" b="1" dirty="0" smtClean="0">
                <a:solidFill>
                  <a:srgbClr val="C00000"/>
                </a:solidFill>
                <a:latin typeface="Times New Roman" pitchFamily="18" charset="0"/>
                <a:cs typeface="Times New Roman" pitchFamily="18" charset="0"/>
              </a:rPr>
              <a:t>(</a:t>
            </a:r>
            <a:r>
              <a:rPr lang="fr-FR" sz="2200" b="1" dirty="0" smtClean="0">
                <a:solidFill>
                  <a:srgbClr val="C00000"/>
                </a:solidFill>
                <a:latin typeface="Times New Roman" pitchFamily="18" charset="0"/>
                <a:cs typeface="Times New Roman" pitchFamily="18" charset="0"/>
              </a:rPr>
              <a:t>d</a:t>
            </a:r>
            <a:r>
              <a:rPr lang="fr-FR" sz="2200" b="1" baseline="-25000" dirty="0" smtClean="0">
                <a:solidFill>
                  <a:srgbClr val="C00000"/>
                </a:solidFill>
                <a:latin typeface="Times New Roman" pitchFamily="18" charset="0"/>
                <a:cs typeface="Times New Roman" pitchFamily="18" charset="0"/>
              </a:rPr>
              <a:t>1</a:t>
            </a:r>
            <a:r>
              <a:rPr lang="fr-FR" sz="2200" b="1" dirty="0" smtClean="0">
                <a:solidFill>
                  <a:srgbClr val="C00000"/>
                </a:solidFill>
                <a:latin typeface="Times New Roman" pitchFamily="18" charset="0"/>
                <a:cs typeface="Times New Roman" pitchFamily="18" charset="0"/>
              </a:rPr>
              <a:t>d</a:t>
            </a:r>
            <a:r>
              <a:rPr lang="fr-FR" sz="2200" b="1" baseline="-25000" dirty="0" smtClean="0">
                <a:solidFill>
                  <a:srgbClr val="C00000"/>
                </a:solidFill>
                <a:latin typeface="Times New Roman" pitchFamily="18" charset="0"/>
                <a:cs typeface="Times New Roman" pitchFamily="18" charset="0"/>
              </a:rPr>
              <a:t>2</a:t>
            </a:r>
            <a:r>
              <a:rPr lang="fr-FR" sz="2200" b="1" dirty="0" smtClean="0">
                <a:solidFill>
                  <a:srgbClr val="C00000"/>
                </a:solidFill>
                <a:latin typeface="Times New Roman" pitchFamily="18" charset="0"/>
                <a:cs typeface="Times New Roman" pitchFamily="18" charset="0"/>
              </a:rPr>
              <a:t>d</a:t>
            </a:r>
            <a:r>
              <a:rPr lang="fr-FR" sz="2200" b="1" baseline="-25000" dirty="0" smtClean="0">
                <a:solidFill>
                  <a:srgbClr val="C00000"/>
                </a:solidFill>
                <a:latin typeface="Times New Roman" pitchFamily="18" charset="0"/>
                <a:cs typeface="Times New Roman" pitchFamily="18" charset="0"/>
              </a:rPr>
              <a:t>3</a:t>
            </a:r>
            <a:r>
              <a:rPr lang="fr-FR" sz="2200" b="1" dirty="0" smtClean="0">
                <a:solidFill>
                  <a:srgbClr val="C00000"/>
                </a:solidFill>
                <a:latin typeface="Times New Roman" pitchFamily="18" charset="0"/>
                <a:cs typeface="Times New Roman" pitchFamily="18" charset="0"/>
              </a:rPr>
              <a:t>d</a:t>
            </a:r>
            <a:r>
              <a:rPr lang="fr-FR" sz="2200" b="1" baseline="-25000" dirty="0" smtClean="0">
                <a:solidFill>
                  <a:srgbClr val="C00000"/>
                </a:solidFill>
                <a:latin typeface="Times New Roman" pitchFamily="18" charset="0"/>
                <a:cs typeface="Times New Roman" pitchFamily="18" charset="0"/>
              </a:rPr>
              <a:t>4</a:t>
            </a:r>
            <a:r>
              <a:rPr lang="fr-FR" sz="2200" b="1" dirty="0" smtClean="0">
                <a:solidFill>
                  <a:srgbClr val="C00000"/>
                </a:solidFill>
                <a:latin typeface="Times New Roman" pitchFamily="18" charset="0"/>
                <a:cs typeface="Times New Roman" pitchFamily="18" charset="0"/>
              </a:rPr>
              <a:t>d</a:t>
            </a:r>
            <a:r>
              <a:rPr lang="fr-FR" sz="2200" b="1" baseline="-25000" dirty="0" smtClean="0">
                <a:solidFill>
                  <a:srgbClr val="C00000"/>
                </a:solidFill>
                <a:latin typeface="Times New Roman" pitchFamily="18" charset="0"/>
                <a:cs typeface="Times New Roman" pitchFamily="18" charset="0"/>
              </a:rPr>
              <a:t>5</a:t>
            </a:r>
            <a:r>
              <a:rPr lang="fr-FR" sz="2200" b="1" dirty="0" smtClean="0">
                <a:solidFill>
                  <a:srgbClr val="C00000"/>
                </a:solidFill>
                <a:latin typeface="Times New Roman" pitchFamily="18" charset="0"/>
                <a:cs typeface="Times New Roman" pitchFamily="18" charset="0"/>
              </a:rPr>
              <a:t>d</a:t>
            </a:r>
            <a:r>
              <a:rPr lang="fr-FR" sz="2200" b="1" baseline="-25000" dirty="0" smtClean="0">
                <a:solidFill>
                  <a:srgbClr val="C00000"/>
                </a:solidFill>
                <a:latin typeface="Times New Roman" pitchFamily="18" charset="0"/>
                <a:cs typeface="Times New Roman" pitchFamily="18" charset="0"/>
              </a:rPr>
              <a:t>6</a:t>
            </a:r>
            <a:r>
              <a:rPr lang="fr-FR" sz="2200" b="1" dirty="0" smtClean="0">
                <a:solidFill>
                  <a:srgbClr val="C00000"/>
                </a:solidFill>
                <a:latin typeface="Times New Roman" pitchFamily="18" charset="0"/>
                <a:cs typeface="Times New Roman" pitchFamily="18" charset="0"/>
              </a:rPr>
              <a:t>p</a:t>
            </a:r>
            <a:r>
              <a:rPr lang="fr-FR" sz="2200" b="1" baseline="-25000" dirty="0" smtClean="0">
                <a:solidFill>
                  <a:srgbClr val="C00000"/>
                </a:solidFill>
                <a:latin typeface="Times New Roman" pitchFamily="18" charset="0"/>
                <a:cs typeface="Times New Roman" pitchFamily="18" charset="0"/>
              </a:rPr>
              <a:t>1</a:t>
            </a:r>
            <a:r>
              <a:rPr lang="fr-FR" sz="2200" b="1" dirty="0" smtClean="0">
                <a:solidFill>
                  <a:srgbClr val="C00000"/>
                </a:solidFill>
                <a:latin typeface="Times New Roman" pitchFamily="18" charset="0"/>
                <a:cs typeface="Times New Roman" pitchFamily="18" charset="0"/>
              </a:rPr>
              <a:t>p</a:t>
            </a:r>
            <a:r>
              <a:rPr lang="fr-FR" sz="2200" b="1" baseline="-25000" dirty="0" smtClean="0">
                <a:solidFill>
                  <a:srgbClr val="C00000"/>
                </a:solidFill>
                <a:latin typeface="Times New Roman" pitchFamily="18" charset="0"/>
                <a:cs typeface="Times New Roman" pitchFamily="18" charset="0"/>
              </a:rPr>
              <a:t>2</a:t>
            </a:r>
            <a:r>
              <a:rPr lang="fr-FR" sz="2200" b="1" dirty="0" smtClean="0">
                <a:solidFill>
                  <a:srgbClr val="C00000"/>
                </a:solidFill>
                <a:latin typeface="Times New Roman" pitchFamily="18" charset="0"/>
                <a:cs typeface="Times New Roman" pitchFamily="18" charset="0"/>
              </a:rPr>
              <a:t>p</a:t>
            </a:r>
            <a:r>
              <a:rPr lang="fr-FR" sz="2200" b="1" baseline="-25000" dirty="0" smtClean="0">
                <a:solidFill>
                  <a:srgbClr val="C00000"/>
                </a:solidFill>
                <a:latin typeface="Times New Roman" pitchFamily="18" charset="0"/>
                <a:cs typeface="Times New Roman" pitchFamily="18" charset="0"/>
              </a:rPr>
              <a:t>3</a:t>
            </a:r>
            <a:r>
              <a:rPr lang="fr-FR" sz="2200" b="1" dirty="0" smtClean="0">
                <a:solidFill>
                  <a:srgbClr val="C00000"/>
                </a:solidFill>
                <a:latin typeface="Times New Roman" pitchFamily="18" charset="0"/>
                <a:cs typeface="Times New Roman" pitchFamily="18" charset="0"/>
              </a:rPr>
              <a:t>p</a:t>
            </a:r>
            <a:r>
              <a:rPr lang="fr-FR" sz="2200" b="1" baseline="-25000" dirty="0" smtClean="0">
                <a:solidFill>
                  <a:srgbClr val="C00000"/>
                </a:solidFill>
                <a:latin typeface="Times New Roman" pitchFamily="18" charset="0"/>
                <a:cs typeface="Times New Roman" pitchFamily="18" charset="0"/>
              </a:rPr>
              <a:t>4</a:t>
            </a:r>
            <a:r>
              <a:rPr lang="fr-FR" sz="2200" b="1" dirty="0" smtClean="0">
                <a:solidFill>
                  <a:srgbClr val="C00000"/>
                </a:solidFill>
                <a:latin typeface="Times New Roman" pitchFamily="18" charset="0"/>
                <a:cs typeface="Times New Roman" pitchFamily="18" charset="0"/>
              </a:rPr>
              <a:t>p</a:t>
            </a:r>
            <a:r>
              <a:rPr lang="fr-FR" sz="2200" b="1" baseline="-25000" dirty="0" smtClean="0">
                <a:solidFill>
                  <a:srgbClr val="C00000"/>
                </a:solidFill>
                <a:latin typeface="Times New Roman" pitchFamily="18" charset="0"/>
                <a:cs typeface="Times New Roman" pitchFamily="18" charset="0"/>
              </a:rPr>
              <a:t>5</a:t>
            </a:r>
            <a:r>
              <a:rPr lang="fr-FR" sz="2200" b="1" dirty="0" smtClean="0">
                <a:solidFill>
                  <a:srgbClr val="C00000"/>
                </a:solidFill>
                <a:latin typeface="Times New Roman" pitchFamily="18" charset="0"/>
                <a:cs typeface="Times New Roman" pitchFamily="18" charset="0"/>
              </a:rPr>
              <a:t>)</a:t>
            </a:r>
            <a:endParaRPr lang="fr-FR" sz="2200" b="1" dirty="0">
              <a:solidFill>
                <a:srgbClr val="C00000"/>
              </a:solidFill>
              <a:latin typeface="Times New Roman" pitchFamily="18" charset="0"/>
              <a:cs typeface="Times New Roman" pitchFamily="18" charset="0"/>
            </a:endParaRPr>
          </a:p>
        </p:txBody>
      </p:sp>
    </p:spTree>
  </p:cSld>
  <p:clrMapOvr>
    <a:masterClrMapping/>
  </p:clrMapOvr>
  <p:transition advTm="1500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28</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2123658"/>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Description générale d’un codage LDPC</a:t>
            </a:r>
          </a:p>
          <a:p>
            <a:pPr algn="just"/>
            <a:r>
              <a:rPr lang="fr-FR" sz="2200" dirty="0" smtClean="0">
                <a:solidFill>
                  <a:srgbClr val="002060"/>
                </a:solidFill>
                <a:latin typeface="Times New Roman" pitchFamily="18" charset="0"/>
                <a:cs typeface="Times New Roman" pitchFamily="18" charset="0"/>
              </a:rPr>
              <a:t>Comme les bits de données peuvent être lus directement à partir du mot de code du canal, ce code est appelé systématique. Avec ce codage, un nombre constant de bits de données est complété algébriquement par un nombre constant de bits de parité. Il s'agit d'un code bloc linéaire et le codage peut également être décrit avec une matrice de contrôle de parité H</a:t>
            </a:r>
          </a:p>
        </p:txBody>
      </p:sp>
      <p:pic>
        <p:nvPicPr>
          <p:cNvPr id="377860" name="Picture 4"/>
          <p:cNvPicPr>
            <a:picLocks noChangeAspect="1" noChangeArrowheads="1"/>
          </p:cNvPicPr>
          <p:nvPr/>
        </p:nvPicPr>
        <p:blipFill>
          <a:blip r:embed="rId2"/>
          <a:srcRect/>
          <a:stretch>
            <a:fillRect/>
          </a:stretch>
        </p:blipFill>
        <p:spPr bwMode="auto">
          <a:xfrm>
            <a:off x="2357422" y="3357562"/>
            <a:ext cx="4929190" cy="1653802"/>
          </a:xfrm>
          <a:prstGeom prst="rect">
            <a:avLst/>
          </a:prstGeom>
          <a:noFill/>
          <a:ln w="9525">
            <a:noFill/>
            <a:miter lim="800000"/>
            <a:headEnd/>
            <a:tailEnd/>
          </a:ln>
          <a:effectLst/>
        </p:spPr>
      </p:pic>
      <p:sp>
        <p:nvSpPr>
          <p:cNvPr id="10" name="ZoneTexte 9"/>
          <p:cNvSpPr txBox="1"/>
          <p:nvPr/>
        </p:nvSpPr>
        <p:spPr>
          <a:xfrm>
            <a:off x="0" y="5072074"/>
            <a:ext cx="9144000" cy="1785104"/>
          </a:xfrm>
          <a:prstGeom prst="rect">
            <a:avLst/>
          </a:prstGeom>
          <a:noFill/>
        </p:spPr>
        <p:txBody>
          <a:bodyPr wrap="square" rtlCol="0">
            <a:spAutoFit/>
          </a:bodyPr>
          <a:lstStyle/>
          <a:p>
            <a:pPr algn="just">
              <a:buFont typeface="Wingdings" pitchFamily="2" charset="2"/>
              <a:buChar char="q"/>
            </a:pPr>
            <a:r>
              <a:rPr lang="fr-FR" sz="2200" dirty="0" smtClean="0">
                <a:solidFill>
                  <a:srgbClr val="666633"/>
                </a:solidFill>
                <a:latin typeface="Times New Roman" pitchFamily="18" charset="0"/>
                <a:cs typeface="Times New Roman" pitchFamily="18" charset="0"/>
              </a:rPr>
              <a:t> La </a:t>
            </a:r>
            <a:r>
              <a:rPr lang="fr-FR" sz="2200" dirty="0" smtClean="0">
                <a:solidFill>
                  <a:srgbClr val="666633"/>
                </a:solidFill>
                <a:latin typeface="Times New Roman" pitchFamily="18" charset="0"/>
                <a:cs typeface="Times New Roman" pitchFamily="18" charset="0"/>
              </a:rPr>
              <a:t>caractéristique des codes LDPC est </a:t>
            </a:r>
            <a:r>
              <a:rPr lang="fr-FR" sz="2200" dirty="0" smtClean="0">
                <a:solidFill>
                  <a:srgbClr val="666633"/>
                </a:solidFill>
                <a:latin typeface="Times New Roman" pitchFamily="18" charset="0"/>
                <a:cs typeface="Times New Roman" pitchFamily="18" charset="0"/>
              </a:rPr>
              <a:t>telle que </a:t>
            </a:r>
            <a:r>
              <a:rPr lang="fr-FR" sz="2200" dirty="0" smtClean="0">
                <a:solidFill>
                  <a:srgbClr val="666633"/>
                </a:solidFill>
                <a:latin typeface="Times New Roman" pitchFamily="18" charset="0"/>
                <a:cs typeface="Times New Roman" pitchFamily="18" charset="0"/>
              </a:rPr>
              <a:t>la matrice de contrôle de parité H </a:t>
            </a:r>
            <a:r>
              <a:rPr lang="fr-FR" sz="2200" dirty="0" smtClean="0">
                <a:solidFill>
                  <a:srgbClr val="666633"/>
                </a:solidFill>
                <a:latin typeface="Times New Roman" pitchFamily="18" charset="0"/>
                <a:cs typeface="Times New Roman" pitchFamily="18" charset="0"/>
              </a:rPr>
              <a:t>contient </a:t>
            </a:r>
            <a:r>
              <a:rPr lang="fr-FR" sz="2200" dirty="0" smtClean="0">
                <a:solidFill>
                  <a:srgbClr val="666633"/>
                </a:solidFill>
                <a:latin typeface="Times New Roman" pitchFamily="18" charset="0"/>
                <a:cs typeface="Times New Roman" pitchFamily="18" charset="0"/>
              </a:rPr>
              <a:t>très peu </a:t>
            </a:r>
            <a:r>
              <a:rPr lang="fr-FR" sz="2200" dirty="0" smtClean="0">
                <a:solidFill>
                  <a:srgbClr val="666633"/>
                </a:solidFill>
                <a:latin typeface="Times New Roman" pitchFamily="18" charset="0"/>
                <a:cs typeface="Times New Roman" pitchFamily="18" charset="0"/>
              </a:rPr>
              <a:t>de 1, par </a:t>
            </a:r>
            <a:r>
              <a:rPr lang="fr-FR" sz="2200" dirty="0" smtClean="0">
                <a:solidFill>
                  <a:srgbClr val="666633"/>
                </a:solidFill>
                <a:latin typeface="Times New Roman" pitchFamily="18" charset="0"/>
                <a:cs typeface="Times New Roman" pitchFamily="18" charset="0"/>
              </a:rPr>
              <a:t>rapport à la taille totale. On dit que la matrice est clairsemée. C'est de là que vient le nom de faible densité. </a:t>
            </a:r>
            <a:endParaRPr lang="fr-FR" sz="2200" dirty="0" smtClean="0">
              <a:solidFill>
                <a:srgbClr val="666633"/>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666633"/>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Les </a:t>
            </a:r>
            <a:r>
              <a:rPr lang="fr-FR" sz="2200" dirty="0" smtClean="0">
                <a:solidFill>
                  <a:srgbClr val="00B050"/>
                </a:solidFill>
                <a:latin typeface="Times New Roman" pitchFamily="18" charset="0"/>
                <a:cs typeface="Times New Roman" pitchFamily="18" charset="0"/>
              </a:rPr>
              <a:t>équations </a:t>
            </a:r>
            <a:r>
              <a:rPr lang="fr-FR" sz="2200" dirty="0" smtClean="0">
                <a:solidFill>
                  <a:srgbClr val="00B050"/>
                </a:solidFill>
                <a:latin typeface="Times New Roman" pitchFamily="18" charset="0"/>
                <a:cs typeface="Times New Roman" pitchFamily="18" charset="0"/>
              </a:rPr>
              <a:t> décrits plus haut contiennent </a:t>
            </a:r>
            <a:r>
              <a:rPr lang="fr-FR" sz="2200" dirty="0" smtClean="0">
                <a:solidFill>
                  <a:srgbClr val="00B050"/>
                </a:solidFill>
                <a:latin typeface="Times New Roman" pitchFamily="18" charset="0"/>
                <a:cs typeface="Times New Roman" pitchFamily="18" charset="0"/>
              </a:rPr>
              <a:t>alors généralement peu d'éléments et offrent un avantage pour le décodage </a:t>
            </a:r>
            <a:r>
              <a:rPr lang="fr-FR" sz="2200" dirty="0" smtClean="0">
                <a:solidFill>
                  <a:srgbClr val="00B050"/>
                </a:solidFill>
                <a:latin typeface="Times New Roman" pitchFamily="18" charset="0"/>
                <a:cs typeface="Times New Roman" pitchFamily="18" charset="0"/>
              </a:rPr>
              <a:t>itératif.</a:t>
            </a:r>
            <a:endParaRPr lang="fr-FR" sz="2200" dirty="0">
              <a:solidFill>
                <a:srgbClr val="00B050"/>
              </a:solidFill>
              <a:latin typeface="Times New Roman" pitchFamily="18" charset="0"/>
              <a:cs typeface="Times New Roman" pitchFamily="18" charset="0"/>
            </a:endParaRPr>
          </a:p>
        </p:txBody>
      </p:sp>
    </p:spTree>
  </p:cSld>
  <p:clrMapOvr>
    <a:masterClrMapping/>
  </p:clrMapOvr>
  <p:transition advTm="15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29</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1785104"/>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Description générale d’un codage LDPC</a:t>
            </a:r>
          </a:p>
          <a:p>
            <a:pPr algn="just"/>
            <a:r>
              <a:rPr lang="fr-FR" sz="2200" dirty="0" smtClean="0">
                <a:latin typeface="Times New Roman" pitchFamily="18" charset="0"/>
                <a:cs typeface="Times New Roman" pitchFamily="18" charset="0"/>
              </a:rPr>
              <a:t>La </a:t>
            </a:r>
            <a:r>
              <a:rPr lang="fr-FR" sz="2200" dirty="0" smtClean="0">
                <a:latin typeface="Times New Roman" pitchFamily="18" charset="0"/>
                <a:cs typeface="Times New Roman" pitchFamily="18" charset="0"/>
              </a:rPr>
              <a:t>description des codes de canal est également possible via un (graphe bipartite), qui combine les bits de données avec les bits de parité (</a:t>
            </a:r>
            <a:r>
              <a:rPr lang="fr-FR" sz="2200" dirty="0" smtClean="0">
                <a:latin typeface="Times New Roman" pitchFamily="18" charset="0"/>
                <a:cs typeface="Times New Roman" pitchFamily="18" charset="0"/>
              </a:rPr>
              <a:t>figure ci-dessous). </a:t>
            </a:r>
            <a:r>
              <a:rPr lang="fr-FR" sz="2200" dirty="0" smtClean="0">
                <a:latin typeface="Times New Roman" pitchFamily="18" charset="0"/>
                <a:cs typeface="Times New Roman" pitchFamily="18" charset="0"/>
              </a:rPr>
              <a:t>Les nœuds supérieurs (nœuds variables) correspondent aux bits qui ont été transférés. Les </a:t>
            </a:r>
            <a:r>
              <a:rPr lang="fr-FR" sz="2200" dirty="0" smtClean="0">
                <a:latin typeface="Times New Roman" pitchFamily="18" charset="0"/>
                <a:cs typeface="Times New Roman" pitchFamily="18" charset="0"/>
              </a:rPr>
              <a:t>nœuds </a:t>
            </a:r>
            <a:r>
              <a:rPr lang="fr-FR" sz="2200" dirty="0" smtClean="0">
                <a:latin typeface="Times New Roman" pitchFamily="18" charset="0"/>
                <a:cs typeface="Times New Roman" pitchFamily="18" charset="0"/>
              </a:rPr>
              <a:t>inférieurs (vérifier les </a:t>
            </a:r>
            <a:r>
              <a:rPr lang="fr-FR" sz="2200" dirty="0" smtClean="0">
                <a:latin typeface="Times New Roman" pitchFamily="18" charset="0"/>
                <a:cs typeface="Times New Roman" pitchFamily="18" charset="0"/>
              </a:rPr>
              <a:t>nœuds) </a:t>
            </a:r>
            <a:r>
              <a:rPr lang="fr-FR" sz="2200" dirty="0" smtClean="0">
                <a:latin typeface="Times New Roman" pitchFamily="18" charset="0"/>
                <a:cs typeface="Times New Roman" pitchFamily="18" charset="0"/>
              </a:rPr>
              <a:t>se combinent</a:t>
            </a:r>
            <a:endParaRPr lang="fr-FR" sz="2200" b="1" u="sng" dirty="0" smtClean="0">
              <a:solidFill>
                <a:srgbClr val="FF0000"/>
              </a:solidFill>
              <a:latin typeface="Times New Roman" pitchFamily="18" charset="0"/>
              <a:cs typeface="Times New Roman" pitchFamily="18" charset="0"/>
            </a:endParaRPr>
          </a:p>
        </p:txBody>
      </p:sp>
      <p:pic>
        <p:nvPicPr>
          <p:cNvPr id="378882" name="Picture 2"/>
          <p:cNvPicPr>
            <a:picLocks noChangeAspect="1" noChangeArrowheads="1"/>
          </p:cNvPicPr>
          <p:nvPr/>
        </p:nvPicPr>
        <p:blipFill>
          <a:blip r:embed="rId2"/>
          <a:srcRect/>
          <a:stretch>
            <a:fillRect/>
          </a:stretch>
        </p:blipFill>
        <p:spPr bwMode="auto">
          <a:xfrm>
            <a:off x="1214414" y="3071810"/>
            <a:ext cx="6233182" cy="1977097"/>
          </a:xfrm>
          <a:prstGeom prst="rect">
            <a:avLst/>
          </a:prstGeom>
          <a:noFill/>
          <a:ln w="9525">
            <a:noFill/>
            <a:miter lim="800000"/>
            <a:headEnd/>
            <a:tailEnd/>
          </a:ln>
          <a:effectLst/>
        </p:spPr>
      </p:pic>
      <p:sp>
        <p:nvSpPr>
          <p:cNvPr id="9" name="ZoneTexte 8"/>
          <p:cNvSpPr txBox="1"/>
          <p:nvPr/>
        </p:nvSpPr>
        <p:spPr>
          <a:xfrm>
            <a:off x="6215042" y="4631304"/>
            <a:ext cx="2643238" cy="369332"/>
          </a:xfrm>
          <a:prstGeom prst="rect">
            <a:avLst/>
          </a:prstGeom>
          <a:noFill/>
        </p:spPr>
        <p:txBody>
          <a:bodyPr wrap="square" rtlCol="0">
            <a:spAutoFit/>
          </a:bodyPr>
          <a:lstStyle/>
          <a:p>
            <a:pPr algn="ctr"/>
            <a:r>
              <a:rPr lang="fr-FR" b="1" dirty="0" smtClean="0">
                <a:solidFill>
                  <a:srgbClr val="002060"/>
                </a:solidFill>
              </a:rPr>
              <a:t>Nœuds de vérification</a:t>
            </a:r>
            <a:endParaRPr lang="fr-FR" b="1" dirty="0">
              <a:solidFill>
                <a:srgbClr val="002060"/>
              </a:solidFill>
            </a:endParaRPr>
          </a:p>
        </p:txBody>
      </p:sp>
      <p:sp>
        <p:nvSpPr>
          <p:cNvPr id="11" name="ZoneTexte 10"/>
          <p:cNvSpPr txBox="1"/>
          <p:nvPr/>
        </p:nvSpPr>
        <p:spPr>
          <a:xfrm>
            <a:off x="571472" y="4929198"/>
            <a:ext cx="8429652" cy="430887"/>
          </a:xfrm>
          <a:prstGeom prst="rect">
            <a:avLst/>
          </a:prstGeom>
          <a:noFill/>
        </p:spPr>
        <p:txBody>
          <a:bodyPr wrap="square" rtlCol="0">
            <a:spAutoFit/>
          </a:bodyPr>
          <a:lstStyle/>
          <a:p>
            <a:pPr algn="ctr"/>
            <a:r>
              <a:rPr lang="fr-FR" sz="2200" b="1" dirty="0" smtClean="0">
                <a:solidFill>
                  <a:srgbClr val="C00000"/>
                </a:solidFill>
                <a:latin typeface="Times New Roman" pitchFamily="18" charset="0"/>
                <a:cs typeface="Times New Roman" pitchFamily="18" charset="0"/>
              </a:rPr>
              <a:t>Figure : Graphique </a:t>
            </a:r>
            <a:r>
              <a:rPr lang="fr-FR" sz="2200" b="1" dirty="0" smtClean="0">
                <a:solidFill>
                  <a:srgbClr val="C00000"/>
                </a:solidFill>
                <a:latin typeface="Times New Roman" pitchFamily="18" charset="0"/>
                <a:cs typeface="Times New Roman" pitchFamily="18" charset="0"/>
              </a:rPr>
              <a:t>bipartite de la matrice de contrôle de parité H</a:t>
            </a:r>
            <a:endParaRPr lang="fr-FR" sz="2200" b="1" dirty="0">
              <a:solidFill>
                <a:srgbClr val="C00000"/>
              </a:solidFill>
              <a:latin typeface="Times New Roman" pitchFamily="18" charset="0"/>
              <a:cs typeface="Times New Roman" pitchFamily="18" charset="0"/>
            </a:endParaRPr>
          </a:p>
        </p:txBody>
      </p:sp>
      <p:sp>
        <p:nvSpPr>
          <p:cNvPr id="12" name="ZoneTexte 11"/>
          <p:cNvSpPr txBox="1"/>
          <p:nvPr/>
        </p:nvSpPr>
        <p:spPr>
          <a:xfrm>
            <a:off x="0" y="5429264"/>
            <a:ext cx="9144000" cy="1446550"/>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Les </a:t>
            </a:r>
            <a:r>
              <a:rPr lang="fr-FR" sz="2200" dirty="0" smtClean="0">
                <a:solidFill>
                  <a:srgbClr val="7030A0"/>
                </a:solidFill>
                <a:latin typeface="Times New Roman" pitchFamily="18" charset="0"/>
                <a:cs typeface="Times New Roman" pitchFamily="18" charset="0"/>
              </a:rPr>
              <a:t>nœuds de ces bits dont la somme (modulo 2) doit être nulle. Cette représentation est généralement utilisée en conjonction avec des codes de contrôle de parité à faible densité (codes LDPC) et s'appelle </a:t>
            </a:r>
            <a:r>
              <a:rPr lang="fr-FR" sz="2200" b="1" u="sng" dirty="0" smtClean="0">
                <a:solidFill>
                  <a:srgbClr val="002060"/>
                </a:solidFill>
                <a:latin typeface="Times New Roman" pitchFamily="18" charset="0"/>
                <a:cs typeface="Times New Roman" pitchFamily="18" charset="0"/>
              </a:rPr>
              <a:t>un graphe de Tanner</a:t>
            </a:r>
            <a:endParaRPr lang="fr-FR" sz="2200" b="1" u="sng" dirty="0">
              <a:solidFill>
                <a:srgbClr val="002060"/>
              </a:solidFill>
              <a:latin typeface="Times New Roman" pitchFamily="18" charset="0"/>
              <a:cs typeface="Times New Roman" pitchFamily="18" charset="0"/>
            </a:endParaRPr>
          </a:p>
        </p:txBody>
      </p:sp>
      <p:sp>
        <p:nvSpPr>
          <p:cNvPr id="13" name="ZoneTexte 12"/>
          <p:cNvSpPr txBox="1"/>
          <p:nvPr/>
        </p:nvSpPr>
        <p:spPr>
          <a:xfrm>
            <a:off x="7358082" y="3071810"/>
            <a:ext cx="1714480" cy="369332"/>
          </a:xfrm>
          <a:prstGeom prst="rect">
            <a:avLst/>
          </a:prstGeom>
          <a:noFill/>
        </p:spPr>
        <p:txBody>
          <a:bodyPr wrap="square" rtlCol="0">
            <a:spAutoFit/>
          </a:bodyPr>
          <a:lstStyle/>
          <a:p>
            <a:pPr algn="ctr"/>
            <a:r>
              <a:rPr lang="fr-FR" b="1" dirty="0" smtClean="0">
                <a:solidFill>
                  <a:srgbClr val="002060"/>
                </a:solidFill>
              </a:rPr>
              <a:t>Bits variables</a:t>
            </a:r>
            <a:endParaRPr lang="fr-FR" b="1" dirty="0">
              <a:solidFill>
                <a:srgbClr val="002060"/>
              </a:solidFill>
            </a:endParaRPr>
          </a:p>
        </p:txBody>
      </p:sp>
    </p:spTree>
  </p:cSld>
  <p:clrMapOvr>
    <a:masterClrMapping/>
  </p:clrMapOvr>
  <p:transition advTm="1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357298"/>
            <a:ext cx="9144000" cy="5324535"/>
          </a:xfrm>
          <a:prstGeom prst="rect">
            <a:avLst/>
          </a:prstGeom>
          <a:noFill/>
        </p:spPr>
        <p:txBody>
          <a:bodyPr wrap="square" rtlCol="0">
            <a:spAutoFit/>
          </a:bodyPr>
          <a:lstStyle/>
          <a:p>
            <a:pPr algn="just"/>
            <a:r>
              <a:rPr lang="fr-FR" sz="2000" dirty="0" smtClean="0">
                <a:solidFill>
                  <a:srgbClr val="7030A0"/>
                </a:solidFill>
                <a:latin typeface="Times New Roman" pitchFamily="18" charset="0"/>
                <a:cs typeface="Times New Roman" pitchFamily="18" charset="0"/>
              </a:rPr>
              <a:t>Les </a:t>
            </a:r>
            <a:r>
              <a:rPr lang="fr-FR" sz="2000" b="1" dirty="0" smtClean="0">
                <a:solidFill>
                  <a:srgbClr val="7030A0"/>
                </a:solidFill>
                <a:latin typeface="Times New Roman" pitchFamily="18" charset="0"/>
                <a:cs typeface="Times New Roman" pitchFamily="18" charset="0"/>
              </a:rPr>
              <a:t>codes de blocs</a:t>
            </a:r>
            <a:r>
              <a:rPr lang="fr-FR" sz="2000" dirty="0" smtClean="0">
                <a:solidFill>
                  <a:srgbClr val="7030A0"/>
                </a:solidFill>
                <a:latin typeface="Times New Roman" pitchFamily="18" charset="0"/>
                <a:cs typeface="Times New Roman" pitchFamily="18" charset="0"/>
              </a:rPr>
              <a:t> font partie de codes correcteurs d' erreurs. Ils sont appelés ainsi, car ils qui codent des données dans des blocs. C'est-à-dire, qu’ils agissent  sur un bloc de k bits de données d'entrée pour produire n bits de données de sortie appelés Code.  Parmi les codes en blocs nous avons les codes en blocs linéaires. Il existe de très nombreux exemples de codes de blocs linéaires, appliqués dans diverses domaines  et applications notamment en télécommunications et dans les réseaux informatiques. Ils peuvent avoir une forme algébrique ou cyclique. Ainsi, ils pourront être générés à partir d’une matrice dite génératrice ou encore à travers des polynômes booléens. </a:t>
            </a:r>
            <a:endParaRPr lang="fr-FR" sz="2000" dirty="0" smtClean="0">
              <a:solidFill>
                <a:srgbClr val="7030A0"/>
              </a:solidFill>
              <a:latin typeface="Times New Roman" pitchFamily="18" charset="0"/>
              <a:cs typeface="Times New Roman" pitchFamily="18" charset="0"/>
            </a:endParaRPr>
          </a:p>
          <a:p>
            <a:pPr algn="just"/>
            <a:endParaRPr lang="fr-FR" sz="2000" dirty="0" smtClean="0">
              <a:latin typeface="Times New Roman" pitchFamily="18" charset="0"/>
              <a:cs typeface="Times New Roman" pitchFamily="18" charset="0"/>
            </a:endParaRPr>
          </a:p>
          <a:p>
            <a:pPr algn="just"/>
            <a:r>
              <a:rPr lang="fr-FR" sz="2000" b="1" u="sng" dirty="0" smtClean="0">
                <a:solidFill>
                  <a:srgbClr val="002060"/>
                </a:solidFill>
                <a:latin typeface="Times New Roman" pitchFamily="18" charset="0"/>
                <a:cs typeface="Times New Roman" pitchFamily="18" charset="0"/>
              </a:rPr>
              <a:t>Exemples </a:t>
            </a:r>
            <a:r>
              <a:rPr lang="fr-FR" sz="2000" b="1" u="sng" dirty="0" smtClean="0">
                <a:solidFill>
                  <a:srgbClr val="002060"/>
                </a:solidFill>
                <a:latin typeface="Times New Roman" pitchFamily="18" charset="0"/>
                <a:cs typeface="Times New Roman" pitchFamily="18" charset="0"/>
              </a:rPr>
              <a:t>de codes en bloc (linéaires, cycliques ou non) :</a:t>
            </a:r>
          </a:p>
          <a:p>
            <a:pPr marL="342900" indent="-342900" algn="just">
              <a:buFont typeface="Wingdings" pitchFamily="2" charset="2"/>
              <a:buChar char="q"/>
            </a:pPr>
            <a:r>
              <a:rPr lang="fr-FR" sz="2000" dirty="0" smtClean="0">
                <a:solidFill>
                  <a:srgbClr val="0070C0"/>
                </a:solidFill>
                <a:latin typeface="Times New Roman" pitchFamily="18" charset="0"/>
                <a:cs typeface="Times New Roman" pitchFamily="18" charset="0"/>
              </a:rPr>
              <a:t>Codes simples comme le code de Parité</a:t>
            </a:r>
            <a:endParaRPr lang="fr-FR" sz="2000" dirty="0" smtClean="0">
              <a:solidFill>
                <a:srgbClr val="0070C0"/>
              </a:solidFill>
              <a:latin typeface="Times New Roman" pitchFamily="18" charset="0"/>
              <a:cs typeface="Times New Roman" pitchFamily="18" charset="0"/>
            </a:endParaRPr>
          </a:p>
          <a:p>
            <a:pPr marL="342900" indent="-342900" algn="just">
              <a:buFont typeface="Wingdings" pitchFamily="2" charset="2"/>
              <a:buChar char="q"/>
            </a:pPr>
            <a:r>
              <a:rPr lang="fr-FR" sz="2000" dirty="0" smtClean="0">
                <a:solidFill>
                  <a:srgbClr val="00B050"/>
                </a:solidFill>
                <a:latin typeface="Times New Roman" pitchFamily="18" charset="0"/>
                <a:cs typeface="Times New Roman" pitchFamily="18" charset="0"/>
              </a:rPr>
              <a:t>Codes linéaires, de </a:t>
            </a:r>
            <a:r>
              <a:rPr lang="fr-FR" sz="2000" dirty="0" err="1" smtClean="0">
                <a:solidFill>
                  <a:srgbClr val="00B050"/>
                </a:solidFill>
                <a:latin typeface="Times New Roman" pitchFamily="18" charset="0"/>
                <a:cs typeface="Times New Roman" pitchFamily="18" charset="0"/>
              </a:rPr>
              <a:t>Hamming</a:t>
            </a:r>
            <a:endParaRPr lang="fr-FR" sz="2000" dirty="0" smtClean="0">
              <a:solidFill>
                <a:srgbClr val="00B050"/>
              </a:solidFill>
              <a:latin typeface="Times New Roman" pitchFamily="18" charset="0"/>
              <a:cs typeface="Times New Roman" pitchFamily="18" charset="0"/>
            </a:endParaRPr>
          </a:p>
          <a:p>
            <a:pPr marL="342900" indent="-342900" algn="just">
              <a:buFont typeface="Wingdings" pitchFamily="2" charset="2"/>
              <a:buChar char="q"/>
            </a:pPr>
            <a:r>
              <a:rPr lang="fr-FR" sz="2000" dirty="0" smtClean="0">
                <a:solidFill>
                  <a:srgbClr val="666633"/>
                </a:solidFill>
                <a:latin typeface="Times New Roman" pitchFamily="18" charset="0"/>
                <a:cs typeface="Times New Roman" pitchFamily="18" charset="0"/>
              </a:rPr>
              <a:t>Codes de Reed-Muller</a:t>
            </a:r>
          </a:p>
          <a:p>
            <a:pPr marL="342900" indent="-342900" algn="just">
              <a:buFont typeface="Wingdings" pitchFamily="2" charset="2"/>
              <a:buChar char="q"/>
            </a:pPr>
            <a:r>
              <a:rPr lang="fr-FR" sz="2000" dirty="0" smtClean="0">
                <a:solidFill>
                  <a:srgbClr val="7030A0"/>
                </a:solidFill>
                <a:latin typeface="Times New Roman" pitchFamily="18" charset="0"/>
                <a:cs typeface="Times New Roman" pitchFamily="18" charset="0"/>
              </a:rPr>
              <a:t>Codes de </a:t>
            </a:r>
            <a:r>
              <a:rPr lang="fr-FR" sz="2000" dirty="0" err="1" smtClean="0">
                <a:solidFill>
                  <a:srgbClr val="7030A0"/>
                </a:solidFill>
                <a:latin typeface="Times New Roman" pitchFamily="18" charset="0"/>
                <a:cs typeface="Times New Roman" pitchFamily="18" charset="0"/>
              </a:rPr>
              <a:t>Golay</a:t>
            </a:r>
            <a:endParaRPr lang="fr-FR" sz="2000" dirty="0" smtClean="0">
              <a:solidFill>
                <a:srgbClr val="7030A0"/>
              </a:solidFill>
              <a:latin typeface="Times New Roman" pitchFamily="18" charset="0"/>
              <a:cs typeface="Times New Roman" pitchFamily="18" charset="0"/>
            </a:endParaRPr>
          </a:p>
          <a:p>
            <a:pPr marL="342900" indent="-342900" algn="just">
              <a:buFont typeface="Wingdings" pitchFamily="2" charset="2"/>
              <a:buChar char="q"/>
            </a:pPr>
            <a:r>
              <a:rPr lang="fr-FR" sz="2000" dirty="0" smtClean="0">
                <a:solidFill>
                  <a:srgbClr val="834D80"/>
                </a:solidFill>
                <a:latin typeface="Times New Roman" pitchFamily="18" charset="0"/>
                <a:cs typeface="Times New Roman" pitchFamily="18" charset="0"/>
              </a:rPr>
              <a:t>Codes LDPC</a:t>
            </a:r>
            <a:endParaRPr lang="fr-FR" sz="2000" dirty="0" smtClean="0">
              <a:solidFill>
                <a:srgbClr val="834D80"/>
              </a:solidFill>
              <a:latin typeface="Times New Roman" pitchFamily="18" charset="0"/>
              <a:cs typeface="Times New Roman" pitchFamily="18" charset="0"/>
            </a:endParaRPr>
          </a:p>
          <a:p>
            <a:pPr marL="342900" indent="-342900" algn="just">
              <a:buFont typeface="Wingdings" pitchFamily="2" charset="2"/>
              <a:buChar char="q"/>
            </a:pPr>
            <a:r>
              <a:rPr lang="fr-FR" sz="2000" dirty="0" smtClean="0">
                <a:solidFill>
                  <a:schemeClr val="accent2">
                    <a:lumMod val="75000"/>
                  </a:schemeClr>
                </a:solidFill>
                <a:latin typeface="Times New Roman" pitchFamily="18" charset="0"/>
                <a:cs typeface="Times New Roman" pitchFamily="18" charset="0"/>
              </a:rPr>
              <a:t>Codes polynomiaux</a:t>
            </a:r>
          </a:p>
          <a:p>
            <a:pPr marL="342900" indent="-342900" algn="just">
              <a:buFont typeface="Wingdings" pitchFamily="2" charset="2"/>
              <a:buChar char="q"/>
            </a:pPr>
            <a:r>
              <a:rPr lang="fr-FR" sz="2000" dirty="0" smtClean="0">
                <a:solidFill>
                  <a:schemeClr val="accent6">
                    <a:lumMod val="75000"/>
                  </a:schemeClr>
                </a:solidFill>
                <a:latin typeface="Times New Roman" pitchFamily="18" charset="0"/>
                <a:cs typeface="Times New Roman" pitchFamily="18" charset="0"/>
              </a:rPr>
              <a:t>Codes </a:t>
            </a:r>
            <a:r>
              <a:rPr lang="fr-FR" sz="2000" dirty="0" smtClean="0">
                <a:solidFill>
                  <a:schemeClr val="accent6">
                    <a:lumMod val="75000"/>
                  </a:schemeClr>
                </a:solidFill>
                <a:latin typeface="Times New Roman" pitchFamily="18" charset="0"/>
                <a:cs typeface="Times New Roman" pitchFamily="18" charset="0"/>
              </a:rPr>
              <a:t>cycliques</a:t>
            </a:r>
            <a:endParaRPr lang="fr-FR" sz="2000" dirty="0" smtClean="0">
              <a:solidFill>
                <a:schemeClr val="accent6">
                  <a:lumMod val="75000"/>
                </a:schemeClr>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Généralités</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ransition advTm="15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30</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1785104"/>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Description générale d’un codage LDPC</a:t>
            </a:r>
          </a:p>
          <a:p>
            <a:pPr algn="just"/>
            <a:r>
              <a:rPr lang="fr-FR" sz="2200" dirty="0" smtClean="0">
                <a:latin typeface="Times New Roman" pitchFamily="18" charset="0"/>
                <a:cs typeface="Times New Roman" pitchFamily="18" charset="0"/>
              </a:rPr>
              <a:t>La </a:t>
            </a:r>
            <a:r>
              <a:rPr lang="fr-FR" sz="2200" dirty="0" smtClean="0">
                <a:latin typeface="Times New Roman" pitchFamily="18" charset="0"/>
                <a:cs typeface="Times New Roman" pitchFamily="18" charset="0"/>
              </a:rPr>
              <a:t>description des codes de canal est également possible via un (graphe bipartite), qui combine les bits de données avec les bits de parité (</a:t>
            </a:r>
            <a:r>
              <a:rPr lang="fr-FR" sz="2200" dirty="0" smtClean="0">
                <a:latin typeface="Times New Roman" pitchFamily="18" charset="0"/>
                <a:cs typeface="Times New Roman" pitchFamily="18" charset="0"/>
              </a:rPr>
              <a:t>figure ci-dessous). </a:t>
            </a:r>
            <a:r>
              <a:rPr lang="fr-FR" sz="2200" dirty="0" smtClean="0">
                <a:latin typeface="Times New Roman" pitchFamily="18" charset="0"/>
                <a:cs typeface="Times New Roman" pitchFamily="18" charset="0"/>
              </a:rPr>
              <a:t>Les nœuds supérieurs (nœuds variables) correspondent aux bits qui ont été transférés. Les </a:t>
            </a:r>
            <a:r>
              <a:rPr lang="fr-FR" sz="2200" dirty="0" smtClean="0">
                <a:latin typeface="Times New Roman" pitchFamily="18" charset="0"/>
                <a:cs typeface="Times New Roman" pitchFamily="18" charset="0"/>
              </a:rPr>
              <a:t>nœuds </a:t>
            </a:r>
            <a:r>
              <a:rPr lang="fr-FR" sz="2200" dirty="0" smtClean="0">
                <a:latin typeface="Times New Roman" pitchFamily="18" charset="0"/>
                <a:cs typeface="Times New Roman" pitchFamily="18" charset="0"/>
              </a:rPr>
              <a:t>inférieurs (vérifier les </a:t>
            </a:r>
            <a:r>
              <a:rPr lang="fr-FR" sz="2200" dirty="0" smtClean="0">
                <a:latin typeface="Times New Roman" pitchFamily="18" charset="0"/>
                <a:cs typeface="Times New Roman" pitchFamily="18" charset="0"/>
              </a:rPr>
              <a:t>nœuds) </a:t>
            </a:r>
            <a:r>
              <a:rPr lang="fr-FR" sz="2200" dirty="0" smtClean="0">
                <a:latin typeface="Times New Roman" pitchFamily="18" charset="0"/>
                <a:cs typeface="Times New Roman" pitchFamily="18" charset="0"/>
              </a:rPr>
              <a:t>se combinent</a:t>
            </a:r>
            <a:endParaRPr lang="fr-FR" sz="2200" b="1" u="sng" dirty="0" smtClean="0">
              <a:solidFill>
                <a:srgbClr val="FF0000"/>
              </a:solidFill>
              <a:latin typeface="Times New Roman" pitchFamily="18" charset="0"/>
              <a:cs typeface="Times New Roman" pitchFamily="18" charset="0"/>
            </a:endParaRPr>
          </a:p>
        </p:txBody>
      </p:sp>
      <p:pic>
        <p:nvPicPr>
          <p:cNvPr id="378882" name="Picture 2"/>
          <p:cNvPicPr>
            <a:picLocks noChangeAspect="1" noChangeArrowheads="1"/>
          </p:cNvPicPr>
          <p:nvPr/>
        </p:nvPicPr>
        <p:blipFill>
          <a:blip r:embed="rId2"/>
          <a:srcRect/>
          <a:stretch>
            <a:fillRect/>
          </a:stretch>
        </p:blipFill>
        <p:spPr bwMode="auto">
          <a:xfrm>
            <a:off x="1214414" y="3071810"/>
            <a:ext cx="6233182" cy="1977097"/>
          </a:xfrm>
          <a:prstGeom prst="rect">
            <a:avLst/>
          </a:prstGeom>
          <a:noFill/>
          <a:ln w="9525">
            <a:noFill/>
            <a:miter lim="800000"/>
            <a:headEnd/>
            <a:tailEnd/>
          </a:ln>
          <a:effectLst/>
        </p:spPr>
      </p:pic>
      <p:sp>
        <p:nvSpPr>
          <p:cNvPr id="9" name="ZoneTexte 8"/>
          <p:cNvSpPr txBox="1"/>
          <p:nvPr/>
        </p:nvSpPr>
        <p:spPr>
          <a:xfrm>
            <a:off x="6215042" y="4631304"/>
            <a:ext cx="2643238" cy="369332"/>
          </a:xfrm>
          <a:prstGeom prst="rect">
            <a:avLst/>
          </a:prstGeom>
          <a:noFill/>
        </p:spPr>
        <p:txBody>
          <a:bodyPr wrap="square" rtlCol="0">
            <a:spAutoFit/>
          </a:bodyPr>
          <a:lstStyle/>
          <a:p>
            <a:pPr algn="ctr"/>
            <a:r>
              <a:rPr lang="fr-FR" b="1" dirty="0" smtClean="0">
                <a:solidFill>
                  <a:srgbClr val="002060"/>
                </a:solidFill>
              </a:rPr>
              <a:t>Nœuds de vérification</a:t>
            </a:r>
            <a:endParaRPr lang="fr-FR" b="1" dirty="0">
              <a:solidFill>
                <a:srgbClr val="002060"/>
              </a:solidFill>
            </a:endParaRPr>
          </a:p>
        </p:txBody>
      </p:sp>
      <p:sp>
        <p:nvSpPr>
          <p:cNvPr id="11" name="ZoneTexte 10"/>
          <p:cNvSpPr txBox="1"/>
          <p:nvPr/>
        </p:nvSpPr>
        <p:spPr>
          <a:xfrm>
            <a:off x="571472" y="4929198"/>
            <a:ext cx="8429652" cy="430887"/>
          </a:xfrm>
          <a:prstGeom prst="rect">
            <a:avLst/>
          </a:prstGeom>
          <a:noFill/>
        </p:spPr>
        <p:txBody>
          <a:bodyPr wrap="square" rtlCol="0">
            <a:spAutoFit/>
          </a:bodyPr>
          <a:lstStyle/>
          <a:p>
            <a:pPr algn="ctr"/>
            <a:r>
              <a:rPr lang="fr-FR" sz="2200" b="1" dirty="0" smtClean="0">
                <a:solidFill>
                  <a:srgbClr val="C00000"/>
                </a:solidFill>
                <a:latin typeface="Times New Roman" pitchFamily="18" charset="0"/>
                <a:cs typeface="Times New Roman" pitchFamily="18" charset="0"/>
              </a:rPr>
              <a:t>Figure : Graphique </a:t>
            </a:r>
            <a:r>
              <a:rPr lang="fr-FR" sz="2200" b="1" dirty="0" smtClean="0">
                <a:solidFill>
                  <a:srgbClr val="C00000"/>
                </a:solidFill>
                <a:latin typeface="Times New Roman" pitchFamily="18" charset="0"/>
                <a:cs typeface="Times New Roman" pitchFamily="18" charset="0"/>
              </a:rPr>
              <a:t>bipartite de la matrice de contrôle de parité H</a:t>
            </a:r>
            <a:endParaRPr lang="fr-FR" sz="2200" b="1" dirty="0">
              <a:solidFill>
                <a:srgbClr val="C00000"/>
              </a:solidFill>
              <a:latin typeface="Times New Roman" pitchFamily="18" charset="0"/>
              <a:cs typeface="Times New Roman" pitchFamily="18" charset="0"/>
            </a:endParaRPr>
          </a:p>
        </p:txBody>
      </p:sp>
      <p:sp>
        <p:nvSpPr>
          <p:cNvPr id="12" name="ZoneTexte 11"/>
          <p:cNvSpPr txBox="1"/>
          <p:nvPr/>
        </p:nvSpPr>
        <p:spPr>
          <a:xfrm>
            <a:off x="0" y="5429264"/>
            <a:ext cx="9144000" cy="1446550"/>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Les </a:t>
            </a:r>
            <a:r>
              <a:rPr lang="fr-FR" sz="2200" dirty="0" smtClean="0">
                <a:solidFill>
                  <a:srgbClr val="7030A0"/>
                </a:solidFill>
                <a:latin typeface="Times New Roman" pitchFamily="18" charset="0"/>
                <a:cs typeface="Times New Roman" pitchFamily="18" charset="0"/>
              </a:rPr>
              <a:t>nœuds de ces bits dont la somme (modulo 2) doit être nulle. Cette représentation est généralement utilisée en conjonction avec des codes de contrôle de parité à faible densité (codes LDPC) et s'appelle </a:t>
            </a:r>
            <a:r>
              <a:rPr lang="fr-FR" sz="2200" b="1" u="sng" dirty="0" smtClean="0">
                <a:solidFill>
                  <a:srgbClr val="002060"/>
                </a:solidFill>
                <a:latin typeface="Times New Roman" pitchFamily="18" charset="0"/>
                <a:cs typeface="Times New Roman" pitchFamily="18" charset="0"/>
              </a:rPr>
              <a:t>un graphe de Tanner</a:t>
            </a:r>
            <a:endParaRPr lang="fr-FR" sz="2200" b="1" u="sng" dirty="0">
              <a:solidFill>
                <a:srgbClr val="002060"/>
              </a:solidFill>
              <a:latin typeface="Times New Roman" pitchFamily="18" charset="0"/>
              <a:cs typeface="Times New Roman" pitchFamily="18" charset="0"/>
            </a:endParaRPr>
          </a:p>
        </p:txBody>
      </p:sp>
      <p:sp>
        <p:nvSpPr>
          <p:cNvPr id="13" name="ZoneTexte 12"/>
          <p:cNvSpPr txBox="1"/>
          <p:nvPr/>
        </p:nvSpPr>
        <p:spPr>
          <a:xfrm>
            <a:off x="7358082" y="3071810"/>
            <a:ext cx="1714480" cy="369332"/>
          </a:xfrm>
          <a:prstGeom prst="rect">
            <a:avLst/>
          </a:prstGeom>
          <a:noFill/>
        </p:spPr>
        <p:txBody>
          <a:bodyPr wrap="square" rtlCol="0">
            <a:spAutoFit/>
          </a:bodyPr>
          <a:lstStyle/>
          <a:p>
            <a:pPr algn="ctr"/>
            <a:r>
              <a:rPr lang="fr-FR" b="1" dirty="0" smtClean="0">
                <a:solidFill>
                  <a:srgbClr val="002060"/>
                </a:solidFill>
              </a:rPr>
              <a:t>Bits variables</a:t>
            </a:r>
            <a:endParaRPr lang="fr-FR" b="1" dirty="0">
              <a:solidFill>
                <a:srgbClr val="002060"/>
              </a:solidFill>
            </a:endParaRPr>
          </a:p>
        </p:txBody>
      </p:sp>
    </p:spTree>
  </p:cSld>
  <p:clrMapOvr>
    <a:masterClrMapping/>
  </p:clrMapOvr>
  <p:transition advTm="1500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31</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5170646"/>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Description générale d’un codage LDPC</a:t>
            </a:r>
          </a:p>
          <a:p>
            <a:pPr algn="just"/>
            <a:endParaRPr lang="fr-FR" sz="2200" b="1" u="sng" dirty="0" smtClean="0">
              <a:solidFill>
                <a:srgbClr val="FF0000"/>
              </a:solidFill>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Cependant</a:t>
            </a:r>
            <a:r>
              <a:rPr lang="fr-FR" sz="2200" dirty="0" smtClean="0">
                <a:solidFill>
                  <a:srgbClr val="002060"/>
                </a:solidFill>
                <a:latin typeface="Times New Roman" pitchFamily="18" charset="0"/>
                <a:cs typeface="Times New Roman" pitchFamily="18" charset="0"/>
              </a:rPr>
              <a:t>, avec les codes LDPC, il est habituel que chaque nœud ait au moins deux bords. </a:t>
            </a:r>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Dans </a:t>
            </a:r>
            <a:r>
              <a:rPr lang="fr-FR" sz="2200" dirty="0" smtClean="0">
                <a:solidFill>
                  <a:srgbClr val="00B050"/>
                </a:solidFill>
                <a:latin typeface="Times New Roman" pitchFamily="18" charset="0"/>
                <a:cs typeface="Times New Roman" pitchFamily="18" charset="0"/>
              </a:rPr>
              <a:t>l'exemple utilisé ci-dessus, les nœuds des bits de parité n'ont qu'un front chacun, car le code du canal est systématique. </a:t>
            </a:r>
            <a:endParaRPr lang="fr-FR" sz="2200" dirty="0" smtClean="0">
              <a:solidFill>
                <a:srgbClr val="00B05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En </a:t>
            </a:r>
            <a:r>
              <a:rPr lang="fr-FR" sz="2200" dirty="0" smtClean="0">
                <a:solidFill>
                  <a:srgbClr val="7030A0"/>
                </a:solidFill>
                <a:latin typeface="Times New Roman" pitchFamily="18" charset="0"/>
                <a:cs typeface="Times New Roman" pitchFamily="18" charset="0"/>
              </a:rPr>
              <a:t>règle générale, aucune distinction n'est faite entre les bits de données et les bits de parité en relation avec les codes LDPC. </a:t>
            </a: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666633"/>
                </a:solidFill>
                <a:latin typeface="Times New Roman" pitchFamily="18" charset="0"/>
                <a:cs typeface="Times New Roman" pitchFamily="18" charset="0"/>
              </a:rPr>
              <a:t>Cependant</a:t>
            </a:r>
            <a:r>
              <a:rPr lang="fr-FR" sz="2200" dirty="0" smtClean="0">
                <a:solidFill>
                  <a:srgbClr val="666633"/>
                </a:solidFill>
                <a:latin typeface="Times New Roman" pitchFamily="18" charset="0"/>
                <a:cs typeface="Times New Roman" pitchFamily="18" charset="0"/>
              </a:rPr>
              <a:t>, il faut s'assurer qu'au moins un bit de parité est impliqué dans chaque équation de parité. Les bits de parité doivent apparaître au moins deux fois dans les équations de parité afin de générer un graphe de Tanner avec au moins deux arêtes par nœud. </a:t>
            </a:r>
            <a:endParaRPr lang="fr-FR" sz="2200" dirty="0" smtClean="0">
              <a:solidFill>
                <a:srgbClr val="666633"/>
              </a:solidFill>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Cependant</a:t>
            </a:r>
            <a:r>
              <a:rPr lang="fr-FR" sz="2200" dirty="0" smtClean="0">
                <a:solidFill>
                  <a:srgbClr val="002060"/>
                </a:solidFill>
                <a:latin typeface="Times New Roman" pitchFamily="18" charset="0"/>
                <a:cs typeface="Times New Roman" pitchFamily="18" charset="0"/>
              </a:rPr>
              <a:t>, dans les équations </a:t>
            </a:r>
            <a:r>
              <a:rPr lang="fr-FR" sz="2200" dirty="0" smtClean="0">
                <a:solidFill>
                  <a:srgbClr val="002060"/>
                </a:solidFill>
                <a:latin typeface="Times New Roman" pitchFamily="18" charset="0"/>
                <a:cs typeface="Times New Roman" pitchFamily="18" charset="0"/>
              </a:rPr>
              <a:t>précédentes, </a:t>
            </a:r>
            <a:r>
              <a:rPr lang="fr-FR" sz="2200" dirty="0" smtClean="0">
                <a:solidFill>
                  <a:srgbClr val="002060"/>
                </a:solidFill>
                <a:latin typeface="Times New Roman" pitchFamily="18" charset="0"/>
                <a:cs typeface="Times New Roman" pitchFamily="18" charset="0"/>
              </a:rPr>
              <a:t>cela ne s'applique qu'aux bits de données. Néanmoins, on pourrait combiner linéairement deux équations de parité ou plus entre </a:t>
            </a:r>
            <a:r>
              <a:rPr lang="fr-FR" sz="2200" dirty="0" smtClean="0">
                <a:solidFill>
                  <a:srgbClr val="002060"/>
                </a:solidFill>
                <a:latin typeface="Times New Roman" pitchFamily="18" charset="0"/>
                <a:cs typeface="Times New Roman" pitchFamily="18" charset="0"/>
              </a:rPr>
              <a:t>elles.</a:t>
            </a:r>
            <a:endParaRPr lang="fr-FR" sz="2200" b="1" u="sng" dirty="0" smtClean="0">
              <a:solidFill>
                <a:srgbClr val="002060"/>
              </a:solidFill>
              <a:latin typeface="Times New Roman" pitchFamily="18" charset="0"/>
              <a:cs typeface="Times New Roman" pitchFamily="18" charset="0"/>
            </a:endParaRPr>
          </a:p>
        </p:txBody>
      </p:sp>
    </p:spTree>
  </p:cSld>
  <p:clrMapOvr>
    <a:masterClrMapping/>
  </p:clrMapOvr>
  <p:transition advTm="1500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32</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430887"/>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Description générale d’un codage LDPC</a:t>
            </a:r>
          </a:p>
        </p:txBody>
      </p:sp>
      <p:pic>
        <p:nvPicPr>
          <p:cNvPr id="379906" name="Picture 2"/>
          <p:cNvPicPr>
            <a:picLocks noChangeAspect="1" noChangeArrowheads="1"/>
          </p:cNvPicPr>
          <p:nvPr/>
        </p:nvPicPr>
        <p:blipFill>
          <a:blip r:embed="rId2"/>
          <a:srcRect/>
          <a:stretch>
            <a:fillRect/>
          </a:stretch>
        </p:blipFill>
        <p:spPr bwMode="auto">
          <a:xfrm>
            <a:off x="3214678" y="1714489"/>
            <a:ext cx="3786214" cy="1803528"/>
          </a:xfrm>
          <a:prstGeom prst="rect">
            <a:avLst/>
          </a:prstGeom>
          <a:noFill/>
          <a:ln w="9525">
            <a:noFill/>
            <a:miter lim="800000"/>
            <a:headEnd/>
            <a:tailEnd/>
          </a:ln>
          <a:effectLst/>
        </p:spPr>
      </p:pic>
      <p:pic>
        <p:nvPicPr>
          <p:cNvPr id="379907" name="Picture 3"/>
          <p:cNvPicPr>
            <a:picLocks noChangeAspect="1" noChangeArrowheads="1"/>
          </p:cNvPicPr>
          <p:nvPr/>
        </p:nvPicPr>
        <p:blipFill>
          <a:blip r:embed="rId3"/>
          <a:srcRect/>
          <a:stretch>
            <a:fillRect/>
          </a:stretch>
        </p:blipFill>
        <p:spPr bwMode="auto">
          <a:xfrm>
            <a:off x="1" y="4214842"/>
            <a:ext cx="4286247" cy="1785926"/>
          </a:xfrm>
          <a:prstGeom prst="rect">
            <a:avLst/>
          </a:prstGeom>
          <a:noFill/>
          <a:ln w="9525">
            <a:noFill/>
            <a:miter lim="800000"/>
            <a:headEnd/>
            <a:tailEnd/>
          </a:ln>
          <a:effectLst/>
        </p:spPr>
      </p:pic>
      <p:sp>
        <p:nvSpPr>
          <p:cNvPr id="8" name="ZoneTexte 7"/>
          <p:cNvSpPr txBox="1"/>
          <p:nvPr/>
        </p:nvSpPr>
        <p:spPr>
          <a:xfrm>
            <a:off x="0" y="3429000"/>
            <a:ext cx="9144000" cy="769441"/>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Le graphique correspondant est un peu plus complexe (figure </a:t>
            </a:r>
            <a:r>
              <a:rPr lang="fr-FR" sz="2200" dirty="0" smtClean="0">
                <a:solidFill>
                  <a:srgbClr val="7030A0"/>
                </a:solidFill>
                <a:latin typeface="Times New Roman" pitchFamily="18" charset="0"/>
                <a:cs typeface="Times New Roman" pitchFamily="18" charset="0"/>
              </a:rPr>
              <a:t>ci dessous) </a:t>
            </a:r>
            <a:r>
              <a:rPr lang="fr-FR" sz="2200" dirty="0" smtClean="0">
                <a:solidFill>
                  <a:srgbClr val="7030A0"/>
                </a:solidFill>
                <a:latin typeface="Times New Roman" pitchFamily="18" charset="0"/>
                <a:cs typeface="Times New Roman" pitchFamily="18" charset="0"/>
              </a:rPr>
              <a:t>et la matrice de contrôle de parité est plus </a:t>
            </a:r>
            <a:r>
              <a:rPr lang="fr-FR" sz="2200" dirty="0" smtClean="0">
                <a:solidFill>
                  <a:srgbClr val="7030A0"/>
                </a:solidFill>
                <a:latin typeface="Times New Roman" pitchFamily="18" charset="0"/>
                <a:cs typeface="Times New Roman" pitchFamily="18" charset="0"/>
              </a:rPr>
              <a:t>chargée de 1.</a:t>
            </a:r>
            <a:endParaRPr lang="fr-FR" sz="2200" dirty="0">
              <a:solidFill>
                <a:srgbClr val="7030A0"/>
              </a:solidFill>
              <a:latin typeface="Times New Roman" pitchFamily="18" charset="0"/>
              <a:cs typeface="Times New Roman" pitchFamily="18" charset="0"/>
            </a:endParaRPr>
          </a:p>
        </p:txBody>
      </p:sp>
      <p:sp>
        <p:nvSpPr>
          <p:cNvPr id="9" name="ZoneTexte 8"/>
          <p:cNvSpPr txBox="1"/>
          <p:nvPr/>
        </p:nvSpPr>
        <p:spPr>
          <a:xfrm>
            <a:off x="0" y="1928802"/>
            <a:ext cx="2428860" cy="430887"/>
          </a:xfrm>
          <a:prstGeom prst="rect">
            <a:avLst/>
          </a:prstGeom>
          <a:noFill/>
        </p:spPr>
        <p:txBody>
          <a:bodyPr wrap="square" rtlCol="0">
            <a:spAutoFit/>
          </a:bodyPr>
          <a:lstStyle/>
          <a:p>
            <a:r>
              <a:rPr lang="fr-FR" sz="2200" b="1" u="sng" dirty="0" smtClean="0">
                <a:solidFill>
                  <a:srgbClr val="002060"/>
                </a:solidFill>
                <a:latin typeface="Times New Roman" pitchFamily="18" charset="0"/>
                <a:cs typeface="Times New Roman" pitchFamily="18" charset="0"/>
              </a:rPr>
              <a:t>Exemple:</a:t>
            </a:r>
            <a:endParaRPr lang="fr-FR" sz="2200" b="1" u="sng" dirty="0">
              <a:solidFill>
                <a:srgbClr val="002060"/>
              </a:solidFill>
              <a:latin typeface="Times New Roman" pitchFamily="18" charset="0"/>
              <a:cs typeface="Times New Roman" pitchFamily="18" charset="0"/>
            </a:endParaRPr>
          </a:p>
        </p:txBody>
      </p:sp>
      <p:sp>
        <p:nvSpPr>
          <p:cNvPr id="10" name="ZoneTexte 9"/>
          <p:cNvSpPr txBox="1"/>
          <p:nvPr/>
        </p:nvSpPr>
        <p:spPr>
          <a:xfrm>
            <a:off x="0" y="6088583"/>
            <a:ext cx="9144000" cy="769441"/>
          </a:xfrm>
          <a:prstGeom prst="rect">
            <a:avLst/>
          </a:prstGeom>
          <a:noFill/>
        </p:spPr>
        <p:txBody>
          <a:bodyPr wrap="square" rtlCol="0">
            <a:spAutoFit/>
          </a:bodyPr>
          <a:lstStyle/>
          <a:p>
            <a:pPr algn="just"/>
            <a:r>
              <a:rPr lang="fr-FR" sz="2200" b="1" dirty="0" smtClean="0">
                <a:solidFill>
                  <a:srgbClr val="FF0000"/>
                </a:solidFill>
                <a:latin typeface="Times New Roman" pitchFamily="18" charset="0"/>
                <a:cs typeface="Times New Roman" pitchFamily="18" charset="0"/>
              </a:rPr>
              <a:t>Notons, qu’à </a:t>
            </a:r>
            <a:r>
              <a:rPr lang="fr-FR" sz="2200" b="1" dirty="0" smtClean="0">
                <a:solidFill>
                  <a:srgbClr val="FF0000"/>
                </a:solidFill>
                <a:latin typeface="Times New Roman" pitchFamily="18" charset="0"/>
                <a:cs typeface="Times New Roman" pitchFamily="18" charset="0"/>
              </a:rPr>
              <a:t>l'aide de l'algorithme de </a:t>
            </a:r>
            <a:r>
              <a:rPr lang="fr-FR" sz="2200" b="1" dirty="0" err="1" smtClean="0">
                <a:solidFill>
                  <a:srgbClr val="FF0000"/>
                </a:solidFill>
                <a:latin typeface="Times New Roman" pitchFamily="18" charset="0"/>
                <a:cs typeface="Times New Roman" pitchFamily="18" charset="0"/>
              </a:rPr>
              <a:t>Gauß</a:t>
            </a:r>
            <a:r>
              <a:rPr lang="fr-FR" sz="2200" b="1" dirty="0" smtClean="0">
                <a:solidFill>
                  <a:srgbClr val="FF0000"/>
                </a:solidFill>
                <a:latin typeface="Times New Roman" pitchFamily="18" charset="0"/>
                <a:cs typeface="Times New Roman" pitchFamily="18" charset="0"/>
              </a:rPr>
              <a:t>-Jordan, la conversion de </a:t>
            </a:r>
            <a:r>
              <a:rPr lang="fr-FR" sz="2200" b="1" dirty="0" err="1" smtClean="0">
                <a:solidFill>
                  <a:srgbClr val="FF0000"/>
                </a:solidFill>
                <a:latin typeface="Times New Roman" pitchFamily="18" charset="0"/>
                <a:cs typeface="Times New Roman" pitchFamily="18" charset="0"/>
              </a:rPr>
              <a:t>H</a:t>
            </a:r>
            <a:r>
              <a:rPr lang="fr-FR" sz="2200" b="1" baseline="-25000" dirty="0" err="1" smtClean="0">
                <a:solidFill>
                  <a:srgbClr val="FF0000"/>
                </a:solidFill>
                <a:latin typeface="Times New Roman" pitchFamily="18" charset="0"/>
                <a:cs typeface="Times New Roman" pitchFamily="18" charset="0"/>
              </a:rPr>
              <a:t>mod</a:t>
            </a:r>
            <a:r>
              <a:rPr lang="fr-FR" sz="2200" b="1" dirty="0" smtClean="0">
                <a:solidFill>
                  <a:srgbClr val="FF0000"/>
                </a:solidFill>
                <a:latin typeface="Times New Roman" pitchFamily="18" charset="0"/>
                <a:cs typeface="Times New Roman" pitchFamily="18" charset="0"/>
              </a:rPr>
              <a:t>  vers H d'un </a:t>
            </a:r>
            <a:r>
              <a:rPr lang="fr-FR" sz="2200" b="1" dirty="0" smtClean="0">
                <a:solidFill>
                  <a:srgbClr val="FF0000"/>
                </a:solidFill>
                <a:latin typeface="Times New Roman" pitchFamily="18" charset="0"/>
                <a:cs typeface="Times New Roman" pitchFamily="18" charset="0"/>
              </a:rPr>
              <a:t>code de canal systématique est possible.</a:t>
            </a:r>
            <a:endParaRPr lang="fr-FR" sz="2200" b="1" dirty="0">
              <a:solidFill>
                <a:srgbClr val="FF0000"/>
              </a:solidFill>
              <a:latin typeface="Times New Roman" pitchFamily="18" charset="0"/>
              <a:cs typeface="Times New Roman" pitchFamily="18" charset="0"/>
            </a:endParaRPr>
          </a:p>
        </p:txBody>
      </p:sp>
      <p:pic>
        <p:nvPicPr>
          <p:cNvPr id="379908" name="Picture 4"/>
          <p:cNvPicPr>
            <a:picLocks noChangeAspect="1" noChangeArrowheads="1"/>
          </p:cNvPicPr>
          <p:nvPr/>
        </p:nvPicPr>
        <p:blipFill>
          <a:blip r:embed="rId4"/>
          <a:srcRect/>
          <a:stretch>
            <a:fillRect/>
          </a:stretch>
        </p:blipFill>
        <p:spPr bwMode="auto">
          <a:xfrm>
            <a:off x="4214810" y="4143380"/>
            <a:ext cx="4929222" cy="1733550"/>
          </a:xfrm>
          <a:prstGeom prst="rect">
            <a:avLst/>
          </a:prstGeom>
          <a:noFill/>
          <a:ln w="9525">
            <a:noFill/>
            <a:miter lim="800000"/>
            <a:headEnd/>
            <a:tailEnd/>
          </a:ln>
          <a:effectLst/>
        </p:spPr>
      </p:pic>
      <p:sp>
        <p:nvSpPr>
          <p:cNvPr id="12" name="ZoneTexte 11"/>
          <p:cNvSpPr txBox="1"/>
          <p:nvPr/>
        </p:nvSpPr>
        <p:spPr>
          <a:xfrm>
            <a:off x="4643438" y="5835867"/>
            <a:ext cx="4500562" cy="307777"/>
          </a:xfrm>
          <a:prstGeom prst="rect">
            <a:avLst/>
          </a:prstGeom>
          <a:noFill/>
        </p:spPr>
        <p:txBody>
          <a:bodyPr wrap="square" rtlCol="0">
            <a:spAutoFit/>
          </a:bodyPr>
          <a:lstStyle/>
          <a:p>
            <a:pPr algn="ctr"/>
            <a:r>
              <a:rPr lang="fr-FR" sz="1400" dirty="0" smtClean="0">
                <a:solidFill>
                  <a:srgbClr val="002060"/>
                </a:solidFill>
                <a:latin typeface="Times New Roman" pitchFamily="18" charset="0"/>
                <a:cs typeface="Times New Roman" pitchFamily="18" charset="0"/>
              </a:rPr>
              <a:t>Graphique </a:t>
            </a:r>
            <a:r>
              <a:rPr lang="fr-FR" sz="1400" dirty="0" smtClean="0">
                <a:solidFill>
                  <a:srgbClr val="002060"/>
                </a:solidFill>
                <a:latin typeface="Times New Roman" pitchFamily="18" charset="0"/>
                <a:cs typeface="Times New Roman" pitchFamily="18" charset="0"/>
              </a:rPr>
              <a:t>bipartite de la matrice de contrôle de parité H</a:t>
            </a:r>
            <a:endParaRPr lang="fr-FR" sz="1400" dirty="0">
              <a:solidFill>
                <a:srgbClr val="002060"/>
              </a:solidFill>
              <a:latin typeface="Times New Roman" pitchFamily="18" charset="0"/>
              <a:cs typeface="Times New Roman" pitchFamily="18" charset="0"/>
            </a:endParaRPr>
          </a:p>
        </p:txBody>
      </p:sp>
    </p:spTree>
  </p:cSld>
  <p:clrMapOvr>
    <a:masterClrMapping/>
  </p:clrMapOvr>
  <p:transition advTm="1500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33</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430887"/>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Opération codage/décodage  LDPC : </a:t>
            </a:r>
            <a:r>
              <a:rPr lang="fr-FR" sz="2200" dirty="0" smtClean="0">
                <a:solidFill>
                  <a:srgbClr val="002060"/>
                </a:solidFill>
                <a:latin typeface="Times New Roman" pitchFamily="18" charset="0"/>
                <a:cs typeface="Times New Roman" pitchFamily="18" charset="0"/>
              </a:rPr>
              <a:t>Soit le premier exemple de notre LDPC</a:t>
            </a:r>
          </a:p>
        </p:txBody>
      </p:sp>
      <p:pic>
        <p:nvPicPr>
          <p:cNvPr id="13" name="Picture 2"/>
          <p:cNvPicPr>
            <a:picLocks noChangeAspect="1" noChangeArrowheads="1"/>
          </p:cNvPicPr>
          <p:nvPr/>
        </p:nvPicPr>
        <p:blipFill>
          <a:blip r:embed="rId3"/>
          <a:srcRect/>
          <a:stretch>
            <a:fillRect/>
          </a:stretch>
        </p:blipFill>
        <p:spPr bwMode="auto">
          <a:xfrm>
            <a:off x="0" y="1785926"/>
            <a:ext cx="4714876" cy="1785950"/>
          </a:xfrm>
          <a:prstGeom prst="rect">
            <a:avLst/>
          </a:prstGeom>
          <a:noFill/>
          <a:ln w="9525">
            <a:noFill/>
            <a:miter lim="800000"/>
            <a:headEnd/>
            <a:tailEnd/>
          </a:ln>
          <a:effectLst/>
        </p:spPr>
      </p:pic>
      <p:pic>
        <p:nvPicPr>
          <p:cNvPr id="14" name="Picture 4"/>
          <p:cNvPicPr>
            <a:picLocks noChangeAspect="1" noChangeArrowheads="1"/>
          </p:cNvPicPr>
          <p:nvPr/>
        </p:nvPicPr>
        <p:blipFill>
          <a:blip r:embed="rId4"/>
          <a:srcRect/>
          <a:stretch>
            <a:fillRect/>
          </a:stretch>
        </p:blipFill>
        <p:spPr bwMode="auto">
          <a:xfrm>
            <a:off x="4929190" y="1857364"/>
            <a:ext cx="4214810" cy="1653802"/>
          </a:xfrm>
          <a:prstGeom prst="rect">
            <a:avLst/>
          </a:prstGeom>
          <a:noFill/>
          <a:ln w="9525">
            <a:noFill/>
            <a:miter lim="800000"/>
            <a:headEnd/>
            <a:tailEnd/>
          </a:ln>
          <a:effectLst/>
        </p:spPr>
      </p:pic>
      <p:sp>
        <p:nvSpPr>
          <p:cNvPr id="15" name="ZoneTexte 14"/>
          <p:cNvSpPr txBox="1"/>
          <p:nvPr/>
        </p:nvSpPr>
        <p:spPr>
          <a:xfrm>
            <a:off x="0" y="3500438"/>
            <a:ext cx="4500562" cy="307777"/>
          </a:xfrm>
          <a:prstGeom prst="rect">
            <a:avLst/>
          </a:prstGeom>
          <a:noFill/>
        </p:spPr>
        <p:txBody>
          <a:bodyPr wrap="square" rtlCol="0">
            <a:spAutoFit/>
          </a:bodyPr>
          <a:lstStyle/>
          <a:p>
            <a:pPr algn="ctr"/>
            <a:r>
              <a:rPr lang="fr-FR" sz="1400" dirty="0" smtClean="0">
                <a:solidFill>
                  <a:srgbClr val="002060"/>
                </a:solidFill>
                <a:latin typeface="Times New Roman" pitchFamily="18" charset="0"/>
                <a:cs typeface="Times New Roman" pitchFamily="18" charset="0"/>
              </a:rPr>
              <a:t>Graphique </a:t>
            </a:r>
            <a:r>
              <a:rPr lang="fr-FR" sz="1400" dirty="0" smtClean="0">
                <a:solidFill>
                  <a:srgbClr val="002060"/>
                </a:solidFill>
                <a:latin typeface="Times New Roman" pitchFamily="18" charset="0"/>
                <a:cs typeface="Times New Roman" pitchFamily="18" charset="0"/>
              </a:rPr>
              <a:t>bipartite de la matrice de contrôle de parité H</a:t>
            </a:r>
            <a:endParaRPr lang="fr-FR" sz="1400" dirty="0">
              <a:solidFill>
                <a:srgbClr val="002060"/>
              </a:solidFill>
              <a:latin typeface="Times New Roman" pitchFamily="18" charset="0"/>
              <a:cs typeface="Times New Roman" pitchFamily="18" charset="0"/>
            </a:endParaRPr>
          </a:p>
        </p:txBody>
      </p:sp>
      <p:sp>
        <p:nvSpPr>
          <p:cNvPr id="16" name="ZoneTexte 15"/>
          <p:cNvSpPr txBox="1"/>
          <p:nvPr/>
        </p:nvSpPr>
        <p:spPr>
          <a:xfrm>
            <a:off x="0" y="3929066"/>
            <a:ext cx="4929190" cy="769441"/>
          </a:xfrm>
          <a:prstGeom prst="rect">
            <a:avLst/>
          </a:prstGeom>
          <a:noFill/>
        </p:spPr>
        <p:txBody>
          <a:bodyPr wrap="square" rtlCol="0">
            <a:spAutoFit/>
          </a:bodyPr>
          <a:lstStyle/>
          <a:p>
            <a:r>
              <a:rPr lang="fr-FR" sz="2200" dirty="0" smtClean="0">
                <a:solidFill>
                  <a:srgbClr val="7030A0"/>
                </a:solidFill>
                <a:latin typeface="Times New Roman" pitchFamily="18" charset="0"/>
                <a:cs typeface="Times New Roman" pitchFamily="18" charset="0"/>
              </a:rPr>
              <a:t>Pour une donnée D, le code C</a:t>
            </a:r>
            <a:r>
              <a:rPr lang="fr-FR" sz="2200" baseline="-25000" dirty="0" smtClean="0">
                <a:solidFill>
                  <a:srgbClr val="7030A0"/>
                </a:solidFill>
                <a:latin typeface="Times New Roman" pitchFamily="18" charset="0"/>
                <a:cs typeface="Times New Roman" pitchFamily="18" charset="0"/>
              </a:rPr>
              <a:t>D</a:t>
            </a:r>
            <a:r>
              <a:rPr lang="fr-FR" sz="2200" dirty="0" smtClean="0">
                <a:solidFill>
                  <a:srgbClr val="7030A0"/>
                </a:solidFill>
                <a:latin typeface="Times New Roman" pitchFamily="18" charset="0"/>
                <a:cs typeface="Times New Roman" pitchFamily="18" charset="0"/>
              </a:rPr>
              <a:t> sera donc généré par le produit suivant : </a:t>
            </a:r>
            <a:endParaRPr lang="fr-FR" sz="2200" dirty="0">
              <a:solidFill>
                <a:srgbClr val="7030A0"/>
              </a:solidFill>
              <a:latin typeface="Times New Roman" pitchFamily="18" charset="0"/>
              <a:cs typeface="Times New Roman" pitchFamily="18" charset="0"/>
            </a:endParaRPr>
          </a:p>
        </p:txBody>
      </p:sp>
      <p:pic>
        <p:nvPicPr>
          <p:cNvPr id="380930" name="Picture 2"/>
          <p:cNvPicPr>
            <a:picLocks noChangeAspect="1" noChangeArrowheads="1"/>
          </p:cNvPicPr>
          <p:nvPr/>
        </p:nvPicPr>
        <p:blipFill>
          <a:blip r:embed="rId5"/>
          <a:srcRect/>
          <a:stretch>
            <a:fillRect/>
          </a:stretch>
        </p:blipFill>
        <p:spPr bwMode="auto">
          <a:xfrm>
            <a:off x="5143504" y="4214818"/>
            <a:ext cx="4000496" cy="1947866"/>
          </a:xfrm>
          <a:prstGeom prst="rect">
            <a:avLst/>
          </a:prstGeom>
          <a:noFill/>
          <a:ln w="9525">
            <a:noFill/>
            <a:miter lim="800000"/>
            <a:headEnd/>
            <a:tailEnd/>
          </a:ln>
          <a:effectLst/>
        </p:spPr>
      </p:pic>
      <p:sp>
        <p:nvSpPr>
          <p:cNvPr id="18" name="ZoneTexte 17"/>
          <p:cNvSpPr txBox="1"/>
          <p:nvPr/>
        </p:nvSpPr>
        <p:spPr>
          <a:xfrm>
            <a:off x="5500694" y="3500438"/>
            <a:ext cx="3643306" cy="369332"/>
          </a:xfrm>
          <a:prstGeom prst="rect">
            <a:avLst/>
          </a:prstGeom>
          <a:noFill/>
        </p:spPr>
        <p:txBody>
          <a:bodyPr wrap="square" rtlCol="0">
            <a:spAutoFit/>
          </a:bodyPr>
          <a:lstStyle/>
          <a:p>
            <a:pPr algn="ctr"/>
            <a:r>
              <a:rPr lang="fr-FR" b="1" dirty="0" smtClean="0">
                <a:solidFill>
                  <a:srgbClr val="C00000"/>
                </a:solidFill>
              </a:rPr>
              <a:t>Matrice H de contrôle de Parité</a:t>
            </a:r>
            <a:endParaRPr lang="fr-FR" b="1" dirty="0">
              <a:solidFill>
                <a:srgbClr val="C00000"/>
              </a:solidFill>
            </a:endParaRPr>
          </a:p>
        </p:txBody>
      </p:sp>
      <p:sp>
        <p:nvSpPr>
          <p:cNvPr id="19" name="ZoneTexte 18"/>
          <p:cNvSpPr txBox="1"/>
          <p:nvPr/>
        </p:nvSpPr>
        <p:spPr>
          <a:xfrm>
            <a:off x="5500694" y="6131502"/>
            <a:ext cx="3643306" cy="646331"/>
          </a:xfrm>
          <a:prstGeom prst="rect">
            <a:avLst/>
          </a:prstGeom>
          <a:noFill/>
        </p:spPr>
        <p:txBody>
          <a:bodyPr wrap="square" rtlCol="0">
            <a:spAutoFit/>
          </a:bodyPr>
          <a:lstStyle/>
          <a:p>
            <a:pPr algn="ctr"/>
            <a:r>
              <a:rPr lang="fr-FR" b="1" dirty="0" smtClean="0">
                <a:solidFill>
                  <a:srgbClr val="C00000"/>
                </a:solidFill>
              </a:rPr>
              <a:t>Matrice G génératrice sous forme Normale</a:t>
            </a:r>
            <a:endParaRPr lang="fr-FR" b="1" dirty="0">
              <a:solidFill>
                <a:srgbClr val="C00000"/>
              </a:solidFill>
            </a:endParaRPr>
          </a:p>
        </p:txBody>
      </p:sp>
      <p:graphicFrame>
        <p:nvGraphicFramePr>
          <p:cNvPr id="380931" name="Object 3"/>
          <p:cNvGraphicFramePr>
            <a:graphicFrameLocks noChangeAspect="1"/>
          </p:cNvGraphicFramePr>
          <p:nvPr/>
        </p:nvGraphicFramePr>
        <p:xfrm>
          <a:off x="3428992" y="4214818"/>
          <a:ext cx="1181100" cy="523875"/>
        </p:xfrm>
        <a:graphic>
          <a:graphicData uri="http://schemas.openxmlformats.org/presentationml/2006/ole">
            <p:oleObj spid="_x0000_s380931" name="Équation" r:id="rId6" imgW="647640" imgH="215640" progId="Equation.3">
              <p:embed/>
            </p:oleObj>
          </a:graphicData>
        </a:graphic>
      </p:graphicFrame>
      <p:sp>
        <p:nvSpPr>
          <p:cNvPr id="21" name="ZoneTexte 20"/>
          <p:cNvSpPr txBox="1"/>
          <p:nvPr/>
        </p:nvSpPr>
        <p:spPr>
          <a:xfrm>
            <a:off x="-32" y="4714884"/>
            <a:ext cx="5143536" cy="2123658"/>
          </a:xfrm>
          <a:prstGeom prst="rect">
            <a:avLst/>
          </a:prstGeom>
          <a:noFill/>
        </p:spPr>
        <p:txBody>
          <a:bodyPr wrap="square" rtlCol="0">
            <a:spAutoFit/>
          </a:bodyPr>
          <a:lstStyle/>
          <a:p>
            <a:pPr algn="just"/>
            <a:r>
              <a:rPr lang="fr-FR" sz="2200" dirty="0" smtClean="0">
                <a:solidFill>
                  <a:srgbClr val="C00000"/>
                </a:solidFill>
                <a:latin typeface="Times New Roman" pitchFamily="18" charset="0"/>
                <a:cs typeface="Times New Roman" pitchFamily="18" charset="0"/>
              </a:rPr>
              <a:t>L’opération de vérification lors du décodage  :                     , où C</a:t>
            </a:r>
            <a:r>
              <a:rPr lang="fr-FR" sz="2200" baseline="-25000" dirty="0" smtClean="0">
                <a:solidFill>
                  <a:srgbClr val="C00000"/>
                </a:solidFill>
                <a:latin typeface="Times New Roman" pitchFamily="18" charset="0"/>
                <a:cs typeface="Times New Roman" pitchFamily="18" charset="0"/>
              </a:rPr>
              <a:t>D</a:t>
            </a:r>
            <a:r>
              <a:rPr lang="fr-FR" sz="2200" dirty="0" smtClean="0">
                <a:solidFill>
                  <a:srgbClr val="C00000"/>
                </a:solidFill>
                <a:latin typeface="Times New Roman" pitchFamily="18" charset="0"/>
                <a:cs typeface="Times New Roman" pitchFamily="18" charset="0"/>
              </a:rPr>
              <a:t>’ est le code reçu. Si tous les éléments du vecteur s (le syndrome)  sont nuls  alors il n’y a pas d’erreurs,  sinon les éléments non nuls  indiquent </a:t>
            </a:r>
            <a:r>
              <a:rPr lang="fr-FR" sz="2200" dirty="0" smtClean="0">
                <a:solidFill>
                  <a:srgbClr val="C00000"/>
                </a:solidFill>
                <a:latin typeface="Times New Roman" pitchFamily="18" charset="0"/>
                <a:cs typeface="Times New Roman" pitchFamily="18" charset="0"/>
              </a:rPr>
              <a:t>au moins une erreur de transmission</a:t>
            </a:r>
            <a:r>
              <a:rPr lang="fr-FR" sz="2200" dirty="0" smtClean="0">
                <a:solidFill>
                  <a:srgbClr val="C00000"/>
                </a:solidFill>
                <a:latin typeface="Times New Roman" pitchFamily="18" charset="0"/>
                <a:cs typeface="Times New Roman" pitchFamily="18" charset="0"/>
              </a:rPr>
              <a:t>.</a:t>
            </a:r>
          </a:p>
        </p:txBody>
      </p:sp>
      <p:graphicFrame>
        <p:nvGraphicFramePr>
          <p:cNvPr id="380932" name="Object 4"/>
          <p:cNvGraphicFramePr>
            <a:graphicFrameLocks noChangeAspect="1"/>
          </p:cNvGraphicFramePr>
          <p:nvPr/>
        </p:nvGraphicFramePr>
        <p:xfrm>
          <a:off x="428596" y="5000636"/>
          <a:ext cx="1157287" cy="500063"/>
        </p:xfrm>
        <a:graphic>
          <a:graphicData uri="http://schemas.openxmlformats.org/presentationml/2006/ole">
            <p:oleObj spid="_x0000_s380932" name="Équation" r:id="rId7" imgW="672840" imgH="228600" progId="Equation.3">
              <p:embed/>
            </p:oleObj>
          </a:graphicData>
        </a:graphic>
      </p:graphicFrame>
    </p:spTree>
  </p:cSld>
  <p:clrMapOvr>
    <a:masterClrMapping/>
  </p:clrMapOvr>
  <p:transition advTm="15000"/>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34</a:t>
            </a:fld>
            <a:endParaRPr lang="fr-F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ZoneTexte 4"/>
          <p:cNvSpPr txBox="1"/>
          <p:nvPr/>
        </p:nvSpPr>
        <p:spPr>
          <a:xfrm>
            <a:off x="0" y="712097"/>
            <a:ext cx="9144000" cy="430887"/>
          </a:xfrm>
          <a:prstGeom prst="rect">
            <a:avLst/>
          </a:prstGeom>
          <a:noFill/>
        </p:spPr>
        <p:txBody>
          <a:bodyPr wrap="square" rtlCol="0">
            <a:spAutoFit/>
          </a:bodyPr>
          <a:lstStyle/>
          <a:p>
            <a:pPr algn="ctr"/>
            <a:r>
              <a:rPr lang="fr-FR" sz="2200" b="1" dirty="0" smtClean="0">
                <a:solidFill>
                  <a:srgbClr val="00B0F0"/>
                </a:solidFill>
                <a:latin typeface="Times New Roman" pitchFamily="18" charset="0"/>
                <a:cs typeface="Times New Roman" pitchFamily="18" charset="0"/>
              </a:rPr>
              <a:t>CODAGE LDPC</a:t>
            </a:r>
            <a:endParaRPr lang="fr-FR" sz="2200" b="1" dirty="0">
              <a:solidFill>
                <a:srgbClr val="00B0F0"/>
              </a:solidFill>
              <a:latin typeface="Times New Roman" pitchFamily="18" charset="0"/>
              <a:cs typeface="Times New Roman" pitchFamily="18" charset="0"/>
            </a:endParaRPr>
          </a:p>
        </p:txBody>
      </p:sp>
      <p:sp>
        <p:nvSpPr>
          <p:cNvPr id="6" name="ZoneTexte 5"/>
          <p:cNvSpPr txBox="1"/>
          <p:nvPr/>
        </p:nvSpPr>
        <p:spPr>
          <a:xfrm>
            <a:off x="0" y="1214422"/>
            <a:ext cx="9144000" cy="430887"/>
          </a:xfrm>
          <a:prstGeom prst="rect">
            <a:avLst/>
          </a:prstGeom>
          <a:noFill/>
        </p:spPr>
        <p:txBody>
          <a:bodyPr wrap="square" rtlCol="0">
            <a:spAutoFit/>
          </a:bodyPr>
          <a:lstStyle/>
          <a:p>
            <a:pPr algn="just"/>
            <a:r>
              <a:rPr lang="fr-FR" sz="2200" b="1" u="sng" dirty="0" smtClean="0">
                <a:solidFill>
                  <a:srgbClr val="FF0000"/>
                </a:solidFill>
                <a:latin typeface="Times New Roman" pitchFamily="18" charset="0"/>
                <a:cs typeface="Times New Roman" pitchFamily="18" charset="0"/>
              </a:rPr>
              <a:t>Description générale d’un codage LDPC</a:t>
            </a:r>
          </a:p>
        </p:txBody>
      </p:sp>
      <p:pic>
        <p:nvPicPr>
          <p:cNvPr id="379906" name="Picture 2"/>
          <p:cNvPicPr>
            <a:picLocks noChangeAspect="1" noChangeArrowheads="1"/>
          </p:cNvPicPr>
          <p:nvPr/>
        </p:nvPicPr>
        <p:blipFill>
          <a:blip r:embed="rId2"/>
          <a:srcRect/>
          <a:stretch>
            <a:fillRect/>
          </a:stretch>
        </p:blipFill>
        <p:spPr bwMode="auto">
          <a:xfrm>
            <a:off x="2484630" y="1995481"/>
            <a:ext cx="4659138" cy="2219337"/>
          </a:xfrm>
          <a:prstGeom prst="rect">
            <a:avLst/>
          </a:prstGeom>
          <a:noFill/>
          <a:ln w="9525">
            <a:noFill/>
            <a:miter lim="800000"/>
            <a:headEnd/>
            <a:tailEnd/>
          </a:ln>
          <a:effectLst/>
        </p:spPr>
      </p:pic>
      <p:pic>
        <p:nvPicPr>
          <p:cNvPr id="379907" name="Picture 3"/>
          <p:cNvPicPr>
            <a:picLocks noChangeAspect="1" noChangeArrowheads="1"/>
          </p:cNvPicPr>
          <p:nvPr/>
        </p:nvPicPr>
        <p:blipFill>
          <a:blip r:embed="rId3"/>
          <a:srcRect/>
          <a:stretch>
            <a:fillRect/>
          </a:stretch>
        </p:blipFill>
        <p:spPr bwMode="auto">
          <a:xfrm>
            <a:off x="2344433" y="5072074"/>
            <a:ext cx="5520135" cy="1785926"/>
          </a:xfrm>
          <a:prstGeom prst="rect">
            <a:avLst/>
          </a:prstGeom>
          <a:noFill/>
          <a:ln w="9525">
            <a:noFill/>
            <a:miter lim="800000"/>
            <a:headEnd/>
            <a:tailEnd/>
          </a:ln>
          <a:effectLst/>
        </p:spPr>
      </p:pic>
      <p:sp>
        <p:nvSpPr>
          <p:cNvPr id="8" name="ZoneTexte 7"/>
          <p:cNvSpPr txBox="1"/>
          <p:nvPr/>
        </p:nvSpPr>
        <p:spPr>
          <a:xfrm>
            <a:off x="0" y="4286256"/>
            <a:ext cx="9144000" cy="769441"/>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Le graphique correspondant est un peu plus complexe (figure </a:t>
            </a:r>
            <a:r>
              <a:rPr lang="fr-FR" sz="2200" dirty="0" smtClean="0">
                <a:solidFill>
                  <a:srgbClr val="7030A0"/>
                </a:solidFill>
                <a:latin typeface="Times New Roman" pitchFamily="18" charset="0"/>
                <a:cs typeface="Times New Roman" pitchFamily="18" charset="0"/>
              </a:rPr>
              <a:t>ci dessous) </a:t>
            </a:r>
            <a:r>
              <a:rPr lang="fr-FR" sz="2200" dirty="0" smtClean="0">
                <a:solidFill>
                  <a:srgbClr val="7030A0"/>
                </a:solidFill>
                <a:latin typeface="Times New Roman" pitchFamily="18" charset="0"/>
                <a:cs typeface="Times New Roman" pitchFamily="18" charset="0"/>
              </a:rPr>
              <a:t>et la matrice de contrôle de parité est plus </a:t>
            </a:r>
            <a:r>
              <a:rPr lang="fr-FR" sz="2200" dirty="0" smtClean="0">
                <a:solidFill>
                  <a:srgbClr val="7030A0"/>
                </a:solidFill>
                <a:latin typeface="Times New Roman" pitchFamily="18" charset="0"/>
                <a:cs typeface="Times New Roman" pitchFamily="18" charset="0"/>
              </a:rPr>
              <a:t>chargée de 1.</a:t>
            </a:r>
            <a:endParaRPr lang="fr-FR" sz="2200" dirty="0">
              <a:solidFill>
                <a:srgbClr val="7030A0"/>
              </a:solidFill>
              <a:latin typeface="Times New Roman" pitchFamily="18" charset="0"/>
              <a:cs typeface="Times New Roman" pitchFamily="18" charset="0"/>
            </a:endParaRPr>
          </a:p>
        </p:txBody>
      </p:sp>
      <p:sp>
        <p:nvSpPr>
          <p:cNvPr id="9" name="ZoneTexte 8"/>
          <p:cNvSpPr txBox="1"/>
          <p:nvPr/>
        </p:nvSpPr>
        <p:spPr>
          <a:xfrm>
            <a:off x="0" y="1928802"/>
            <a:ext cx="2428860" cy="430887"/>
          </a:xfrm>
          <a:prstGeom prst="rect">
            <a:avLst/>
          </a:prstGeom>
          <a:noFill/>
        </p:spPr>
        <p:txBody>
          <a:bodyPr wrap="square" rtlCol="0">
            <a:spAutoFit/>
          </a:bodyPr>
          <a:lstStyle/>
          <a:p>
            <a:r>
              <a:rPr lang="fr-FR" sz="2200" b="1" u="sng" dirty="0" smtClean="0">
                <a:solidFill>
                  <a:srgbClr val="002060"/>
                </a:solidFill>
                <a:latin typeface="Times New Roman" pitchFamily="18" charset="0"/>
                <a:cs typeface="Times New Roman" pitchFamily="18" charset="0"/>
              </a:rPr>
              <a:t>Exemple:</a:t>
            </a:r>
            <a:endParaRPr lang="fr-FR" sz="2200" b="1" u="sng" dirty="0">
              <a:solidFill>
                <a:srgbClr val="002060"/>
              </a:solidFill>
              <a:latin typeface="Times New Roman" pitchFamily="18" charset="0"/>
              <a:cs typeface="Times New Roman" pitchFamily="18" charset="0"/>
            </a:endParaRPr>
          </a:p>
        </p:txBody>
      </p:sp>
    </p:spTree>
  </p:cSld>
  <p:clrMapOvr>
    <a:masterClrMapping/>
  </p:clrMapOvr>
  <p:transition advTm="1500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35</a:t>
            </a:fld>
            <a:endParaRPr lang="fr-FR" dirty="0"/>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9" name="ZoneTexte 8"/>
          <p:cNvSpPr txBox="1"/>
          <p:nvPr/>
        </p:nvSpPr>
        <p:spPr>
          <a:xfrm>
            <a:off x="0" y="1357298"/>
            <a:ext cx="9144000" cy="1569660"/>
          </a:xfrm>
          <a:prstGeom prst="rect">
            <a:avLst/>
          </a:prstGeom>
          <a:noFill/>
        </p:spPr>
        <p:txBody>
          <a:bodyPr wrap="square" rtlCol="0">
            <a:spAutoFit/>
          </a:bodyPr>
          <a:lstStyle/>
          <a:p>
            <a:r>
              <a:rPr lang="fr-FR" sz="2400" dirty="0" smtClean="0"/>
              <a:t>Pour un code </a:t>
            </a:r>
            <a:r>
              <a:rPr lang="fr-FR" sz="2400" b="1" dirty="0" err="1" smtClean="0">
                <a:solidFill>
                  <a:srgbClr val="C00000"/>
                </a:solidFill>
              </a:rPr>
              <a:t>code</a:t>
            </a:r>
            <a:r>
              <a:rPr lang="fr-FR" sz="2400" b="1" dirty="0" smtClean="0">
                <a:solidFill>
                  <a:srgbClr val="C00000"/>
                </a:solidFill>
              </a:rPr>
              <a:t> </a:t>
            </a:r>
            <a:r>
              <a:rPr lang="fr-FR" sz="2400" b="1" dirty="0" smtClean="0">
                <a:solidFill>
                  <a:srgbClr val="FF0000"/>
                </a:solidFill>
              </a:rPr>
              <a:t>C</a:t>
            </a:r>
            <a:r>
              <a:rPr lang="fr-FR" sz="2400" b="1" baseline="-25000" dirty="0" smtClean="0">
                <a:solidFill>
                  <a:srgbClr val="FF0000"/>
                </a:solidFill>
              </a:rPr>
              <a:t>D</a:t>
            </a:r>
            <a:r>
              <a:rPr lang="fr-FR" sz="2400" b="1" dirty="0" smtClean="0">
                <a:solidFill>
                  <a:srgbClr val="C00000"/>
                </a:solidFill>
              </a:rPr>
              <a:t> linéaire (</a:t>
            </a:r>
            <a:r>
              <a:rPr lang="fr-FR" sz="2400" b="1" dirty="0" err="1" smtClean="0">
                <a:solidFill>
                  <a:srgbClr val="C00000"/>
                </a:solidFill>
              </a:rPr>
              <a:t>n,k</a:t>
            </a:r>
            <a:r>
              <a:rPr lang="fr-FR" sz="2400" b="1" dirty="0" smtClean="0">
                <a:solidFill>
                  <a:srgbClr val="C00000"/>
                </a:solidFill>
              </a:rPr>
              <a:t>) </a:t>
            </a:r>
            <a:r>
              <a:rPr lang="fr-FR" sz="2400" dirty="0" smtClean="0"/>
              <a:t>, si  Y est le mot de code transmis et une erreur  </a:t>
            </a:r>
            <a:r>
              <a:rPr lang="fr-FR" sz="2400" dirty="0" smtClean="0">
                <a:sym typeface="Symbol"/>
              </a:rPr>
              <a:t> </a:t>
            </a:r>
            <a:r>
              <a:rPr lang="fr-FR" sz="2400" dirty="0" smtClean="0"/>
              <a:t> survient, le mot reçu est alors                . Si H est une matrice de contrôle de parité pour le code C utilisé, alors :</a:t>
            </a:r>
          </a:p>
          <a:p>
            <a:endParaRPr lang="fr-FR" sz="2400" dirty="0"/>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smtClean="0">
                <a:solidFill>
                  <a:srgbClr val="7030A0"/>
                </a:solidFill>
              </a:rPr>
              <a:t>Syndromes</a:t>
            </a:r>
            <a:endParaRPr lang="fr-FR" sz="2400" b="1" dirty="0">
              <a:solidFill>
                <a:srgbClr val="7030A0"/>
              </a:solidFill>
            </a:endParaRPr>
          </a:p>
        </p:txBody>
      </p:sp>
      <p:graphicFrame>
        <p:nvGraphicFramePr>
          <p:cNvPr id="11" name="Objet 10"/>
          <p:cNvGraphicFramePr>
            <a:graphicFrameLocks noChangeAspect="1"/>
          </p:cNvGraphicFramePr>
          <p:nvPr/>
        </p:nvGraphicFramePr>
        <p:xfrm>
          <a:off x="5572132" y="1643050"/>
          <a:ext cx="935188" cy="500066"/>
        </p:xfrm>
        <a:graphic>
          <a:graphicData uri="http://schemas.openxmlformats.org/presentationml/2006/ole">
            <p:oleObj spid="_x0000_s203778" name="Équation" r:id="rId3" imgW="609480" imgH="279360" progId="Equation.3">
              <p:embed/>
            </p:oleObj>
          </a:graphicData>
        </a:graphic>
      </p:graphicFrame>
      <p:graphicFrame>
        <p:nvGraphicFramePr>
          <p:cNvPr id="203779" name="Object 3"/>
          <p:cNvGraphicFramePr>
            <a:graphicFrameLocks noChangeAspect="1"/>
          </p:cNvGraphicFramePr>
          <p:nvPr/>
        </p:nvGraphicFramePr>
        <p:xfrm>
          <a:off x="1098550" y="2643188"/>
          <a:ext cx="6575425" cy="738187"/>
        </p:xfrm>
        <a:graphic>
          <a:graphicData uri="http://schemas.openxmlformats.org/presentationml/2006/ole">
            <p:oleObj spid="_x0000_s203779" name="Équation" r:id="rId4" imgW="3174840" imgH="304560" progId="Equation.3">
              <p:embed/>
            </p:oleObj>
          </a:graphicData>
        </a:graphic>
      </p:graphicFrame>
      <p:sp>
        <p:nvSpPr>
          <p:cNvPr id="12" name="ZoneTexte 11"/>
          <p:cNvSpPr txBox="1"/>
          <p:nvPr/>
        </p:nvSpPr>
        <p:spPr>
          <a:xfrm>
            <a:off x="0" y="3786190"/>
            <a:ext cx="9144000" cy="1107996"/>
          </a:xfrm>
          <a:prstGeom prst="rect">
            <a:avLst/>
          </a:prstGeom>
          <a:noFill/>
        </p:spPr>
        <p:txBody>
          <a:bodyPr wrap="square" rtlCol="0">
            <a:spAutoFit/>
          </a:bodyPr>
          <a:lstStyle/>
          <a:p>
            <a:r>
              <a:rPr lang="fr-FR" sz="2400" b="1" dirty="0" smtClean="0"/>
              <a:t>Définition</a:t>
            </a:r>
            <a:r>
              <a:rPr lang="fr-FR" sz="2400" dirty="0" smtClean="0"/>
              <a:t> (Syndrome) :    </a:t>
            </a:r>
            <a:r>
              <a:rPr lang="fr-FR" sz="2400" i="1" dirty="0" smtClean="0"/>
              <a:t>Le syndrome d'un mot       relatif à une matrice de contrôle H est le produit.</a:t>
            </a:r>
            <a:endParaRPr lang="fr-FR" sz="2400" dirty="0" smtClean="0"/>
          </a:p>
          <a:p>
            <a:endParaRPr lang="fr-FR" dirty="0"/>
          </a:p>
        </p:txBody>
      </p:sp>
      <p:graphicFrame>
        <p:nvGraphicFramePr>
          <p:cNvPr id="203780" name="Object 4"/>
          <p:cNvGraphicFramePr>
            <a:graphicFrameLocks noChangeAspect="1"/>
          </p:cNvGraphicFramePr>
          <p:nvPr/>
        </p:nvGraphicFramePr>
        <p:xfrm>
          <a:off x="6072198" y="3429000"/>
          <a:ext cx="357190" cy="793754"/>
        </p:xfrm>
        <a:graphic>
          <a:graphicData uri="http://schemas.openxmlformats.org/presentationml/2006/ole">
            <p:oleObj spid="_x0000_s203780" name="Équation" r:id="rId5" imgW="139680" imgH="266400" progId="Equation.3">
              <p:embed/>
            </p:oleObj>
          </a:graphicData>
        </a:graphic>
      </p:graphicFrame>
      <p:graphicFrame>
        <p:nvGraphicFramePr>
          <p:cNvPr id="203781" name="Object 5"/>
          <p:cNvGraphicFramePr>
            <a:graphicFrameLocks noChangeAspect="1"/>
          </p:cNvGraphicFramePr>
          <p:nvPr/>
        </p:nvGraphicFramePr>
        <p:xfrm>
          <a:off x="3503613" y="4029075"/>
          <a:ext cx="942975" cy="757238"/>
        </p:xfrm>
        <a:graphic>
          <a:graphicData uri="http://schemas.openxmlformats.org/presentationml/2006/ole">
            <p:oleObj spid="_x0000_s203781" name="Équation" r:id="rId6" imgW="368280" imgH="279360" progId="Equation.3">
              <p:embed/>
            </p:oleObj>
          </a:graphicData>
        </a:graphic>
      </p:graphicFrame>
      <p:sp>
        <p:nvSpPr>
          <p:cNvPr id="13" name="ZoneTexte 12"/>
          <p:cNvSpPr txBox="1"/>
          <p:nvPr/>
        </p:nvSpPr>
        <p:spPr>
          <a:xfrm>
            <a:off x="0" y="5357826"/>
            <a:ext cx="9144000" cy="430887"/>
          </a:xfrm>
          <a:prstGeom prst="rect">
            <a:avLst/>
          </a:prstGeom>
          <a:noFill/>
        </p:spPr>
        <p:txBody>
          <a:bodyPr wrap="square" rtlCol="0">
            <a:spAutoFit/>
          </a:bodyPr>
          <a:lstStyle/>
          <a:p>
            <a:r>
              <a:rPr lang="fr-FR" sz="2200" b="1" dirty="0" smtClean="0">
                <a:solidFill>
                  <a:srgbClr val="FF0000"/>
                </a:solidFill>
              </a:rPr>
              <a:t>Ce syndrome dépend de l’erreur                  et non du mot codé C.  </a:t>
            </a:r>
            <a:endParaRPr lang="fr-FR" sz="2200" b="1" dirty="0">
              <a:solidFill>
                <a:srgbClr val="FF0000"/>
              </a:solidFill>
            </a:endParaRPr>
          </a:p>
        </p:txBody>
      </p:sp>
      <p:graphicFrame>
        <p:nvGraphicFramePr>
          <p:cNvPr id="203782" name="Object 6"/>
          <p:cNvGraphicFramePr>
            <a:graphicFrameLocks noChangeAspect="1"/>
          </p:cNvGraphicFramePr>
          <p:nvPr/>
        </p:nvGraphicFramePr>
        <p:xfrm>
          <a:off x="3913188" y="5243513"/>
          <a:ext cx="955675" cy="500062"/>
        </p:xfrm>
        <a:graphic>
          <a:graphicData uri="http://schemas.openxmlformats.org/presentationml/2006/ole">
            <p:oleObj spid="_x0000_s203782" name="Équation" r:id="rId7" imgW="622080" imgH="279360" progId="Equation.3">
              <p:embed/>
            </p:oleObj>
          </a:graphicData>
        </a:graphic>
      </p:graphicFrame>
    </p:spTree>
  </p:cSld>
  <p:clrMapOvr>
    <a:masterClrMapping/>
  </p:clrMapOvr>
  <p:transition advTm="15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36</a:t>
            </a:fld>
            <a:endParaRPr lang="fr-FR" dirty="0"/>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smtClean="0">
                <a:solidFill>
                  <a:srgbClr val="7030A0"/>
                </a:solidFill>
              </a:rPr>
              <a:t>Syndromes</a:t>
            </a:r>
            <a:endParaRPr lang="fr-FR" sz="2400" b="1" dirty="0">
              <a:solidFill>
                <a:srgbClr val="7030A0"/>
              </a:solidFill>
            </a:endParaRPr>
          </a:p>
        </p:txBody>
      </p:sp>
      <p:sp>
        <p:nvSpPr>
          <p:cNvPr id="17" name="ZoneTexte 16"/>
          <p:cNvSpPr txBox="1"/>
          <p:nvPr/>
        </p:nvSpPr>
        <p:spPr>
          <a:xfrm>
            <a:off x="0" y="1500174"/>
            <a:ext cx="9144000" cy="830997"/>
          </a:xfrm>
          <a:prstGeom prst="rect">
            <a:avLst/>
          </a:prstGeom>
          <a:noFill/>
        </p:spPr>
        <p:txBody>
          <a:bodyPr wrap="square" rtlCol="0">
            <a:spAutoFit/>
          </a:bodyPr>
          <a:lstStyle/>
          <a:p>
            <a:r>
              <a:rPr lang="fr-FR" sz="2400" dirty="0" smtClean="0">
                <a:solidFill>
                  <a:srgbClr val="0070C0"/>
                </a:solidFill>
              </a:rPr>
              <a:t>L'erreur  </a:t>
            </a:r>
            <a:r>
              <a:rPr lang="fr-FR" sz="2400" dirty="0" smtClean="0">
                <a:solidFill>
                  <a:srgbClr val="0070C0"/>
                </a:solidFill>
                <a:sym typeface="Symbol"/>
              </a:rPr>
              <a:t>  se </a:t>
            </a:r>
            <a:r>
              <a:rPr lang="fr-FR" sz="2400" dirty="0" smtClean="0">
                <a:solidFill>
                  <a:srgbClr val="0070C0"/>
                </a:solidFill>
              </a:rPr>
              <a:t>décompose en erreurs élémentaires </a:t>
            </a:r>
            <a:r>
              <a:rPr lang="fr-FR" sz="2400" dirty="0" smtClean="0">
                <a:solidFill>
                  <a:srgbClr val="0070C0"/>
                </a:solidFill>
                <a:sym typeface="Symbol"/>
              </a:rPr>
              <a:t></a:t>
            </a:r>
            <a:r>
              <a:rPr lang="fr-FR" sz="2400" baseline="-25000" dirty="0" smtClean="0">
                <a:solidFill>
                  <a:srgbClr val="0070C0"/>
                </a:solidFill>
                <a:sym typeface="Symbol"/>
              </a:rPr>
              <a:t>k</a:t>
            </a:r>
            <a:r>
              <a:rPr lang="fr-FR" sz="2400" dirty="0" smtClean="0">
                <a:solidFill>
                  <a:srgbClr val="0070C0"/>
                </a:solidFill>
                <a:sym typeface="Symbol"/>
              </a:rPr>
              <a:t> correspondantes à chaque s</a:t>
            </a:r>
            <a:r>
              <a:rPr lang="fr-FR" sz="2400" dirty="0" smtClean="0">
                <a:solidFill>
                  <a:srgbClr val="0070C0"/>
                </a:solidFill>
              </a:rPr>
              <a:t>ymbole du code transmis , avec </a:t>
            </a:r>
            <a:r>
              <a:rPr lang="fr-FR" sz="2400" dirty="0" smtClean="0">
                <a:solidFill>
                  <a:srgbClr val="0070C0"/>
                </a:solidFill>
                <a:sym typeface="Symbol"/>
              </a:rPr>
              <a:t> = {</a:t>
            </a:r>
            <a:r>
              <a:rPr lang="fr-FR" sz="2400" baseline="-25000" dirty="0" smtClean="0">
                <a:solidFill>
                  <a:srgbClr val="0070C0"/>
                </a:solidFill>
                <a:sym typeface="Symbol"/>
              </a:rPr>
              <a:t>k </a:t>
            </a:r>
            <a:r>
              <a:rPr lang="fr-FR" sz="2400" dirty="0" smtClean="0">
                <a:solidFill>
                  <a:srgbClr val="0070C0"/>
                </a:solidFill>
                <a:sym typeface="Symbol"/>
              </a:rPr>
              <a:t>, </a:t>
            </a:r>
            <a:r>
              <a:rPr lang="fr-FR" sz="2400" baseline="-25000" dirty="0" smtClean="0">
                <a:solidFill>
                  <a:srgbClr val="0070C0"/>
                </a:solidFill>
                <a:sym typeface="Symbol"/>
              </a:rPr>
              <a:t>2 </a:t>
            </a:r>
            <a:r>
              <a:rPr lang="fr-FR" sz="2400" dirty="0" smtClean="0">
                <a:solidFill>
                  <a:srgbClr val="0070C0"/>
                </a:solidFill>
                <a:sym typeface="Symbol"/>
              </a:rPr>
              <a:t> … , </a:t>
            </a:r>
            <a:r>
              <a:rPr lang="fr-FR" sz="2400" baseline="-25000" dirty="0" smtClean="0">
                <a:solidFill>
                  <a:srgbClr val="0070C0"/>
                </a:solidFill>
                <a:sym typeface="Symbol"/>
              </a:rPr>
              <a:t>n</a:t>
            </a:r>
            <a:r>
              <a:rPr lang="fr-FR" sz="2400" dirty="0" smtClean="0">
                <a:solidFill>
                  <a:srgbClr val="0070C0"/>
                </a:solidFill>
                <a:sym typeface="Symbol"/>
              </a:rPr>
              <a:t>}</a:t>
            </a:r>
            <a:r>
              <a:rPr lang="fr-FR" sz="2400" dirty="0" smtClean="0">
                <a:solidFill>
                  <a:srgbClr val="0070C0"/>
                </a:solidFill>
              </a:rPr>
              <a:t>:</a:t>
            </a:r>
            <a:endParaRPr lang="fr-FR" sz="2400" dirty="0">
              <a:solidFill>
                <a:srgbClr val="0070C0"/>
              </a:solidFill>
            </a:endParaRPr>
          </a:p>
        </p:txBody>
      </p:sp>
      <p:graphicFrame>
        <p:nvGraphicFramePr>
          <p:cNvPr id="18" name="Objet 17"/>
          <p:cNvGraphicFramePr>
            <a:graphicFrameLocks noChangeAspect="1"/>
          </p:cNvGraphicFramePr>
          <p:nvPr/>
        </p:nvGraphicFramePr>
        <p:xfrm>
          <a:off x="2055813" y="2643188"/>
          <a:ext cx="4475162" cy="1014412"/>
        </p:xfrm>
        <a:graphic>
          <a:graphicData uri="http://schemas.openxmlformats.org/presentationml/2006/ole">
            <p:oleObj spid="_x0000_s204811" name="Équation" r:id="rId3" imgW="1904760" imgH="431640" progId="Equation.3">
              <p:embed/>
            </p:oleObj>
          </a:graphicData>
        </a:graphic>
      </p:graphicFrame>
      <p:sp>
        <p:nvSpPr>
          <p:cNvPr id="19" name="ZoneTexte 18"/>
          <p:cNvSpPr txBox="1"/>
          <p:nvPr/>
        </p:nvSpPr>
        <p:spPr>
          <a:xfrm>
            <a:off x="0" y="3643314"/>
            <a:ext cx="9144000" cy="430887"/>
          </a:xfrm>
          <a:prstGeom prst="rect">
            <a:avLst/>
          </a:prstGeom>
          <a:noFill/>
        </p:spPr>
        <p:txBody>
          <a:bodyPr wrap="square" rtlCol="0">
            <a:spAutoFit/>
          </a:bodyPr>
          <a:lstStyle/>
          <a:p>
            <a:r>
              <a:rPr lang="fr-FR" sz="2200" dirty="0" smtClean="0">
                <a:solidFill>
                  <a:srgbClr val="7030A0"/>
                </a:solidFill>
              </a:rPr>
              <a:t>Avec </a:t>
            </a:r>
            <a:r>
              <a:rPr lang="fr-FR" sz="2200" dirty="0" err="1" smtClean="0">
                <a:solidFill>
                  <a:srgbClr val="7030A0"/>
                </a:solidFill>
              </a:rPr>
              <a:t>h</a:t>
            </a:r>
            <a:r>
              <a:rPr lang="fr-FR" sz="2200" baseline="-25000" dirty="0" err="1" smtClean="0">
                <a:solidFill>
                  <a:srgbClr val="7030A0"/>
                </a:solidFill>
              </a:rPr>
              <a:t>k</a:t>
            </a:r>
            <a:r>
              <a:rPr lang="fr-FR" sz="2200" baseline="-25000" dirty="0" smtClean="0">
                <a:solidFill>
                  <a:srgbClr val="7030A0"/>
                </a:solidFill>
              </a:rPr>
              <a:t> </a:t>
            </a:r>
            <a:r>
              <a:rPr lang="fr-FR" sz="2200" dirty="0" smtClean="0">
                <a:solidFill>
                  <a:srgbClr val="7030A0"/>
                </a:solidFill>
              </a:rPr>
              <a:t>la </a:t>
            </a:r>
            <a:r>
              <a:rPr lang="fr-FR" sz="2200" dirty="0" err="1" smtClean="0">
                <a:solidFill>
                  <a:srgbClr val="7030A0"/>
                </a:solidFill>
              </a:rPr>
              <a:t>k</a:t>
            </a:r>
            <a:r>
              <a:rPr lang="fr-FR" sz="2200" baseline="30000" dirty="0" err="1" smtClean="0">
                <a:solidFill>
                  <a:srgbClr val="7030A0"/>
                </a:solidFill>
              </a:rPr>
              <a:t>ème</a:t>
            </a:r>
            <a:r>
              <a:rPr lang="fr-FR" sz="2200" dirty="0" smtClean="0">
                <a:solidFill>
                  <a:srgbClr val="7030A0"/>
                </a:solidFill>
              </a:rPr>
              <a:t> colonne de H</a:t>
            </a:r>
            <a:endParaRPr lang="fr-FR" sz="2200" dirty="0">
              <a:solidFill>
                <a:srgbClr val="7030A0"/>
              </a:solidFill>
            </a:endParaRPr>
          </a:p>
        </p:txBody>
      </p:sp>
      <p:sp>
        <p:nvSpPr>
          <p:cNvPr id="20" name="ZoneTexte 19"/>
          <p:cNvSpPr txBox="1"/>
          <p:nvPr/>
        </p:nvSpPr>
        <p:spPr>
          <a:xfrm>
            <a:off x="0" y="4687211"/>
            <a:ext cx="9144000" cy="1384995"/>
          </a:xfrm>
          <a:prstGeom prst="rect">
            <a:avLst/>
          </a:prstGeom>
          <a:noFill/>
        </p:spPr>
        <p:txBody>
          <a:bodyPr wrap="square" rtlCol="0">
            <a:spAutoFit/>
          </a:bodyPr>
          <a:lstStyle/>
          <a:p>
            <a:pPr algn="just"/>
            <a:r>
              <a:rPr lang="fr-FR" sz="2200" dirty="0" smtClean="0">
                <a:solidFill>
                  <a:srgbClr val="0070C0"/>
                </a:solidFill>
              </a:rPr>
              <a:t>Le correcteur est l'opposé de l'erreur </a:t>
            </a:r>
            <a:r>
              <a:rPr lang="fr-FR" sz="2200" b="1" dirty="0" smtClean="0">
                <a:solidFill>
                  <a:srgbClr val="FF0000"/>
                </a:solidFill>
                <a:sym typeface="Symbol"/>
              </a:rPr>
              <a:t></a:t>
            </a:r>
            <a:r>
              <a:rPr lang="fr-FR" sz="2200" dirty="0" smtClean="0">
                <a:solidFill>
                  <a:srgbClr val="0070C0"/>
                </a:solidFill>
                <a:sym typeface="Symbol"/>
              </a:rPr>
              <a:t>. </a:t>
            </a:r>
            <a:r>
              <a:rPr lang="fr-FR" sz="2200" dirty="0" smtClean="0">
                <a:solidFill>
                  <a:srgbClr val="0070C0"/>
                </a:solidFill>
              </a:rPr>
              <a:t> La correction est de faire correspondre les colonnes de </a:t>
            </a:r>
            <a:r>
              <a:rPr lang="fr-FR" sz="2200" b="1" dirty="0" smtClean="0">
                <a:solidFill>
                  <a:srgbClr val="FF0000"/>
                </a:solidFill>
              </a:rPr>
              <a:t>H</a:t>
            </a:r>
            <a:r>
              <a:rPr lang="fr-FR" sz="2200" dirty="0" smtClean="0">
                <a:solidFill>
                  <a:srgbClr val="0070C0"/>
                </a:solidFill>
              </a:rPr>
              <a:t> aux correcteurs et en additionnant ceux qui correspondent aux positions non nulles du syndrome. </a:t>
            </a:r>
          </a:p>
          <a:p>
            <a:endParaRPr lang="fr-FR" dirty="0"/>
          </a:p>
        </p:txBody>
      </p:sp>
    </p:spTree>
  </p:cSld>
  <p:clrMapOvr>
    <a:masterClrMapping/>
  </p:clrMapOvr>
  <p:transition advTm="15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37</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smtClean="0">
                <a:solidFill>
                  <a:srgbClr val="7030A0"/>
                </a:solidFill>
              </a:rPr>
              <a:t>Décodage par Syndromes</a:t>
            </a:r>
            <a:endParaRPr lang="fr-FR" sz="2400" b="1" dirty="0">
              <a:solidFill>
                <a:srgbClr val="7030A0"/>
              </a:solidFill>
            </a:endParaRPr>
          </a:p>
        </p:txBody>
      </p:sp>
      <p:sp>
        <p:nvSpPr>
          <p:cNvPr id="11" name="ZoneTexte 10"/>
          <p:cNvSpPr txBox="1"/>
          <p:nvPr/>
        </p:nvSpPr>
        <p:spPr>
          <a:xfrm>
            <a:off x="0" y="2327215"/>
            <a:ext cx="9144000" cy="3046988"/>
          </a:xfrm>
          <a:prstGeom prst="rect">
            <a:avLst/>
          </a:prstGeom>
          <a:noFill/>
        </p:spPr>
        <p:txBody>
          <a:bodyPr wrap="square" rtlCol="0">
            <a:spAutoFit/>
          </a:bodyPr>
          <a:lstStyle/>
          <a:p>
            <a:r>
              <a:rPr lang="fr-FR" sz="2400" dirty="0" smtClean="0"/>
              <a:t>Le plan d’un décodage (et correction) d’un message reçu est le suivant :</a:t>
            </a:r>
          </a:p>
          <a:p>
            <a:r>
              <a:rPr lang="fr-FR" sz="2400" dirty="0" smtClean="0"/>
              <a:t> </a:t>
            </a:r>
          </a:p>
          <a:p>
            <a:pPr>
              <a:buFont typeface="Wingdings" pitchFamily="2" charset="2"/>
              <a:buChar char="q"/>
            </a:pPr>
            <a:r>
              <a:rPr lang="fr-FR" sz="2400" dirty="0" smtClean="0"/>
              <a:t> Calculer le syndrome  ; </a:t>
            </a:r>
          </a:p>
          <a:p>
            <a:pPr>
              <a:buFont typeface="Wingdings" pitchFamily="2" charset="2"/>
              <a:buChar char="q"/>
            </a:pPr>
            <a:endParaRPr lang="fr-FR" sz="2400" dirty="0" smtClean="0"/>
          </a:p>
          <a:p>
            <a:pPr>
              <a:buFont typeface="Wingdings" pitchFamily="2" charset="2"/>
              <a:buChar char="q"/>
            </a:pPr>
            <a:r>
              <a:rPr lang="fr-FR" sz="2400" dirty="0" smtClean="0"/>
              <a:t> Obtenir la correction  </a:t>
            </a:r>
            <a:r>
              <a:rPr lang="fr-FR" sz="2400" dirty="0" smtClean="0">
                <a:sym typeface="Symbol"/>
              </a:rPr>
              <a:t> = - </a:t>
            </a:r>
            <a:r>
              <a:rPr lang="fr-FR" sz="2400" dirty="0" smtClean="0"/>
              <a:t>(c.-à-d. l'opposé de l'erreur) par la combinaison linéaire des correcteurs stockés en mémoire ; </a:t>
            </a:r>
          </a:p>
          <a:p>
            <a:pPr>
              <a:buFont typeface="Wingdings" pitchFamily="2" charset="2"/>
              <a:buChar char="q"/>
            </a:pPr>
            <a:endParaRPr lang="fr-FR" sz="2400" dirty="0" smtClean="0"/>
          </a:p>
          <a:p>
            <a:pPr>
              <a:buFont typeface="Wingdings" pitchFamily="2" charset="2"/>
              <a:buChar char="q"/>
            </a:pPr>
            <a:r>
              <a:rPr lang="fr-FR" sz="2400" dirty="0" smtClean="0"/>
              <a:t> Décoder . </a:t>
            </a:r>
            <a:endParaRPr lang="fr-FR" sz="2400" dirty="0"/>
          </a:p>
        </p:txBody>
      </p:sp>
      <p:graphicFrame>
        <p:nvGraphicFramePr>
          <p:cNvPr id="228354" name="Object 2"/>
          <p:cNvGraphicFramePr>
            <a:graphicFrameLocks noChangeAspect="1"/>
          </p:cNvGraphicFramePr>
          <p:nvPr/>
        </p:nvGraphicFramePr>
        <p:xfrm>
          <a:off x="3336925" y="2928938"/>
          <a:ext cx="1401763" cy="722312"/>
        </p:xfrm>
        <a:graphic>
          <a:graphicData uri="http://schemas.openxmlformats.org/presentationml/2006/ole">
            <p:oleObj spid="_x0000_s326658" name="Équation" r:id="rId3" imgW="838080" imgH="431640" progId="Equation.3">
              <p:embed/>
            </p:oleObj>
          </a:graphicData>
        </a:graphic>
      </p:graphicFrame>
      <p:graphicFrame>
        <p:nvGraphicFramePr>
          <p:cNvPr id="228355" name="Object 3"/>
          <p:cNvGraphicFramePr>
            <a:graphicFrameLocks noChangeAspect="1"/>
          </p:cNvGraphicFramePr>
          <p:nvPr/>
        </p:nvGraphicFramePr>
        <p:xfrm>
          <a:off x="1857375" y="4786313"/>
          <a:ext cx="936625" cy="500062"/>
        </p:xfrm>
        <a:graphic>
          <a:graphicData uri="http://schemas.openxmlformats.org/presentationml/2006/ole">
            <p:oleObj spid="_x0000_s326659" name="Équation" r:id="rId4" imgW="609480" imgH="279360" progId="Equation.3">
              <p:embed/>
            </p:oleObj>
          </a:graphicData>
        </a:graphic>
      </p:graphicFrame>
    </p:spTree>
  </p:cSld>
  <p:clrMapOvr>
    <a:masterClrMapping/>
  </p:clrMapOvr>
  <p:transition advTm="15000"/>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38</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smtClean="0">
                <a:solidFill>
                  <a:srgbClr val="7030A0"/>
                </a:solidFill>
              </a:rPr>
              <a:t>Syndromes</a:t>
            </a:r>
            <a:endParaRPr lang="fr-FR" sz="2400" b="1" dirty="0">
              <a:solidFill>
                <a:srgbClr val="7030A0"/>
              </a:solidFill>
            </a:endParaRPr>
          </a:p>
        </p:txBody>
      </p:sp>
      <p:sp>
        <p:nvSpPr>
          <p:cNvPr id="17" name="ZoneTexte 16"/>
          <p:cNvSpPr txBox="1"/>
          <p:nvPr/>
        </p:nvSpPr>
        <p:spPr>
          <a:xfrm>
            <a:off x="0" y="1500174"/>
            <a:ext cx="9144000" cy="461665"/>
          </a:xfrm>
          <a:prstGeom prst="rect">
            <a:avLst/>
          </a:prstGeom>
          <a:noFill/>
        </p:spPr>
        <p:txBody>
          <a:bodyPr wrap="square" rtlCol="0">
            <a:spAutoFit/>
          </a:bodyPr>
          <a:lstStyle/>
          <a:p>
            <a:r>
              <a:rPr lang="fr-FR" sz="2400" b="1" u="sng" dirty="0" smtClean="0">
                <a:solidFill>
                  <a:srgbClr val="FF0000"/>
                </a:solidFill>
              </a:rPr>
              <a:t>Exemple: </a:t>
            </a:r>
            <a:r>
              <a:rPr lang="fr-FR" sz="2400" dirty="0" smtClean="0">
                <a:solidFill>
                  <a:srgbClr val="00B050"/>
                </a:solidFill>
              </a:rPr>
              <a:t> Soit une matrice de contrôle de Parité H donnée par:</a:t>
            </a:r>
            <a:endParaRPr lang="fr-FR" sz="2400" b="1" u="sng" dirty="0">
              <a:solidFill>
                <a:srgbClr val="FF0000"/>
              </a:solidFill>
            </a:endParaRPr>
          </a:p>
        </p:txBody>
      </p:sp>
      <p:graphicFrame>
        <p:nvGraphicFramePr>
          <p:cNvPr id="9" name="Objet 8"/>
          <p:cNvGraphicFramePr>
            <a:graphicFrameLocks noChangeAspect="1"/>
          </p:cNvGraphicFramePr>
          <p:nvPr/>
        </p:nvGraphicFramePr>
        <p:xfrm>
          <a:off x="-32" y="2143125"/>
          <a:ext cx="3267075" cy="1355725"/>
        </p:xfrm>
        <a:graphic>
          <a:graphicData uri="http://schemas.openxmlformats.org/presentationml/2006/ole">
            <p:oleObj spid="_x0000_s225283" name="Équation" r:id="rId3" imgW="1714320" imgH="711000" progId="Equation.3">
              <p:embed/>
            </p:oleObj>
          </a:graphicData>
        </a:graphic>
      </p:graphicFrame>
      <p:sp>
        <p:nvSpPr>
          <p:cNvPr id="11" name="ZoneTexte 10"/>
          <p:cNvSpPr txBox="1"/>
          <p:nvPr/>
        </p:nvSpPr>
        <p:spPr>
          <a:xfrm>
            <a:off x="0" y="3631172"/>
            <a:ext cx="9144000" cy="461665"/>
          </a:xfrm>
          <a:prstGeom prst="rect">
            <a:avLst/>
          </a:prstGeom>
          <a:noFill/>
        </p:spPr>
        <p:txBody>
          <a:bodyPr wrap="square" rtlCol="0">
            <a:spAutoFit/>
          </a:bodyPr>
          <a:lstStyle/>
          <a:p>
            <a:r>
              <a:rPr lang="fr-FR" sz="2400" i="1" dirty="0" smtClean="0"/>
              <a:t>Les correcteurs suivants peuvent alors être dérivés des colonnes de  :</a:t>
            </a:r>
            <a:endParaRPr lang="fr-FR" dirty="0"/>
          </a:p>
        </p:txBody>
      </p:sp>
      <p:graphicFrame>
        <p:nvGraphicFramePr>
          <p:cNvPr id="12" name="Objet 11"/>
          <p:cNvGraphicFramePr>
            <a:graphicFrameLocks noChangeAspect="1"/>
          </p:cNvGraphicFramePr>
          <p:nvPr/>
        </p:nvGraphicFramePr>
        <p:xfrm>
          <a:off x="2423974" y="4714884"/>
          <a:ext cx="504952" cy="2071702"/>
        </p:xfrm>
        <a:graphic>
          <a:graphicData uri="http://schemas.openxmlformats.org/presentationml/2006/ole">
            <p:oleObj spid="_x0000_s225284" name="Équation" r:id="rId4" imgW="279360" imgH="1117440" progId="Equation.3">
              <p:embed/>
            </p:oleObj>
          </a:graphicData>
        </a:graphic>
      </p:graphicFrame>
      <p:graphicFrame>
        <p:nvGraphicFramePr>
          <p:cNvPr id="225285" name="Object 5"/>
          <p:cNvGraphicFramePr>
            <a:graphicFrameLocks noChangeAspect="1"/>
          </p:cNvGraphicFramePr>
          <p:nvPr/>
        </p:nvGraphicFramePr>
        <p:xfrm>
          <a:off x="5002213" y="4714875"/>
          <a:ext cx="779462" cy="2071688"/>
        </p:xfrm>
        <a:graphic>
          <a:graphicData uri="http://schemas.openxmlformats.org/presentationml/2006/ole">
            <p:oleObj spid="_x0000_s225285" name="Équation" r:id="rId5" imgW="431640" imgH="1117440" progId="Equation.3">
              <p:embed/>
            </p:oleObj>
          </a:graphicData>
        </a:graphic>
      </p:graphicFrame>
      <p:sp>
        <p:nvSpPr>
          <p:cNvPr id="13" name="ZoneTexte 12"/>
          <p:cNvSpPr txBox="1"/>
          <p:nvPr/>
        </p:nvSpPr>
        <p:spPr>
          <a:xfrm>
            <a:off x="2000232" y="4355435"/>
            <a:ext cx="1500198" cy="430887"/>
          </a:xfrm>
          <a:prstGeom prst="rect">
            <a:avLst/>
          </a:prstGeom>
          <a:noFill/>
        </p:spPr>
        <p:txBody>
          <a:bodyPr wrap="square" rtlCol="0">
            <a:spAutoFit/>
          </a:bodyPr>
          <a:lstStyle/>
          <a:p>
            <a:r>
              <a:rPr lang="fr-FR" sz="2200" b="1" dirty="0" smtClean="0">
                <a:solidFill>
                  <a:srgbClr val="FF0000"/>
                </a:solidFill>
              </a:rPr>
              <a:t>Syndrome</a:t>
            </a:r>
            <a:endParaRPr lang="fr-FR" sz="2200" b="1" dirty="0">
              <a:solidFill>
                <a:srgbClr val="FF0000"/>
              </a:solidFill>
            </a:endParaRPr>
          </a:p>
        </p:txBody>
      </p:sp>
      <p:sp>
        <p:nvSpPr>
          <p:cNvPr id="14" name="ZoneTexte 13"/>
          <p:cNvSpPr txBox="1"/>
          <p:nvPr/>
        </p:nvSpPr>
        <p:spPr>
          <a:xfrm>
            <a:off x="4714876" y="4357694"/>
            <a:ext cx="1500198" cy="430887"/>
          </a:xfrm>
          <a:prstGeom prst="rect">
            <a:avLst/>
          </a:prstGeom>
          <a:noFill/>
        </p:spPr>
        <p:txBody>
          <a:bodyPr wrap="square" rtlCol="0">
            <a:spAutoFit/>
          </a:bodyPr>
          <a:lstStyle/>
          <a:p>
            <a:r>
              <a:rPr lang="fr-FR" sz="2200" b="1" dirty="0" smtClean="0">
                <a:solidFill>
                  <a:srgbClr val="FF0000"/>
                </a:solidFill>
              </a:rPr>
              <a:t>Correcteur</a:t>
            </a:r>
            <a:endParaRPr lang="fr-FR" sz="2200" b="1" dirty="0">
              <a:solidFill>
                <a:srgbClr val="FF0000"/>
              </a:solidFill>
            </a:endParaRPr>
          </a:p>
        </p:txBody>
      </p:sp>
      <p:graphicFrame>
        <p:nvGraphicFramePr>
          <p:cNvPr id="18" name="Objet 17"/>
          <p:cNvGraphicFramePr>
            <a:graphicFrameLocks noChangeAspect="1"/>
          </p:cNvGraphicFramePr>
          <p:nvPr/>
        </p:nvGraphicFramePr>
        <p:xfrm>
          <a:off x="3571868" y="2214563"/>
          <a:ext cx="3714750" cy="1143000"/>
        </p:xfrm>
        <a:graphic>
          <a:graphicData uri="http://schemas.openxmlformats.org/presentationml/2006/ole">
            <p:oleObj spid="_x0000_s225289" name="Équation" r:id="rId6" imgW="1485720" imgH="457200" progId="Equation.3">
              <p:embed/>
            </p:oleObj>
          </a:graphicData>
        </a:graphic>
      </p:graphicFrame>
      <p:sp>
        <p:nvSpPr>
          <p:cNvPr id="15" name="ZoneTexte 14"/>
          <p:cNvSpPr txBox="1"/>
          <p:nvPr/>
        </p:nvSpPr>
        <p:spPr>
          <a:xfrm>
            <a:off x="7500990" y="2000240"/>
            <a:ext cx="2285984" cy="923330"/>
          </a:xfrm>
          <a:prstGeom prst="rect">
            <a:avLst/>
          </a:prstGeom>
          <a:noFill/>
        </p:spPr>
        <p:txBody>
          <a:bodyPr wrap="square" rtlCol="0">
            <a:spAutoFit/>
          </a:bodyPr>
          <a:lstStyle/>
          <a:p>
            <a:r>
              <a:rPr lang="fr-FR" dirty="0" smtClean="0"/>
              <a:t>n=5</a:t>
            </a:r>
          </a:p>
          <a:p>
            <a:r>
              <a:rPr lang="fr-FR" dirty="0" smtClean="0"/>
              <a:t>k=2</a:t>
            </a:r>
          </a:p>
          <a:p>
            <a:r>
              <a:rPr lang="fr-FR" dirty="0" smtClean="0"/>
              <a:t>n-k=3</a:t>
            </a:r>
            <a:endParaRPr lang="fr-FR" dirty="0"/>
          </a:p>
        </p:txBody>
      </p:sp>
    </p:spTree>
  </p:cSld>
  <p:clrMapOvr>
    <a:masterClrMapping/>
  </p:clrMapOvr>
  <p:transition advTm="15000"/>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39</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smtClean="0">
                <a:solidFill>
                  <a:srgbClr val="7030A0"/>
                </a:solidFill>
              </a:rPr>
              <a:t>Syndromes</a:t>
            </a:r>
            <a:endParaRPr lang="fr-FR" sz="2400" b="1" dirty="0">
              <a:solidFill>
                <a:srgbClr val="7030A0"/>
              </a:solidFill>
            </a:endParaRPr>
          </a:p>
        </p:txBody>
      </p:sp>
      <p:sp>
        <p:nvSpPr>
          <p:cNvPr id="11" name="ZoneTexte 10"/>
          <p:cNvSpPr txBox="1"/>
          <p:nvPr/>
        </p:nvSpPr>
        <p:spPr>
          <a:xfrm>
            <a:off x="0" y="2110079"/>
            <a:ext cx="9144000" cy="830997"/>
          </a:xfrm>
          <a:prstGeom prst="rect">
            <a:avLst/>
          </a:prstGeom>
          <a:noFill/>
        </p:spPr>
        <p:txBody>
          <a:bodyPr wrap="square" rtlCol="0">
            <a:spAutoFit/>
          </a:bodyPr>
          <a:lstStyle/>
          <a:p>
            <a:r>
              <a:rPr lang="fr-FR" sz="2400" i="1" dirty="0" smtClean="0"/>
              <a:t>En réarrangeant par syndrome le tableau ci-dessus de façon à pouvoir l'utiliser en pratique (où seul le syndrome est connu), on obtient : :</a:t>
            </a:r>
            <a:endParaRPr lang="fr-FR" dirty="0"/>
          </a:p>
        </p:txBody>
      </p:sp>
      <p:sp>
        <p:nvSpPr>
          <p:cNvPr id="13" name="ZoneTexte 12"/>
          <p:cNvSpPr txBox="1"/>
          <p:nvPr/>
        </p:nvSpPr>
        <p:spPr>
          <a:xfrm>
            <a:off x="2000232" y="3071810"/>
            <a:ext cx="1500198" cy="430887"/>
          </a:xfrm>
          <a:prstGeom prst="rect">
            <a:avLst/>
          </a:prstGeom>
          <a:noFill/>
        </p:spPr>
        <p:txBody>
          <a:bodyPr wrap="square" rtlCol="0">
            <a:spAutoFit/>
          </a:bodyPr>
          <a:lstStyle/>
          <a:p>
            <a:r>
              <a:rPr lang="fr-FR" sz="2200" b="1" dirty="0" smtClean="0">
                <a:solidFill>
                  <a:srgbClr val="FF0000"/>
                </a:solidFill>
              </a:rPr>
              <a:t>Syndrome</a:t>
            </a:r>
            <a:endParaRPr lang="fr-FR" sz="2200" b="1" dirty="0">
              <a:solidFill>
                <a:srgbClr val="FF0000"/>
              </a:solidFill>
            </a:endParaRPr>
          </a:p>
        </p:txBody>
      </p:sp>
      <p:sp>
        <p:nvSpPr>
          <p:cNvPr id="14" name="ZoneTexte 13"/>
          <p:cNvSpPr txBox="1"/>
          <p:nvPr/>
        </p:nvSpPr>
        <p:spPr>
          <a:xfrm>
            <a:off x="4714876" y="3143248"/>
            <a:ext cx="1500198" cy="430887"/>
          </a:xfrm>
          <a:prstGeom prst="rect">
            <a:avLst/>
          </a:prstGeom>
          <a:noFill/>
        </p:spPr>
        <p:txBody>
          <a:bodyPr wrap="square" rtlCol="0">
            <a:spAutoFit/>
          </a:bodyPr>
          <a:lstStyle/>
          <a:p>
            <a:r>
              <a:rPr lang="fr-FR" sz="2200" b="1" dirty="0" smtClean="0">
                <a:solidFill>
                  <a:srgbClr val="FF0000"/>
                </a:solidFill>
              </a:rPr>
              <a:t>Correcteur</a:t>
            </a:r>
            <a:endParaRPr lang="fr-FR" sz="2200" b="1" dirty="0">
              <a:solidFill>
                <a:srgbClr val="FF0000"/>
              </a:solidFill>
            </a:endParaRPr>
          </a:p>
        </p:txBody>
      </p:sp>
      <p:sp>
        <p:nvSpPr>
          <p:cNvPr id="15" name="ZoneTexte 14"/>
          <p:cNvSpPr txBox="1"/>
          <p:nvPr/>
        </p:nvSpPr>
        <p:spPr>
          <a:xfrm>
            <a:off x="0" y="1500174"/>
            <a:ext cx="9144000" cy="461665"/>
          </a:xfrm>
          <a:prstGeom prst="rect">
            <a:avLst/>
          </a:prstGeom>
          <a:noFill/>
        </p:spPr>
        <p:txBody>
          <a:bodyPr wrap="square" rtlCol="0">
            <a:spAutoFit/>
          </a:bodyPr>
          <a:lstStyle/>
          <a:p>
            <a:r>
              <a:rPr lang="fr-FR" sz="2400" b="1" u="sng" dirty="0" smtClean="0">
                <a:solidFill>
                  <a:srgbClr val="FF0000"/>
                </a:solidFill>
              </a:rPr>
              <a:t>Exemple: </a:t>
            </a:r>
            <a:r>
              <a:rPr lang="fr-FR" sz="2400" dirty="0" smtClean="0">
                <a:solidFill>
                  <a:srgbClr val="00B050"/>
                </a:solidFill>
              </a:rPr>
              <a:t> Suite</a:t>
            </a:r>
            <a:endParaRPr lang="fr-FR" sz="2400" b="1" u="sng" dirty="0">
              <a:solidFill>
                <a:srgbClr val="FF0000"/>
              </a:solidFill>
            </a:endParaRPr>
          </a:p>
        </p:txBody>
      </p:sp>
      <p:graphicFrame>
        <p:nvGraphicFramePr>
          <p:cNvPr id="16" name="Objet 15"/>
          <p:cNvGraphicFramePr>
            <a:graphicFrameLocks noChangeAspect="1"/>
          </p:cNvGraphicFramePr>
          <p:nvPr/>
        </p:nvGraphicFramePr>
        <p:xfrm>
          <a:off x="2428860" y="3571876"/>
          <a:ext cx="500066" cy="2803532"/>
        </p:xfrm>
        <a:graphic>
          <a:graphicData uri="http://schemas.openxmlformats.org/presentationml/2006/ole">
            <p:oleObj spid="_x0000_s226309" name="Équation" r:id="rId3" imgW="279360" imgH="1803240" progId="Equation.3">
              <p:embed/>
            </p:oleObj>
          </a:graphicData>
        </a:graphic>
      </p:graphicFrame>
      <p:graphicFrame>
        <p:nvGraphicFramePr>
          <p:cNvPr id="226310" name="Object 6"/>
          <p:cNvGraphicFramePr>
            <a:graphicFrameLocks noChangeAspect="1"/>
          </p:cNvGraphicFramePr>
          <p:nvPr/>
        </p:nvGraphicFramePr>
        <p:xfrm>
          <a:off x="4935538" y="3571875"/>
          <a:ext cx="773112" cy="2803525"/>
        </p:xfrm>
        <a:graphic>
          <a:graphicData uri="http://schemas.openxmlformats.org/presentationml/2006/ole">
            <p:oleObj spid="_x0000_s226310" name="Équation" r:id="rId4" imgW="431640" imgH="1803240" progId="Equation.3">
              <p:embed/>
            </p:oleObj>
          </a:graphicData>
        </a:graphic>
      </p:graphicFrame>
    </p:spTree>
  </p:cSld>
  <p:clrMapOvr>
    <a:masterClrMapping/>
  </p:clrMapOvr>
  <p:transition advTm="1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 et propriété</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357298"/>
            <a:ext cx="9144000" cy="5262979"/>
          </a:xfrm>
          <a:prstGeom prst="rect">
            <a:avLst/>
          </a:prstGeom>
          <a:noFill/>
        </p:spPr>
        <p:txBody>
          <a:bodyPr wrap="square" rtlCol="0">
            <a:spAutoFit/>
          </a:bodyPr>
          <a:lstStyle/>
          <a:p>
            <a:pPr algn="just"/>
            <a:r>
              <a:rPr lang="fr-FR" sz="2400" b="1" u="sng" dirty="0" smtClean="0">
                <a:solidFill>
                  <a:srgbClr val="C00000"/>
                </a:solidFill>
              </a:rPr>
              <a:t>Définition :</a:t>
            </a:r>
            <a:r>
              <a:rPr lang="fr-FR" sz="2400" dirty="0" smtClean="0"/>
              <a:t> </a:t>
            </a:r>
            <a:r>
              <a:rPr lang="fr-FR" sz="2400" dirty="0" smtClean="0">
                <a:solidFill>
                  <a:srgbClr val="0070C0"/>
                </a:solidFill>
              </a:rPr>
              <a:t>Un code linéaire de longueur n sur </a:t>
            </a:r>
            <a:r>
              <a:rPr lang="fr-FR" sz="2400" dirty="0" smtClean="0">
                <a:solidFill>
                  <a:srgbClr val="0070C0"/>
                </a:solidFill>
                <a:sym typeface="Symbol"/>
              </a:rPr>
              <a:t> et de dimension k, noté (</a:t>
            </a:r>
            <a:r>
              <a:rPr lang="fr-FR" sz="2400" dirty="0" err="1" smtClean="0">
                <a:solidFill>
                  <a:srgbClr val="0070C0"/>
                </a:solidFill>
                <a:sym typeface="Symbol"/>
              </a:rPr>
              <a:t>n,k</a:t>
            </a:r>
            <a:r>
              <a:rPr lang="fr-FR" sz="2400" dirty="0" smtClean="0">
                <a:solidFill>
                  <a:srgbClr val="0070C0"/>
                </a:solidFill>
                <a:sym typeface="Symbol"/>
              </a:rPr>
              <a:t>), est un sous-espace vectoriel de </a:t>
            </a:r>
            <a:r>
              <a:rPr lang="fr-FR" sz="2400" baseline="30000" dirty="0" smtClean="0">
                <a:solidFill>
                  <a:srgbClr val="0070C0"/>
                </a:solidFill>
                <a:sym typeface="Symbol"/>
              </a:rPr>
              <a:t>n</a:t>
            </a:r>
            <a:r>
              <a:rPr lang="fr-FR" sz="2400" dirty="0" smtClean="0">
                <a:solidFill>
                  <a:srgbClr val="0070C0"/>
                </a:solidFill>
                <a:sym typeface="Symbol"/>
              </a:rPr>
              <a:t> de dimension k. Donc un codage  est toute application linéaire injective de </a:t>
            </a:r>
            <a:r>
              <a:rPr lang="fr-FR" sz="2400" baseline="30000" dirty="0" smtClean="0">
                <a:solidFill>
                  <a:srgbClr val="0070C0"/>
                </a:solidFill>
                <a:sym typeface="Symbol"/>
              </a:rPr>
              <a:t>n </a:t>
            </a:r>
            <a:r>
              <a:rPr lang="fr-FR" sz="2400" dirty="0" smtClean="0">
                <a:solidFill>
                  <a:srgbClr val="0070C0"/>
                </a:solidFill>
                <a:sym typeface="Symbol"/>
              </a:rPr>
              <a:t>dans</a:t>
            </a:r>
            <a:r>
              <a:rPr lang="fr-FR" sz="2400" baseline="30000" dirty="0" smtClean="0">
                <a:solidFill>
                  <a:srgbClr val="0070C0"/>
                </a:solidFill>
                <a:sym typeface="Symbol"/>
              </a:rPr>
              <a:t> </a:t>
            </a:r>
            <a:r>
              <a:rPr lang="fr-FR" sz="2400" dirty="0" smtClean="0">
                <a:solidFill>
                  <a:srgbClr val="0070C0"/>
                </a:solidFill>
                <a:sym typeface="Symbol"/>
              </a:rPr>
              <a:t></a:t>
            </a:r>
            <a:r>
              <a:rPr lang="fr-FR" sz="2400" baseline="30000" dirty="0" smtClean="0">
                <a:solidFill>
                  <a:srgbClr val="0070C0"/>
                </a:solidFill>
                <a:sym typeface="Symbol"/>
              </a:rPr>
              <a:t>k</a:t>
            </a:r>
            <a:r>
              <a:rPr lang="fr-FR" sz="2400" dirty="0" smtClean="0">
                <a:solidFill>
                  <a:srgbClr val="0070C0"/>
                </a:solidFill>
                <a:sym typeface="Symbol"/>
              </a:rPr>
              <a:t> (k et n deux entiers où </a:t>
            </a:r>
            <a:r>
              <a:rPr lang="fr-FR" sz="2400" dirty="0" err="1" smtClean="0">
                <a:solidFill>
                  <a:srgbClr val="0070C0"/>
                </a:solidFill>
                <a:sym typeface="Symbol"/>
              </a:rPr>
              <a:t>n≥k</a:t>
            </a:r>
            <a:r>
              <a:rPr lang="fr-FR" sz="2400" dirty="0" smtClean="0">
                <a:solidFill>
                  <a:srgbClr val="0070C0"/>
                </a:solidFill>
                <a:sym typeface="Symbol"/>
              </a:rPr>
              <a:t>)</a:t>
            </a:r>
          </a:p>
          <a:p>
            <a:pPr algn="just"/>
            <a:endParaRPr lang="fr-FR" sz="2400" dirty="0" smtClean="0">
              <a:solidFill>
                <a:srgbClr val="0070C0"/>
              </a:solidFill>
              <a:sym typeface="Symbol"/>
            </a:endParaRPr>
          </a:p>
          <a:p>
            <a:pPr algn="just"/>
            <a:r>
              <a:rPr lang="fr-FR" sz="2400" b="1" u="sng" dirty="0" smtClean="0">
                <a:solidFill>
                  <a:srgbClr val="C00000"/>
                </a:solidFill>
                <a:sym typeface="Symbol"/>
              </a:rPr>
              <a:t>Exemple :</a:t>
            </a:r>
            <a:r>
              <a:rPr lang="fr-FR" sz="2400" dirty="0" smtClean="0">
                <a:solidFill>
                  <a:srgbClr val="0070C0"/>
                </a:solidFill>
                <a:sym typeface="Symbol"/>
              </a:rPr>
              <a:t> </a:t>
            </a:r>
          </a:p>
          <a:p>
            <a:endParaRPr lang="fr-FR" sz="2400" dirty="0" smtClean="0">
              <a:sym typeface="Symbol"/>
            </a:endParaRPr>
          </a:p>
          <a:p>
            <a:pPr algn="just"/>
            <a:endParaRPr lang="fr-FR" sz="2400" b="1" u="sng" dirty="0" smtClean="0">
              <a:solidFill>
                <a:srgbClr val="C00000"/>
              </a:solidFill>
              <a:sym typeface="Symbol"/>
            </a:endParaRPr>
          </a:p>
          <a:p>
            <a:pPr algn="just"/>
            <a:endParaRPr lang="fr-FR" sz="2400" b="1" u="sng" dirty="0" smtClean="0">
              <a:solidFill>
                <a:srgbClr val="C00000"/>
              </a:solidFill>
              <a:sym typeface="Symbol"/>
            </a:endParaRPr>
          </a:p>
          <a:p>
            <a:pPr algn="just"/>
            <a:r>
              <a:rPr lang="fr-FR" sz="2400" b="1" u="sng" dirty="0" smtClean="0">
                <a:solidFill>
                  <a:srgbClr val="C00000"/>
                </a:solidFill>
                <a:sym typeface="Symbol"/>
              </a:rPr>
              <a:t>Propriété :</a:t>
            </a:r>
            <a:r>
              <a:rPr lang="fr-FR" sz="2400" dirty="0" smtClean="0">
                <a:sym typeface="Symbol"/>
              </a:rPr>
              <a:t> </a:t>
            </a:r>
            <a:r>
              <a:rPr lang="fr-FR" sz="2400" dirty="0" smtClean="0">
                <a:solidFill>
                  <a:srgbClr val="00B050"/>
                </a:solidFill>
                <a:sym typeface="Symbol"/>
              </a:rPr>
              <a:t>Si </a:t>
            </a:r>
            <a:r>
              <a:rPr lang="fr-FR" sz="2400" b="1" dirty="0" smtClean="0">
                <a:solidFill>
                  <a:srgbClr val="7030A0"/>
                </a:solidFill>
              </a:rPr>
              <a:t>C</a:t>
            </a:r>
            <a:r>
              <a:rPr lang="fr-FR" sz="2400" b="1" baseline="-25000" dirty="0" smtClean="0">
                <a:solidFill>
                  <a:srgbClr val="7030A0"/>
                </a:solidFill>
              </a:rPr>
              <a:t>D</a:t>
            </a:r>
            <a:r>
              <a:rPr lang="fr-FR" sz="2400" dirty="0" smtClean="0">
                <a:solidFill>
                  <a:srgbClr val="00B050"/>
                </a:solidFill>
                <a:sym typeface="Symbol"/>
              </a:rPr>
              <a:t> est un code linéaire l’ensemble des distances entre les mots de </a:t>
            </a:r>
            <a:r>
              <a:rPr lang="fr-FR" sz="2400" b="1" dirty="0" smtClean="0">
                <a:solidFill>
                  <a:srgbClr val="7030A0"/>
                </a:solidFill>
              </a:rPr>
              <a:t>C</a:t>
            </a:r>
            <a:r>
              <a:rPr lang="fr-FR" sz="2400" b="1" baseline="-25000" dirty="0" smtClean="0">
                <a:solidFill>
                  <a:srgbClr val="7030A0"/>
                </a:solidFill>
              </a:rPr>
              <a:t>D</a:t>
            </a:r>
            <a:r>
              <a:rPr lang="fr-FR" sz="2400" dirty="0" smtClean="0">
                <a:solidFill>
                  <a:srgbClr val="00B050"/>
                </a:solidFill>
                <a:sym typeface="Symbol"/>
              </a:rPr>
              <a:t> est l’ensemble des poids de </a:t>
            </a:r>
            <a:r>
              <a:rPr lang="fr-FR" sz="2400" b="1" dirty="0" smtClean="0">
                <a:solidFill>
                  <a:srgbClr val="7030A0"/>
                </a:solidFill>
              </a:rPr>
              <a:t>C</a:t>
            </a:r>
            <a:r>
              <a:rPr lang="fr-FR" sz="2400" b="1" baseline="-25000" dirty="0" smtClean="0">
                <a:solidFill>
                  <a:srgbClr val="7030A0"/>
                </a:solidFill>
              </a:rPr>
              <a:t>D</a:t>
            </a:r>
            <a:endParaRPr lang="fr-FR" sz="2400" dirty="0" smtClean="0">
              <a:solidFill>
                <a:srgbClr val="00B050"/>
              </a:solidFill>
              <a:sym typeface="Symbol"/>
            </a:endParaRPr>
          </a:p>
          <a:p>
            <a:endParaRPr lang="fr-FR" sz="2400" dirty="0" smtClean="0">
              <a:sym typeface="Symbol"/>
            </a:endParaRPr>
          </a:p>
          <a:p>
            <a:pPr algn="just"/>
            <a:r>
              <a:rPr lang="fr-FR" sz="2400" dirty="0" smtClean="0">
                <a:solidFill>
                  <a:srgbClr val="7030A0"/>
                </a:solidFill>
                <a:sym typeface="Symbol"/>
              </a:rPr>
              <a:t>Ce qui nous permet de dire que la distance minimale de </a:t>
            </a:r>
            <a:r>
              <a:rPr lang="fr-FR" sz="2400" b="1" dirty="0" smtClean="0">
                <a:solidFill>
                  <a:srgbClr val="7030A0"/>
                </a:solidFill>
              </a:rPr>
              <a:t>C</a:t>
            </a:r>
            <a:r>
              <a:rPr lang="fr-FR" sz="2400" b="1" baseline="-25000" dirty="0" smtClean="0">
                <a:solidFill>
                  <a:srgbClr val="7030A0"/>
                </a:solidFill>
              </a:rPr>
              <a:t>D</a:t>
            </a:r>
            <a:r>
              <a:rPr lang="fr-FR" sz="2400" dirty="0" smtClean="0">
                <a:solidFill>
                  <a:srgbClr val="7030A0"/>
                </a:solidFill>
                <a:sym typeface="Symbol"/>
              </a:rPr>
              <a:t> , code linéaire, est le poids minimum de </a:t>
            </a:r>
            <a:r>
              <a:rPr lang="fr-FR" sz="2400" b="1" dirty="0" smtClean="0">
                <a:solidFill>
                  <a:srgbClr val="7030A0"/>
                </a:solidFill>
              </a:rPr>
              <a:t>C</a:t>
            </a:r>
            <a:r>
              <a:rPr lang="fr-FR" sz="2400" b="1" baseline="-25000" dirty="0" smtClean="0">
                <a:solidFill>
                  <a:srgbClr val="7030A0"/>
                </a:solidFill>
              </a:rPr>
              <a:t>D</a:t>
            </a:r>
            <a:endParaRPr lang="fr-FR" sz="2400" dirty="0">
              <a:solidFill>
                <a:srgbClr val="7030A0"/>
              </a:solidFill>
            </a:endParaRPr>
          </a:p>
        </p:txBody>
      </p:sp>
      <p:graphicFrame>
        <p:nvGraphicFramePr>
          <p:cNvPr id="11" name="Tableau 10"/>
          <p:cNvGraphicFramePr>
            <a:graphicFrameLocks noGrp="1"/>
          </p:cNvGraphicFramePr>
          <p:nvPr/>
        </p:nvGraphicFramePr>
        <p:xfrm>
          <a:off x="2285984" y="3071810"/>
          <a:ext cx="4619636" cy="1463040"/>
        </p:xfrm>
        <a:graphic>
          <a:graphicData uri="http://schemas.openxmlformats.org/drawingml/2006/table">
            <a:tbl>
              <a:tblPr firstRow="1" bandRow="1">
                <a:tableStyleId>{5C22544A-7EE6-4342-B048-85BDC9FD1C3A}</a:tableStyleId>
              </a:tblPr>
              <a:tblGrid>
                <a:gridCol w="2309818"/>
                <a:gridCol w="2309818"/>
              </a:tblGrid>
              <a:tr h="321471">
                <a:tc>
                  <a:txBody>
                    <a:bodyPr/>
                    <a:lstStyle/>
                    <a:p>
                      <a:pPr algn="ctr"/>
                      <a:r>
                        <a:rPr lang="fr-FR" b="1" dirty="0" smtClean="0">
                          <a:solidFill>
                            <a:srgbClr val="C00000"/>
                          </a:solidFill>
                        </a:rPr>
                        <a:t>00</a:t>
                      </a:r>
                      <a:endParaRPr lang="fr-FR" b="1" dirty="0">
                        <a:solidFill>
                          <a:srgbClr val="C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fr-FR" b="1" dirty="0" smtClean="0">
                          <a:solidFill>
                            <a:srgbClr val="C00000"/>
                          </a:solidFill>
                        </a:rPr>
                        <a:t>000</a:t>
                      </a:r>
                      <a:endParaRPr lang="fr-FR" b="1" dirty="0">
                        <a:solidFill>
                          <a:srgbClr val="C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21471">
                <a:tc>
                  <a:txBody>
                    <a:bodyPr/>
                    <a:lstStyle/>
                    <a:p>
                      <a:pPr algn="ctr"/>
                      <a:r>
                        <a:rPr lang="fr-FR" b="1" dirty="0" smtClean="0">
                          <a:solidFill>
                            <a:srgbClr val="C00000"/>
                          </a:solidFill>
                        </a:rPr>
                        <a:t>01</a:t>
                      </a:r>
                      <a:endParaRPr lang="fr-FR" b="1" dirty="0">
                        <a:solidFill>
                          <a:srgbClr val="C00000"/>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fr-FR" b="1" dirty="0" smtClean="0">
                          <a:solidFill>
                            <a:srgbClr val="C00000"/>
                          </a:solidFill>
                        </a:rPr>
                        <a:t>011</a:t>
                      </a:r>
                      <a:endParaRPr lang="fr-FR" b="1" dirty="0">
                        <a:solidFill>
                          <a:srgbClr val="C00000"/>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21471">
                <a:tc>
                  <a:txBody>
                    <a:bodyPr/>
                    <a:lstStyle/>
                    <a:p>
                      <a:pPr algn="ctr"/>
                      <a:r>
                        <a:rPr lang="fr-FR" b="1" dirty="0" smtClean="0">
                          <a:solidFill>
                            <a:srgbClr val="C00000"/>
                          </a:solidFill>
                        </a:rPr>
                        <a:t>10</a:t>
                      </a:r>
                      <a:endParaRPr lang="fr-FR" b="1" dirty="0">
                        <a:solidFill>
                          <a:srgbClr val="C0000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b="1" dirty="0" smtClean="0">
                          <a:solidFill>
                            <a:srgbClr val="C00000"/>
                          </a:solidFill>
                        </a:rPr>
                        <a:t>101</a:t>
                      </a:r>
                      <a:endParaRPr lang="fr-FR" b="1" dirty="0">
                        <a:solidFill>
                          <a:srgbClr val="C0000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21471">
                <a:tc>
                  <a:txBody>
                    <a:bodyPr/>
                    <a:lstStyle/>
                    <a:p>
                      <a:pPr algn="ctr"/>
                      <a:r>
                        <a:rPr lang="fr-FR" b="1" dirty="0" smtClean="0">
                          <a:solidFill>
                            <a:srgbClr val="C00000"/>
                          </a:solidFill>
                        </a:rPr>
                        <a:t>11</a:t>
                      </a:r>
                      <a:endParaRPr lang="fr-FR" b="1" dirty="0">
                        <a:solidFill>
                          <a:srgbClr val="C0000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b="1" dirty="0" smtClean="0">
                          <a:solidFill>
                            <a:srgbClr val="C00000"/>
                          </a:solidFill>
                        </a:rPr>
                        <a:t>110</a:t>
                      </a:r>
                      <a:endParaRPr lang="fr-FR" b="1" dirty="0">
                        <a:solidFill>
                          <a:srgbClr val="C0000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ransition advTm="1500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40</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smtClean="0">
                <a:solidFill>
                  <a:srgbClr val="7030A0"/>
                </a:solidFill>
              </a:rPr>
              <a:t>Syndromes</a:t>
            </a:r>
            <a:endParaRPr lang="fr-FR" sz="2400" b="1" dirty="0">
              <a:solidFill>
                <a:srgbClr val="7030A0"/>
              </a:solidFill>
            </a:endParaRPr>
          </a:p>
        </p:txBody>
      </p:sp>
      <p:sp>
        <p:nvSpPr>
          <p:cNvPr id="11" name="ZoneTexte 10"/>
          <p:cNvSpPr txBox="1"/>
          <p:nvPr/>
        </p:nvSpPr>
        <p:spPr>
          <a:xfrm>
            <a:off x="0" y="2327215"/>
            <a:ext cx="9144000" cy="3816429"/>
          </a:xfrm>
          <a:prstGeom prst="rect">
            <a:avLst/>
          </a:prstGeom>
          <a:noFill/>
        </p:spPr>
        <p:txBody>
          <a:bodyPr wrap="square" rtlCol="0">
            <a:spAutoFit/>
          </a:bodyPr>
          <a:lstStyle/>
          <a:p>
            <a:pPr>
              <a:buFont typeface="Wingdings" pitchFamily="2" charset="2"/>
              <a:buChar char="q"/>
            </a:pPr>
            <a:r>
              <a:rPr lang="fr-FR" sz="2200" dirty="0" smtClean="0">
                <a:solidFill>
                  <a:srgbClr val="002060"/>
                </a:solidFill>
              </a:rPr>
              <a:t> Le syndrome nul pointe toujours vers aucune correction;</a:t>
            </a:r>
          </a:p>
          <a:p>
            <a:pPr>
              <a:buFont typeface="Wingdings" pitchFamily="2" charset="2"/>
              <a:buChar char="q"/>
            </a:pPr>
            <a:endParaRPr lang="fr-FR" sz="2200" dirty="0" smtClean="0">
              <a:solidFill>
                <a:srgbClr val="002060"/>
              </a:solidFill>
            </a:endParaRPr>
          </a:p>
          <a:p>
            <a:pPr>
              <a:buFont typeface="Wingdings" pitchFamily="2" charset="2"/>
              <a:buChar char="q"/>
            </a:pPr>
            <a:r>
              <a:rPr lang="fr-FR" sz="2200" dirty="0" smtClean="0">
                <a:solidFill>
                  <a:srgbClr val="002060"/>
                </a:solidFill>
              </a:rPr>
              <a:t> Pour 011 et 110, le correcteur n'est dans cet exemple pas unique : par exemple  011=010+001 donne 00011 (00001+00010 ), mais 011=111+100 donne une autre correction, 01100 </a:t>
            </a:r>
          </a:p>
          <a:p>
            <a:pPr>
              <a:buFont typeface="Wingdings" pitchFamily="2" charset="2"/>
              <a:buChar char="q"/>
            </a:pPr>
            <a:endParaRPr lang="fr-FR" sz="2200" dirty="0" smtClean="0">
              <a:solidFill>
                <a:srgbClr val="002060"/>
              </a:solidFill>
            </a:endParaRPr>
          </a:p>
          <a:p>
            <a:pPr>
              <a:buFont typeface="Wingdings" pitchFamily="2" charset="2"/>
              <a:buChar char="q"/>
            </a:pPr>
            <a:r>
              <a:rPr lang="fr-FR" sz="2200" dirty="0" smtClean="0">
                <a:solidFill>
                  <a:srgbClr val="002060"/>
                </a:solidFill>
              </a:rPr>
              <a:t> Ceci est dû au fait que la distance minimale de ce code est 3 et que ce code ne peut donc corriger que tous les schémas à 1 erreur, mais pas tous les schémas à 2 erreurs ! </a:t>
            </a:r>
          </a:p>
          <a:p>
            <a:pPr>
              <a:buFont typeface="Wingdings" pitchFamily="2" charset="2"/>
              <a:buChar char="q"/>
            </a:pPr>
            <a:endParaRPr lang="fr-FR" sz="2200" dirty="0" smtClean="0">
              <a:solidFill>
                <a:srgbClr val="002060"/>
              </a:solidFill>
            </a:endParaRPr>
          </a:p>
          <a:p>
            <a:r>
              <a:rPr lang="fr-FR" sz="2200" dirty="0" smtClean="0">
                <a:solidFill>
                  <a:srgbClr val="002060"/>
                </a:solidFill>
              </a:rPr>
              <a:t>Ces deux syndromes correspondent en fait à deux erreurs de transmission. </a:t>
            </a:r>
            <a:endParaRPr lang="fr-FR" sz="2200" dirty="0">
              <a:solidFill>
                <a:srgbClr val="002060"/>
              </a:solidFill>
            </a:endParaRPr>
          </a:p>
        </p:txBody>
      </p:sp>
      <p:sp>
        <p:nvSpPr>
          <p:cNvPr id="15" name="ZoneTexte 14"/>
          <p:cNvSpPr txBox="1"/>
          <p:nvPr/>
        </p:nvSpPr>
        <p:spPr>
          <a:xfrm>
            <a:off x="0" y="1500174"/>
            <a:ext cx="9144000" cy="461665"/>
          </a:xfrm>
          <a:prstGeom prst="rect">
            <a:avLst/>
          </a:prstGeom>
          <a:noFill/>
        </p:spPr>
        <p:txBody>
          <a:bodyPr wrap="square" rtlCol="0">
            <a:spAutoFit/>
          </a:bodyPr>
          <a:lstStyle/>
          <a:p>
            <a:r>
              <a:rPr lang="fr-FR" sz="2400" b="1" u="sng" dirty="0" smtClean="0">
                <a:solidFill>
                  <a:srgbClr val="FF0000"/>
                </a:solidFill>
              </a:rPr>
              <a:t>Exemple: </a:t>
            </a:r>
            <a:r>
              <a:rPr lang="fr-FR" sz="2400" dirty="0" smtClean="0">
                <a:solidFill>
                  <a:srgbClr val="00B050"/>
                </a:solidFill>
              </a:rPr>
              <a:t> Suite</a:t>
            </a:r>
            <a:endParaRPr lang="fr-FR" sz="2400" b="1" u="sng" dirty="0">
              <a:solidFill>
                <a:srgbClr val="FF0000"/>
              </a:solidFill>
            </a:endParaRPr>
          </a:p>
        </p:txBody>
      </p:sp>
    </p:spTree>
  </p:cSld>
  <p:clrMapOvr>
    <a:masterClrMapping/>
  </p:clrMapOvr>
  <p:transition advTm="15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41</a:t>
            </a:fld>
            <a:endParaRPr lang="fr-FR" dirty="0"/>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smtClean="0">
                <a:solidFill>
                  <a:srgbClr val="7030A0"/>
                </a:solidFill>
              </a:rPr>
              <a:t>Décodage par Syndromes</a:t>
            </a:r>
            <a:endParaRPr lang="fr-FR" sz="2400" b="1" dirty="0">
              <a:solidFill>
                <a:srgbClr val="7030A0"/>
              </a:solidFill>
            </a:endParaRPr>
          </a:p>
        </p:txBody>
      </p:sp>
      <p:sp>
        <p:nvSpPr>
          <p:cNvPr id="15" name="ZoneTexte 14"/>
          <p:cNvSpPr txBox="1"/>
          <p:nvPr/>
        </p:nvSpPr>
        <p:spPr>
          <a:xfrm>
            <a:off x="0" y="1500174"/>
            <a:ext cx="9144000" cy="830997"/>
          </a:xfrm>
          <a:prstGeom prst="rect">
            <a:avLst/>
          </a:prstGeom>
          <a:noFill/>
        </p:spPr>
        <p:txBody>
          <a:bodyPr wrap="square" rtlCol="0">
            <a:spAutoFit/>
          </a:bodyPr>
          <a:lstStyle/>
          <a:p>
            <a:r>
              <a:rPr lang="fr-FR" sz="2400" b="1" u="sng" dirty="0" smtClean="0">
                <a:solidFill>
                  <a:srgbClr val="FF0000"/>
                </a:solidFill>
              </a:rPr>
              <a:t>Exemple:  </a:t>
            </a:r>
            <a:r>
              <a:rPr lang="fr-FR" sz="2200" dirty="0" smtClean="0">
                <a:solidFill>
                  <a:srgbClr val="002060"/>
                </a:solidFill>
              </a:rPr>
              <a:t>Soit un code linéaire dont la matrice génératrice G est donnée par :</a:t>
            </a:r>
          </a:p>
          <a:p>
            <a:endParaRPr lang="fr-FR" sz="2400" b="1" u="sng" dirty="0">
              <a:solidFill>
                <a:srgbClr val="FF0000"/>
              </a:solidFill>
            </a:endParaRPr>
          </a:p>
        </p:txBody>
      </p:sp>
      <p:graphicFrame>
        <p:nvGraphicFramePr>
          <p:cNvPr id="7" name="Objet 6"/>
          <p:cNvGraphicFramePr>
            <a:graphicFrameLocks noChangeAspect="1"/>
          </p:cNvGraphicFramePr>
          <p:nvPr/>
        </p:nvGraphicFramePr>
        <p:xfrm>
          <a:off x="571472" y="2214554"/>
          <a:ext cx="2541998" cy="871542"/>
        </p:xfrm>
        <a:graphic>
          <a:graphicData uri="http://schemas.openxmlformats.org/presentationml/2006/ole">
            <p:oleObj spid="_x0000_s229378" name="Équation" r:id="rId3" imgW="1333440" imgH="457200" progId="Equation.3">
              <p:embed/>
            </p:oleObj>
          </a:graphicData>
        </a:graphic>
      </p:graphicFrame>
      <p:sp>
        <p:nvSpPr>
          <p:cNvPr id="8" name="ZoneTexte 7"/>
          <p:cNvSpPr txBox="1"/>
          <p:nvPr/>
        </p:nvSpPr>
        <p:spPr>
          <a:xfrm>
            <a:off x="0" y="3374785"/>
            <a:ext cx="9144000" cy="2554545"/>
          </a:xfrm>
          <a:prstGeom prst="rect">
            <a:avLst/>
          </a:prstGeom>
          <a:noFill/>
        </p:spPr>
        <p:txBody>
          <a:bodyPr wrap="square" rtlCol="0">
            <a:spAutoFit/>
          </a:bodyPr>
          <a:lstStyle/>
          <a:p>
            <a:pPr algn="just"/>
            <a:r>
              <a:rPr lang="fr-FR" sz="2000" dirty="0" smtClean="0">
                <a:solidFill>
                  <a:srgbClr val="7030A0"/>
                </a:solidFill>
              </a:rPr>
              <a:t>Il s’agit d’un code linéaire (5,2). Si le message (bits d’information) à envoyer est 10. Alors le code généré sera C=(10101)</a:t>
            </a:r>
            <a:r>
              <a:rPr lang="fr-FR" sz="2000" dirty="0" smtClean="0"/>
              <a:t> . </a:t>
            </a:r>
            <a:r>
              <a:rPr lang="fr-FR" sz="2000" dirty="0" smtClean="0">
                <a:solidFill>
                  <a:srgbClr val="002060"/>
                </a:solidFill>
              </a:rPr>
              <a:t>Supposant que le code reçu présente un bit erroné soit (00101).</a:t>
            </a:r>
          </a:p>
          <a:p>
            <a:pPr algn="just"/>
            <a:r>
              <a:rPr lang="fr-FR" sz="2000" dirty="0" smtClean="0">
                <a:solidFill>
                  <a:srgbClr val="002060"/>
                </a:solidFill>
              </a:rPr>
              <a:t>Le calcul du syndrome donne :                         , soit s=……..</a:t>
            </a:r>
          </a:p>
          <a:p>
            <a:pPr algn="just"/>
            <a:r>
              <a:rPr lang="fr-FR" sz="2000" dirty="0" smtClean="0">
                <a:solidFill>
                  <a:srgbClr val="002060"/>
                </a:solidFill>
              </a:rPr>
              <a:t>Le correcteur sera donc </a:t>
            </a:r>
            <a:r>
              <a:rPr lang="fr-FR" sz="2000" dirty="0" smtClean="0">
                <a:solidFill>
                  <a:srgbClr val="002060"/>
                </a:solidFill>
                <a:sym typeface="Symbol"/>
              </a:rPr>
              <a:t>=</a:t>
            </a:r>
          </a:p>
          <a:p>
            <a:pPr algn="just"/>
            <a:endParaRPr lang="fr-FR" sz="2000" dirty="0" smtClean="0">
              <a:solidFill>
                <a:srgbClr val="002060"/>
              </a:solidFill>
              <a:sym typeface="Symbol"/>
            </a:endParaRPr>
          </a:p>
          <a:p>
            <a:pPr algn="just"/>
            <a:r>
              <a:rPr lang="fr-FR" sz="2000" dirty="0" smtClean="0">
                <a:solidFill>
                  <a:srgbClr val="002060"/>
                </a:solidFill>
                <a:sym typeface="Symbol"/>
              </a:rPr>
              <a:t>Ainsi le mot décodé sera : ……… + ………..= ………. Les deux premiers bits du code corrigé représentent le message original à savoir …….</a:t>
            </a:r>
            <a:endParaRPr lang="fr-FR" sz="2000" dirty="0">
              <a:solidFill>
                <a:srgbClr val="002060"/>
              </a:solidFill>
            </a:endParaRPr>
          </a:p>
        </p:txBody>
      </p:sp>
      <p:graphicFrame>
        <p:nvGraphicFramePr>
          <p:cNvPr id="229379" name="Object 3"/>
          <p:cNvGraphicFramePr>
            <a:graphicFrameLocks noChangeAspect="1"/>
          </p:cNvGraphicFramePr>
          <p:nvPr/>
        </p:nvGraphicFramePr>
        <p:xfrm>
          <a:off x="3338513" y="4214813"/>
          <a:ext cx="1247775" cy="642937"/>
        </p:xfrm>
        <a:graphic>
          <a:graphicData uri="http://schemas.openxmlformats.org/presentationml/2006/ole">
            <p:oleObj spid="_x0000_s229379" name="Équation" r:id="rId4" imgW="838080" imgH="431640" progId="Equation.3">
              <p:embed/>
            </p:oleObj>
          </a:graphicData>
        </a:graphic>
      </p:graphicFrame>
      <p:graphicFrame>
        <p:nvGraphicFramePr>
          <p:cNvPr id="229380" name="Object 4"/>
          <p:cNvGraphicFramePr>
            <a:graphicFrameLocks noChangeAspect="1"/>
          </p:cNvGraphicFramePr>
          <p:nvPr/>
        </p:nvGraphicFramePr>
        <p:xfrm>
          <a:off x="5072066" y="2071678"/>
          <a:ext cx="2638425" cy="1355725"/>
        </p:xfrm>
        <a:graphic>
          <a:graphicData uri="http://schemas.openxmlformats.org/presentationml/2006/ole">
            <p:oleObj spid="_x0000_s229380" name="Équation" r:id="rId5" imgW="1384200" imgH="711000" progId="Equation.3">
              <p:embed/>
            </p:oleObj>
          </a:graphicData>
        </a:graphic>
      </p:graphicFrame>
    </p:spTree>
  </p:cSld>
  <p:clrMapOvr>
    <a:masterClrMapping/>
  </p:clrMapOvr>
  <p:transition advTm="15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42</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10" name="ZoneTexte 9"/>
          <p:cNvSpPr txBox="1"/>
          <p:nvPr/>
        </p:nvSpPr>
        <p:spPr>
          <a:xfrm>
            <a:off x="2000232" y="752757"/>
            <a:ext cx="5143536" cy="461665"/>
          </a:xfrm>
          <a:prstGeom prst="rect">
            <a:avLst/>
          </a:prstGeom>
          <a:noFill/>
        </p:spPr>
        <p:txBody>
          <a:bodyPr wrap="square" rtlCol="0">
            <a:spAutoFit/>
          </a:bodyPr>
          <a:lstStyle/>
          <a:p>
            <a:pPr algn="ctr"/>
            <a:r>
              <a:rPr lang="fr-FR" sz="2400" b="1" dirty="0" smtClean="0">
                <a:solidFill>
                  <a:srgbClr val="7030A0"/>
                </a:solidFill>
              </a:rPr>
              <a:t>Décodage par Syndromes</a:t>
            </a:r>
            <a:endParaRPr lang="fr-FR" sz="2400" b="1" dirty="0">
              <a:solidFill>
                <a:srgbClr val="7030A0"/>
              </a:solidFill>
            </a:endParaRPr>
          </a:p>
        </p:txBody>
      </p:sp>
      <p:sp>
        <p:nvSpPr>
          <p:cNvPr id="15" name="ZoneTexte 14"/>
          <p:cNvSpPr txBox="1"/>
          <p:nvPr/>
        </p:nvSpPr>
        <p:spPr>
          <a:xfrm>
            <a:off x="0" y="1500174"/>
            <a:ext cx="9144000" cy="830997"/>
          </a:xfrm>
          <a:prstGeom prst="rect">
            <a:avLst/>
          </a:prstGeom>
          <a:noFill/>
        </p:spPr>
        <p:txBody>
          <a:bodyPr wrap="square" rtlCol="0">
            <a:spAutoFit/>
          </a:bodyPr>
          <a:lstStyle/>
          <a:p>
            <a:r>
              <a:rPr lang="fr-FR" sz="2400" b="1" u="sng" dirty="0" smtClean="0">
                <a:solidFill>
                  <a:srgbClr val="FF0000"/>
                </a:solidFill>
              </a:rPr>
              <a:t>Exemple:  </a:t>
            </a:r>
            <a:r>
              <a:rPr lang="fr-FR" sz="2200" dirty="0" smtClean="0">
                <a:solidFill>
                  <a:srgbClr val="002060"/>
                </a:solidFill>
              </a:rPr>
              <a:t>Soit un code linéaire dont la matrice génératrice G est donnée par :</a:t>
            </a:r>
          </a:p>
          <a:p>
            <a:endParaRPr lang="fr-FR" sz="2400" b="1" u="sng" dirty="0">
              <a:solidFill>
                <a:srgbClr val="FF0000"/>
              </a:solidFill>
            </a:endParaRPr>
          </a:p>
        </p:txBody>
      </p:sp>
      <p:graphicFrame>
        <p:nvGraphicFramePr>
          <p:cNvPr id="7" name="Objet 6"/>
          <p:cNvGraphicFramePr>
            <a:graphicFrameLocks noChangeAspect="1"/>
          </p:cNvGraphicFramePr>
          <p:nvPr/>
        </p:nvGraphicFramePr>
        <p:xfrm>
          <a:off x="500034" y="2214554"/>
          <a:ext cx="2541998" cy="871542"/>
        </p:xfrm>
        <a:graphic>
          <a:graphicData uri="http://schemas.openxmlformats.org/presentationml/2006/ole">
            <p:oleObj spid="_x0000_s327682" name="Équation" r:id="rId3" imgW="1333440" imgH="457200" progId="Equation.3">
              <p:embed/>
            </p:oleObj>
          </a:graphicData>
        </a:graphic>
      </p:graphicFrame>
      <p:sp>
        <p:nvSpPr>
          <p:cNvPr id="8" name="ZoneTexte 7"/>
          <p:cNvSpPr txBox="1"/>
          <p:nvPr/>
        </p:nvSpPr>
        <p:spPr>
          <a:xfrm>
            <a:off x="0" y="3374785"/>
            <a:ext cx="9144000" cy="2554545"/>
          </a:xfrm>
          <a:prstGeom prst="rect">
            <a:avLst/>
          </a:prstGeom>
          <a:noFill/>
        </p:spPr>
        <p:txBody>
          <a:bodyPr wrap="square" rtlCol="0">
            <a:spAutoFit/>
          </a:bodyPr>
          <a:lstStyle/>
          <a:p>
            <a:pPr algn="just"/>
            <a:r>
              <a:rPr lang="fr-FR" sz="2000" dirty="0" smtClean="0">
                <a:solidFill>
                  <a:srgbClr val="7030A0"/>
                </a:solidFill>
              </a:rPr>
              <a:t>Il s’agit d’un code linéaire (5,2). Si le message (bits d’information) à envoyer est 10. Alors le code généré sera C=(10101)</a:t>
            </a:r>
            <a:r>
              <a:rPr lang="fr-FR" sz="2000" dirty="0" smtClean="0"/>
              <a:t> . </a:t>
            </a:r>
            <a:r>
              <a:rPr lang="fr-FR" sz="2000" dirty="0" smtClean="0">
                <a:solidFill>
                  <a:srgbClr val="002060"/>
                </a:solidFill>
              </a:rPr>
              <a:t>Supposant que le code reçu présente un bit erroné soit (00101).</a:t>
            </a:r>
          </a:p>
          <a:p>
            <a:pPr algn="just"/>
            <a:r>
              <a:rPr lang="fr-FR" sz="2000" dirty="0" smtClean="0">
                <a:solidFill>
                  <a:srgbClr val="002060"/>
                </a:solidFill>
              </a:rPr>
              <a:t>Le calcul du syndrome donne :                         , soit s=101</a:t>
            </a:r>
          </a:p>
          <a:p>
            <a:pPr algn="just"/>
            <a:r>
              <a:rPr lang="fr-FR" sz="2000" dirty="0" smtClean="0">
                <a:solidFill>
                  <a:srgbClr val="002060"/>
                </a:solidFill>
              </a:rPr>
              <a:t>Le correcteur sera donc </a:t>
            </a:r>
            <a:r>
              <a:rPr lang="fr-FR" sz="2000" dirty="0" smtClean="0">
                <a:solidFill>
                  <a:srgbClr val="002060"/>
                </a:solidFill>
                <a:sym typeface="Symbol"/>
              </a:rPr>
              <a:t>=10000=C-</a:t>
            </a:r>
          </a:p>
          <a:p>
            <a:pPr algn="just"/>
            <a:endParaRPr lang="fr-FR" sz="2000" dirty="0" smtClean="0">
              <a:solidFill>
                <a:srgbClr val="002060"/>
              </a:solidFill>
              <a:sym typeface="Symbol"/>
            </a:endParaRPr>
          </a:p>
          <a:p>
            <a:pPr algn="just"/>
            <a:r>
              <a:rPr lang="fr-FR" sz="2000" dirty="0" smtClean="0">
                <a:solidFill>
                  <a:srgbClr val="002060"/>
                </a:solidFill>
                <a:sym typeface="Symbol"/>
              </a:rPr>
              <a:t>Ainsi le mot décodé sera : 00101 + 10000 = 10101. Les deux premiers bits du code corrigé représentent le message original à savoir 10</a:t>
            </a:r>
            <a:endParaRPr lang="fr-FR" sz="2000" dirty="0">
              <a:solidFill>
                <a:srgbClr val="002060"/>
              </a:solidFill>
            </a:endParaRPr>
          </a:p>
        </p:txBody>
      </p:sp>
      <p:graphicFrame>
        <p:nvGraphicFramePr>
          <p:cNvPr id="229379" name="Object 3"/>
          <p:cNvGraphicFramePr>
            <a:graphicFrameLocks noChangeAspect="1"/>
          </p:cNvGraphicFramePr>
          <p:nvPr/>
        </p:nvGraphicFramePr>
        <p:xfrm>
          <a:off x="3338513" y="4071938"/>
          <a:ext cx="1247775" cy="642937"/>
        </p:xfrm>
        <a:graphic>
          <a:graphicData uri="http://schemas.openxmlformats.org/presentationml/2006/ole">
            <p:oleObj spid="_x0000_s327683" name="Équation" r:id="rId4" imgW="838080" imgH="431640" progId="Equation.3">
              <p:embed/>
            </p:oleObj>
          </a:graphicData>
        </a:graphic>
      </p:graphicFrame>
      <p:graphicFrame>
        <p:nvGraphicFramePr>
          <p:cNvPr id="11" name="Objet 10"/>
          <p:cNvGraphicFramePr>
            <a:graphicFrameLocks noChangeAspect="1"/>
          </p:cNvGraphicFramePr>
          <p:nvPr/>
        </p:nvGraphicFramePr>
        <p:xfrm>
          <a:off x="4000496" y="1920937"/>
          <a:ext cx="2518190" cy="1293749"/>
        </p:xfrm>
        <a:graphic>
          <a:graphicData uri="http://schemas.openxmlformats.org/presentationml/2006/ole">
            <p:oleObj spid="_x0000_s327684" name="Équation" r:id="rId5" imgW="1384200" imgH="711000" progId="Equation.3">
              <p:embed/>
            </p:oleObj>
          </a:graphicData>
        </a:graphic>
      </p:graphicFrame>
      <p:graphicFrame>
        <p:nvGraphicFramePr>
          <p:cNvPr id="327685" name="Object 5"/>
          <p:cNvGraphicFramePr>
            <a:graphicFrameLocks noChangeAspect="1"/>
          </p:cNvGraphicFramePr>
          <p:nvPr/>
        </p:nvGraphicFramePr>
        <p:xfrm>
          <a:off x="3857620" y="4542774"/>
          <a:ext cx="227013" cy="415925"/>
        </p:xfrm>
        <a:graphic>
          <a:graphicData uri="http://schemas.openxmlformats.org/presentationml/2006/ole">
            <p:oleObj spid="_x0000_s327685" name="Équation" r:id="rId6" imgW="152280" imgH="279360" progId="Equation.3">
              <p:embed/>
            </p:oleObj>
          </a:graphicData>
        </a:graphic>
      </p:graphicFrame>
    </p:spTree>
  </p:cSld>
  <p:clrMapOvr>
    <a:masterClrMapping/>
  </p:clrMapOvr>
  <p:transition advTm="15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43</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Borne de SINGLETON</a:t>
            </a:r>
          </a:p>
          <a:p>
            <a:pPr algn="ctr"/>
            <a:endParaRPr lang="fr-FR" dirty="0"/>
          </a:p>
        </p:txBody>
      </p:sp>
      <p:sp>
        <p:nvSpPr>
          <p:cNvPr id="7" name="ZoneTexte 6"/>
          <p:cNvSpPr txBox="1"/>
          <p:nvPr/>
        </p:nvSpPr>
        <p:spPr>
          <a:xfrm>
            <a:off x="0" y="1540551"/>
            <a:ext cx="9144000" cy="2677656"/>
          </a:xfrm>
          <a:prstGeom prst="rect">
            <a:avLst/>
          </a:prstGeom>
          <a:noFill/>
        </p:spPr>
        <p:txBody>
          <a:bodyPr wrap="square" rtlCol="0">
            <a:spAutoFit/>
          </a:bodyPr>
          <a:lstStyle/>
          <a:p>
            <a:pPr algn="just"/>
            <a:r>
              <a:rPr lang="fr-FR" sz="2400" dirty="0" smtClean="0">
                <a:solidFill>
                  <a:srgbClr val="7030A0"/>
                </a:solidFill>
              </a:rPr>
              <a:t>Si d est la distance minimale d’un code linéaire </a:t>
            </a:r>
            <a:r>
              <a:rPr lang="fr-FR" sz="2400" b="1" dirty="0" smtClean="0">
                <a:solidFill>
                  <a:srgbClr val="FF0000"/>
                </a:solidFill>
              </a:rPr>
              <a:t>C</a:t>
            </a:r>
            <a:r>
              <a:rPr lang="fr-FR" sz="2400" b="1" baseline="-25000" dirty="0" smtClean="0">
                <a:solidFill>
                  <a:srgbClr val="FF0000"/>
                </a:solidFill>
              </a:rPr>
              <a:t>D</a:t>
            </a:r>
            <a:r>
              <a:rPr lang="fr-FR" sz="2400" b="1" dirty="0" smtClean="0">
                <a:solidFill>
                  <a:srgbClr val="C00000"/>
                </a:solidFill>
              </a:rPr>
              <a:t>(</a:t>
            </a:r>
            <a:r>
              <a:rPr lang="fr-FR" sz="2400" b="1" dirty="0" err="1" smtClean="0">
                <a:solidFill>
                  <a:srgbClr val="C00000"/>
                </a:solidFill>
              </a:rPr>
              <a:t>n,k</a:t>
            </a:r>
            <a:r>
              <a:rPr lang="fr-FR" sz="2400" b="1" dirty="0" smtClean="0">
                <a:solidFill>
                  <a:srgbClr val="C00000"/>
                </a:solidFill>
              </a:rPr>
              <a:t>)</a:t>
            </a:r>
            <a:r>
              <a:rPr lang="fr-FR" sz="2400" dirty="0" smtClean="0">
                <a:solidFill>
                  <a:srgbClr val="7030A0"/>
                </a:solidFill>
              </a:rPr>
              <a:t> alors </a:t>
            </a:r>
            <a:r>
              <a:rPr lang="fr-FR" sz="2400" b="1" dirty="0" smtClean="0">
                <a:solidFill>
                  <a:srgbClr val="C00000"/>
                </a:solidFill>
              </a:rPr>
              <a:t>d≤n-k+1 </a:t>
            </a:r>
            <a:r>
              <a:rPr lang="fr-FR" sz="2400" dirty="0" smtClean="0">
                <a:solidFill>
                  <a:srgbClr val="7030A0"/>
                </a:solidFill>
              </a:rPr>
              <a:t>est appelée </a:t>
            </a:r>
            <a:r>
              <a:rPr lang="fr-FR" sz="2400" b="1" u="sng" dirty="0" smtClean="0">
                <a:solidFill>
                  <a:srgbClr val="C00000"/>
                </a:solidFill>
              </a:rPr>
              <a:t>borne de Singleton</a:t>
            </a:r>
            <a:r>
              <a:rPr lang="fr-FR" sz="2400" dirty="0" smtClean="0">
                <a:solidFill>
                  <a:srgbClr val="7030A0"/>
                </a:solidFill>
              </a:rPr>
              <a:t>.</a:t>
            </a:r>
          </a:p>
          <a:p>
            <a:pPr algn="just"/>
            <a:endParaRPr lang="fr-FR" sz="2400" dirty="0" smtClean="0">
              <a:solidFill>
                <a:srgbClr val="7030A0"/>
              </a:solidFill>
            </a:endParaRPr>
          </a:p>
          <a:p>
            <a:pPr algn="just"/>
            <a:endParaRPr lang="fr-FR" sz="2400" dirty="0" smtClean="0">
              <a:solidFill>
                <a:srgbClr val="7030A0"/>
              </a:solidFill>
            </a:endParaRPr>
          </a:p>
          <a:p>
            <a:pPr algn="just"/>
            <a:r>
              <a:rPr lang="fr-FR" sz="2400" b="1" u="sng" dirty="0" smtClean="0">
                <a:solidFill>
                  <a:srgbClr val="C00000"/>
                </a:solidFill>
              </a:rPr>
              <a:t>Définition:</a:t>
            </a:r>
          </a:p>
          <a:p>
            <a:pPr algn="just"/>
            <a:r>
              <a:rPr lang="fr-FR" sz="2400" dirty="0" smtClean="0">
                <a:solidFill>
                  <a:srgbClr val="7030A0"/>
                </a:solidFill>
              </a:rPr>
              <a:t>Un code linéaire </a:t>
            </a:r>
            <a:r>
              <a:rPr lang="fr-FR" sz="2400" b="1" dirty="0" smtClean="0">
                <a:solidFill>
                  <a:srgbClr val="FF0000"/>
                </a:solidFill>
              </a:rPr>
              <a:t>C</a:t>
            </a:r>
            <a:r>
              <a:rPr lang="fr-FR" sz="2400" b="1" baseline="-25000" dirty="0" smtClean="0">
                <a:solidFill>
                  <a:srgbClr val="FF0000"/>
                </a:solidFill>
              </a:rPr>
              <a:t>D</a:t>
            </a:r>
            <a:r>
              <a:rPr lang="fr-FR" sz="2400" b="1" dirty="0" smtClean="0">
                <a:solidFill>
                  <a:srgbClr val="C00000"/>
                </a:solidFill>
              </a:rPr>
              <a:t>(</a:t>
            </a:r>
            <a:r>
              <a:rPr lang="fr-FR" sz="2400" b="1" dirty="0" err="1" smtClean="0">
                <a:solidFill>
                  <a:srgbClr val="C00000"/>
                </a:solidFill>
              </a:rPr>
              <a:t>n,k</a:t>
            </a:r>
            <a:r>
              <a:rPr lang="fr-FR" sz="2400" b="1" dirty="0" smtClean="0">
                <a:solidFill>
                  <a:srgbClr val="C00000"/>
                </a:solidFill>
              </a:rPr>
              <a:t>)</a:t>
            </a:r>
            <a:r>
              <a:rPr lang="fr-FR" sz="2400" dirty="0" smtClean="0">
                <a:solidFill>
                  <a:srgbClr val="7030A0"/>
                </a:solidFill>
              </a:rPr>
              <a:t> est </a:t>
            </a:r>
            <a:r>
              <a:rPr lang="fr-FR" sz="2400" b="1" dirty="0" smtClean="0">
                <a:solidFill>
                  <a:srgbClr val="C00000"/>
                </a:solidFill>
              </a:rPr>
              <a:t>M.D.S.</a:t>
            </a:r>
            <a:r>
              <a:rPr lang="fr-FR" sz="2400" dirty="0" smtClean="0">
                <a:solidFill>
                  <a:srgbClr val="7030A0"/>
                </a:solidFill>
              </a:rPr>
              <a:t> (</a:t>
            </a:r>
            <a:r>
              <a:rPr lang="fr-FR" sz="2400" b="1" dirty="0" smtClean="0">
                <a:solidFill>
                  <a:srgbClr val="C00000"/>
                </a:solidFill>
              </a:rPr>
              <a:t>Maximum Distance </a:t>
            </a:r>
            <a:r>
              <a:rPr lang="fr-FR" sz="2400" b="1" dirty="0" err="1" smtClean="0">
                <a:solidFill>
                  <a:srgbClr val="C00000"/>
                </a:solidFill>
              </a:rPr>
              <a:t>Separable</a:t>
            </a:r>
            <a:r>
              <a:rPr lang="fr-FR" sz="2400" dirty="0" smtClean="0">
                <a:solidFill>
                  <a:srgbClr val="7030A0"/>
                </a:solidFill>
              </a:rPr>
              <a:t>), si sa distance minimale </a:t>
            </a:r>
            <a:r>
              <a:rPr lang="fr-FR" sz="2400" b="1" dirty="0" smtClean="0">
                <a:solidFill>
                  <a:srgbClr val="C00000"/>
                </a:solidFill>
              </a:rPr>
              <a:t>d</a:t>
            </a:r>
            <a:r>
              <a:rPr lang="fr-FR" sz="2400" dirty="0" smtClean="0">
                <a:solidFill>
                  <a:srgbClr val="7030A0"/>
                </a:solidFill>
              </a:rPr>
              <a:t> atteint la borne de singleton, </a:t>
            </a:r>
            <a:r>
              <a:rPr lang="fr-FR" sz="2400" b="1" dirty="0" smtClean="0">
                <a:solidFill>
                  <a:srgbClr val="C00000"/>
                </a:solidFill>
              </a:rPr>
              <a:t>d=n-k+1</a:t>
            </a:r>
            <a:endParaRPr lang="fr-FR" sz="2400" b="1" dirty="0">
              <a:solidFill>
                <a:srgbClr val="C00000"/>
              </a:solidFill>
            </a:endParaRPr>
          </a:p>
        </p:txBody>
      </p:sp>
    </p:spTree>
  </p:cSld>
  <p:clrMapOvr>
    <a:masterClrMapping/>
  </p:clrMapOvr>
  <p:transition advTm="15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PARFAIT</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44</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041331"/>
            <a:ext cx="9144000" cy="3816429"/>
          </a:xfrm>
          <a:prstGeom prst="rect">
            <a:avLst/>
          </a:prstGeom>
          <a:noFill/>
        </p:spPr>
        <p:txBody>
          <a:bodyPr wrap="square" rtlCol="0">
            <a:spAutoFit/>
          </a:bodyPr>
          <a:lstStyle/>
          <a:p>
            <a:pPr algn="just"/>
            <a:r>
              <a:rPr lang="fr-FR" sz="2200" b="1" dirty="0" smtClean="0">
                <a:solidFill>
                  <a:srgbClr val="002060"/>
                </a:solidFill>
                <a:latin typeface="Times New Roman" pitchFamily="18" charset="0"/>
                <a:cs typeface="Times New Roman" pitchFamily="18" charset="0"/>
              </a:rPr>
              <a:t>Dans un code parfait tout mot reçu peut être décodé.</a:t>
            </a:r>
          </a:p>
          <a:p>
            <a:pPr algn="just"/>
            <a:endParaRPr lang="fr-FR" sz="2200" b="1" u="sng" dirty="0" smtClean="0">
              <a:solidFill>
                <a:srgbClr val="C00000"/>
              </a:solidFill>
              <a:latin typeface="Times New Roman" pitchFamily="18" charset="0"/>
              <a:cs typeface="Times New Roman" pitchFamily="18" charset="0"/>
            </a:endParaRPr>
          </a:p>
          <a:p>
            <a:pPr algn="just"/>
            <a:r>
              <a:rPr lang="fr-FR" sz="2200" b="1" u="sng" dirty="0" smtClean="0">
                <a:solidFill>
                  <a:srgbClr val="C00000"/>
                </a:solidFill>
                <a:latin typeface="Times New Roman" pitchFamily="18" charset="0"/>
                <a:cs typeface="Times New Roman" pitchFamily="18" charset="0"/>
              </a:rPr>
              <a:t>Définition:</a:t>
            </a:r>
          </a:p>
          <a:p>
            <a:pPr algn="just"/>
            <a:r>
              <a:rPr lang="fr-FR" sz="2200" dirty="0" smtClean="0">
                <a:solidFill>
                  <a:srgbClr val="7030A0"/>
                </a:solidFill>
                <a:latin typeface="Times New Roman" pitchFamily="18" charset="0"/>
                <a:cs typeface="Times New Roman" pitchFamily="18" charset="0"/>
              </a:rPr>
              <a:t>Soit </a:t>
            </a:r>
            <a:r>
              <a:rPr lang="fr-FR" sz="2200" dirty="0" smtClean="0">
                <a:solidFill>
                  <a:srgbClr val="7030A0"/>
                </a:solidFill>
                <a:latin typeface="Times New Roman" pitchFamily="18" charset="0"/>
                <a:cs typeface="Times New Roman" pitchFamily="18" charset="0"/>
              </a:rPr>
              <a:t>C un </a:t>
            </a:r>
            <a:r>
              <a:rPr lang="fr-FR" sz="2200" dirty="0" smtClean="0">
                <a:solidFill>
                  <a:srgbClr val="7030A0"/>
                </a:solidFill>
                <a:latin typeface="Times New Roman" pitchFamily="18" charset="0"/>
                <a:cs typeface="Times New Roman" pitchFamily="18" charset="0"/>
              </a:rPr>
              <a:t>code canal, correcteur d'erreurs, </a:t>
            </a:r>
            <a:r>
              <a:rPr lang="fr-FR" sz="2200" dirty="0" smtClean="0">
                <a:solidFill>
                  <a:srgbClr val="7030A0"/>
                </a:solidFill>
                <a:latin typeface="Times New Roman" pitchFamily="18" charset="0"/>
                <a:cs typeface="Times New Roman" pitchFamily="18" charset="0"/>
              </a:rPr>
              <a:t>composé de N</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mots de code, dans lequel chaque mot de code se compose de n lettres </a:t>
            </a:r>
            <a:r>
              <a:rPr lang="fr-FR" sz="2200" dirty="0" smtClean="0">
                <a:solidFill>
                  <a:srgbClr val="7030A0"/>
                </a:solidFill>
                <a:latin typeface="Times New Roman" pitchFamily="18" charset="0"/>
                <a:cs typeface="Times New Roman" pitchFamily="18" charset="0"/>
              </a:rPr>
              <a:t>appartenant à un </a:t>
            </a:r>
            <a:r>
              <a:rPr lang="fr-FR" sz="2200" dirty="0" smtClean="0">
                <a:solidFill>
                  <a:srgbClr val="7030A0"/>
                </a:solidFill>
                <a:latin typeface="Times New Roman" pitchFamily="18" charset="0"/>
                <a:cs typeface="Times New Roman" pitchFamily="18" charset="0"/>
              </a:rPr>
              <a:t>alphabet </a:t>
            </a:r>
            <a:r>
              <a:rPr lang="fr-FR" sz="2200" dirty="0" smtClean="0">
                <a:solidFill>
                  <a:srgbClr val="7030A0"/>
                </a:solidFill>
                <a:latin typeface="Times New Roman" pitchFamily="18" charset="0"/>
                <a:cs typeface="Times New Roman" pitchFamily="18" charset="0"/>
              </a:rPr>
              <a:t>F </a:t>
            </a:r>
            <a:r>
              <a:rPr lang="fr-FR" sz="2200" dirty="0" smtClean="0">
                <a:solidFill>
                  <a:srgbClr val="7030A0"/>
                </a:solidFill>
                <a:latin typeface="Times New Roman" pitchFamily="18" charset="0"/>
                <a:cs typeface="Times New Roman" pitchFamily="18" charset="0"/>
              </a:rPr>
              <a:t>de longueur </a:t>
            </a:r>
            <a:r>
              <a:rPr lang="fr-FR" sz="2200" dirty="0" smtClean="0">
                <a:solidFill>
                  <a:srgbClr val="7030A0"/>
                </a:solidFill>
                <a:latin typeface="Times New Roman" pitchFamily="18" charset="0"/>
                <a:cs typeface="Times New Roman" pitchFamily="18" charset="0"/>
              </a:rPr>
              <a:t>finie q (</a:t>
            </a:r>
            <a:r>
              <a:rPr lang="fr-FR" sz="2200" dirty="0" smtClean="0">
                <a:solidFill>
                  <a:srgbClr val="7030A0"/>
                </a:solidFill>
                <a:latin typeface="Times New Roman" pitchFamily="18" charset="0"/>
                <a:cs typeface="Times New Roman" pitchFamily="18" charset="0"/>
                <a:sym typeface="Symbol"/>
              </a:rPr>
              <a:t></a:t>
            </a:r>
            <a:r>
              <a:rPr lang="fr-FR" sz="2200" dirty="0" err="1" smtClean="0">
                <a:solidFill>
                  <a:srgbClr val="7030A0"/>
                </a:solidFill>
                <a:latin typeface="Algerian" pitchFamily="82" charset="0"/>
                <a:cs typeface="Times New Roman" pitchFamily="18" charset="0"/>
                <a:sym typeface="Symbol"/>
              </a:rPr>
              <a:t>F</a:t>
            </a:r>
            <a:r>
              <a:rPr lang="fr-FR" sz="2200" baseline="-25000" dirty="0" err="1" smtClean="0">
                <a:solidFill>
                  <a:srgbClr val="7030A0"/>
                </a:solidFill>
                <a:latin typeface="Times New Roman" pitchFamily="18" charset="0"/>
                <a:cs typeface="Times New Roman" pitchFamily="18" charset="0"/>
                <a:sym typeface="Symbol"/>
              </a:rPr>
              <a:t>q</a:t>
            </a:r>
            <a:r>
              <a:rPr lang="fr-FR" sz="2200" dirty="0" smtClean="0">
                <a:solidFill>
                  <a:srgbClr val="7030A0"/>
                </a:solidFill>
                <a:latin typeface="Times New Roman" pitchFamily="18" charset="0"/>
                <a:cs typeface="Times New Roman" pitchFamily="18" charset="0"/>
                <a:sym typeface="Symbol"/>
              </a:rPr>
              <a:t>)</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et tous les deux mots de code distincts diffèrent d'au moins d = 2e + 1 emplacements. Alors C est dit parfait si pour chaque mot possible </a:t>
            </a:r>
            <a:r>
              <a:rPr lang="fr-FR" sz="2200" dirty="0" smtClean="0">
                <a:solidFill>
                  <a:srgbClr val="7030A0"/>
                </a:solidFill>
                <a:latin typeface="Times New Roman" pitchFamily="18" charset="0"/>
                <a:cs typeface="Times New Roman" pitchFamily="18" charset="0"/>
              </a:rPr>
              <a:t>w</a:t>
            </a:r>
            <a:r>
              <a:rPr lang="fr-FR" sz="2200" baseline="-25000" dirty="0" smtClean="0">
                <a:solidFill>
                  <a:srgbClr val="7030A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de longueur n avec des lettres en </a:t>
            </a:r>
            <a:r>
              <a:rPr lang="fr-FR" sz="2200" dirty="0" smtClean="0">
                <a:solidFill>
                  <a:srgbClr val="7030A0"/>
                </a:solidFill>
                <a:latin typeface="Times New Roman" pitchFamily="18" charset="0"/>
                <a:cs typeface="Times New Roman" pitchFamily="18" charset="0"/>
              </a:rPr>
              <a:t>F, </a:t>
            </a:r>
            <a:r>
              <a:rPr lang="fr-FR" sz="2200" dirty="0" smtClean="0">
                <a:solidFill>
                  <a:srgbClr val="7030A0"/>
                </a:solidFill>
                <a:latin typeface="Times New Roman" pitchFamily="18" charset="0"/>
                <a:cs typeface="Times New Roman" pitchFamily="18" charset="0"/>
              </a:rPr>
              <a:t>il y a un mot de code unique w en C dans lequel au plus e lettres de w diffèrent des lettres correspondantes de </a:t>
            </a:r>
            <a:r>
              <a:rPr lang="fr-FR" sz="2200" dirty="0" smtClean="0">
                <a:solidFill>
                  <a:srgbClr val="7030A0"/>
                </a:solidFill>
                <a:latin typeface="Times New Roman" pitchFamily="18" charset="0"/>
                <a:cs typeface="Times New Roman" pitchFamily="18" charset="0"/>
              </a:rPr>
              <a:t>w</a:t>
            </a:r>
            <a:r>
              <a:rPr lang="fr-FR" sz="2200" baseline="-25000" dirty="0" smtClean="0">
                <a:solidFill>
                  <a:srgbClr val="7030A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a:t>
            </a:r>
          </a:p>
          <a:p>
            <a:pPr algn="just"/>
            <a:endParaRPr lang="fr-FR" sz="2200" dirty="0" smtClean="0">
              <a:solidFill>
                <a:srgbClr val="7030A0"/>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PARFAIT</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45</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785794"/>
            <a:ext cx="9144000" cy="5878532"/>
          </a:xfrm>
          <a:prstGeom prst="rect">
            <a:avLst/>
          </a:prstGeom>
          <a:noFill/>
        </p:spPr>
        <p:txBody>
          <a:bodyPr wrap="square" rtlCol="0">
            <a:spAutoFit/>
          </a:bodyPr>
          <a:lstStyle/>
          <a:p>
            <a:pPr algn="just"/>
            <a:r>
              <a:rPr lang="fr-FR" sz="2200" b="1" u="sng" dirty="0" smtClean="0">
                <a:solidFill>
                  <a:srgbClr val="C00000"/>
                </a:solidFill>
                <a:latin typeface="Times New Roman" pitchFamily="18" charset="0"/>
                <a:cs typeface="Times New Roman" pitchFamily="18" charset="0"/>
              </a:rPr>
              <a:t>Autres </a:t>
            </a:r>
            <a:r>
              <a:rPr lang="fr-FR" sz="2200" b="1" u="sng" dirty="0" err="1" smtClean="0">
                <a:solidFill>
                  <a:srgbClr val="C00000"/>
                </a:solidFill>
                <a:latin typeface="Times New Roman" pitchFamily="18" charset="0"/>
                <a:cs typeface="Times New Roman" pitchFamily="18" charset="0"/>
              </a:rPr>
              <a:t>défintions</a:t>
            </a:r>
            <a:endParaRPr lang="fr-FR" sz="2200" b="1" u="sng" dirty="0" smtClean="0">
              <a:solidFill>
                <a:srgbClr val="C00000"/>
              </a:solidFill>
              <a:latin typeface="Times New Roman" pitchFamily="18" charset="0"/>
              <a:cs typeface="Times New Roman" pitchFamily="18" charset="0"/>
            </a:endParaRPr>
          </a:p>
          <a:p>
            <a:pPr algn="just"/>
            <a:endParaRPr lang="fr-FR" sz="2200" b="1" u="sng" dirty="0" smtClean="0">
              <a:solidFill>
                <a:srgbClr val="C00000"/>
              </a:solidFill>
              <a:latin typeface="Times New Roman" pitchFamily="18" charset="0"/>
              <a:cs typeface="Times New Roman" pitchFamily="18" charset="0"/>
            </a:endParaRPr>
          </a:p>
          <a:p>
            <a:pPr marL="457200" indent="-457200" algn="just">
              <a:buFont typeface="+mj-lt"/>
              <a:buAutoNum type="arabicParenR"/>
            </a:pPr>
            <a:r>
              <a:rPr lang="fr-FR" sz="2200" b="1" u="sng" dirty="0" smtClean="0">
                <a:solidFill>
                  <a:srgbClr val="00B050"/>
                </a:solidFill>
                <a:latin typeface="Times New Roman" pitchFamily="18" charset="0"/>
                <a:cs typeface="Times New Roman" pitchFamily="18" charset="0"/>
              </a:rPr>
              <a:t>Définition 1 </a:t>
            </a:r>
            <a:r>
              <a:rPr lang="fr-FR" sz="2200" dirty="0" smtClean="0">
                <a:solidFill>
                  <a:srgbClr val="00B050"/>
                </a:solidFill>
                <a:latin typeface="Times New Roman" pitchFamily="18" charset="0"/>
                <a:cs typeface="Times New Roman" pitchFamily="18" charset="0"/>
              </a:rPr>
              <a:t>: Dans </a:t>
            </a:r>
            <a:r>
              <a:rPr lang="fr-FR" sz="2200" dirty="0" smtClean="0">
                <a:solidFill>
                  <a:srgbClr val="00B050"/>
                </a:solidFill>
                <a:latin typeface="Times New Roman" pitchFamily="18" charset="0"/>
                <a:cs typeface="Times New Roman" pitchFamily="18" charset="0"/>
              </a:rPr>
              <a:t>un code parfait tout mot de A</a:t>
            </a:r>
            <a:r>
              <a:rPr lang="fr-FR" sz="2200" baseline="30000" dirty="0" smtClean="0">
                <a:solidFill>
                  <a:srgbClr val="00B050"/>
                </a:solidFill>
                <a:latin typeface="Times New Roman" pitchFamily="18" charset="0"/>
                <a:cs typeface="Times New Roman" pitchFamily="18" charset="0"/>
              </a:rPr>
              <a:t>n</a:t>
            </a:r>
            <a:r>
              <a:rPr lang="fr-FR" sz="2200" dirty="0" smtClean="0">
                <a:solidFill>
                  <a:srgbClr val="00B050"/>
                </a:solidFill>
                <a:latin typeface="Times New Roman" pitchFamily="18" charset="0"/>
                <a:cs typeface="Times New Roman" pitchFamily="18" charset="0"/>
              </a:rPr>
              <a:t> est à une distance </a:t>
            </a:r>
            <a:r>
              <a:rPr lang="fr-FR" sz="2200" dirty="0" smtClean="0">
                <a:solidFill>
                  <a:srgbClr val="00B050"/>
                </a:solidFill>
                <a:latin typeface="Times New Roman" pitchFamily="18" charset="0"/>
                <a:cs typeface="Times New Roman" pitchFamily="18" charset="0"/>
              </a:rPr>
              <a:t>≤d </a:t>
            </a:r>
            <a:r>
              <a:rPr lang="fr-FR" sz="2200" dirty="0" smtClean="0">
                <a:solidFill>
                  <a:srgbClr val="00B050"/>
                </a:solidFill>
                <a:latin typeface="Times New Roman" pitchFamily="18" charset="0"/>
                <a:cs typeface="Times New Roman" pitchFamily="18" charset="0"/>
              </a:rPr>
              <a:t>d'un mot du code. Il s'ensuit que la distance minimale d'un code parfait doit être un nombre </a:t>
            </a:r>
            <a:r>
              <a:rPr lang="fr-FR" sz="2200" dirty="0" smtClean="0">
                <a:solidFill>
                  <a:srgbClr val="00B050"/>
                </a:solidFill>
                <a:latin typeface="Times New Roman" pitchFamily="18" charset="0"/>
                <a:cs typeface="Times New Roman" pitchFamily="18" charset="0"/>
              </a:rPr>
              <a:t>impair.</a:t>
            </a:r>
          </a:p>
          <a:p>
            <a:pPr marL="457200" indent="-457200" algn="just"/>
            <a:endParaRPr lang="fr-FR" sz="2200" dirty="0" smtClean="0">
              <a:latin typeface="Times New Roman" pitchFamily="18" charset="0"/>
              <a:cs typeface="Times New Roman" pitchFamily="18" charset="0"/>
            </a:endParaRPr>
          </a:p>
          <a:p>
            <a:pPr marL="457200" indent="-457200" algn="just">
              <a:buFont typeface="+mj-lt"/>
              <a:buAutoNum type="arabicParenR"/>
            </a:pPr>
            <a:r>
              <a:rPr lang="fr-FR" sz="2200" b="1" u="sng" dirty="0" smtClean="0">
                <a:solidFill>
                  <a:srgbClr val="C00000"/>
                </a:solidFill>
                <a:latin typeface="Times New Roman" pitchFamily="18" charset="0"/>
                <a:cs typeface="Times New Roman" pitchFamily="18" charset="0"/>
              </a:rPr>
              <a:t>Définition 2 : </a:t>
            </a:r>
            <a:r>
              <a:rPr lang="fr-FR" sz="2200" dirty="0" smtClean="0">
                <a:solidFill>
                  <a:srgbClr val="C00000"/>
                </a:solidFill>
                <a:latin typeface="Times New Roman" pitchFamily="18" charset="0"/>
                <a:cs typeface="Times New Roman" pitchFamily="18" charset="0"/>
              </a:rPr>
              <a:t>Dans un code parfait </a:t>
            </a:r>
          </a:p>
          <a:p>
            <a:pPr marL="457200" indent="-457200" algn="just">
              <a:buFont typeface="Wingdings" pitchFamily="2" charset="2"/>
              <a:buChar char="q"/>
            </a:pPr>
            <a:r>
              <a:rPr lang="fr-FR" sz="2200" dirty="0" smtClean="0">
                <a:solidFill>
                  <a:srgbClr val="C00000"/>
                </a:solidFill>
                <a:latin typeface="Times New Roman" pitchFamily="18" charset="0"/>
                <a:cs typeface="Times New Roman" pitchFamily="18" charset="0"/>
              </a:rPr>
              <a:t>	</a:t>
            </a:r>
            <a:r>
              <a:rPr lang="fr-FR" sz="2200" dirty="0" smtClean="0">
                <a:solidFill>
                  <a:srgbClr val="C00000"/>
                </a:solidFill>
                <a:latin typeface="Times New Roman" pitchFamily="18" charset="0"/>
                <a:cs typeface="Times New Roman" pitchFamily="18" charset="0"/>
              </a:rPr>
              <a:t>les </a:t>
            </a:r>
            <a:r>
              <a:rPr lang="fr-FR" sz="2200" dirty="0" smtClean="0">
                <a:solidFill>
                  <a:srgbClr val="C00000"/>
                </a:solidFill>
                <a:latin typeface="Times New Roman" pitchFamily="18" charset="0"/>
                <a:cs typeface="Times New Roman" pitchFamily="18" charset="0"/>
              </a:rPr>
              <a:t>sphères de décodage </a:t>
            </a:r>
            <a:r>
              <a:rPr lang="fr-FR" sz="2200" dirty="0" smtClean="0">
                <a:solidFill>
                  <a:srgbClr val="C00000"/>
                </a:solidFill>
                <a:latin typeface="Times New Roman" pitchFamily="18" charset="0"/>
                <a:cs typeface="Times New Roman" pitchFamily="18" charset="0"/>
              </a:rPr>
              <a:t>sont disjoints  parfaitement</a:t>
            </a:r>
          </a:p>
          <a:p>
            <a:pPr marL="457200" indent="-457200" algn="just">
              <a:buFont typeface="Wingdings" pitchFamily="2" charset="2"/>
              <a:buChar char="q"/>
            </a:pPr>
            <a:r>
              <a:rPr lang="fr-FR" sz="2200" dirty="0" smtClean="0">
                <a:solidFill>
                  <a:srgbClr val="C00000"/>
                </a:solidFill>
                <a:latin typeface="Times New Roman" pitchFamily="18" charset="0"/>
                <a:cs typeface="Times New Roman" pitchFamily="18" charset="0"/>
              </a:rPr>
              <a:t> </a:t>
            </a:r>
            <a:r>
              <a:rPr lang="fr-FR" sz="2200" dirty="0" smtClean="0">
                <a:solidFill>
                  <a:srgbClr val="C00000"/>
                </a:solidFill>
                <a:latin typeface="Times New Roman" pitchFamily="18" charset="0"/>
                <a:cs typeface="Times New Roman" pitchFamily="18" charset="0"/>
              </a:rPr>
              <a:t>     ont </a:t>
            </a:r>
            <a:r>
              <a:rPr lang="fr-FR" sz="2200" dirty="0" smtClean="0">
                <a:solidFill>
                  <a:srgbClr val="C00000"/>
                </a:solidFill>
                <a:latin typeface="Times New Roman" pitchFamily="18" charset="0"/>
                <a:cs typeface="Times New Roman" pitchFamily="18" charset="0"/>
              </a:rPr>
              <a:t>des décodeurs à distance limitée </a:t>
            </a:r>
            <a:r>
              <a:rPr lang="fr-FR" sz="2200" dirty="0" smtClean="0">
                <a:solidFill>
                  <a:srgbClr val="C00000"/>
                </a:solidFill>
                <a:latin typeface="Times New Roman" pitchFamily="18" charset="0"/>
                <a:cs typeface="Times New Roman" pitchFamily="18" charset="0"/>
              </a:rPr>
              <a:t>complets</a:t>
            </a:r>
          </a:p>
          <a:p>
            <a:pPr marL="457200" indent="-457200" algn="just">
              <a:buFont typeface="Wingdings" pitchFamily="2" charset="2"/>
              <a:buChar char="q"/>
            </a:pPr>
            <a:r>
              <a:rPr lang="fr-FR" sz="2200" dirty="0" smtClean="0">
                <a:solidFill>
                  <a:srgbClr val="C00000"/>
                </a:solidFill>
                <a:latin typeface="Times New Roman" pitchFamily="18" charset="0"/>
                <a:cs typeface="Times New Roman" pitchFamily="18" charset="0"/>
              </a:rPr>
              <a:t>      il satisfaire </a:t>
            </a:r>
            <a:r>
              <a:rPr lang="fr-FR" sz="2200" dirty="0" smtClean="0">
                <a:solidFill>
                  <a:srgbClr val="C00000"/>
                </a:solidFill>
                <a:latin typeface="Times New Roman" pitchFamily="18" charset="0"/>
                <a:cs typeface="Times New Roman" pitchFamily="18" charset="0"/>
              </a:rPr>
              <a:t>la limite de </a:t>
            </a:r>
            <a:r>
              <a:rPr lang="fr-FR" sz="2200" dirty="0" err="1" smtClean="0">
                <a:solidFill>
                  <a:srgbClr val="C00000"/>
                </a:solidFill>
                <a:latin typeface="Times New Roman" pitchFamily="18" charset="0"/>
                <a:cs typeface="Times New Roman" pitchFamily="18" charset="0"/>
              </a:rPr>
              <a:t>Hamming</a:t>
            </a:r>
            <a:r>
              <a:rPr lang="fr-FR" sz="2200" dirty="0" smtClean="0">
                <a:solidFill>
                  <a:srgbClr val="C00000"/>
                </a:solidFill>
                <a:latin typeface="Times New Roman" pitchFamily="18" charset="0"/>
                <a:cs typeface="Times New Roman" pitchFamily="18" charset="0"/>
              </a:rPr>
              <a:t> avec </a:t>
            </a:r>
            <a:r>
              <a:rPr lang="fr-FR" sz="2200" dirty="0" smtClean="0">
                <a:solidFill>
                  <a:srgbClr val="C00000"/>
                </a:solidFill>
                <a:latin typeface="Times New Roman" pitchFamily="18" charset="0"/>
                <a:cs typeface="Times New Roman" pitchFamily="18" charset="0"/>
              </a:rPr>
              <a:t>égalité</a:t>
            </a:r>
          </a:p>
          <a:p>
            <a:pPr marL="457200" indent="-457200" algn="just">
              <a:buFont typeface="Wingdings" pitchFamily="2" charset="2"/>
              <a:buChar char="q"/>
            </a:pPr>
            <a:endParaRPr lang="fr-FR" sz="2200" b="1" u="sng" dirty="0" smtClean="0">
              <a:solidFill>
                <a:srgbClr val="C00000"/>
              </a:solidFill>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La limite de </a:t>
            </a:r>
            <a:r>
              <a:rPr lang="fr-FR" sz="2200" dirty="0" err="1" smtClean="0">
                <a:latin typeface="Times New Roman" pitchFamily="18" charset="0"/>
                <a:cs typeface="Times New Roman" pitchFamily="18" charset="0"/>
              </a:rPr>
              <a:t>Hamming</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connue </a:t>
            </a:r>
            <a:r>
              <a:rPr lang="fr-FR" sz="2200" dirty="0" smtClean="0">
                <a:latin typeface="Times New Roman" pitchFamily="18" charset="0"/>
                <a:cs typeface="Times New Roman" pitchFamily="18" charset="0"/>
              </a:rPr>
              <a:t>sous le nom de </a:t>
            </a:r>
            <a:r>
              <a:rPr lang="fr-FR" sz="2200" dirty="0" smtClean="0">
                <a:latin typeface="Times New Roman" pitchFamily="18" charset="0"/>
                <a:cs typeface="Times New Roman" pitchFamily="18" charset="0"/>
              </a:rPr>
              <a:t>limite de </a:t>
            </a:r>
            <a:r>
              <a:rPr lang="fr-FR" sz="2400" b="1" dirty="0" smtClean="0"/>
              <a:t>sphères disjointes</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lié à </a:t>
            </a:r>
            <a:r>
              <a:rPr lang="fr-FR" sz="2200" dirty="0" smtClean="0">
                <a:latin typeface="Times New Roman" pitchFamily="18" charset="0"/>
                <a:cs typeface="Times New Roman" pitchFamily="18" charset="0"/>
              </a:rPr>
              <a:t>la </a:t>
            </a:r>
            <a:r>
              <a:rPr lang="fr-FR" sz="2200" dirty="0" smtClean="0">
                <a:latin typeface="Times New Roman" pitchFamily="18" charset="0"/>
                <a:cs typeface="Times New Roman" pitchFamily="18" charset="0"/>
              </a:rPr>
              <a:t>métrique de </a:t>
            </a:r>
            <a:r>
              <a:rPr lang="fr-FR" sz="2200" dirty="0" err="1" smtClean="0">
                <a:latin typeface="Times New Roman" pitchFamily="18" charset="0"/>
                <a:cs typeface="Times New Roman" pitchFamily="18" charset="0"/>
              </a:rPr>
              <a:t>Hamming</a:t>
            </a:r>
            <a:r>
              <a:rPr lang="fr-FR" sz="2200" dirty="0" smtClean="0">
                <a:latin typeface="Times New Roman" pitchFamily="18" charset="0"/>
                <a:cs typeface="Times New Roman" pitchFamily="18" charset="0"/>
              </a:rPr>
              <a:t> dans l'espace de tous les mots possibles. </a:t>
            </a:r>
            <a:r>
              <a:rPr lang="fr-FR" sz="2200" dirty="0" smtClean="0">
                <a:latin typeface="Times New Roman" pitchFamily="18" charset="0"/>
                <a:cs typeface="Times New Roman" pitchFamily="18" charset="0"/>
              </a:rPr>
              <a:t>Elle </a:t>
            </a:r>
            <a:r>
              <a:rPr lang="fr-FR" sz="2200" dirty="0" smtClean="0">
                <a:latin typeface="Times New Roman" pitchFamily="18" charset="0"/>
                <a:cs typeface="Times New Roman" pitchFamily="18" charset="0"/>
              </a:rPr>
              <a:t>donne une limitation importante de l'efficacité avec laquelle tout code correcteur d'erreurs peut utiliser l'espace dans lequel ses mots de code sont intégrés. </a:t>
            </a:r>
            <a:endParaRPr lang="fr-FR" sz="2200" dirty="0" smtClean="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r>
              <a:rPr lang="fr-FR" sz="2200" b="1" dirty="0" smtClean="0">
                <a:solidFill>
                  <a:srgbClr val="C00000"/>
                </a:solidFill>
                <a:latin typeface="Times New Roman" pitchFamily="18" charset="0"/>
                <a:cs typeface="Times New Roman" pitchFamily="18" charset="0"/>
              </a:rPr>
              <a:t>Un </a:t>
            </a:r>
            <a:r>
              <a:rPr lang="fr-FR" sz="2200" b="1" dirty="0" smtClean="0">
                <a:solidFill>
                  <a:srgbClr val="C00000"/>
                </a:solidFill>
                <a:latin typeface="Times New Roman" pitchFamily="18" charset="0"/>
                <a:cs typeface="Times New Roman" pitchFamily="18" charset="0"/>
              </a:rPr>
              <a:t>code qui atteint la limite de </a:t>
            </a:r>
            <a:r>
              <a:rPr lang="fr-FR" sz="2200" b="1" dirty="0" err="1" smtClean="0">
                <a:solidFill>
                  <a:srgbClr val="C00000"/>
                </a:solidFill>
                <a:latin typeface="Times New Roman" pitchFamily="18" charset="0"/>
                <a:cs typeface="Times New Roman" pitchFamily="18" charset="0"/>
              </a:rPr>
              <a:t>Hamming</a:t>
            </a:r>
            <a:r>
              <a:rPr lang="fr-FR" sz="2200" b="1" dirty="0" smtClean="0">
                <a:solidFill>
                  <a:srgbClr val="C00000"/>
                </a:solidFill>
                <a:latin typeface="Times New Roman" pitchFamily="18" charset="0"/>
                <a:cs typeface="Times New Roman" pitchFamily="18" charset="0"/>
              </a:rPr>
              <a:t> serait un code parfait.</a:t>
            </a:r>
            <a:endParaRPr lang="fr-FR" sz="2200" b="1" u="sng" dirty="0">
              <a:solidFill>
                <a:srgbClr val="C00000"/>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PARFAIT</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46</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4832092"/>
          </a:xfrm>
          <a:prstGeom prst="rect">
            <a:avLst/>
          </a:prstGeom>
          <a:noFill/>
        </p:spPr>
        <p:txBody>
          <a:bodyPr wrap="square" rtlCol="0">
            <a:spAutoFit/>
          </a:bodyPr>
          <a:lstStyle/>
          <a:p>
            <a:pPr algn="just"/>
            <a:r>
              <a:rPr lang="fr-FR" sz="2200" b="1" u="sng" dirty="0" smtClean="0">
                <a:solidFill>
                  <a:srgbClr val="C00000"/>
                </a:solidFill>
                <a:latin typeface="Times New Roman" pitchFamily="18" charset="0"/>
                <a:cs typeface="Times New Roman" pitchFamily="18" charset="0"/>
              </a:rPr>
              <a:t>Qu’est ce qu’on entend par sphères et boules ?</a:t>
            </a:r>
          </a:p>
          <a:p>
            <a:pPr algn="just"/>
            <a:endParaRPr lang="fr-FR" sz="2200" b="1" u="sng" dirty="0" smtClean="0">
              <a:solidFill>
                <a:srgbClr val="C00000"/>
              </a:solidFill>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Soit m ∈ {0,1}</a:t>
            </a:r>
            <a:r>
              <a:rPr lang="fr-FR" sz="2200" baseline="30000" dirty="0" smtClean="0">
                <a:solidFill>
                  <a:srgbClr val="002060"/>
                </a:solidFill>
                <a:latin typeface="Times New Roman" pitchFamily="18" charset="0"/>
                <a:cs typeface="Times New Roman" pitchFamily="18" charset="0"/>
              </a:rPr>
              <a:t>n</a:t>
            </a:r>
            <a:r>
              <a:rPr lang="fr-FR" sz="2200" dirty="0" smtClean="0">
                <a:solidFill>
                  <a:srgbClr val="002060"/>
                </a:solidFill>
                <a:latin typeface="Times New Roman" pitchFamily="18" charset="0"/>
                <a:cs typeface="Times New Roman" pitchFamily="18" charset="0"/>
              </a:rPr>
              <a:t> et k ∈ N</a:t>
            </a:r>
            <a:r>
              <a:rPr lang="fr-FR" sz="2200" dirty="0" smtClean="0">
                <a:solidFill>
                  <a:srgbClr val="002060"/>
                </a:solidFill>
                <a:latin typeface="Times New Roman" pitchFamily="18" charset="0"/>
                <a:cs typeface="Times New Roman" pitchFamily="18" charset="0"/>
              </a:rPr>
              <a:t>.</a:t>
            </a:r>
            <a:endParaRPr lang="fr-FR" sz="2200" b="1" u="sng" dirty="0" smtClean="0">
              <a:solidFill>
                <a:srgbClr val="002060"/>
              </a:solidFill>
              <a:latin typeface="Times New Roman" pitchFamily="18" charset="0"/>
              <a:cs typeface="Times New Roman" pitchFamily="18" charset="0"/>
            </a:endParaRPr>
          </a:p>
          <a:p>
            <a:pPr algn="just"/>
            <a:endParaRPr lang="fr-FR" sz="2200" b="1" u="sng" dirty="0" smtClean="0">
              <a:solidFill>
                <a:srgbClr val="002060"/>
              </a:solidFill>
              <a:latin typeface="Times New Roman" pitchFamily="18" charset="0"/>
              <a:cs typeface="Times New Roman" pitchFamily="18" charset="0"/>
            </a:endParaRPr>
          </a:p>
          <a:p>
            <a:pPr algn="just"/>
            <a:r>
              <a:rPr lang="fr-FR" sz="2200" b="1" u="sng" dirty="0" smtClean="0">
                <a:solidFill>
                  <a:srgbClr val="002060"/>
                </a:solidFill>
                <a:latin typeface="Times New Roman" pitchFamily="18" charset="0"/>
                <a:cs typeface="Times New Roman" pitchFamily="18" charset="0"/>
              </a:rPr>
              <a:t>Une sphère:</a:t>
            </a:r>
          </a:p>
          <a:p>
            <a:pPr algn="just"/>
            <a:r>
              <a:rPr lang="vi-VN" sz="2200" dirty="0" smtClean="0">
                <a:solidFill>
                  <a:srgbClr val="7030A0"/>
                </a:solidFill>
                <a:latin typeface="+mj-lt"/>
              </a:rPr>
              <a:t>On appelle</a:t>
            </a:r>
            <a:r>
              <a:rPr lang="fr-FR" sz="2200" dirty="0" smtClean="0">
                <a:solidFill>
                  <a:srgbClr val="7030A0"/>
                </a:solidFill>
                <a:latin typeface="+mj-lt"/>
              </a:rPr>
              <a:t> </a:t>
            </a:r>
            <a:r>
              <a:rPr lang="vi-VN" sz="2200" dirty="0" smtClean="0">
                <a:solidFill>
                  <a:srgbClr val="7030A0"/>
                </a:solidFill>
                <a:latin typeface="+mj-lt"/>
              </a:rPr>
              <a:t>sph</a:t>
            </a:r>
            <a:r>
              <a:rPr lang="fr-FR" sz="2200" dirty="0" smtClean="0">
                <a:solidFill>
                  <a:srgbClr val="7030A0"/>
                </a:solidFill>
                <a:latin typeface="+mj-lt"/>
              </a:rPr>
              <a:t>è</a:t>
            </a:r>
            <a:r>
              <a:rPr lang="vi-VN" sz="2200" dirty="0" smtClean="0">
                <a:solidFill>
                  <a:srgbClr val="7030A0"/>
                </a:solidFill>
                <a:latin typeface="+mj-lt"/>
              </a:rPr>
              <a:t>re</a:t>
            </a:r>
            <a:r>
              <a:rPr lang="fr-FR" sz="2200" dirty="0" smtClean="0">
                <a:solidFill>
                  <a:srgbClr val="7030A0"/>
                </a:solidFill>
                <a:latin typeface="+mj-lt"/>
              </a:rPr>
              <a:t> </a:t>
            </a:r>
            <a:r>
              <a:rPr lang="vi-VN" sz="2200" dirty="0" smtClean="0">
                <a:solidFill>
                  <a:srgbClr val="7030A0"/>
                </a:solidFill>
                <a:latin typeface="+mj-lt"/>
              </a:rPr>
              <a:t>de centre</a:t>
            </a:r>
            <a:r>
              <a:rPr lang="fr-FR" sz="2200" dirty="0" smtClean="0">
                <a:solidFill>
                  <a:srgbClr val="7030A0"/>
                </a:solidFill>
                <a:latin typeface="+mj-lt"/>
              </a:rPr>
              <a:t> </a:t>
            </a:r>
            <a:r>
              <a:rPr lang="vi-VN" sz="2200" dirty="0" smtClean="0">
                <a:solidFill>
                  <a:srgbClr val="7030A0"/>
                </a:solidFill>
                <a:latin typeface="+mj-lt"/>
              </a:rPr>
              <a:t>m</a:t>
            </a:r>
            <a:r>
              <a:rPr lang="fr-FR" sz="2200" dirty="0" smtClean="0">
                <a:solidFill>
                  <a:srgbClr val="7030A0"/>
                </a:solidFill>
                <a:latin typeface="+mj-lt"/>
              </a:rPr>
              <a:t> </a:t>
            </a:r>
            <a:r>
              <a:rPr lang="vi-VN" sz="2200" dirty="0" smtClean="0">
                <a:solidFill>
                  <a:srgbClr val="7030A0"/>
                </a:solidFill>
                <a:latin typeface="+mj-lt"/>
              </a:rPr>
              <a:t>et </a:t>
            </a:r>
            <a:r>
              <a:rPr lang="vi-VN" sz="2200" dirty="0" smtClean="0">
                <a:solidFill>
                  <a:srgbClr val="7030A0"/>
                </a:solidFill>
                <a:latin typeface="+mj-lt"/>
              </a:rPr>
              <a:t>de </a:t>
            </a:r>
            <a:r>
              <a:rPr lang="vi-VN" sz="2200" dirty="0" smtClean="0">
                <a:solidFill>
                  <a:srgbClr val="7030A0"/>
                </a:solidFill>
                <a:latin typeface="+mj-lt"/>
              </a:rPr>
              <a:t>rayon</a:t>
            </a:r>
            <a:r>
              <a:rPr lang="fr-FR" sz="2200" dirty="0" smtClean="0">
                <a:solidFill>
                  <a:srgbClr val="7030A0"/>
                </a:solidFill>
                <a:latin typeface="+mj-lt"/>
              </a:rPr>
              <a:t> </a:t>
            </a:r>
            <a:r>
              <a:rPr lang="vi-VN" sz="2200" dirty="0" smtClean="0">
                <a:solidFill>
                  <a:srgbClr val="7030A0"/>
                </a:solidFill>
                <a:latin typeface="+mj-lt"/>
              </a:rPr>
              <a:t>k</a:t>
            </a:r>
            <a:r>
              <a:rPr lang="vi-VN" sz="2200" dirty="0" smtClean="0">
                <a:solidFill>
                  <a:srgbClr val="7030A0"/>
                </a:solidFill>
                <a:latin typeface="+mj-lt"/>
              </a:rPr>
              <a:t>, et on </a:t>
            </a:r>
            <a:r>
              <a:rPr lang="vi-VN" sz="2200" dirty="0" smtClean="0">
                <a:solidFill>
                  <a:srgbClr val="7030A0"/>
                </a:solidFill>
                <a:latin typeface="+mj-lt"/>
              </a:rPr>
              <a:t>note</a:t>
            </a:r>
            <a:r>
              <a:rPr lang="fr-FR" sz="2200" dirty="0" smtClean="0">
                <a:solidFill>
                  <a:srgbClr val="7030A0"/>
                </a:solidFill>
                <a:latin typeface="+mj-lt"/>
              </a:rPr>
              <a:t> </a:t>
            </a:r>
            <a:r>
              <a:rPr lang="vi-VN" sz="2200" dirty="0" smtClean="0">
                <a:solidFill>
                  <a:srgbClr val="7030A0"/>
                </a:solidFill>
                <a:latin typeface="+mj-lt"/>
              </a:rPr>
              <a:t>S(m</a:t>
            </a:r>
            <a:r>
              <a:rPr lang="vi-VN" sz="2200" dirty="0" smtClean="0">
                <a:solidFill>
                  <a:srgbClr val="7030A0"/>
                </a:solidFill>
                <a:latin typeface="+mj-lt"/>
              </a:rPr>
              <a:t>, k), </a:t>
            </a:r>
            <a:r>
              <a:rPr lang="vi-VN" sz="2200" dirty="0" smtClean="0">
                <a:solidFill>
                  <a:srgbClr val="7030A0"/>
                </a:solidFill>
                <a:latin typeface="+mj-lt"/>
              </a:rPr>
              <a:t>l’ensemble</a:t>
            </a:r>
            <a:r>
              <a:rPr lang="fr-FR" sz="2200" dirty="0" smtClean="0">
                <a:solidFill>
                  <a:srgbClr val="7030A0"/>
                </a:solidFill>
                <a:latin typeface="+mj-lt"/>
              </a:rPr>
              <a:t> </a:t>
            </a:r>
            <a:r>
              <a:rPr lang="vi-VN" sz="2200" dirty="0" smtClean="0">
                <a:solidFill>
                  <a:srgbClr val="7030A0"/>
                </a:solidFill>
                <a:latin typeface="+mj-lt"/>
              </a:rPr>
              <a:t>des </a:t>
            </a:r>
            <a:r>
              <a:rPr lang="vi-VN" sz="2200" dirty="0" smtClean="0">
                <a:solidFill>
                  <a:srgbClr val="7030A0"/>
                </a:solidFill>
                <a:latin typeface="+mj-lt"/>
              </a:rPr>
              <a:t>mots </a:t>
            </a:r>
            <a:r>
              <a:rPr lang="vi-VN" sz="2200" dirty="0" smtClean="0">
                <a:solidFill>
                  <a:srgbClr val="7030A0"/>
                </a:solidFill>
                <a:latin typeface="+mj-lt"/>
              </a:rPr>
              <a:t>de</a:t>
            </a:r>
            <a:r>
              <a:rPr lang="fr-FR" sz="2200" dirty="0" smtClean="0">
                <a:solidFill>
                  <a:srgbClr val="7030A0"/>
                </a:solidFill>
                <a:latin typeface="+mj-lt"/>
              </a:rPr>
              <a:t> </a:t>
            </a:r>
            <a:r>
              <a:rPr lang="vi-VN" sz="2200" dirty="0" smtClean="0">
                <a:solidFill>
                  <a:srgbClr val="7030A0"/>
                </a:solidFill>
                <a:latin typeface="+mj-lt"/>
              </a:rPr>
              <a:t>{0,1}</a:t>
            </a:r>
            <a:r>
              <a:rPr lang="vi-VN" sz="2200" baseline="30000" dirty="0" smtClean="0">
                <a:solidFill>
                  <a:srgbClr val="7030A0"/>
                </a:solidFill>
                <a:latin typeface="+mj-lt"/>
              </a:rPr>
              <a:t>n</a:t>
            </a:r>
            <a:r>
              <a:rPr lang="fr-FR" sz="2200" dirty="0" smtClean="0">
                <a:solidFill>
                  <a:srgbClr val="7030A0"/>
                </a:solidFill>
                <a:latin typeface="+mj-lt"/>
              </a:rPr>
              <a:t>, </a:t>
            </a:r>
            <a:r>
              <a:rPr lang="vi-VN" sz="2200" dirty="0" smtClean="0">
                <a:solidFill>
                  <a:srgbClr val="7030A0"/>
                </a:solidFill>
                <a:latin typeface="+mj-lt"/>
              </a:rPr>
              <a:t>a distance</a:t>
            </a:r>
            <a:r>
              <a:rPr lang="fr-FR" sz="2200" dirty="0" smtClean="0">
                <a:solidFill>
                  <a:srgbClr val="7030A0"/>
                </a:solidFill>
                <a:latin typeface="+mj-lt"/>
              </a:rPr>
              <a:t> </a:t>
            </a:r>
            <a:r>
              <a:rPr lang="vi-VN" sz="2200" dirty="0" smtClean="0">
                <a:solidFill>
                  <a:srgbClr val="7030A0"/>
                </a:solidFill>
                <a:latin typeface="+mj-lt"/>
              </a:rPr>
              <a:t>k</a:t>
            </a:r>
            <a:r>
              <a:rPr lang="fr-FR" sz="2200" dirty="0" smtClean="0">
                <a:solidFill>
                  <a:srgbClr val="7030A0"/>
                </a:solidFill>
                <a:latin typeface="+mj-lt"/>
              </a:rPr>
              <a:t> </a:t>
            </a:r>
            <a:r>
              <a:rPr lang="vi-VN" sz="2200" dirty="0" smtClean="0">
                <a:solidFill>
                  <a:srgbClr val="7030A0"/>
                </a:solidFill>
                <a:latin typeface="+mj-lt"/>
              </a:rPr>
              <a:t>de</a:t>
            </a:r>
            <a:r>
              <a:rPr lang="fr-FR" sz="2200" dirty="0" smtClean="0">
                <a:solidFill>
                  <a:srgbClr val="7030A0"/>
                </a:solidFill>
                <a:latin typeface="+mj-lt"/>
              </a:rPr>
              <a:t> </a:t>
            </a:r>
            <a:r>
              <a:rPr lang="vi-VN" sz="2200" dirty="0" smtClean="0">
                <a:solidFill>
                  <a:srgbClr val="7030A0"/>
                </a:solidFill>
                <a:latin typeface="+mj-lt"/>
              </a:rPr>
              <a:t>m:</a:t>
            </a:r>
            <a:r>
              <a:rPr lang="fr-FR" sz="2200" dirty="0" smtClean="0">
                <a:solidFill>
                  <a:srgbClr val="7030A0"/>
                </a:solidFill>
                <a:latin typeface="+mj-lt"/>
              </a:rPr>
              <a:t> </a:t>
            </a:r>
          </a:p>
          <a:p>
            <a:pPr algn="ctr"/>
            <a:r>
              <a:rPr lang="vi-VN" sz="2200" b="1" dirty="0" smtClean="0">
                <a:solidFill>
                  <a:srgbClr val="FF0000"/>
                </a:solidFill>
                <a:latin typeface="+mj-lt"/>
              </a:rPr>
              <a:t>S(m</a:t>
            </a:r>
            <a:r>
              <a:rPr lang="vi-VN" sz="2200" b="1" dirty="0" smtClean="0">
                <a:solidFill>
                  <a:srgbClr val="FF0000"/>
                </a:solidFill>
                <a:latin typeface="+mj-lt"/>
              </a:rPr>
              <a:t>, k) :={r∈{0,1}</a:t>
            </a:r>
            <a:r>
              <a:rPr lang="vi-VN" sz="2200" b="1" baseline="30000" dirty="0" smtClean="0">
                <a:solidFill>
                  <a:srgbClr val="FF0000"/>
                </a:solidFill>
                <a:latin typeface="+mj-lt"/>
              </a:rPr>
              <a:t>n</a:t>
            </a:r>
            <a:r>
              <a:rPr lang="vi-VN" sz="2200" b="1" dirty="0" smtClean="0">
                <a:solidFill>
                  <a:srgbClr val="FF0000"/>
                </a:solidFill>
                <a:latin typeface="+mj-lt"/>
              </a:rPr>
              <a:t>, d(r, m) =k</a:t>
            </a:r>
            <a:r>
              <a:rPr lang="vi-VN" sz="2200" b="1" dirty="0" smtClean="0">
                <a:solidFill>
                  <a:srgbClr val="FF0000"/>
                </a:solidFill>
                <a:latin typeface="+mj-lt"/>
              </a:rPr>
              <a:t>}.</a:t>
            </a:r>
            <a:endParaRPr lang="fr-FR" sz="2200" b="1" dirty="0" smtClean="0">
              <a:solidFill>
                <a:srgbClr val="FF0000"/>
              </a:solidFill>
              <a:latin typeface="+mj-lt"/>
            </a:endParaRPr>
          </a:p>
          <a:p>
            <a:pPr algn="just"/>
            <a:endParaRPr lang="fr-FR" sz="2200" dirty="0" smtClean="0">
              <a:solidFill>
                <a:srgbClr val="7030A0"/>
              </a:solidFill>
              <a:latin typeface="+mj-lt"/>
            </a:endParaRPr>
          </a:p>
          <a:p>
            <a:pPr algn="just"/>
            <a:endParaRPr lang="fr-FR" sz="2200" dirty="0" smtClean="0">
              <a:solidFill>
                <a:srgbClr val="7030A0"/>
              </a:solidFill>
              <a:latin typeface="+mj-lt"/>
            </a:endParaRPr>
          </a:p>
          <a:p>
            <a:pPr algn="just"/>
            <a:r>
              <a:rPr lang="fr-FR" sz="2200" b="1" u="sng" dirty="0" smtClean="0">
                <a:solidFill>
                  <a:srgbClr val="002060"/>
                </a:solidFill>
                <a:latin typeface="Times New Roman" pitchFamily="18" charset="0"/>
                <a:cs typeface="Times New Roman" pitchFamily="18" charset="0"/>
              </a:rPr>
              <a:t>Une boule</a:t>
            </a:r>
            <a:endParaRPr lang="fr-FR" sz="2200" b="1" u="sng" dirty="0" smtClean="0">
              <a:solidFill>
                <a:srgbClr val="002060"/>
              </a:solidFill>
              <a:latin typeface="Times New Roman" pitchFamily="18" charset="0"/>
              <a:cs typeface="Times New Roman" pitchFamily="18" charset="0"/>
            </a:endParaRPr>
          </a:p>
          <a:p>
            <a:pPr algn="just"/>
            <a:r>
              <a:rPr lang="vi-VN" sz="2200" dirty="0" smtClean="0">
                <a:solidFill>
                  <a:srgbClr val="7030A0"/>
                </a:solidFill>
                <a:latin typeface="+mj-lt"/>
              </a:rPr>
              <a:t>On appelle</a:t>
            </a:r>
            <a:r>
              <a:rPr lang="fr-FR" sz="2200" dirty="0" smtClean="0">
                <a:solidFill>
                  <a:srgbClr val="7030A0"/>
                </a:solidFill>
                <a:latin typeface="+mj-lt"/>
              </a:rPr>
              <a:t> </a:t>
            </a:r>
            <a:r>
              <a:rPr lang="vi-VN" sz="2200" dirty="0" smtClean="0">
                <a:solidFill>
                  <a:srgbClr val="7030A0"/>
                </a:solidFill>
                <a:latin typeface="+mj-lt"/>
              </a:rPr>
              <a:t>boule</a:t>
            </a:r>
            <a:r>
              <a:rPr lang="fr-FR" sz="2200" dirty="0" smtClean="0">
                <a:solidFill>
                  <a:srgbClr val="7030A0"/>
                </a:solidFill>
                <a:latin typeface="+mj-lt"/>
              </a:rPr>
              <a:t> </a:t>
            </a:r>
            <a:r>
              <a:rPr lang="vi-VN" sz="2200" dirty="0" smtClean="0">
                <a:solidFill>
                  <a:srgbClr val="7030A0"/>
                </a:solidFill>
                <a:latin typeface="+mj-lt"/>
              </a:rPr>
              <a:t>de centre</a:t>
            </a:r>
            <a:r>
              <a:rPr lang="fr-FR" sz="2200" dirty="0" smtClean="0">
                <a:solidFill>
                  <a:srgbClr val="7030A0"/>
                </a:solidFill>
                <a:latin typeface="+mj-lt"/>
              </a:rPr>
              <a:t> </a:t>
            </a:r>
            <a:r>
              <a:rPr lang="vi-VN" sz="2200" dirty="0" smtClean="0">
                <a:solidFill>
                  <a:srgbClr val="7030A0"/>
                </a:solidFill>
                <a:latin typeface="+mj-lt"/>
              </a:rPr>
              <a:t>m</a:t>
            </a:r>
            <a:r>
              <a:rPr lang="fr-FR" sz="2200" dirty="0" smtClean="0">
                <a:solidFill>
                  <a:srgbClr val="7030A0"/>
                </a:solidFill>
                <a:latin typeface="+mj-lt"/>
              </a:rPr>
              <a:t> </a:t>
            </a:r>
            <a:r>
              <a:rPr lang="vi-VN" sz="2200" dirty="0" smtClean="0">
                <a:solidFill>
                  <a:srgbClr val="7030A0"/>
                </a:solidFill>
                <a:latin typeface="+mj-lt"/>
              </a:rPr>
              <a:t>et </a:t>
            </a:r>
            <a:r>
              <a:rPr lang="vi-VN" sz="2200" dirty="0" smtClean="0">
                <a:solidFill>
                  <a:srgbClr val="7030A0"/>
                </a:solidFill>
                <a:latin typeface="+mj-lt"/>
              </a:rPr>
              <a:t>de </a:t>
            </a:r>
            <a:r>
              <a:rPr lang="vi-VN" sz="2200" dirty="0" smtClean="0">
                <a:solidFill>
                  <a:srgbClr val="7030A0"/>
                </a:solidFill>
                <a:latin typeface="+mj-lt"/>
              </a:rPr>
              <a:t>rayon</a:t>
            </a:r>
            <a:r>
              <a:rPr lang="fr-FR" sz="2200" dirty="0" smtClean="0">
                <a:solidFill>
                  <a:srgbClr val="7030A0"/>
                </a:solidFill>
                <a:latin typeface="+mj-lt"/>
              </a:rPr>
              <a:t> </a:t>
            </a:r>
            <a:r>
              <a:rPr lang="vi-VN" sz="2200" dirty="0" smtClean="0">
                <a:solidFill>
                  <a:srgbClr val="7030A0"/>
                </a:solidFill>
                <a:latin typeface="+mj-lt"/>
              </a:rPr>
              <a:t>k</a:t>
            </a:r>
            <a:r>
              <a:rPr lang="vi-VN" sz="2200" dirty="0" smtClean="0">
                <a:solidFill>
                  <a:srgbClr val="7030A0"/>
                </a:solidFill>
                <a:latin typeface="+mj-lt"/>
              </a:rPr>
              <a:t>, et on </a:t>
            </a:r>
            <a:r>
              <a:rPr lang="vi-VN" sz="2200" dirty="0" smtClean="0">
                <a:solidFill>
                  <a:srgbClr val="7030A0"/>
                </a:solidFill>
                <a:latin typeface="+mj-lt"/>
              </a:rPr>
              <a:t>note</a:t>
            </a:r>
            <a:r>
              <a:rPr lang="fr-FR" sz="2200" dirty="0" smtClean="0">
                <a:solidFill>
                  <a:srgbClr val="7030A0"/>
                </a:solidFill>
                <a:latin typeface="+mj-lt"/>
              </a:rPr>
              <a:t> </a:t>
            </a:r>
            <a:r>
              <a:rPr lang="vi-VN" sz="2200" dirty="0" smtClean="0">
                <a:solidFill>
                  <a:srgbClr val="7030A0"/>
                </a:solidFill>
                <a:latin typeface="+mj-lt"/>
              </a:rPr>
              <a:t>B(m</a:t>
            </a:r>
            <a:r>
              <a:rPr lang="vi-VN" sz="2200" dirty="0" smtClean="0">
                <a:solidFill>
                  <a:srgbClr val="7030A0"/>
                </a:solidFill>
                <a:latin typeface="+mj-lt"/>
              </a:rPr>
              <a:t>, k), </a:t>
            </a:r>
            <a:r>
              <a:rPr lang="vi-VN" sz="2200" dirty="0" smtClean="0">
                <a:solidFill>
                  <a:srgbClr val="7030A0"/>
                </a:solidFill>
                <a:latin typeface="+mj-lt"/>
              </a:rPr>
              <a:t>l’ensemble</a:t>
            </a:r>
            <a:r>
              <a:rPr lang="fr-FR" sz="2200" dirty="0" smtClean="0">
                <a:solidFill>
                  <a:srgbClr val="7030A0"/>
                </a:solidFill>
                <a:latin typeface="+mj-lt"/>
              </a:rPr>
              <a:t> </a:t>
            </a:r>
            <a:r>
              <a:rPr lang="vi-VN" sz="2200" dirty="0" smtClean="0">
                <a:solidFill>
                  <a:srgbClr val="7030A0"/>
                </a:solidFill>
                <a:latin typeface="+mj-lt"/>
              </a:rPr>
              <a:t>des </a:t>
            </a:r>
            <a:r>
              <a:rPr lang="vi-VN" sz="2200" dirty="0" smtClean="0">
                <a:solidFill>
                  <a:srgbClr val="7030A0"/>
                </a:solidFill>
                <a:latin typeface="+mj-lt"/>
              </a:rPr>
              <a:t>mots </a:t>
            </a:r>
            <a:r>
              <a:rPr lang="vi-VN" sz="2200" dirty="0" smtClean="0">
                <a:solidFill>
                  <a:srgbClr val="7030A0"/>
                </a:solidFill>
                <a:latin typeface="+mj-lt"/>
              </a:rPr>
              <a:t>de{0,1}</a:t>
            </a:r>
            <a:r>
              <a:rPr lang="vi-VN" sz="2200" baseline="30000" dirty="0" smtClean="0">
                <a:solidFill>
                  <a:srgbClr val="7030A0"/>
                </a:solidFill>
                <a:latin typeface="+mj-lt"/>
              </a:rPr>
              <a:t>n</a:t>
            </a:r>
            <a:r>
              <a:rPr lang="fr-FR" sz="2200" dirty="0" smtClean="0">
                <a:solidFill>
                  <a:srgbClr val="7030A0"/>
                </a:solidFill>
                <a:latin typeface="+mj-lt"/>
              </a:rPr>
              <a:t>, </a:t>
            </a:r>
            <a:r>
              <a:rPr lang="vi-VN" sz="2200" dirty="0" smtClean="0">
                <a:solidFill>
                  <a:srgbClr val="7030A0"/>
                </a:solidFill>
                <a:latin typeface="+mj-lt"/>
              </a:rPr>
              <a:t>a </a:t>
            </a:r>
            <a:r>
              <a:rPr lang="vi-VN" sz="2200" dirty="0" smtClean="0">
                <a:solidFill>
                  <a:srgbClr val="7030A0"/>
                </a:solidFill>
                <a:latin typeface="+mj-lt"/>
              </a:rPr>
              <a:t>distance </a:t>
            </a:r>
            <a:r>
              <a:rPr lang="vi-VN" sz="2200" dirty="0" smtClean="0">
                <a:solidFill>
                  <a:srgbClr val="7030A0"/>
                </a:solidFill>
                <a:latin typeface="+mj-lt"/>
              </a:rPr>
              <a:t>inf</a:t>
            </a:r>
            <a:r>
              <a:rPr lang="fr-FR" sz="2200" dirty="0" smtClean="0">
                <a:solidFill>
                  <a:srgbClr val="7030A0"/>
                </a:solidFill>
                <a:latin typeface="+mj-lt"/>
              </a:rPr>
              <a:t>é</a:t>
            </a:r>
            <a:r>
              <a:rPr lang="vi-VN" sz="2200" dirty="0" smtClean="0">
                <a:solidFill>
                  <a:srgbClr val="7030A0"/>
                </a:solidFill>
                <a:latin typeface="+mj-lt"/>
              </a:rPr>
              <a:t>rieure ou</a:t>
            </a:r>
            <a:r>
              <a:rPr lang="fr-FR" sz="2200" dirty="0" smtClean="0">
                <a:solidFill>
                  <a:srgbClr val="7030A0"/>
                </a:solidFill>
                <a:latin typeface="+mj-lt"/>
              </a:rPr>
              <a:t> é</a:t>
            </a:r>
            <a:r>
              <a:rPr lang="vi-VN" sz="2200" dirty="0" smtClean="0">
                <a:solidFill>
                  <a:srgbClr val="7030A0"/>
                </a:solidFill>
                <a:latin typeface="+mj-lt"/>
              </a:rPr>
              <a:t>gale </a:t>
            </a:r>
            <a:r>
              <a:rPr lang="fr-FR" sz="2200" dirty="0" smtClean="0">
                <a:solidFill>
                  <a:srgbClr val="7030A0"/>
                </a:solidFill>
                <a:latin typeface="+mj-lt"/>
              </a:rPr>
              <a:t> à</a:t>
            </a:r>
            <a:r>
              <a:rPr lang="fr-FR" sz="2200" dirty="0" smtClean="0">
                <a:solidFill>
                  <a:srgbClr val="7030A0"/>
                </a:solidFill>
                <a:latin typeface="+mj-lt"/>
              </a:rPr>
              <a:t> </a:t>
            </a:r>
            <a:r>
              <a:rPr lang="vi-VN" sz="2200" dirty="0" smtClean="0">
                <a:solidFill>
                  <a:srgbClr val="7030A0"/>
                </a:solidFill>
                <a:latin typeface="+mj-lt"/>
              </a:rPr>
              <a:t>k</a:t>
            </a:r>
            <a:r>
              <a:rPr lang="fr-FR" sz="2200" dirty="0" smtClean="0">
                <a:solidFill>
                  <a:srgbClr val="7030A0"/>
                </a:solidFill>
                <a:latin typeface="+mj-lt"/>
              </a:rPr>
              <a:t> </a:t>
            </a:r>
            <a:r>
              <a:rPr lang="vi-VN" sz="2200" dirty="0" smtClean="0">
                <a:solidFill>
                  <a:srgbClr val="7030A0"/>
                </a:solidFill>
                <a:latin typeface="+mj-lt"/>
              </a:rPr>
              <a:t>de</a:t>
            </a:r>
            <a:r>
              <a:rPr lang="fr-FR" sz="2200" dirty="0" smtClean="0">
                <a:solidFill>
                  <a:srgbClr val="7030A0"/>
                </a:solidFill>
                <a:latin typeface="+mj-lt"/>
              </a:rPr>
              <a:t> </a:t>
            </a:r>
            <a:r>
              <a:rPr lang="vi-VN" sz="2200" dirty="0" smtClean="0">
                <a:solidFill>
                  <a:srgbClr val="7030A0"/>
                </a:solidFill>
                <a:latin typeface="+mj-lt"/>
              </a:rPr>
              <a:t>m:</a:t>
            </a:r>
            <a:r>
              <a:rPr lang="fr-FR" sz="2200" dirty="0" smtClean="0">
                <a:solidFill>
                  <a:srgbClr val="7030A0"/>
                </a:solidFill>
                <a:latin typeface="+mj-lt"/>
              </a:rPr>
              <a:t> </a:t>
            </a:r>
          </a:p>
          <a:p>
            <a:pPr algn="ctr"/>
            <a:r>
              <a:rPr lang="vi-VN" sz="2200" b="1" dirty="0" smtClean="0">
                <a:solidFill>
                  <a:srgbClr val="FF0000"/>
                </a:solidFill>
                <a:latin typeface="+mj-lt"/>
              </a:rPr>
              <a:t>B(m</a:t>
            </a:r>
            <a:r>
              <a:rPr lang="vi-VN" sz="2200" b="1" dirty="0" smtClean="0">
                <a:solidFill>
                  <a:srgbClr val="FF0000"/>
                </a:solidFill>
                <a:latin typeface="+mj-lt"/>
              </a:rPr>
              <a:t>, k) :={r∈{0,1}</a:t>
            </a:r>
            <a:r>
              <a:rPr lang="vi-VN" sz="2200" b="1" baseline="30000" dirty="0" smtClean="0">
                <a:solidFill>
                  <a:srgbClr val="FF0000"/>
                </a:solidFill>
                <a:latin typeface="+mj-lt"/>
              </a:rPr>
              <a:t>n</a:t>
            </a:r>
            <a:r>
              <a:rPr lang="vi-VN" sz="2200" b="1" dirty="0" smtClean="0">
                <a:solidFill>
                  <a:srgbClr val="FF0000"/>
                </a:solidFill>
                <a:latin typeface="+mj-lt"/>
              </a:rPr>
              <a:t>, d(r, m)≤k}</a:t>
            </a:r>
            <a:endParaRPr lang="fr-FR" sz="2200" b="1" u="sng" dirty="0">
              <a:solidFill>
                <a:srgbClr val="FF0000"/>
              </a:solidFill>
              <a:latin typeface="+mj-lt"/>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PARFAIT</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47</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4606389"/>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Les </a:t>
            </a:r>
            <a:r>
              <a:rPr lang="fr-FR" sz="2200" dirty="0" smtClean="0">
                <a:solidFill>
                  <a:srgbClr val="7030A0"/>
                </a:solidFill>
                <a:latin typeface="Times New Roman" pitchFamily="18" charset="0"/>
                <a:cs typeface="Times New Roman" pitchFamily="18" charset="0"/>
              </a:rPr>
              <a:t>codes </a:t>
            </a:r>
            <a:r>
              <a:rPr lang="fr-FR" sz="2200" dirty="0" smtClean="0">
                <a:solidFill>
                  <a:srgbClr val="7030A0"/>
                </a:solidFill>
                <a:latin typeface="Times New Roman" pitchFamily="18" charset="0"/>
                <a:cs typeface="Times New Roman" pitchFamily="18" charset="0"/>
              </a:rPr>
              <a:t>parfaits </a:t>
            </a:r>
            <a:r>
              <a:rPr lang="fr-FR" sz="2200" dirty="0" smtClean="0">
                <a:solidFill>
                  <a:srgbClr val="7030A0"/>
                </a:solidFill>
                <a:latin typeface="Times New Roman" pitchFamily="18" charset="0"/>
                <a:cs typeface="Times New Roman" pitchFamily="18" charset="0"/>
              </a:rPr>
              <a:t>linéaires </a:t>
            </a:r>
            <a:r>
              <a:rPr lang="fr-FR" sz="2200" dirty="0" smtClean="0">
                <a:solidFill>
                  <a:srgbClr val="7030A0"/>
                </a:solidFill>
                <a:latin typeface="Times New Roman" pitchFamily="18" charset="0"/>
                <a:cs typeface="Times New Roman" pitchFamily="18" charset="0"/>
              </a:rPr>
              <a:t>(binaires) sont </a:t>
            </a:r>
            <a:r>
              <a:rPr lang="fr-FR" sz="2200" dirty="0" smtClean="0">
                <a:solidFill>
                  <a:srgbClr val="7030A0"/>
                </a:solidFill>
                <a:latin typeface="Times New Roman" pitchFamily="18" charset="0"/>
                <a:cs typeface="Times New Roman" pitchFamily="18" charset="0"/>
              </a:rPr>
              <a:t>:</a:t>
            </a:r>
          </a:p>
          <a:p>
            <a:pPr algn="just"/>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les codes sans redondances où n=k (taille du code = taille de l’information)</a:t>
            </a:r>
          </a:p>
          <a:p>
            <a:pPr algn="just"/>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les </a:t>
            </a:r>
            <a:r>
              <a:rPr lang="fr-FR" sz="2200" dirty="0" smtClean="0">
                <a:solidFill>
                  <a:srgbClr val="002060"/>
                </a:solidFill>
                <a:latin typeface="Times New Roman" pitchFamily="18" charset="0"/>
                <a:cs typeface="Times New Roman" pitchFamily="18" charset="0"/>
              </a:rPr>
              <a:t>codes de </a:t>
            </a:r>
            <a:r>
              <a:rPr lang="fr-FR" sz="2200" dirty="0" err="1" smtClean="0">
                <a:solidFill>
                  <a:srgbClr val="002060"/>
                </a:solidFill>
                <a:latin typeface="Times New Roman" pitchFamily="18" charset="0"/>
                <a:cs typeface="Times New Roman" pitchFamily="18" charset="0"/>
              </a:rPr>
              <a:t>Hamming</a:t>
            </a:r>
            <a:r>
              <a:rPr lang="fr-FR" sz="2200" dirty="0" smtClean="0">
                <a:solidFill>
                  <a:srgbClr val="002060"/>
                </a:solidFill>
                <a:latin typeface="Times New Roman" pitchFamily="18" charset="0"/>
                <a:cs typeface="Times New Roman" pitchFamily="18" charset="0"/>
              </a:rPr>
              <a:t> </a:t>
            </a:r>
            <a:r>
              <a:rPr lang="vi-VN" sz="2200" dirty="0" smtClean="0">
                <a:latin typeface="Times New Roman" pitchFamily="18" charset="0"/>
                <a:cs typeface="Times New Roman" pitchFamily="18" charset="0"/>
              </a:rPr>
              <a:t>[2</a:t>
            </a:r>
            <a:r>
              <a:rPr lang="vi-VN" sz="2200" baseline="30000" dirty="0" smtClean="0">
                <a:latin typeface="Times New Roman" pitchFamily="18" charset="0"/>
                <a:cs typeface="Times New Roman" pitchFamily="18" charset="0"/>
              </a:rPr>
              <a:t>n−k−</a:t>
            </a:r>
            <a:r>
              <a:rPr lang="vi-VN" sz="2200" baseline="30000" dirty="0" smtClean="0">
                <a:latin typeface="Times New Roman" pitchFamily="18" charset="0"/>
                <a:cs typeface="Times New Roman" pitchFamily="18" charset="0"/>
              </a:rPr>
              <a:t>1</a:t>
            </a:r>
            <a:r>
              <a:rPr lang="vi-VN" sz="2200" dirty="0" smtClean="0">
                <a:latin typeface="Times New Roman" pitchFamily="18" charset="0"/>
                <a:cs typeface="Times New Roman" pitchFamily="18" charset="0"/>
              </a:rPr>
              <a:t>,k,</a:t>
            </a:r>
            <a:r>
              <a:rPr lang="fr-FR" sz="2200" dirty="0" err="1" smtClean="0">
                <a:latin typeface="Times New Roman" pitchFamily="18" charset="0"/>
                <a:cs typeface="Times New Roman" pitchFamily="18" charset="0"/>
              </a:rPr>
              <a:t>d</a:t>
            </a:r>
            <a:r>
              <a:rPr lang="fr-FR" sz="2200" baseline="-25000" dirty="0" err="1" smtClean="0">
                <a:latin typeface="Times New Roman" pitchFamily="18" charset="0"/>
                <a:cs typeface="Times New Roman" pitchFamily="18" charset="0"/>
              </a:rPr>
              <a:t>min</a:t>
            </a:r>
            <a:r>
              <a:rPr lang="fr-FR" sz="2200" dirty="0" smtClean="0">
                <a:latin typeface="Times New Roman" pitchFamily="18" charset="0"/>
                <a:cs typeface="Times New Roman" pitchFamily="18" charset="0"/>
              </a:rPr>
              <a:t>=</a:t>
            </a:r>
            <a:r>
              <a:rPr lang="vi-VN" sz="2200" dirty="0" smtClean="0">
                <a:latin typeface="Times New Roman" pitchFamily="18" charset="0"/>
                <a:cs typeface="Times New Roman" pitchFamily="18" charset="0"/>
              </a:rPr>
              <a:t>3</a:t>
            </a:r>
            <a:r>
              <a:rPr lang="vi-VN" sz="2200" dirty="0" smtClean="0">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a:t>
            </a:r>
          </a:p>
          <a:p>
            <a:pPr algn="just"/>
            <a:r>
              <a:rPr lang="fr-FR" sz="2200" dirty="0" smtClean="0">
                <a:latin typeface="Times New Roman" pitchFamily="18" charset="0"/>
                <a:cs typeface="Times New Roman" pitchFamily="18" charset="0"/>
              </a:rPr>
              <a:t>Où </a:t>
            </a:r>
            <a:r>
              <a:rPr lang="vi-VN" sz="2200" dirty="0" smtClean="0">
                <a:latin typeface="Times New Roman" pitchFamily="18" charset="0"/>
                <a:cs typeface="Times New Roman" pitchFamily="18" charset="0"/>
              </a:rPr>
              <a:t>d</a:t>
            </a:r>
            <a:r>
              <a:rPr lang="vi-VN" sz="2200" baseline="-25000" dirty="0" smtClean="0">
                <a:latin typeface="Times New Roman" pitchFamily="18" charset="0"/>
                <a:cs typeface="Times New Roman" pitchFamily="18" charset="0"/>
              </a:rPr>
              <a:t>min</a:t>
            </a:r>
            <a:r>
              <a:rPr lang="vi-VN" sz="2200" dirty="0" smtClean="0">
                <a:latin typeface="Times New Roman" pitchFamily="18" charset="0"/>
                <a:cs typeface="Times New Roman" pitchFamily="18" charset="0"/>
              </a:rPr>
              <a:t>= 3</a:t>
            </a:r>
            <a:r>
              <a:rPr lang="vi-VN" sz="2200" dirty="0" smtClean="0">
                <a:latin typeface="Times New Roman" pitchFamily="18" charset="0"/>
                <a:cs typeface="Times New Roman" pitchFamily="18" charset="0"/>
              </a:rPr>
              <a:t>,</a:t>
            </a:r>
            <a:r>
              <a:rPr lang="fr-FR" sz="2200" dirty="0" smtClean="0">
                <a:latin typeface="Times New Roman" pitchFamily="18" charset="0"/>
                <a:cs typeface="Times New Roman" pitchFamily="18" charset="0"/>
              </a:rPr>
              <a:t> </a:t>
            </a:r>
            <a:r>
              <a:rPr lang="vi-VN" sz="2200" dirty="0" smtClean="0">
                <a:latin typeface="Times New Roman" pitchFamily="18" charset="0"/>
                <a:cs typeface="Times New Roman" pitchFamily="18" charset="0"/>
              </a:rPr>
              <a:t>t</a:t>
            </a:r>
            <a:r>
              <a:rPr lang="vi-VN" sz="2200" dirty="0" smtClean="0">
                <a:latin typeface="Times New Roman" pitchFamily="18" charset="0"/>
                <a:cs typeface="Times New Roman" pitchFamily="18" charset="0"/>
              </a:rPr>
              <a:t>= 1, </a:t>
            </a:r>
            <a:r>
              <a:rPr lang="vi-VN" sz="2200" dirty="0" smtClean="0">
                <a:latin typeface="Times New Roman" pitchFamily="18" charset="0"/>
                <a:cs typeface="Times New Roman" pitchFamily="18" charset="0"/>
              </a:rPr>
              <a:t>n</a:t>
            </a:r>
            <a:r>
              <a:rPr lang="vi-VN" sz="2200" dirty="0" smtClean="0">
                <a:latin typeface="Times New Roman" pitchFamily="18" charset="0"/>
                <a:cs typeface="Times New Roman" pitchFamily="18" charset="0"/>
              </a:rPr>
              <a:t>= 2</a:t>
            </a:r>
            <a:r>
              <a:rPr lang="vi-VN" sz="2200" baseline="30000" dirty="0" smtClean="0">
                <a:latin typeface="Times New Roman" pitchFamily="18" charset="0"/>
                <a:cs typeface="Times New Roman" pitchFamily="18" charset="0"/>
              </a:rPr>
              <a:t>n−k</a:t>
            </a:r>
            <a:r>
              <a:rPr lang="vi-VN" sz="2200" dirty="0" smtClean="0">
                <a:latin typeface="Times New Roman" pitchFamily="18" charset="0"/>
                <a:cs typeface="Times New Roman" pitchFamily="18" charset="0"/>
              </a:rPr>
              <a:t>−1</a:t>
            </a:r>
            <a:r>
              <a:rPr lang="vi-VN" sz="2200" dirty="0" smtClean="0">
                <a:latin typeface="Times New Roman" pitchFamily="18" charset="0"/>
                <a:cs typeface="Times New Roman" pitchFamily="18" charset="0"/>
              </a:rPr>
              <a:t>. </a:t>
            </a:r>
            <a:endParaRPr lang="fr-FR" sz="2200" dirty="0" smtClean="0">
              <a:latin typeface="Times New Roman" pitchFamily="18" charset="0"/>
              <a:cs typeface="Times New Roman" pitchFamily="18" charset="0"/>
            </a:endParaRPr>
          </a:p>
          <a:p>
            <a:pPr algn="just"/>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rPr>
              <a:t>le </a:t>
            </a:r>
            <a:r>
              <a:rPr lang="fr-FR" sz="2200" dirty="0" smtClean="0">
                <a:solidFill>
                  <a:srgbClr val="00B0F0"/>
                </a:solidFill>
                <a:latin typeface="Times New Roman" pitchFamily="18" charset="0"/>
                <a:cs typeface="Times New Roman" pitchFamily="18" charset="0"/>
              </a:rPr>
              <a:t>code de </a:t>
            </a:r>
            <a:r>
              <a:rPr lang="fr-FR" sz="2200" dirty="0" smtClean="0">
                <a:solidFill>
                  <a:srgbClr val="00B0F0"/>
                </a:solidFill>
                <a:latin typeface="Times New Roman" pitchFamily="18" charset="0"/>
                <a:cs typeface="Times New Roman" pitchFamily="18" charset="0"/>
              </a:rPr>
              <a:t>GolayG</a:t>
            </a:r>
            <a:r>
              <a:rPr lang="fr-FR" sz="2200" baseline="-25000" dirty="0" smtClean="0">
                <a:solidFill>
                  <a:srgbClr val="00B0F0"/>
                </a:solidFill>
                <a:latin typeface="Times New Roman" pitchFamily="18" charset="0"/>
                <a:cs typeface="Times New Roman" pitchFamily="18" charset="0"/>
              </a:rPr>
              <a:t>23: </a:t>
            </a:r>
          </a:p>
          <a:p>
            <a:pPr algn="just"/>
            <a:endParaRPr lang="fr-FR" sz="2200" baseline="-25000" dirty="0" smtClean="0">
              <a:solidFill>
                <a:srgbClr val="00B0F0"/>
              </a:solidFill>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La version binaire </a:t>
            </a:r>
            <a:r>
              <a:rPr lang="fr-FR" sz="2200" dirty="0" smtClean="0">
                <a:latin typeface="Times New Roman" pitchFamily="18" charset="0"/>
                <a:cs typeface="Times New Roman" pitchFamily="18" charset="0"/>
              </a:rPr>
              <a:t>G</a:t>
            </a:r>
            <a:r>
              <a:rPr lang="fr-FR" sz="2200" baseline="-25000" dirty="0" smtClean="0">
                <a:latin typeface="Times New Roman" pitchFamily="18" charset="0"/>
                <a:cs typeface="Times New Roman" pitchFamily="18" charset="0"/>
              </a:rPr>
              <a:t>23</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est un </a:t>
            </a:r>
            <a:r>
              <a:rPr lang="fr-FR" sz="2200" dirty="0" smtClean="0">
                <a:latin typeface="Times New Roman" pitchFamily="18" charset="0"/>
                <a:cs typeface="Times New Roman" pitchFamily="18" charset="0"/>
              </a:rPr>
              <a:t>code </a:t>
            </a:r>
            <a:r>
              <a:rPr lang="fr-FR" sz="2200" dirty="0" smtClean="0">
                <a:latin typeface="Times New Roman" pitchFamily="18" charset="0"/>
                <a:cs typeface="Times New Roman" pitchFamily="18" charset="0"/>
              </a:rPr>
              <a:t>linéaire binaire (23,12,7) </a:t>
            </a:r>
            <a:r>
              <a:rPr lang="fr-FR" sz="2200" dirty="0" smtClean="0">
                <a:latin typeface="Times New Roman" pitchFamily="18" charset="0"/>
                <a:cs typeface="Times New Roman" pitchFamily="18" charset="0"/>
              </a:rPr>
              <a:t>composé </a:t>
            </a:r>
            <a:r>
              <a:rPr lang="fr-FR" sz="2200" dirty="0" smtClean="0">
                <a:latin typeface="Times New Roman" pitchFamily="18" charset="0"/>
                <a:cs typeface="Times New Roman" pitchFamily="18" charset="0"/>
              </a:rPr>
              <a:t>de </a:t>
            </a:r>
            <a:r>
              <a:rPr lang="fr-FR" sz="2200" dirty="0" smtClean="0">
                <a:latin typeface="Times New Roman" pitchFamily="18" charset="0"/>
                <a:cs typeface="Times New Roman" pitchFamily="18" charset="0"/>
              </a:rPr>
              <a:t>2</a:t>
            </a:r>
            <a:r>
              <a:rPr lang="fr-FR" sz="2200" baseline="30000" dirty="0" smtClean="0">
                <a:latin typeface="Times New Roman" pitchFamily="18" charset="0"/>
                <a:cs typeface="Times New Roman" pitchFamily="18" charset="0"/>
              </a:rPr>
              <a:t>12</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 4096 mots de code de longueur 23 et de distance minimale 7. </a:t>
            </a:r>
            <a:endParaRPr lang="fr-FR" sz="2200" dirty="0" smtClean="0">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La </a:t>
            </a:r>
            <a:r>
              <a:rPr lang="fr-FR" sz="2200" dirty="0" smtClean="0">
                <a:latin typeface="Times New Roman" pitchFamily="18" charset="0"/>
                <a:cs typeface="Times New Roman" pitchFamily="18" charset="0"/>
              </a:rPr>
              <a:t>version ternaire est un (11,6,5) </a:t>
            </a:r>
            <a:r>
              <a:rPr lang="fr-FR" sz="2200" dirty="0" smtClean="0">
                <a:latin typeface="Times New Roman" pitchFamily="18" charset="0"/>
                <a:cs typeface="Times New Roman" pitchFamily="18" charset="0"/>
              </a:rPr>
              <a:t>code linéaire </a:t>
            </a:r>
            <a:r>
              <a:rPr lang="fr-FR" sz="2200" dirty="0" smtClean="0">
                <a:latin typeface="Times New Roman" pitchFamily="18" charset="0"/>
                <a:cs typeface="Times New Roman" pitchFamily="18" charset="0"/>
              </a:rPr>
              <a:t>ternaire</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composé de </a:t>
            </a:r>
            <a:r>
              <a:rPr lang="fr-FR" sz="2200" dirty="0" smtClean="0">
                <a:latin typeface="Times New Roman" pitchFamily="18" charset="0"/>
                <a:cs typeface="Times New Roman" pitchFamily="18" charset="0"/>
              </a:rPr>
              <a:t>3</a:t>
            </a:r>
            <a:r>
              <a:rPr lang="fr-FR" sz="2200" baseline="30000" dirty="0" smtClean="0">
                <a:latin typeface="Times New Roman" pitchFamily="18" charset="0"/>
                <a:cs typeface="Times New Roman" pitchFamily="18" charset="0"/>
              </a:rPr>
              <a:t>6</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 729 mots de code de longueur 11 avec une distance minimale de 5.</a:t>
            </a:r>
            <a:endParaRPr lang="fr-FR" sz="2200" baseline="-25000" dirty="0" smtClean="0">
              <a:solidFill>
                <a:srgbClr val="00B0F0"/>
              </a:solidFill>
              <a:latin typeface="Times New Roman" pitchFamily="18" charset="0"/>
              <a:cs typeface="Times New Roman" pitchFamily="18" charset="0"/>
            </a:endParaRPr>
          </a:p>
          <a:p>
            <a:pPr algn="just"/>
            <a:endParaRPr lang="fr-FR" sz="2200" u="sng" baseline="-25000" dirty="0">
              <a:solidFill>
                <a:srgbClr val="00B0F0"/>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PARFAIT</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48</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000108"/>
            <a:ext cx="9144000" cy="1672253"/>
          </a:xfrm>
          <a:prstGeom prst="rect">
            <a:avLst/>
          </a:prstGeom>
          <a:noFill/>
        </p:spPr>
        <p:txBody>
          <a:bodyPr wrap="square" rtlCol="0">
            <a:spAutoFit/>
          </a:bodyPr>
          <a:lstStyle/>
          <a:p>
            <a:pPr algn="just"/>
            <a:r>
              <a:rPr lang="fr-FR" sz="2200" b="1" u="sng" dirty="0" smtClean="0">
                <a:solidFill>
                  <a:srgbClr val="00B0F0"/>
                </a:solidFill>
                <a:latin typeface="Times New Roman" pitchFamily="18" charset="0"/>
                <a:cs typeface="Times New Roman" pitchFamily="18" charset="0"/>
              </a:rPr>
              <a:t>le </a:t>
            </a:r>
            <a:r>
              <a:rPr lang="fr-FR" sz="2200" b="1" u="sng" dirty="0" smtClean="0">
                <a:solidFill>
                  <a:srgbClr val="00B0F0"/>
                </a:solidFill>
                <a:latin typeface="Times New Roman" pitchFamily="18" charset="0"/>
                <a:cs typeface="Times New Roman" pitchFamily="18" charset="0"/>
              </a:rPr>
              <a:t>code de </a:t>
            </a:r>
            <a:r>
              <a:rPr lang="fr-FR" sz="2200" b="1" u="sng" dirty="0" err="1" smtClean="0">
                <a:solidFill>
                  <a:srgbClr val="00B0F0"/>
                </a:solidFill>
                <a:latin typeface="Times New Roman" pitchFamily="18" charset="0"/>
                <a:cs typeface="Times New Roman" pitchFamily="18" charset="0"/>
              </a:rPr>
              <a:t>Golay</a:t>
            </a:r>
            <a:r>
              <a:rPr lang="fr-FR" sz="2200" b="1" u="sng" dirty="0" smtClean="0">
                <a:solidFill>
                  <a:srgbClr val="00B0F0"/>
                </a:solidFill>
                <a:latin typeface="Times New Roman" pitchFamily="18" charset="0"/>
                <a:cs typeface="Times New Roman" pitchFamily="18" charset="0"/>
              </a:rPr>
              <a:t> G</a:t>
            </a:r>
            <a:r>
              <a:rPr lang="fr-FR" sz="2200" b="1" u="sng" baseline="-25000" dirty="0" smtClean="0">
                <a:solidFill>
                  <a:srgbClr val="00B0F0"/>
                </a:solidFill>
                <a:latin typeface="Times New Roman" pitchFamily="18" charset="0"/>
                <a:cs typeface="Times New Roman" pitchFamily="18" charset="0"/>
              </a:rPr>
              <a:t>23: </a:t>
            </a:r>
          </a:p>
          <a:p>
            <a:pPr algn="just"/>
            <a:endParaRPr lang="fr-FR" sz="2200" baseline="-25000" dirty="0" smtClean="0">
              <a:solidFill>
                <a:srgbClr val="00B0F0"/>
              </a:solidFill>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Une matrice </a:t>
            </a:r>
            <a:r>
              <a:rPr lang="fr-FR" sz="2200" dirty="0" smtClean="0">
                <a:latin typeface="Times New Roman" pitchFamily="18" charset="0"/>
                <a:cs typeface="Times New Roman" pitchFamily="18" charset="0"/>
              </a:rPr>
              <a:t>H de </a:t>
            </a:r>
            <a:r>
              <a:rPr lang="fr-FR" sz="2200" dirty="0" smtClean="0">
                <a:latin typeface="Times New Roman" pitchFamily="18" charset="0"/>
                <a:cs typeface="Times New Roman" pitchFamily="18" charset="0"/>
              </a:rPr>
              <a:t>contrôle de parité pour le code binaire de </a:t>
            </a:r>
            <a:r>
              <a:rPr lang="fr-FR" sz="2200" dirty="0" err="1" smtClean="0">
                <a:latin typeface="Times New Roman" pitchFamily="18" charset="0"/>
                <a:cs typeface="Times New Roman" pitchFamily="18" charset="0"/>
              </a:rPr>
              <a:t>Golay</a:t>
            </a:r>
            <a:r>
              <a:rPr lang="fr-FR" sz="2200" dirty="0" smtClean="0">
                <a:latin typeface="Times New Roman" pitchFamily="18" charset="0"/>
                <a:cs typeface="Times New Roman" pitchFamily="18" charset="0"/>
              </a:rPr>
              <a:t> est </a:t>
            </a:r>
            <a:r>
              <a:rPr lang="fr-FR" sz="2200" dirty="0" smtClean="0">
                <a:latin typeface="Times New Roman" pitchFamily="18" charset="0"/>
                <a:cs typeface="Times New Roman" pitchFamily="18" charset="0"/>
              </a:rPr>
              <a:t>de la forme </a:t>
            </a:r>
            <a:r>
              <a:rPr lang="fr-FR" sz="2200" dirty="0" smtClean="0">
                <a:latin typeface="Times New Roman" pitchFamily="18" charset="0"/>
                <a:cs typeface="Times New Roman" pitchFamily="18" charset="0"/>
              </a:rPr>
              <a:t>H = [</a:t>
            </a:r>
            <a:r>
              <a:rPr lang="fr-FR" sz="2200" dirty="0" smtClean="0">
                <a:latin typeface="Times New Roman" pitchFamily="18" charset="0"/>
                <a:cs typeface="Times New Roman" pitchFamily="18" charset="0"/>
              </a:rPr>
              <a:t>P . I</a:t>
            </a:r>
            <a:r>
              <a:rPr lang="fr-FR" sz="2200" baseline="-25000" dirty="0" smtClean="0">
                <a:latin typeface="Times New Roman" pitchFamily="18" charset="0"/>
                <a:cs typeface="Times New Roman" pitchFamily="18" charset="0"/>
              </a:rPr>
              <a:t>11</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où I</a:t>
            </a:r>
            <a:r>
              <a:rPr lang="fr-FR" sz="2200" baseline="-25000" dirty="0" smtClean="0">
                <a:latin typeface="Times New Roman" pitchFamily="18" charset="0"/>
                <a:cs typeface="Times New Roman" pitchFamily="18" charset="0"/>
              </a:rPr>
              <a:t>11 </a:t>
            </a:r>
            <a:r>
              <a:rPr lang="fr-FR" sz="2200" dirty="0" smtClean="0">
                <a:latin typeface="Times New Roman" pitchFamily="18" charset="0"/>
                <a:cs typeface="Times New Roman" pitchFamily="18" charset="0"/>
              </a:rPr>
              <a:t>est </a:t>
            </a:r>
            <a:r>
              <a:rPr lang="fr-FR" sz="2200" dirty="0" smtClean="0">
                <a:latin typeface="Times New Roman" pitchFamily="18" charset="0"/>
                <a:cs typeface="Times New Roman" pitchFamily="18" charset="0"/>
              </a:rPr>
              <a:t>la matrice d'identité 11 × 11 et </a:t>
            </a:r>
            <a:r>
              <a:rPr lang="fr-FR" sz="2200" dirty="0" smtClean="0">
                <a:latin typeface="Times New Roman" pitchFamily="18" charset="0"/>
                <a:cs typeface="Times New Roman" pitchFamily="18" charset="0"/>
              </a:rPr>
              <a:t>P une matrice </a:t>
            </a:r>
            <a:r>
              <a:rPr lang="fr-FR" sz="2200" dirty="0" smtClean="0">
                <a:latin typeface="Times New Roman" pitchFamily="18" charset="0"/>
                <a:cs typeface="Times New Roman" pitchFamily="18" charset="0"/>
              </a:rPr>
              <a:t>11 × 12</a:t>
            </a:r>
            <a:endParaRPr lang="fr-FR" sz="2200" u="sng" baseline="-25000" dirty="0">
              <a:solidFill>
                <a:srgbClr val="00B0F0"/>
              </a:solidFill>
              <a:latin typeface="Times New Roman" pitchFamily="18" charset="0"/>
              <a:cs typeface="Times New Roman" pitchFamily="18" charset="0"/>
            </a:endParaRPr>
          </a:p>
        </p:txBody>
      </p:sp>
      <p:pic>
        <p:nvPicPr>
          <p:cNvPr id="376835" name="Picture 3"/>
          <p:cNvPicPr>
            <a:picLocks noChangeAspect="1" noChangeArrowheads="1"/>
          </p:cNvPicPr>
          <p:nvPr/>
        </p:nvPicPr>
        <p:blipFill>
          <a:blip r:embed="rId2"/>
          <a:srcRect/>
          <a:stretch>
            <a:fillRect/>
          </a:stretch>
        </p:blipFill>
        <p:spPr bwMode="auto">
          <a:xfrm>
            <a:off x="2643174" y="2357430"/>
            <a:ext cx="3658694" cy="3106986"/>
          </a:xfrm>
          <a:prstGeom prst="rect">
            <a:avLst/>
          </a:prstGeom>
          <a:noFill/>
          <a:ln w="9525">
            <a:noFill/>
            <a:miter lim="800000"/>
            <a:headEnd/>
            <a:tailEnd/>
          </a:ln>
          <a:effectLst/>
        </p:spPr>
      </p:pic>
      <p:sp>
        <p:nvSpPr>
          <p:cNvPr id="8" name="ZoneTexte 7"/>
          <p:cNvSpPr txBox="1"/>
          <p:nvPr/>
        </p:nvSpPr>
        <p:spPr>
          <a:xfrm>
            <a:off x="0" y="5185771"/>
            <a:ext cx="9144000" cy="1672253"/>
          </a:xfrm>
          <a:prstGeom prst="rect">
            <a:avLst/>
          </a:prstGeom>
          <a:noFill/>
        </p:spPr>
        <p:txBody>
          <a:bodyPr wrap="square" rtlCol="0">
            <a:spAutoFit/>
          </a:bodyPr>
          <a:lstStyle/>
          <a:p>
            <a:pPr algn="just"/>
            <a:r>
              <a:rPr lang="fr-FR" sz="2200" b="1" u="sng" dirty="0" smtClean="0">
                <a:solidFill>
                  <a:srgbClr val="00B0F0"/>
                </a:solidFill>
                <a:latin typeface="Times New Roman" pitchFamily="18" charset="0"/>
                <a:cs typeface="Times New Roman" pitchFamily="18" charset="0"/>
              </a:rPr>
              <a:t>le </a:t>
            </a:r>
            <a:r>
              <a:rPr lang="fr-FR" sz="2200" b="1" u="sng" dirty="0" smtClean="0">
                <a:solidFill>
                  <a:srgbClr val="00B0F0"/>
                </a:solidFill>
                <a:latin typeface="Times New Roman" pitchFamily="18" charset="0"/>
                <a:cs typeface="Times New Roman" pitchFamily="18" charset="0"/>
              </a:rPr>
              <a:t>code de </a:t>
            </a:r>
            <a:r>
              <a:rPr lang="fr-FR" sz="2200" b="1" u="sng" dirty="0" smtClean="0">
                <a:solidFill>
                  <a:srgbClr val="00B0F0"/>
                </a:solidFill>
                <a:latin typeface="Times New Roman" pitchFamily="18" charset="0"/>
                <a:cs typeface="Times New Roman" pitchFamily="18" charset="0"/>
              </a:rPr>
              <a:t>GolayG</a:t>
            </a:r>
            <a:r>
              <a:rPr lang="fr-FR" sz="2200" b="1" u="sng" baseline="-25000" dirty="0" smtClean="0">
                <a:solidFill>
                  <a:srgbClr val="00B0F0"/>
                </a:solidFill>
                <a:latin typeface="Times New Roman" pitchFamily="18" charset="0"/>
                <a:cs typeface="Times New Roman" pitchFamily="18" charset="0"/>
              </a:rPr>
              <a:t>24: </a:t>
            </a:r>
          </a:p>
          <a:p>
            <a:pPr algn="just"/>
            <a:endParaRPr lang="fr-FR" sz="2200" baseline="-25000" dirty="0" smtClean="0">
              <a:solidFill>
                <a:srgbClr val="00B0F0"/>
              </a:solidFill>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En ajoutant un bit de contrôle de parité à chaque mot de code dans G</a:t>
            </a:r>
            <a:r>
              <a:rPr lang="fr-FR" sz="2200" baseline="-25000" dirty="0" smtClean="0">
                <a:latin typeface="Times New Roman" pitchFamily="18" charset="0"/>
                <a:cs typeface="Times New Roman" pitchFamily="18" charset="0"/>
              </a:rPr>
              <a:t>23</a:t>
            </a:r>
            <a:r>
              <a:rPr lang="fr-FR" sz="2200" dirty="0" smtClean="0">
                <a:latin typeface="Times New Roman" pitchFamily="18" charset="0"/>
                <a:cs typeface="Times New Roman" pitchFamily="18" charset="0"/>
              </a:rPr>
              <a:t>, on obtient alors le </a:t>
            </a:r>
            <a:r>
              <a:rPr lang="fr-FR" sz="2200" dirty="0" smtClean="0">
                <a:latin typeface="Times New Roman" pitchFamily="18" charset="0"/>
                <a:cs typeface="Times New Roman" pitchFamily="18" charset="0"/>
              </a:rPr>
              <a:t>code étendu de </a:t>
            </a:r>
            <a:r>
              <a:rPr lang="fr-FR" sz="2200" dirty="0" err="1" smtClean="0">
                <a:latin typeface="Times New Roman" pitchFamily="18" charset="0"/>
                <a:cs typeface="Times New Roman" pitchFamily="18" charset="0"/>
              </a:rPr>
              <a:t>Golay</a:t>
            </a:r>
            <a:r>
              <a:rPr lang="fr-FR" sz="2200" dirty="0" smtClean="0">
                <a:latin typeface="Times New Roman" pitchFamily="18" charset="0"/>
                <a:cs typeface="Times New Roman" pitchFamily="18" charset="0"/>
              </a:rPr>
              <a:t> G</a:t>
            </a:r>
            <a:r>
              <a:rPr lang="fr-FR" sz="2200" baseline="-25000" dirty="0" smtClean="0">
                <a:latin typeface="Times New Roman" pitchFamily="18" charset="0"/>
                <a:cs typeface="Times New Roman" pitchFamily="18" charset="0"/>
              </a:rPr>
              <a:t>24</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qui est un code linéaire binaire [24,12,8] presque </a:t>
            </a:r>
            <a:r>
              <a:rPr lang="fr-FR" sz="2200" dirty="0" smtClean="0">
                <a:latin typeface="Times New Roman" pitchFamily="18" charset="0"/>
                <a:cs typeface="Times New Roman" pitchFamily="18" charset="0"/>
              </a:rPr>
              <a:t>parfait.</a:t>
            </a:r>
            <a:endParaRPr lang="fr-FR" sz="2200" u="sng" baseline="-25000" dirty="0">
              <a:solidFill>
                <a:srgbClr val="00B0F0"/>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PARFAIT</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49</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1672253"/>
          </a:xfrm>
          <a:prstGeom prst="rect">
            <a:avLst/>
          </a:prstGeom>
          <a:noFill/>
        </p:spPr>
        <p:txBody>
          <a:bodyPr wrap="square" rtlCol="0">
            <a:spAutoFit/>
          </a:bodyPr>
          <a:lstStyle/>
          <a:p>
            <a:pPr algn="just"/>
            <a:r>
              <a:rPr lang="fr-FR" sz="2200" b="1" u="sng" dirty="0" smtClean="0">
                <a:solidFill>
                  <a:srgbClr val="00B0F0"/>
                </a:solidFill>
                <a:latin typeface="Times New Roman" pitchFamily="18" charset="0"/>
                <a:cs typeface="Times New Roman" pitchFamily="18" charset="0"/>
              </a:rPr>
              <a:t>le </a:t>
            </a:r>
            <a:r>
              <a:rPr lang="fr-FR" sz="2200" b="1" u="sng" dirty="0" smtClean="0">
                <a:solidFill>
                  <a:srgbClr val="00B0F0"/>
                </a:solidFill>
                <a:latin typeface="Times New Roman" pitchFamily="18" charset="0"/>
                <a:cs typeface="Times New Roman" pitchFamily="18" charset="0"/>
              </a:rPr>
              <a:t>code de </a:t>
            </a:r>
            <a:r>
              <a:rPr lang="fr-FR" sz="2200" b="1" u="sng" dirty="0" smtClean="0">
                <a:solidFill>
                  <a:srgbClr val="00B0F0"/>
                </a:solidFill>
                <a:latin typeface="Times New Roman" pitchFamily="18" charset="0"/>
                <a:cs typeface="Times New Roman" pitchFamily="18" charset="0"/>
              </a:rPr>
              <a:t>GolayG</a:t>
            </a:r>
            <a:r>
              <a:rPr lang="fr-FR" sz="2200" b="1" u="sng" baseline="-25000" dirty="0" smtClean="0">
                <a:solidFill>
                  <a:srgbClr val="00B0F0"/>
                </a:solidFill>
                <a:latin typeface="Times New Roman" pitchFamily="18" charset="0"/>
                <a:cs typeface="Times New Roman" pitchFamily="18" charset="0"/>
              </a:rPr>
              <a:t>24: </a:t>
            </a:r>
          </a:p>
          <a:p>
            <a:pPr algn="just"/>
            <a:endParaRPr lang="fr-FR" sz="2200" baseline="-25000" dirty="0" smtClean="0">
              <a:solidFill>
                <a:srgbClr val="00B0F0"/>
              </a:solidFill>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Une matrice </a:t>
            </a:r>
            <a:r>
              <a:rPr lang="fr-FR" sz="2200" dirty="0" smtClean="0">
                <a:latin typeface="Times New Roman" pitchFamily="18" charset="0"/>
                <a:cs typeface="Times New Roman" pitchFamily="18" charset="0"/>
              </a:rPr>
              <a:t>H de </a:t>
            </a:r>
            <a:r>
              <a:rPr lang="fr-FR" sz="2200" dirty="0" smtClean="0">
                <a:latin typeface="Times New Roman" pitchFamily="18" charset="0"/>
                <a:cs typeface="Times New Roman" pitchFamily="18" charset="0"/>
              </a:rPr>
              <a:t>contrôle de parité pour le code binaire de </a:t>
            </a:r>
            <a:r>
              <a:rPr lang="fr-FR" sz="2200" dirty="0" err="1" smtClean="0">
                <a:latin typeface="Times New Roman" pitchFamily="18" charset="0"/>
                <a:cs typeface="Times New Roman" pitchFamily="18" charset="0"/>
              </a:rPr>
              <a:t>Golay</a:t>
            </a:r>
            <a:r>
              <a:rPr lang="fr-FR" sz="2200" dirty="0" smtClean="0">
                <a:latin typeface="Times New Roman" pitchFamily="18" charset="0"/>
                <a:cs typeface="Times New Roman" pitchFamily="18" charset="0"/>
              </a:rPr>
              <a:t> est </a:t>
            </a:r>
            <a:r>
              <a:rPr lang="fr-FR" sz="2200" dirty="0" smtClean="0">
                <a:latin typeface="Times New Roman" pitchFamily="18" charset="0"/>
                <a:cs typeface="Times New Roman" pitchFamily="18" charset="0"/>
              </a:rPr>
              <a:t>de la forme </a:t>
            </a:r>
            <a:r>
              <a:rPr lang="fr-FR" sz="2200" dirty="0" smtClean="0">
                <a:latin typeface="Times New Roman" pitchFamily="18" charset="0"/>
                <a:cs typeface="Times New Roman" pitchFamily="18" charset="0"/>
              </a:rPr>
              <a:t>H = [</a:t>
            </a:r>
            <a:r>
              <a:rPr lang="fr-FR" sz="2200" dirty="0" smtClean="0">
                <a:latin typeface="Times New Roman" pitchFamily="18" charset="0"/>
                <a:cs typeface="Times New Roman" pitchFamily="18" charset="0"/>
              </a:rPr>
              <a:t>P . I</a:t>
            </a:r>
            <a:r>
              <a:rPr lang="fr-FR" sz="2200" baseline="-25000" dirty="0" smtClean="0">
                <a:latin typeface="Times New Roman" pitchFamily="18" charset="0"/>
                <a:cs typeface="Times New Roman" pitchFamily="18" charset="0"/>
              </a:rPr>
              <a:t>11</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où I</a:t>
            </a:r>
            <a:r>
              <a:rPr lang="fr-FR" sz="2200" baseline="-25000" dirty="0" smtClean="0">
                <a:latin typeface="Times New Roman" pitchFamily="18" charset="0"/>
                <a:cs typeface="Times New Roman" pitchFamily="18" charset="0"/>
              </a:rPr>
              <a:t>11 </a:t>
            </a:r>
            <a:r>
              <a:rPr lang="fr-FR" sz="2200" dirty="0" smtClean="0">
                <a:latin typeface="Times New Roman" pitchFamily="18" charset="0"/>
                <a:cs typeface="Times New Roman" pitchFamily="18" charset="0"/>
              </a:rPr>
              <a:t>est </a:t>
            </a:r>
            <a:r>
              <a:rPr lang="fr-FR" sz="2200" dirty="0" smtClean="0">
                <a:latin typeface="Times New Roman" pitchFamily="18" charset="0"/>
                <a:cs typeface="Times New Roman" pitchFamily="18" charset="0"/>
              </a:rPr>
              <a:t>la matrice d'identité 11 × 11 et </a:t>
            </a:r>
            <a:r>
              <a:rPr lang="fr-FR" sz="2200" dirty="0" smtClean="0">
                <a:latin typeface="Times New Roman" pitchFamily="18" charset="0"/>
                <a:cs typeface="Times New Roman" pitchFamily="18" charset="0"/>
              </a:rPr>
              <a:t>P une matrice </a:t>
            </a:r>
            <a:r>
              <a:rPr lang="fr-FR" sz="2200" dirty="0" smtClean="0">
                <a:latin typeface="Times New Roman" pitchFamily="18" charset="0"/>
                <a:cs typeface="Times New Roman" pitchFamily="18" charset="0"/>
              </a:rPr>
              <a:t>11 × 12</a:t>
            </a:r>
            <a:endParaRPr lang="fr-FR" sz="2200" u="sng" baseline="-25000" dirty="0">
              <a:solidFill>
                <a:srgbClr val="00B0F0"/>
              </a:solidFill>
              <a:latin typeface="Times New Roman" pitchFamily="18" charset="0"/>
              <a:cs typeface="Times New Roman" pitchFamily="18" charset="0"/>
            </a:endParaRPr>
          </a:p>
        </p:txBody>
      </p:sp>
      <p:pic>
        <p:nvPicPr>
          <p:cNvPr id="376835" name="Picture 3"/>
          <p:cNvPicPr>
            <a:picLocks noChangeAspect="1" noChangeArrowheads="1"/>
          </p:cNvPicPr>
          <p:nvPr/>
        </p:nvPicPr>
        <p:blipFill>
          <a:blip r:embed="rId2"/>
          <a:srcRect/>
          <a:stretch>
            <a:fillRect/>
          </a:stretch>
        </p:blipFill>
        <p:spPr bwMode="auto">
          <a:xfrm>
            <a:off x="2643174" y="3322410"/>
            <a:ext cx="3658694" cy="3106986"/>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5</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Définition et propriété</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85860"/>
            <a:ext cx="9144000" cy="4524315"/>
          </a:xfrm>
          <a:prstGeom prst="rect">
            <a:avLst/>
          </a:prstGeom>
          <a:noFill/>
        </p:spPr>
        <p:txBody>
          <a:bodyPr wrap="square" rtlCol="0">
            <a:spAutoFit/>
          </a:bodyPr>
          <a:lstStyle/>
          <a:p>
            <a:pPr algn="just"/>
            <a:r>
              <a:rPr lang="fr-FR" sz="2400" dirty="0" smtClean="0">
                <a:solidFill>
                  <a:srgbClr val="0070C0"/>
                </a:solidFill>
              </a:rPr>
              <a:t>Un code linéaire est entièrement déterminé par une de ses bases</a:t>
            </a:r>
            <a:r>
              <a:rPr lang="fr-FR" sz="2400" dirty="0" smtClean="0">
                <a:solidFill>
                  <a:srgbClr val="C00000"/>
                </a:solidFill>
              </a:rPr>
              <a:t>.</a:t>
            </a:r>
            <a:endParaRPr lang="fr-FR" sz="2400" b="1" u="sng" dirty="0" smtClean="0">
              <a:solidFill>
                <a:srgbClr val="C00000"/>
              </a:solidFill>
            </a:endParaRPr>
          </a:p>
          <a:p>
            <a:pPr algn="just"/>
            <a:endParaRPr lang="fr-FR" sz="2400" b="1" u="sng" dirty="0" smtClean="0">
              <a:solidFill>
                <a:srgbClr val="C00000"/>
              </a:solidFill>
            </a:endParaRPr>
          </a:p>
          <a:p>
            <a:pPr algn="just"/>
            <a:r>
              <a:rPr lang="fr-FR" sz="2400" b="1" u="sng" dirty="0" smtClean="0">
                <a:solidFill>
                  <a:srgbClr val="C00000"/>
                </a:solidFill>
              </a:rPr>
              <a:t>Définition :</a:t>
            </a:r>
            <a:endParaRPr lang="fr-FR" sz="2400" dirty="0" smtClean="0">
              <a:solidFill>
                <a:srgbClr val="C00000"/>
              </a:solidFill>
            </a:endParaRPr>
          </a:p>
          <a:p>
            <a:pPr algn="just"/>
            <a:r>
              <a:rPr lang="fr-FR" sz="2400" dirty="0" smtClean="0">
                <a:solidFill>
                  <a:schemeClr val="accent3">
                    <a:lumMod val="50000"/>
                  </a:schemeClr>
                </a:solidFill>
              </a:rPr>
              <a:t>Une </a:t>
            </a:r>
            <a:r>
              <a:rPr lang="fr-FR" sz="2400" b="1" u="sng" dirty="0" smtClean="0">
                <a:solidFill>
                  <a:schemeClr val="accent3">
                    <a:lumMod val="50000"/>
                  </a:schemeClr>
                </a:solidFill>
              </a:rPr>
              <a:t>matrice génératrice </a:t>
            </a:r>
            <a:r>
              <a:rPr lang="fr-FR" sz="2400" dirty="0" smtClean="0">
                <a:solidFill>
                  <a:schemeClr val="accent3">
                    <a:lumMod val="50000"/>
                  </a:schemeClr>
                </a:solidFill>
              </a:rPr>
              <a:t>d’un code linéaire </a:t>
            </a:r>
            <a:r>
              <a:rPr lang="fr-FR" sz="2400" b="1" dirty="0" smtClean="0">
                <a:solidFill>
                  <a:srgbClr val="7030A0"/>
                </a:solidFill>
              </a:rPr>
              <a:t>C</a:t>
            </a:r>
            <a:r>
              <a:rPr lang="fr-FR" sz="2400" b="1" baseline="-25000" dirty="0" smtClean="0">
                <a:solidFill>
                  <a:srgbClr val="7030A0"/>
                </a:solidFill>
              </a:rPr>
              <a:t>D</a:t>
            </a:r>
            <a:r>
              <a:rPr lang="fr-FR" sz="2400" dirty="0" smtClean="0">
                <a:solidFill>
                  <a:schemeClr val="accent3">
                    <a:lumMod val="50000"/>
                  </a:schemeClr>
                </a:solidFill>
              </a:rPr>
              <a:t> sur le corps </a:t>
            </a:r>
            <a:r>
              <a:rPr lang="fr-FR" sz="2400" dirty="0" smtClean="0">
                <a:solidFill>
                  <a:schemeClr val="accent3">
                    <a:lumMod val="50000"/>
                  </a:schemeClr>
                </a:solidFill>
                <a:sym typeface="Symbol"/>
              </a:rPr>
              <a:t> est une matrice sur  dont les lignes forment une base de </a:t>
            </a:r>
            <a:r>
              <a:rPr lang="fr-FR" sz="2400" b="1" dirty="0" smtClean="0">
                <a:solidFill>
                  <a:srgbClr val="7030A0"/>
                </a:solidFill>
              </a:rPr>
              <a:t>C</a:t>
            </a:r>
            <a:r>
              <a:rPr lang="fr-FR" sz="2400" b="1" baseline="-25000" dirty="0" smtClean="0">
                <a:solidFill>
                  <a:srgbClr val="7030A0"/>
                </a:solidFill>
              </a:rPr>
              <a:t>D</a:t>
            </a:r>
            <a:r>
              <a:rPr lang="fr-FR" sz="2400" dirty="0" smtClean="0">
                <a:solidFill>
                  <a:schemeClr val="accent3">
                    <a:lumMod val="50000"/>
                  </a:schemeClr>
                </a:solidFill>
                <a:sym typeface="Symbol"/>
              </a:rPr>
              <a:t>. C’est une matrice de k lignes et n colonnes.</a:t>
            </a:r>
          </a:p>
          <a:p>
            <a:pPr algn="just"/>
            <a:endParaRPr lang="fr-FR" sz="2400" dirty="0" smtClean="0">
              <a:solidFill>
                <a:srgbClr val="C00000"/>
              </a:solidFill>
              <a:sym typeface="Symbol"/>
            </a:endParaRPr>
          </a:p>
          <a:p>
            <a:pPr algn="just"/>
            <a:r>
              <a:rPr lang="fr-FR" sz="2400" b="1" u="sng" dirty="0" smtClean="0">
                <a:solidFill>
                  <a:srgbClr val="C00000"/>
                </a:solidFill>
                <a:sym typeface="Symbol"/>
              </a:rPr>
              <a:t>Propriétés:</a:t>
            </a:r>
            <a:r>
              <a:rPr lang="fr-FR" sz="2400" dirty="0" smtClean="0">
                <a:solidFill>
                  <a:srgbClr val="C00000"/>
                </a:solidFill>
                <a:sym typeface="Symbol"/>
              </a:rPr>
              <a:t> </a:t>
            </a:r>
            <a:r>
              <a:rPr lang="fr-FR" sz="2400" dirty="0" smtClean="0">
                <a:solidFill>
                  <a:schemeClr val="accent6">
                    <a:lumMod val="50000"/>
                  </a:schemeClr>
                </a:solidFill>
                <a:sym typeface="Symbol"/>
              </a:rPr>
              <a:t>Soit </a:t>
            </a:r>
            <a:r>
              <a:rPr lang="fr-FR" sz="2400" b="1" dirty="0" smtClean="0">
                <a:solidFill>
                  <a:srgbClr val="7030A0"/>
                </a:solidFill>
              </a:rPr>
              <a:t>C</a:t>
            </a:r>
            <a:r>
              <a:rPr lang="fr-FR" sz="2400" b="1" baseline="-25000" dirty="0" smtClean="0">
                <a:solidFill>
                  <a:srgbClr val="7030A0"/>
                </a:solidFill>
              </a:rPr>
              <a:t>D</a:t>
            </a:r>
            <a:r>
              <a:rPr lang="fr-FR" sz="2400" dirty="0" smtClean="0">
                <a:solidFill>
                  <a:schemeClr val="accent6">
                    <a:lumMod val="50000"/>
                  </a:schemeClr>
                </a:solidFill>
                <a:sym typeface="Symbol"/>
              </a:rPr>
              <a:t> un code linéaire sur un corps .</a:t>
            </a:r>
          </a:p>
          <a:p>
            <a:pPr marL="457200" indent="-457200" algn="just">
              <a:buFont typeface="+mj-lt"/>
              <a:buAutoNum type="alphaLcParenR"/>
            </a:pPr>
            <a:r>
              <a:rPr lang="fr-FR" sz="2400" dirty="0" smtClean="0">
                <a:solidFill>
                  <a:schemeClr val="accent6">
                    <a:lumMod val="50000"/>
                  </a:schemeClr>
                </a:solidFill>
                <a:sym typeface="Symbol"/>
              </a:rPr>
              <a:t>Toute matrice génératrice est une matrice k × n sur , avec k ≤ n, dont le rang est k;</a:t>
            </a:r>
          </a:p>
          <a:p>
            <a:pPr marL="457200" indent="-457200" algn="just">
              <a:buFont typeface="+mj-lt"/>
              <a:buAutoNum type="alphaLcParenR"/>
            </a:pPr>
            <a:r>
              <a:rPr lang="fr-FR" sz="2400" dirty="0" smtClean="0">
                <a:solidFill>
                  <a:schemeClr val="accent6">
                    <a:lumMod val="50000"/>
                  </a:schemeClr>
                </a:solidFill>
                <a:sym typeface="Symbol"/>
              </a:rPr>
              <a:t>Inversement, toute matrice k × n sur  de rang k, est une matrice génératrice d’un code (</a:t>
            </a:r>
            <a:r>
              <a:rPr lang="fr-FR" sz="2400" dirty="0" err="1" smtClean="0">
                <a:solidFill>
                  <a:schemeClr val="accent6">
                    <a:lumMod val="50000"/>
                  </a:schemeClr>
                </a:solidFill>
                <a:sym typeface="Symbol"/>
              </a:rPr>
              <a:t>n,k</a:t>
            </a:r>
            <a:r>
              <a:rPr lang="fr-FR" sz="2400" dirty="0" smtClean="0">
                <a:solidFill>
                  <a:schemeClr val="accent6">
                    <a:lumMod val="50000"/>
                  </a:schemeClr>
                </a:solidFill>
                <a:sym typeface="Symbol"/>
              </a:rPr>
              <a:t>) sur  </a:t>
            </a:r>
          </a:p>
        </p:txBody>
      </p:sp>
      <p:sp>
        <p:nvSpPr>
          <p:cNvPr id="7" name="ZoneTexte 6"/>
          <p:cNvSpPr txBox="1"/>
          <p:nvPr/>
        </p:nvSpPr>
        <p:spPr>
          <a:xfrm>
            <a:off x="0" y="6143644"/>
            <a:ext cx="9144000" cy="830997"/>
          </a:xfrm>
          <a:prstGeom prst="rect">
            <a:avLst/>
          </a:prstGeom>
          <a:noFill/>
        </p:spPr>
        <p:txBody>
          <a:bodyPr wrap="square" rtlCol="0">
            <a:spAutoFit/>
          </a:bodyPr>
          <a:lstStyle/>
          <a:p>
            <a:r>
              <a:rPr lang="fr-FR" sz="2400" dirty="0" smtClean="0">
                <a:solidFill>
                  <a:srgbClr val="002060"/>
                </a:solidFill>
              </a:rPr>
              <a:t>Remarque : La matrice G peut être écrite G=[A.P]  ou bien </a:t>
            </a:r>
          </a:p>
          <a:p>
            <a:endParaRPr lang="fr-FR" sz="2400" dirty="0">
              <a:solidFill>
                <a:srgbClr val="002060"/>
              </a:solidFill>
            </a:endParaRPr>
          </a:p>
        </p:txBody>
      </p:sp>
      <p:sp>
        <p:nvSpPr>
          <p:cNvPr id="171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171009" name="Object 1"/>
          <p:cNvGraphicFramePr>
            <a:graphicFrameLocks noChangeAspect="1"/>
          </p:cNvGraphicFramePr>
          <p:nvPr/>
        </p:nvGraphicFramePr>
        <p:xfrm>
          <a:off x="7429520" y="5929330"/>
          <a:ext cx="347663" cy="845183"/>
        </p:xfrm>
        <a:graphic>
          <a:graphicData uri="http://schemas.openxmlformats.org/presentationml/2006/ole">
            <p:oleObj spid="_x0000_s171009" name="Équation" r:id="rId3" imgW="279400" imgH="457200" progId="Equation.3">
              <p:embed/>
            </p:oleObj>
          </a:graphicData>
        </a:graphic>
      </p:graphicFrame>
    </p:spTree>
  </p:cSld>
  <p:clrMapOvr>
    <a:masterClrMapping/>
  </p:clrMapOvr>
  <p:transition advTm="1500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50</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7" name="ZoneTexte 6"/>
          <p:cNvSpPr txBox="1"/>
          <p:nvPr/>
        </p:nvSpPr>
        <p:spPr>
          <a:xfrm>
            <a:off x="71470" y="1000108"/>
            <a:ext cx="9144000" cy="4154984"/>
          </a:xfrm>
          <a:prstGeom prst="rect">
            <a:avLst/>
          </a:prstGeom>
          <a:noFill/>
        </p:spPr>
        <p:txBody>
          <a:bodyPr wrap="square" rtlCol="0">
            <a:spAutoFit/>
          </a:bodyPr>
          <a:lstStyle/>
          <a:p>
            <a:pPr algn="just"/>
            <a:r>
              <a:rPr lang="fr-FR" sz="2400" b="1" u="sng" dirty="0" smtClean="0">
                <a:solidFill>
                  <a:srgbClr val="FF0000"/>
                </a:solidFill>
              </a:rPr>
              <a:t>Propriété:</a:t>
            </a:r>
          </a:p>
          <a:p>
            <a:pPr algn="just"/>
            <a:r>
              <a:rPr lang="fr-FR" sz="2400" dirty="0" smtClean="0">
                <a:solidFill>
                  <a:srgbClr val="7030A0"/>
                </a:solidFill>
              </a:rPr>
              <a:t>h(x) = h(y) si et seulement si   </a:t>
            </a:r>
            <a:r>
              <a:rPr lang="fr-FR" sz="2400" b="1" dirty="0" smtClean="0">
                <a:solidFill>
                  <a:srgbClr val="FF0000"/>
                </a:solidFill>
              </a:rPr>
              <a:t>x – y </a:t>
            </a:r>
            <a:r>
              <a:rPr lang="fr-FR" sz="2400" b="1" dirty="0" smtClean="0">
                <a:solidFill>
                  <a:srgbClr val="FF0000"/>
                </a:solidFill>
                <a:sym typeface="Symbol"/>
              </a:rPr>
              <a:t> Ker(h) </a:t>
            </a:r>
            <a:r>
              <a:rPr lang="fr-FR" sz="2400" dirty="0" smtClean="0">
                <a:solidFill>
                  <a:srgbClr val="7030A0"/>
                </a:solidFill>
                <a:sym typeface="Symbol"/>
              </a:rPr>
              <a:t>: partition de </a:t>
            </a:r>
            <a:r>
              <a:rPr lang="fr-FR" sz="2400" b="1" dirty="0" err="1" smtClean="0">
                <a:solidFill>
                  <a:srgbClr val="FF0000"/>
                </a:solidFill>
                <a:sym typeface="Symbol"/>
              </a:rPr>
              <a:t>K</a:t>
            </a:r>
            <a:r>
              <a:rPr lang="fr-FR" sz="2400" b="1" baseline="30000" dirty="0" err="1" smtClean="0">
                <a:solidFill>
                  <a:srgbClr val="FF0000"/>
                </a:solidFill>
                <a:sym typeface="Symbol"/>
              </a:rPr>
              <a:t>n</a:t>
            </a:r>
            <a:r>
              <a:rPr lang="fr-FR" sz="2400" dirty="0" smtClean="0">
                <a:solidFill>
                  <a:srgbClr val="7030A0"/>
                </a:solidFill>
                <a:sym typeface="Symbol"/>
              </a:rPr>
              <a:t> en classes d’équivalences</a:t>
            </a:r>
          </a:p>
          <a:p>
            <a:pPr algn="just"/>
            <a:endParaRPr lang="fr-FR" sz="2400" dirty="0" smtClean="0">
              <a:solidFill>
                <a:srgbClr val="7030A0"/>
              </a:solidFill>
              <a:sym typeface="Symbol"/>
            </a:endParaRPr>
          </a:p>
          <a:p>
            <a:pPr algn="just"/>
            <a:r>
              <a:rPr lang="fr-FR" sz="2400" b="1" u="sng" dirty="0" smtClean="0">
                <a:solidFill>
                  <a:srgbClr val="FF0000"/>
                </a:solidFill>
                <a:sym typeface="Symbol"/>
              </a:rPr>
              <a:t>Classes latérales:</a:t>
            </a:r>
          </a:p>
          <a:p>
            <a:pPr algn="just"/>
            <a:r>
              <a:rPr lang="fr-FR" sz="2400" dirty="0" smtClean="0">
                <a:solidFill>
                  <a:srgbClr val="7030A0"/>
                </a:solidFill>
                <a:sym typeface="Symbol"/>
              </a:rPr>
              <a:t>u  </a:t>
            </a:r>
            <a:r>
              <a:rPr lang="fr-FR" sz="2400" b="1" dirty="0" err="1" smtClean="0">
                <a:solidFill>
                  <a:srgbClr val="FF0000"/>
                </a:solidFill>
                <a:sym typeface="Symbol"/>
              </a:rPr>
              <a:t>K</a:t>
            </a:r>
            <a:r>
              <a:rPr lang="fr-FR" sz="2400" b="1" baseline="30000" dirty="0" err="1" smtClean="0">
                <a:solidFill>
                  <a:srgbClr val="FF0000"/>
                </a:solidFill>
                <a:sym typeface="Symbol"/>
              </a:rPr>
              <a:t>n</a:t>
            </a:r>
            <a:r>
              <a:rPr lang="fr-FR" sz="2400" dirty="0" smtClean="0">
                <a:solidFill>
                  <a:srgbClr val="7030A0"/>
                </a:solidFill>
                <a:sym typeface="Symbol"/>
              </a:rPr>
              <a:t>, </a:t>
            </a:r>
            <a:r>
              <a:rPr lang="fr-FR" sz="2400" b="1" dirty="0" smtClean="0">
                <a:solidFill>
                  <a:srgbClr val="7030A0"/>
                </a:solidFill>
                <a:sym typeface="Symbol"/>
              </a:rPr>
              <a:t>classe latérale</a:t>
            </a:r>
            <a:r>
              <a:rPr lang="fr-FR" sz="2400" dirty="0" smtClean="0">
                <a:solidFill>
                  <a:srgbClr val="7030A0"/>
                </a:solidFill>
                <a:sym typeface="Symbol"/>
              </a:rPr>
              <a:t> : </a:t>
            </a:r>
            <a:r>
              <a:rPr lang="fr-FR" sz="2400" b="1" dirty="0" smtClean="0">
                <a:solidFill>
                  <a:srgbClr val="FF0000"/>
                </a:solidFill>
                <a:sym typeface="Symbol"/>
              </a:rPr>
              <a:t>u + </a:t>
            </a:r>
            <a:r>
              <a:rPr lang="fr-FR" sz="2400" b="1" dirty="0" smtClean="0">
                <a:solidFill>
                  <a:srgbClr val="FF0000"/>
                </a:solidFill>
              </a:rPr>
              <a:t>C</a:t>
            </a:r>
            <a:r>
              <a:rPr lang="fr-FR" sz="2400" b="1" baseline="-25000" dirty="0" smtClean="0">
                <a:solidFill>
                  <a:srgbClr val="FF0000"/>
                </a:solidFill>
              </a:rPr>
              <a:t>D</a:t>
            </a:r>
            <a:r>
              <a:rPr lang="fr-FR" sz="2400" b="1" dirty="0" smtClean="0">
                <a:solidFill>
                  <a:srgbClr val="FF0000"/>
                </a:solidFill>
                <a:sym typeface="Symbol"/>
              </a:rPr>
              <a:t> = {u+x, x  </a:t>
            </a:r>
            <a:r>
              <a:rPr lang="fr-FR" sz="2400" b="1" dirty="0" smtClean="0">
                <a:solidFill>
                  <a:srgbClr val="FF0000"/>
                </a:solidFill>
              </a:rPr>
              <a:t>C</a:t>
            </a:r>
            <a:r>
              <a:rPr lang="fr-FR" sz="2400" b="1" baseline="-25000" dirty="0" smtClean="0">
                <a:solidFill>
                  <a:srgbClr val="FF0000"/>
                </a:solidFill>
              </a:rPr>
              <a:t>D</a:t>
            </a:r>
            <a:r>
              <a:rPr lang="fr-FR" sz="2400" b="1" dirty="0" smtClean="0">
                <a:solidFill>
                  <a:srgbClr val="FF0000"/>
                </a:solidFill>
                <a:sym typeface="Symbol"/>
              </a:rPr>
              <a:t>}.</a:t>
            </a:r>
          </a:p>
          <a:p>
            <a:pPr algn="just"/>
            <a:r>
              <a:rPr lang="fr-FR" sz="2400" dirty="0" smtClean="0">
                <a:solidFill>
                  <a:srgbClr val="7030A0"/>
                </a:solidFill>
                <a:sym typeface="Symbol"/>
              </a:rPr>
              <a:t>Il y’a </a:t>
            </a:r>
            <a:r>
              <a:rPr lang="fr-FR" sz="2400" b="1" dirty="0" err="1" smtClean="0">
                <a:solidFill>
                  <a:srgbClr val="FF0000"/>
                </a:solidFill>
                <a:sym typeface="Symbol"/>
              </a:rPr>
              <a:t>q</a:t>
            </a:r>
            <a:r>
              <a:rPr lang="fr-FR" sz="2400" b="1" baseline="30000" dirty="0" err="1" smtClean="0">
                <a:solidFill>
                  <a:srgbClr val="FF0000"/>
                </a:solidFill>
                <a:sym typeface="Symbol"/>
              </a:rPr>
              <a:t>n</a:t>
            </a:r>
            <a:r>
              <a:rPr lang="fr-FR" sz="2400" b="1" baseline="30000" dirty="0" smtClean="0">
                <a:solidFill>
                  <a:srgbClr val="FF0000"/>
                </a:solidFill>
                <a:sym typeface="Symbol"/>
              </a:rPr>
              <a:t>-k</a:t>
            </a:r>
            <a:r>
              <a:rPr lang="fr-FR" sz="2400" dirty="0" smtClean="0">
                <a:solidFill>
                  <a:srgbClr val="7030A0"/>
                </a:solidFill>
                <a:sym typeface="Symbol"/>
              </a:rPr>
              <a:t> classes latérales et chacune d’elles contient </a:t>
            </a:r>
            <a:r>
              <a:rPr lang="fr-FR" sz="2400" b="1" dirty="0" smtClean="0">
                <a:solidFill>
                  <a:srgbClr val="FF0000"/>
                </a:solidFill>
                <a:sym typeface="Symbol"/>
              </a:rPr>
              <a:t>p</a:t>
            </a:r>
            <a:r>
              <a:rPr lang="fr-FR" sz="2400" b="1" baseline="30000" dirty="0" smtClean="0">
                <a:solidFill>
                  <a:srgbClr val="FF0000"/>
                </a:solidFill>
                <a:sym typeface="Symbol"/>
              </a:rPr>
              <a:t>k</a:t>
            </a:r>
            <a:r>
              <a:rPr lang="fr-FR" sz="2400" dirty="0" smtClean="0">
                <a:solidFill>
                  <a:srgbClr val="7030A0"/>
                </a:solidFill>
                <a:sym typeface="Symbol"/>
              </a:rPr>
              <a:t> vecteurs</a:t>
            </a:r>
          </a:p>
          <a:p>
            <a:pPr algn="just"/>
            <a:endParaRPr lang="fr-FR" sz="2400" dirty="0" smtClean="0">
              <a:solidFill>
                <a:srgbClr val="FF0000"/>
              </a:solidFill>
              <a:sym typeface="Symbol"/>
            </a:endParaRPr>
          </a:p>
          <a:p>
            <a:pPr algn="just"/>
            <a:r>
              <a:rPr lang="fr-FR" sz="2400" b="1" u="sng" dirty="0" smtClean="0">
                <a:solidFill>
                  <a:srgbClr val="FF0000"/>
                </a:solidFill>
                <a:sym typeface="Symbol"/>
              </a:rPr>
              <a:t>Propriété:</a:t>
            </a:r>
          </a:p>
          <a:p>
            <a:pPr algn="just"/>
            <a:r>
              <a:rPr lang="fr-FR" sz="2400" dirty="0" smtClean="0">
                <a:solidFill>
                  <a:srgbClr val="7030A0"/>
                </a:solidFill>
                <a:sym typeface="Symbol"/>
              </a:rPr>
              <a:t>2 classes latérales sont disjointes ou confondues</a:t>
            </a:r>
          </a:p>
          <a:p>
            <a:pPr algn="just"/>
            <a:endParaRPr lang="fr-FR" sz="2400" dirty="0">
              <a:solidFill>
                <a:srgbClr val="7030A0"/>
              </a:solidFill>
            </a:endParaRPr>
          </a:p>
        </p:txBody>
      </p:sp>
    </p:spTree>
  </p:cSld>
  <p:clrMapOvr>
    <a:masterClrMapping/>
  </p:clrMapOvr>
  <p:transition advTm="15000"/>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51</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7" name="ZoneTexte 6"/>
          <p:cNvSpPr txBox="1"/>
          <p:nvPr/>
        </p:nvSpPr>
        <p:spPr>
          <a:xfrm>
            <a:off x="0" y="1071546"/>
            <a:ext cx="9144000" cy="6001643"/>
          </a:xfrm>
          <a:prstGeom prst="rect">
            <a:avLst/>
          </a:prstGeom>
          <a:noFill/>
        </p:spPr>
        <p:txBody>
          <a:bodyPr wrap="square" rtlCol="0">
            <a:spAutoFit/>
          </a:bodyPr>
          <a:lstStyle/>
          <a:p>
            <a:pPr algn="just"/>
            <a:r>
              <a:rPr lang="fr-FR" sz="2400" b="1" u="sng" dirty="0" smtClean="0">
                <a:solidFill>
                  <a:srgbClr val="C00000"/>
                </a:solidFill>
              </a:rPr>
              <a:t>Principe du décodage:</a:t>
            </a:r>
          </a:p>
          <a:p>
            <a:pPr algn="just"/>
            <a:endParaRPr lang="fr-FR" sz="2400" b="1" u="sng" dirty="0" smtClean="0">
              <a:solidFill>
                <a:srgbClr val="C00000"/>
              </a:solidFill>
            </a:endParaRPr>
          </a:p>
          <a:p>
            <a:pPr algn="just">
              <a:buFont typeface="Wingdings" pitchFamily="2" charset="2"/>
              <a:buChar char="q"/>
            </a:pPr>
            <a:r>
              <a:rPr lang="fr-FR" sz="2400" dirty="0" smtClean="0">
                <a:solidFill>
                  <a:srgbClr val="7030A0"/>
                </a:solidFill>
              </a:rPr>
              <a:t> Corriger y c’est trouver </a:t>
            </a:r>
            <a:r>
              <a:rPr lang="fr-FR" sz="2400" dirty="0" smtClean="0">
                <a:solidFill>
                  <a:srgbClr val="7030A0"/>
                </a:solidFill>
                <a:sym typeface="Symbol"/>
              </a:rPr>
              <a:t></a:t>
            </a:r>
          </a:p>
          <a:p>
            <a:pPr algn="just">
              <a:buFont typeface="Wingdings" pitchFamily="2" charset="2"/>
              <a:buChar char="q"/>
            </a:pPr>
            <a:endParaRPr lang="fr-FR" sz="2400" dirty="0" smtClean="0">
              <a:solidFill>
                <a:srgbClr val="7030A0"/>
              </a:solidFill>
              <a:sym typeface="Symbol"/>
            </a:endParaRPr>
          </a:p>
          <a:p>
            <a:pPr algn="just">
              <a:buFont typeface="Wingdings" pitchFamily="2" charset="2"/>
              <a:buChar char="q"/>
            </a:pPr>
            <a:r>
              <a:rPr lang="fr-FR" sz="2400" dirty="0" smtClean="0">
                <a:solidFill>
                  <a:srgbClr val="7030A0"/>
                </a:solidFill>
                <a:sym typeface="Symbol"/>
              </a:rPr>
              <a:t> y et  ont même syndrome : ils sont dans la même classe latérale</a:t>
            </a:r>
          </a:p>
          <a:p>
            <a:pPr algn="just">
              <a:buFont typeface="Wingdings" pitchFamily="2" charset="2"/>
              <a:buChar char="q"/>
            </a:pPr>
            <a:endParaRPr lang="fr-FR" sz="2400" dirty="0" smtClean="0">
              <a:solidFill>
                <a:srgbClr val="7030A0"/>
              </a:solidFill>
              <a:sym typeface="Symbol"/>
            </a:endParaRPr>
          </a:p>
          <a:p>
            <a:pPr algn="just">
              <a:buFont typeface="Wingdings" pitchFamily="2" charset="2"/>
              <a:buChar char="q"/>
            </a:pPr>
            <a:r>
              <a:rPr lang="fr-FR" sz="2400" dirty="0" smtClean="0">
                <a:solidFill>
                  <a:srgbClr val="7030A0"/>
                </a:solidFill>
                <a:sym typeface="Symbol"/>
              </a:rPr>
              <a:t> Si pour chaque classe latérale on connait le syndrome correspondant, on calcule le syndrome de y et  est dans la classe latérale associée</a:t>
            </a:r>
          </a:p>
          <a:p>
            <a:pPr algn="just">
              <a:buFont typeface="Wingdings" pitchFamily="2" charset="2"/>
              <a:buChar char="q"/>
            </a:pPr>
            <a:endParaRPr lang="fr-FR" sz="2400" dirty="0" smtClean="0">
              <a:solidFill>
                <a:srgbClr val="7030A0"/>
              </a:solidFill>
              <a:sym typeface="Symbol"/>
            </a:endParaRPr>
          </a:p>
          <a:p>
            <a:pPr algn="just">
              <a:buFont typeface="Wingdings" pitchFamily="2" charset="2"/>
              <a:buChar char="q"/>
            </a:pPr>
            <a:r>
              <a:rPr lang="fr-FR" sz="2400" dirty="0" smtClean="0">
                <a:solidFill>
                  <a:srgbClr val="7030A0"/>
                </a:solidFill>
                <a:sym typeface="Symbol"/>
              </a:rPr>
              <a:t> Si le code est e-correcteur et w() ≤ e alors il existe un seul mot, w() ≤ e dans la classe latérale</a:t>
            </a:r>
          </a:p>
          <a:p>
            <a:pPr algn="just">
              <a:buFont typeface="Wingdings" pitchFamily="2" charset="2"/>
              <a:buChar char="q"/>
            </a:pPr>
            <a:endParaRPr lang="fr-FR" sz="2400" dirty="0" smtClean="0">
              <a:solidFill>
                <a:srgbClr val="7030A0"/>
              </a:solidFill>
              <a:sym typeface="Symbol"/>
            </a:endParaRPr>
          </a:p>
          <a:p>
            <a:pPr algn="just">
              <a:buFont typeface="Wingdings" pitchFamily="2" charset="2"/>
              <a:buChar char="q"/>
            </a:pPr>
            <a:r>
              <a:rPr lang="fr-FR" sz="2400" dirty="0" smtClean="0">
                <a:solidFill>
                  <a:srgbClr val="7030A0"/>
                </a:solidFill>
                <a:sym typeface="Symbol"/>
              </a:rPr>
              <a:t> il suffit de chercher dans la classe latérale associée au syndrome de y le seul mot de poids ≤ e, c’est </a:t>
            </a:r>
          </a:p>
          <a:p>
            <a:pPr algn="just">
              <a:buFont typeface="Wingdings" pitchFamily="2" charset="2"/>
              <a:buChar char="q"/>
            </a:pPr>
            <a:endParaRPr lang="fr-FR" sz="2400" dirty="0" smtClean="0">
              <a:solidFill>
                <a:srgbClr val="7030A0"/>
              </a:solidFill>
              <a:sym typeface="Symbol"/>
            </a:endParaRPr>
          </a:p>
          <a:p>
            <a:pPr algn="just">
              <a:buFont typeface="Wingdings" pitchFamily="2" charset="2"/>
              <a:buChar char="q"/>
            </a:pPr>
            <a:endParaRPr lang="fr-FR" sz="2400" dirty="0">
              <a:solidFill>
                <a:srgbClr val="7030A0"/>
              </a:solidFill>
            </a:endParaRPr>
          </a:p>
        </p:txBody>
      </p:sp>
    </p:spTree>
  </p:cSld>
  <p:clrMapOvr>
    <a:masterClrMapping/>
  </p:clrMapOvr>
  <p:transition advTm="15000"/>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52</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D’UN CODE LINEAIRE</a:t>
            </a:r>
            <a:endParaRPr lang="fr-FR" sz="3600" b="1" dirty="0">
              <a:solidFill>
                <a:srgbClr val="C00000"/>
              </a:solidFill>
            </a:endParaRPr>
          </a:p>
        </p:txBody>
      </p:sp>
      <p:sp>
        <p:nvSpPr>
          <p:cNvPr id="7" name="ZoneTexte 6"/>
          <p:cNvSpPr txBox="1"/>
          <p:nvPr/>
        </p:nvSpPr>
        <p:spPr>
          <a:xfrm>
            <a:off x="0" y="1143546"/>
            <a:ext cx="9144000" cy="4154984"/>
          </a:xfrm>
          <a:prstGeom prst="rect">
            <a:avLst/>
          </a:prstGeom>
          <a:noFill/>
        </p:spPr>
        <p:txBody>
          <a:bodyPr wrap="square" rtlCol="0">
            <a:spAutoFit/>
          </a:bodyPr>
          <a:lstStyle/>
          <a:p>
            <a:pPr algn="just"/>
            <a:r>
              <a:rPr lang="fr-FR" sz="2400" b="1" u="sng" dirty="0" smtClean="0">
                <a:solidFill>
                  <a:srgbClr val="C00000"/>
                </a:solidFill>
              </a:rPr>
              <a:t>Algorithme  du décodage:</a:t>
            </a:r>
          </a:p>
          <a:p>
            <a:pPr algn="just"/>
            <a:endParaRPr lang="fr-FR" sz="2400" b="1" u="sng" dirty="0" smtClean="0">
              <a:solidFill>
                <a:srgbClr val="C00000"/>
              </a:solidFill>
            </a:endParaRPr>
          </a:p>
          <a:p>
            <a:pPr algn="just"/>
            <a:endParaRPr lang="fr-FR" sz="2400" b="1" u="sng" dirty="0" smtClean="0">
              <a:solidFill>
                <a:srgbClr val="C00000"/>
              </a:solidFill>
            </a:endParaRPr>
          </a:p>
          <a:p>
            <a:pPr algn="just">
              <a:buFont typeface="Wingdings" pitchFamily="2" charset="2"/>
              <a:buChar char="q"/>
            </a:pPr>
            <a:r>
              <a:rPr lang="fr-FR" sz="2400" dirty="0" smtClean="0">
                <a:solidFill>
                  <a:srgbClr val="7030A0"/>
                </a:solidFill>
              </a:rPr>
              <a:t> calcul du syndrome de C’(le code reçue et erroné)</a:t>
            </a:r>
          </a:p>
          <a:p>
            <a:pPr algn="just">
              <a:buFont typeface="Wingdings" pitchFamily="2" charset="2"/>
              <a:buChar char="q"/>
            </a:pPr>
            <a:endParaRPr lang="fr-FR" sz="2400" dirty="0" smtClean="0">
              <a:solidFill>
                <a:srgbClr val="7030A0"/>
              </a:solidFill>
            </a:endParaRPr>
          </a:p>
          <a:p>
            <a:pPr algn="just">
              <a:buFont typeface="Wingdings" pitchFamily="2" charset="2"/>
              <a:buChar char="q"/>
            </a:pPr>
            <a:r>
              <a:rPr lang="fr-FR" sz="2400" dirty="0" smtClean="0">
                <a:solidFill>
                  <a:srgbClr val="7030A0"/>
                </a:solidFill>
              </a:rPr>
              <a:t>Détermination de la classe latérale associée</a:t>
            </a:r>
          </a:p>
          <a:p>
            <a:pPr algn="just">
              <a:buFont typeface="Wingdings" pitchFamily="2" charset="2"/>
              <a:buChar char="q"/>
            </a:pPr>
            <a:endParaRPr lang="fr-FR" sz="2400" dirty="0" smtClean="0">
              <a:solidFill>
                <a:srgbClr val="7030A0"/>
              </a:solidFill>
            </a:endParaRPr>
          </a:p>
          <a:p>
            <a:pPr algn="just">
              <a:buFont typeface="Wingdings" pitchFamily="2" charset="2"/>
              <a:buChar char="q"/>
            </a:pPr>
            <a:r>
              <a:rPr lang="fr-FR" sz="2400" dirty="0" smtClean="0">
                <a:solidFill>
                  <a:srgbClr val="7030A0"/>
                </a:solidFill>
              </a:rPr>
              <a:t> recherche dans cette classe du mot </a:t>
            </a:r>
            <a:r>
              <a:rPr lang="fr-FR" sz="2400" dirty="0" smtClean="0">
                <a:solidFill>
                  <a:srgbClr val="7030A0"/>
                </a:solidFill>
                <a:sym typeface="Symbol"/>
              </a:rPr>
              <a:t>, (w() ≤ )</a:t>
            </a:r>
          </a:p>
          <a:p>
            <a:pPr algn="just">
              <a:buFont typeface="Wingdings" pitchFamily="2" charset="2"/>
              <a:buChar char="q"/>
            </a:pPr>
            <a:endParaRPr lang="fr-FR" sz="2400" dirty="0" smtClean="0">
              <a:solidFill>
                <a:srgbClr val="7030A0"/>
              </a:solidFill>
              <a:sym typeface="Symbol"/>
            </a:endParaRPr>
          </a:p>
          <a:p>
            <a:pPr algn="just">
              <a:buFont typeface="Wingdings" pitchFamily="2" charset="2"/>
              <a:buChar char="q"/>
            </a:pPr>
            <a:r>
              <a:rPr lang="fr-FR" sz="2400" dirty="0" smtClean="0">
                <a:solidFill>
                  <a:srgbClr val="7030A0"/>
                </a:solidFill>
                <a:sym typeface="Symbol"/>
              </a:rPr>
              <a:t> calcul de C = C’ - </a:t>
            </a:r>
            <a:endParaRPr lang="fr-FR" sz="2400" dirty="0" smtClean="0">
              <a:solidFill>
                <a:srgbClr val="7030A0"/>
              </a:solidFill>
            </a:endParaRPr>
          </a:p>
          <a:p>
            <a:pPr algn="just"/>
            <a:endParaRPr lang="fr-FR" sz="2400" dirty="0" smtClean="0">
              <a:solidFill>
                <a:srgbClr val="7030A0"/>
              </a:solidFill>
            </a:endParaRPr>
          </a:p>
        </p:txBody>
      </p:sp>
    </p:spTree>
  </p:cSld>
  <p:clrMapOvr>
    <a:masterClrMapping/>
  </p:clrMapOvr>
  <p:transition advTm="1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6</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Matrices génératrices d’un code linéaire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357298"/>
            <a:ext cx="9144000" cy="3046988"/>
          </a:xfrm>
          <a:prstGeom prst="rect">
            <a:avLst/>
          </a:prstGeom>
          <a:noFill/>
        </p:spPr>
        <p:txBody>
          <a:bodyPr wrap="square" rtlCol="0">
            <a:spAutoFit/>
          </a:bodyPr>
          <a:lstStyle/>
          <a:p>
            <a:pPr algn="just">
              <a:buFont typeface="Wingdings" pitchFamily="2" charset="2"/>
              <a:buChar char="q"/>
            </a:pPr>
            <a:r>
              <a:rPr lang="fr-FR" sz="2400" dirty="0" smtClean="0">
                <a:solidFill>
                  <a:srgbClr val="7030A0"/>
                </a:solidFill>
              </a:rPr>
              <a:t>Un code linéaire possède plusieurs matrices génératrices</a:t>
            </a:r>
          </a:p>
          <a:p>
            <a:pPr algn="just">
              <a:buFont typeface="Wingdings" pitchFamily="2" charset="2"/>
              <a:buChar char="q"/>
            </a:pPr>
            <a:endParaRPr lang="fr-FR" sz="2400" dirty="0" smtClean="0">
              <a:solidFill>
                <a:srgbClr val="7030A0"/>
              </a:solidFill>
            </a:endParaRPr>
          </a:p>
          <a:p>
            <a:pPr algn="just">
              <a:buFont typeface="Wingdings" pitchFamily="2" charset="2"/>
              <a:buChar char="q"/>
            </a:pPr>
            <a:r>
              <a:rPr lang="fr-FR" sz="2400" dirty="0" smtClean="0">
                <a:solidFill>
                  <a:srgbClr val="7030A0"/>
                </a:solidFill>
              </a:rPr>
              <a:t> Les mots du code </a:t>
            </a:r>
            <a:r>
              <a:rPr lang="fr-FR" sz="2400" b="1" dirty="0" smtClean="0">
                <a:solidFill>
                  <a:srgbClr val="7030A0"/>
                </a:solidFill>
              </a:rPr>
              <a:t>C</a:t>
            </a:r>
            <a:r>
              <a:rPr lang="fr-FR" sz="2400" b="1" baseline="-25000" dirty="0" smtClean="0">
                <a:solidFill>
                  <a:srgbClr val="7030A0"/>
                </a:solidFill>
              </a:rPr>
              <a:t>D</a:t>
            </a:r>
            <a:r>
              <a:rPr lang="fr-FR" sz="2400" dirty="0" smtClean="0">
                <a:solidFill>
                  <a:srgbClr val="7030A0"/>
                </a:solidFill>
              </a:rPr>
              <a:t> sont toutes les combinaisons linéaires des lignes d’une matrice génératrice.</a:t>
            </a:r>
          </a:p>
          <a:p>
            <a:pPr algn="just">
              <a:buFont typeface="Wingdings" pitchFamily="2" charset="2"/>
              <a:buChar char="q"/>
            </a:pPr>
            <a:endParaRPr lang="fr-FR" sz="2400" dirty="0" smtClean="0">
              <a:solidFill>
                <a:srgbClr val="7030A0"/>
              </a:solidFill>
            </a:endParaRPr>
          </a:p>
          <a:p>
            <a:pPr algn="just"/>
            <a:r>
              <a:rPr lang="fr-FR" sz="2400" b="1" u="sng" dirty="0" smtClean="0">
                <a:solidFill>
                  <a:schemeClr val="accent3">
                    <a:lumMod val="50000"/>
                  </a:schemeClr>
                </a:solidFill>
              </a:rPr>
              <a:t>Exemple : </a:t>
            </a:r>
            <a:r>
              <a:rPr lang="fr-FR" sz="2400" dirty="0" smtClean="0">
                <a:solidFill>
                  <a:schemeClr val="accent3">
                    <a:lumMod val="50000"/>
                  </a:schemeClr>
                </a:solidFill>
              </a:rPr>
              <a:t>Trouvez une matrice génératrice G du codage de parité suivant</a:t>
            </a:r>
          </a:p>
          <a:p>
            <a:pPr algn="just"/>
            <a:endParaRPr lang="fr-FR" sz="2400" b="1" u="sng" dirty="0" smtClean="0">
              <a:solidFill>
                <a:srgbClr val="C00000"/>
              </a:solidFill>
            </a:endParaRPr>
          </a:p>
        </p:txBody>
      </p:sp>
      <p:sp>
        <p:nvSpPr>
          <p:cNvPr id="11" name="Accolade fermante 10"/>
          <p:cNvSpPr/>
          <p:nvPr/>
        </p:nvSpPr>
        <p:spPr>
          <a:xfrm>
            <a:off x="1500166" y="4099136"/>
            <a:ext cx="214314" cy="2714620"/>
          </a:xfrm>
          <a:prstGeom prst="rightBrac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3" name="Connecteur droit avec flèche 12"/>
          <p:cNvCxnSpPr/>
          <p:nvPr/>
        </p:nvCxnSpPr>
        <p:spPr>
          <a:xfrm>
            <a:off x="2071670" y="5427676"/>
            <a:ext cx="928694" cy="1588"/>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4" name="Accolade ouvrante 13"/>
          <p:cNvSpPr/>
          <p:nvPr/>
        </p:nvSpPr>
        <p:spPr>
          <a:xfrm>
            <a:off x="3219282" y="4141078"/>
            <a:ext cx="428628" cy="2643182"/>
          </a:xfrm>
          <a:prstGeom prst="leftBrace">
            <a:avLst/>
          </a:prstGeom>
          <a:ln w="28575">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ZoneTexte 14"/>
          <p:cNvSpPr txBox="1"/>
          <p:nvPr/>
        </p:nvSpPr>
        <p:spPr>
          <a:xfrm>
            <a:off x="1785918" y="4643446"/>
            <a:ext cx="1428760" cy="369332"/>
          </a:xfrm>
          <a:prstGeom prst="rect">
            <a:avLst/>
          </a:prstGeom>
          <a:noFill/>
        </p:spPr>
        <p:txBody>
          <a:bodyPr wrap="square" rtlCol="0">
            <a:spAutoFit/>
          </a:bodyPr>
          <a:lstStyle/>
          <a:p>
            <a:pPr algn="ctr"/>
            <a:r>
              <a:rPr lang="fr-FR" b="1" dirty="0" smtClean="0">
                <a:solidFill>
                  <a:srgbClr val="002060"/>
                </a:solidFill>
              </a:rPr>
              <a:t>Codage</a:t>
            </a:r>
            <a:endParaRPr lang="fr-FR" b="1" dirty="0">
              <a:solidFill>
                <a:srgbClr val="002060"/>
              </a:solidFill>
            </a:endParaRPr>
          </a:p>
        </p:txBody>
      </p:sp>
      <p:graphicFrame>
        <p:nvGraphicFramePr>
          <p:cNvPr id="16" name="Tableau 15"/>
          <p:cNvGraphicFramePr>
            <a:graphicFrameLocks noGrp="1"/>
          </p:cNvGraphicFramePr>
          <p:nvPr/>
        </p:nvGraphicFramePr>
        <p:xfrm>
          <a:off x="71438" y="4104346"/>
          <a:ext cx="5000628" cy="2682240"/>
        </p:xfrm>
        <a:graphic>
          <a:graphicData uri="http://schemas.openxmlformats.org/drawingml/2006/table">
            <a:tbl>
              <a:tblPr firstRow="1" bandRow="1">
                <a:tableStyleId>{5C22544A-7EE6-4342-B048-85BDC9FD1C3A}</a:tableStyleId>
              </a:tblPr>
              <a:tblGrid>
                <a:gridCol w="2500314"/>
                <a:gridCol w="2500314"/>
              </a:tblGrid>
              <a:tr h="254753">
                <a:tc>
                  <a:txBody>
                    <a:bodyPr/>
                    <a:lstStyle/>
                    <a:p>
                      <a:pPr algn="ctr"/>
                      <a:r>
                        <a:rPr lang="fr-FR" sz="1600" b="1" dirty="0" smtClean="0">
                          <a:solidFill>
                            <a:srgbClr val="00B050"/>
                          </a:solidFill>
                        </a:rPr>
                        <a:t>000</a:t>
                      </a:r>
                      <a:endParaRPr lang="fr-FR" sz="1600" b="1" dirty="0">
                        <a:solidFill>
                          <a:srgbClr val="00B05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fr-FR" sz="1600" b="1" dirty="0" smtClean="0">
                          <a:solidFill>
                            <a:srgbClr val="00B0F0"/>
                          </a:solidFill>
                        </a:rPr>
                        <a:t>0000</a:t>
                      </a:r>
                      <a:endParaRPr lang="fr-FR" sz="1600" b="1" dirty="0">
                        <a:solidFill>
                          <a:srgbClr val="00B0F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254753">
                <a:tc>
                  <a:txBody>
                    <a:bodyPr/>
                    <a:lstStyle/>
                    <a:p>
                      <a:pPr algn="ctr"/>
                      <a:r>
                        <a:rPr lang="fr-FR" sz="1600" b="1" dirty="0" smtClean="0">
                          <a:solidFill>
                            <a:srgbClr val="00B050"/>
                          </a:solidFill>
                        </a:rPr>
                        <a:t>001</a:t>
                      </a:r>
                      <a:endParaRPr lang="fr-FR" sz="1600" b="1" dirty="0">
                        <a:solidFill>
                          <a:srgbClr val="00B050"/>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fr-FR" sz="1600" b="1" dirty="0" smtClean="0">
                          <a:solidFill>
                            <a:srgbClr val="00B0F0"/>
                          </a:solidFill>
                        </a:rPr>
                        <a:t>0011</a:t>
                      </a:r>
                      <a:endParaRPr lang="fr-FR" sz="1600" b="1" dirty="0">
                        <a:solidFill>
                          <a:srgbClr val="00B0F0"/>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254753">
                <a:tc>
                  <a:txBody>
                    <a:bodyPr/>
                    <a:lstStyle/>
                    <a:p>
                      <a:pPr algn="ctr"/>
                      <a:r>
                        <a:rPr lang="fr-FR" sz="1600" b="1" dirty="0" smtClean="0">
                          <a:solidFill>
                            <a:srgbClr val="00B050"/>
                          </a:solidFill>
                        </a:rPr>
                        <a:t>010</a:t>
                      </a:r>
                      <a:endParaRPr lang="fr-FR" sz="1600" b="1" dirty="0">
                        <a:solidFill>
                          <a:srgbClr val="00B05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smtClean="0">
                          <a:solidFill>
                            <a:srgbClr val="00B0F0"/>
                          </a:solidFill>
                        </a:rPr>
                        <a:t>0101</a:t>
                      </a:r>
                      <a:endParaRPr lang="fr-FR" sz="1600" b="1" dirty="0">
                        <a:solidFill>
                          <a:srgbClr val="00B0F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54753">
                <a:tc>
                  <a:txBody>
                    <a:bodyPr/>
                    <a:lstStyle/>
                    <a:p>
                      <a:pPr algn="ctr"/>
                      <a:r>
                        <a:rPr lang="fr-FR" sz="1600" b="1" dirty="0" smtClean="0">
                          <a:solidFill>
                            <a:srgbClr val="00B050"/>
                          </a:solidFill>
                        </a:rPr>
                        <a:t>011</a:t>
                      </a:r>
                      <a:endParaRPr lang="fr-FR" sz="1600" b="1" dirty="0">
                        <a:solidFill>
                          <a:srgbClr val="00B05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smtClean="0">
                          <a:solidFill>
                            <a:srgbClr val="00B0F0"/>
                          </a:solidFill>
                        </a:rPr>
                        <a:t>0110</a:t>
                      </a:r>
                      <a:endParaRPr lang="fr-FR" sz="1600" b="1" dirty="0">
                        <a:solidFill>
                          <a:srgbClr val="00B0F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54753">
                <a:tc>
                  <a:txBody>
                    <a:bodyPr/>
                    <a:lstStyle/>
                    <a:p>
                      <a:pPr algn="ctr"/>
                      <a:r>
                        <a:rPr lang="fr-FR" sz="1600" b="1" dirty="0" smtClean="0">
                          <a:solidFill>
                            <a:srgbClr val="00B050"/>
                          </a:solidFill>
                        </a:rPr>
                        <a:t>100</a:t>
                      </a:r>
                      <a:endParaRPr lang="fr-FR" sz="1600" b="1" dirty="0">
                        <a:solidFill>
                          <a:srgbClr val="00B05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smtClean="0">
                          <a:solidFill>
                            <a:srgbClr val="00B0F0"/>
                          </a:solidFill>
                        </a:rPr>
                        <a:t>1001</a:t>
                      </a:r>
                      <a:endParaRPr lang="fr-FR" sz="1600" b="1" dirty="0">
                        <a:solidFill>
                          <a:srgbClr val="00B0F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54753">
                <a:tc>
                  <a:txBody>
                    <a:bodyPr/>
                    <a:lstStyle/>
                    <a:p>
                      <a:pPr algn="ctr"/>
                      <a:r>
                        <a:rPr lang="fr-FR" sz="1600" b="1" dirty="0" smtClean="0">
                          <a:solidFill>
                            <a:srgbClr val="00B050"/>
                          </a:solidFill>
                        </a:rPr>
                        <a:t>101</a:t>
                      </a:r>
                      <a:endParaRPr lang="fr-FR" sz="1600" b="1" dirty="0">
                        <a:solidFill>
                          <a:srgbClr val="00B05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smtClean="0">
                          <a:solidFill>
                            <a:srgbClr val="00B0F0"/>
                          </a:solidFill>
                        </a:rPr>
                        <a:t>1010</a:t>
                      </a:r>
                      <a:endParaRPr lang="fr-FR" sz="1600" b="1" dirty="0">
                        <a:solidFill>
                          <a:srgbClr val="00B0F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54753">
                <a:tc>
                  <a:txBody>
                    <a:bodyPr/>
                    <a:lstStyle/>
                    <a:p>
                      <a:pPr algn="ctr"/>
                      <a:r>
                        <a:rPr lang="fr-FR" sz="1600" b="1" dirty="0" smtClean="0">
                          <a:solidFill>
                            <a:srgbClr val="00B050"/>
                          </a:solidFill>
                        </a:rPr>
                        <a:t>110</a:t>
                      </a:r>
                      <a:endParaRPr lang="fr-FR" sz="1600" b="1" dirty="0">
                        <a:solidFill>
                          <a:srgbClr val="00B05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smtClean="0">
                          <a:solidFill>
                            <a:srgbClr val="00B0F0"/>
                          </a:solidFill>
                        </a:rPr>
                        <a:t>1100</a:t>
                      </a:r>
                      <a:endParaRPr lang="fr-FR" sz="1600" b="1" dirty="0">
                        <a:solidFill>
                          <a:srgbClr val="00B0F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254753">
                <a:tc>
                  <a:txBody>
                    <a:bodyPr/>
                    <a:lstStyle/>
                    <a:p>
                      <a:pPr algn="ctr"/>
                      <a:r>
                        <a:rPr lang="fr-FR" sz="1600" b="1" dirty="0" smtClean="0">
                          <a:solidFill>
                            <a:srgbClr val="00B050"/>
                          </a:solidFill>
                        </a:rPr>
                        <a:t>111</a:t>
                      </a:r>
                      <a:endParaRPr lang="fr-FR" sz="1600" b="1" dirty="0">
                        <a:solidFill>
                          <a:srgbClr val="00B05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fr-FR" sz="1600" b="1" dirty="0" smtClean="0">
                          <a:solidFill>
                            <a:srgbClr val="00B0F0"/>
                          </a:solidFill>
                        </a:rPr>
                        <a:t>1111</a:t>
                      </a:r>
                      <a:endParaRPr lang="fr-FR" sz="1600" b="1" dirty="0">
                        <a:solidFill>
                          <a:srgbClr val="00B0F0"/>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pic>
        <p:nvPicPr>
          <p:cNvPr id="160771" name="Picture 3"/>
          <p:cNvPicPr>
            <a:picLocks noChangeAspect="1" noChangeArrowheads="1"/>
          </p:cNvPicPr>
          <p:nvPr/>
        </p:nvPicPr>
        <p:blipFill>
          <a:blip r:embed="rId2"/>
          <a:srcRect/>
          <a:stretch>
            <a:fillRect/>
          </a:stretch>
        </p:blipFill>
        <p:spPr bwMode="auto">
          <a:xfrm>
            <a:off x="5143504" y="4541110"/>
            <a:ext cx="3234693" cy="2316891"/>
          </a:xfrm>
          <a:prstGeom prst="rect">
            <a:avLst/>
          </a:prstGeom>
          <a:noFill/>
          <a:ln w="9525">
            <a:noFill/>
            <a:miter lim="800000"/>
            <a:headEnd/>
            <a:tailEnd/>
          </a:ln>
          <a:effectLst/>
        </p:spPr>
      </p:pic>
      <p:sp>
        <p:nvSpPr>
          <p:cNvPr id="17" name="ZoneTexte 16"/>
          <p:cNvSpPr txBox="1"/>
          <p:nvPr/>
        </p:nvSpPr>
        <p:spPr>
          <a:xfrm>
            <a:off x="4429124" y="3857628"/>
            <a:ext cx="4714876" cy="707886"/>
          </a:xfrm>
          <a:prstGeom prst="rect">
            <a:avLst/>
          </a:prstGeom>
          <a:noFill/>
        </p:spPr>
        <p:txBody>
          <a:bodyPr wrap="square" rtlCol="0">
            <a:spAutoFit/>
          </a:bodyPr>
          <a:lstStyle/>
          <a:p>
            <a:r>
              <a:rPr lang="fr-FR" sz="2000" dirty="0" smtClean="0">
                <a:solidFill>
                  <a:srgbClr val="C00000"/>
                </a:solidFill>
              </a:rPr>
              <a:t>Un exemple d’une matrice génératrice de ce code de parité est la suivante:</a:t>
            </a:r>
            <a:endParaRPr lang="fr-FR" sz="2000" dirty="0">
              <a:solidFill>
                <a:srgbClr val="C00000"/>
              </a:solidFill>
            </a:endParaRPr>
          </a:p>
        </p:txBody>
      </p:sp>
    </p:spTree>
  </p:cSld>
  <p:clrMapOvr>
    <a:masterClrMapping/>
  </p:clrMapOvr>
  <p:transition advTm="1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7</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Matrices génératrices d’un code linéaire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810772"/>
            <a:ext cx="9144000" cy="3046988"/>
          </a:xfrm>
          <a:prstGeom prst="rect">
            <a:avLst/>
          </a:prstGeom>
          <a:noFill/>
        </p:spPr>
        <p:txBody>
          <a:bodyPr wrap="square" rtlCol="0">
            <a:spAutoFit/>
          </a:bodyPr>
          <a:lstStyle/>
          <a:p>
            <a:pPr algn="just">
              <a:buFont typeface="Wingdings" pitchFamily="2" charset="2"/>
              <a:buChar char="q"/>
            </a:pPr>
            <a:r>
              <a:rPr lang="fr-FR" sz="2400" dirty="0" smtClean="0">
                <a:solidFill>
                  <a:srgbClr val="7030A0"/>
                </a:solidFill>
              </a:rPr>
              <a:t>Un code linéaire possède plusieurs matrices génératrices</a:t>
            </a:r>
          </a:p>
          <a:p>
            <a:pPr algn="just">
              <a:buFont typeface="Wingdings" pitchFamily="2" charset="2"/>
              <a:buChar char="q"/>
            </a:pPr>
            <a:endParaRPr lang="fr-FR" sz="2400" dirty="0" smtClean="0">
              <a:solidFill>
                <a:srgbClr val="7030A0"/>
              </a:solidFill>
            </a:endParaRPr>
          </a:p>
          <a:p>
            <a:pPr algn="just">
              <a:buFont typeface="Wingdings" pitchFamily="2" charset="2"/>
              <a:buChar char="q"/>
            </a:pPr>
            <a:r>
              <a:rPr lang="fr-FR" sz="2400" dirty="0" smtClean="0">
                <a:solidFill>
                  <a:srgbClr val="7030A0"/>
                </a:solidFill>
              </a:rPr>
              <a:t> Les mots du code </a:t>
            </a:r>
            <a:r>
              <a:rPr lang="fr-FR" sz="2400" b="1" dirty="0" smtClean="0">
                <a:solidFill>
                  <a:srgbClr val="7030A0"/>
                </a:solidFill>
              </a:rPr>
              <a:t>C</a:t>
            </a:r>
            <a:r>
              <a:rPr lang="fr-FR" sz="2400" b="1" baseline="-25000" dirty="0" smtClean="0">
                <a:solidFill>
                  <a:srgbClr val="7030A0"/>
                </a:solidFill>
              </a:rPr>
              <a:t>D</a:t>
            </a:r>
            <a:r>
              <a:rPr lang="fr-FR" sz="2400" dirty="0" smtClean="0">
                <a:solidFill>
                  <a:srgbClr val="7030A0"/>
                </a:solidFill>
              </a:rPr>
              <a:t> sont toutes les combinaisons linéaires des lignes d’une matrice génératrice.</a:t>
            </a:r>
          </a:p>
          <a:p>
            <a:pPr algn="just">
              <a:buFont typeface="Wingdings" pitchFamily="2" charset="2"/>
              <a:buChar char="q"/>
            </a:pPr>
            <a:endParaRPr lang="fr-FR" sz="2400" dirty="0" smtClean="0">
              <a:solidFill>
                <a:srgbClr val="7030A0"/>
              </a:solidFill>
            </a:endParaRPr>
          </a:p>
          <a:p>
            <a:pPr algn="just"/>
            <a:r>
              <a:rPr lang="fr-FR" sz="2400" b="1" u="sng" dirty="0" smtClean="0">
                <a:solidFill>
                  <a:schemeClr val="accent3">
                    <a:lumMod val="50000"/>
                  </a:schemeClr>
                </a:solidFill>
              </a:rPr>
              <a:t>Exemple : </a:t>
            </a:r>
            <a:r>
              <a:rPr lang="fr-FR" sz="2400" dirty="0" smtClean="0">
                <a:solidFill>
                  <a:schemeClr val="accent3">
                    <a:lumMod val="50000"/>
                  </a:schemeClr>
                </a:solidFill>
              </a:rPr>
              <a:t>Trouvez les paramètres du code </a:t>
            </a:r>
            <a:r>
              <a:rPr lang="fr-FR" sz="2400" b="1" dirty="0" smtClean="0">
                <a:solidFill>
                  <a:srgbClr val="7030A0"/>
                </a:solidFill>
              </a:rPr>
              <a:t>C</a:t>
            </a:r>
            <a:r>
              <a:rPr lang="fr-FR" sz="2400" b="1" baseline="-25000" dirty="0" smtClean="0">
                <a:solidFill>
                  <a:srgbClr val="7030A0"/>
                </a:solidFill>
              </a:rPr>
              <a:t>D</a:t>
            </a:r>
            <a:r>
              <a:rPr lang="fr-FR" sz="2400" dirty="0" smtClean="0">
                <a:solidFill>
                  <a:schemeClr val="accent3">
                    <a:lumMod val="50000"/>
                  </a:schemeClr>
                </a:solidFill>
              </a:rPr>
              <a:t> don la matrice génératrice G est représentée ci-dessous</a:t>
            </a:r>
          </a:p>
          <a:p>
            <a:pPr algn="just"/>
            <a:endParaRPr lang="fr-FR" sz="2400" b="1" u="sng" dirty="0" smtClean="0">
              <a:solidFill>
                <a:srgbClr val="C00000"/>
              </a:solidFill>
            </a:endParaRPr>
          </a:p>
        </p:txBody>
      </p:sp>
      <p:pic>
        <p:nvPicPr>
          <p:cNvPr id="160770" name="Picture 2"/>
          <p:cNvPicPr>
            <a:picLocks noChangeAspect="1" noChangeArrowheads="1"/>
          </p:cNvPicPr>
          <p:nvPr/>
        </p:nvPicPr>
        <p:blipFill>
          <a:blip r:embed="rId2"/>
          <a:srcRect/>
          <a:stretch>
            <a:fillRect/>
          </a:stretch>
        </p:blipFill>
        <p:spPr bwMode="auto">
          <a:xfrm>
            <a:off x="2428860" y="5000637"/>
            <a:ext cx="4474042" cy="1500198"/>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génératrice d’un </a:t>
            </a:r>
            <a:r>
              <a:rPr lang="fr-FR" sz="2800" b="1" u="sng" dirty="0" smtClean="0">
                <a:solidFill>
                  <a:srgbClr val="0070C0"/>
                </a:solidFill>
              </a:rPr>
              <a:t>code linéaire systématique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714488"/>
            <a:ext cx="9144000" cy="4154984"/>
          </a:xfrm>
          <a:prstGeom prst="rect">
            <a:avLst/>
          </a:prstGeom>
          <a:noFill/>
        </p:spPr>
        <p:txBody>
          <a:bodyPr wrap="square" rtlCol="0">
            <a:spAutoFit/>
          </a:bodyPr>
          <a:lstStyle/>
          <a:p>
            <a:pPr algn="just"/>
            <a:r>
              <a:rPr lang="fr-FR" sz="2400" b="1" u="sng" dirty="0" smtClean="0">
                <a:solidFill>
                  <a:srgbClr val="FF0000"/>
                </a:solidFill>
              </a:rPr>
              <a:t>Code Systématique</a:t>
            </a:r>
          </a:p>
          <a:p>
            <a:pPr algn="just"/>
            <a:r>
              <a:rPr lang="fr-FR" sz="2400" dirty="0" smtClean="0">
                <a:solidFill>
                  <a:srgbClr val="0070C0"/>
                </a:solidFill>
              </a:rPr>
              <a:t>Un code de </a:t>
            </a:r>
            <a:r>
              <a:rPr lang="fr-FR" sz="2400" dirty="0" smtClean="0">
                <a:solidFill>
                  <a:srgbClr val="0070C0"/>
                </a:solidFill>
                <a:sym typeface="Symbol"/>
              </a:rPr>
              <a:t></a:t>
            </a:r>
            <a:r>
              <a:rPr lang="fr-FR" sz="2400" baseline="30000" dirty="0" smtClean="0">
                <a:solidFill>
                  <a:srgbClr val="0070C0"/>
                </a:solidFill>
                <a:sym typeface="Symbol"/>
              </a:rPr>
              <a:t>n </a:t>
            </a:r>
            <a:r>
              <a:rPr lang="fr-FR" sz="2400" dirty="0" smtClean="0">
                <a:solidFill>
                  <a:srgbClr val="0070C0"/>
                </a:solidFill>
                <a:sym typeface="Symbol"/>
              </a:rPr>
              <a:t>dans</a:t>
            </a:r>
            <a:r>
              <a:rPr lang="fr-FR" sz="2400" baseline="30000" dirty="0" smtClean="0">
                <a:solidFill>
                  <a:srgbClr val="0070C0"/>
                </a:solidFill>
                <a:sym typeface="Symbol"/>
              </a:rPr>
              <a:t> </a:t>
            </a:r>
            <a:r>
              <a:rPr lang="fr-FR" sz="2400" dirty="0" smtClean="0">
                <a:solidFill>
                  <a:srgbClr val="0070C0"/>
                </a:solidFill>
                <a:sym typeface="Symbol"/>
              </a:rPr>
              <a:t></a:t>
            </a:r>
            <a:r>
              <a:rPr lang="fr-FR" sz="2400" baseline="30000" dirty="0" smtClean="0">
                <a:solidFill>
                  <a:srgbClr val="0070C0"/>
                </a:solidFill>
                <a:sym typeface="Symbol"/>
              </a:rPr>
              <a:t>k</a:t>
            </a:r>
            <a:r>
              <a:rPr lang="fr-FR" sz="2400" dirty="0" smtClean="0">
                <a:solidFill>
                  <a:srgbClr val="0070C0"/>
                </a:solidFill>
                <a:sym typeface="Symbol"/>
              </a:rPr>
              <a:t> avec </a:t>
            </a:r>
            <a:r>
              <a:rPr lang="fr-FR" sz="2400" dirty="0" err="1" smtClean="0">
                <a:solidFill>
                  <a:srgbClr val="0070C0"/>
                </a:solidFill>
                <a:sym typeface="Symbol"/>
              </a:rPr>
              <a:t>n≥k</a:t>
            </a:r>
            <a:r>
              <a:rPr lang="fr-FR" sz="2400" dirty="0" smtClean="0">
                <a:solidFill>
                  <a:srgbClr val="0070C0"/>
                </a:solidFill>
                <a:sym typeface="Symbol"/>
              </a:rPr>
              <a:t>, est systématique si, x </a:t>
            </a:r>
            <a:r>
              <a:rPr lang="fr-FR" sz="2400" baseline="30000" dirty="0" smtClean="0">
                <a:solidFill>
                  <a:srgbClr val="0070C0"/>
                </a:solidFill>
                <a:sym typeface="Symbol"/>
              </a:rPr>
              <a:t>k</a:t>
            </a:r>
            <a:r>
              <a:rPr lang="fr-FR" sz="2400" dirty="0" smtClean="0">
                <a:solidFill>
                  <a:srgbClr val="0070C0"/>
                </a:solidFill>
                <a:sym typeface="Symbol"/>
              </a:rPr>
              <a:t>, le vecteur formé des k premiers bits du code est égal à x.</a:t>
            </a:r>
          </a:p>
          <a:p>
            <a:pPr algn="just"/>
            <a:endParaRPr lang="fr-FR" sz="2400" dirty="0" smtClean="0">
              <a:solidFill>
                <a:srgbClr val="0070C0"/>
              </a:solidFill>
              <a:sym typeface="Symbol"/>
            </a:endParaRPr>
          </a:p>
          <a:p>
            <a:pPr algn="just"/>
            <a:r>
              <a:rPr lang="fr-FR" sz="2400" b="1" dirty="0" smtClean="0">
                <a:solidFill>
                  <a:srgbClr val="00B050"/>
                </a:solidFill>
                <a:sym typeface="Symbol"/>
              </a:rPr>
              <a:t>Un code linéaire systématique possède une matrice génératrice avec une forme caractéristique (facilité d’utilisation), on dit alors que sa matrice génératrice est sous forme normale (ou normalisée ou canonique). </a:t>
            </a:r>
          </a:p>
          <a:p>
            <a:pPr algn="just"/>
            <a:endParaRPr lang="fr-FR" sz="2400" dirty="0" smtClean="0">
              <a:solidFill>
                <a:srgbClr val="00B050"/>
              </a:solidFill>
              <a:sym typeface="Symbol"/>
            </a:endParaRPr>
          </a:p>
          <a:p>
            <a:pPr algn="just"/>
            <a:r>
              <a:rPr lang="fr-FR" sz="2400" b="1" dirty="0" smtClean="0">
                <a:solidFill>
                  <a:srgbClr val="7030A0"/>
                </a:solidFill>
                <a:sym typeface="Symbol"/>
              </a:rPr>
              <a:t>Rappel : Une matrice normalisée ou canonique de taille k × n, si ses k premières colonnes forment une matrice identité k × k.</a:t>
            </a:r>
            <a:endParaRPr lang="fr-FR" sz="2400" b="1" dirty="0" smtClean="0">
              <a:solidFill>
                <a:srgbClr val="7030A0"/>
              </a:solidFill>
            </a:endParaRPr>
          </a:p>
        </p:txBody>
      </p:sp>
    </p:spTree>
  </p:cSld>
  <p:clrMapOvr>
    <a:masterClrMapping/>
  </p:clrMapOvr>
  <p:transition advTm="1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CODES LINEAIRES</a:t>
            </a:r>
            <a:endParaRPr lang="fr-FR" sz="3600" b="1" dirty="0">
              <a:solidFill>
                <a:srgbClr val="C00000"/>
              </a:solidFill>
            </a:endParaRPr>
          </a:p>
        </p:txBody>
      </p:sp>
      <p:sp>
        <p:nvSpPr>
          <p:cNvPr id="5" name="Espace réservé du numéro de diapositive 4"/>
          <p:cNvSpPr>
            <a:spLocks noGrp="1"/>
          </p:cNvSpPr>
          <p:nvPr>
            <p:ph type="sldNum" sz="quarter" idx="12"/>
          </p:nvPr>
        </p:nvSpPr>
        <p:spPr>
          <a:xfrm>
            <a:off x="5838820" y="6356350"/>
            <a:ext cx="2133600" cy="365125"/>
          </a:xfrm>
        </p:spPr>
        <p:txBody>
          <a:bodyPr/>
          <a:lstStyle/>
          <a:p>
            <a:fld id="{F39E19B8-B707-45A9-818F-56E77DE860CA}" type="slidenum">
              <a:rPr lang="fr-FR" smtClean="0"/>
              <a:pPr/>
              <a:t>9</a:t>
            </a:fld>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357298"/>
            <a:ext cx="9144000" cy="1938992"/>
          </a:xfrm>
          <a:prstGeom prst="rect">
            <a:avLst/>
          </a:prstGeom>
          <a:noFill/>
        </p:spPr>
        <p:txBody>
          <a:bodyPr wrap="square" rtlCol="0">
            <a:spAutoFit/>
          </a:bodyPr>
          <a:lstStyle/>
          <a:p>
            <a:pPr algn="just"/>
            <a:r>
              <a:rPr lang="fr-FR" sz="2400" dirty="0" smtClean="0">
                <a:solidFill>
                  <a:srgbClr val="7030A0"/>
                </a:solidFill>
              </a:rPr>
              <a:t>Sous forme normale, une matrice génératrice  G peut prendre la forme suivante :                                                            ou bien encore </a:t>
            </a:r>
          </a:p>
          <a:p>
            <a:pPr algn="just"/>
            <a:endParaRPr lang="fr-FR" sz="2400" dirty="0" smtClean="0">
              <a:solidFill>
                <a:srgbClr val="7030A0"/>
              </a:solidFill>
            </a:endParaRPr>
          </a:p>
          <a:p>
            <a:pPr algn="just"/>
            <a:endParaRPr lang="fr-FR" sz="2400" dirty="0" smtClean="0">
              <a:solidFill>
                <a:srgbClr val="7030A0"/>
              </a:solidFill>
            </a:endParaRPr>
          </a:p>
          <a:p>
            <a:pPr algn="just"/>
            <a:r>
              <a:rPr lang="fr-FR" sz="2400" dirty="0" smtClean="0">
                <a:solidFill>
                  <a:srgbClr val="7030A0"/>
                </a:solidFill>
              </a:rPr>
              <a:t>Où </a:t>
            </a:r>
            <a:r>
              <a:rPr lang="fr-FR" sz="2400" dirty="0" err="1" smtClean="0">
                <a:solidFill>
                  <a:srgbClr val="7030A0"/>
                </a:solidFill>
              </a:rPr>
              <a:t>I</a:t>
            </a:r>
            <a:r>
              <a:rPr lang="fr-FR" sz="2400" baseline="-25000" dirty="0" err="1" smtClean="0">
                <a:solidFill>
                  <a:srgbClr val="7030A0"/>
                </a:solidFill>
              </a:rPr>
              <a:t>k</a:t>
            </a:r>
            <a:r>
              <a:rPr lang="fr-FR" sz="2400" dirty="0" smtClean="0">
                <a:solidFill>
                  <a:srgbClr val="7030A0"/>
                </a:solidFill>
              </a:rPr>
              <a:t> est la matrice identité k × k et P une matrice quelconque k × (n-k) </a:t>
            </a:r>
          </a:p>
        </p:txBody>
      </p:sp>
      <p:graphicFrame>
        <p:nvGraphicFramePr>
          <p:cNvPr id="19" name="Objet 18"/>
          <p:cNvGraphicFramePr>
            <a:graphicFrameLocks noChangeAspect="1"/>
          </p:cNvGraphicFramePr>
          <p:nvPr/>
        </p:nvGraphicFramePr>
        <p:xfrm>
          <a:off x="2643174" y="1857364"/>
          <a:ext cx="2104174" cy="857256"/>
        </p:xfrm>
        <a:graphic>
          <a:graphicData uri="http://schemas.openxmlformats.org/presentationml/2006/ole">
            <p:oleObj spid="_x0000_s161794" name="Équation" r:id="rId3" imgW="685800" imgH="279360" progId="Equation.3">
              <p:embed/>
            </p:oleObj>
          </a:graphicData>
        </a:graphic>
      </p:graphicFrame>
      <p:graphicFrame>
        <p:nvGraphicFramePr>
          <p:cNvPr id="20" name="Objet 19"/>
          <p:cNvGraphicFramePr>
            <a:graphicFrameLocks noChangeAspect="1"/>
          </p:cNvGraphicFramePr>
          <p:nvPr/>
        </p:nvGraphicFramePr>
        <p:xfrm>
          <a:off x="1428728" y="3492523"/>
          <a:ext cx="5000660" cy="2222287"/>
        </p:xfrm>
        <a:graphic>
          <a:graphicData uri="http://schemas.openxmlformats.org/presentationml/2006/ole">
            <p:oleObj spid="_x0000_s161795" name="Équation" r:id="rId4" imgW="1600200" imgH="711000" progId="Equation.3">
              <p:embed/>
            </p:oleObj>
          </a:graphicData>
        </a:graphic>
      </p:graphicFrame>
      <p:sp>
        <p:nvSpPr>
          <p:cNvPr id="23" name="Accolade ouvrante 22"/>
          <p:cNvSpPr/>
          <p:nvPr/>
        </p:nvSpPr>
        <p:spPr>
          <a:xfrm rot="16200000">
            <a:off x="3000364" y="4929198"/>
            <a:ext cx="571504" cy="15716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5" name="ZoneTexte 24"/>
          <p:cNvSpPr txBox="1"/>
          <p:nvPr/>
        </p:nvSpPr>
        <p:spPr>
          <a:xfrm>
            <a:off x="2000232" y="6072206"/>
            <a:ext cx="2500330" cy="400110"/>
          </a:xfrm>
          <a:prstGeom prst="rect">
            <a:avLst/>
          </a:prstGeom>
          <a:noFill/>
        </p:spPr>
        <p:txBody>
          <a:bodyPr wrap="square" rtlCol="0">
            <a:spAutoFit/>
          </a:bodyPr>
          <a:lstStyle/>
          <a:p>
            <a:r>
              <a:rPr lang="fr-FR" sz="2000" b="1" dirty="0" smtClean="0">
                <a:solidFill>
                  <a:srgbClr val="7030A0"/>
                </a:solidFill>
              </a:rPr>
              <a:t>Matrice identité k × k </a:t>
            </a:r>
            <a:endParaRPr lang="fr-FR" sz="2000" b="1" dirty="0">
              <a:solidFill>
                <a:srgbClr val="7030A0"/>
              </a:solidFill>
            </a:endParaRPr>
          </a:p>
        </p:txBody>
      </p:sp>
      <p:sp>
        <p:nvSpPr>
          <p:cNvPr id="26" name="Accolade ouvrante 25"/>
          <p:cNvSpPr/>
          <p:nvPr/>
        </p:nvSpPr>
        <p:spPr>
          <a:xfrm rot="16200000">
            <a:off x="5072066" y="4929199"/>
            <a:ext cx="571504" cy="1571636"/>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7" name="ZoneTexte 26"/>
          <p:cNvSpPr txBox="1"/>
          <p:nvPr/>
        </p:nvSpPr>
        <p:spPr>
          <a:xfrm>
            <a:off x="4429124" y="6072206"/>
            <a:ext cx="4000496" cy="707886"/>
          </a:xfrm>
          <a:prstGeom prst="rect">
            <a:avLst/>
          </a:prstGeom>
          <a:noFill/>
        </p:spPr>
        <p:txBody>
          <a:bodyPr wrap="square" rtlCol="0">
            <a:spAutoFit/>
          </a:bodyPr>
          <a:lstStyle/>
          <a:p>
            <a:r>
              <a:rPr lang="fr-FR" sz="2000" b="1" dirty="0" smtClean="0">
                <a:solidFill>
                  <a:srgbClr val="0070C0"/>
                </a:solidFill>
              </a:rPr>
              <a:t>Matrice quelconque k × (n-k)</a:t>
            </a:r>
          </a:p>
          <a:p>
            <a:r>
              <a:rPr lang="fr-FR" sz="2000" b="1" dirty="0" smtClean="0">
                <a:solidFill>
                  <a:srgbClr val="0070C0"/>
                </a:solidFill>
              </a:rPr>
              <a:t>Formée par des bits de redondance </a:t>
            </a:r>
            <a:endParaRPr lang="fr-FR" sz="2000" b="1" dirty="0">
              <a:solidFill>
                <a:srgbClr val="0070C0"/>
              </a:solidFill>
            </a:endParaRPr>
          </a:p>
        </p:txBody>
      </p:sp>
      <p:sp>
        <p:nvSpPr>
          <p:cNvPr id="28" name="ZoneTexte 27"/>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Matrice génératrice d’un code linéaire systématique</a:t>
            </a:r>
          </a:p>
          <a:p>
            <a:pPr algn="ctr"/>
            <a:endParaRPr lang="fr-FR" dirty="0"/>
          </a:p>
        </p:txBody>
      </p:sp>
      <p:graphicFrame>
        <p:nvGraphicFramePr>
          <p:cNvPr id="161796" name="Object 4"/>
          <p:cNvGraphicFramePr>
            <a:graphicFrameLocks noChangeAspect="1"/>
          </p:cNvGraphicFramePr>
          <p:nvPr/>
        </p:nvGraphicFramePr>
        <p:xfrm>
          <a:off x="7485063" y="1643050"/>
          <a:ext cx="587399" cy="1307514"/>
        </p:xfrm>
        <a:graphic>
          <a:graphicData uri="http://schemas.openxmlformats.org/presentationml/2006/ole">
            <p:oleObj spid="_x0000_s161796" name="Équation" r:id="rId5" imgW="304560" imgH="457200" progId="Equation.3">
              <p:embed/>
            </p:oleObj>
          </a:graphicData>
        </a:graphic>
      </p:graphicFrame>
    </p:spTree>
  </p:cSld>
  <p:clrMapOvr>
    <a:masterClrMapping/>
  </p:clrMapOvr>
  <p:transition advTm="15000"/>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9593</TotalTime>
  <Words>3977</Words>
  <Application>Microsoft Office PowerPoint</Application>
  <PresentationFormat>Affichage à l'écran (4:3)</PresentationFormat>
  <Paragraphs>477</Paragraphs>
  <Slides>52</Slides>
  <Notes>0</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52</vt:i4>
      </vt:variant>
    </vt:vector>
  </HeadingPairs>
  <TitlesOfParts>
    <vt:vector size="55" baseType="lpstr">
      <vt:lpstr>Thème Office</vt:lpstr>
      <vt:lpstr>Équation</vt:lpstr>
      <vt:lpstr>Microsoft Éditeur d'équations 3.0</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STS</cp:lastModifiedBy>
  <cp:revision>560</cp:revision>
  <dcterms:created xsi:type="dcterms:W3CDTF">2020-04-09T12:58:47Z</dcterms:created>
  <dcterms:modified xsi:type="dcterms:W3CDTF">2020-05-02T12:15:49Z</dcterms:modified>
</cp:coreProperties>
</file>