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74" r:id="rId2"/>
    <p:sldId id="275" r:id="rId3"/>
    <p:sldId id="276" r:id="rId4"/>
    <p:sldId id="292" r:id="rId5"/>
    <p:sldId id="288" r:id="rId6"/>
    <p:sldId id="289" r:id="rId7"/>
    <p:sldId id="290" r:id="rId8"/>
    <p:sldId id="313" r:id="rId9"/>
    <p:sldId id="312" r:id="rId10"/>
    <p:sldId id="354" r:id="rId11"/>
    <p:sldId id="374" r:id="rId12"/>
    <p:sldId id="314" r:id="rId13"/>
    <p:sldId id="315" r:id="rId14"/>
    <p:sldId id="321" r:id="rId15"/>
    <p:sldId id="316" r:id="rId16"/>
    <p:sldId id="317" r:id="rId17"/>
    <p:sldId id="318" r:id="rId18"/>
    <p:sldId id="319" r:id="rId19"/>
    <p:sldId id="306" r:id="rId20"/>
    <p:sldId id="310" r:id="rId21"/>
    <p:sldId id="323" r:id="rId22"/>
    <p:sldId id="325" r:id="rId23"/>
    <p:sldId id="326" r:id="rId24"/>
    <p:sldId id="322" r:id="rId25"/>
    <p:sldId id="311" r:id="rId26"/>
    <p:sldId id="305"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64" r:id="rId42"/>
    <p:sldId id="367" r:id="rId43"/>
    <p:sldId id="368" r:id="rId44"/>
    <p:sldId id="369" r:id="rId45"/>
    <p:sldId id="362" r:id="rId46"/>
    <p:sldId id="363" r:id="rId47"/>
    <p:sldId id="371" r:id="rId48"/>
    <p:sldId id="370" r:id="rId49"/>
    <p:sldId id="372" r:id="rId50"/>
    <p:sldId id="375" r:id="rId51"/>
    <p:sldId id="376" r:id="rId52"/>
    <p:sldId id="377" r:id="rId53"/>
    <p:sldId id="342" r:id="rId54"/>
    <p:sldId id="343" r:id="rId55"/>
    <p:sldId id="344" r:id="rId56"/>
    <p:sldId id="345" r:id="rId57"/>
    <p:sldId id="346" r:id="rId58"/>
    <p:sldId id="347" r:id="rId59"/>
    <p:sldId id="301" r:id="rId60"/>
    <p:sldId id="348" r:id="rId61"/>
    <p:sldId id="355" r:id="rId62"/>
    <p:sldId id="356" r:id="rId63"/>
    <p:sldId id="359" r:id="rId64"/>
    <p:sldId id="365" r:id="rId65"/>
    <p:sldId id="366" r:id="rId66"/>
    <p:sldId id="295" r:id="rId67"/>
    <p:sldId id="357" r:id="rId68"/>
    <p:sldId id="358" r:id="rId69"/>
    <p:sldId id="294" r:id="rId70"/>
    <p:sldId id="300" r:id="rId71"/>
    <p:sldId id="281" r:id="rId7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00B050"/>
    <a:srgbClr val="FF0000"/>
    <a:srgbClr val="7030A0"/>
    <a:srgbClr val="00B0F0"/>
    <a:srgbClr val="FFC000"/>
    <a:srgbClr val="FF00FF"/>
    <a:srgbClr val="52C9BD"/>
    <a:srgbClr val="52CBBE"/>
    <a:srgbClr val="00787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691" autoAdjust="0"/>
    <p:restoredTop sz="94660"/>
  </p:normalViewPr>
  <p:slideViewPr>
    <p:cSldViewPr snapToGrid="0">
      <p:cViewPr>
        <p:scale>
          <a:sx n="60" d="100"/>
          <a:sy n="60" d="100"/>
        </p:scale>
        <p:origin x="-330" y="-1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9CD49-93B4-4A69-8093-547E0DDA00FC}" type="datetimeFigureOut">
              <a:rPr lang="fr-FR" smtClean="0"/>
              <a:pPr/>
              <a:t>28/11/2019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6C685-9E32-430D-9C86-B82BEF2FA4D7}" type="slidenum">
              <a:rPr lang="fr-FR" smtClean="0"/>
              <a:pPr/>
              <a:t>‹N°›</a:t>
            </a:fld>
            <a:endParaRPr lang="fr-FR"/>
          </a:p>
        </p:txBody>
      </p:sp>
    </p:spTree>
    <p:extLst>
      <p:ext uri="{BB962C8B-B14F-4D97-AF65-F5344CB8AC3E}">
        <p14:creationId xmlns:p14="http://schemas.microsoft.com/office/powerpoint/2010/main" xmlns="" val="340323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Kystes folliculaires </a:t>
            </a:r>
            <a:r>
              <a:rPr lang="fr-FR" sz="1200" b="0" i="0" kern="1200" dirty="0" smtClean="0">
                <a:solidFill>
                  <a:schemeClr val="tx1"/>
                </a:solidFill>
                <a:effectLst/>
                <a:latin typeface="+mn-lt"/>
                <a:ea typeface="+mn-ea"/>
                <a:cs typeface="+mn-cs"/>
              </a:rPr>
              <a:t>:très fréquents</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 Taille &gt; 3cm 3 à 8 cm</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 Liquidien pur, sans portion solide (voie EV indispensable)</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 À paroi fine &lt;3mm</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 Sans cloison ni végétation</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 Doit régresser puis disparaitre spontanément ou sous</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traitement progestatif en 1 à 3 mois</a:t>
            </a:r>
            <a:r>
              <a:rPr lang="fr-FR" dirty="0" smtClean="0"/>
              <a:t> </a:t>
            </a:r>
            <a:br>
              <a:rPr lang="fr-FR" dirty="0" smtClean="0"/>
            </a:br>
            <a:r>
              <a:rPr lang="fr-FR" sz="1200" b="0" i="0" kern="1200" dirty="0" smtClean="0">
                <a:solidFill>
                  <a:schemeClr val="tx1"/>
                </a:solidFill>
                <a:effectLst/>
                <a:latin typeface="+mn-lt"/>
                <a:ea typeface="+mn-ea"/>
                <a:cs typeface="+mn-cs"/>
              </a:rPr>
              <a:t>Surveillance:</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 Contrôle écho 2 à 3 mois plus tard réalisé</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impérativement </a:t>
            </a:r>
            <a:r>
              <a:rPr lang="fr-FR" sz="1200" b="1" i="0" kern="1200" dirty="0" smtClean="0">
                <a:solidFill>
                  <a:schemeClr val="tx1"/>
                </a:solidFill>
                <a:effectLst/>
                <a:latin typeface="+mn-lt"/>
                <a:ea typeface="+mn-ea"/>
                <a:cs typeface="+mn-cs"/>
              </a:rPr>
              <a:t>dans les 7 premiers jours du cycle</a:t>
            </a:r>
            <a:br>
              <a:rPr lang="fr-FR" sz="1200" b="1"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 En cas de régression incomplète: ponction</a:t>
            </a:r>
            <a:br>
              <a:rPr lang="fr-FR" sz="1200" b="0" i="0" kern="1200" dirty="0" smtClean="0">
                <a:solidFill>
                  <a:schemeClr val="tx1"/>
                </a:solidFill>
                <a:effectLst/>
                <a:latin typeface="+mn-lt"/>
                <a:ea typeface="+mn-ea"/>
                <a:cs typeface="+mn-cs"/>
              </a:rPr>
            </a:br>
            <a:r>
              <a:rPr lang="fr-FR" sz="1200" b="0" i="0" kern="1200" dirty="0" err="1" smtClean="0">
                <a:solidFill>
                  <a:schemeClr val="tx1"/>
                </a:solidFill>
                <a:effectLst/>
                <a:latin typeface="+mn-lt"/>
                <a:ea typeface="+mn-ea"/>
                <a:cs typeface="+mn-cs"/>
              </a:rPr>
              <a:t>échoguidée</a:t>
            </a:r>
            <a:r>
              <a:rPr lang="fr-FR" sz="1200" b="0" i="0" kern="1200" dirty="0" smtClean="0">
                <a:solidFill>
                  <a:schemeClr val="tx1"/>
                </a:solidFill>
                <a:effectLst/>
                <a:latin typeface="+mn-lt"/>
                <a:ea typeface="+mn-ea"/>
                <a:cs typeface="+mn-cs"/>
              </a:rPr>
              <a:t> avec analyse </a:t>
            </a:r>
            <a:r>
              <a:rPr lang="fr-FR" sz="1200" b="0" i="0" kern="1200" dirty="0" err="1" smtClean="0">
                <a:solidFill>
                  <a:schemeClr val="tx1"/>
                </a:solidFill>
                <a:effectLst/>
                <a:latin typeface="+mn-lt"/>
                <a:ea typeface="+mn-ea"/>
                <a:cs typeface="+mn-cs"/>
              </a:rPr>
              <a:t>cyto</a:t>
            </a:r>
            <a:r>
              <a:rPr lang="fr-FR" sz="1200" b="0" i="0" kern="1200" dirty="0" smtClean="0">
                <a:solidFill>
                  <a:schemeClr val="tx1"/>
                </a:solidFill>
                <a:effectLst/>
                <a:latin typeface="+mn-lt"/>
                <a:ea typeface="+mn-ea"/>
                <a:cs typeface="+mn-cs"/>
              </a:rPr>
              <a:t>-chimique du liquide</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 En cas de récidive ou de résultat suspect :</a:t>
            </a:r>
            <a:br>
              <a:rPr lang="fr-FR" sz="1200" b="0" i="0" kern="1200" dirty="0" smtClean="0">
                <a:solidFill>
                  <a:schemeClr val="tx1"/>
                </a:solidFill>
                <a:effectLst/>
                <a:latin typeface="+mn-lt"/>
                <a:ea typeface="+mn-ea"/>
                <a:cs typeface="+mn-cs"/>
              </a:rPr>
            </a:br>
            <a:r>
              <a:rPr lang="fr-FR" sz="1200" b="0" i="0" kern="1200" dirty="0" err="1" smtClean="0">
                <a:solidFill>
                  <a:schemeClr val="tx1"/>
                </a:solidFill>
                <a:effectLst/>
                <a:latin typeface="+mn-lt"/>
                <a:ea typeface="+mn-ea"/>
                <a:cs typeface="+mn-cs"/>
              </a:rPr>
              <a:t>coelioscopie</a:t>
            </a:r>
            <a:r>
              <a:rPr lang="fr-FR" dirty="0" smtClean="0"/>
              <a:t>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D0A6C685-9E32-430D-9C86-B82BEF2FA4D7}" type="slidenum">
              <a:rPr lang="fr-FR" smtClean="0"/>
              <a:pPr/>
              <a:t>35</a:t>
            </a:fld>
            <a:endParaRPr lang="fr-FR"/>
          </a:p>
        </p:txBody>
      </p:sp>
    </p:spTree>
    <p:extLst>
      <p:ext uri="{BB962C8B-B14F-4D97-AF65-F5344CB8AC3E}">
        <p14:creationId xmlns:p14="http://schemas.microsoft.com/office/powerpoint/2010/main" xmlns="" val="10831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46036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264663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29471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87467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362536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37940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34137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244033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306195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36160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pPr/>
              <a:t>28.11.2019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112689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pPr/>
              <a:t>28.11.2019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pPr/>
              <a:t>‹N°›</a:t>
            </a:fld>
            <a:endParaRPr lang="de-DE"/>
          </a:p>
        </p:txBody>
      </p:sp>
    </p:spTree>
    <p:extLst>
      <p:ext uri="{BB962C8B-B14F-4D97-AF65-F5344CB8AC3E}">
        <p14:creationId xmlns:p14="http://schemas.microsoft.com/office/powerpoint/2010/main" xmlns="" val="373187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3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3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mond 54">
            <a:extLst>
              <a:ext uri="{FF2B5EF4-FFF2-40B4-BE49-F238E27FC236}">
                <a16:creationId xmlns:a16="http://schemas.microsoft.com/office/drawing/2014/main" xmlns="" id="{B3DB8240-CB45-4CEF-B5A4-B2E6D10EB57D}"/>
              </a:ext>
            </a:extLst>
          </p:cNvPr>
          <p:cNvSpPr/>
          <p:nvPr/>
        </p:nvSpPr>
        <p:spPr>
          <a:xfrm>
            <a:off x="10230253" y="1748022"/>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53">
            <a:extLst>
              <a:ext uri="{FF2B5EF4-FFF2-40B4-BE49-F238E27FC236}">
                <a16:creationId xmlns:a16="http://schemas.microsoft.com/office/drawing/2014/main" xmlns="" id="{1B5C809D-4A34-4EC3-833E-1151161F7598}"/>
              </a:ext>
            </a:extLst>
          </p:cNvPr>
          <p:cNvSpPr/>
          <p:nvPr/>
        </p:nvSpPr>
        <p:spPr>
          <a:xfrm>
            <a:off x="6816690" y="754667"/>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0">
            <a:extLst>
              <a:ext uri="{FF2B5EF4-FFF2-40B4-BE49-F238E27FC236}">
                <a16:creationId xmlns:a16="http://schemas.microsoft.com/office/drawing/2014/main" xmlns="" id="{1475A786-4957-45E7-AF70-ECB8F71FB6EC}"/>
              </a:ext>
            </a:extLst>
          </p:cNvPr>
          <p:cNvSpPr/>
          <p:nvPr/>
        </p:nvSpPr>
        <p:spPr>
          <a:xfrm>
            <a:off x="-1155943" y="-440873"/>
            <a:ext cx="9626157" cy="8605157"/>
          </a:xfrm>
          <a:prstGeom prst="diamond">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885BFA1-6A83-4CE8-BC20-66705BE98AEF}"/>
              </a:ext>
            </a:extLst>
          </p:cNvPr>
          <p:cNvSpPr/>
          <p:nvPr/>
        </p:nvSpPr>
        <p:spPr>
          <a:xfrm rot="18964745">
            <a:off x="7265157" y="-1512582"/>
            <a:ext cx="5366657" cy="4441071"/>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2FB5F9F8-5ECB-4E85-A711-605F6987A49F}"/>
              </a:ext>
            </a:extLst>
          </p:cNvPr>
          <p:cNvSpPr/>
          <p:nvPr/>
        </p:nvSpPr>
        <p:spPr>
          <a:xfrm rot="18964745">
            <a:off x="8095011" y="6200512"/>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55">
            <a:extLst>
              <a:ext uri="{FF2B5EF4-FFF2-40B4-BE49-F238E27FC236}">
                <a16:creationId xmlns:a16="http://schemas.microsoft.com/office/drawing/2014/main" xmlns="" id="{CD5C28B8-09DA-448E-AD5B-724278094F44}"/>
              </a:ext>
            </a:extLst>
          </p:cNvPr>
          <p:cNvSpPr/>
          <p:nvPr/>
        </p:nvSpPr>
        <p:spPr>
          <a:xfrm>
            <a:off x="7845907" y="4495358"/>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56">
            <a:extLst>
              <a:ext uri="{FF2B5EF4-FFF2-40B4-BE49-F238E27FC236}">
                <a16:creationId xmlns:a16="http://schemas.microsoft.com/office/drawing/2014/main" xmlns="" id="{835B8D31-6501-4A54-BD61-32F0458A373B}"/>
              </a:ext>
            </a:extLst>
          </p:cNvPr>
          <p:cNvSpPr/>
          <p:nvPr/>
        </p:nvSpPr>
        <p:spPr>
          <a:xfrm>
            <a:off x="6362633" y="3134281"/>
            <a:ext cx="830860" cy="80024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7">
            <a:extLst>
              <a:ext uri="{FF2B5EF4-FFF2-40B4-BE49-F238E27FC236}">
                <a16:creationId xmlns:a16="http://schemas.microsoft.com/office/drawing/2014/main" xmlns="" id="{754EBDAE-B01C-482E-B25B-D049B4BFD2DA}"/>
              </a:ext>
            </a:extLst>
          </p:cNvPr>
          <p:cNvSpPr/>
          <p:nvPr/>
        </p:nvSpPr>
        <p:spPr>
          <a:xfrm>
            <a:off x="1369249" y="4092090"/>
            <a:ext cx="685800" cy="692376"/>
          </a:xfrm>
          <a:prstGeom prst="ellipse">
            <a:avLst/>
          </a:prstGeom>
          <a:solidFill>
            <a:srgbClr val="019589"/>
          </a:solidFill>
          <a:ln>
            <a:solidFill>
              <a:srgbClr val="019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68">
            <a:extLst>
              <a:ext uri="{FF2B5EF4-FFF2-40B4-BE49-F238E27FC236}">
                <a16:creationId xmlns:a16="http://schemas.microsoft.com/office/drawing/2014/main" xmlns="" id="{D06A28AC-98A9-4C5D-82E3-1C4475987F1F}"/>
              </a:ext>
            </a:extLst>
          </p:cNvPr>
          <p:cNvSpPr/>
          <p:nvPr/>
        </p:nvSpPr>
        <p:spPr>
          <a:xfrm>
            <a:off x="3139625" y="4104689"/>
            <a:ext cx="685800" cy="692376"/>
          </a:xfrm>
          <a:prstGeom prst="ellipse">
            <a:avLst/>
          </a:prstGeom>
          <a:solidFill>
            <a:srgbClr val="006571"/>
          </a:solidFill>
          <a:ln>
            <a:solidFill>
              <a:srgbClr val="006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9">
            <a:extLst>
              <a:ext uri="{FF2B5EF4-FFF2-40B4-BE49-F238E27FC236}">
                <a16:creationId xmlns:a16="http://schemas.microsoft.com/office/drawing/2014/main" xmlns="" id="{21527E63-90EE-46EB-8246-00110F5D77F5}"/>
              </a:ext>
            </a:extLst>
          </p:cNvPr>
          <p:cNvSpPr/>
          <p:nvPr/>
        </p:nvSpPr>
        <p:spPr>
          <a:xfrm>
            <a:off x="4985641" y="4106835"/>
            <a:ext cx="685800" cy="692376"/>
          </a:xfrm>
          <a:prstGeom prst="ellipse">
            <a:avLst/>
          </a:prstGeom>
          <a:solidFill>
            <a:srgbClr val="8FC8C2"/>
          </a:solidFill>
          <a:ln>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53">
            <a:extLst>
              <a:ext uri="{FF2B5EF4-FFF2-40B4-BE49-F238E27FC236}">
                <a16:creationId xmlns:a16="http://schemas.microsoft.com/office/drawing/2014/main" xmlns="" id="{1B5C809D-4A34-4EC3-833E-1151161F7598}"/>
              </a:ext>
            </a:extLst>
          </p:cNvPr>
          <p:cNvSpPr/>
          <p:nvPr/>
        </p:nvSpPr>
        <p:spPr>
          <a:xfrm>
            <a:off x="7123632" y="1070575"/>
            <a:ext cx="3996000" cy="3708000"/>
          </a:xfrm>
          <a:prstGeom prst="diamond">
            <a:avLst/>
          </a:prstGeom>
          <a:solidFill>
            <a:schemeClr val="bg1"/>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ésultat de recherche d'images pour &quot;conduite a tenir devant une masse pelvienn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03939" y="1268575"/>
            <a:ext cx="3493269" cy="3312000"/>
          </a:xfrm>
          <a:prstGeom prst="diamond">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58793" y="2542015"/>
            <a:ext cx="6316071" cy="830997"/>
          </a:xfrm>
          <a:prstGeom prst="rect">
            <a:avLst/>
          </a:prstGeom>
        </p:spPr>
        <p:txBody>
          <a:bodyPr wrap="square">
            <a:spAutoFit/>
          </a:bodyPr>
          <a:lstStyle/>
          <a:p>
            <a:pPr algn="ctr"/>
            <a:r>
              <a:rPr lang="fr-FR" sz="2400" b="1" u="sng" dirty="0">
                <a:solidFill>
                  <a:srgbClr val="007879"/>
                </a:solidFill>
                <a:latin typeface="Comic Sans MS" panose="030F0702030302020204" pitchFamily="66" charset="0"/>
              </a:rPr>
              <a:t>CONDUITE À </a:t>
            </a:r>
            <a:r>
              <a:rPr lang="fr-FR" sz="2400" b="1" u="sng" dirty="0" smtClean="0">
                <a:solidFill>
                  <a:srgbClr val="007879"/>
                </a:solidFill>
                <a:latin typeface="Comic Sans MS" panose="030F0702030302020204" pitchFamily="66" charset="0"/>
              </a:rPr>
              <a:t>TENIR  </a:t>
            </a:r>
            <a:r>
              <a:rPr lang="fr-FR" sz="2400" b="1" u="sng" dirty="0">
                <a:solidFill>
                  <a:srgbClr val="007879"/>
                </a:solidFill>
                <a:latin typeface="Comic Sans MS" panose="030F0702030302020204" pitchFamily="66" charset="0"/>
              </a:rPr>
              <a:t>DEVANT </a:t>
            </a:r>
            <a:endParaRPr lang="fr-FR" sz="2400" b="1" u="sng" dirty="0" smtClean="0">
              <a:solidFill>
                <a:srgbClr val="007879"/>
              </a:solidFill>
              <a:latin typeface="Comic Sans MS" panose="030F0702030302020204" pitchFamily="66" charset="0"/>
            </a:endParaRPr>
          </a:p>
          <a:p>
            <a:pPr algn="ctr"/>
            <a:r>
              <a:rPr lang="fr-FR" sz="2400" b="1" u="sng" dirty="0" smtClean="0">
                <a:solidFill>
                  <a:srgbClr val="007879"/>
                </a:solidFill>
                <a:latin typeface="Comic Sans MS" panose="030F0702030302020204" pitchFamily="66" charset="0"/>
              </a:rPr>
              <a:t>UNE MASSE PELVIENNE</a:t>
            </a:r>
            <a:endParaRPr lang="fr-FR" sz="2400" u="sng" dirty="0">
              <a:solidFill>
                <a:srgbClr val="007879"/>
              </a:solidFill>
              <a:latin typeface="Comic Sans MS" panose="030F0702030302020204" pitchFamily="66" charset="0"/>
            </a:endParaRPr>
          </a:p>
        </p:txBody>
      </p:sp>
      <p:sp>
        <p:nvSpPr>
          <p:cNvPr id="32" name="Rectangle 31"/>
          <p:cNvSpPr/>
          <p:nvPr/>
        </p:nvSpPr>
        <p:spPr>
          <a:xfrm>
            <a:off x="774587" y="485902"/>
            <a:ext cx="7584834" cy="646331"/>
          </a:xfrm>
          <a:prstGeom prst="rect">
            <a:avLst/>
          </a:prstGeom>
        </p:spPr>
        <p:txBody>
          <a:bodyPr wrap="square">
            <a:spAutoFit/>
          </a:bodyPr>
          <a:lstStyle/>
          <a:p>
            <a:pPr algn="ctr"/>
            <a:r>
              <a:rPr lang="fr-FR" dirty="0" smtClean="0">
                <a:latin typeface="Comic Sans MS" panose="030F0702030302020204" pitchFamily="66" charset="0"/>
              </a:rPr>
              <a:t>Etablissement Hospitalo-universitaire ABDALLAH NOUAOURIA</a:t>
            </a:r>
          </a:p>
          <a:p>
            <a:pPr algn="ctr"/>
            <a:r>
              <a:rPr lang="fr-FR" dirty="0" smtClean="0">
                <a:latin typeface="Comic Sans MS" panose="030F0702030302020204" pitchFamily="66" charset="0"/>
              </a:rPr>
              <a:t>Service Gynéco-obstétrique</a:t>
            </a:r>
            <a:endParaRPr lang="fr-FR" dirty="0">
              <a:latin typeface="Comic Sans MS" panose="030F0702030302020204" pitchFamily="66" charset="0"/>
            </a:endParaRPr>
          </a:p>
        </p:txBody>
      </p:sp>
      <p:sp>
        <p:nvSpPr>
          <p:cNvPr id="33" name="ZoneTexte 32"/>
          <p:cNvSpPr txBox="1"/>
          <p:nvPr/>
        </p:nvSpPr>
        <p:spPr>
          <a:xfrm>
            <a:off x="2434323" y="5808510"/>
            <a:ext cx="3342383" cy="369332"/>
          </a:xfrm>
          <a:prstGeom prst="rect">
            <a:avLst/>
          </a:prstGeom>
          <a:noFill/>
        </p:spPr>
        <p:txBody>
          <a:bodyPr wrap="square" rtlCol="0">
            <a:spAutoFit/>
          </a:bodyPr>
          <a:lstStyle/>
          <a:p>
            <a:r>
              <a:rPr lang="fr-FR" b="1" u="sng" dirty="0" smtClean="0">
                <a:latin typeface="Comic Sans MS" panose="030F0702030302020204" pitchFamily="66" charset="0"/>
              </a:rPr>
              <a:t>Présenté par </a:t>
            </a:r>
            <a:r>
              <a:rPr lang="fr-FR" b="1" dirty="0" smtClean="0">
                <a:latin typeface="Comic Sans MS" panose="030F0702030302020204" pitchFamily="66" charset="0"/>
              </a:rPr>
              <a:t>:DR. MISSI</a:t>
            </a:r>
            <a:endParaRPr lang="fr-FR" b="1" dirty="0">
              <a:latin typeface="Comic Sans MS" panose="030F0702030302020204" pitchFamily="66" charset="0"/>
            </a:endParaRPr>
          </a:p>
        </p:txBody>
      </p:sp>
      <p:sp>
        <p:nvSpPr>
          <p:cNvPr id="34" name="ZoneTexte 33"/>
          <p:cNvSpPr txBox="1"/>
          <p:nvPr/>
        </p:nvSpPr>
        <p:spPr>
          <a:xfrm>
            <a:off x="1532851" y="5346244"/>
            <a:ext cx="3886062" cy="369332"/>
          </a:xfrm>
          <a:prstGeom prst="rect">
            <a:avLst/>
          </a:prstGeom>
          <a:noFill/>
        </p:spPr>
        <p:txBody>
          <a:bodyPr wrap="square" rtlCol="0">
            <a:spAutoFit/>
          </a:bodyPr>
          <a:lstStyle/>
          <a:p>
            <a:r>
              <a:rPr lang="fr-FR" b="1" u="sng" dirty="0" smtClean="0">
                <a:latin typeface="Comic Sans MS" panose="030F0702030302020204" pitchFamily="66" charset="0"/>
              </a:rPr>
              <a:t>Encadré par </a:t>
            </a:r>
            <a:r>
              <a:rPr lang="fr-FR" b="1" dirty="0" smtClean="0">
                <a:latin typeface="Comic Sans MS" panose="030F0702030302020204" pitchFamily="66" charset="0"/>
              </a:rPr>
              <a:t>:PR. AOURES</a:t>
            </a:r>
            <a:endParaRPr lang="fr-FR" b="1" dirty="0">
              <a:latin typeface="Comic Sans MS" panose="030F0702030302020204" pitchFamily="66" charset="0"/>
            </a:endParaRPr>
          </a:p>
        </p:txBody>
      </p:sp>
    </p:spTree>
    <p:extLst>
      <p:ext uri="{BB962C8B-B14F-4D97-AF65-F5344CB8AC3E}">
        <p14:creationId xmlns:p14="http://schemas.microsoft.com/office/powerpoint/2010/main" xmlns="" val="199404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8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800"/>
                                        <p:tgtEl>
                                          <p:spTgt spid="8"/>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800" fill="hold"/>
                                        <p:tgtEl>
                                          <p:spTgt spid="13"/>
                                        </p:tgtEl>
                                        <p:attrNameLst>
                                          <p:attrName>ppt_w</p:attrName>
                                        </p:attrNameLst>
                                      </p:cBhvr>
                                      <p:tavLst>
                                        <p:tav tm="0">
                                          <p:val>
                                            <p:fltVal val="0"/>
                                          </p:val>
                                        </p:tav>
                                        <p:tav tm="100000">
                                          <p:val>
                                            <p:strVal val="#ppt_w"/>
                                          </p:val>
                                        </p:tav>
                                      </p:tavLst>
                                    </p:anim>
                                    <p:anim calcmode="lin" valueType="num">
                                      <p:cBhvr>
                                        <p:cTn id="17" dur="1800" fill="hold"/>
                                        <p:tgtEl>
                                          <p:spTgt spid="13"/>
                                        </p:tgtEl>
                                        <p:attrNameLst>
                                          <p:attrName>ppt_h</p:attrName>
                                        </p:attrNameLst>
                                      </p:cBhvr>
                                      <p:tavLst>
                                        <p:tav tm="0">
                                          <p:val>
                                            <p:fltVal val="0"/>
                                          </p:val>
                                        </p:tav>
                                        <p:tav tm="100000">
                                          <p:val>
                                            <p:strVal val="#ppt_h"/>
                                          </p:val>
                                        </p:tav>
                                      </p:tavLst>
                                    </p:anim>
                                    <p:anim calcmode="lin" valueType="num">
                                      <p:cBhvr>
                                        <p:cTn id="18" dur="1800" fill="hold"/>
                                        <p:tgtEl>
                                          <p:spTgt spid="13"/>
                                        </p:tgtEl>
                                        <p:attrNameLst>
                                          <p:attrName>style.rotation</p:attrName>
                                        </p:attrNameLst>
                                      </p:cBhvr>
                                      <p:tavLst>
                                        <p:tav tm="0">
                                          <p:val>
                                            <p:fltVal val="90"/>
                                          </p:val>
                                        </p:tav>
                                        <p:tav tm="100000">
                                          <p:val>
                                            <p:fltVal val="0"/>
                                          </p:val>
                                        </p:tav>
                                      </p:tavLst>
                                    </p:anim>
                                    <p:animEffect transition="in" filter="fade">
                                      <p:cBhvr>
                                        <p:cTn id="19" dur="1800"/>
                                        <p:tgtEl>
                                          <p:spTgt spid="1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300" fill="hold"/>
                                        <p:tgtEl>
                                          <p:spTgt spid="14"/>
                                        </p:tgtEl>
                                        <p:attrNameLst>
                                          <p:attrName>ppt_w</p:attrName>
                                        </p:attrNameLst>
                                      </p:cBhvr>
                                      <p:tavLst>
                                        <p:tav tm="0">
                                          <p:val>
                                            <p:fltVal val="0"/>
                                          </p:val>
                                        </p:tav>
                                        <p:tav tm="100000">
                                          <p:val>
                                            <p:strVal val="#ppt_w"/>
                                          </p:val>
                                        </p:tav>
                                      </p:tavLst>
                                    </p:anim>
                                    <p:anim calcmode="lin" valueType="num">
                                      <p:cBhvr>
                                        <p:cTn id="23" dur="1300" fill="hold"/>
                                        <p:tgtEl>
                                          <p:spTgt spid="14"/>
                                        </p:tgtEl>
                                        <p:attrNameLst>
                                          <p:attrName>ppt_h</p:attrName>
                                        </p:attrNameLst>
                                      </p:cBhvr>
                                      <p:tavLst>
                                        <p:tav tm="0">
                                          <p:val>
                                            <p:fltVal val="0"/>
                                          </p:val>
                                        </p:tav>
                                        <p:tav tm="100000">
                                          <p:val>
                                            <p:strVal val="#ppt_h"/>
                                          </p:val>
                                        </p:tav>
                                      </p:tavLst>
                                    </p:anim>
                                    <p:anim calcmode="lin" valueType="num">
                                      <p:cBhvr>
                                        <p:cTn id="24" dur="1300" fill="hold"/>
                                        <p:tgtEl>
                                          <p:spTgt spid="14"/>
                                        </p:tgtEl>
                                        <p:attrNameLst>
                                          <p:attrName>style.rotation</p:attrName>
                                        </p:attrNameLst>
                                      </p:cBhvr>
                                      <p:tavLst>
                                        <p:tav tm="0">
                                          <p:val>
                                            <p:fltVal val="90"/>
                                          </p:val>
                                        </p:tav>
                                        <p:tav tm="100000">
                                          <p:val>
                                            <p:fltVal val="0"/>
                                          </p:val>
                                        </p:tav>
                                      </p:tavLst>
                                    </p:anim>
                                    <p:animEffect transition="in" filter="fade">
                                      <p:cBhvr>
                                        <p:cTn id="25" dur="13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7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7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7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6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6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animBg="1"/>
      <p:bldP spid="7" grpId="0" animBg="1"/>
      <p:bldP spid="8" grpId="0" animBg="1"/>
      <p:bldP spid="11" grpId="0" animBg="1"/>
      <p:bldP spid="12" grpId="0" animBg="1"/>
      <p:bldP spid="13" grpId="0" animBg="1"/>
      <p:bldP spid="14" grpId="0" animBg="1"/>
      <p:bldP spid="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708" y="1310044"/>
            <a:ext cx="8664792" cy="4202817"/>
          </a:xfrm>
          <a:prstGeom prst="rect">
            <a:avLst/>
          </a:prstGeom>
        </p:spPr>
        <p:txBody>
          <a:bodyPr wrap="square">
            <a:spAutoFit/>
          </a:bodyPr>
          <a:lstStyle/>
          <a:p>
            <a:pPr>
              <a:lnSpc>
                <a:spcPct val="106000"/>
              </a:lnSpc>
              <a:spcAft>
                <a:spcPts val="0"/>
              </a:spcAft>
            </a:pPr>
            <a:endParaRPr lang="fr-FR" dirty="0" smtClean="0">
              <a:solidFill>
                <a:srgbClr val="000000"/>
              </a:solidFill>
              <a:latin typeface="Comic Sans MS" panose="030F0702030302020204" pitchFamily="66" charset="0"/>
            </a:endParaRPr>
          </a:p>
          <a:p>
            <a:pPr marL="285750" indent="-285750">
              <a:lnSpc>
                <a:spcPct val="106000"/>
              </a:lnSpc>
              <a:spcAft>
                <a:spcPts val="0"/>
              </a:spcAft>
              <a:buFont typeface="Arial" panose="020B0604020202020204" pitchFamily="34" charset="0"/>
              <a:buChar char="•"/>
            </a:pPr>
            <a:r>
              <a:rPr lang="fr-FR" dirty="0" smtClean="0">
                <a:solidFill>
                  <a:srgbClr val="000000"/>
                </a:solidFill>
                <a:latin typeface="Comic Sans MS" panose="030F0702030302020204" pitchFamily="66" charset="0"/>
              </a:rPr>
              <a:t>Renseignements </a:t>
            </a:r>
            <a:r>
              <a:rPr lang="fr-FR" dirty="0">
                <a:solidFill>
                  <a:srgbClr val="000000"/>
                </a:solidFill>
                <a:latin typeface="Comic Sans MS" panose="030F0702030302020204" pitchFamily="66" charset="0"/>
              </a:rPr>
              <a:t>généraux : âge, </a:t>
            </a:r>
            <a:r>
              <a:rPr lang="fr-FR" dirty="0" smtClean="0">
                <a:solidFill>
                  <a:srgbClr val="000000"/>
                </a:solidFill>
                <a:latin typeface="Comic Sans MS" panose="030F0702030302020204" pitchFamily="66" charset="0"/>
              </a:rPr>
              <a:t>profession</a:t>
            </a:r>
          </a:p>
          <a:p>
            <a:pPr marL="285750" indent="-285750">
              <a:lnSpc>
                <a:spcPct val="106000"/>
              </a:lnSpc>
              <a:spcAft>
                <a:spcPts val="0"/>
              </a:spcAft>
              <a:buFont typeface="Arial" panose="020B0604020202020204" pitchFamily="34" charset="0"/>
              <a:buChar char="•"/>
            </a:pPr>
            <a:r>
              <a:rPr lang="fr-FR" dirty="0" smtClean="0">
                <a:solidFill>
                  <a:srgbClr val="000000"/>
                </a:solidFill>
                <a:latin typeface="Comic Sans MS" panose="030F0702030302020204" pitchFamily="66" charset="0"/>
              </a:rPr>
              <a:t>ATCD </a:t>
            </a:r>
            <a:r>
              <a:rPr lang="fr-FR" dirty="0">
                <a:solidFill>
                  <a:srgbClr val="000000"/>
                </a:solidFill>
                <a:latin typeface="Comic Sans MS" panose="030F0702030302020204" pitchFamily="66" charset="0"/>
              </a:rPr>
              <a:t>familiaux : ascendants et collatéraux, notion de </a:t>
            </a:r>
            <a:r>
              <a:rPr lang="fr-FR" dirty="0" smtClean="0">
                <a:solidFill>
                  <a:srgbClr val="000000"/>
                </a:solidFill>
                <a:latin typeface="Comic Sans MS" panose="030F0702030302020204" pitchFamily="66" charset="0"/>
              </a:rPr>
              <a:t>tumeurs gynécologiques </a:t>
            </a:r>
            <a:r>
              <a:rPr lang="fr-FR" dirty="0">
                <a:solidFill>
                  <a:srgbClr val="000000"/>
                </a:solidFill>
                <a:latin typeface="Comic Sans MS" panose="030F0702030302020204" pitchFamily="66" charset="0"/>
              </a:rPr>
              <a:t>dans la famille, </a:t>
            </a:r>
            <a:r>
              <a:rPr lang="fr-FR" b="1" i="1" dirty="0">
                <a:solidFill>
                  <a:srgbClr val="000000"/>
                </a:solidFill>
                <a:latin typeface="Comic Sans MS" panose="030F0702030302020204" pitchFamily="66" charset="0"/>
              </a:rPr>
              <a:t>syndrome de </a:t>
            </a:r>
            <a:r>
              <a:rPr lang="fr-FR" b="1" i="1" dirty="0" smtClean="0">
                <a:solidFill>
                  <a:srgbClr val="000000"/>
                </a:solidFill>
                <a:latin typeface="Comic Sans MS" panose="030F0702030302020204" pitchFamily="66" charset="0"/>
              </a:rPr>
              <a:t>lynch</a:t>
            </a:r>
          </a:p>
          <a:p>
            <a:pPr marL="285750" indent="-285750">
              <a:lnSpc>
                <a:spcPct val="106000"/>
              </a:lnSpc>
              <a:spcAft>
                <a:spcPts val="0"/>
              </a:spcAft>
              <a:buFont typeface="Arial" panose="020B0604020202020204" pitchFamily="34" charset="0"/>
              <a:buChar char="•"/>
            </a:pPr>
            <a:r>
              <a:rPr lang="fr-FR" dirty="0" smtClean="0">
                <a:solidFill>
                  <a:srgbClr val="000000"/>
                </a:solidFill>
                <a:latin typeface="Comic Sans MS" panose="030F0702030302020204" pitchFamily="66" charset="0"/>
              </a:rPr>
              <a:t>Médicaux </a:t>
            </a:r>
            <a:r>
              <a:rPr lang="fr-FR" dirty="0">
                <a:solidFill>
                  <a:srgbClr val="000000"/>
                </a:solidFill>
                <a:latin typeface="Comic Sans MS" panose="030F0702030302020204" pitchFamily="66" charset="0"/>
              </a:rPr>
              <a:t>: comorbidités tels que HTA, </a:t>
            </a:r>
            <a:r>
              <a:rPr lang="fr-FR" dirty="0" smtClean="0">
                <a:solidFill>
                  <a:srgbClr val="000000"/>
                </a:solidFill>
                <a:latin typeface="Comic Sans MS" panose="030F0702030302020204" pitchFamily="66" charset="0"/>
              </a:rPr>
              <a:t>DBT</a:t>
            </a:r>
          </a:p>
          <a:p>
            <a:pPr marL="285750" lvl="0" indent="-285750">
              <a:lnSpc>
                <a:spcPct val="106000"/>
              </a:lnSpc>
              <a:buFont typeface="Arial" panose="020B0604020202020204" pitchFamily="34" charset="0"/>
              <a:buChar char="•"/>
            </a:pP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des facteurs pouvant faire évoquer une nature néoplasique : antécédents personnels de cancer du sein ou de l’ovaire, antécédents familiaux au premier degré de cancer du sein ou de l’ovaire surtout s’ils sont survenus chez une femme jeune</a:t>
            </a:r>
            <a:r>
              <a:rPr lang="fr-FR" dirty="0" smtClean="0">
                <a:solidFill>
                  <a:srgbClr val="000000"/>
                </a:solidFill>
                <a:latin typeface="Comic Sans MS" panose="030F0702030302020204" pitchFamily="66" charset="0"/>
                <a:ea typeface="Calibri" panose="020F0502020204030204" pitchFamily="34" charset="0"/>
                <a:cs typeface="Arial" panose="020B0604020202020204" pitchFamily="34" charset="0"/>
              </a:rPr>
              <a:t>.</a:t>
            </a:r>
            <a:endParaRPr lang="fr-FR" dirty="0" smtClean="0">
              <a:solidFill>
                <a:srgbClr val="000000"/>
              </a:solidFill>
              <a:latin typeface="Comic Sans MS" panose="030F0702030302020204" pitchFamily="66" charset="0"/>
            </a:endParaRPr>
          </a:p>
          <a:p>
            <a:pPr marL="285750" indent="-285750">
              <a:lnSpc>
                <a:spcPct val="106000"/>
              </a:lnSpc>
              <a:spcAft>
                <a:spcPts val="0"/>
              </a:spcAft>
              <a:buFont typeface="Arial" panose="020B0604020202020204" pitchFamily="34" charset="0"/>
              <a:buChar char="•"/>
            </a:pPr>
            <a:r>
              <a:rPr lang="fr-FR" dirty="0" smtClean="0">
                <a:solidFill>
                  <a:srgbClr val="000000"/>
                </a:solidFill>
                <a:latin typeface="Comic Sans MS" panose="030F0702030302020204" pitchFamily="66" charset="0"/>
              </a:rPr>
              <a:t>Gynéco-obstétriques </a:t>
            </a:r>
            <a:r>
              <a:rPr lang="fr-FR" dirty="0">
                <a:solidFill>
                  <a:srgbClr val="000000"/>
                </a:solidFill>
                <a:latin typeface="Comic Sans MS" panose="030F0702030302020204" pitchFamily="66" charset="0"/>
              </a:rPr>
              <a:t>: DDR, dysménorrhées secondaires tardives (endométriose</a:t>
            </a:r>
            <a:r>
              <a:rPr lang="fr-FR" dirty="0" smtClean="0">
                <a:solidFill>
                  <a:srgbClr val="000000"/>
                </a:solidFill>
                <a:latin typeface="Comic Sans MS" panose="030F0702030302020204" pitchFamily="66" charset="0"/>
              </a:rPr>
              <a:t>),</a:t>
            </a:r>
            <a:endParaRPr lang="fr-FR" b="1" dirty="0">
              <a:solidFill>
                <a:srgbClr val="00B050"/>
              </a:solidFill>
              <a:latin typeface="Comic Sans MS" panose="030F0702030302020204" pitchFamily="66" charset="0"/>
              <a:cs typeface="Arial" panose="020B0604020202020204" pitchFamily="34" charset="0"/>
            </a:endParaRPr>
          </a:p>
          <a:p>
            <a:pPr marL="285750" indent="-285750">
              <a:lnSpc>
                <a:spcPct val="106000"/>
              </a:lnSpc>
              <a:spcAft>
                <a:spcPts val="0"/>
              </a:spcAft>
              <a:buFont typeface="Arial" panose="020B0604020202020204" pitchFamily="34" charset="0"/>
              <a:buChar char="•"/>
            </a:pPr>
            <a:r>
              <a:rPr lang="fr-FR" dirty="0" smtClean="0">
                <a:solidFill>
                  <a:srgbClr val="000000"/>
                </a:solidFill>
                <a:latin typeface="Comic Sans MS" panose="030F0702030302020204" pitchFamily="66" charset="0"/>
                <a:ea typeface="Calibri" panose="020F0502020204030204" pitchFamily="34" charset="0"/>
                <a:cs typeface="Arial" panose="020B0604020202020204" pitchFamily="34" charset="0"/>
              </a:rPr>
              <a:t>On </a:t>
            </a: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recherche les facteurs de risque de kyste fonctionnel : contraception orale minidosée, grossesse, stimulation ovarienne, syndrome des ovaires </a:t>
            </a:r>
            <a:r>
              <a:rPr lang="fr-FR" dirty="0" err="1">
                <a:solidFill>
                  <a:srgbClr val="000000"/>
                </a:solidFill>
                <a:latin typeface="Comic Sans MS" panose="030F0702030302020204" pitchFamily="66" charset="0"/>
                <a:ea typeface="Calibri" panose="020F0502020204030204" pitchFamily="34" charset="0"/>
                <a:cs typeface="Arial" panose="020B0604020202020204" pitchFamily="34" charset="0"/>
              </a:rPr>
              <a:t>polykystiques</a:t>
            </a: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 </a:t>
            </a:r>
            <a:endParaRPr lang="fr-FR" dirty="0">
              <a:latin typeface="Comic Sans MS" panose="030F0702030302020204" pitchFamily="66" charset="0"/>
              <a:ea typeface="Calibri" panose="020F0502020204030204" pitchFamily="34" charset="0"/>
              <a:cs typeface="Arial" panose="020B0604020202020204" pitchFamily="34" charset="0"/>
            </a:endParaRPr>
          </a:p>
        </p:txBody>
      </p:sp>
      <p:sp>
        <p:nvSpPr>
          <p:cNvPr id="3"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724" y="771435"/>
            <a:ext cx="2919389"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interrogatoire</a:t>
            </a:r>
          </a:p>
        </p:txBody>
      </p:sp>
    </p:spTree>
    <p:extLst>
      <p:ext uri="{BB962C8B-B14F-4D97-AF65-F5344CB8AC3E}">
        <p14:creationId xmlns:p14="http://schemas.microsoft.com/office/powerpoint/2010/main" xmlns="" val="314756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8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7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6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5326" y="858877"/>
            <a:ext cx="7218948" cy="1200329"/>
          </a:xfrm>
          <a:prstGeom prst="rect">
            <a:avLst/>
          </a:prstGeom>
        </p:spPr>
        <p:txBody>
          <a:bodyPr wrap="square">
            <a:spAutoFit/>
          </a:bodyPr>
          <a:lstStyle/>
          <a:p>
            <a:pPr algn="ctr"/>
            <a:r>
              <a:rPr lang="fr-FR" b="1" dirty="0">
                <a:latin typeface="Comic Sans MS" panose="030F0702030302020204" pitchFamily="66" charset="0"/>
              </a:rPr>
              <a:t>Les signes généraux sont à rechercher </a:t>
            </a:r>
            <a:r>
              <a:rPr lang="fr-FR" dirty="0">
                <a:latin typeface="Comic Sans MS" panose="030F0702030302020204" pitchFamily="66" charset="0"/>
              </a:rPr>
              <a:t>comme l’asthénie, l’anorexie, l’amaigrissement, la fièvre </a:t>
            </a:r>
            <a:r>
              <a:rPr lang="fr-FR" dirty="0" smtClean="0">
                <a:latin typeface="Comic Sans MS" panose="030F0702030302020204" pitchFamily="66" charset="0"/>
              </a:rPr>
              <a:t>qui orientent </a:t>
            </a:r>
            <a:r>
              <a:rPr lang="fr-FR" dirty="0">
                <a:latin typeface="Comic Sans MS" panose="030F0702030302020204" pitchFamily="66" charset="0"/>
              </a:rPr>
              <a:t>vers une néoplasie ou infection. </a:t>
            </a:r>
            <a:br>
              <a:rPr lang="fr-FR" dirty="0">
                <a:latin typeface="Comic Sans MS" panose="030F0702030302020204" pitchFamily="66" charset="0"/>
              </a:rPr>
            </a:br>
            <a:endParaRPr lang="fr-FR" dirty="0">
              <a:latin typeface="Comic Sans MS" panose="030F0702030302020204" pitchFamily="66" charset="0"/>
            </a:endParaRPr>
          </a:p>
        </p:txBody>
      </p:sp>
      <p:sp>
        <p:nvSpPr>
          <p:cNvPr id="3" name="Rectangle 2"/>
          <p:cNvSpPr/>
          <p:nvPr/>
        </p:nvSpPr>
        <p:spPr>
          <a:xfrm>
            <a:off x="3158229" y="3498331"/>
            <a:ext cx="8550442" cy="2585323"/>
          </a:xfrm>
          <a:prstGeom prst="rect">
            <a:avLst/>
          </a:prstGeom>
        </p:spPr>
        <p:txBody>
          <a:bodyPr wrap="square">
            <a:spAutoFit/>
          </a:bodyPr>
          <a:lstStyle/>
          <a:p>
            <a:pPr marL="285750" indent="-285750">
              <a:buFont typeface="Arial" panose="020B0604020202020204" pitchFamily="34" charset="0"/>
              <a:buChar char="•"/>
            </a:pPr>
            <a:r>
              <a:rPr lang="fr-FR" dirty="0" smtClean="0">
                <a:latin typeface="Comic Sans MS" panose="030F0702030302020204" pitchFamily="66" charset="0"/>
              </a:rPr>
              <a:t>Les </a:t>
            </a:r>
            <a:r>
              <a:rPr lang="fr-FR" dirty="0">
                <a:latin typeface="Comic Sans MS" panose="030F0702030302020204" pitchFamily="66" charset="0"/>
              </a:rPr>
              <a:t>signes fonctionnels urinaires sont : une pollakiurie, une </a:t>
            </a:r>
            <a:r>
              <a:rPr lang="fr-FR" dirty="0" err="1">
                <a:latin typeface="Comic Sans MS" panose="030F0702030302020204" pitchFamily="66" charset="0"/>
              </a:rPr>
              <a:t>urgenturie</a:t>
            </a:r>
            <a:r>
              <a:rPr lang="fr-FR" dirty="0">
                <a:latin typeface="Comic Sans MS" panose="030F0702030302020204" pitchFamily="66" charset="0"/>
              </a:rPr>
              <a:t>, une dysurie, des urines </a:t>
            </a:r>
            <a:r>
              <a:rPr lang="fr-FR" dirty="0" smtClean="0">
                <a:latin typeface="Comic Sans MS" panose="030F0702030302020204" pitchFamily="66" charset="0"/>
              </a:rPr>
              <a:t>rouges évoquant </a:t>
            </a:r>
            <a:r>
              <a:rPr lang="fr-FR" dirty="0">
                <a:latin typeface="Comic Sans MS" panose="030F0702030302020204" pitchFamily="66" charset="0"/>
              </a:rPr>
              <a:t>une hématurie (diagnostic </a:t>
            </a:r>
            <a:r>
              <a:rPr lang="fr-FR" dirty="0" err="1">
                <a:latin typeface="Comic Sans MS" panose="030F0702030302020204" pitchFamily="66" charset="0"/>
              </a:rPr>
              <a:t>clinico</a:t>
            </a:r>
            <a:r>
              <a:rPr lang="fr-FR" dirty="0">
                <a:latin typeface="Comic Sans MS" panose="030F0702030302020204" pitchFamily="66" charset="0"/>
              </a:rPr>
              <a:t>-biologique</a:t>
            </a:r>
            <a:r>
              <a:rPr lang="fr-FR" dirty="0" smtClean="0">
                <a:latin typeface="Comic Sans MS" panose="030F0702030302020204" pitchFamily="66" charset="0"/>
              </a:rPr>
              <a:t>).</a:t>
            </a:r>
          </a:p>
          <a:p>
            <a:pPr marL="285750" indent="-285750">
              <a:buFont typeface="Arial" panose="020B0604020202020204" pitchFamily="34" charset="0"/>
              <a:buChar char="•"/>
            </a:pPr>
            <a:r>
              <a:rPr lang="fr-FR" dirty="0" smtClean="0">
                <a:latin typeface="Comic Sans MS" panose="030F0702030302020204" pitchFamily="66" charset="0"/>
              </a:rPr>
              <a:t>Les </a:t>
            </a:r>
            <a:r>
              <a:rPr lang="fr-FR" dirty="0">
                <a:latin typeface="Comic Sans MS" panose="030F0702030302020204" pitchFamily="66" charset="0"/>
              </a:rPr>
              <a:t>signes fonctionnels gynécologiques sont une douleur pelvienne spontanée ou provoquée (dyspareunie</a:t>
            </a:r>
            <a:r>
              <a:rPr lang="fr-FR" dirty="0" smtClean="0">
                <a:latin typeface="Comic Sans MS" panose="030F0702030302020204" pitchFamily="66" charset="0"/>
              </a:rPr>
              <a:t>), des </a:t>
            </a:r>
            <a:r>
              <a:rPr lang="fr-FR" dirty="0">
                <a:latin typeface="Comic Sans MS" panose="030F0702030302020204" pitchFamily="66" charset="0"/>
              </a:rPr>
              <a:t>leucorrhées, une aménorrhée, une </a:t>
            </a:r>
            <a:r>
              <a:rPr lang="fr-FR" dirty="0" err="1">
                <a:latin typeface="Comic Sans MS" panose="030F0702030302020204" pitchFamily="66" charset="0"/>
              </a:rPr>
              <a:t>méno</a:t>
            </a:r>
            <a:r>
              <a:rPr lang="fr-FR" dirty="0">
                <a:latin typeface="Comic Sans MS" panose="030F0702030302020204" pitchFamily="66" charset="0"/>
              </a:rPr>
              <a:t>- ou </a:t>
            </a:r>
            <a:r>
              <a:rPr lang="fr-FR" dirty="0" smtClean="0">
                <a:latin typeface="Comic Sans MS" panose="030F0702030302020204" pitchFamily="66" charset="0"/>
              </a:rPr>
              <a:t>métrorragie.</a:t>
            </a:r>
          </a:p>
          <a:p>
            <a:pPr marL="285750" indent="-285750">
              <a:buFont typeface="Arial" panose="020B0604020202020204" pitchFamily="34" charset="0"/>
              <a:buChar char="•"/>
            </a:pPr>
            <a:r>
              <a:rPr lang="fr-FR" dirty="0" smtClean="0">
                <a:latin typeface="Comic Sans MS" panose="030F0702030302020204" pitchFamily="66" charset="0"/>
              </a:rPr>
              <a:t>Les </a:t>
            </a:r>
            <a:r>
              <a:rPr lang="fr-FR" dirty="0">
                <a:latin typeface="Comic Sans MS" panose="030F0702030302020204" pitchFamily="66" charset="0"/>
              </a:rPr>
              <a:t>signes fonctionnels digestifs sont un trouble du transit (constipation et </a:t>
            </a:r>
            <a:r>
              <a:rPr lang="fr-FR" dirty="0" err="1">
                <a:latin typeface="Comic Sans MS" panose="030F0702030302020204" pitchFamily="66" charset="0"/>
              </a:rPr>
              <a:t>dyschésie</a:t>
            </a:r>
            <a:r>
              <a:rPr lang="fr-FR" dirty="0">
                <a:latin typeface="Comic Sans MS" panose="030F0702030302020204" pitchFamily="66" charset="0"/>
              </a:rPr>
              <a:t>) et des rectorragies. </a:t>
            </a:r>
            <a:br>
              <a:rPr lang="fr-FR" dirty="0">
                <a:latin typeface="Comic Sans MS" panose="030F0702030302020204" pitchFamily="66" charset="0"/>
              </a:rPr>
            </a:br>
            <a:endParaRPr lang="fr-FR" dirty="0">
              <a:latin typeface="Comic Sans MS" panose="030F0702030302020204" pitchFamily="66" charset="0"/>
            </a:endParaRPr>
          </a:p>
        </p:txBody>
      </p:sp>
      <p:sp>
        <p:nvSpPr>
          <p:cNvPr id="4"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10" name="Rectangle 9"/>
          <p:cNvSpPr/>
          <p:nvPr/>
        </p:nvSpPr>
        <p:spPr>
          <a:xfrm>
            <a:off x="2527798" y="2424778"/>
            <a:ext cx="8339169" cy="646331"/>
          </a:xfrm>
          <a:prstGeom prst="rect">
            <a:avLst/>
          </a:prstGeom>
        </p:spPr>
        <p:txBody>
          <a:bodyPr wrap="square">
            <a:spAutoFit/>
          </a:bodyPr>
          <a:lstStyle/>
          <a:p>
            <a:r>
              <a:rPr lang="fr-FR" dirty="0">
                <a:latin typeface="Comic Sans MS" panose="030F0702030302020204" pitchFamily="66" charset="0"/>
              </a:rPr>
              <a:t>Les signes fonctionnels des trois principaux appareils pelviens doivent être connus.</a:t>
            </a:r>
          </a:p>
        </p:txBody>
      </p:sp>
    </p:spTree>
    <p:extLst>
      <p:ext uri="{BB962C8B-B14F-4D97-AF65-F5344CB8AC3E}">
        <p14:creationId xmlns:p14="http://schemas.microsoft.com/office/powerpoint/2010/main" xmlns="" val="343951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8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7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7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600"/>
                                        <p:tgtEl>
                                          <p:spTgt spid="5"/>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11" name="Right Triangle 56">
            <a:extLst>
              <a:ext uri="{FF2B5EF4-FFF2-40B4-BE49-F238E27FC236}">
                <a16:creationId xmlns:a16="http://schemas.microsoft.com/office/drawing/2014/main" xmlns="" id="{C245597F-0583-44BF-9421-B5E46E95066E}"/>
              </a:ext>
            </a:extLst>
          </p:cNvPr>
          <p:cNvSpPr/>
          <p:nvPr/>
        </p:nvSpPr>
        <p:spPr>
          <a:xfrm rot="284147">
            <a:off x="5118884" y="789165"/>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Pentagon 61">
            <a:extLst>
              <a:ext uri="{FF2B5EF4-FFF2-40B4-BE49-F238E27FC236}">
                <a16:creationId xmlns:a16="http://schemas.microsoft.com/office/drawing/2014/main" xmlns="" id="{9645109D-0BB0-4AE1-9BAB-FEF349CC61A4}"/>
              </a:ext>
            </a:extLst>
          </p:cNvPr>
          <p:cNvSpPr/>
          <p:nvPr/>
        </p:nvSpPr>
        <p:spPr>
          <a:xfrm flipH="1">
            <a:off x="5241701" y="605307"/>
            <a:ext cx="2807594" cy="927279"/>
          </a:xfrm>
          <a:prstGeom prst="homePlat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65">
            <a:extLst>
              <a:ext uri="{FF2B5EF4-FFF2-40B4-BE49-F238E27FC236}">
                <a16:creationId xmlns:a16="http://schemas.microsoft.com/office/drawing/2014/main" xmlns="" id="{E2B44A2C-AF51-418E-9401-15635707BC55}"/>
              </a:ext>
            </a:extLst>
          </p:cNvPr>
          <p:cNvSpPr txBox="1"/>
          <p:nvPr/>
        </p:nvSpPr>
        <p:spPr>
          <a:xfrm>
            <a:off x="5279420" y="543399"/>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1</a:t>
            </a:r>
            <a:endParaRPr lang="en-IN" sz="2000" dirty="0">
              <a:solidFill>
                <a:schemeClr val="bg1">
                  <a:lumMod val="95000"/>
                </a:schemeClr>
              </a:solidFill>
              <a:latin typeface="Berlin Sans FB" panose="020E0602020502020306" pitchFamily="34" charset="0"/>
            </a:endParaRPr>
          </a:p>
        </p:txBody>
      </p:sp>
      <p:sp>
        <p:nvSpPr>
          <p:cNvPr id="28" name="TextBox 73">
            <a:extLst>
              <a:ext uri="{FF2B5EF4-FFF2-40B4-BE49-F238E27FC236}">
                <a16:creationId xmlns:a16="http://schemas.microsoft.com/office/drawing/2014/main" xmlns="" id="{104B3E56-C67B-490B-856E-53EC45E97CB3}"/>
              </a:ext>
            </a:extLst>
          </p:cNvPr>
          <p:cNvSpPr txBox="1"/>
          <p:nvPr/>
        </p:nvSpPr>
        <p:spPr>
          <a:xfrm>
            <a:off x="4467741" y="1359096"/>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2</a:t>
            </a:r>
            <a:endParaRPr lang="en-IN" sz="2000" dirty="0">
              <a:solidFill>
                <a:schemeClr val="bg1">
                  <a:lumMod val="95000"/>
                </a:schemeClr>
              </a:solidFill>
              <a:latin typeface="Berlin Sans FB" panose="020E0602020502020306" pitchFamily="34" charset="0"/>
            </a:endParaRPr>
          </a:p>
        </p:txBody>
      </p:sp>
      <p:sp>
        <p:nvSpPr>
          <p:cNvPr id="30" name="TextBox 75">
            <a:extLst>
              <a:ext uri="{FF2B5EF4-FFF2-40B4-BE49-F238E27FC236}">
                <a16:creationId xmlns:a16="http://schemas.microsoft.com/office/drawing/2014/main" xmlns="" id="{B8CE3DE1-EE0D-41C9-8E74-04356229E347}"/>
              </a:ext>
            </a:extLst>
          </p:cNvPr>
          <p:cNvSpPr txBox="1"/>
          <p:nvPr/>
        </p:nvSpPr>
        <p:spPr>
          <a:xfrm>
            <a:off x="6675120" y="21921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3</a:t>
            </a:r>
            <a:endParaRPr lang="en-IN" sz="2000" dirty="0">
              <a:solidFill>
                <a:schemeClr val="bg1">
                  <a:lumMod val="95000"/>
                </a:schemeClr>
              </a:solidFill>
              <a:latin typeface="Berlin Sans FB" panose="020E0602020502020306" pitchFamily="34" charset="0"/>
            </a:endParaRPr>
          </a:p>
        </p:txBody>
      </p:sp>
      <p:sp>
        <p:nvSpPr>
          <p:cNvPr id="32" name="TextBox 77">
            <a:extLst>
              <a:ext uri="{FF2B5EF4-FFF2-40B4-BE49-F238E27FC236}">
                <a16:creationId xmlns:a16="http://schemas.microsoft.com/office/drawing/2014/main" xmlns="" id="{7A40B7E8-EB4D-4B3C-9D4A-B8CD6F742BE3}"/>
              </a:ext>
            </a:extLst>
          </p:cNvPr>
          <p:cNvSpPr txBox="1"/>
          <p:nvPr/>
        </p:nvSpPr>
        <p:spPr>
          <a:xfrm>
            <a:off x="4899218" y="30019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4</a:t>
            </a:r>
            <a:endParaRPr lang="en-IN" sz="2000" dirty="0">
              <a:solidFill>
                <a:schemeClr val="bg1">
                  <a:lumMod val="95000"/>
                </a:schemeClr>
              </a:solidFill>
              <a:latin typeface="Berlin Sans FB" panose="020E0602020502020306" pitchFamily="34" charset="0"/>
            </a:endParaRPr>
          </a:p>
        </p:txBody>
      </p:sp>
      <p:sp>
        <p:nvSpPr>
          <p:cNvPr id="34" name="TextBox 79">
            <a:extLst>
              <a:ext uri="{FF2B5EF4-FFF2-40B4-BE49-F238E27FC236}">
                <a16:creationId xmlns:a16="http://schemas.microsoft.com/office/drawing/2014/main" xmlns="" id="{80CC8AEA-6DFA-42E8-9920-F59736571533}"/>
              </a:ext>
            </a:extLst>
          </p:cNvPr>
          <p:cNvSpPr txBox="1"/>
          <p:nvPr/>
        </p:nvSpPr>
        <p:spPr>
          <a:xfrm>
            <a:off x="6128507" y="3894065"/>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5</a:t>
            </a:r>
            <a:endParaRPr lang="en-IN" sz="2000" dirty="0">
              <a:solidFill>
                <a:schemeClr val="bg1">
                  <a:lumMod val="95000"/>
                </a:schemeClr>
              </a:solidFill>
              <a:latin typeface="Berlin Sans FB" panose="020E0602020502020306" pitchFamily="34" charset="0"/>
            </a:endParaRPr>
          </a:p>
        </p:txBody>
      </p:sp>
      <p:sp>
        <p:nvSpPr>
          <p:cNvPr id="6" name="Rectangle 5"/>
          <p:cNvSpPr/>
          <p:nvPr/>
        </p:nvSpPr>
        <p:spPr>
          <a:xfrm>
            <a:off x="5465491" y="1622733"/>
            <a:ext cx="6096000" cy="1477328"/>
          </a:xfrm>
          <a:prstGeom prst="rect">
            <a:avLst/>
          </a:prstGeom>
        </p:spPr>
        <p:txBody>
          <a:bodyPr>
            <a:spAutoFit/>
          </a:bodyPr>
          <a:lstStyle/>
          <a:p>
            <a:pPr algn="ctr"/>
            <a:r>
              <a:rPr lang="fr-FR" b="1" dirty="0">
                <a:solidFill>
                  <a:srgbClr val="000000"/>
                </a:solidFill>
                <a:latin typeface="Comic Sans MS" panose="030F0702030302020204" pitchFamily="66" charset="0"/>
              </a:rPr>
              <a:t/>
            </a:r>
            <a:br>
              <a:rPr lang="fr-FR" b="1"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L'inspection est souvent négative si la masse est de petit volume ou </a:t>
            </a:r>
            <a:r>
              <a:rPr lang="fr-FR" dirty="0" smtClean="0">
                <a:solidFill>
                  <a:srgbClr val="000000"/>
                </a:solidFill>
                <a:latin typeface="Comic Sans MS" panose="030F0702030302020204" pitchFamily="66" charset="0"/>
              </a:rPr>
              <a:t>à développement </a:t>
            </a:r>
            <a:r>
              <a:rPr lang="fr-FR" dirty="0">
                <a:solidFill>
                  <a:srgbClr val="000000"/>
                </a:solidFill>
                <a:latin typeface="Comic Sans MS" panose="030F0702030302020204" pitchFamily="66" charset="0"/>
              </a:rPr>
              <a:t>pelvien. Mais une </a:t>
            </a:r>
            <a:r>
              <a:rPr lang="fr-FR" dirty="0" smtClean="0">
                <a:solidFill>
                  <a:srgbClr val="000000"/>
                </a:solidFill>
                <a:latin typeface="Comic Sans MS" panose="030F0702030302020204" pitchFamily="66" charset="0"/>
              </a:rPr>
              <a:t>MP </a:t>
            </a:r>
            <a:r>
              <a:rPr lang="fr-FR" dirty="0">
                <a:solidFill>
                  <a:srgbClr val="000000"/>
                </a:solidFill>
                <a:latin typeface="Comic Sans MS" panose="030F0702030302020204" pitchFamily="66" charset="0"/>
              </a:rPr>
              <a:t>énorme entraîne une </a:t>
            </a:r>
            <a:r>
              <a:rPr lang="fr-FR" dirty="0" smtClean="0">
                <a:solidFill>
                  <a:srgbClr val="000000"/>
                </a:solidFill>
                <a:latin typeface="Comic Sans MS" panose="030F0702030302020204" pitchFamily="66" charset="0"/>
              </a:rPr>
              <a:t>voussure abdominale</a:t>
            </a:r>
            <a:r>
              <a:rPr lang="fr-FR" dirty="0">
                <a:solidFill>
                  <a:srgbClr val="000000"/>
                </a:solidFill>
                <a:latin typeface="Comic Sans MS" panose="030F0702030302020204" pitchFamily="66" charset="0"/>
              </a:rPr>
              <a:t>.</a:t>
            </a:r>
            <a:r>
              <a:rPr lang="fr-FR" dirty="0">
                <a:latin typeface="Comic Sans MS" panose="030F0702030302020204" pitchFamily="66" charset="0"/>
              </a:rPr>
              <a:t> </a:t>
            </a:r>
            <a:br>
              <a:rPr lang="fr-FR" dirty="0">
                <a:latin typeface="Comic Sans MS" panose="030F0702030302020204" pitchFamily="66" charset="0"/>
              </a:rPr>
            </a:br>
            <a:endParaRPr lang="fr-FR" dirty="0">
              <a:latin typeface="Comic Sans MS" panose="030F0702030302020204" pitchFamily="66" charset="0"/>
            </a:endParaRPr>
          </a:p>
        </p:txBody>
      </p:sp>
      <p:sp>
        <p:nvSpPr>
          <p:cNvPr id="38" name="Rectangle 37"/>
          <p:cNvSpPr/>
          <p:nvPr/>
        </p:nvSpPr>
        <p:spPr>
          <a:xfrm>
            <a:off x="6120588" y="866564"/>
            <a:ext cx="1430200" cy="369332"/>
          </a:xfrm>
          <a:prstGeom prst="rect">
            <a:avLst/>
          </a:prstGeom>
        </p:spPr>
        <p:txBody>
          <a:bodyPr wrap="none">
            <a:spAutoFit/>
          </a:bodyPr>
          <a:lstStyle/>
          <a:p>
            <a:r>
              <a:rPr lang="fr-FR" b="1" dirty="0">
                <a:solidFill>
                  <a:schemeClr val="bg1"/>
                </a:solidFill>
                <a:latin typeface="Comic Sans MS" panose="030F0702030302020204" pitchFamily="66" charset="0"/>
              </a:rPr>
              <a:t> Inspection</a:t>
            </a:r>
            <a:endParaRPr lang="fr-FR" dirty="0">
              <a:solidFill>
                <a:schemeClr val="bg1"/>
              </a:solidFill>
              <a:latin typeface="Comic Sans MS" panose="030F0702030302020204" pitchFamily="66" charset="0"/>
            </a:endParaRPr>
          </a:p>
        </p:txBody>
      </p:sp>
      <p:pic>
        <p:nvPicPr>
          <p:cNvPr id="30722" name="Picture 2" descr="https://www.urofrance.org/fileadmin/documents/data/PU/2005/PU-2005-00151128/Images/Figu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98639" y="3500957"/>
            <a:ext cx="3743325" cy="2724151"/>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Forme libre 38"/>
          <p:cNvSpPr/>
          <p:nvPr/>
        </p:nvSpPr>
        <p:spPr>
          <a:xfrm>
            <a:off x="4204225" y="3850514"/>
            <a:ext cx="2123768" cy="796942"/>
          </a:xfrm>
          <a:custGeom>
            <a:avLst/>
            <a:gdLst>
              <a:gd name="connsiteX0" fmla="*/ 0 w 2123768"/>
              <a:gd name="connsiteY0" fmla="*/ 0 h 796942"/>
              <a:gd name="connsiteX1" fmla="*/ 132736 w 2123768"/>
              <a:gd name="connsiteY1" fmla="*/ 14748 h 796942"/>
              <a:gd name="connsiteX2" fmla="*/ 176981 w 2123768"/>
              <a:gd name="connsiteY2" fmla="*/ 29497 h 796942"/>
              <a:gd name="connsiteX3" fmla="*/ 265471 w 2123768"/>
              <a:gd name="connsiteY3" fmla="*/ 44245 h 796942"/>
              <a:gd name="connsiteX4" fmla="*/ 309717 w 2123768"/>
              <a:gd name="connsiteY4" fmla="*/ 58993 h 796942"/>
              <a:gd name="connsiteX5" fmla="*/ 958646 w 2123768"/>
              <a:gd name="connsiteY5" fmla="*/ 73742 h 796942"/>
              <a:gd name="connsiteX6" fmla="*/ 1076633 w 2123768"/>
              <a:gd name="connsiteY6" fmla="*/ 103239 h 796942"/>
              <a:gd name="connsiteX7" fmla="*/ 1135626 w 2123768"/>
              <a:gd name="connsiteY7" fmla="*/ 117987 h 796942"/>
              <a:gd name="connsiteX8" fmla="*/ 1209368 w 2123768"/>
              <a:gd name="connsiteY8" fmla="*/ 132735 h 796942"/>
              <a:gd name="connsiteX9" fmla="*/ 1297858 w 2123768"/>
              <a:gd name="connsiteY9" fmla="*/ 162232 h 796942"/>
              <a:gd name="connsiteX10" fmla="*/ 1356852 w 2123768"/>
              <a:gd name="connsiteY10" fmla="*/ 176980 h 796942"/>
              <a:gd name="connsiteX11" fmla="*/ 1415846 w 2123768"/>
              <a:gd name="connsiteY11" fmla="*/ 206477 h 796942"/>
              <a:gd name="connsiteX12" fmla="*/ 1519084 w 2123768"/>
              <a:gd name="connsiteY12" fmla="*/ 265471 h 796942"/>
              <a:gd name="connsiteX13" fmla="*/ 1622323 w 2123768"/>
              <a:gd name="connsiteY13" fmla="*/ 353961 h 796942"/>
              <a:gd name="connsiteX14" fmla="*/ 1710813 w 2123768"/>
              <a:gd name="connsiteY14" fmla="*/ 412955 h 796942"/>
              <a:gd name="connsiteX15" fmla="*/ 1799304 w 2123768"/>
              <a:gd name="connsiteY15" fmla="*/ 501445 h 796942"/>
              <a:gd name="connsiteX16" fmla="*/ 1858297 w 2123768"/>
              <a:gd name="connsiteY16" fmla="*/ 589935 h 796942"/>
              <a:gd name="connsiteX17" fmla="*/ 1991033 w 2123768"/>
              <a:gd name="connsiteY17" fmla="*/ 707922 h 796942"/>
              <a:gd name="connsiteX18" fmla="*/ 2020529 w 2123768"/>
              <a:gd name="connsiteY18" fmla="*/ 752168 h 796942"/>
              <a:gd name="connsiteX19" fmla="*/ 2109020 w 2123768"/>
              <a:gd name="connsiteY19" fmla="*/ 796413 h 796942"/>
              <a:gd name="connsiteX20" fmla="*/ 2123768 w 2123768"/>
              <a:gd name="connsiteY20" fmla="*/ 796413 h 79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3768" h="796942">
                <a:moveTo>
                  <a:pt x="0" y="0"/>
                </a:moveTo>
                <a:cubicBezTo>
                  <a:pt x="44245" y="4916"/>
                  <a:pt x="88824" y="7429"/>
                  <a:pt x="132736" y="14748"/>
                </a:cubicBezTo>
                <a:cubicBezTo>
                  <a:pt x="148071" y="17304"/>
                  <a:pt x="161805" y="26125"/>
                  <a:pt x="176981" y="29497"/>
                </a:cubicBezTo>
                <a:cubicBezTo>
                  <a:pt x="206172" y="35984"/>
                  <a:pt x="236280" y="37758"/>
                  <a:pt x="265471" y="44245"/>
                </a:cubicBezTo>
                <a:cubicBezTo>
                  <a:pt x="280647" y="47617"/>
                  <a:pt x="294185" y="58332"/>
                  <a:pt x="309717" y="58993"/>
                </a:cubicBezTo>
                <a:cubicBezTo>
                  <a:pt x="525887" y="68192"/>
                  <a:pt x="742336" y="68826"/>
                  <a:pt x="958646" y="73742"/>
                </a:cubicBezTo>
                <a:lnTo>
                  <a:pt x="1076633" y="103239"/>
                </a:lnTo>
                <a:cubicBezTo>
                  <a:pt x="1096297" y="108155"/>
                  <a:pt x="1115750" y="114012"/>
                  <a:pt x="1135626" y="117987"/>
                </a:cubicBezTo>
                <a:cubicBezTo>
                  <a:pt x="1160207" y="122903"/>
                  <a:pt x="1185184" y="126139"/>
                  <a:pt x="1209368" y="132735"/>
                </a:cubicBezTo>
                <a:cubicBezTo>
                  <a:pt x="1239365" y="140916"/>
                  <a:pt x="1267694" y="154691"/>
                  <a:pt x="1297858" y="162232"/>
                </a:cubicBezTo>
                <a:lnTo>
                  <a:pt x="1356852" y="176980"/>
                </a:lnTo>
                <a:cubicBezTo>
                  <a:pt x="1376517" y="186812"/>
                  <a:pt x="1397202" y="194825"/>
                  <a:pt x="1415846" y="206477"/>
                </a:cubicBezTo>
                <a:cubicBezTo>
                  <a:pt x="1517891" y="270255"/>
                  <a:pt x="1432157" y="236494"/>
                  <a:pt x="1519084" y="265471"/>
                </a:cubicBezTo>
                <a:cubicBezTo>
                  <a:pt x="1570010" y="316397"/>
                  <a:pt x="1559254" y="309813"/>
                  <a:pt x="1622323" y="353961"/>
                </a:cubicBezTo>
                <a:cubicBezTo>
                  <a:pt x="1651365" y="374291"/>
                  <a:pt x="1710813" y="412955"/>
                  <a:pt x="1710813" y="412955"/>
                </a:cubicBezTo>
                <a:cubicBezTo>
                  <a:pt x="1806714" y="556805"/>
                  <a:pt x="1652952" y="336799"/>
                  <a:pt x="1799304" y="501445"/>
                </a:cubicBezTo>
                <a:cubicBezTo>
                  <a:pt x="1822856" y="527941"/>
                  <a:pt x="1833230" y="564868"/>
                  <a:pt x="1858297" y="589935"/>
                </a:cubicBezTo>
                <a:cubicBezTo>
                  <a:pt x="1959322" y="690960"/>
                  <a:pt x="1912079" y="655287"/>
                  <a:pt x="1991033" y="707922"/>
                </a:cubicBezTo>
                <a:cubicBezTo>
                  <a:pt x="2000865" y="722671"/>
                  <a:pt x="2007995" y="739634"/>
                  <a:pt x="2020529" y="752168"/>
                </a:cubicBezTo>
                <a:cubicBezTo>
                  <a:pt x="2044558" y="776197"/>
                  <a:pt x="2077036" y="788417"/>
                  <a:pt x="2109020" y="796413"/>
                </a:cubicBezTo>
                <a:cubicBezTo>
                  <a:pt x="2113789" y="797605"/>
                  <a:pt x="2118852" y="796413"/>
                  <a:pt x="2123768" y="796413"/>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lèche droite 40"/>
          <p:cNvSpPr/>
          <p:nvPr/>
        </p:nvSpPr>
        <p:spPr>
          <a:xfrm rot="8519821">
            <a:off x="5579385" y="3291149"/>
            <a:ext cx="1452597" cy="260314"/>
          </a:xfrm>
          <a:prstGeom prst="rightArrow">
            <a:avLst/>
          </a:prstGeom>
          <a:solidFill>
            <a:srgbClr val="52C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24" name="Picture 4" descr="Résultat de recherche d'images pour &quot;fibrome SOUS SEREUX SESSILE&quot;"/>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918" r="10524"/>
          <a:stretch/>
        </p:blipFill>
        <p:spPr bwMode="auto">
          <a:xfrm>
            <a:off x="7047814" y="3325123"/>
            <a:ext cx="4409767" cy="324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282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anim calcmode="lin" valueType="num">
                                      <p:cBhvr>
                                        <p:cTn id="46" dur="1000" fill="hold"/>
                                        <p:tgtEl>
                                          <p:spTgt spid="39"/>
                                        </p:tgtEl>
                                        <p:attrNameLst>
                                          <p:attrName>ppt_x</p:attrName>
                                        </p:attrNameLst>
                                      </p:cBhvr>
                                      <p:tavLst>
                                        <p:tav tm="0">
                                          <p:val>
                                            <p:strVal val="#ppt_x"/>
                                          </p:val>
                                        </p:tav>
                                        <p:tav tm="100000">
                                          <p:val>
                                            <p:strVal val="#ppt_x"/>
                                          </p:val>
                                        </p:tav>
                                      </p:tavLst>
                                    </p:anim>
                                    <p:anim calcmode="lin" valueType="num">
                                      <p:cBhvr>
                                        <p:cTn id="47" dur="1000" fill="hold"/>
                                        <p:tgtEl>
                                          <p:spTgt spid="3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0722"/>
                                        </p:tgtEl>
                                        <p:attrNameLst>
                                          <p:attrName>style.visibility</p:attrName>
                                        </p:attrNameLst>
                                      </p:cBhvr>
                                      <p:to>
                                        <p:strVal val="visible"/>
                                      </p:to>
                                    </p:set>
                                    <p:animEffect transition="in" filter="fade">
                                      <p:cBhvr>
                                        <p:cTn id="50" dur="1000"/>
                                        <p:tgtEl>
                                          <p:spTgt spid="30722"/>
                                        </p:tgtEl>
                                      </p:cBhvr>
                                    </p:animEffect>
                                    <p:anim calcmode="lin" valueType="num">
                                      <p:cBhvr>
                                        <p:cTn id="51" dur="1000" fill="hold"/>
                                        <p:tgtEl>
                                          <p:spTgt spid="30722"/>
                                        </p:tgtEl>
                                        <p:attrNameLst>
                                          <p:attrName>ppt_x</p:attrName>
                                        </p:attrNameLst>
                                      </p:cBhvr>
                                      <p:tavLst>
                                        <p:tav tm="0">
                                          <p:val>
                                            <p:strVal val="#ppt_x"/>
                                          </p:val>
                                        </p:tav>
                                        <p:tav tm="100000">
                                          <p:val>
                                            <p:strVal val="#ppt_x"/>
                                          </p:val>
                                        </p:tav>
                                      </p:tavLst>
                                    </p:anim>
                                    <p:anim calcmode="lin" valueType="num">
                                      <p:cBhvr>
                                        <p:cTn id="52" dur="1000" fill="hold"/>
                                        <p:tgtEl>
                                          <p:spTgt spid="3072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0724"/>
                                        </p:tgtEl>
                                        <p:attrNameLst>
                                          <p:attrName>style.visibility</p:attrName>
                                        </p:attrNameLst>
                                      </p:cBhvr>
                                      <p:to>
                                        <p:strVal val="visible"/>
                                      </p:to>
                                    </p:set>
                                    <p:animEffect transition="in" filter="fade">
                                      <p:cBhvr>
                                        <p:cTn id="62" dur="1000"/>
                                        <p:tgtEl>
                                          <p:spTgt spid="30724"/>
                                        </p:tgtEl>
                                      </p:cBhvr>
                                    </p:animEffect>
                                    <p:anim calcmode="lin" valueType="num">
                                      <p:cBhvr>
                                        <p:cTn id="63" dur="1000" fill="hold"/>
                                        <p:tgtEl>
                                          <p:spTgt spid="30724"/>
                                        </p:tgtEl>
                                        <p:attrNameLst>
                                          <p:attrName>ppt_x</p:attrName>
                                        </p:attrNameLst>
                                      </p:cBhvr>
                                      <p:tavLst>
                                        <p:tav tm="0">
                                          <p:val>
                                            <p:strVal val="#ppt_x"/>
                                          </p:val>
                                        </p:tav>
                                        <p:tav tm="100000">
                                          <p:val>
                                            <p:strVal val="#ppt_x"/>
                                          </p:val>
                                        </p:tav>
                                      </p:tavLst>
                                    </p:anim>
                                    <p:anim calcmode="lin" valueType="num">
                                      <p:cBhvr>
                                        <p:cTn id="64"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6" grpId="0" animBg="1"/>
      <p:bldP spid="20" grpId="0"/>
      <p:bldP spid="6" grpId="0"/>
      <p:bldP spid="38" grpId="0"/>
      <p:bldP spid="39"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11" name="Right Triangle 56">
            <a:extLst>
              <a:ext uri="{FF2B5EF4-FFF2-40B4-BE49-F238E27FC236}">
                <a16:creationId xmlns:a16="http://schemas.microsoft.com/office/drawing/2014/main" xmlns="" id="{C245597F-0583-44BF-9421-B5E46E95066E}"/>
              </a:ext>
            </a:extLst>
          </p:cNvPr>
          <p:cNvSpPr/>
          <p:nvPr/>
        </p:nvSpPr>
        <p:spPr>
          <a:xfrm rot="284147">
            <a:off x="5118884" y="789165"/>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Triangle 57">
            <a:extLst>
              <a:ext uri="{FF2B5EF4-FFF2-40B4-BE49-F238E27FC236}">
                <a16:creationId xmlns:a16="http://schemas.microsoft.com/office/drawing/2014/main" xmlns="" id="{28BC2E09-41FA-4B12-990C-E93C21C80BEA}"/>
              </a:ext>
            </a:extLst>
          </p:cNvPr>
          <p:cNvSpPr/>
          <p:nvPr/>
        </p:nvSpPr>
        <p:spPr>
          <a:xfrm rot="284147">
            <a:off x="4273190" y="1617106"/>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Pentagon 61">
            <a:extLst>
              <a:ext uri="{FF2B5EF4-FFF2-40B4-BE49-F238E27FC236}">
                <a16:creationId xmlns:a16="http://schemas.microsoft.com/office/drawing/2014/main" xmlns="" id="{9645109D-0BB0-4AE1-9BAB-FEF349CC61A4}"/>
              </a:ext>
            </a:extLst>
          </p:cNvPr>
          <p:cNvSpPr/>
          <p:nvPr/>
        </p:nvSpPr>
        <p:spPr>
          <a:xfrm flipH="1">
            <a:off x="5241701" y="605307"/>
            <a:ext cx="2807594" cy="927279"/>
          </a:xfrm>
          <a:prstGeom prst="homePlat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Pentagon 62">
            <a:extLst>
              <a:ext uri="{FF2B5EF4-FFF2-40B4-BE49-F238E27FC236}">
                <a16:creationId xmlns:a16="http://schemas.microsoft.com/office/drawing/2014/main" xmlns="" id="{D6B43E86-D737-41FB-9B26-3F71F76CCC1E}"/>
              </a:ext>
            </a:extLst>
          </p:cNvPr>
          <p:cNvSpPr/>
          <p:nvPr/>
        </p:nvSpPr>
        <p:spPr>
          <a:xfrm flipH="1">
            <a:off x="4404574" y="1408673"/>
            <a:ext cx="3142076" cy="927279"/>
          </a:xfrm>
          <a:prstGeom prst="homePlate">
            <a:avLst/>
          </a:prstGeom>
          <a:gradFill flip="none" rotWithShape="1">
            <a:gsLst>
              <a:gs pos="0">
                <a:srgbClr val="FFC000"/>
              </a:gs>
              <a:gs pos="100000">
                <a:srgbClr val="CC9B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65">
            <a:extLst>
              <a:ext uri="{FF2B5EF4-FFF2-40B4-BE49-F238E27FC236}">
                <a16:creationId xmlns:a16="http://schemas.microsoft.com/office/drawing/2014/main" xmlns="" id="{E2B44A2C-AF51-418E-9401-15635707BC55}"/>
              </a:ext>
            </a:extLst>
          </p:cNvPr>
          <p:cNvSpPr txBox="1"/>
          <p:nvPr/>
        </p:nvSpPr>
        <p:spPr>
          <a:xfrm>
            <a:off x="5279420" y="543399"/>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1</a:t>
            </a:r>
            <a:endParaRPr lang="en-IN" sz="2000" dirty="0">
              <a:solidFill>
                <a:schemeClr val="bg1">
                  <a:lumMod val="95000"/>
                </a:schemeClr>
              </a:solidFill>
              <a:latin typeface="Berlin Sans FB" panose="020E0602020502020306" pitchFamily="34" charset="0"/>
            </a:endParaRPr>
          </a:p>
        </p:txBody>
      </p:sp>
      <p:sp>
        <p:nvSpPr>
          <p:cNvPr id="28" name="TextBox 73">
            <a:extLst>
              <a:ext uri="{FF2B5EF4-FFF2-40B4-BE49-F238E27FC236}">
                <a16:creationId xmlns:a16="http://schemas.microsoft.com/office/drawing/2014/main" xmlns="" id="{104B3E56-C67B-490B-856E-53EC45E97CB3}"/>
              </a:ext>
            </a:extLst>
          </p:cNvPr>
          <p:cNvSpPr txBox="1"/>
          <p:nvPr/>
        </p:nvSpPr>
        <p:spPr>
          <a:xfrm>
            <a:off x="4467741" y="1359096"/>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2</a:t>
            </a:r>
            <a:endParaRPr lang="en-IN" sz="2000" dirty="0">
              <a:solidFill>
                <a:schemeClr val="bg1">
                  <a:lumMod val="95000"/>
                </a:schemeClr>
              </a:solidFill>
              <a:latin typeface="Berlin Sans FB" panose="020E0602020502020306" pitchFamily="34" charset="0"/>
            </a:endParaRPr>
          </a:p>
        </p:txBody>
      </p:sp>
      <p:sp>
        <p:nvSpPr>
          <p:cNvPr id="30" name="TextBox 75">
            <a:extLst>
              <a:ext uri="{FF2B5EF4-FFF2-40B4-BE49-F238E27FC236}">
                <a16:creationId xmlns:a16="http://schemas.microsoft.com/office/drawing/2014/main" xmlns="" id="{B8CE3DE1-EE0D-41C9-8E74-04356229E347}"/>
              </a:ext>
            </a:extLst>
          </p:cNvPr>
          <p:cNvSpPr txBox="1"/>
          <p:nvPr/>
        </p:nvSpPr>
        <p:spPr>
          <a:xfrm>
            <a:off x="6675120" y="21921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3</a:t>
            </a:r>
            <a:endParaRPr lang="en-IN" sz="2000" dirty="0">
              <a:solidFill>
                <a:schemeClr val="bg1">
                  <a:lumMod val="95000"/>
                </a:schemeClr>
              </a:solidFill>
              <a:latin typeface="Berlin Sans FB" panose="020E0602020502020306" pitchFamily="34" charset="0"/>
            </a:endParaRPr>
          </a:p>
        </p:txBody>
      </p:sp>
      <p:sp>
        <p:nvSpPr>
          <p:cNvPr id="32" name="TextBox 77">
            <a:extLst>
              <a:ext uri="{FF2B5EF4-FFF2-40B4-BE49-F238E27FC236}">
                <a16:creationId xmlns:a16="http://schemas.microsoft.com/office/drawing/2014/main" xmlns="" id="{7A40B7E8-EB4D-4B3C-9D4A-B8CD6F742BE3}"/>
              </a:ext>
            </a:extLst>
          </p:cNvPr>
          <p:cNvSpPr txBox="1"/>
          <p:nvPr/>
        </p:nvSpPr>
        <p:spPr>
          <a:xfrm>
            <a:off x="4899218" y="30019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4</a:t>
            </a:r>
            <a:endParaRPr lang="en-IN" sz="2000" dirty="0">
              <a:solidFill>
                <a:schemeClr val="bg1">
                  <a:lumMod val="95000"/>
                </a:schemeClr>
              </a:solidFill>
              <a:latin typeface="Berlin Sans FB" panose="020E0602020502020306" pitchFamily="34" charset="0"/>
            </a:endParaRPr>
          </a:p>
        </p:txBody>
      </p:sp>
      <p:sp>
        <p:nvSpPr>
          <p:cNvPr id="6" name="Rectangle 5"/>
          <p:cNvSpPr/>
          <p:nvPr/>
        </p:nvSpPr>
        <p:spPr>
          <a:xfrm>
            <a:off x="6192722" y="777813"/>
            <a:ext cx="1330814" cy="369332"/>
          </a:xfrm>
          <a:prstGeom prst="rect">
            <a:avLst/>
          </a:prstGeom>
        </p:spPr>
        <p:txBody>
          <a:bodyPr wrap="none">
            <a:spAutoFit/>
          </a:bodyPr>
          <a:lstStyle/>
          <a:p>
            <a:r>
              <a:rPr lang="fr-FR" b="1" dirty="0">
                <a:solidFill>
                  <a:schemeClr val="bg1"/>
                </a:solidFill>
                <a:latin typeface="Comic Sans MS" panose="030F0702030302020204" pitchFamily="66" charset="0"/>
              </a:rPr>
              <a:t>Inspection</a:t>
            </a:r>
            <a:endParaRPr lang="fr-FR" dirty="0">
              <a:solidFill>
                <a:schemeClr val="bg1"/>
              </a:solidFill>
              <a:latin typeface="Comic Sans MS" panose="030F0702030302020204" pitchFamily="66" charset="0"/>
            </a:endParaRPr>
          </a:p>
        </p:txBody>
      </p:sp>
      <p:sp>
        <p:nvSpPr>
          <p:cNvPr id="24" name="Rectangle 23"/>
          <p:cNvSpPr/>
          <p:nvPr/>
        </p:nvSpPr>
        <p:spPr>
          <a:xfrm>
            <a:off x="5477605" y="1639819"/>
            <a:ext cx="1165704" cy="369332"/>
          </a:xfrm>
          <a:prstGeom prst="rect">
            <a:avLst/>
          </a:prstGeom>
        </p:spPr>
        <p:txBody>
          <a:bodyPr wrap="none">
            <a:spAutoFit/>
          </a:bodyPr>
          <a:lstStyle/>
          <a:p>
            <a:r>
              <a:rPr lang="fr-FR" b="1" dirty="0" smtClean="0">
                <a:solidFill>
                  <a:schemeClr val="bg1"/>
                </a:solidFill>
                <a:latin typeface="Comic Sans MS" panose="030F0702030302020204" pitchFamily="66" charset="0"/>
              </a:rPr>
              <a:t>palpation</a:t>
            </a:r>
            <a:endParaRPr lang="fr-FR" dirty="0">
              <a:solidFill>
                <a:schemeClr val="bg1"/>
              </a:solidFill>
              <a:latin typeface="Comic Sans MS" panose="030F0702030302020204" pitchFamily="66" charset="0"/>
            </a:endParaRPr>
          </a:p>
        </p:txBody>
      </p:sp>
      <p:sp>
        <p:nvSpPr>
          <p:cNvPr id="7" name="Rectangle 6"/>
          <p:cNvSpPr/>
          <p:nvPr/>
        </p:nvSpPr>
        <p:spPr>
          <a:xfrm>
            <a:off x="4860546" y="2703559"/>
            <a:ext cx="6096000" cy="646331"/>
          </a:xfrm>
          <a:prstGeom prst="rect">
            <a:avLst/>
          </a:prstGeom>
        </p:spPr>
        <p:txBody>
          <a:bodyPr>
            <a:spAutoFit/>
          </a:bodyPr>
          <a:lstStyle/>
          <a:p>
            <a:r>
              <a:rPr lang="fr-FR" dirty="0"/>
              <a:t/>
            </a:r>
            <a:br>
              <a:rPr lang="fr-FR" dirty="0"/>
            </a:br>
            <a:endParaRPr lang="fr-FR" dirty="0"/>
          </a:p>
        </p:txBody>
      </p:sp>
      <p:sp>
        <p:nvSpPr>
          <p:cNvPr id="88" name="Rectangle 87"/>
          <p:cNvSpPr/>
          <p:nvPr/>
        </p:nvSpPr>
        <p:spPr>
          <a:xfrm>
            <a:off x="5292023" y="2472727"/>
            <a:ext cx="6096000" cy="1754326"/>
          </a:xfrm>
          <a:prstGeom prst="rect">
            <a:avLst/>
          </a:prstGeom>
        </p:spPr>
        <p:txBody>
          <a:bodyPr>
            <a:spAutoFit/>
          </a:bodyPr>
          <a:lstStyle/>
          <a:p>
            <a:endParaRPr lang="fr-FR" dirty="0">
              <a:solidFill>
                <a:srgbClr val="000000"/>
              </a:solidFill>
              <a:latin typeface="Comic Sans MS" panose="030F0702030302020204" pitchFamily="66" charset="0"/>
            </a:endParaRPr>
          </a:p>
          <a:p>
            <a:pPr>
              <a:buFont typeface="Arial" panose="020B0604020202020204" pitchFamily="34" charset="0"/>
              <a:buChar char="•"/>
            </a:pPr>
            <a:r>
              <a:rPr lang="fr-FR" dirty="0">
                <a:solidFill>
                  <a:srgbClr val="000000"/>
                </a:solidFill>
                <a:latin typeface="Comic Sans MS" panose="030F0702030302020204" pitchFamily="66" charset="0"/>
              </a:rPr>
              <a:t>recherche une ascite,</a:t>
            </a:r>
          </a:p>
          <a:p>
            <a:pPr>
              <a:buFont typeface="Arial" panose="020B0604020202020204" pitchFamily="34" charset="0"/>
              <a:buChar char="•"/>
            </a:pPr>
            <a:r>
              <a:rPr lang="fr-FR" dirty="0">
                <a:solidFill>
                  <a:srgbClr val="000000"/>
                </a:solidFill>
                <a:latin typeface="Comic Sans MS" panose="030F0702030302020204" pitchFamily="66" charset="0"/>
              </a:rPr>
              <a:t>recherche une hépatomégalie qui associées à une tuméfaction irrégulière orientent vers un cancer de l’ovaire</a:t>
            </a:r>
            <a:r>
              <a:rPr lang="fr-FR" dirty="0" smtClean="0">
                <a:solidFill>
                  <a:srgbClr val="000000"/>
                </a:solidFill>
                <a:latin typeface="Comic Sans MS" panose="030F0702030302020204" pitchFamily="66" charset="0"/>
              </a:rPr>
              <a:t>.</a:t>
            </a:r>
          </a:p>
          <a:p>
            <a:pPr>
              <a:buFont typeface="Arial" panose="020B0604020202020204" pitchFamily="34" charset="0"/>
              <a:buChar char="•"/>
            </a:pPr>
            <a:r>
              <a:rPr lang="fr-FR" dirty="0">
                <a:solidFill>
                  <a:srgbClr val="231F20"/>
                </a:solidFill>
                <a:latin typeface="Comic Sans MS" panose="030F0702030302020204" pitchFamily="66" charset="0"/>
              </a:rPr>
              <a:t>palpation des orifices herniaires ;</a:t>
            </a:r>
            <a:endParaRPr lang="fr-FR" b="0" i="0" dirty="0">
              <a:solidFill>
                <a:srgbClr val="000000"/>
              </a:solidFill>
              <a:effectLst/>
              <a:latin typeface="Comic Sans MS" panose="030F0702030302020204" pitchFamily="66" charset="0"/>
            </a:endParaRPr>
          </a:p>
        </p:txBody>
      </p:sp>
    </p:spTree>
    <p:extLst>
      <p:ext uri="{BB962C8B-B14F-4D97-AF65-F5344CB8AC3E}">
        <p14:creationId xmlns:p14="http://schemas.microsoft.com/office/powerpoint/2010/main" xmlns="" val="13845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000"/>
                                        <p:tgtEl>
                                          <p:spTgt spid="88"/>
                                        </p:tgtEl>
                                      </p:cBhvr>
                                    </p:animEffect>
                                    <p:anim calcmode="lin" valueType="num">
                                      <p:cBhvr>
                                        <p:cTn id="22" dur="1000" fill="hold"/>
                                        <p:tgtEl>
                                          <p:spTgt spid="88"/>
                                        </p:tgtEl>
                                        <p:attrNameLst>
                                          <p:attrName>ppt_x</p:attrName>
                                        </p:attrNameLst>
                                      </p:cBhvr>
                                      <p:tavLst>
                                        <p:tav tm="0">
                                          <p:val>
                                            <p:strVal val="#ppt_x"/>
                                          </p:val>
                                        </p:tav>
                                        <p:tav tm="100000">
                                          <p:val>
                                            <p:strVal val="#ppt_x"/>
                                          </p:val>
                                        </p:tav>
                                      </p:tavLst>
                                    </p:anim>
                                    <p:anim calcmode="lin" valueType="num">
                                      <p:cBhvr>
                                        <p:cTn id="23"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rcle: Hollow 153">
            <a:extLst>
              <a:ext uri="{FF2B5EF4-FFF2-40B4-BE49-F238E27FC236}">
                <a16:creationId xmlns:a16="http://schemas.microsoft.com/office/drawing/2014/main" xmlns="" id="{5C2B44A6-058E-4CA2-8074-75E2E4BD8B7D}"/>
              </a:ext>
            </a:extLst>
          </p:cNvPr>
          <p:cNvSpPr/>
          <p:nvPr/>
        </p:nvSpPr>
        <p:spPr>
          <a:xfrm>
            <a:off x="6197818" y="1923244"/>
            <a:ext cx="3276984" cy="3276984"/>
          </a:xfrm>
          <a:prstGeom prst="donut">
            <a:avLst>
              <a:gd name="adj" fmla="val 1162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ircle: Hollow 12">
            <a:extLst>
              <a:ext uri="{FF2B5EF4-FFF2-40B4-BE49-F238E27FC236}">
                <a16:creationId xmlns:a16="http://schemas.microsoft.com/office/drawing/2014/main" xmlns="" id="{FF28148B-5CD4-4738-9D68-C3FB1F9FB041}"/>
              </a:ext>
            </a:extLst>
          </p:cNvPr>
          <p:cNvSpPr/>
          <p:nvPr/>
        </p:nvSpPr>
        <p:spPr>
          <a:xfrm>
            <a:off x="6355565" y="2080991"/>
            <a:ext cx="2961491" cy="2961491"/>
          </a:xfrm>
          <a:prstGeom prst="donut">
            <a:avLst>
              <a:gd name="adj" fmla="val 11626"/>
            </a:avLst>
          </a:prstGeom>
          <a:solidFill>
            <a:schemeClr val="bg1">
              <a:lumMod val="85000"/>
            </a:schemeClr>
          </a:solidFill>
          <a:ln>
            <a:noFill/>
          </a:ln>
          <a:effectLst>
            <a:innerShdw blurRad="203200">
              <a:schemeClr val="bg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eeform: Shape 113">
            <a:extLst>
              <a:ext uri="{FF2B5EF4-FFF2-40B4-BE49-F238E27FC236}">
                <a16:creationId xmlns:a16="http://schemas.microsoft.com/office/drawing/2014/main" xmlns="" id="{8F603FB9-F2C6-42D9-9EF4-7715EA371EBA}"/>
              </a:ext>
            </a:extLst>
          </p:cNvPr>
          <p:cNvSpPr/>
          <p:nvPr/>
        </p:nvSpPr>
        <p:spPr>
          <a:xfrm rot="5400000">
            <a:off x="7589406" y="2047091"/>
            <a:ext cx="511239" cy="1141884"/>
          </a:xfrm>
          <a:custGeom>
            <a:avLst/>
            <a:gdLst>
              <a:gd name="connsiteX0" fmla="*/ 0 w 511239"/>
              <a:gd name="connsiteY0" fmla="*/ 579658 h 1141884"/>
              <a:gd name="connsiteX1" fmla="*/ 144752 w 511239"/>
              <a:gd name="connsiteY1" fmla="*/ 7990 h 1141884"/>
              <a:gd name="connsiteX2" fmla="*/ 149606 w 511239"/>
              <a:gd name="connsiteY2" fmla="*/ 0 h 1141884"/>
              <a:gd name="connsiteX3" fmla="*/ 511239 w 511239"/>
              <a:gd name="connsiteY3" fmla="*/ 208789 h 1141884"/>
              <a:gd name="connsiteX4" fmla="*/ 475831 w 511239"/>
              <a:gd name="connsiteY4" fmla="*/ 274024 h 1141884"/>
              <a:gd name="connsiteX5" fmla="*/ 414126 w 511239"/>
              <a:gd name="connsiteY5" fmla="*/ 579658 h 1141884"/>
              <a:gd name="connsiteX6" fmla="*/ 475831 w 511239"/>
              <a:gd name="connsiteY6" fmla="*/ 885292 h 1141884"/>
              <a:gd name="connsiteX7" fmla="*/ 501792 w 511239"/>
              <a:gd name="connsiteY7" fmla="*/ 933121 h 1141884"/>
              <a:gd name="connsiteX8" fmla="*/ 140204 w 511239"/>
              <a:gd name="connsiteY8" fmla="*/ 1141884 h 1141884"/>
              <a:gd name="connsiteX9" fmla="*/ 94249 w 511239"/>
              <a:gd name="connsiteY9" fmla="*/ 1046488 h 1141884"/>
              <a:gd name="connsiteX10" fmla="*/ 0 w 511239"/>
              <a:gd name="connsiteY10" fmla="*/ 579658 h 11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239" h="1141884">
                <a:moveTo>
                  <a:pt x="0" y="579658"/>
                </a:moveTo>
                <a:cubicBezTo>
                  <a:pt x="0" y="372668"/>
                  <a:pt x="52437" y="177926"/>
                  <a:pt x="144752" y="7990"/>
                </a:cubicBezTo>
                <a:lnTo>
                  <a:pt x="149606" y="0"/>
                </a:lnTo>
                <a:lnTo>
                  <a:pt x="511239" y="208789"/>
                </a:lnTo>
                <a:lnTo>
                  <a:pt x="475831" y="274024"/>
                </a:lnTo>
                <a:cubicBezTo>
                  <a:pt x="436098" y="367964"/>
                  <a:pt x="414126" y="471245"/>
                  <a:pt x="414126" y="579658"/>
                </a:cubicBezTo>
                <a:cubicBezTo>
                  <a:pt x="414126" y="688071"/>
                  <a:pt x="436098" y="791352"/>
                  <a:pt x="475831" y="885292"/>
                </a:cubicBezTo>
                <a:lnTo>
                  <a:pt x="501792" y="933121"/>
                </a:lnTo>
                <a:lnTo>
                  <a:pt x="140204" y="1141884"/>
                </a:lnTo>
                <a:lnTo>
                  <a:pt x="94249" y="1046488"/>
                </a:lnTo>
                <a:cubicBezTo>
                  <a:pt x="33560" y="903003"/>
                  <a:pt x="0" y="745250"/>
                  <a:pt x="0" y="579658"/>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112">
            <a:extLst>
              <a:ext uri="{FF2B5EF4-FFF2-40B4-BE49-F238E27FC236}">
                <a16:creationId xmlns:a16="http://schemas.microsoft.com/office/drawing/2014/main" xmlns="" id="{C2A04E15-3B8C-4A8C-83F7-C66C9B333B23}"/>
              </a:ext>
            </a:extLst>
          </p:cNvPr>
          <p:cNvSpPr/>
          <p:nvPr/>
        </p:nvSpPr>
        <p:spPr>
          <a:xfrm rot="5400000">
            <a:off x="6561715" y="2604603"/>
            <a:ext cx="960055" cy="801815"/>
          </a:xfrm>
          <a:custGeom>
            <a:avLst/>
            <a:gdLst>
              <a:gd name="connsiteX0" fmla="*/ 0 w 960055"/>
              <a:gd name="connsiteY0" fmla="*/ 208158 h 801815"/>
              <a:gd name="connsiteX1" fmla="*/ 360540 w 960055"/>
              <a:gd name="connsiteY1" fmla="*/ 0 h 801815"/>
              <a:gd name="connsiteX2" fmla="*/ 385156 w 960055"/>
              <a:gd name="connsiteY2" fmla="*/ 45352 h 801815"/>
              <a:gd name="connsiteX3" fmla="*/ 955971 w 960055"/>
              <a:gd name="connsiteY3" fmla="*/ 387483 h 801815"/>
              <a:gd name="connsiteX4" fmla="*/ 960055 w 960055"/>
              <a:gd name="connsiteY4" fmla="*/ 387689 h 801815"/>
              <a:gd name="connsiteX5" fmla="*/ 960055 w 960055"/>
              <a:gd name="connsiteY5" fmla="*/ 801815 h 801815"/>
              <a:gd name="connsiteX6" fmla="*/ 913629 w 960055"/>
              <a:gd name="connsiteY6" fmla="*/ 799471 h 801815"/>
              <a:gd name="connsiteX7" fmla="*/ 41756 w 960055"/>
              <a:gd name="connsiteY7" fmla="*/ 276893 h 801815"/>
              <a:gd name="connsiteX8" fmla="*/ 0 w 960055"/>
              <a:gd name="connsiteY8" fmla="*/ 208158 h 80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055" h="801815">
                <a:moveTo>
                  <a:pt x="0" y="208158"/>
                </a:moveTo>
                <a:lnTo>
                  <a:pt x="360540" y="0"/>
                </a:lnTo>
                <a:lnTo>
                  <a:pt x="385156" y="45352"/>
                </a:lnTo>
                <a:cubicBezTo>
                  <a:pt x="512151" y="233329"/>
                  <a:pt x="718408" y="363357"/>
                  <a:pt x="955971" y="387483"/>
                </a:cubicBezTo>
                <a:lnTo>
                  <a:pt x="960055" y="387689"/>
                </a:lnTo>
                <a:lnTo>
                  <a:pt x="960055" y="801815"/>
                </a:lnTo>
                <a:lnTo>
                  <a:pt x="913629" y="799471"/>
                </a:lnTo>
                <a:cubicBezTo>
                  <a:pt x="550771" y="762620"/>
                  <a:pt x="235731" y="564013"/>
                  <a:pt x="41756" y="276893"/>
                </a:cubicBezTo>
                <a:lnTo>
                  <a:pt x="0" y="2081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111">
            <a:extLst>
              <a:ext uri="{FF2B5EF4-FFF2-40B4-BE49-F238E27FC236}">
                <a16:creationId xmlns:a16="http://schemas.microsoft.com/office/drawing/2014/main" xmlns="" id="{1B24B54B-74B7-46B0-8393-1E78AF12E810}"/>
              </a:ext>
            </a:extLst>
          </p:cNvPr>
          <p:cNvSpPr/>
          <p:nvPr/>
        </p:nvSpPr>
        <p:spPr>
          <a:xfrm rot="5400000">
            <a:off x="8164692" y="2618445"/>
            <a:ext cx="949774" cy="784410"/>
          </a:xfrm>
          <a:custGeom>
            <a:avLst/>
            <a:gdLst>
              <a:gd name="connsiteX0" fmla="*/ 0 w 949774"/>
              <a:gd name="connsiteY0" fmla="*/ 576733 h 784410"/>
              <a:gd name="connsiteX1" fmla="*/ 31475 w 949774"/>
              <a:gd name="connsiteY1" fmla="*/ 524923 h 784410"/>
              <a:gd name="connsiteX2" fmla="*/ 903348 w 949774"/>
              <a:gd name="connsiteY2" fmla="*/ 2345 h 784410"/>
              <a:gd name="connsiteX3" fmla="*/ 949774 w 949774"/>
              <a:gd name="connsiteY3" fmla="*/ 0 h 784410"/>
              <a:gd name="connsiteX4" fmla="*/ 949774 w 949774"/>
              <a:gd name="connsiteY4" fmla="*/ 414127 h 784410"/>
              <a:gd name="connsiteX5" fmla="*/ 945690 w 949774"/>
              <a:gd name="connsiteY5" fmla="*/ 414333 h 784410"/>
              <a:gd name="connsiteX6" fmla="*/ 374875 w 949774"/>
              <a:gd name="connsiteY6" fmla="*/ 756464 h 784410"/>
              <a:gd name="connsiteX7" fmla="*/ 359707 w 949774"/>
              <a:gd name="connsiteY7" fmla="*/ 784410 h 784410"/>
              <a:gd name="connsiteX8" fmla="*/ 0 w 949774"/>
              <a:gd name="connsiteY8" fmla="*/ 576733 h 78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774" h="784410">
                <a:moveTo>
                  <a:pt x="0" y="576733"/>
                </a:moveTo>
                <a:lnTo>
                  <a:pt x="31475" y="524923"/>
                </a:lnTo>
                <a:cubicBezTo>
                  <a:pt x="225450" y="237803"/>
                  <a:pt x="540490" y="39195"/>
                  <a:pt x="903348" y="2345"/>
                </a:cubicBezTo>
                <a:lnTo>
                  <a:pt x="949774" y="0"/>
                </a:lnTo>
                <a:lnTo>
                  <a:pt x="949774" y="414127"/>
                </a:lnTo>
                <a:lnTo>
                  <a:pt x="945690" y="414333"/>
                </a:lnTo>
                <a:cubicBezTo>
                  <a:pt x="708127" y="438459"/>
                  <a:pt x="501870" y="568487"/>
                  <a:pt x="374875" y="756464"/>
                </a:cubicBezTo>
                <a:lnTo>
                  <a:pt x="359707" y="784410"/>
                </a:lnTo>
                <a:lnTo>
                  <a:pt x="0" y="576733"/>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2">
            <a:extLst>
              <a:ext uri="{FF2B5EF4-FFF2-40B4-BE49-F238E27FC236}">
                <a16:creationId xmlns:a16="http://schemas.microsoft.com/office/drawing/2014/main" xmlns="" id="{397FA017-D99E-4945-BC4E-79765C0AFF23}"/>
              </a:ext>
            </a:extLst>
          </p:cNvPr>
          <p:cNvSpPr/>
          <p:nvPr/>
        </p:nvSpPr>
        <p:spPr>
          <a:xfrm rot="5400000">
            <a:off x="6502890" y="3665353"/>
            <a:ext cx="1056452" cy="788258"/>
          </a:xfrm>
          <a:custGeom>
            <a:avLst/>
            <a:gdLst>
              <a:gd name="connsiteX0" fmla="*/ 0 w 1056452"/>
              <a:gd name="connsiteY0" fmla="*/ 786719 h 788258"/>
              <a:gd name="connsiteX1" fmla="*/ 0 w 1056452"/>
              <a:gd name="connsiteY1" fmla="*/ 372593 h 788258"/>
              <a:gd name="connsiteX2" fmla="*/ 30480 w 1056452"/>
              <a:gd name="connsiteY2" fmla="*/ 374132 h 788258"/>
              <a:gd name="connsiteX3" fmla="*/ 681577 w 1056452"/>
              <a:gd name="connsiteY3" fmla="*/ 27947 h 788258"/>
              <a:gd name="connsiteX4" fmla="*/ 696745 w 1056452"/>
              <a:gd name="connsiteY4" fmla="*/ 0 h 788258"/>
              <a:gd name="connsiteX5" fmla="*/ 1056452 w 1056452"/>
              <a:gd name="connsiteY5" fmla="*/ 207677 h 788258"/>
              <a:gd name="connsiteX6" fmla="*/ 1024976 w 1056452"/>
              <a:gd name="connsiteY6" fmla="*/ 259488 h 788258"/>
              <a:gd name="connsiteX7" fmla="*/ 30480 w 1056452"/>
              <a:gd name="connsiteY7" fmla="*/ 788258 h 788258"/>
              <a:gd name="connsiteX8" fmla="*/ 0 w 1056452"/>
              <a:gd name="connsiteY8" fmla="*/ 786719 h 78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452" h="788258">
                <a:moveTo>
                  <a:pt x="0" y="786719"/>
                </a:moveTo>
                <a:lnTo>
                  <a:pt x="0" y="372593"/>
                </a:lnTo>
                <a:lnTo>
                  <a:pt x="30480" y="374132"/>
                </a:lnTo>
                <a:cubicBezTo>
                  <a:pt x="301512" y="374132"/>
                  <a:pt x="540471" y="236810"/>
                  <a:pt x="681577" y="27947"/>
                </a:cubicBezTo>
                <a:lnTo>
                  <a:pt x="696745" y="0"/>
                </a:lnTo>
                <a:lnTo>
                  <a:pt x="1056452" y="207677"/>
                </a:lnTo>
                <a:lnTo>
                  <a:pt x="1024976" y="259488"/>
                </a:lnTo>
                <a:cubicBezTo>
                  <a:pt x="809449" y="578510"/>
                  <a:pt x="444459" y="788258"/>
                  <a:pt x="30480" y="788258"/>
                </a:cubicBezTo>
                <a:lnTo>
                  <a:pt x="0" y="786719"/>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99">
            <a:extLst>
              <a:ext uri="{FF2B5EF4-FFF2-40B4-BE49-F238E27FC236}">
                <a16:creationId xmlns:a16="http://schemas.microsoft.com/office/drawing/2014/main" xmlns="" id="{40688006-E91C-4067-B56B-49C9B94EE824}"/>
              </a:ext>
            </a:extLst>
          </p:cNvPr>
          <p:cNvSpPr/>
          <p:nvPr/>
        </p:nvSpPr>
        <p:spPr>
          <a:xfrm rot="5400000">
            <a:off x="8127120" y="3668916"/>
            <a:ext cx="1046170" cy="770851"/>
          </a:xfrm>
          <a:custGeom>
            <a:avLst/>
            <a:gdLst>
              <a:gd name="connsiteX0" fmla="*/ 0 w 1046170"/>
              <a:gd name="connsiteY0" fmla="*/ 415665 h 770851"/>
              <a:gd name="connsiteX1" fmla="*/ 0 w 1046170"/>
              <a:gd name="connsiteY1" fmla="*/ 1539 h 770851"/>
              <a:gd name="connsiteX2" fmla="*/ 30480 w 1046170"/>
              <a:gd name="connsiteY2" fmla="*/ 0 h 770851"/>
              <a:gd name="connsiteX3" fmla="*/ 1024976 w 1046170"/>
              <a:gd name="connsiteY3" fmla="*/ 528770 h 770851"/>
              <a:gd name="connsiteX4" fmla="*/ 1046170 w 1046170"/>
              <a:gd name="connsiteY4" fmla="*/ 563656 h 770851"/>
              <a:gd name="connsiteX5" fmla="*/ 687298 w 1046170"/>
              <a:gd name="connsiteY5" fmla="*/ 770851 h 770851"/>
              <a:gd name="connsiteX6" fmla="*/ 681577 w 1046170"/>
              <a:gd name="connsiteY6" fmla="*/ 760311 h 770851"/>
              <a:gd name="connsiteX7" fmla="*/ 30480 w 1046170"/>
              <a:gd name="connsiteY7" fmla="*/ 414126 h 770851"/>
              <a:gd name="connsiteX8" fmla="*/ 0 w 1046170"/>
              <a:gd name="connsiteY8" fmla="*/ 415665 h 77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70" h="770851">
                <a:moveTo>
                  <a:pt x="0" y="415665"/>
                </a:moveTo>
                <a:lnTo>
                  <a:pt x="0" y="1539"/>
                </a:lnTo>
                <a:lnTo>
                  <a:pt x="30480" y="0"/>
                </a:lnTo>
                <a:cubicBezTo>
                  <a:pt x="444459" y="0"/>
                  <a:pt x="809449" y="209748"/>
                  <a:pt x="1024976" y="528770"/>
                </a:cubicBezTo>
                <a:lnTo>
                  <a:pt x="1046170" y="563656"/>
                </a:lnTo>
                <a:lnTo>
                  <a:pt x="687298" y="770851"/>
                </a:lnTo>
                <a:lnTo>
                  <a:pt x="681577" y="760311"/>
                </a:lnTo>
                <a:cubicBezTo>
                  <a:pt x="540471" y="551448"/>
                  <a:pt x="301512" y="414126"/>
                  <a:pt x="30480" y="414126"/>
                </a:cubicBezTo>
                <a:lnTo>
                  <a:pt x="0" y="41566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5">
            <a:extLst>
              <a:ext uri="{FF2B5EF4-FFF2-40B4-BE49-F238E27FC236}">
                <a16:creationId xmlns:a16="http://schemas.microsoft.com/office/drawing/2014/main" xmlns="" id="{B57140C4-A5D2-4DF6-8B74-0339F4613391}"/>
              </a:ext>
            </a:extLst>
          </p:cNvPr>
          <p:cNvSpPr/>
          <p:nvPr/>
        </p:nvSpPr>
        <p:spPr>
          <a:xfrm rot="5400000">
            <a:off x="7584428" y="3912594"/>
            <a:ext cx="520686" cy="1176240"/>
          </a:xfrm>
          <a:custGeom>
            <a:avLst/>
            <a:gdLst>
              <a:gd name="connsiteX0" fmla="*/ 0 w 520686"/>
              <a:gd name="connsiteY0" fmla="*/ 208307 h 1176240"/>
              <a:gd name="connsiteX1" fmla="*/ 360799 w 520686"/>
              <a:gd name="connsiteY1" fmla="*/ 0 h 1176240"/>
              <a:gd name="connsiteX2" fmla="*/ 375934 w 520686"/>
              <a:gd name="connsiteY2" fmla="*/ 24914 h 1176240"/>
              <a:gd name="connsiteX3" fmla="*/ 520686 w 520686"/>
              <a:gd name="connsiteY3" fmla="*/ 596582 h 1176240"/>
              <a:gd name="connsiteX4" fmla="*/ 375934 w 520686"/>
              <a:gd name="connsiteY4" fmla="*/ 1168250 h 1176240"/>
              <a:gd name="connsiteX5" fmla="*/ 371080 w 520686"/>
              <a:gd name="connsiteY5" fmla="*/ 1176240 h 1176240"/>
              <a:gd name="connsiteX6" fmla="*/ 9448 w 520686"/>
              <a:gd name="connsiteY6" fmla="*/ 967451 h 1176240"/>
              <a:gd name="connsiteX7" fmla="*/ 44856 w 520686"/>
              <a:gd name="connsiteY7" fmla="*/ 902216 h 1176240"/>
              <a:gd name="connsiteX8" fmla="*/ 106560 w 520686"/>
              <a:gd name="connsiteY8" fmla="*/ 596582 h 1176240"/>
              <a:gd name="connsiteX9" fmla="*/ 44856 w 520686"/>
              <a:gd name="connsiteY9" fmla="*/ 290948 h 1176240"/>
              <a:gd name="connsiteX10" fmla="*/ 0 w 520686"/>
              <a:gd name="connsiteY10" fmla="*/ 208307 h 117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686" h="1176240">
                <a:moveTo>
                  <a:pt x="0" y="208307"/>
                </a:moveTo>
                <a:lnTo>
                  <a:pt x="360799" y="0"/>
                </a:lnTo>
                <a:lnTo>
                  <a:pt x="375934" y="24914"/>
                </a:lnTo>
                <a:cubicBezTo>
                  <a:pt x="468249" y="194850"/>
                  <a:pt x="520686" y="389592"/>
                  <a:pt x="520686" y="596582"/>
                </a:cubicBezTo>
                <a:cubicBezTo>
                  <a:pt x="520686" y="803571"/>
                  <a:pt x="468249" y="998314"/>
                  <a:pt x="375934" y="1168250"/>
                </a:cubicBezTo>
                <a:lnTo>
                  <a:pt x="371080" y="1176240"/>
                </a:lnTo>
                <a:lnTo>
                  <a:pt x="9448" y="967451"/>
                </a:lnTo>
                <a:lnTo>
                  <a:pt x="44856" y="902216"/>
                </a:lnTo>
                <a:cubicBezTo>
                  <a:pt x="84589" y="808276"/>
                  <a:pt x="106560" y="704995"/>
                  <a:pt x="106560" y="596582"/>
                </a:cubicBezTo>
                <a:cubicBezTo>
                  <a:pt x="106560" y="488169"/>
                  <a:pt x="84589" y="384888"/>
                  <a:pt x="44856" y="290948"/>
                </a:cubicBezTo>
                <a:lnTo>
                  <a:pt x="0" y="208307"/>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0">
            <a:extLst>
              <a:ext uri="{FF2B5EF4-FFF2-40B4-BE49-F238E27FC236}">
                <a16:creationId xmlns:a16="http://schemas.microsoft.com/office/drawing/2014/main" xmlns="" id="{A8875A9F-A71E-4162-B7E8-0B648EA0BE5D}"/>
              </a:ext>
            </a:extLst>
          </p:cNvPr>
          <p:cNvSpPr/>
          <p:nvPr/>
        </p:nvSpPr>
        <p:spPr>
          <a:xfrm rot="18854866">
            <a:off x="7311396" y="2333022"/>
            <a:ext cx="868482" cy="482619"/>
          </a:xfrm>
          <a:prstGeom prst="ellipse">
            <a:avLst/>
          </a:prstGeom>
          <a:solidFill>
            <a:schemeClr val="tx1">
              <a:alpha val="26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37">
            <a:extLst>
              <a:ext uri="{FF2B5EF4-FFF2-40B4-BE49-F238E27FC236}">
                <a16:creationId xmlns:a16="http://schemas.microsoft.com/office/drawing/2014/main" xmlns="" id="{57840C0D-9CD7-4526-BFEA-85A496965EF7}"/>
              </a:ext>
            </a:extLst>
          </p:cNvPr>
          <p:cNvSpPr/>
          <p:nvPr/>
        </p:nvSpPr>
        <p:spPr>
          <a:xfrm rot="16200000">
            <a:off x="7146310" y="2009764"/>
            <a:ext cx="960055" cy="801815"/>
          </a:xfrm>
          <a:custGeom>
            <a:avLst/>
            <a:gdLst>
              <a:gd name="connsiteX0" fmla="*/ 0 w 960055"/>
              <a:gd name="connsiteY0" fmla="*/ 208158 h 801815"/>
              <a:gd name="connsiteX1" fmla="*/ 360540 w 960055"/>
              <a:gd name="connsiteY1" fmla="*/ 0 h 801815"/>
              <a:gd name="connsiteX2" fmla="*/ 385156 w 960055"/>
              <a:gd name="connsiteY2" fmla="*/ 45352 h 801815"/>
              <a:gd name="connsiteX3" fmla="*/ 955971 w 960055"/>
              <a:gd name="connsiteY3" fmla="*/ 387483 h 801815"/>
              <a:gd name="connsiteX4" fmla="*/ 960055 w 960055"/>
              <a:gd name="connsiteY4" fmla="*/ 387689 h 801815"/>
              <a:gd name="connsiteX5" fmla="*/ 960055 w 960055"/>
              <a:gd name="connsiteY5" fmla="*/ 801815 h 801815"/>
              <a:gd name="connsiteX6" fmla="*/ 913629 w 960055"/>
              <a:gd name="connsiteY6" fmla="*/ 799471 h 801815"/>
              <a:gd name="connsiteX7" fmla="*/ 41756 w 960055"/>
              <a:gd name="connsiteY7" fmla="*/ 276893 h 801815"/>
              <a:gd name="connsiteX8" fmla="*/ 0 w 960055"/>
              <a:gd name="connsiteY8" fmla="*/ 208158 h 80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055" h="801815">
                <a:moveTo>
                  <a:pt x="0" y="208158"/>
                </a:moveTo>
                <a:lnTo>
                  <a:pt x="360540" y="0"/>
                </a:lnTo>
                <a:lnTo>
                  <a:pt x="385156" y="45352"/>
                </a:lnTo>
                <a:cubicBezTo>
                  <a:pt x="512151" y="233329"/>
                  <a:pt x="718408" y="363357"/>
                  <a:pt x="955971" y="387483"/>
                </a:cubicBezTo>
                <a:lnTo>
                  <a:pt x="960055" y="387689"/>
                </a:lnTo>
                <a:lnTo>
                  <a:pt x="960055" y="801815"/>
                </a:lnTo>
                <a:lnTo>
                  <a:pt x="913629" y="799471"/>
                </a:lnTo>
                <a:cubicBezTo>
                  <a:pt x="550771" y="762620"/>
                  <a:pt x="235731" y="564013"/>
                  <a:pt x="41756" y="276893"/>
                </a:cubicBezTo>
                <a:lnTo>
                  <a:pt x="0" y="2081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8">
            <a:extLst>
              <a:ext uri="{FF2B5EF4-FFF2-40B4-BE49-F238E27FC236}">
                <a16:creationId xmlns:a16="http://schemas.microsoft.com/office/drawing/2014/main" xmlns="" id="{A2CE74B4-C36C-48C9-9D39-F3208FCD787F}"/>
              </a:ext>
            </a:extLst>
          </p:cNvPr>
          <p:cNvSpPr/>
          <p:nvPr/>
        </p:nvSpPr>
        <p:spPr>
          <a:xfrm>
            <a:off x="7463996" y="1614402"/>
            <a:ext cx="719051" cy="3772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38">
            <a:extLst>
              <a:ext uri="{FF2B5EF4-FFF2-40B4-BE49-F238E27FC236}">
                <a16:creationId xmlns:a16="http://schemas.microsoft.com/office/drawing/2014/main" xmlns="" id="{2D39AEDF-87D2-4CF1-AAB9-618ECB667788}"/>
              </a:ext>
            </a:extLst>
          </p:cNvPr>
          <p:cNvSpPr/>
          <p:nvPr/>
        </p:nvSpPr>
        <p:spPr>
          <a:xfrm rot="3600000">
            <a:off x="9015362" y="2424300"/>
            <a:ext cx="719051" cy="37722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9">
            <a:extLst>
              <a:ext uri="{FF2B5EF4-FFF2-40B4-BE49-F238E27FC236}">
                <a16:creationId xmlns:a16="http://schemas.microsoft.com/office/drawing/2014/main" xmlns="" id="{FEAE0C03-506A-4CDF-8D53-DAEE679BFB3C}"/>
              </a:ext>
            </a:extLst>
          </p:cNvPr>
          <p:cNvSpPr/>
          <p:nvPr/>
        </p:nvSpPr>
        <p:spPr>
          <a:xfrm rot="7200000">
            <a:off x="9117156" y="4094791"/>
            <a:ext cx="719051" cy="37722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0">
            <a:extLst>
              <a:ext uri="{FF2B5EF4-FFF2-40B4-BE49-F238E27FC236}">
                <a16:creationId xmlns:a16="http://schemas.microsoft.com/office/drawing/2014/main" xmlns="" id="{FE2D655D-264F-4E72-BB24-278857725951}"/>
              </a:ext>
            </a:extLst>
          </p:cNvPr>
          <p:cNvSpPr/>
          <p:nvPr/>
        </p:nvSpPr>
        <p:spPr>
          <a:xfrm rot="10800000">
            <a:off x="7560078" y="5264781"/>
            <a:ext cx="719051" cy="3772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41">
            <a:extLst>
              <a:ext uri="{FF2B5EF4-FFF2-40B4-BE49-F238E27FC236}">
                <a16:creationId xmlns:a16="http://schemas.microsoft.com/office/drawing/2014/main" xmlns="" id="{AF6A2529-741C-432F-A976-7418AB9AEB94}"/>
              </a:ext>
            </a:extLst>
          </p:cNvPr>
          <p:cNvSpPr/>
          <p:nvPr/>
        </p:nvSpPr>
        <p:spPr>
          <a:xfrm rot="14400000">
            <a:off x="5907478" y="4341767"/>
            <a:ext cx="719051" cy="3772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42">
            <a:extLst>
              <a:ext uri="{FF2B5EF4-FFF2-40B4-BE49-F238E27FC236}">
                <a16:creationId xmlns:a16="http://schemas.microsoft.com/office/drawing/2014/main" xmlns="" id="{2AF49B7D-9D90-4DE6-8704-B986CC3E3D11}"/>
              </a:ext>
            </a:extLst>
          </p:cNvPr>
          <p:cNvSpPr/>
          <p:nvPr/>
        </p:nvSpPr>
        <p:spPr>
          <a:xfrm rot="18000000">
            <a:off x="5858136" y="2404485"/>
            <a:ext cx="719051" cy="377220"/>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43">
            <a:extLst>
              <a:ext uri="{FF2B5EF4-FFF2-40B4-BE49-F238E27FC236}">
                <a16:creationId xmlns:a16="http://schemas.microsoft.com/office/drawing/2014/main" xmlns="" id="{AFC2742B-6C94-4FCB-BA81-C80A3F2CD331}"/>
              </a:ext>
            </a:extLst>
          </p:cNvPr>
          <p:cNvSpPr/>
          <p:nvPr/>
        </p:nvSpPr>
        <p:spPr>
          <a:xfrm>
            <a:off x="8245020" y="2812458"/>
            <a:ext cx="868482" cy="482619"/>
          </a:xfrm>
          <a:prstGeom prst="ellipse">
            <a:avLst/>
          </a:prstGeom>
          <a:solidFill>
            <a:schemeClr val="tx1">
              <a:alpha val="26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32">
            <a:extLst>
              <a:ext uri="{FF2B5EF4-FFF2-40B4-BE49-F238E27FC236}">
                <a16:creationId xmlns:a16="http://schemas.microsoft.com/office/drawing/2014/main" xmlns="" id="{01F75C44-0642-4E8B-9C81-5AD6E9412FEC}"/>
              </a:ext>
            </a:extLst>
          </p:cNvPr>
          <p:cNvSpPr/>
          <p:nvPr/>
        </p:nvSpPr>
        <p:spPr>
          <a:xfrm rot="16200000">
            <a:off x="8515415" y="2192012"/>
            <a:ext cx="511239" cy="1141884"/>
          </a:xfrm>
          <a:custGeom>
            <a:avLst/>
            <a:gdLst>
              <a:gd name="connsiteX0" fmla="*/ 0 w 511239"/>
              <a:gd name="connsiteY0" fmla="*/ 579658 h 1141884"/>
              <a:gd name="connsiteX1" fmla="*/ 144752 w 511239"/>
              <a:gd name="connsiteY1" fmla="*/ 7990 h 1141884"/>
              <a:gd name="connsiteX2" fmla="*/ 149606 w 511239"/>
              <a:gd name="connsiteY2" fmla="*/ 0 h 1141884"/>
              <a:gd name="connsiteX3" fmla="*/ 511239 w 511239"/>
              <a:gd name="connsiteY3" fmla="*/ 208789 h 1141884"/>
              <a:gd name="connsiteX4" fmla="*/ 475831 w 511239"/>
              <a:gd name="connsiteY4" fmla="*/ 274024 h 1141884"/>
              <a:gd name="connsiteX5" fmla="*/ 414126 w 511239"/>
              <a:gd name="connsiteY5" fmla="*/ 579658 h 1141884"/>
              <a:gd name="connsiteX6" fmla="*/ 475831 w 511239"/>
              <a:gd name="connsiteY6" fmla="*/ 885292 h 1141884"/>
              <a:gd name="connsiteX7" fmla="*/ 501792 w 511239"/>
              <a:gd name="connsiteY7" fmla="*/ 933121 h 1141884"/>
              <a:gd name="connsiteX8" fmla="*/ 140204 w 511239"/>
              <a:gd name="connsiteY8" fmla="*/ 1141884 h 1141884"/>
              <a:gd name="connsiteX9" fmla="*/ 94249 w 511239"/>
              <a:gd name="connsiteY9" fmla="*/ 1046488 h 1141884"/>
              <a:gd name="connsiteX10" fmla="*/ 0 w 511239"/>
              <a:gd name="connsiteY10" fmla="*/ 579658 h 11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239" h="1141884">
                <a:moveTo>
                  <a:pt x="0" y="579658"/>
                </a:moveTo>
                <a:cubicBezTo>
                  <a:pt x="0" y="372668"/>
                  <a:pt x="52437" y="177926"/>
                  <a:pt x="144752" y="7990"/>
                </a:cubicBezTo>
                <a:lnTo>
                  <a:pt x="149606" y="0"/>
                </a:lnTo>
                <a:lnTo>
                  <a:pt x="511239" y="208789"/>
                </a:lnTo>
                <a:lnTo>
                  <a:pt x="475831" y="274024"/>
                </a:lnTo>
                <a:cubicBezTo>
                  <a:pt x="436098" y="367964"/>
                  <a:pt x="414126" y="471245"/>
                  <a:pt x="414126" y="579658"/>
                </a:cubicBezTo>
                <a:cubicBezTo>
                  <a:pt x="414126" y="688071"/>
                  <a:pt x="436098" y="791352"/>
                  <a:pt x="475831" y="885292"/>
                </a:cubicBezTo>
                <a:lnTo>
                  <a:pt x="501792" y="933121"/>
                </a:lnTo>
                <a:lnTo>
                  <a:pt x="140204" y="1141884"/>
                </a:lnTo>
                <a:lnTo>
                  <a:pt x="94249" y="1046488"/>
                </a:lnTo>
                <a:cubicBezTo>
                  <a:pt x="33560" y="903003"/>
                  <a:pt x="0" y="745250"/>
                  <a:pt x="0" y="579658"/>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44">
            <a:extLst>
              <a:ext uri="{FF2B5EF4-FFF2-40B4-BE49-F238E27FC236}">
                <a16:creationId xmlns:a16="http://schemas.microsoft.com/office/drawing/2014/main" xmlns="" id="{05373375-2BED-49F1-AEDF-2C75698D2C63}"/>
              </a:ext>
            </a:extLst>
          </p:cNvPr>
          <p:cNvSpPr/>
          <p:nvPr/>
        </p:nvSpPr>
        <p:spPr>
          <a:xfrm rot="3258850">
            <a:off x="8363823" y="3697596"/>
            <a:ext cx="868482" cy="482619"/>
          </a:xfrm>
          <a:prstGeom prst="ellipse">
            <a:avLst/>
          </a:prstGeom>
          <a:solidFill>
            <a:schemeClr val="tx1">
              <a:alpha val="26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3">
            <a:extLst>
              <a:ext uri="{FF2B5EF4-FFF2-40B4-BE49-F238E27FC236}">
                <a16:creationId xmlns:a16="http://schemas.microsoft.com/office/drawing/2014/main" xmlns="" id="{AEB82BE8-80AB-4040-87C8-FA2F861030A5}"/>
              </a:ext>
            </a:extLst>
          </p:cNvPr>
          <p:cNvSpPr/>
          <p:nvPr/>
        </p:nvSpPr>
        <p:spPr>
          <a:xfrm rot="15924281">
            <a:off x="8572804" y="3536946"/>
            <a:ext cx="949774" cy="784410"/>
          </a:xfrm>
          <a:custGeom>
            <a:avLst/>
            <a:gdLst>
              <a:gd name="connsiteX0" fmla="*/ 0 w 949774"/>
              <a:gd name="connsiteY0" fmla="*/ 576733 h 784410"/>
              <a:gd name="connsiteX1" fmla="*/ 31475 w 949774"/>
              <a:gd name="connsiteY1" fmla="*/ 524923 h 784410"/>
              <a:gd name="connsiteX2" fmla="*/ 903348 w 949774"/>
              <a:gd name="connsiteY2" fmla="*/ 2345 h 784410"/>
              <a:gd name="connsiteX3" fmla="*/ 949774 w 949774"/>
              <a:gd name="connsiteY3" fmla="*/ 0 h 784410"/>
              <a:gd name="connsiteX4" fmla="*/ 949774 w 949774"/>
              <a:gd name="connsiteY4" fmla="*/ 414127 h 784410"/>
              <a:gd name="connsiteX5" fmla="*/ 945690 w 949774"/>
              <a:gd name="connsiteY5" fmla="*/ 414333 h 784410"/>
              <a:gd name="connsiteX6" fmla="*/ 374875 w 949774"/>
              <a:gd name="connsiteY6" fmla="*/ 756464 h 784410"/>
              <a:gd name="connsiteX7" fmla="*/ 359707 w 949774"/>
              <a:gd name="connsiteY7" fmla="*/ 784410 h 784410"/>
              <a:gd name="connsiteX8" fmla="*/ 0 w 949774"/>
              <a:gd name="connsiteY8" fmla="*/ 576733 h 78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774" h="784410">
                <a:moveTo>
                  <a:pt x="0" y="576733"/>
                </a:moveTo>
                <a:lnTo>
                  <a:pt x="31475" y="524923"/>
                </a:lnTo>
                <a:cubicBezTo>
                  <a:pt x="225450" y="237803"/>
                  <a:pt x="540490" y="39195"/>
                  <a:pt x="903348" y="2345"/>
                </a:cubicBezTo>
                <a:lnTo>
                  <a:pt x="949774" y="0"/>
                </a:lnTo>
                <a:lnTo>
                  <a:pt x="949774" y="414127"/>
                </a:lnTo>
                <a:lnTo>
                  <a:pt x="945690" y="414333"/>
                </a:lnTo>
                <a:cubicBezTo>
                  <a:pt x="708127" y="438459"/>
                  <a:pt x="501870" y="568487"/>
                  <a:pt x="374875" y="756464"/>
                </a:cubicBezTo>
                <a:lnTo>
                  <a:pt x="359707" y="784410"/>
                </a:lnTo>
                <a:lnTo>
                  <a:pt x="0" y="576733"/>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45">
            <a:extLst>
              <a:ext uri="{FF2B5EF4-FFF2-40B4-BE49-F238E27FC236}">
                <a16:creationId xmlns:a16="http://schemas.microsoft.com/office/drawing/2014/main" xmlns="" id="{FAA2534C-D651-49A2-AD0E-2245CDB3A91E}"/>
              </a:ext>
            </a:extLst>
          </p:cNvPr>
          <p:cNvSpPr/>
          <p:nvPr/>
        </p:nvSpPr>
        <p:spPr>
          <a:xfrm rot="7084518">
            <a:off x="7479828" y="4309743"/>
            <a:ext cx="868482" cy="482619"/>
          </a:xfrm>
          <a:prstGeom prst="ellipse">
            <a:avLst/>
          </a:prstGeom>
          <a:solidFill>
            <a:schemeClr val="tx1">
              <a:alpha val="26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34">
            <a:extLst>
              <a:ext uri="{FF2B5EF4-FFF2-40B4-BE49-F238E27FC236}">
                <a16:creationId xmlns:a16="http://schemas.microsoft.com/office/drawing/2014/main" xmlns="" id="{0400E385-7144-4C02-A11C-F18737A98825}"/>
              </a:ext>
            </a:extLst>
          </p:cNvPr>
          <p:cNvSpPr/>
          <p:nvPr/>
        </p:nvSpPr>
        <p:spPr>
          <a:xfrm rot="16200000">
            <a:off x="7567437" y="4356529"/>
            <a:ext cx="1046170" cy="770851"/>
          </a:xfrm>
          <a:custGeom>
            <a:avLst/>
            <a:gdLst>
              <a:gd name="connsiteX0" fmla="*/ 0 w 1046170"/>
              <a:gd name="connsiteY0" fmla="*/ 415665 h 770851"/>
              <a:gd name="connsiteX1" fmla="*/ 0 w 1046170"/>
              <a:gd name="connsiteY1" fmla="*/ 1539 h 770851"/>
              <a:gd name="connsiteX2" fmla="*/ 30480 w 1046170"/>
              <a:gd name="connsiteY2" fmla="*/ 0 h 770851"/>
              <a:gd name="connsiteX3" fmla="*/ 1024976 w 1046170"/>
              <a:gd name="connsiteY3" fmla="*/ 528770 h 770851"/>
              <a:gd name="connsiteX4" fmla="*/ 1046170 w 1046170"/>
              <a:gd name="connsiteY4" fmla="*/ 563656 h 770851"/>
              <a:gd name="connsiteX5" fmla="*/ 687298 w 1046170"/>
              <a:gd name="connsiteY5" fmla="*/ 770851 h 770851"/>
              <a:gd name="connsiteX6" fmla="*/ 681577 w 1046170"/>
              <a:gd name="connsiteY6" fmla="*/ 760311 h 770851"/>
              <a:gd name="connsiteX7" fmla="*/ 30480 w 1046170"/>
              <a:gd name="connsiteY7" fmla="*/ 414126 h 770851"/>
              <a:gd name="connsiteX8" fmla="*/ 0 w 1046170"/>
              <a:gd name="connsiteY8" fmla="*/ 415665 h 77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70" h="770851">
                <a:moveTo>
                  <a:pt x="0" y="415665"/>
                </a:moveTo>
                <a:lnTo>
                  <a:pt x="0" y="1539"/>
                </a:lnTo>
                <a:lnTo>
                  <a:pt x="30480" y="0"/>
                </a:lnTo>
                <a:cubicBezTo>
                  <a:pt x="444459" y="0"/>
                  <a:pt x="809449" y="209748"/>
                  <a:pt x="1024976" y="528770"/>
                </a:cubicBezTo>
                <a:lnTo>
                  <a:pt x="1046170" y="563656"/>
                </a:lnTo>
                <a:lnTo>
                  <a:pt x="687298" y="770851"/>
                </a:lnTo>
                <a:lnTo>
                  <a:pt x="681577" y="760311"/>
                </a:lnTo>
                <a:cubicBezTo>
                  <a:pt x="540471" y="551448"/>
                  <a:pt x="301512" y="414126"/>
                  <a:pt x="30480" y="414126"/>
                </a:cubicBezTo>
                <a:lnTo>
                  <a:pt x="0" y="41566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46">
            <a:extLst>
              <a:ext uri="{FF2B5EF4-FFF2-40B4-BE49-F238E27FC236}">
                <a16:creationId xmlns:a16="http://schemas.microsoft.com/office/drawing/2014/main" xmlns="" id="{A9D23E06-177C-40A2-9425-1E484F68219A}"/>
              </a:ext>
            </a:extLst>
          </p:cNvPr>
          <p:cNvSpPr/>
          <p:nvPr/>
        </p:nvSpPr>
        <p:spPr>
          <a:xfrm rot="10959533">
            <a:off x="6594515" y="3872071"/>
            <a:ext cx="868482" cy="482619"/>
          </a:xfrm>
          <a:prstGeom prst="ellipse">
            <a:avLst/>
          </a:prstGeom>
          <a:solidFill>
            <a:schemeClr val="tx1">
              <a:alpha val="26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35">
            <a:extLst>
              <a:ext uri="{FF2B5EF4-FFF2-40B4-BE49-F238E27FC236}">
                <a16:creationId xmlns:a16="http://schemas.microsoft.com/office/drawing/2014/main" xmlns="" id="{5A48E69D-1AFE-4E6C-B5B5-2FE07CF9A58B}"/>
              </a:ext>
            </a:extLst>
          </p:cNvPr>
          <p:cNvSpPr/>
          <p:nvPr/>
        </p:nvSpPr>
        <p:spPr>
          <a:xfrm rot="16200000">
            <a:off x="6629899" y="3778289"/>
            <a:ext cx="520686" cy="1176240"/>
          </a:xfrm>
          <a:custGeom>
            <a:avLst/>
            <a:gdLst>
              <a:gd name="connsiteX0" fmla="*/ 0 w 520686"/>
              <a:gd name="connsiteY0" fmla="*/ 208307 h 1176240"/>
              <a:gd name="connsiteX1" fmla="*/ 360799 w 520686"/>
              <a:gd name="connsiteY1" fmla="*/ 0 h 1176240"/>
              <a:gd name="connsiteX2" fmla="*/ 375934 w 520686"/>
              <a:gd name="connsiteY2" fmla="*/ 24914 h 1176240"/>
              <a:gd name="connsiteX3" fmla="*/ 520686 w 520686"/>
              <a:gd name="connsiteY3" fmla="*/ 596582 h 1176240"/>
              <a:gd name="connsiteX4" fmla="*/ 375934 w 520686"/>
              <a:gd name="connsiteY4" fmla="*/ 1168250 h 1176240"/>
              <a:gd name="connsiteX5" fmla="*/ 371080 w 520686"/>
              <a:gd name="connsiteY5" fmla="*/ 1176240 h 1176240"/>
              <a:gd name="connsiteX6" fmla="*/ 9448 w 520686"/>
              <a:gd name="connsiteY6" fmla="*/ 967451 h 1176240"/>
              <a:gd name="connsiteX7" fmla="*/ 44856 w 520686"/>
              <a:gd name="connsiteY7" fmla="*/ 902216 h 1176240"/>
              <a:gd name="connsiteX8" fmla="*/ 106560 w 520686"/>
              <a:gd name="connsiteY8" fmla="*/ 596582 h 1176240"/>
              <a:gd name="connsiteX9" fmla="*/ 44856 w 520686"/>
              <a:gd name="connsiteY9" fmla="*/ 290948 h 1176240"/>
              <a:gd name="connsiteX10" fmla="*/ 0 w 520686"/>
              <a:gd name="connsiteY10" fmla="*/ 208307 h 117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686" h="1176240">
                <a:moveTo>
                  <a:pt x="0" y="208307"/>
                </a:moveTo>
                <a:lnTo>
                  <a:pt x="360799" y="0"/>
                </a:lnTo>
                <a:lnTo>
                  <a:pt x="375934" y="24914"/>
                </a:lnTo>
                <a:cubicBezTo>
                  <a:pt x="468249" y="194850"/>
                  <a:pt x="520686" y="389592"/>
                  <a:pt x="520686" y="596582"/>
                </a:cubicBezTo>
                <a:cubicBezTo>
                  <a:pt x="520686" y="803571"/>
                  <a:pt x="468249" y="998314"/>
                  <a:pt x="375934" y="1168250"/>
                </a:cubicBezTo>
                <a:lnTo>
                  <a:pt x="371080" y="1176240"/>
                </a:lnTo>
                <a:lnTo>
                  <a:pt x="9448" y="967451"/>
                </a:lnTo>
                <a:lnTo>
                  <a:pt x="44856" y="902216"/>
                </a:lnTo>
                <a:cubicBezTo>
                  <a:pt x="84589" y="808276"/>
                  <a:pt x="106560" y="704995"/>
                  <a:pt x="106560" y="596582"/>
                </a:cubicBezTo>
                <a:cubicBezTo>
                  <a:pt x="106560" y="488169"/>
                  <a:pt x="84589" y="384888"/>
                  <a:pt x="44856" y="290948"/>
                </a:cubicBezTo>
                <a:lnTo>
                  <a:pt x="0" y="208307"/>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47">
            <a:extLst>
              <a:ext uri="{FF2B5EF4-FFF2-40B4-BE49-F238E27FC236}">
                <a16:creationId xmlns:a16="http://schemas.microsoft.com/office/drawing/2014/main" xmlns="" id="{E403F3FA-6FCF-4F7D-939A-6E8E9C0703EB}"/>
              </a:ext>
            </a:extLst>
          </p:cNvPr>
          <p:cNvSpPr/>
          <p:nvPr/>
        </p:nvSpPr>
        <p:spPr>
          <a:xfrm rot="15322992">
            <a:off x="6527291" y="2891841"/>
            <a:ext cx="868482" cy="482619"/>
          </a:xfrm>
          <a:prstGeom prst="ellipse">
            <a:avLst/>
          </a:prstGeom>
          <a:solidFill>
            <a:schemeClr val="tx1">
              <a:alpha val="26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36">
            <a:extLst>
              <a:ext uri="{FF2B5EF4-FFF2-40B4-BE49-F238E27FC236}">
                <a16:creationId xmlns:a16="http://schemas.microsoft.com/office/drawing/2014/main" xmlns="" id="{F4DE69A8-E983-42E9-AF07-10265EC01484}"/>
              </a:ext>
            </a:extLst>
          </p:cNvPr>
          <p:cNvSpPr/>
          <p:nvPr/>
        </p:nvSpPr>
        <p:spPr>
          <a:xfrm rot="16200000">
            <a:off x="6129570" y="2615226"/>
            <a:ext cx="1056452" cy="788258"/>
          </a:xfrm>
          <a:custGeom>
            <a:avLst/>
            <a:gdLst>
              <a:gd name="connsiteX0" fmla="*/ 0 w 1056452"/>
              <a:gd name="connsiteY0" fmla="*/ 786719 h 788258"/>
              <a:gd name="connsiteX1" fmla="*/ 0 w 1056452"/>
              <a:gd name="connsiteY1" fmla="*/ 372593 h 788258"/>
              <a:gd name="connsiteX2" fmla="*/ 30480 w 1056452"/>
              <a:gd name="connsiteY2" fmla="*/ 374132 h 788258"/>
              <a:gd name="connsiteX3" fmla="*/ 681577 w 1056452"/>
              <a:gd name="connsiteY3" fmla="*/ 27947 h 788258"/>
              <a:gd name="connsiteX4" fmla="*/ 696745 w 1056452"/>
              <a:gd name="connsiteY4" fmla="*/ 0 h 788258"/>
              <a:gd name="connsiteX5" fmla="*/ 1056452 w 1056452"/>
              <a:gd name="connsiteY5" fmla="*/ 207677 h 788258"/>
              <a:gd name="connsiteX6" fmla="*/ 1024976 w 1056452"/>
              <a:gd name="connsiteY6" fmla="*/ 259488 h 788258"/>
              <a:gd name="connsiteX7" fmla="*/ 30480 w 1056452"/>
              <a:gd name="connsiteY7" fmla="*/ 788258 h 788258"/>
              <a:gd name="connsiteX8" fmla="*/ 0 w 1056452"/>
              <a:gd name="connsiteY8" fmla="*/ 786719 h 78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452" h="788258">
                <a:moveTo>
                  <a:pt x="0" y="786719"/>
                </a:moveTo>
                <a:lnTo>
                  <a:pt x="0" y="372593"/>
                </a:lnTo>
                <a:lnTo>
                  <a:pt x="30480" y="374132"/>
                </a:lnTo>
                <a:cubicBezTo>
                  <a:pt x="301512" y="374132"/>
                  <a:pt x="540471" y="236810"/>
                  <a:pt x="681577" y="27947"/>
                </a:cubicBezTo>
                <a:lnTo>
                  <a:pt x="696745" y="0"/>
                </a:lnTo>
                <a:lnTo>
                  <a:pt x="1056452" y="207677"/>
                </a:lnTo>
                <a:lnTo>
                  <a:pt x="1024976" y="259488"/>
                </a:lnTo>
                <a:cubicBezTo>
                  <a:pt x="809449" y="578510"/>
                  <a:pt x="444459" y="788258"/>
                  <a:pt x="30480" y="788258"/>
                </a:cubicBezTo>
                <a:lnTo>
                  <a:pt x="0" y="786719"/>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1">
            <a:extLst>
              <a:ext uri="{FF2B5EF4-FFF2-40B4-BE49-F238E27FC236}">
                <a16:creationId xmlns:a16="http://schemas.microsoft.com/office/drawing/2014/main" xmlns="" id="{AF0C10C4-BFDA-42B8-86CF-BB17BB6A5D14}"/>
              </a:ext>
            </a:extLst>
          </p:cNvPr>
          <p:cNvSpPr/>
          <p:nvPr/>
        </p:nvSpPr>
        <p:spPr>
          <a:xfrm>
            <a:off x="7463996" y="907113"/>
            <a:ext cx="582755" cy="582755"/>
          </a:xfrm>
          <a:prstGeom prst="ellipse">
            <a:avLst/>
          </a:prstGeom>
          <a:solidFill>
            <a:schemeClr val="bg1"/>
          </a:solidFill>
          <a:ln w="38100">
            <a:solidFill>
              <a:srgbClr val="FFC000"/>
            </a:solidFill>
          </a:ln>
          <a:effectLst>
            <a:outerShdw blurRad="889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48">
            <a:extLst>
              <a:ext uri="{FF2B5EF4-FFF2-40B4-BE49-F238E27FC236}">
                <a16:creationId xmlns:a16="http://schemas.microsoft.com/office/drawing/2014/main" xmlns="" id="{9098A872-C64C-4FF4-B957-3235CFBA80E2}"/>
              </a:ext>
            </a:extLst>
          </p:cNvPr>
          <p:cNvSpPr/>
          <p:nvPr/>
        </p:nvSpPr>
        <p:spPr>
          <a:xfrm>
            <a:off x="9625274" y="2069313"/>
            <a:ext cx="582755" cy="582755"/>
          </a:xfrm>
          <a:prstGeom prst="ellipse">
            <a:avLst/>
          </a:prstGeom>
          <a:solidFill>
            <a:schemeClr val="bg1"/>
          </a:solidFill>
          <a:ln w="38100">
            <a:solidFill>
              <a:srgbClr val="00B0F0"/>
            </a:solidFill>
          </a:ln>
          <a:effectLst>
            <a:outerShdw blurRad="889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49">
            <a:extLst>
              <a:ext uri="{FF2B5EF4-FFF2-40B4-BE49-F238E27FC236}">
                <a16:creationId xmlns:a16="http://schemas.microsoft.com/office/drawing/2014/main" xmlns="" id="{EDE5BD7E-09DD-45D6-805F-DB2C1B392EE5}"/>
              </a:ext>
            </a:extLst>
          </p:cNvPr>
          <p:cNvSpPr/>
          <p:nvPr/>
        </p:nvSpPr>
        <p:spPr>
          <a:xfrm>
            <a:off x="9746627" y="4162611"/>
            <a:ext cx="582755" cy="582755"/>
          </a:xfrm>
          <a:prstGeom prst="ellipse">
            <a:avLst/>
          </a:prstGeom>
          <a:solidFill>
            <a:schemeClr val="bg1"/>
          </a:solidFill>
          <a:ln w="38100">
            <a:solidFill>
              <a:srgbClr val="7030A0"/>
            </a:solidFill>
          </a:ln>
          <a:effectLst>
            <a:outerShdw blurRad="889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50">
            <a:extLst>
              <a:ext uri="{FF2B5EF4-FFF2-40B4-BE49-F238E27FC236}">
                <a16:creationId xmlns:a16="http://schemas.microsoft.com/office/drawing/2014/main" xmlns="" id="{8B664C8C-65F4-417A-A6A7-7FC0E56840A9}"/>
              </a:ext>
            </a:extLst>
          </p:cNvPr>
          <p:cNvSpPr/>
          <p:nvPr/>
        </p:nvSpPr>
        <p:spPr>
          <a:xfrm>
            <a:off x="7685787" y="5735378"/>
            <a:ext cx="582755" cy="582755"/>
          </a:xfrm>
          <a:prstGeom prst="ellipse">
            <a:avLst/>
          </a:prstGeom>
          <a:solidFill>
            <a:schemeClr val="bg1"/>
          </a:solidFill>
          <a:ln w="38100">
            <a:solidFill>
              <a:srgbClr val="FF0000"/>
            </a:solidFill>
          </a:ln>
          <a:effectLst>
            <a:outerShdw blurRad="889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51">
            <a:extLst>
              <a:ext uri="{FF2B5EF4-FFF2-40B4-BE49-F238E27FC236}">
                <a16:creationId xmlns:a16="http://schemas.microsoft.com/office/drawing/2014/main" xmlns="" id="{F3495F51-1ADE-434C-81D2-86C2FCE735F9}"/>
              </a:ext>
            </a:extLst>
          </p:cNvPr>
          <p:cNvSpPr/>
          <p:nvPr/>
        </p:nvSpPr>
        <p:spPr>
          <a:xfrm>
            <a:off x="5461563" y="4530377"/>
            <a:ext cx="582755" cy="582755"/>
          </a:xfrm>
          <a:prstGeom prst="ellipse">
            <a:avLst/>
          </a:prstGeom>
          <a:solidFill>
            <a:schemeClr val="bg1"/>
          </a:solidFill>
          <a:ln w="38100">
            <a:solidFill>
              <a:srgbClr val="00B050"/>
            </a:solidFill>
          </a:ln>
          <a:effectLst>
            <a:outerShdw blurRad="889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52">
            <a:extLst>
              <a:ext uri="{FF2B5EF4-FFF2-40B4-BE49-F238E27FC236}">
                <a16:creationId xmlns:a16="http://schemas.microsoft.com/office/drawing/2014/main" xmlns="" id="{A6281432-2DD0-458C-92BD-D9CE0E573895}"/>
              </a:ext>
            </a:extLst>
          </p:cNvPr>
          <p:cNvSpPr/>
          <p:nvPr/>
        </p:nvSpPr>
        <p:spPr>
          <a:xfrm>
            <a:off x="5443352" y="2004177"/>
            <a:ext cx="582755" cy="582755"/>
          </a:xfrm>
          <a:prstGeom prst="ellipse">
            <a:avLst/>
          </a:prstGeom>
          <a:solidFill>
            <a:schemeClr val="bg1"/>
          </a:solidFill>
          <a:ln w="38100">
            <a:solidFill>
              <a:srgbClr val="FF6600"/>
            </a:solidFill>
          </a:ln>
          <a:effectLst>
            <a:outerShdw blurRad="889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13">
            <a:extLst>
              <a:ext uri="{FF2B5EF4-FFF2-40B4-BE49-F238E27FC236}">
                <a16:creationId xmlns:a16="http://schemas.microsoft.com/office/drawing/2014/main" xmlns="" id="{9FB85B2F-3BE2-426A-B66C-80A696807BA1}"/>
              </a:ext>
            </a:extLst>
          </p:cNvPr>
          <p:cNvSpPr/>
          <p:nvPr/>
        </p:nvSpPr>
        <p:spPr>
          <a:xfrm>
            <a:off x="8432891" y="497263"/>
            <a:ext cx="1496076" cy="1267090"/>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or: Elbow 15">
            <a:extLst>
              <a:ext uri="{FF2B5EF4-FFF2-40B4-BE49-F238E27FC236}">
                <a16:creationId xmlns:a16="http://schemas.microsoft.com/office/drawing/2014/main" xmlns="" id="{4D7532EE-B1BA-4767-9EFE-7DF9C3F1EECA}"/>
              </a:ext>
            </a:extLst>
          </p:cNvPr>
          <p:cNvCxnSpPr>
            <a:stCxn id="28" idx="6"/>
            <a:endCxn id="34" idx="1"/>
          </p:cNvCxnSpPr>
          <p:nvPr/>
        </p:nvCxnSpPr>
        <p:spPr>
          <a:xfrm flipV="1">
            <a:off x="8046751" y="1130808"/>
            <a:ext cx="386140" cy="67683"/>
          </a:xfrm>
          <a:prstGeom prst="bentConnector3">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Rectangle: Rounded Corners 154">
            <a:extLst>
              <a:ext uri="{FF2B5EF4-FFF2-40B4-BE49-F238E27FC236}">
                <a16:creationId xmlns:a16="http://schemas.microsoft.com/office/drawing/2014/main" xmlns="" id="{EDA1FE06-174B-4398-9F98-F109D82AAE57}"/>
              </a:ext>
            </a:extLst>
          </p:cNvPr>
          <p:cNvSpPr/>
          <p:nvPr/>
        </p:nvSpPr>
        <p:spPr>
          <a:xfrm>
            <a:off x="10240566" y="2436185"/>
            <a:ext cx="1496076" cy="1267090"/>
          </a:xfrm>
          <a:prstGeom prst="roundRect">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155">
            <a:extLst>
              <a:ext uri="{FF2B5EF4-FFF2-40B4-BE49-F238E27FC236}">
                <a16:creationId xmlns:a16="http://schemas.microsoft.com/office/drawing/2014/main" xmlns="" id="{3DB517A1-0AFB-4B11-BECA-7BA438911FAF}"/>
              </a:ext>
            </a:extLst>
          </p:cNvPr>
          <p:cNvSpPr/>
          <p:nvPr/>
        </p:nvSpPr>
        <p:spPr>
          <a:xfrm>
            <a:off x="9113502" y="5221297"/>
            <a:ext cx="1496076" cy="1267090"/>
          </a:xfrm>
          <a:prstGeom prst="roundRect">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156">
            <a:extLst>
              <a:ext uri="{FF2B5EF4-FFF2-40B4-BE49-F238E27FC236}">
                <a16:creationId xmlns:a16="http://schemas.microsoft.com/office/drawing/2014/main" xmlns="" id="{C2475725-5C11-4110-9078-F83986BFB696}"/>
              </a:ext>
            </a:extLst>
          </p:cNvPr>
          <p:cNvSpPr/>
          <p:nvPr/>
        </p:nvSpPr>
        <p:spPr>
          <a:xfrm>
            <a:off x="5699535" y="5315033"/>
            <a:ext cx="1496076" cy="1267090"/>
          </a:xfrm>
          <a:prstGeom prst="roundRect">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157">
            <a:extLst>
              <a:ext uri="{FF2B5EF4-FFF2-40B4-BE49-F238E27FC236}">
                <a16:creationId xmlns:a16="http://schemas.microsoft.com/office/drawing/2014/main" xmlns="" id="{3DE87440-B7F9-40C8-9299-AEC60981030E}"/>
              </a:ext>
            </a:extLst>
          </p:cNvPr>
          <p:cNvSpPr/>
          <p:nvPr/>
        </p:nvSpPr>
        <p:spPr>
          <a:xfrm>
            <a:off x="4241271" y="2763870"/>
            <a:ext cx="1496076" cy="1267090"/>
          </a:xfrm>
          <a:prstGeom prst="roundRect">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158">
            <a:extLst>
              <a:ext uri="{FF2B5EF4-FFF2-40B4-BE49-F238E27FC236}">
                <a16:creationId xmlns:a16="http://schemas.microsoft.com/office/drawing/2014/main" xmlns="" id="{1C608854-B376-47D1-AA93-5CD8AF4BFB62}"/>
              </a:ext>
            </a:extLst>
          </p:cNvPr>
          <p:cNvSpPr/>
          <p:nvPr/>
        </p:nvSpPr>
        <p:spPr>
          <a:xfrm>
            <a:off x="5554084" y="541349"/>
            <a:ext cx="1496076" cy="1267090"/>
          </a:xfrm>
          <a:prstGeom prst="roundRect">
            <a:avLst/>
          </a:prstGeom>
          <a:solidFill>
            <a:srgbClr val="FF66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Connector: Elbow 159">
            <a:extLst>
              <a:ext uri="{FF2B5EF4-FFF2-40B4-BE49-F238E27FC236}">
                <a16:creationId xmlns:a16="http://schemas.microsoft.com/office/drawing/2014/main" xmlns="" id="{D4AF6A38-A5BF-4CA5-A8AB-90F52303F3A5}"/>
              </a:ext>
            </a:extLst>
          </p:cNvPr>
          <p:cNvCxnSpPr>
            <a:cxnSpLocks/>
            <a:stCxn id="29" idx="6"/>
            <a:endCxn id="36" idx="0"/>
          </p:cNvCxnSpPr>
          <p:nvPr/>
        </p:nvCxnSpPr>
        <p:spPr>
          <a:xfrm>
            <a:off x="10208029" y="2360691"/>
            <a:ext cx="780575" cy="75494"/>
          </a:xfrm>
          <a:prstGeom prst="bentConnector2">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Connector: Elbow 160">
            <a:extLst>
              <a:ext uri="{FF2B5EF4-FFF2-40B4-BE49-F238E27FC236}">
                <a16:creationId xmlns:a16="http://schemas.microsoft.com/office/drawing/2014/main" xmlns="" id="{AB244B4E-57AE-484E-9CB4-34CEFC492D72}"/>
              </a:ext>
            </a:extLst>
          </p:cNvPr>
          <p:cNvCxnSpPr>
            <a:cxnSpLocks/>
            <a:stCxn id="30" idx="4"/>
            <a:endCxn id="37" idx="0"/>
          </p:cNvCxnSpPr>
          <p:nvPr/>
        </p:nvCxnSpPr>
        <p:spPr>
          <a:xfrm rot="5400000">
            <a:off x="9711808" y="4895099"/>
            <a:ext cx="475931" cy="176465"/>
          </a:xfrm>
          <a:prstGeom prst="bentConnector3">
            <a:avLst>
              <a:gd name="adj1" fmla="val 50000"/>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Connector: Elbow 161">
            <a:extLst>
              <a:ext uri="{FF2B5EF4-FFF2-40B4-BE49-F238E27FC236}">
                <a16:creationId xmlns:a16="http://schemas.microsoft.com/office/drawing/2014/main" xmlns="" id="{A53BD117-FEF3-4223-839A-36CFDB59C4B6}"/>
              </a:ext>
            </a:extLst>
          </p:cNvPr>
          <p:cNvCxnSpPr>
            <a:cxnSpLocks/>
            <a:stCxn id="31" idx="2"/>
            <a:endCxn id="38" idx="3"/>
          </p:cNvCxnSpPr>
          <p:nvPr/>
        </p:nvCxnSpPr>
        <p:spPr>
          <a:xfrm rot="10800000">
            <a:off x="7195611" y="5948578"/>
            <a:ext cx="490176" cy="78178"/>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ctor: Elbow 162">
            <a:extLst>
              <a:ext uri="{FF2B5EF4-FFF2-40B4-BE49-F238E27FC236}">
                <a16:creationId xmlns:a16="http://schemas.microsoft.com/office/drawing/2014/main" xmlns="" id="{D20B8B96-3B21-4B71-8F24-90652714188F}"/>
              </a:ext>
            </a:extLst>
          </p:cNvPr>
          <p:cNvCxnSpPr>
            <a:cxnSpLocks/>
            <a:stCxn id="32" idx="2"/>
            <a:endCxn id="39" idx="2"/>
          </p:cNvCxnSpPr>
          <p:nvPr/>
        </p:nvCxnSpPr>
        <p:spPr>
          <a:xfrm rot="10800000">
            <a:off x="4989309" y="4030961"/>
            <a:ext cx="472254" cy="790795"/>
          </a:xfrm>
          <a:prstGeom prst="bentConnector2">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Connector: Elbow 163">
            <a:extLst>
              <a:ext uri="{FF2B5EF4-FFF2-40B4-BE49-F238E27FC236}">
                <a16:creationId xmlns:a16="http://schemas.microsoft.com/office/drawing/2014/main" xmlns="" id="{2807511C-F8AA-41F9-8B79-C477BAB4036C}"/>
              </a:ext>
            </a:extLst>
          </p:cNvPr>
          <p:cNvCxnSpPr>
            <a:cxnSpLocks/>
            <a:stCxn id="33" idx="0"/>
            <a:endCxn id="40" idx="2"/>
          </p:cNvCxnSpPr>
          <p:nvPr/>
        </p:nvCxnSpPr>
        <p:spPr>
          <a:xfrm rot="5400000" flipH="1" flipV="1">
            <a:off x="5920557" y="1622612"/>
            <a:ext cx="195738" cy="567392"/>
          </a:xfrm>
          <a:prstGeom prst="bentConnector3">
            <a:avLst>
              <a:gd name="adj1" fmla="val 50000"/>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53" name="TextBox 174">
            <a:extLst>
              <a:ext uri="{FF2B5EF4-FFF2-40B4-BE49-F238E27FC236}">
                <a16:creationId xmlns:a16="http://schemas.microsoft.com/office/drawing/2014/main" xmlns="" id="{E0D55C3F-7000-4ADF-8095-E2D3F08CE78D}"/>
              </a:ext>
            </a:extLst>
          </p:cNvPr>
          <p:cNvSpPr txBox="1"/>
          <p:nvPr/>
        </p:nvSpPr>
        <p:spPr>
          <a:xfrm rot="18757872">
            <a:off x="6804357" y="2471042"/>
            <a:ext cx="1141659" cy="338554"/>
          </a:xfrm>
          <a:prstGeom prst="rect">
            <a:avLst/>
          </a:prstGeom>
          <a:noFill/>
        </p:spPr>
        <p:txBody>
          <a:bodyPr wrap="none" rtlCol="0">
            <a:spAutoFit/>
          </a:bodyPr>
          <a:lstStyle/>
          <a:p>
            <a:r>
              <a:rPr lang="en-US" sz="1600" dirty="0">
                <a:solidFill>
                  <a:schemeClr val="bg1"/>
                </a:solidFill>
                <a:latin typeface="Verdana" panose="020B0604030504040204" pitchFamily="34" charset="0"/>
                <a:ea typeface="Verdana" panose="020B0604030504040204" pitchFamily="34" charset="0"/>
              </a:rPr>
              <a:t>Step One</a:t>
            </a:r>
          </a:p>
        </p:txBody>
      </p:sp>
      <p:sp>
        <p:nvSpPr>
          <p:cNvPr id="54" name="TextBox 175">
            <a:extLst>
              <a:ext uri="{FF2B5EF4-FFF2-40B4-BE49-F238E27FC236}">
                <a16:creationId xmlns:a16="http://schemas.microsoft.com/office/drawing/2014/main" xmlns="" id="{70BE82B6-4D5D-4BC7-9699-66CB0A8AC414}"/>
              </a:ext>
            </a:extLst>
          </p:cNvPr>
          <p:cNvSpPr txBox="1"/>
          <p:nvPr/>
        </p:nvSpPr>
        <p:spPr>
          <a:xfrm rot="1400020">
            <a:off x="7822958" y="2528093"/>
            <a:ext cx="1128001" cy="338554"/>
          </a:xfrm>
          <a:prstGeom prst="rect">
            <a:avLst/>
          </a:prstGeom>
          <a:noFill/>
        </p:spPr>
        <p:txBody>
          <a:bodyPr wrap="none" rtlCol="0">
            <a:spAutoFit/>
          </a:bodyPr>
          <a:lstStyle/>
          <a:p>
            <a:r>
              <a:rPr lang="en-US" sz="1600" dirty="0">
                <a:solidFill>
                  <a:schemeClr val="bg1"/>
                </a:solidFill>
                <a:latin typeface="Verdana" panose="020B0604030504040204" pitchFamily="34" charset="0"/>
                <a:ea typeface="Verdana" panose="020B0604030504040204" pitchFamily="34" charset="0"/>
              </a:rPr>
              <a:t>Step Two</a:t>
            </a:r>
          </a:p>
        </p:txBody>
      </p:sp>
      <p:sp>
        <p:nvSpPr>
          <p:cNvPr id="55" name="TextBox 176">
            <a:extLst>
              <a:ext uri="{FF2B5EF4-FFF2-40B4-BE49-F238E27FC236}">
                <a16:creationId xmlns:a16="http://schemas.microsoft.com/office/drawing/2014/main" xmlns="" id="{F84CB51F-F7B9-42B5-BC66-E7E6E1CE31F5}"/>
              </a:ext>
            </a:extLst>
          </p:cNvPr>
          <p:cNvSpPr txBox="1"/>
          <p:nvPr/>
        </p:nvSpPr>
        <p:spPr>
          <a:xfrm rot="3604772">
            <a:off x="8326594" y="3518964"/>
            <a:ext cx="1316386" cy="338554"/>
          </a:xfrm>
          <a:prstGeom prst="rect">
            <a:avLst/>
          </a:prstGeom>
          <a:noFill/>
        </p:spPr>
        <p:txBody>
          <a:bodyPr wrap="none" rtlCol="0">
            <a:spAutoFit/>
          </a:bodyPr>
          <a:lstStyle/>
          <a:p>
            <a:r>
              <a:rPr lang="en-US" sz="1600" dirty="0">
                <a:solidFill>
                  <a:schemeClr val="bg1"/>
                </a:solidFill>
                <a:latin typeface="Verdana" panose="020B0604030504040204" pitchFamily="34" charset="0"/>
                <a:ea typeface="Verdana" panose="020B0604030504040204" pitchFamily="34" charset="0"/>
              </a:rPr>
              <a:t>Step Three</a:t>
            </a:r>
          </a:p>
        </p:txBody>
      </p:sp>
      <p:sp>
        <p:nvSpPr>
          <p:cNvPr id="56" name="TextBox 177">
            <a:extLst>
              <a:ext uri="{FF2B5EF4-FFF2-40B4-BE49-F238E27FC236}">
                <a16:creationId xmlns:a16="http://schemas.microsoft.com/office/drawing/2014/main" xmlns="" id="{A27E035B-1ADE-4E99-B56E-734430112ACA}"/>
              </a:ext>
            </a:extLst>
          </p:cNvPr>
          <p:cNvSpPr txBox="1"/>
          <p:nvPr/>
        </p:nvSpPr>
        <p:spPr>
          <a:xfrm rot="18120289">
            <a:off x="7558334" y="4464680"/>
            <a:ext cx="1184748" cy="338554"/>
          </a:xfrm>
          <a:prstGeom prst="rect">
            <a:avLst/>
          </a:prstGeom>
          <a:noFill/>
        </p:spPr>
        <p:txBody>
          <a:bodyPr wrap="none" rtlCol="0">
            <a:spAutoFit/>
          </a:bodyPr>
          <a:lstStyle/>
          <a:p>
            <a:r>
              <a:rPr lang="en-US" sz="1600" dirty="0">
                <a:solidFill>
                  <a:schemeClr val="bg1"/>
                </a:solidFill>
                <a:latin typeface="Verdana" panose="020B0604030504040204" pitchFamily="34" charset="0"/>
                <a:ea typeface="Verdana" panose="020B0604030504040204" pitchFamily="34" charset="0"/>
              </a:rPr>
              <a:t>Step Four</a:t>
            </a:r>
          </a:p>
        </p:txBody>
      </p:sp>
      <p:sp>
        <p:nvSpPr>
          <p:cNvPr id="57" name="TextBox 178">
            <a:extLst>
              <a:ext uri="{FF2B5EF4-FFF2-40B4-BE49-F238E27FC236}">
                <a16:creationId xmlns:a16="http://schemas.microsoft.com/office/drawing/2014/main" xmlns="" id="{08898487-D743-4BC6-8B28-FF19450825AB}"/>
              </a:ext>
            </a:extLst>
          </p:cNvPr>
          <p:cNvSpPr txBox="1"/>
          <p:nvPr/>
        </p:nvSpPr>
        <p:spPr>
          <a:xfrm>
            <a:off x="6367668" y="4124954"/>
            <a:ext cx="1144672" cy="338554"/>
          </a:xfrm>
          <a:prstGeom prst="rect">
            <a:avLst/>
          </a:prstGeom>
          <a:noFill/>
        </p:spPr>
        <p:txBody>
          <a:bodyPr wrap="none" rtlCol="0">
            <a:spAutoFit/>
          </a:bodyPr>
          <a:lstStyle/>
          <a:p>
            <a:r>
              <a:rPr lang="en-US" sz="1600" dirty="0">
                <a:solidFill>
                  <a:schemeClr val="bg1"/>
                </a:solidFill>
                <a:latin typeface="Verdana" panose="020B0604030504040204" pitchFamily="34" charset="0"/>
                <a:ea typeface="Verdana" panose="020B0604030504040204" pitchFamily="34" charset="0"/>
              </a:rPr>
              <a:t>Step Five</a:t>
            </a:r>
          </a:p>
        </p:txBody>
      </p:sp>
      <p:sp>
        <p:nvSpPr>
          <p:cNvPr id="58" name="TextBox 179">
            <a:extLst>
              <a:ext uri="{FF2B5EF4-FFF2-40B4-BE49-F238E27FC236}">
                <a16:creationId xmlns:a16="http://schemas.microsoft.com/office/drawing/2014/main" xmlns="" id="{DF66B98A-3126-437E-9940-094930287B89}"/>
              </a:ext>
            </a:extLst>
          </p:cNvPr>
          <p:cNvSpPr txBox="1"/>
          <p:nvPr/>
        </p:nvSpPr>
        <p:spPr>
          <a:xfrm rot="3399881">
            <a:off x="6221242" y="2952684"/>
            <a:ext cx="1047082" cy="338554"/>
          </a:xfrm>
          <a:prstGeom prst="rect">
            <a:avLst/>
          </a:prstGeom>
          <a:noFill/>
        </p:spPr>
        <p:txBody>
          <a:bodyPr wrap="none" rtlCol="0">
            <a:spAutoFit/>
          </a:bodyPr>
          <a:lstStyle/>
          <a:p>
            <a:r>
              <a:rPr lang="en-US" sz="1600" dirty="0">
                <a:solidFill>
                  <a:schemeClr val="bg1"/>
                </a:solidFill>
                <a:latin typeface="Verdana" panose="020B0604030504040204" pitchFamily="34" charset="0"/>
                <a:ea typeface="Verdana" panose="020B0604030504040204" pitchFamily="34" charset="0"/>
              </a:rPr>
              <a:t>Step Six</a:t>
            </a:r>
          </a:p>
        </p:txBody>
      </p:sp>
      <p:sp>
        <p:nvSpPr>
          <p:cNvPr id="59"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64" name="Rectangle 63"/>
          <p:cNvSpPr/>
          <p:nvPr/>
        </p:nvSpPr>
        <p:spPr>
          <a:xfrm>
            <a:off x="5699535" y="922839"/>
            <a:ext cx="1391265" cy="369332"/>
          </a:xfrm>
          <a:prstGeom prst="rect">
            <a:avLst/>
          </a:prstGeom>
        </p:spPr>
        <p:txBody>
          <a:bodyPr wrap="square">
            <a:spAutoFit/>
          </a:bodyPr>
          <a:lstStyle/>
          <a:p>
            <a:r>
              <a:rPr lang="fr-FR" dirty="0" smtClean="0">
                <a:solidFill>
                  <a:srgbClr val="000000"/>
                </a:solidFill>
                <a:latin typeface="Comic Sans MS" panose="030F0702030302020204" pitchFamily="66" charset="0"/>
              </a:rPr>
              <a:t>localisation</a:t>
            </a:r>
            <a:r>
              <a:rPr lang="fr-FR" dirty="0" smtClean="0">
                <a:latin typeface="Comic Sans MS" panose="030F0702030302020204" pitchFamily="66" charset="0"/>
              </a:rPr>
              <a:t> </a:t>
            </a:r>
            <a:endParaRPr lang="fr-FR" dirty="0">
              <a:latin typeface="Comic Sans MS" panose="030F0702030302020204" pitchFamily="66" charset="0"/>
            </a:endParaRPr>
          </a:p>
        </p:txBody>
      </p:sp>
      <p:sp>
        <p:nvSpPr>
          <p:cNvPr id="65" name="Rectangle 64"/>
          <p:cNvSpPr/>
          <p:nvPr/>
        </p:nvSpPr>
        <p:spPr>
          <a:xfrm>
            <a:off x="8507489" y="866215"/>
            <a:ext cx="1420768" cy="369332"/>
          </a:xfrm>
          <a:prstGeom prst="rect">
            <a:avLst/>
          </a:prstGeom>
        </p:spPr>
        <p:txBody>
          <a:bodyPr wrap="square">
            <a:spAutoFit/>
          </a:bodyPr>
          <a:lstStyle/>
          <a:p>
            <a:r>
              <a:rPr lang="fr-FR" dirty="0">
                <a:solidFill>
                  <a:srgbClr val="000000"/>
                </a:solidFill>
                <a:latin typeface="Comic Sans MS" panose="030F0702030302020204" pitchFamily="66" charset="0"/>
              </a:rPr>
              <a:t>consistance</a:t>
            </a:r>
            <a:r>
              <a:rPr lang="fr-FR" dirty="0">
                <a:latin typeface="Comic Sans MS" panose="030F0702030302020204" pitchFamily="66" charset="0"/>
              </a:rPr>
              <a:t> </a:t>
            </a:r>
          </a:p>
        </p:txBody>
      </p:sp>
      <p:sp>
        <p:nvSpPr>
          <p:cNvPr id="67" name="Rectangle 66"/>
          <p:cNvSpPr/>
          <p:nvPr/>
        </p:nvSpPr>
        <p:spPr>
          <a:xfrm>
            <a:off x="4615506" y="3170245"/>
            <a:ext cx="1019766" cy="369332"/>
          </a:xfrm>
          <a:prstGeom prst="rect">
            <a:avLst/>
          </a:prstGeom>
        </p:spPr>
        <p:txBody>
          <a:bodyPr wrap="square">
            <a:spAutoFit/>
          </a:bodyPr>
          <a:lstStyle/>
          <a:p>
            <a:r>
              <a:rPr lang="fr-FR" dirty="0">
                <a:solidFill>
                  <a:srgbClr val="000000"/>
                </a:solidFill>
                <a:latin typeface="Comic Sans MS" panose="030F0702030302020204" pitchFamily="66" charset="0"/>
              </a:rPr>
              <a:t>limites</a:t>
            </a:r>
            <a:r>
              <a:rPr lang="fr-FR" dirty="0">
                <a:latin typeface="Comic Sans MS" panose="030F0702030302020204" pitchFamily="66" charset="0"/>
              </a:rPr>
              <a:t> </a:t>
            </a:r>
          </a:p>
        </p:txBody>
      </p:sp>
      <p:sp>
        <p:nvSpPr>
          <p:cNvPr id="68" name="Rectangle 67"/>
          <p:cNvSpPr/>
          <p:nvPr/>
        </p:nvSpPr>
        <p:spPr>
          <a:xfrm>
            <a:off x="5864521" y="5713662"/>
            <a:ext cx="1040557" cy="369332"/>
          </a:xfrm>
          <a:prstGeom prst="rect">
            <a:avLst/>
          </a:prstGeom>
        </p:spPr>
        <p:txBody>
          <a:bodyPr wrap="square">
            <a:spAutoFit/>
          </a:bodyPr>
          <a:lstStyle/>
          <a:p>
            <a:r>
              <a:rPr lang="fr-FR" dirty="0">
                <a:solidFill>
                  <a:srgbClr val="000000"/>
                </a:solidFill>
                <a:latin typeface="Comic Sans MS" panose="030F0702030302020204" pitchFamily="66" charset="0"/>
              </a:rPr>
              <a:t>mobilité</a:t>
            </a:r>
            <a:r>
              <a:rPr lang="fr-FR" dirty="0">
                <a:latin typeface="Comic Sans MS" panose="030F0702030302020204" pitchFamily="66" charset="0"/>
              </a:rPr>
              <a:t> </a:t>
            </a:r>
          </a:p>
        </p:txBody>
      </p:sp>
      <p:sp>
        <p:nvSpPr>
          <p:cNvPr id="69" name="Rectangle 68"/>
          <p:cNvSpPr/>
          <p:nvPr/>
        </p:nvSpPr>
        <p:spPr>
          <a:xfrm>
            <a:off x="9247373" y="5510153"/>
            <a:ext cx="1131888" cy="923330"/>
          </a:xfrm>
          <a:prstGeom prst="rect">
            <a:avLst/>
          </a:prstGeom>
        </p:spPr>
        <p:txBody>
          <a:bodyPr wrap="square">
            <a:spAutoFit/>
          </a:bodyPr>
          <a:lstStyle/>
          <a:p>
            <a:r>
              <a:rPr lang="fr-FR" dirty="0" smtClean="0">
                <a:solidFill>
                  <a:srgbClr val="000000"/>
                </a:solidFill>
                <a:latin typeface="Comic Sans MS" panose="030F0702030302020204" pitchFamily="66" charset="0"/>
              </a:rPr>
              <a:t>Douleur </a:t>
            </a:r>
            <a:r>
              <a:rPr lang="fr-FR" dirty="0">
                <a:latin typeface="Comic Sans MS" panose="030F0702030302020204" pitchFamily="66" charset="0"/>
              </a:rPr>
              <a:t>défense </a:t>
            </a:r>
            <a:br>
              <a:rPr lang="fr-FR" dirty="0">
                <a:latin typeface="Comic Sans MS" panose="030F0702030302020204" pitchFamily="66" charset="0"/>
              </a:rPr>
            </a:br>
            <a:endParaRPr lang="fr-FR" dirty="0">
              <a:latin typeface="Comic Sans MS" panose="030F0702030302020204" pitchFamily="66" charset="0"/>
            </a:endParaRPr>
          </a:p>
        </p:txBody>
      </p:sp>
      <p:sp>
        <p:nvSpPr>
          <p:cNvPr id="70" name="Rectangle 69"/>
          <p:cNvSpPr/>
          <p:nvPr/>
        </p:nvSpPr>
        <p:spPr>
          <a:xfrm>
            <a:off x="10481876" y="2746564"/>
            <a:ext cx="1035264" cy="646331"/>
          </a:xfrm>
          <a:prstGeom prst="rect">
            <a:avLst/>
          </a:prstGeom>
        </p:spPr>
        <p:txBody>
          <a:bodyPr wrap="square">
            <a:spAutoFit/>
          </a:bodyPr>
          <a:lstStyle/>
          <a:p>
            <a:r>
              <a:rPr lang="fr-FR" dirty="0" smtClean="0">
                <a:solidFill>
                  <a:srgbClr val="231F20"/>
                </a:solidFill>
                <a:latin typeface="Comic Sans MS" panose="030F0702030302020204" pitchFamily="66" charset="0"/>
              </a:rPr>
              <a:t>Taille</a:t>
            </a:r>
          </a:p>
          <a:p>
            <a:r>
              <a:rPr lang="fr-FR" dirty="0">
                <a:latin typeface="Comic Sans MS" panose="030F0702030302020204" pitchFamily="66" charset="0"/>
              </a:rPr>
              <a:t>forme</a:t>
            </a:r>
            <a:r>
              <a:rPr lang="fr-FR" dirty="0" smtClean="0">
                <a:latin typeface="Comic Sans MS" panose="030F0702030302020204" pitchFamily="66" charset="0"/>
              </a:rPr>
              <a:t> </a:t>
            </a:r>
            <a:endParaRPr lang="fr-FR" dirty="0">
              <a:latin typeface="Comic Sans MS" panose="030F0702030302020204" pitchFamily="66" charset="0"/>
            </a:endParaRPr>
          </a:p>
        </p:txBody>
      </p:sp>
      <p:sp>
        <p:nvSpPr>
          <p:cNvPr id="71" name="Rectangle 70"/>
          <p:cNvSpPr/>
          <p:nvPr/>
        </p:nvSpPr>
        <p:spPr>
          <a:xfrm>
            <a:off x="10481876" y="3800626"/>
            <a:ext cx="1273403" cy="923330"/>
          </a:xfrm>
          <a:prstGeom prst="rect">
            <a:avLst/>
          </a:prstGeom>
        </p:spPr>
        <p:txBody>
          <a:bodyPr wrap="square">
            <a:spAutoFit/>
          </a:bodyPr>
          <a:lstStyle/>
          <a:p>
            <a:pPr algn="ctr"/>
            <a:r>
              <a:rPr lang="fr-FR" dirty="0">
                <a:solidFill>
                  <a:srgbClr val="000000"/>
                </a:solidFill>
                <a:latin typeface="Comic Sans MS" panose="030F0702030302020204" pitchFamily="66" charset="0"/>
              </a:rPr>
              <a:t>arrondie ou polylobée</a:t>
            </a:r>
            <a:endParaRPr lang="fr-FR" dirty="0">
              <a:latin typeface="Comic Sans MS" panose="030F0702030302020204" pitchFamily="66" charset="0"/>
            </a:endParaRPr>
          </a:p>
        </p:txBody>
      </p:sp>
      <p:sp>
        <p:nvSpPr>
          <p:cNvPr id="72" name="Rectangle 71"/>
          <p:cNvSpPr/>
          <p:nvPr/>
        </p:nvSpPr>
        <p:spPr>
          <a:xfrm>
            <a:off x="2624914" y="2837938"/>
            <a:ext cx="1448550" cy="1200329"/>
          </a:xfrm>
          <a:prstGeom prst="rect">
            <a:avLst/>
          </a:prstGeom>
        </p:spPr>
        <p:txBody>
          <a:bodyPr wrap="square">
            <a:spAutoFit/>
          </a:bodyPr>
          <a:lstStyle/>
          <a:p>
            <a:pPr algn="ctr"/>
            <a:r>
              <a:rPr lang="fr-FR" dirty="0">
                <a:solidFill>
                  <a:srgbClr val="000000"/>
                </a:solidFill>
                <a:latin typeface="Comic Sans MS" panose="030F0702030302020204" pitchFamily="66" charset="0"/>
              </a:rPr>
              <a:t>réguliers, irréguliers, nets ou mal définis</a:t>
            </a:r>
            <a:endParaRPr lang="fr-FR" dirty="0">
              <a:latin typeface="Comic Sans MS" panose="030F0702030302020204" pitchFamily="66" charset="0"/>
            </a:endParaRPr>
          </a:p>
        </p:txBody>
      </p:sp>
      <p:sp>
        <p:nvSpPr>
          <p:cNvPr id="73" name="Rectangle 72"/>
          <p:cNvSpPr/>
          <p:nvPr/>
        </p:nvSpPr>
        <p:spPr>
          <a:xfrm>
            <a:off x="10178811" y="603663"/>
            <a:ext cx="1717275" cy="1477328"/>
          </a:xfrm>
          <a:prstGeom prst="rect">
            <a:avLst/>
          </a:prstGeom>
        </p:spPr>
        <p:txBody>
          <a:bodyPr wrap="square">
            <a:spAutoFit/>
          </a:bodyPr>
          <a:lstStyle/>
          <a:p>
            <a:pPr algn="ctr"/>
            <a:r>
              <a:rPr lang="fr-FR" dirty="0">
                <a:solidFill>
                  <a:srgbClr val="000000"/>
                </a:solidFill>
                <a:latin typeface="Comic Sans MS" panose="030F0702030302020204" pitchFamily="66" charset="0"/>
              </a:rPr>
              <a:t>rénitente, ferme ou dure, homogène ou non</a:t>
            </a:r>
            <a:endParaRPr lang="fr-FR" dirty="0">
              <a:latin typeface="Comic Sans MS" panose="030F0702030302020204" pitchFamily="66" charset="0"/>
            </a:endParaRPr>
          </a:p>
        </p:txBody>
      </p:sp>
    </p:spTree>
    <p:extLst>
      <p:ext uri="{BB962C8B-B14F-4D97-AF65-F5344CB8AC3E}">
        <p14:creationId xmlns:p14="http://schemas.microsoft.com/office/powerpoint/2010/main" xmlns="" val="23059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800"/>
                                        <p:tgtEl>
                                          <p:spTgt spid="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700"/>
                                        <p:tgtEl>
                                          <p:spTgt spid="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arn(inVertical)">
                                      <p:cBhvr>
                                        <p:cTn id="13" dur="700"/>
                                        <p:tgtEl>
                                          <p:spTgt spid="5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barn(inVertical)">
                                      <p:cBhvr>
                                        <p:cTn id="16" dur="6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down)">
                                      <p:cBhvr>
                                        <p:cTn id="30" dur="5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ipe(down)">
                                      <p:cBhvr>
                                        <p:cTn id="38" dur="500"/>
                                        <p:tgtEl>
                                          <p:spTgt spid="7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down)">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down)">
                                      <p:cBhvr>
                                        <p:cTn id="52" dur="500"/>
                                        <p:tgtEl>
                                          <p:spTgt spid="6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down)">
                                      <p:cBhvr>
                                        <p:cTn id="60" dur="500"/>
                                        <p:tgtEl>
                                          <p:spTgt spid="3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500"/>
                                        <p:tgtEl>
                                          <p:spTgt spid="3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down)">
                                      <p:cBhvr>
                                        <p:cTn id="71" dur="500"/>
                                        <p:tgtEl>
                                          <p:spTgt spid="3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down)">
                                      <p:cBhvr>
                                        <p:cTn id="74" dur="500"/>
                                        <p:tgtEl>
                                          <p:spTgt spid="6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down)">
                                      <p:cBhvr>
                                        <p:cTn id="77" dur="500"/>
                                        <p:tgtEl>
                                          <p:spTgt spid="39"/>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wipe(down)">
                                      <p:cBhvr>
                                        <p:cTn id="80" dur="500"/>
                                        <p:tgtEl>
                                          <p:spTgt spid="7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down)">
                                      <p:cBhvr>
                                        <p:cTn id="85" dur="500"/>
                                        <p:tgtEl>
                                          <p:spTgt spid="33"/>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down)">
                                      <p:cBhvr>
                                        <p:cTn id="88" dur="500"/>
                                        <p:tgtEl>
                                          <p:spTgt spid="4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wipe(down)">
                                      <p:cBhvr>
                                        <p:cTn id="9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59" grpId="0" animBg="1"/>
      <p:bldP spid="60" grpId="0" animBg="1"/>
      <p:bldP spid="61" grpId="0" animBg="1"/>
      <p:bldP spid="62" grpId="0" animBg="1"/>
      <p:bldP spid="64" grpId="0"/>
      <p:bldP spid="65" grpId="0"/>
      <p:bldP spid="67" grpId="0"/>
      <p:bldP spid="68" grpId="0"/>
      <p:bldP spid="69" grpId="0"/>
      <p:bldP spid="70" grpId="0"/>
      <p:bldP spid="71" grpId="0"/>
      <p:bldP spid="72"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8" name="Right Triangle 55">
            <a:extLst>
              <a:ext uri="{FF2B5EF4-FFF2-40B4-BE49-F238E27FC236}">
                <a16:creationId xmlns:a16="http://schemas.microsoft.com/office/drawing/2014/main" xmlns="" id="{1DC9083E-13D1-4DBC-92AA-F3597E2A55D1}"/>
              </a:ext>
            </a:extLst>
          </p:cNvPr>
          <p:cNvSpPr/>
          <p:nvPr/>
        </p:nvSpPr>
        <p:spPr>
          <a:xfrm rot="284147">
            <a:off x="6482641" y="2409010"/>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Triangle 56">
            <a:extLst>
              <a:ext uri="{FF2B5EF4-FFF2-40B4-BE49-F238E27FC236}">
                <a16:creationId xmlns:a16="http://schemas.microsoft.com/office/drawing/2014/main" xmlns="" id="{C245597F-0583-44BF-9421-B5E46E95066E}"/>
              </a:ext>
            </a:extLst>
          </p:cNvPr>
          <p:cNvSpPr/>
          <p:nvPr/>
        </p:nvSpPr>
        <p:spPr>
          <a:xfrm rot="284147">
            <a:off x="5118884" y="789165"/>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Triangle 57">
            <a:extLst>
              <a:ext uri="{FF2B5EF4-FFF2-40B4-BE49-F238E27FC236}">
                <a16:creationId xmlns:a16="http://schemas.microsoft.com/office/drawing/2014/main" xmlns="" id="{28BC2E09-41FA-4B12-990C-E93C21C80BEA}"/>
              </a:ext>
            </a:extLst>
          </p:cNvPr>
          <p:cNvSpPr/>
          <p:nvPr/>
        </p:nvSpPr>
        <p:spPr>
          <a:xfrm rot="284147">
            <a:off x="4273190" y="1617106"/>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Pentagon 60">
            <a:extLst>
              <a:ext uri="{FF2B5EF4-FFF2-40B4-BE49-F238E27FC236}">
                <a16:creationId xmlns:a16="http://schemas.microsoft.com/office/drawing/2014/main" xmlns="" id="{BD151774-3FDE-404F-A68F-5824E4778ED7}"/>
              </a:ext>
            </a:extLst>
          </p:cNvPr>
          <p:cNvSpPr/>
          <p:nvPr/>
        </p:nvSpPr>
        <p:spPr>
          <a:xfrm flipH="1">
            <a:off x="6607231" y="2212039"/>
            <a:ext cx="3142076" cy="927279"/>
          </a:xfrm>
          <a:prstGeom prst="homePlate">
            <a:avLst/>
          </a:prstGeom>
          <a:gradFill flip="none" rotWithShape="1">
            <a:gsLst>
              <a:gs pos="0">
                <a:srgbClr val="7EC234"/>
              </a:gs>
              <a:gs pos="100000">
                <a:srgbClr val="00B05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Pentagon 61">
            <a:extLst>
              <a:ext uri="{FF2B5EF4-FFF2-40B4-BE49-F238E27FC236}">
                <a16:creationId xmlns:a16="http://schemas.microsoft.com/office/drawing/2014/main" xmlns="" id="{9645109D-0BB0-4AE1-9BAB-FEF349CC61A4}"/>
              </a:ext>
            </a:extLst>
          </p:cNvPr>
          <p:cNvSpPr/>
          <p:nvPr/>
        </p:nvSpPr>
        <p:spPr>
          <a:xfrm flipH="1">
            <a:off x="5241701" y="605307"/>
            <a:ext cx="2807594" cy="927279"/>
          </a:xfrm>
          <a:prstGeom prst="homePlat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Pentagon 62">
            <a:extLst>
              <a:ext uri="{FF2B5EF4-FFF2-40B4-BE49-F238E27FC236}">
                <a16:creationId xmlns:a16="http://schemas.microsoft.com/office/drawing/2014/main" xmlns="" id="{D6B43E86-D737-41FB-9B26-3F71F76CCC1E}"/>
              </a:ext>
            </a:extLst>
          </p:cNvPr>
          <p:cNvSpPr/>
          <p:nvPr/>
        </p:nvSpPr>
        <p:spPr>
          <a:xfrm flipH="1">
            <a:off x="4404574" y="1408673"/>
            <a:ext cx="3142076" cy="927279"/>
          </a:xfrm>
          <a:prstGeom prst="homePlate">
            <a:avLst/>
          </a:prstGeom>
          <a:gradFill flip="none" rotWithShape="1">
            <a:gsLst>
              <a:gs pos="0">
                <a:srgbClr val="FFC000"/>
              </a:gs>
              <a:gs pos="100000">
                <a:srgbClr val="CC9B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65">
            <a:extLst>
              <a:ext uri="{FF2B5EF4-FFF2-40B4-BE49-F238E27FC236}">
                <a16:creationId xmlns:a16="http://schemas.microsoft.com/office/drawing/2014/main" xmlns="" id="{E2B44A2C-AF51-418E-9401-15635707BC55}"/>
              </a:ext>
            </a:extLst>
          </p:cNvPr>
          <p:cNvSpPr txBox="1"/>
          <p:nvPr/>
        </p:nvSpPr>
        <p:spPr>
          <a:xfrm>
            <a:off x="5279420" y="543399"/>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1</a:t>
            </a:r>
            <a:endParaRPr lang="en-IN" sz="2000" dirty="0">
              <a:solidFill>
                <a:schemeClr val="bg1">
                  <a:lumMod val="95000"/>
                </a:schemeClr>
              </a:solidFill>
              <a:latin typeface="Berlin Sans FB" panose="020E0602020502020306" pitchFamily="34" charset="0"/>
            </a:endParaRPr>
          </a:p>
        </p:txBody>
      </p:sp>
      <p:sp>
        <p:nvSpPr>
          <p:cNvPr id="28" name="TextBox 73">
            <a:extLst>
              <a:ext uri="{FF2B5EF4-FFF2-40B4-BE49-F238E27FC236}">
                <a16:creationId xmlns:a16="http://schemas.microsoft.com/office/drawing/2014/main" xmlns="" id="{104B3E56-C67B-490B-856E-53EC45E97CB3}"/>
              </a:ext>
            </a:extLst>
          </p:cNvPr>
          <p:cNvSpPr txBox="1"/>
          <p:nvPr/>
        </p:nvSpPr>
        <p:spPr>
          <a:xfrm>
            <a:off x="4467741" y="1359096"/>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2</a:t>
            </a:r>
            <a:endParaRPr lang="en-IN" sz="2000" dirty="0">
              <a:solidFill>
                <a:schemeClr val="bg1">
                  <a:lumMod val="95000"/>
                </a:schemeClr>
              </a:solidFill>
              <a:latin typeface="Berlin Sans FB" panose="020E0602020502020306" pitchFamily="34" charset="0"/>
            </a:endParaRPr>
          </a:p>
        </p:txBody>
      </p:sp>
      <p:sp>
        <p:nvSpPr>
          <p:cNvPr id="30" name="TextBox 75">
            <a:extLst>
              <a:ext uri="{FF2B5EF4-FFF2-40B4-BE49-F238E27FC236}">
                <a16:creationId xmlns:a16="http://schemas.microsoft.com/office/drawing/2014/main" xmlns="" id="{B8CE3DE1-EE0D-41C9-8E74-04356229E347}"/>
              </a:ext>
            </a:extLst>
          </p:cNvPr>
          <p:cNvSpPr txBox="1"/>
          <p:nvPr/>
        </p:nvSpPr>
        <p:spPr>
          <a:xfrm>
            <a:off x="6675120" y="21921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3</a:t>
            </a:r>
            <a:endParaRPr lang="en-IN" sz="2000" dirty="0">
              <a:solidFill>
                <a:schemeClr val="bg1">
                  <a:lumMod val="95000"/>
                </a:schemeClr>
              </a:solidFill>
              <a:latin typeface="Berlin Sans FB" panose="020E0602020502020306" pitchFamily="34" charset="0"/>
            </a:endParaRPr>
          </a:p>
        </p:txBody>
      </p:sp>
      <p:sp>
        <p:nvSpPr>
          <p:cNvPr id="32" name="TextBox 77">
            <a:extLst>
              <a:ext uri="{FF2B5EF4-FFF2-40B4-BE49-F238E27FC236}">
                <a16:creationId xmlns:a16="http://schemas.microsoft.com/office/drawing/2014/main" xmlns="" id="{7A40B7E8-EB4D-4B3C-9D4A-B8CD6F742BE3}"/>
              </a:ext>
            </a:extLst>
          </p:cNvPr>
          <p:cNvSpPr txBox="1"/>
          <p:nvPr/>
        </p:nvSpPr>
        <p:spPr>
          <a:xfrm>
            <a:off x="4899218" y="30019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4</a:t>
            </a:r>
            <a:endParaRPr lang="en-IN" sz="2000" dirty="0">
              <a:solidFill>
                <a:schemeClr val="bg1">
                  <a:lumMod val="95000"/>
                </a:schemeClr>
              </a:solidFill>
              <a:latin typeface="Berlin Sans FB" panose="020E0602020502020306" pitchFamily="34" charset="0"/>
            </a:endParaRPr>
          </a:p>
        </p:txBody>
      </p:sp>
      <p:sp>
        <p:nvSpPr>
          <p:cNvPr id="6" name="Rectangle 5"/>
          <p:cNvSpPr/>
          <p:nvPr/>
        </p:nvSpPr>
        <p:spPr>
          <a:xfrm>
            <a:off x="6173609" y="769519"/>
            <a:ext cx="1330814" cy="369332"/>
          </a:xfrm>
          <a:prstGeom prst="rect">
            <a:avLst/>
          </a:prstGeom>
        </p:spPr>
        <p:txBody>
          <a:bodyPr wrap="none">
            <a:spAutoFit/>
          </a:bodyPr>
          <a:lstStyle/>
          <a:p>
            <a:r>
              <a:rPr lang="fr-FR" b="1" dirty="0">
                <a:solidFill>
                  <a:schemeClr val="bg1"/>
                </a:solidFill>
                <a:latin typeface="Comic Sans MS" panose="030F0702030302020204" pitchFamily="66" charset="0"/>
              </a:rPr>
              <a:t>Inspection</a:t>
            </a:r>
            <a:endParaRPr lang="fr-FR" dirty="0">
              <a:solidFill>
                <a:schemeClr val="bg1"/>
              </a:solidFill>
              <a:latin typeface="Comic Sans MS" panose="030F0702030302020204" pitchFamily="66" charset="0"/>
            </a:endParaRPr>
          </a:p>
        </p:txBody>
      </p:sp>
      <p:sp>
        <p:nvSpPr>
          <p:cNvPr id="24" name="Rectangle 23"/>
          <p:cNvSpPr/>
          <p:nvPr/>
        </p:nvSpPr>
        <p:spPr>
          <a:xfrm>
            <a:off x="5477605" y="1639819"/>
            <a:ext cx="1165704" cy="369332"/>
          </a:xfrm>
          <a:prstGeom prst="rect">
            <a:avLst/>
          </a:prstGeom>
        </p:spPr>
        <p:txBody>
          <a:bodyPr wrap="none">
            <a:spAutoFit/>
          </a:bodyPr>
          <a:lstStyle/>
          <a:p>
            <a:r>
              <a:rPr lang="fr-FR" b="1" dirty="0" smtClean="0">
                <a:solidFill>
                  <a:schemeClr val="bg1"/>
                </a:solidFill>
                <a:latin typeface="Comic Sans MS" panose="030F0702030302020204" pitchFamily="66" charset="0"/>
              </a:rPr>
              <a:t>palpation</a:t>
            </a:r>
            <a:endParaRPr lang="fr-FR" dirty="0">
              <a:solidFill>
                <a:schemeClr val="bg1"/>
              </a:solidFill>
              <a:latin typeface="Comic Sans MS" panose="030F0702030302020204" pitchFamily="66" charset="0"/>
            </a:endParaRPr>
          </a:p>
        </p:txBody>
      </p:sp>
      <p:sp>
        <p:nvSpPr>
          <p:cNvPr id="25" name="Rectangle 24"/>
          <p:cNvSpPr/>
          <p:nvPr/>
        </p:nvSpPr>
        <p:spPr>
          <a:xfrm>
            <a:off x="7704729" y="2469157"/>
            <a:ext cx="1317990" cy="369332"/>
          </a:xfrm>
          <a:prstGeom prst="rect">
            <a:avLst/>
          </a:prstGeom>
        </p:spPr>
        <p:txBody>
          <a:bodyPr wrap="none">
            <a:spAutoFit/>
          </a:bodyPr>
          <a:lstStyle/>
          <a:p>
            <a:r>
              <a:rPr lang="fr-FR" b="1" dirty="0" smtClean="0">
                <a:solidFill>
                  <a:schemeClr val="bg1"/>
                </a:solidFill>
                <a:latin typeface="Comic Sans MS" panose="030F0702030302020204" pitchFamily="66" charset="0"/>
              </a:rPr>
              <a:t>percussion</a:t>
            </a:r>
            <a:endParaRPr lang="fr-FR" dirty="0">
              <a:solidFill>
                <a:schemeClr val="bg1"/>
              </a:solidFill>
              <a:latin typeface="Comic Sans MS" panose="030F0702030302020204" pitchFamily="66" charset="0"/>
            </a:endParaRPr>
          </a:p>
        </p:txBody>
      </p:sp>
      <p:sp>
        <p:nvSpPr>
          <p:cNvPr id="7" name="Rectangle 6"/>
          <p:cNvSpPr/>
          <p:nvPr/>
        </p:nvSpPr>
        <p:spPr>
          <a:xfrm>
            <a:off x="5130269" y="3548807"/>
            <a:ext cx="6096000" cy="646331"/>
          </a:xfrm>
          <a:prstGeom prst="rect">
            <a:avLst/>
          </a:prstGeom>
        </p:spPr>
        <p:txBody>
          <a:bodyPr>
            <a:spAutoFit/>
          </a:bodyPr>
          <a:lstStyle/>
          <a:p>
            <a:pPr algn="ctr"/>
            <a:r>
              <a:rPr lang="fr-FR" dirty="0">
                <a:solidFill>
                  <a:srgbClr val="000000"/>
                </a:solidFill>
                <a:latin typeface="Comic Sans MS" panose="030F0702030302020204" pitchFamily="66" charset="0"/>
              </a:rPr>
              <a:t>évalue la sonorité ou la matité de la tuméfaction et du reste de l’abdomen.</a:t>
            </a:r>
            <a:endParaRPr lang="fr-FR" dirty="0">
              <a:latin typeface="Comic Sans MS" panose="030F0702030302020204" pitchFamily="66" charset="0"/>
            </a:endParaRPr>
          </a:p>
        </p:txBody>
      </p:sp>
    </p:spTree>
    <p:extLst>
      <p:ext uri="{BB962C8B-B14F-4D97-AF65-F5344CB8AC3E}">
        <p14:creationId xmlns:p14="http://schemas.microsoft.com/office/powerpoint/2010/main" xmlns="" val="22613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8" name="Right Triangle 55">
            <a:extLst>
              <a:ext uri="{FF2B5EF4-FFF2-40B4-BE49-F238E27FC236}">
                <a16:creationId xmlns:a16="http://schemas.microsoft.com/office/drawing/2014/main" xmlns="" id="{1DC9083E-13D1-4DBC-92AA-F3597E2A55D1}"/>
              </a:ext>
            </a:extLst>
          </p:cNvPr>
          <p:cNvSpPr/>
          <p:nvPr/>
        </p:nvSpPr>
        <p:spPr>
          <a:xfrm rot="284147">
            <a:off x="6482641" y="2409010"/>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Triangle 56">
            <a:extLst>
              <a:ext uri="{FF2B5EF4-FFF2-40B4-BE49-F238E27FC236}">
                <a16:creationId xmlns:a16="http://schemas.microsoft.com/office/drawing/2014/main" xmlns="" id="{C245597F-0583-44BF-9421-B5E46E95066E}"/>
              </a:ext>
            </a:extLst>
          </p:cNvPr>
          <p:cNvSpPr/>
          <p:nvPr/>
        </p:nvSpPr>
        <p:spPr>
          <a:xfrm rot="284147">
            <a:off x="5118884" y="789165"/>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Triangle 57">
            <a:extLst>
              <a:ext uri="{FF2B5EF4-FFF2-40B4-BE49-F238E27FC236}">
                <a16:creationId xmlns:a16="http://schemas.microsoft.com/office/drawing/2014/main" xmlns="" id="{28BC2E09-41FA-4B12-990C-E93C21C80BEA}"/>
              </a:ext>
            </a:extLst>
          </p:cNvPr>
          <p:cNvSpPr/>
          <p:nvPr/>
        </p:nvSpPr>
        <p:spPr>
          <a:xfrm rot="284147">
            <a:off x="4273190" y="1617106"/>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Pentagon 60">
            <a:extLst>
              <a:ext uri="{FF2B5EF4-FFF2-40B4-BE49-F238E27FC236}">
                <a16:creationId xmlns:a16="http://schemas.microsoft.com/office/drawing/2014/main" xmlns="" id="{BD151774-3FDE-404F-A68F-5824E4778ED7}"/>
              </a:ext>
            </a:extLst>
          </p:cNvPr>
          <p:cNvSpPr/>
          <p:nvPr/>
        </p:nvSpPr>
        <p:spPr>
          <a:xfrm flipH="1">
            <a:off x="6607231" y="2212039"/>
            <a:ext cx="3142076" cy="927279"/>
          </a:xfrm>
          <a:prstGeom prst="homePlate">
            <a:avLst/>
          </a:prstGeom>
          <a:gradFill flip="none" rotWithShape="1">
            <a:gsLst>
              <a:gs pos="0">
                <a:srgbClr val="7EC234"/>
              </a:gs>
              <a:gs pos="100000">
                <a:srgbClr val="00B05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Pentagon 61">
            <a:extLst>
              <a:ext uri="{FF2B5EF4-FFF2-40B4-BE49-F238E27FC236}">
                <a16:creationId xmlns:a16="http://schemas.microsoft.com/office/drawing/2014/main" xmlns="" id="{9645109D-0BB0-4AE1-9BAB-FEF349CC61A4}"/>
              </a:ext>
            </a:extLst>
          </p:cNvPr>
          <p:cNvSpPr/>
          <p:nvPr/>
        </p:nvSpPr>
        <p:spPr>
          <a:xfrm flipH="1">
            <a:off x="5241701" y="605307"/>
            <a:ext cx="2807594" cy="927279"/>
          </a:xfrm>
          <a:prstGeom prst="homePlat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Pentagon 62">
            <a:extLst>
              <a:ext uri="{FF2B5EF4-FFF2-40B4-BE49-F238E27FC236}">
                <a16:creationId xmlns:a16="http://schemas.microsoft.com/office/drawing/2014/main" xmlns="" id="{D6B43E86-D737-41FB-9B26-3F71F76CCC1E}"/>
              </a:ext>
            </a:extLst>
          </p:cNvPr>
          <p:cNvSpPr/>
          <p:nvPr/>
        </p:nvSpPr>
        <p:spPr>
          <a:xfrm flipH="1">
            <a:off x="4404574" y="1408673"/>
            <a:ext cx="3142076" cy="927279"/>
          </a:xfrm>
          <a:prstGeom prst="homePlate">
            <a:avLst/>
          </a:prstGeom>
          <a:gradFill flip="none" rotWithShape="1">
            <a:gsLst>
              <a:gs pos="0">
                <a:srgbClr val="FFC000"/>
              </a:gs>
              <a:gs pos="100000">
                <a:srgbClr val="CC9B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Pentagon 63">
            <a:extLst>
              <a:ext uri="{FF2B5EF4-FFF2-40B4-BE49-F238E27FC236}">
                <a16:creationId xmlns:a16="http://schemas.microsoft.com/office/drawing/2014/main" xmlns="" id="{2AC4C22B-BAA0-45F9-8E8D-A219445AC302}"/>
              </a:ext>
            </a:extLst>
          </p:cNvPr>
          <p:cNvSpPr/>
          <p:nvPr/>
        </p:nvSpPr>
        <p:spPr>
          <a:xfrm flipH="1">
            <a:off x="4801611" y="3072072"/>
            <a:ext cx="3608292" cy="927279"/>
          </a:xfrm>
          <a:prstGeom prst="homePlate">
            <a:avLst/>
          </a:prstGeom>
          <a:gradFill flip="none" rotWithShape="1">
            <a:gsLst>
              <a:gs pos="0">
                <a:srgbClr val="00B0F0"/>
              </a:gs>
              <a:gs pos="100000">
                <a:srgbClr val="0070C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65">
            <a:extLst>
              <a:ext uri="{FF2B5EF4-FFF2-40B4-BE49-F238E27FC236}">
                <a16:creationId xmlns:a16="http://schemas.microsoft.com/office/drawing/2014/main" xmlns="" id="{E2B44A2C-AF51-418E-9401-15635707BC55}"/>
              </a:ext>
            </a:extLst>
          </p:cNvPr>
          <p:cNvSpPr txBox="1"/>
          <p:nvPr/>
        </p:nvSpPr>
        <p:spPr>
          <a:xfrm>
            <a:off x="5279420" y="543399"/>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1</a:t>
            </a:r>
            <a:endParaRPr lang="en-IN" sz="2000" dirty="0">
              <a:solidFill>
                <a:schemeClr val="bg1">
                  <a:lumMod val="95000"/>
                </a:schemeClr>
              </a:solidFill>
              <a:latin typeface="Berlin Sans FB" panose="020E0602020502020306" pitchFamily="34" charset="0"/>
            </a:endParaRPr>
          </a:p>
        </p:txBody>
      </p:sp>
      <p:sp>
        <p:nvSpPr>
          <p:cNvPr id="28" name="TextBox 73">
            <a:extLst>
              <a:ext uri="{FF2B5EF4-FFF2-40B4-BE49-F238E27FC236}">
                <a16:creationId xmlns:a16="http://schemas.microsoft.com/office/drawing/2014/main" xmlns="" id="{104B3E56-C67B-490B-856E-53EC45E97CB3}"/>
              </a:ext>
            </a:extLst>
          </p:cNvPr>
          <p:cNvSpPr txBox="1"/>
          <p:nvPr/>
        </p:nvSpPr>
        <p:spPr>
          <a:xfrm>
            <a:off x="4467741" y="1359096"/>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2</a:t>
            </a:r>
            <a:endParaRPr lang="en-IN" sz="2000" dirty="0">
              <a:solidFill>
                <a:schemeClr val="bg1">
                  <a:lumMod val="95000"/>
                </a:schemeClr>
              </a:solidFill>
              <a:latin typeface="Berlin Sans FB" panose="020E0602020502020306" pitchFamily="34" charset="0"/>
            </a:endParaRPr>
          </a:p>
        </p:txBody>
      </p:sp>
      <p:sp>
        <p:nvSpPr>
          <p:cNvPr id="30" name="TextBox 75">
            <a:extLst>
              <a:ext uri="{FF2B5EF4-FFF2-40B4-BE49-F238E27FC236}">
                <a16:creationId xmlns:a16="http://schemas.microsoft.com/office/drawing/2014/main" xmlns="" id="{B8CE3DE1-EE0D-41C9-8E74-04356229E347}"/>
              </a:ext>
            </a:extLst>
          </p:cNvPr>
          <p:cNvSpPr txBox="1"/>
          <p:nvPr/>
        </p:nvSpPr>
        <p:spPr>
          <a:xfrm>
            <a:off x="6675120" y="21921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3</a:t>
            </a:r>
            <a:endParaRPr lang="en-IN" sz="2000" dirty="0">
              <a:solidFill>
                <a:schemeClr val="bg1">
                  <a:lumMod val="95000"/>
                </a:schemeClr>
              </a:solidFill>
              <a:latin typeface="Berlin Sans FB" panose="020E0602020502020306" pitchFamily="34" charset="0"/>
            </a:endParaRPr>
          </a:p>
        </p:txBody>
      </p:sp>
      <p:sp>
        <p:nvSpPr>
          <p:cNvPr id="32" name="TextBox 77">
            <a:extLst>
              <a:ext uri="{FF2B5EF4-FFF2-40B4-BE49-F238E27FC236}">
                <a16:creationId xmlns:a16="http://schemas.microsoft.com/office/drawing/2014/main" xmlns="" id="{7A40B7E8-EB4D-4B3C-9D4A-B8CD6F742BE3}"/>
              </a:ext>
            </a:extLst>
          </p:cNvPr>
          <p:cNvSpPr txBox="1"/>
          <p:nvPr/>
        </p:nvSpPr>
        <p:spPr>
          <a:xfrm>
            <a:off x="4899218" y="30019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4</a:t>
            </a:r>
            <a:endParaRPr lang="en-IN" sz="2000" dirty="0">
              <a:solidFill>
                <a:schemeClr val="bg1">
                  <a:lumMod val="95000"/>
                </a:schemeClr>
              </a:solidFill>
              <a:latin typeface="Berlin Sans FB" panose="020E0602020502020306" pitchFamily="34" charset="0"/>
            </a:endParaRPr>
          </a:p>
        </p:txBody>
      </p:sp>
      <p:sp>
        <p:nvSpPr>
          <p:cNvPr id="34" name="TextBox 79">
            <a:extLst>
              <a:ext uri="{FF2B5EF4-FFF2-40B4-BE49-F238E27FC236}">
                <a16:creationId xmlns:a16="http://schemas.microsoft.com/office/drawing/2014/main" xmlns="" id="{80CC8AEA-6DFA-42E8-9920-F59736571533}"/>
              </a:ext>
            </a:extLst>
          </p:cNvPr>
          <p:cNvSpPr txBox="1"/>
          <p:nvPr/>
        </p:nvSpPr>
        <p:spPr>
          <a:xfrm>
            <a:off x="6128507" y="3894065"/>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5</a:t>
            </a:r>
            <a:endParaRPr lang="en-IN" sz="2000" dirty="0">
              <a:solidFill>
                <a:schemeClr val="bg1">
                  <a:lumMod val="95000"/>
                </a:schemeClr>
              </a:solidFill>
              <a:latin typeface="Berlin Sans FB" panose="020E0602020502020306" pitchFamily="34" charset="0"/>
            </a:endParaRPr>
          </a:p>
        </p:txBody>
      </p:sp>
      <p:sp>
        <p:nvSpPr>
          <p:cNvPr id="37" name="Right Triangle 83">
            <a:extLst>
              <a:ext uri="{FF2B5EF4-FFF2-40B4-BE49-F238E27FC236}">
                <a16:creationId xmlns:a16="http://schemas.microsoft.com/office/drawing/2014/main" xmlns="" id="{A86FA8C2-1166-4185-BC9D-0F15FD7DD2E5}"/>
              </a:ext>
            </a:extLst>
          </p:cNvPr>
          <p:cNvSpPr/>
          <p:nvPr/>
        </p:nvSpPr>
        <p:spPr>
          <a:xfrm rot="284147">
            <a:off x="4679568" y="3276889"/>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6192722" y="777813"/>
            <a:ext cx="1330814" cy="369332"/>
          </a:xfrm>
          <a:prstGeom prst="rect">
            <a:avLst/>
          </a:prstGeom>
        </p:spPr>
        <p:txBody>
          <a:bodyPr wrap="none">
            <a:spAutoFit/>
          </a:bodyPr>
          <a:lstStyle/>
          <a:p>
            <a:r>
              <a:rPr lang="fr-FR" b="1" dirty="0">
                <a:solidFill>
                  <a:schemeClr val="bg1"/>
                </a:solidFill>
                <a:latin typeface="Comic Sans MS" panose="030F0702030302020204" pitchFamily="66" charset="0"/>
              </a:rPr>
              <a:t>Inspection</a:t>
            </a:r>
            <a:endParaRPr lang="fr-FR" dirty="0">
              <a:solidFill>
                <a:schemeClr val="bg1"/>
              </a:solidFill>
              <a:latin typeface="Comic Sans MS" panose="030F0702030302020204" pitchFamily="66" charset="0"/>
            </a:endParaRPr>
          </a:p>
        </p:txBody>
      </p:sp>
      <p:sp>
        <p:nvSpPr>
          <p:cNvPr id="24" name="Rectangle 23"/>
          <p:cNvSpPr/>
          <p:nvPr/>
        </p:nvSpPr>
        <p:spPr>
          <a:xfrm>
            <a:off x="5477605" y="1639819"/>
            <a:ext cx="1165704" cy="369332"/>
          </a:xfrm>
          <a:prstGeom prst="rect">
            <a:avLst/>
          </a:prstGeom>
        </p:spPr>
        <p:txBody>
          <a:bodyPr wrap="none">
            <a:spAutoFit/>
          </a:bodyPr>
          <a:lstStyle/>
          <a:p>
            <a:r>
              <a:rPr lang="fr-FR" b="1" dirty="0" smtClean="0">
                <a:solidFill>
                  <a:schemeClr val="bg1"/>
                </a:solidFill>
                <a:latin typeface="Comic Sans MS" panose="030F0702030302020204" pitchFamily="66" charset="0"/>
              </a:rPr>
              <a:t>palpation</a:t>
            </a:r>
            <a:endParaRPr lang="fr-FR" dirty="0">
              <a:solidFill>
                <a:schemeClr val="bg1"/>
              </a:solidFill>
              <a:latin typeface="Comic Sans MS" panose="030F0702030302020204" pitchFamily="66" charset="0"/>
            </a:endParaRPr>
          </a:p>
        </p:txBody>
      </p:sp>
      <p:sp>
        <p:nvSpPr>
          <p:cNvPr id="25" name="Rectangle 24"/>
          <p:cNvSpPr/>
          <p:nvPr/>
        </p:nvSpPr>
        <p:spPr>
          <a:xfrm>
            <a:off x="7704729" y="2469157"/>
            <a:ext cx="1317990" cy="369332"/>
          </a:xfrm>
          <a:prstGeom prst="rect">
            <a:avLst/>
          </a:prstGeom>
        </p:spPr>
        <p:txBody>
          <a:bodyPr wrap="none">
            <a:spAutoFit/>
          </a:bodyPr>
          <a:lstStyle/>
          <a:p>
            <a:r>
              <a:rPr lang="fr-FR" b="1" dirty="0" smtClean="0">
                <a:solidFill>
                  <a:schemeClr val="bg1"/>
                </a:solidFill>
                <a:latin typeface="Comic Sans MS" panose="030F0702030302020204" pitchFamily="66" charset="0"/>
              </a:rPr>
              <a:t>percussion</a:t>
            </a:r>
            <a:endParaRPr lang="fr-FR" dirty="0">
              <a:solidFill>
                <a:schemeClr val="bg1"/>
              </a:solidFill>
              <a:latin typeface="Comic Sans MS" panose="030F0702030302020204" pitchFamily="66" charset="0"/>
            </a:endParaRPr>
          </a:p>
        </p:txBody>
      </p:sp>
      <p:sp>
        <p:nvSpPr>
          <p:cNvPr id="26" name="Rectangle 25"/>
          <p:cNvSpPr/>
          <p:nvPr/>
        </p:nvSpPr>
        <p:spPr>
          <a:xfrm>
            <a:off x="6237018" y="3298345"/>
            <a:ext cx="1499128" cy="369332"/>
          </a:xfrm>
          <a:prstGeom prst="rect">
            <a:avLst/>
          </a:prstGeom>
        </p:spPr>
        <p:txBody>
          <a:bodyPr wrap="none">
            <a:spAutoFit/>
          </a:bodyPr>
          <a:lstStyle/>
          <a:p>
            <a:r>
              <a:rPr lang="fr-FR" b="1" dirty="0" smtClean="0">
                <a:solidFill>
                  <a:schemeClr val="bg1"/>
                </a:solidFill>
                <a:latin typeface="Comic Sans MS" panose="030F0702030302020204" pitchFamily="66" charset="0"/>
              </a:rPr>
              <a:t>auscultation</a:t>
            </a:r>
            <a:endParaRPr lang="fr-FR"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13349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8" name="Right Triangle 55">
            <a:extLst>
              <a:ext uri="{FF2B5EF4-FFF2-40B4-BE49-F238E27FC236}">
                <a16:creationId xmlns:a16="http://schemas.microsoft.com/office/drawing/2014/main" xmlns="" id="{1DC9083E-13D1-4DBC-92AA-F3597E2A55D1}"/>
              </a:ext>
            </a:extLst>
          </p:cNvPr>
          <p:cNvSpPr/>
          <p:nvPr/>
        </p:nvSpPr>
        <p:spPr>
          <a:xfrm rot="284147">
            <a:off x="6482641" y="2409010"/>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Triangle 56">
            <a:extLst>
              <a:ext uri="{FF2B5EF4-FFF2-40B4-BE49-F238E27FC236}">
                <a16:creationId xmlns:a16="http://schemas.microsoft.com/office/drawing/2014/main" xmlns="" id="{C245597F-0583-44BF-9421-B5E46E95066E}"/>
              </a:ext>
            </a:extLst>
          </p:cNvPr>
          <p:cNvSpPr/>
          <p:nvPr/>
        </p:nvSpPr>
        <p:spPr>
          <a:xfrm rot="284147">
            <a:off x="5118884" y="789165"/>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Triangle 57">
            <a:extLst>
              <a:ext uri="{FF2B5EF4-FFF2-40B4-BE49-F238E27FC236}">
                <a16:creationId xmlns:a16="http://schemas.microsoft.com/office/drawing/2014/main" xmlns="" id="{28BC2E09-41FA-4B12-990C-E93C21C80BEA}"/>
              </a:ext>
            </a:extLst>
          </p:cNvPr>
          <p:cNvSpPr/>
          <p:nvPr/>
        </p:nvSpPr>
        <p:spPr>
          <a:xfrm rot="284147">
            <a:off x="4273190" y="1617106"/>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Arrow: Pentagon 59">
            <a:extLst>
              <a:ext uri="{FF2B5EF4-FFF2-40B4-BE49-F238E27FC236}">
                <a16:creationId xmlns:a16="http://schemas.microsoft.com/office/drawing/2014/main" xmlns="" id="{D56DB0C9-AE6D-456A-A664-467F1BF46B9A}"/>
              </a:ext>
            </a:extLst>
          </p:cNvPr>
          <p:cNvSpPr/>
          <p:nvPr/>
        </p:nvSpPr>
        <p:spPr>
          <a:xfrm flipH="1">
            <a:off x="6103667" y="3919682"/>
            <a:ext cx="2741910" cy="927279"/>
          </a:xfrm>
          <a:prstGeom prst="homePlate">
            <a:avLst/>
          </a:prstGeom>
          <a:gradFill flip="none" rotWithShape="1">
            <a:gsLst>
              <a:gs pos="0">
                <a:srgbClr val="003BB0"/>
              </a:gs>
              <a:gs pos="100000">
                <a:srgbClr val="00206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Pentagon 60">
            <a:extLst>
              <a:ext uri="{FF2B5EF4-FFF2-40B4-BE49-F238E27FC236}">
                <a16:creationId xmlns:a16="http://schemas.microsoft.com/office/drawing/2014/main" xmlns="" id="{BD151774-3FDE-404F-A68F-5824E4778ED7}"/>
              </a:ext>
            </a:extLst>
          </p:cNvPr>
          <p:cNvSpPr/>
          <p:nvPr/>
        </p:nvSpPr>
        <p:spPr>
          <a:xfrm flipH="1">
            <a:off x="6607231" y="2212039"/>
            <a:ext cx="3142076" cy="927279"/>
          </a:xfrm>
          <a:prstGeom prst="homePlate">
            <a:avLst/>
          </a:prstGeom>
          <a:gradFill flip="none" rotWithShape="1">
            <a:gsLst>
              <a:gs pos="0">
                <a:srgbClr val="7EC234"/>
              </a:gs>
              <a:gs pos="100000">
                <a:srgbClr val="00B05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Pentagon 61">
            <a:extLst>
              <a:ext uri="{FF2B5EF4-FFF2-40B4-BE49-F238E27FC236}">
                <a16:creationId xmlns:a16="http://schemas.microsoft.com/office/drawing/2014/main" xmlns="" id="{9645109D-0BB0-4AE1-9BAB-FEF349CC61A4}"/>
              </a:ext>
            </a:extLst>
          </p:cNvPr>
          <p:cNvSpPr/>
          <p:nvPr/>
        </p:nvSpPr>
        <p:spPr>
          <a:xfrm flipH="1">
            <a:off x="5241701" y="605307"/>
            <a:ext cx="2807594" cy="927279"/>
          </a:xfrm>
          <a:prstGeom prst="homePlat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Pentagon 62">
            <a:extLst>
              <a:ext uri="{FF2B5EF4-FFF2-40B4-BE49-F238E27FC236}">
                <a16:creationId xmlns:a16="http://schemas.microsoft.com/office/drawing/2014/main" xmlns="" id="{D6B43E86-D737-41FB-9B26-3F71F76CCC1E}"/>
              </a:ext>
            </a:extLst>
          </p:cNvPr>
          <p:cNvSpPr/>
          <p:nvPr/>
        </p:nvSpPr>
        <p:spPr>
          <a:xfrm flipH="1">
            <a:off x="4404574" y="1408673"/>
            <a:ext cx="3142076" cy="927279"/>
          </a:xfrm>
          <a:prstGeom prst="homePlate">
            <a:avLst/>
          </a:prstGeom>
          <a:gradFill flip="none" rotWithShape="1">
            <a:gsLst>
              <a:gs pos="0">
                <a:srgbClr val="FFC000"/>
              </a:gs>
              <a:gs pos="100000">
                <a:srgbClr val="CC9B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Pentagon 63">
            <a:extLst>
              <a:ext uri="{FF2B5EF4-FFF2-40B4-BE49-F238E27FC236}">
                <a16:creationId xmlns:a16="http://schemas.microsoft.com/office/drawing/2014/main" xmlns="" id="{2AC4C22B-BAA0-45F9-8E8D-A219445AC302}"/>
              </a:ext>
            </a:extLst>
          </p:cNvPr>
          <p:cNvSpPr/>
          <p:nvPr/>
        </p:nvSpPr>
        <p:spPr>
          <a:xfrm flipH="1">
            <a:off x="4801611" y="3072072"/>
            <a:ext cx="3608292" cy="927279"/>
          </a:xfrm>
          <a:prstGeom prst="homePlate">
            <a:avLst/>
          </a:prstGeom>
          <a:gradFill flip="none" rotWithShape="1">
            <a:gsLst>
              <a:gs pos="0">
                <a:srgbClr val="00B0F0"/>
              </a:gs>
              <a:gs pos="100000">
                <a:srgbClr val="0070C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65">
            <a:extLst>
              <a:ext uri="{FF2B5EF4-FFF2-40B4-BE49-F238E27FC236}">
                <a16:creationId xmlns:a16="http://schemas.microsoft.com/office/drawing/2014/main" xmlns="" id="{E2B44A2C-AF51-418E-9401-15635707BC55}"/>
              </a:ext>
            </a:extLst>
          </p:cNvPr>
          <p:cNvSpPr txBox="1"/>
          <p:nvPr/>
        </p:nvSpPr>
        <p:spPr>
          <a:xfrm>
            <a:off x="5279420" y="543399"/>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1</a:t>
            </a:r>
            <a:endParaRPr lang="en-IN" sz="2000" dirty="0">
              <a:solidFill>
                <a:schemeClr val="bg1">
                  <a:lumMod val="95000"/>
                </a:schemeClr>
              </a:solidFill>
              <a:latin typeface="Berlin Sans FB" panose="020E0602020502020306" pitchFamily="34" charset="0"/>
            </a:endParaRPr>
          </a:p>
        </p:txBody>
      </p:sp>
      <p:sp>
        <p:nvSpPr>
          <p:cNvPr id="28" name="TextBox 73">
            <a:extLst>
              <a:ext uri="{FF2B5EF4-FFF2-40B4-BE49-F238E27FC236}">
                <a16:creationId xmlns:a16="http://schemas.microsoft.com/office/drawing/2014/main" xmlns="" id="{104B3E56-C67B-490B-856E-53EC45E97CB3}"/>
              </a:ext>
            </a:extLst>
          </p:cNvPr>
          <p:cNvSpPr txBox="1"/>
          <p:nvPr/>
        </p:nvSpPr>
        <p:spPr>
          <a:xfrm>
            <a:off x="4467741" y="1359096"/>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2</a:t>
            </a:r>
            <a:endParaRPr lang="en-IN" sz="2000" dirty="0">
              <a:solidFill>
                <a:schemeClr val="bg1">
                  <a:lumMod val="95000"/>
                </a:schemeClr>
              </a:solidFill>
              <a:latin typeface="Berlin Sans FB" panose="020E0602020502020306" pitchFamily="34" charset="0"/>
            </a:endParaRPr>
          </a:p>
        </p:txBody>
      </p:sp>
      <p:sp>
        <p:nvSpPr>
          <p:cNvPr id="30" name="TextBox 75">
            <a:extLst>
              <a:ext uri="{FF2B5EF4-FFF2-40B4-BE49-F238E27FC236}">
                <a16:creationId xmlns:a16="http://schemas.microsoft.com/office/drawing/2014/main" xmlns="" id="{B8CE3DE1-EE0D-41C9-8E74-04356229E347}"/>
              </a:ext>
            </a:extLst>
          </p:cNvPr>
          <p:cNvSpPr txBox="1"/>
          <p:nvPr/>
        </p:nvSpPr>
        <p:spPr>
          <a:xfrm>
            <a:off x="6675120" y="21921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3</a:t>
            </a:r>
            <a:endParaRPr lang="en-IN" sz="2000" dirty="0">
              <a:solidFill>
                <a:schemeClr val="bg1">
                  <a:lumMod val="95000"/>
                </a:schemeClr>
              </a:solidFill>
              <a:latin typeface="Berlin Sans FB" panose="020E0602020502020306" pitchFamily="34" charset="0"/>
            </a:endParaRPr>
          </a:p>
        </p:txBody>
      </p:sp>
      <p:sp>
        <p:nvSpPr>
          <p:cNvPr id="32" name="TextBox 77">
            <a:extLst>
              <a:ext uri="{FF2B5EF4-FFF2-40B4-BE49-F238E27FC236}">
                <a16:creationId xmlns:a16="http://schemas.microsoft.com/office/drawing/2014/main" xmlns="" id="{7A40B7E8-EB4D-4B3C-9D4A-B8CD6F742BE3}"/>
              </a:ext>
            </a:extLst>
          </p:cNvPr>
          <p:cNvSpPr txBox="1"/>
          <p:nvPr/>
        </p:nvSpPr>
        <p:spPr>
          <a:xfrm>
            <a:off x="4899218" y="30019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4</a:t>
            </a:r>
            <a:endParaRPr lang="en-IN" sz="2000" dirty="0">
              <a:solidFill>
                <a:schemeClr val="bg1">
                  <a:lumMod val="95000"/>
                </a:schemeClr>
              </a:solidFill>
              <a:latin typeface="Berlin Sans FB" panose="020E0602020502020306" pitchFamily="34" charset="0"/>
            </a:endParaRPr>
          </a:p>
        </p:txBody>
      </p:sp>
      <p:sp>
        <p:nvSpPr>
          <p:cNvPr id="34" name="TextBox 79">
            <a:extLst>
              <a:ext uri="{FF2B5EF4-FFF2-40B4-BE49-F238E27FC236}">
                <a16:creationId xmlns:a16="http://schemas.microsoft.com/office/drawing/2014/main" xmlns="" id="{80CC8AEA-6DFA-42E8-9920-F59736571533}"/>
              </a:ext>
            </a:extLst>
          </p:cNvPr>
          <p:cNvSpPr txBox="1"/>
          <p:nvPr/>
        </p:nvSpPr>
        <p:spPr>
          <a:xfrm>
            <a:off x="6128507" y="3938309"/>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5</a:t>
            </a:r>
            <a:endParaRPr lang="en-IN" sz="2000" dirty="0">
              <a:solidFill>
                <a:schemeClr val="bg1">
                  <a:lumMod val="95000"/>
                </a:schemeClr>
              </a:solidFill>
              <a:latin typeface="Berlin Sans FB" panose="020E0602020502020306" pitchFamily="34" charset="0"/>
            </a:endParaRPr>
          </a:p>
        </p:txBody>
      </p:sp>
      <p:sp>
        <p:nvSpPr>
          <p:cNvPr id="36" name="TextBox 81">
            <a:extLst>
              <a:ext uri="{FF2B5EF4-FFF2-40B4-BE49-F238E27FC236}">
                <a16:creationId xmlns:a16="http://schemas.microsoft.com/office/drawing/2014/main" xmlns="" id="{3CBB01BE-3304-40E9-8524-A5C5F6955649}"/>
              </a:ext>
            </a:extLst>
          </p:cNvPr>
          <p:cNvSpPr txBox="1"/>
          <p:nvPr/>
        </p:nvSpPr>
        <p:spPr>
          <a:xfrm>
            <a:off x="7725053" y="4697536"/>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6</a:t>
            </a:r>
            <a:endParaRPr lang="en-IN" sz="2000" dirty="0">
              <a:solidFill>
                <a:schemeClr val="bg1">
                  <a:lumMod val="95000"/>
                </a:schemeClr>
              </a:solidFill>
              <a:latin typeface="Berlin Sans FB" panose="020E0602020502020306" pitchFamily="34" charset="0"/>
            </a:endParaRPr>
          </a:p>
        </p:txBody>
      </p:sp>
      <p:sp>
        <p:nvSpPr>
          <p:cNvPr id="37" name="Right Triangle 83">
            <a:extLst>
              <a:ext uri="{FF2B5EF4-FFF2-40B4-BE49-F238E27FC236}">
                <a16:creationId xmlns:a16="http://schemas.microsoft.com/office/drawing/2014/main" xmlns="" id="{A86FA8C2-1166-4185-BC9D-0F15FD7DD2E5}"/>
              </a:ext>
            </a:extLst>
          </p:cNvPr>
          <p:cNvSpPr/>
          <p:nvPr/>
        </p:nvSpPr>
        <p:spPr>
          <a:xfrm rot="284147">
            <a:off x="4679568" y="3276889"/>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6192722" y="777813"/>
            <a:ext cx="1330814" cy="369332"/>
          </a:xfrm>
          <a:prstGeom prst="rect">
            <a:avLst/>
          </a:prstGeom>
        </p:spPr>
        <p:txBody>
          <a:bodyPr wrap="none">
            <a:spAutoFit/>
          </a:bodyPr>
          <a:lstStyle/>
          <a:p>
            <a:r>
              <a:rPr lang="fr-FR" b="1" dirty="0">
                <a:solidFill>
                  <a:schemeClr val="bg1"/>
                </a:solidFill>
                <a:latin typeface="Comic Sans MS" panose="030F0702030302020204" pitchFamily="66" charset="0"/>
              </a:rPr>
              <a:t>Inspection</a:t>
            </a:r>
            <a:endParaRPr lang="fr-FR" dirty="0">
              <a:solidFill>
                <a:schemeClr val="bg1"/>
              </a:solidFill>
              <a:latin typeface="Comic Sans MS" panose="030F0702030302020204" pitchFamily="66" charset="0"/>
            </a:endParaRPr>
          </a:p>
        </p:txBody>
      </p:sp>
      <p:sp>
        <p:nvSpPr>
          <p:cNvPr id="24" name="Rectangle 23"/>
          <p:cNvSpPr/>
          <p:nvPr/>
        </p:nvSpPr>
        <p:spPr>
          <a:xfrm>
            <a:off x="5477605" y="1639819"/>
            <a:ext cx="1165704" cy="369332"/>
          </a:xfrm>
          <a:prstGeom prst="rect">
            <a:avLst/>
          </a:prstGeom>
        </p:spPr>
        <p:txBody>
          <a:bodyPr wrap="none">
            <a:spAutoFit/>
          </a:bodyPr>
          <a:lstStyle/>
          <a:p>
            <a:r>
              <a:rPr lang="fr-FR" b="1" dirty="0" smtClean="0">
                <a:solidFill>
                  <a:schemeClr val="bg1"/>
                </a:solidFill>
                <a:latin typeface="Comic Sans MS" panose="030F0702030302020204" pitchFamily="66" charset="0"/>
              </a:rPr>
              <a:t>palpation</a:t>
            </a:r>
            <a:endParaRPr lang="fr-FR" dirty="0">
              <a:solidFill>
                <a:schemeClr val="bg1"/>
              </a:solidFill>
              <a:latin typeface="Comic Sans MS" panose="030F0702030302020204" pitchFamily="66" charset="0"/>
            </a:endParaRPr>
          </a:p>
        </p:txBody>
      </p:sp>
      <p:sp>
        <p:nvSpPr>
          <p:cNvPr id="25" name="Rectangle 24"/>
          <p:cNvSpPr/>
          <p:nvPr/>
        </p:nvSpPr>
        <p:spPr>
          <a:xfrm>
            <a:off x="7704729" y="2469157"/>
            <a:ext cx="1317990" cy="369332"/>
          </a:xfrm>
          <a:prstGeom prst="rect">
            <a:avLst/>
          </a:prstGeom>
        </p:spPr>
        <p:txBody>
          <a:bodyPr wrap="none">
            <a:spAutoFit/>
          </a:bodyPr>
          <a:lstStyle/>
          <a:p>
            <a:r>
              <a:rPr lang="fr-FR" b="1" dirty="0" smtClean="0">
                <a:solidFill>
                  <a:schemeClr val="bg1"/>
                </a:solidFill>
                <a:latin typeface="Comic Sans MS" panose="030F0702030302020204" pitchFamily="66" charset="0"/>
              </a:rPr>
              <a:t>percussion</a:t>
            </a:r>
            <a:endParaRPr lang="fr-FR" dirty="0">
              <a:solidFill>
                <a:schemeClr val="bg1"/>
              </a:solidFill>
              <a:latin typeface="Comic Sans MS" panose="030F0702030302020204" pitchFamily="66" charset="0"/>
            </a:endParaRPr>
          </a:p>
        </p:txBody>
      </p:sp>
      <p:sp>
        <p:nvSpPr>
          <p:cNvPr id="26" name="Rectangle 25"/>
          <p:cNvSpPr/>
          <p:nvPr/>
        </p:nvSpPr>
        <p:spPr>
          <a:xfrm>
            <a:off x="6237018" y="3298345"/>
            <a:ext cx="1499128" cy="369332"/>
          </a:xfrm>
          <a:prstGeom prst="rect">
            <a:avLst/>
          </a:prstGeom>
        </p:spPr>
        <p:txBody>
          <a:bodyPr wrap="none">
            <a:spAutoFit/>
          </a:bodyPr>
          <a:lstStyle/>
          <a:p>
            <a:r>
              <a:rPr lang="fr-FR" b="1" dirty="0" smtClean="0">
                <a:solidFill>
                  <a:schemeClr val="bg1"/>
                </a:solidFill>
                <a:latin typeface="Comic Sans MS" panose="030F0702030302020204" pitchFamily="66" charset="0"/>
              </a:rPr>
              <a:t>auscultation</a:t>
            </a:r>
            <a:endParaRPr lang="fr-FR" dirty="0">
              <a:solidFill>
                <a:schemeClr val="bg1"/>
              </a:solidFill>
              <a:latin typeface="Comic Sans MS" panose="030F0702030302020204" pitchFamily="66" charset="0"/>
            </a:endParaRPr>
          </a:p>
        </p:txBody>
      </p:sp>
      <p:sp>
        <p:nvSpPr>
          <p:cNvPr id="6" name="Rectangle 5"/>
          <p:cNvSpPr/>
          <p:nvPr/>
        </p:nvSpPr>
        <p:spPr>
          <a:xfrm>
            <a:off x="6962252" y="4186600"/>
            <a:ext cx="1151277" cy="369332"/>
          </a:xfrm>
          <a:prstGeom prst="rect">
            <a:avLst/>
          </a:prstGeom>
        </p:spPr>
        <p:txBody>
          <a:bodyPr wrap="none">
            <a:spAutoFit/>
          </a:bodyPr>
          <a:lstStyle/>
          <a:p>
            <a:r>
              <a:rPr lang="fr-FR" b="1" dirty="0">
                <a:solidFill>
                  <a:schemeClr val="bg1"/>
                </a:solidFill>
                <a:latin typeface="Comic Sans MS" panose="030F0702030302020204" pitchFamily="66" charset="0"/>
              </a:rPr>
              <a:t>spéculum</a:t>
            </a:r>
            <a:endParaRPr lang="fr-FR" dirty="0">
              <a:solidFill>
                <a:schemeClr val="bg1"/>
              </a:solidFill>
              <a:latin typeface="Comic Sans MS" panose="030F0702030302020204" pitchFamily="66" charset="0"/>
            </a:endParaRPr>
          </a:p>
        </p:txBody>
      </p:sp>
      <p:sp>
        <p:nvSpPr>
          <p:cNvPr id="7" name="Rectangle 6"/>
          <p:cNvSpPr/>
          <p:nvPr/>
        </p:nvSpPr>
        <p:spPr>
          <a:xfrm>
            <a:off x="3020328" y="5366151"/>
            <a:ext cx="9368801" cy="923330"/>
          </a:xfrm>
          <a:prstGeom prst="rect">
            <a:avLst/>
          </a:prstGeom>
        </p:spPr>
        <p:txBody>
          <a:bodyPr wrap="square">
            <a:spAutoFit/>
          </a:bodyPr>
          <a:lstStyle/>
          <a:p>
            <a:r>
              <a:rPr lang="fr-FR" dirty="0">
                <a:solidFill>
                  <a:srgbClr val="000000"/>
                </a:solidFill>
                <a:latin typeface="Comic Sans MS" panose="030F0702030302020204" pitchFamily="66" charset="0"/>
              </a:rPr>
              <a:t>Il apprécie l'état du col, parfois dévié, l'existence d'un polype accouché par </a:t>
            </a:r>
            <a:r>
              <a:rPr lang="fr-FR" dirty="0" smtClean="0">
                <a:solidFill>
                  <a:srgbClr val="000000"/>
                </a:solidFill>
                <a:latin typeface="Comic Sans MS" panose="030F0702030302020204" pitchFamily="66" charset="0"/>
              </a:rPr>
              <a:t>le col.. </a:t>
            </a:r>
          </a:p>
          <a:p>
            <a:r>
              <a:rPr lang="fr-FR" dirty="0" smtClean="0">
                <a:solidFill>
                  <a:srgbClr val="000000"/>
                </a:solidFill>
                <a:latin typeface="Comic Sans MS" panose="030F0702030302020204" pitchFamily="66" charset="0"/>
              </a:rPr>
              <a:t>Des </a:t>
            </a:r>
            <a:r>
              <a:rPr lang="fr-FR" dirty="0">
                <a:solidFill>
                  <a:srgbClr val="000000"/>
                </a:solidFill>
                <a:latin typeface="Comic Sans MS" panose="030F0702030302020204" pitchFamily="66" charset="0"/>
              </a:rPr>
              <a:t>FCV de dépistage sont aussi </a:t>
            </a:r>
            <a:r>
              <a:rPr lang="fr-FR" dirty="0" smtClean="0">
                <a:solidFill>
                  <a:srgbClr val="000000"/>
                </a:solidFill>
                <a:latin typeface="Comic Sans MS" panose="030F0702030302020204" pitchFamily="66" charset="0"/>
              </a:rPr>
              <a:t>réalisés systématiquement</a:t>
            </a:r>
            <a:r>
              <a:rPr lang="fr-FR" dirty="0">
                <a:solidFill>
                  <a:srgbClr val="000000"/>
                </a:solidFill>
                <a:latin typeface="Comic Sans MS" panose="030F0702030302020204" pitchFamily="66" charset="0"/>
              </a:rPr>
              <a:t>.</a:t>
            </a:r>
            <a:r>
              <a:rPr lang="fr-FR" dirty="0">
                <a:latin typeface="Comic Sans MS" panose="030F0702030302020204" pitchFamily="66" charset="0"/>
              </a:rPr>
              <a:t> </a:t>
            </a:r>
            <a:br>
              <a:rPr lang="fr-FR" dirty="0">
                <a:latin typeface="Comic Sans MS" panose="030F0702030302020204" pitchFamily="66" charset="0"/>
              </a:rPr>
            </a:br>
            <a:endParaRPr lang="fr-FR" dirty="0">
              <a:latin typeface="Comic Sans MS" panose="030F0702030302020204" pitchFamily="66" charset="0"/>
            </a:endParaRPr>
          </a:p>
        </p:txBody>
      </p:sp>
    </p:spTree>
    <p:extLst>
      <p:ext uri="{BB962C8B-B14F-4D97-AF65-F5344CB8AC3E}">
        <p14:creationId xmlns:p14="http://schemas.microsoft.com/office/powerpoint/2010/main" xmlns="" val="52029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8" name="Right Triangle 55">
            <a:extLst>
              <a:ext uri="{FF2B5EF4-FFF2-40B4-BE49-F238E27FC236}">
                <a16:creationId xmlns:a16="http://schemas.microsoft.com/office/drawing/2014/main" xmlns="" id="{1DC9083E-13D1-4DBC-92AA-F3597E2A55D1}"/>
              </a:ext>
            </a:extLst>
          </p:cNvPr>
          <p:cNvSpPr/>
          <p:nvPr/>
        </p:nvSpPr>
        <p:spPr>
          <a:xfrm rot="284147">
            <a:off x="6482641" y="2409010"/>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Triangle 56">
            <a:extLst>
              <a:ext uri="{FF2B5EF4-FFF2-40B4-BE49-F238E27FC236}">
                <a16:creationId xmlns:a16="http://schemas.microsoft.com/office/drawing/2014/main" xmlns="" id="{C245597F-0583-44BF-9421-B5E46E95066E}"/>
              </a:ext>
            </a:extLst>
          </p:cNvPr>
          <p:cNvSpPr/>
          <p:nvPr/>
        </p:nvSpPr>
        <p:spPr>
          <a:xfrm rot="284147">
            <a:off x="5118884" y="789165"/>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Triangle 57">
            <a:extLst>
              <a:ext uri="{FF2B5EF4-FFF2-40B4-BE49-F238E27FC236}">
                <a16:creationId xmlns:a16="http://schemas.microsoft.com/office/drawing/2014/main" xmlns="" id="{28BC2E09-41FA-4B12-990C-E93C21C80BEA}"/>
              </a:ext>
            </a:extLst>
          </p:cNvPr>
          <p:cNvSpPr/>
          <p:nvPr/>
        </p:nvSpPr>
        <p:spPr>
          <a:xfrm rot="284147">
            <a:off x="4273190" y="1617106"/>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Pentagon 58">
            <a:extLst>
              <a:ext uri="{FF2B5EF4-FFF2-40B4-BE49-F238E27FC236}">
                <a16:creationId xmlns:a16="http://schemas.microsoft.com/office/drawing/2014/main" xmlns="" id="{47C2CF0B-9DA0-464B-8BE7-AB99BF8158CA}"/>
              </a:ext>
            </a:extLst>
          </p:cNvPr>
          <p:cNvSpPr/>
          <p:nvPr/>
        </p:nvSpPr>
        <p:spPr>
          <a:xfrm flipH="1">
            <a:off x="7693287" y="4705758"/>
            <a:ext cx="3356603" cy="927279"/>
          </a:xfrm>
          <a:prstGeom prst="homePlate">
            <a:avLst/>
          </a:prstGeom>
          <a:gradFill flip="none" rotWithShape="1">
            <a:gsLst>
              <a:gs pos="0">
                <a:srgbClr val="D12160"/>
              </a:gs>
              <a:gs pos="100000">
                <a:srgbClr val="98184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Arrow: Pentagon 59">
            <a:extLst>
              <a:ext uri="{FF2B5EF4-FFF2-40B4-BE49-F238E27FC236}">
                <a16:creationId xmlns:a16="http://schemas.microsoft.com/office/drawing/2014/main" xmlns="" id="{D56DB0C9-AE6D-456A-A664-467F1BF46B9A}"/>
              </a:ext>
            </a:extLst>
          </p:cNvPr>
          <p:cNvSpPr/>
          <p:nvPr/>
        </p:nvSpPr>
        <p:spPr>
          <a:xfrm flipH="1">
            <a:off x="6103667" y="3875438"/>
            <a:ext cx="2741910" cy="927279"/>
          </a:xfrm>
          <a:prstGeom prst="homePlate">
            <a:avLst/>
          </a:prstGeom>
          <a:gradFill flip="none" rotWithShape="1">
            <a:gsLst>
              <a:gs pos="0">
                <a:srgbClr val="003BB0"/>
              </a:gs>
              <a:gs pos="100000">
                <a:srgbClr val="00206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Pentagon 60">
            <a:extLst>
              <a:ext uri="{FF2B5EF4-FFF2-40B4-BE49-F238E27FC236}">
                <a16:creationId xmlns:a16="http://schemas.microsoft.com/office/drawing/2014/main" xmlns="" id="{BD151774-3FDE-404F-A68F-5824E4778ED7}"/>
              </a:ext>
            </a:extLst>
          </p:cNvPr>
          <p:cNvSpPr/>
          <p:nvPr/>
        </p:nvSpPr>
        <p:spPr>
          <a:xfrm flipH="1">
            <a:off x="6607231" y="2212039"/>
            <a:ext cx="3142076" cy="927279"/>
          </a:xfrm>
          <a:prstGeom prst="homePlate">
            <a:avLst/>
          </a:prstGeom>
          <a:gradFill flip="none" rotWithShape="1">
            <a:gsLst>
              <a:gs pos="0">
                <a:srgbClr val="7EC234"/>
              </a:gs>
              <a:gs pos="100000">
                <a:srgbClr val="00B05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Pentagon 61">
            <a:extLst>
              <a:ext uri="{FF2B5EF4-FFF2-40B4-BE49-F238E27FC236}">
                <a16:creationId xmlns:a16="http://schemas.microsoft.com/office/drawing/2014/main" xmlns="" id="{9645109D-0BB0-4AE1-9BAB-FEF349CC61A4}"/>
              </a:ext>
            </a:extLst>
          </p:cNvPr>
          <p:cNvSpPr/>
          <p:nvPr/>
        </p:nvSpPr>
        <p:spPr>
          <a:xfrm flipH="1">
            <a:off x="5241701" y="605307"/>
            <a:ext cx="2807594" cy="927279"/>
          </a:xfrm>
          <a:prstGeom prst="homePlat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Pentagon 62">
            <a:extLst>
              <a:ext uri="{FF2B5EF4-FFF2-40B4-BE49-F238E27FC236}">
                <a16:creationId xmlns:a16="http://schemas.microsoft.com/office/drawing/2014/main" xmlns="" id="{D6B43E86-D737-41FB-9B26-3F71F76CCC1E}"/>
              </a:ext>
            </a:extLst>
          </p:cNvPr>
          <p:cNvSpPr/>
          <p:nvPr/>
        </p:nvSpPr>
        <p:spPr>
          <a:xfrm flipH="1">
            <a:off x="4404574" y="1408673"/>
            <a:ext cx="3142076" cy="927279"/>
          </a:xfrm>
          <a:prstGeom prst="homePlate">
            <a:avLst/>
          </a:prstGeom>
          <a:gradFill flip="none" rotWithShape="1">
            <a:gsLst>
              <a:gs pos="0">
                <a:srgbClr val="FFC000"/>
              </a:gs>
              <a:gs pos="100000">
                <a:srgbClr val="CC9B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Pentagon 63">
            <a:extLst>
              <a:ext uri="{FF2B5EF4-FFF2-40B4-BE49-F238E27FC236}">
                <a16:creationId xmlns:a16="http://schemas.microsoft.com/office/drawing/2014/main" xmlns="" id="{2AC4C22B-BAA0-45F9-8E8D-A219445AC302}"/>
              </a:ext>
            </a:extLst>
          </p:cNvPr>
          <p:cNvSpPr/>
          <p:nvPr/>
        </p:nvSpPr>
        <p:spPr>
          <a:xfrm flipH="1">
            <a:off x="4801611" y="3072072"/>
            <a:ext cx="3608292" cy="927279"/>
          </a:xfrm>
          <a:prstGeom prst="homePlate">
            <a:avLst/>
          </a:prstGeom>
          <a:gradFill flip="none" rotWithShape="1">
            <a:gsLst>
              <a:gs pos="0">
                <a:srgbClr val="00B0F0"/>
              </a:gs>
              <a:gs pos="100000">
                <a:srgbClr val="0070C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65">
            <a:extLst>
              <a:ext uri="{FF2B5EF4-FFF2-40B4-BE49-F238E27FC236}">
                <a16:creationId xmlns:a16="http://schemas.microsoft.com/office/drawing/2014/main" xmlns="" id="{E2B44A2C-AF51-418E-9401-15635707BC55}"/>
              </a:ext>
            </a:extLst>
          </p:cNvPr>
          <p:cNvSpPr txBox="1"/>
          <p:nvPr/>
        </p:nvSpPr>
        <p:spPr>
          <a:xfrm>
            <a:off x="5279420" y="543399"/>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1</a:t>
            </a:r>
            <a:endParaRPr lang="en-IN" sz="2000" dirty="0">
              <a:solidFill>
                <a:schemeClr val="bg1">
                  <a:lumMod val="95000"/>
                </a:schemeClr>
              </a:solidFill>
              <a:latin typeface="Berlin Sans FB" panose="020E0602020502020306" pitchFamily="34" charset="0"/>
            </a:endParaRPr>
          </a:p>
        </p:txBody>
      </p:sp>
      <p:sp>
        <p:nvSpPr>
          <p:cNvPr id="28" name="TextBox 73">
            <a:extLst>
              <a:ext uri="{FF2B5EF4-FFF2-40B4-BE49-F238E27FC236}">
                <a16:creationId xmlns:a16="http://schemas.microsoft.com/office/drawing/2014/main" xmlns="" id="{104B3E56-C67B-490B-856E-53EC45E97CB3}"/>
              </a:ext>
            </a:extLst>
          </p:cNvPr>
          <p:cNvSpPr txBox="1"/>
          <p:nvPr/>
        </p:nvSpPr>
        <p:spPr>
          <a:xfrm>
            <a:off x="4467741" y="1359096"/>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2</a:t>
            </a:r>
            <a:endParaRPr lang="en-IN" sz="2000" dirty="0">
              <a:solidFill>
                <a:schemeClr val="bg1">
                  <a:lumMod val="95000"/>
                </a:schemeClr>
              </a:solidFill>
              <a:latin typeface="Berlin Sans FB" panose="020E0602020502020306" pitchFamily="34" charset="0"/>
            </a:endParaRPr>
          </a:p>
        </p:txBody>
      </p:sp>
      <p:sp>
        <p:nvSpPr>
          <p:cNvPr id="30" name="TextBox 75">
            <a:extLst>
              <a:ext uri="{FF2B5EF4-FFF2-40B4-BE49-F238E27FC236}">
                <a16:creationId xmlns:a16="http://schemas.microsoft.com/office/drawing/2014/main" xmlns="" id="{B8CE3DE1-EE0D-41C9-8E74-04356229E347}"/>
              </a:ext>
            </a:extLst>
          </p:cNvPr>
          <p:cNvSpPr txBox="1"/>
          <p:nvPr/>
        </p:nvSpPr>
        <p:spPr>
          <a:xfrm>
            <a:off x="6675120" y="21921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3</a:t>
            </a:r>
            <a:endParaRPr lang="en-IN" sz="2000" dirty="0">
              <a:solidFill>
                <a:schemeClr val="bg1">
                  <a:lumMod val="95000"/>
                </a:schemeClr>
              </a:solidFill>
              <a:latin typeface="Berlin Sans FB" panose="020E0602020502020306" pitchFamily="34" charset="0"/>
            </a:endParaRPr>
          </a:p>
        </p:txBody>
      </p:sp>
      <p:sp>
        <p:nvSpPr>
          <p:cNvPr id="32" name="TextBox 77">
            <a:extLst>
              <a:ext uri="{FF2B5EF4-FFF2-40B4-BE49-F238E27FC236}">
                <a16:creationId xmlns:a16="http://schemas.microsoft.com/office/drawing/2014/main" xmlns="" id="{7A40B7E8-EB4D-4B3C-9D4A-B8CD6F742BE3}"/>
              </a:ext>
            </a:extLst>
          </p:cNvPr>
          <p:cNvSpPr txBox="1"/>
          <p:nvPr/>
        </p:nvSpPr>
        <p:spPr>
          <a:xfrm>
            <a:off x="4899218" y="3001958"/>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4</a:t>
            </a:r>
            <a:endParaRPr lang="en-IN" sz="2000" dirty="0">
              <a:solidFill>
                <a:schemeClr val="bg1">
                  <a:lumMod val="95000"/>
                </a:schemeClr>
              </a:solidFill>
              <a:latin typeface="Berlin Sans FB" panose="020E0602020502020306" pitchFamily="34" charset="0"/>
            </a:endParaRPr>
          </a:p>
        </p:txBody>
      </p:sp>
      <p:sp>
        <p:nvSpPr>
          <p:cNvPr id="34" name="TextBox 79">
            <a:extLst>
              <a:ext uri="{FF2B5EF4-FFF2-40B4-BE49-F238E27FC236}">
                <a16:creationId xmlns:a16="http://schemas.microsoft.com/office/drawing/2014/main" xmlns="" id="{80CC8AEA-6DFA-42E8-9920-F59736571533}"/>
              </a:ext>
            </a:extLst>
          </p:cNvPr>
          <p:cNvSpPr txBox="1"/>
          <p:nvPr/>
        </p:nvSpPr>
        <p:spPr>
          <a:xfrm>
            <a:off x="6128507" y="3894065"/>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5</a:t>
            </a:r>
            <a:endParaRPr lang="en-IN" sz="2000" dirty="0">
              <a:solidFill>
                <a:schemeClr val="bg1">
                  <a:lumMod val="95000"/>
                </a:schemeClr>
              </a:solidFill>
              <a:latin typeface="Berlin Sans FB" panose="020E0602020502020306" pitchFamily="34" charset="0"/>
            </a:endParaRPr>
          </a:p>
        </p:txBody>
      </p:sp>
      <p:sp>
        <p:nvSpPr>
          <p:cNvPr id="36" name="TextBox 81">
            <a:extLst>
              <a:ext uri="{FF2B5EF4-FFF2-40B4-BE49-F238E27FC236}">
                <a16:creationId xmlns:a16="http://schemas.microsoft.com/office/drawing/2014/main" xmlns="" id="{3CBB01BE-3304-40E9-8524-A5C5F6955649}"/>
              </a:ext>
            </a:extLst>
          </p:cNvPr>
          <p:cNvSpPr txBox="1"/>
          <p:nvPr/>
        </p:nvSpPr>
        <p:spPr>
          <a:xfrm>
            <a:off x="7725053" y="4697536"/>
            <a:ext cx="785611" cy="646331"/>
          </a:xfrm>
          <a:prstGeom prst="rect">
            <a:avLst/>
          </a:prstGeom>
          <a:noFill/>
        </p:spPr>
        <p:txBody>
          <a:bodyPr wrap="square" rtlCol="0">
            <a:spAutoFit/>
          </a:bodyPr>
          <a:lstStyle/>
          <a:p>
            <a:pPr algn="ctr"/>
            <a:r>
              <a:rPr lang="en-US" sz="3600" spc="600" dirty="0">
                <a:solidFill>
                  <a:schemeClr val="bg1">
                    <a:lumMod val="95000"/>
                  </a:schemeClr>
                </a:solidFill>
                <a:latin typeface="Berlin Sans FB" panose="020E0602020502020306" pitchFamily="34" charset="0"/>
              </a:rPr>
              <a:t>6</a:t>
            </a:r>
            <a:endParaRPr lang="en-IN" sz="2000" dirty="0">
              <a:solidFill>
                <a:schemeClr val="bg1">
                  <a:lumMod val="95000"/>
                </a:schemeClr>
              </a:solidFill>
              <a:latin typeface="Berlin Sans FB" panose="020E0602020502020306" pitchFamily="34" charset="0"/>
            </a:endParaRPr>
          </a:p>
        </p:txBody>
      </p:sp>
      <p:sp>
        <p:nvSpPr>
          <p:cNvPr id="37" name="Right Triangle 83">
            <a:extLst>
              <a:ext uri="{FF2B5EF4-FFF2-40B4-BE49-F238E27FC236}">
                <a16:creationId xmlns:a16="http://schemas.microsoft.com/office/drawing/2014/main" xmlns="" id="{A86FA8C2-1166-4185-BC9D-0F15FD7DD2E5}"/>
              </a:ext>
            </a:extLst>
          </p:cNvPr>
          <p:cNvSpPr/>
          <p:nvPr/>
        </p:nvSpPr>
        <p:spPr>
          <a:xfrm rot="284147">
            <a:off x="4679568" y="3276889"/>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6192722" y="777813"/>
            <a:ext cx="1330814" cy="369332"/>
          </a:xfrm>
          <a:prstGeom prst="rect">
            <a:avLst/>
          </a:prstGeom>
        </p:spPr>
        <p:txBody>
          <a:bodyPr wrap="none">
            <a:spAutoFit/>
          </a:bodyPr>
          <a:lstStyle/>
          <a:p>
            <a:r>
              <a:rPr lang="fr-FR" b="1" dirty="0">
                <a:solidFill>
                  <a:schemeClr val="bg1"/>
                </a:solidFill>
                <a:latin typeface="Comic Sans MS" panose="030F0702030302020204" pitchFamily="66" charset="0"/>
              </a:rPr>
              <a:t>Inspection</a:t>
            </a:r>
            <a:endParaRPr lang="fr-FR" dirty="0">
              <a:solidFill>
                <a:schemeClr val="bg1"/>
              </a:solidFill>
              <a:latin typeface="Comic Sans MS" panose="030F0702030302020204" pitchFamily="66" charset="0"/>
            </a:endParaRPr>
          </a:p>
        </p:txBody>
      </p:sp>
      <p:sp>
        <p:nvSpPr>
          <p:cNvPr id="25" name="Rectangle 24"/>
          <p:cNvSpPr/>
          <p:nvPr/>
        </p:nvSpPr>
        <p:spPr>
          <a:xfrm>
            <a:off x="5477605" y="1639819"/>
            <a:ext cx="1165704" cy="369332"/>
          </a:xfrm>
          <a:prstGeom prst="rect">
            <a:avLst/>
          </a:prstGeom>
        </p:spPr>
        <p:txBody>
          <a:bodyPr wrap="none">
            <a:spAutoFit/>
          </a:bodyPr>
          <a:lstStyle/>
          <a:p>
            <a:r>
              <a:rPr lang="fr-FR" b="1" dirty="0" smtClean="0">
                <a:solidFill>
                  <a:schemeClr val="bg1"/>
                </a:solidFill>
                <a:latin typeface="Comic Sans MS" panose="030F0702030302020204" pitchFamily="66" charset="0"/>
              </a:rPr>
              <a:t>palpation</a:t>
            </a:r>
            <a:endParaRPr lang="fr-FR" dirty="0">
              <a:solidFill>
                <a:schemeClr val="bg1"/>
              </a:solidFill>
              <a:latin typeface="Comic Sans MS" panose="030F0702030302020204" pitchFamily="66" charset="0"/>
            </a:endParaRPr>
          </a:p>
        </p:txBody>
      </p:sp>
      <p:sp>
        <p:nvSpPr>
          <p:cNvPr id="26" name="Rectangle 25"/>
          <p:cNvSpPr/>
          <p:nvPr/>
        </p:nvSpPr>
        <p:spPr>
          <a:xfrm>
            <a:off x="7704729" y="2469157"/>
            <a:ext cx="1317990" cy="369332"/>
          </a:xfrm>
          <a:prstGeom prst="rect">
            <a:avLst/>
          </a:prstGeom>
        </p:spPr>
        <p:txBody>
          <a:bodyPr wrap="none">
            <a:spAutoFit/>
          </a:bodyPr>
          <a:lstStyle/>
          <a:p>
            <a:r>
              <a:rPr lang="fr-FR" b="1" dirty="0" smtClean="0">
                <a:solidFill>
                  <a:schemeClr val="bg1"/>
                </a:solidFill>
                <a:latin typeface="Comic Sans MS" panose="030F0702030302020204" pitchFamily="66" charset="0"/>
              </a:rPr>
              <a:t>percussion</a:t>
            </a:r>
            <a:endParaRPr lang="fr-FR" dirty="0">
              <a:solidFill>
                <a:schemeClr val="bg1"/>
              </a:solidFill>
              <a:latin typeface="Comic Sans MS" panose="030F0702030302020204" pitchFamily="66" charset="0"/>
            </a:endParaRPr>
          </a:p>
        </p:txBody>
      </p:sp>
      <p:sp>
        <p:nvSpPr>
          <p:cNvPr id="27" name="Rectangle 26"/>
          <p:cNvSpPr/>
          <p:nvPr/>
        </p:nvSpPr>
        <p:spPr>
          <a:xfrm>
            <a:off x="6237018" y="3298345"/>
            <a:ext cx="1499128" cy="369332"/>
          </a:xfrm>
          <a:prstGeom prst="rect">
            <a:avLst/>
          </a:prstGeom>
        </p:spPr>
        <p:txBody>
          <a:bodyPr wrap="none">
            <a:spAutoFit/>
          </a:bodyPr>
          <a:lstStyle/>
          <a:p>
            <a:r>
              <a:rPr lang="fr-FR" b="1" dirty="0" smtClean="0">
                <a:solidFill>
                  <a:schemeClr val="bg1"/>
                </a:solidFill>
                <a:latin typeface="Comic Sans MS" panose="030F0702030302020204" pitchFamily="66" charset="0"/>
              </a:rPr>
              <a:t>auscultation</a:t>
            </a:r>
            <a:endParaRPr lang="fr-FR" dirty="0">
              <a:solidFill>
                <a:schemeClr val="bg1"/>
              </a:solidFill>
              <a:latin typeface="Comic Sans MS" panose="030F0702030302020204" pitchFamily="66" charset="0"/>
            </a:endParaRPr>
          </a:p>
        </p:txBody>
      </p:sp>
      <p:sp>
        <p:nvSpPr>
          <p:cNvPr id="29" name="Rectangle 28"/>
          <p:cNvSpPr/>
          <p:nvPr/>
        </p:nvSpPr>
        <p:spPr>
          <a:xfrm>
            <a:off x="6962252" y="4142356"/>
            <a:ext cx="1151277" cy="369332"/>
          </a:xfrm>
          <a:prstGeom prst="rect">
            <a:avLst/>
          </a:prstGeom>
        </p:spPr>
        <p:txBody>
          <a:bodyPr wrap="none">
            <a:spAutoFit/>
          </a:bodyPr>
          <a:lstStyle/>
          <a:p>
            <a:r>
              <a:rPr lang="fr-FR" b="1" dirty="0">
                <a:solidFill>
                  <a:schemeClr val="bg1"/>
                </a:solidFill>
                <a:latin typeface="Comic Sans MS" panose="030F0702030302020204" pitchFamily="66" charset="0"/>
              </a:rPr>
              <a:t>spéculum</a:t>
            </a:r>
            <a:endParaRPr lang="fr-FR" dirty="0">
              <a:solidFill>
                <a:schemeClr val="bg1"/>
              </a:solidFill>
              <a:latin typeface="Comic Sans MS" panose="030F0702030302020204" pitchFamily="66" charset="0"/>
            </a:endParaRPr>
          </a:p>
        </p:txBody>
      </p:sp>
      <p:sp>
        <p:nvSpPr>
          <p:cNvPr id="31" name="Rectangle 30"/>
          <p:cNvSpPr/>
          <p:nvPr/>
        </p:nvSpPr>
        <p:spPr>
          <a:xfrm>
            <a:off x="8845577" y="4974535"/>
            <a:ext cx="1125629" cy="369332"/>
          </a:xfrm>
          <a:prstGeom prst="rect">
            <a:avLst/>
          </a:prstGeom>
        </p:spPr>
        <p:txBody>
          <a:bodyPr wrap="none">
            <a:spAutoFit/>
          </a:bodyPr>
          <a:lstStyle/>
          <a:p>
            <a:r>
              <a:rPr lang="fr-FR" b="1" dirty="0" smtClean="0">
                <a:solidFill>
                  <a:schemeClr val="bg1"/>
                </a:solidFill>
                <a:latin typeface="Comic Sans MS" panose="030F0702030302020204" pitchFamily="66" charset="0"/>
              </a:rPr>
              <a:t>TR / TV</a:t>
            </a:r>
            <a:endParaRPr lang="fr-FR" dirty="0">
              <a:solidFill>
                <a:schemeClr val="bg1"/>
              </a:solidFill>
              <a:latin typeface="Comic Sans MS" panose="030F0702030302020204" pitchFamily="66" charset="0"/>
            </a:endParaRPr>
          </a:p>
        </p:txBody>
      </p:sp>
      <p:sp>
        <p:nvSpPr>
          <p:cNvPr id="6" name="Rectangle 5"/>
          <p:cNvSpPr/>
          <p:nvPr/>
        </p:nvSpPr>
        <p:spPr>
          <a:xfrm>
            <a:off x="7810114" y="5869988"/>
            <a:ext cx="3878386" cy="369332"/>
          </a:xfrm>
          <a:prstGeom prst="rect">
            <a:avLst/>
          </a:prstGeom>
        </p:spPr>
        <p:txBody>
          <a:bodyPr wrap="square">
            <a:spAutoFit/>
          </a:bodyPr>
          <a:lstStyle/>
          <a:p>
            <a:r>
              <a:rPr lang="fr-FR" dirty="0">
                <a:solidFill>
                  <a:srgbClr val="000000"/>
                </a:solidFill>
                <a:latin typeface="Comic Sans MS" panose="030F0702030302020204" pitchFamily="66" charset="0"/>
              </a:rPr>
              <a:t>combiné au palper abdominal</a:t>
            </a:r>
            <a:r>
              <a:rPr lang="fr-FR" dirty="0">
                <a:latin typeface="Comic Sans MS" panose="030F0702030302020204" pitchFamily="66" charset="0"/>
              </a:rPr>
              <a:t> </a:t>
            </a:r>
          </a:p>
        </p:txBody>
      </p:sp>
    </p:spTree>
    <p:extLst>
      <p:ext uri="{BB962C8B-B14F-4D97-AF65-F5344CB8AC3E}">
        <p14:creationId xmlns:p14="http://schemas.microsoft.com/office/powerpoint/2010/main" xmlns="" val="7386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7" name="Rectangle 6"/>
          <p:cNvSpPr/>
          <p:nvPr/>
        </p:nvSpPr>
        <p:spPr>
          <a:xfrm>
            <a:off x="3559277" y="1526171"/>
            <a:ext cx="8632723" cy="2308324"/>
          </a:xfrm>
          <a:prstGeom prst="rect">
            <a:avLst/>
          </a:prstGeom>
        </p:spPr>
        <p:txBody>
          <a:bodyPr wrap="square">
            <a:spAutoFit/>
          </a:bodyPr>
          <a:lstStyle/>
          <a:p>
            <a:r>
              <a:rPr lang="fr-FR" dirty="0" smtClean="0">
                <a:latin typeface="Comic Sans MS" panose="030F0702030302020204" pitchFamily="66" charset="0"/>
              </a:rPr>
              <a:t>il </a:t>
            </a:r>
            <a:r>
              <a:rPr lang="fr-FR" dirty="0">
                <a:latin typeface="Comic Sans MS" panose="030F0702030302020204" pitchFamily="66" charset="0"/>
              </a:rPr>
              <a:t>en précise les dimensions en centimètres,</a:t>
            </a:r>
          </a:p>
          <a:p>
            <a:pPr>
              <a:buFont typeface="Arial" panose="020B0604020202020204" pitchFamily="34" charset="0"/>
              <a:buChar char="•"/>
            </a:pPr>
            <a:r>
              <a:rPr lang="fr-FR" dirty="0">
                <a:latin typeface="Comic Sans MS" panose="030F0702030302020204" pitchFamily="66" charset="0"/>
              </a:rPr>
              <a:t>il note la régularité des contours ou l’existence de voussures qui déforment ces contours.</a:t>
            </a:r>
          </a:p>
          <a:p>
            <a:r>
              <a:rPr lang="fr-FR" dirty="0">
                <a:latin typeface="Comic Sans MS" panose="030F0702030302020204" pitchFamily="66" charset="0"/>
              </a:rPr>
              <a:t/>
            </a:r>
            <a:br>
              <a:rPr lang="fr-FR" dirty="0">
                <a:latin typeface="Comic Sans MS" panose="030F0702030302020204" pitchFamily="66" charset="0"/>
              </a:rPr>
            </a:br>
            <a:r>
              <a:rPr lang="fr-FR" dirty="0">
                <a:latin typeface="Comic Sans MS" panose="030F0702030302020204" pitchFamily="66" charset="0"/>
              </a:rPr>
              <a:t>Il faut cependant savoir reconnaître un utérus gravide augmenté de volume et mou dans un contexte de retard de règles. De même il ne faut pas se laisser abuser par un globe vésical et toujours examiner les patientes </a:t>
            </a:r>
            <a:r>
              <a:rPr lang="fr-FR" dirty="0" smtClean="0">
                <a:latin typeface="Comic Sans MS" panose="030F0702030302020204" pitchFamily="66" charset="0"/>
              </a:rPr>
              <a:t>après les </a:t>
            </a:r>
            <a:r>
              <a:rPr lang="fr-FR" dirty="0">
                <a:latin typeface="Comic Sans MS" panose="030F0702030302020204" pitchFamily="66" charset="0"/>
              </a:rPr>
              <a:t>avoir fait uriner.</a:t>
            </a:r>
          </a:p>
        </p:txBody>
      </p:sp>
      <p:sp>
        <p:nvSpPr>
          <p:cNvPr id="8" name="Rectangle 7"/>
          <p:cNvSpPr/>
          <p:nvPr/>
        </p:nvSpPr>
        <p:spPr>
          <a:xfrm>
            <a:off x="4803058" y="608535"/>
            <a:ext cx="6096000" cy="646331"/>
          </a:xfrm>
          <a:prstGeom prst="rect">
            <a:avLst/>
          </a:prstGeom>
        </p:spPr>
        <p:txBody>
          <a:bodyPr>
            <a:spAutoFit/>
          </a:bodyPr>
          <a:lstStyle/>
          <a:p>
            <a:pPr algn="ctr"/>
            <a:r>
              <a:rPr lang="fr-FR" dirty="0">
                <a:solidFill>
                  <a:srgbClr val="FF00FF"/>
                </a:solidFill>
                <a:latin typeface="Comic Sans MS" panose="030F0702030302020204" pitchFamily="66" charset="0"/>
              </a:rPr>
              <a:t>un utérus globalement augmenté de volume correspondant à un ou des fibromes interstitiels</a:t>
            </a:r>
            <a:endParaRPr lang="fr-FR" dirty="0"/>
          </a:p>
        </p:txBody>
      </p:sp>
      <p:pic>
        <p:nvPicPr>
          <p:cNvPr id="21506" name="Picture 2" descr="Utérus porteur d'un petit myome interstitiel au niveau du corps utérin (corne utérine)"/>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5081537" y="3819524"/>
            <a:ext cx="4533900" cy="3038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87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6"/>
                                        </p:tgtEl>
                                        <p:attrNameLst>
                                          <p:attrName>style.visibility</p:attrName>
                                        </p:attrNameLst>
                                      </p:cBhvr>
                                      <p:to>
                                        <p:strVal val="visible"/>
                                      </p:to>
                                    </p:set>
                                    <p:animEffect transition="in" filter="fade">
                                      <p:cBhvr>
                                        <p:cTn id="28" dur="1000"/>
                                        <p:tgtEl>
                                          <p:spTgt spid="21506"/>
                                        </p:tgtEl>
                                      </p:cBhvr>
                                    </p:animEffect>
                                    <p:anim calcmode="lin" valueType="num">
                                      <p:cBhvr>
                                        <p:cTn id="29" dur="1000" fill="hold"/>
                                        <p:tgtEl>
                                          <p:spTgt spid="21506"/>
                                        </p:tgtEl>
                                        <p:attrNameLst>
                                          <p:attrName>ppt_x</p:attrName>
                                        </p:attrNameLst>
                                      </p:cBhvr>
                                      <p:tavLst>
                                        <p:tav tm="0">
                                          <p:val>
                                            <p:strVal val="#ppt_x"/>
                                          </p:val>
                                        </p:tav>
                                        <p:tav tm="100000">
                                          <p:val>
                                            <p:strVal val="#ppt_x"/>
                                          </p:val>
                                        </p:tav>
                                      </p:tavLst>
                                    </p:anim>
                                    <p:anim calcmode="lin" valueType="num">
                                      <p:cBhvr>
                                        <p:cTn id="30"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0">
            <a:extLst>
              <a:ext uri="{FF2B5EF4-FFF2-40B4-BE49-F238E27FC236}">
                <a16:creationId xmlns:a16="http://schemas.microsoft.com/office/drawing/2014/main" xmlns="" id="{0DCC2193-A78C-4B8E-804E-65311659B28F}"/>
              </a:ext>
            </a:extLst>
          </p:cNvPr>
          <p:cNvPicPr>
            <a:picLocks noChangeAspect="1"/>
          </p:cNvPicPr>
          <p:nvPr/>
        </p:nvPicPr>
        <p:blipFill>
          <a:blip r:embed="rId2">
            <a:extLst>
              <a:ext uri="{28A0092B-C50C-407E-A947-70E740481C1C}">
                <a14:useLocalDpi xmlns:a14="http://schemas.microsoft.com/office/drawing/2010/main" xmlns="" val="0"/>
              </a:ext>
            </a:extLst>
          </a:blip>
          <a:srcRect l="24061" r="24061"/>
          <a:stretch>
            <a:fillRect/>
          </a:stretch>
        </p:blipFill>
        <p:spPr>
          <a:xfrm>
            <a:off x="0" y="0"/>
            <a:ext cx="3524865" cy="6858000"/>
          </a:xfrm>
          <a:prstGeom prst="rect">
            <a:avLst/>
          </a:prstGeom>
        </p:spPr>
      </p:pic>
      <p:sp>
        <p:nvSpPr>
          <p:cNvPr id="3" name="Diamond 9">
            <a:extLst>
              <a:ext uri="{FF2B5EF4-FFF2-40B4-BE49-F238E27FC236}">
                <a16:creationId xmlns:a16="http://schemas.microsoft.com/office/drawing/2014/main" xmlns="" id="{A9B94DD7-D5E7-412E-BF0C-1743A7DC77CD}"/>
              </a:ext>
            </a:extLst>
          </p:cNvPr>
          <p:cNvSpPr/>
          <p:nvPr/>
        </p:nvSpPr>
        <p:spPr>
          <a:xfrm>
            <a:off x="3721574" y="565180"/>
            <a:ext cx="1910443" cy="1551214"/>
          </a:xfrm>
          <a:prstGeom prst="diamond">
            <a:avLst/>
          </a:prstGeom>
          <a:solidFill>
            <a:srgbClr val="8FC8C2"/>
          </a:solidFill>
          <a:ln>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10">
            <a:extLst>
              <a:ext uri="{FF2B5EF4-FFF2-40B4-BE49-F238E27FC236}">
                <a16:creationId xmlns:a16="http://schemas.microsoft.com/office/drawing/2014/main" xmlns="" id="{6F0C78E4-0194-444F-9027-E4132D2C901F}"/>
              </a:ext>
            </a:extLst>
          </p:cNvPr>
          <p:cNvSpPr/>
          <p:nvPr/>
        </p:nvSpPr>
        <p:spPr>
          <a:xfrm>
            <a:off x="3737904" y="2423914"/>
            <a:ext cx="1910443" cy="1551214"/>
          </a:xfrm>
          <a:prstGeom prst="diamond">
            <a:avLst/>
          </a:prstGeom>
          <a:solidFill>
            <a:srgbClr val="019589"/>
          </a:solidFill>
          <a:ln>
            <a:solidFill>
              <a:srgbClr val="019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11">
            <a:extLst>
              <a:ext uri="{FF2B5EF4-FFF2-40B4-BE49-F238E27FC236}">
                <a16:creationId xmlns:a16="http://schemas.microsoft.com/office/drawing/2014/main" xmlns="" id="{67D775FB-E169-4CBE-A236-214952096945}"/>
              </a:ext>
            </a:extLst>
          </p:cNvPr>
          <p:cNvSpPr/>
          <p:nvPr/>
        </p:nvSpPr>
        <p:spPr>
          <a:xfrm>
            <a:off x="3737904" y="4282649"/>
            <a:ext cx="1910443" cy="1551214"/>
          </a:xfrm>
          <a:prstGeom prst="diamond">
            <a:avLst/>
          </a:prstGeom>
          <a:solidFill>
            <a:srgbClr val="006571"/>
          </a:solidFill>
          <a:ln>
            <a:solidFill>
              <a:srgbClr val="006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EC96DE8-B625-4032-982E-D0D9DD9ED6F3}"/>
              </a:ext>
            </a:extLst>
          </p:cNvPr>
          <p:cNvSpPr/>
          <p:nvPr/>
        </p:nvSpPr>
        <p:spPr>
          <a:xfrm>
            <a:off x="4233404" y="879122"/>
            <a:ext cx="886781"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01</a:t>
            </a:r>
          </a:p>
        </p:txBody>
      </p:sp>
      <p:sp>
        <p:nvSpPr>
          <p:cNvPr id="7" name="Rectangle 6">
            <a:extLst>
              <a:ext uri="{FF2B5EF4-FFF2-40B4-BE49-F238E27FC236}">
                <a16:creationId xmlns:a16="http://schemas.microsoft.com/office/drawing/2014/main" xmlns="" id="{E8CABB1D-BC97-4232-859C-7525FEE10774}"/>
              </a:ext>
            </a:extLst>
          </p:cNvPr>
          <p:cNvSpPr/>
          <p:nvPr/>
        </p:nvSpPr>
        <p:spPr>
          <a:xfrm>
            <a:off x="4233403" y="2737856"/>
            <a:ext cx="886781"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19050" dir="2700000" algn="tl" rotWithShape="0">
                    <a:schemeClr val="dk1">
                      <a:alpha val="40000"/>
                    </a:schemeClr>
                  </a:outerShdw>
                </a:effectLst>
              </a:rPr>
              <a:t>02</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xmlns="" id="{6A296734-9083-4F2F-9AEA-08A0F1017727}"/>
              </a:ext>
            </a:extLst>
          </p:cNvPr>
          <p:cNvSpPr/>
          <p:nvPr/>
        </p:nvSpPr>
        <p:spPr>
          <a:xfrm>
            <a:off x="4293067" y="4596591"/>
            <a:ext cx="886781"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03</a:t>
            </a:r>
          </a:p>
        </p:txBody>
      </p:sp>
      <p:sp>
        <p:nvSpPr>
          <p:cNvPr id="15" name="Rectangle 14"/>
          <p:cNvSpPr/>
          <p:nvPr/>
        </p:nvSpPr>
        <p:spPr>
          <a:xfrm>
            <a:off x="5586698" y="984276"/>
            <a:ext cx="6096000" cy="1200329"/>
          </a:xfrm>
          <a:prstGeom prst="rect">
            <a:avLst/>
          </a:prstGeom>
        </p:spPr>
        <p:txBody>
          <a:bodyPr>
            <a:spAutoFit/>
          </a:bodyPr>
          <a:lstStyle/>
          <a:p>
            <a:pPr algn="ctr"/>
            <a:r>
              <a:rPr lang="fr-FR" dirty="0">
                <a:latin typeface="Comic Sans MS" panose="030F0702030302020204" pitchFamily="66" charset="0"/>
              </a:rPr>
              <a:t>Énumérer le diagnostic différentiel des masses </a:t>
            </a:r>
            <a:r>
              <a:rPr lang="fr-FR" dirty="0" smtClean="0">
                <a:latin typeface="Comic Sans MS" panose="030F0702030302020204" pitchFamily="66" charset="0"/>
              </a:rPr>
              <a:t>pelviennes</a:t>
            </a:r>
          </a:p>
          <a:p>
            <a:pPr algn="ctr"/>
            <a:r>
              <a:rPr lang="fr-FR" dirty="0" smtClean="0">
                <a:latin typeface="Comic Sans MS" panose="030F0702030302020204" pitchFamily="66" charset="0"/>
              </a:rPr>
              <a:t> </a:t>
            </a:r>
            <a:r>
              <a:rPr lang="fr-FR" dirty="0">
                <a:latin typeface="Comic Sans MS" panose="030F0702030302020204" pitchFamily="66" charset="0"/>
              </a:rPr>
              <a:t>• D’origine gynécologique </a:t>
            </a:r>
            <a:endParaRPr lang="fr-FR" dirty="0" smtClean="0">
              <a:latin typeface="Comic Sans MS" panose="030F0702030302020204" pitchFamily="66" charset="0"/>
            </a:endParaRPr>
          </a:p>
          <a:p>
            <a:pPr algn="ctr"/>
            <a:r>
              <a:rPr lang="fr-FR" dirty="0">
                <a:latin typeface="Comic Sans MS" panose="030F0702030302020204" pitchFamily="66" charset="0"/>
              </a:rPr>
              <a:t> </a:t>
            </a:r>
            <a:r>
              <a:rPr lang="fr-FR" dirty="0" smtClean="0">
                <a:latin typeface="Comic Sans MS" panose="030F0702030302020204" pitchFamily="66" charset="0"/>
              </a:rPr>
              <a:t>• </a:t>
            </a:r>
            <a:r>
              <a:rPr lang="fr-FR" dirty="0">
                <a:latin typeface="Comic Sans MS" panose="030F0702030302020204" pitchFamily="66" charset="0"/>
              </a:rPr>
              <a:t>D’origine non-gynécologique</a:t>
            </a:r>
          </a:p>
        </p:txBody>
      </p:sp>
      <p:sp>
        <p:nvSpPr>
          <p:cNvPr id="17" name="Rectangle 16"/>
          <p:cNvSpPr/>
          <p:nvPr/>
        </p:nvSpPr>
        <p:spPr>
          <a:xfrm>
            <a:off x="5861386" y="3014855"/>
            <a:ext cx="6096000" cy="646331"/>
          </a:xfrm>
          <a:prstGeom prst="rect">
            <a:avLst/>
          </a:prstGeom>
        </p:spPr>
        <p:txBody>
          <a:bodyPr>
            <a:spAutoFit/>
          </a:bodyPr>
          <a:lstStyle/>
          <a:p>
            <a:r>
              <a:rPr lang="fr-FR" dirty="0">
                <a:solidFill>
                  <a:srgbClr val="000000"/>
                </a:solidFill>
                <a:latin typeface="Comic Sans MS" panose="030F0702030302020204" pitchFamily="66" charset="0"/>
              </a:rPr>
              <a:t>argumenter les principales hypothèses diagnostiques, justifier les examens complémentaires pertinents </a:t>
            </a:r>
            <a:endParaRPr lang="fr-FR" dirty="0">
              <a:latin typeface="Comic Sans MS" panose="030F0702030302020204" pitchFamily="66" charset="0"/>
            </a:endParaRPr>
          </a:p>
        </p:txBody>
      </p:sp>
      <p:sp>
        <p:nvSpPr>
          <p:cNvPr id="18" name="Rectangle 17"/>
          <p:cNvSpPr/>
          <p:nvPr/>
        </p:nvSpPr>
        <p:spPr>
          <a:xfrm>
            <a:off x="5882259" y="4873590"/>
            <a:ext cx="6309741" cy="369332"/>
          </a:xfrm>
          <a:prstGeom prst="rect">
            <a:avLst/>
          </a:prstGeom>
        </p:spPr>
        <p:txBody>
          <a:bodyPr wrap="none">
            <a:spAutoFit/>
          </a:bodyPr>
          <a:lstStyle/>
          <a:p>
            <a:r>
              <a:rPr lang="fr-FR" dirty="0">
                <a:solidFill>
                  <a:srgbClr val="000000"/>
                </a:solidFill>
                <a:latin typeface="Comic Sans MS" panose="030F0702030302020204" pitchFamily="66" charset="0"/>
              </a:rPr>
              <a:t>connaître les différents traitements et leurs indications.</a:t>
            </a:r>
            <a:endParaRPr lang="fr-FR" dirty="0">
              <a:latin typeface="Comic Sans MS" panose="030F0702030302020204" pitchFamily="66" charset="0"/>
            </a:endParaRPr>
          </a:p>
        </p:txBody>
      </p:sp>
    </p:spTree>
    <p:extLst>
      <p:ext uri="{BB962C8B-B14F-4D97-AF65-F5344CB8AC3E}">
        <p14:creationId xmlns:p14="http://schemas.microsoft.com/office/powerpoint/2010/main" xmlns="" val="290851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25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25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5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25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250"/>
                                        <p:tgtEl>
                                          <p:spTgt spid="7"/>
                                        </p:tgtEl>
                                      </p:cBhvr>
                                    </p:animEffect>
                                  </p:childTnLst>
                                </p:cTn>
                              </p:par>
                            </p:childTnLst>
                          </p:cTn>
                        </p:par>
                        <p:par>
                          <p:cTn id="29" fill="hold">
                            <p:stCondLst>
                              <p:cond delay="1250"/>
                            </p:stCondLst>
                            <p:childTnLst>
                              <p:par>
                                <p:cTn id="30" presetID="16" presetClass="entr" presetSubtype="2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15"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8" name="Rectangle 7"/>
          <p:cNvSpPr/>
          <p:nvPr/>
        </p:nvSpPr>
        <p:spPr>
          <a:xfrm>
            <a:off x="3195105" y="2394620"/>
            <a:ext cx="9010260" cy="2585323"/>
          </a:xfrm>
          <a:prstGeom prst="rect">
            <a:avLst/>
          </a:prstGeom>
        </p:spPr>
        <p:txBody>
          <a:bodyPr wrap="square">
            <a:spAutoFit/>
          </a:bodyPr>
          <a:lstStyle/>
          <a:p>
            <a:pPr marL="742950" lvl="1" indent="-285750">
              <a:buFont typeface="Arial" panose="020B0604020202020204" pitchFamily="34" charset="0"/>
              <a:buChar char="•"/>
            </a:pPr>
            <a:r>
              <a:rPr lang="fr-FR" dirty="0" smtClean="0">
                <a:solidFill>
                  <a:srgbClr val="000000"/>
                </a:solidFill>
                <a:latin typeface="Comic Sans MS" panose="030F0702030302020204" pitchFamily="66" charset="0"/>
              </a:rPr>
              <a:t>car </a:t>
            </a:r>
            <a:r>
              <a:rPr lang="fr-FR" dirty="0">
                <a:solidFill>
                  <a:srgbClr val="000000"/>
                </a:solidFill>
                <a:latin typeface="Comic Sans MS" panose="030F0702030302020204" pitchFamily="66" charset="0"/>
              </a:rPr>
              <a:t>elle est en continuité avec lui </a:t>
            </a:r>
            <a:r>
              <a:rPr lang="fr-FR" dirty="0">
                <a:solidFill>
                  <a:srgbClr val="FF0000"/>
                </a:solidFill>
                <a:latin typeface="Comic Sans MS" panose="030F0702030302020204" pitchFamily="66" charset="0"/>
              </a:rPr>
              <a:t>non séparée </a:t>
            </a:r>
            <a:r>
              <a:rPr lang="fr-FR" dirty="0">
                <a:solidFill>
                  <a:srgbClr val="000000"/>
                </a:solidFill>
                <a:latin typeface="Comic Sans MS" panose="030F0702030302020204" pitchFamily="66" charset="0"/>
              </a:rPr>
              <a:t>de lui par un sillon et qu’elle transmet à la main abdominale les mouvements imprimés au col utérin par les doigts vaginaux et vice versa,</a:t>
            </a:r>
          </a:p>
          <a:p>
            <a:pPr marL="742950" lvl="1" indent="-285750">
              <a:buFont typeface="Arial" panose="020B0604020202020204" pitchFamily="34" charset="0"/>
              <a:buChar char="•"/>
            </a:pPr>
            <a:r>
              <a:rPr lang="fr-FR" dirty="0">
                <a:solidFill>
                  <a:srgbClr val="000000"/>
                </a:solidFill>
                <a:latin typeface="Comic Sans MS" panose="030F0702030302020204" pitchFamily="66" charset="0"/>
              </a:rPr>
              <a:t>le T.V. précise sa taille, et la régularité de ses contours,</a:t>
            </a:r>
          </a:p>
          <a:p>
            <a:pPr marL="742950" lvl="1" indent="-285750">
              <a:buFont typeface="Arial" panose="020B0604020202020204" pitchFamily="34" charset="0"/>
              <a:buChar char="•"/>
            </a:pPr>
            <a:r>
              <a:rPr lang="fr-FR" dirty="0">
                <a:solidFill>
                  <a:srgbClr val="000000"/>
                </a:solidFill>
                <a:latin typeface="Comic Sans MS" panose="030F0702030302020204" pitchFamily="66" charset="0"/>
              </a:rPr>
              <a:t>elle correspond le plus souvent à </a:t>
            </a:r>
            <a:endParaRPr lang="fr-FR" dirty="0" smtClean="0">
              <a:solidFill>
                <a:srgbClr val="000000"/>
              </a:solidFill>
              <a:latin typeface="Comic Sans MS" panose="030F0702030302020204" pitchFamily="66" charset="0"/>
            </a:endParaRPr>
          </a:p>
          <a:p>
            <a:pPr marL="1430338" lvl="1">
              <a:buFont typeface="Arial" panose="020B0604020202020204" pitchFamily="34" charset="0"/>
              <a:buChar char="•"/>
            </a:pPr>
            <a:r>
              <a:rPr lang="fr-FR" dirty="0" smtClean="0">
                <a:solidFill>
                  <a:srgbClr val="000000"/>
                </a:solidFill>
                <a:latin typeface="Comic Sans MS" panose="030F0702030302020204" pitchFamily="66" charset="0"/>
              </a:rPr>
              <a:t>un </a:t>
            </a:r>
            <a:r>
              <a:rPr lang="fr-FR" dirty="0">
                <a:solidFill>
                  <a:srgbClr val="000000"/>
                </a:solidFill>
                <a:latin typeface="Comic Sans MS" panose="030F0702030302020204" pitchFamily="66" charset="0"/>
              </a:rPr>
              <a:t>fibrome sous-séreux sessile dont les contours sont </a:t>
            </a:r>
            <a:r>
              <a:rPr lang="fr-FR" dirty="0" smtClean="0">
                <a:solidFill>
                  <a:srgbClr val="000000"/>
                </a:solidFill>
                <a:latin typeface="Comic Sans MS" panose="030F0702030302020204" pitchFamily="66" charset="0"/>
              </a:rPr>
              <a:t>réguliers</a:t>
            </a:r>
          </a:p>
          <a:p>
            <a:pPr marL="1430338" lvl="1">
              <a:buFont typeface="Arial" panose="020B0604020202020204" pitchFamily="34" charset="0"/>
              <a:buChar char="•"/>
            </a:pPr>
            <a:r>
              <a:rPr lang="fr-FR" dirty="0" smtClean="0">
                <a:solidFill>
                  <a:srgbClr val="000000"/>
                </a:solidFill>
                <a:latin typeface="Comic Sans MS" panose="030F0702030302020204" pitchFamily="66" charset="0"/>
              </a:rPr>
              <a:t>endométriose</a:t>
            </a:r>
            <a:r>
              <a:rPr lang="fr-FR" dirty="0">
                <a:solidFill>
                  <a:srgbClr val="000000"/>
                </a:solidFill>
                <a:latin typeface="Comic Sans MS" panose="030F0702030302020204" pitchFamily="66" charset="0"/>
              </a:rPr>
              <a:t>, </a:t>
            </a:r>
            <a:endParaRPr lang="fr-FR" dirty="0" smtClean="0">
              <a:solidFill>
                <a:srgbClr val="000000"/>
              </a:solidFill>
              <a:latin typeface="Comic Sans MS" panose="030F0702030302020204" pitchFamily="66" charset="0"/>
            </a:endParaRPr>
          </a:p>
          <a:p>
            <a:pPr marL="1430338" lvl="1">
              <a:buFont typeface="Arial" panose="020B0604020202020204" pitchFamily="34" charset="0"/>
              <a:buChar char="•"/>
            </a:pPr>
            <a:r>
              <a:rPr lang="fr-FR" dirty="0" smtClean="0">
                <a:solidFill>
                  <a:srgbClr val="000000"/>
                </a:solidFill>
                <a:latin typeface="Comic Sans MS" panose="030F0702030302020204" pitchFamily="66" charset="0"/>
              </a:rPr>
              <a:t>bloc </a:t>
            </a:r>
            <a:r>
              <a:rPr lang="fr-FR" dirty="0" err="1">
                <a:solidFill>
                  <a:srgbClr val="000000"/>
                </a:solidFill>
                <a:latin typeface="Comic Sans MS" panose="030F0702030302020204" pitchFamily="66" charset="0"/>
              </a:rPr>
              <a:t>adhérentiel</a:t>
            </a:r>
            <a:r>
              <a:rPr lang="fr-FR" dirty="0">
                <a:solidFill>
                  <a:srgbClr val="000000"/>
                </a:solidFill>
                <a:latin typeface="Comic Sans MS" panose="030F0702030302020204" pitchFamily="66" charset="0"/>
              </a:rPr>
              <a:t> infectieux ; dans ce cas cette masse est plus volontiers irrégulière</a:t>
            </a:r>
            <a:r>
              <a:rPr lang="fr-FR" dirty="0" smtClean="0">
                <a:solidFill>
                  <a:srgbClr val="000000"/>
                </a:solidFill>
                <a:latin typeface="Comic Sans MS" panose="030F0702030302020204" pitchFamily="66" charset="0"/>
              </a:rPr>
              <a:t>.</a:t>
            </a:r>
            <a:endParaRPr lang="fr-FR" dirty="0">
              <a:solidFill>
                <a:srgbClr val="000000"/>
              </a:solidFill>
              <a:latin typeface="Comic Sans MS" panose="030F0702030302020204" pitchFamily="66" charset="0"/>
            </a:endParaRPr>
          </a:p>
        </p:txBody>
      </p:sp>
      <p:sp>
        <p:nvSpPr>
          <p:cNvPr id="9" name="Rectangle 8"/>
          <p:cNvSpPr/>
          <p:nvPr/>
        </p:nvSpPr>
        <p:spPr>
          <a:xfrm>
            <a:off x="4036142" y="763993"/>
            <a:ext cx="6096000" cy="369332"/>
          </a:xfrm>
          <a:prstGeom prst="rect">
            <a:avLst/>
          </a:prstGeom>
        </p:spPr>
        <p:txBody>
          <a:bodyPr>
            <a:spAutoFit/>
          </a:bodyPr>
          <a:lstStyle/>
          <a:p>
            <a:pPr>
              <a:buFont typeface="Arial" panose="020B0604020202020204" pitchFamily="34" charset="0"/>
              <a:buChar char="•"/>
            </a:pPr>
            <a:r>
              <a:rPr lang="fr-FR" dirty="0">
                <a:solidFill>
                  <a:srgbClr val="FF00FF"/>
                </a:solidFill>
                <a:latin typeface="Comic Sans MS" panose="030F0702030302020204" pitchFamily="66" charset="0"/>
              </a:rPr>
              <a:t>une masse </a:t>
            </a:r>
            <a:r>
              <a:rPr lang="fr-FR" dirty="0" err="1">
                <a:solidFill>
                  <a:srgbClr val="FF00FF"/>
                </a:solidFill>
                <a:latin typeface="Comic Sans MS" panose="030F0702030302020204" pitchFamily="66" charset="0"/>
              </a:rPr>
              <a:t>latéro</a:t>
            </a:r>
            <a:r>
              <a:rPr lang="fr-FR" dirty="0">
                <a:solidFill>
                  <a:srgbClr val="FF00FF"/>
                </a:solidFill>
                <a:latin typeface="Comic Sans MS" panose="030F0702030302020204" pitchFamily="66" charset="0"/>
              </a:rPr>
              <a:t>-utérine </a:t>
            </a:r>
            <a:r>
              <a:rPr lang="fr-FR" dirty="0" smtClean="0">
                <a:solidFill>
                  <a:srgbClr val="FF00FF"/>
                </a:solidFill>
                <a:latin typeface="Comic Sans MS" panose="030F0702030302020204" pitchFamily="66" charset="0"/>
              </a:rPr>
              <a:t>:</a:t>
            </a:r>
            <a:endParaRPr lang="fr-FR" dirty="0">
              <a:solidFill>
                <a:srgbClr val="FF00FF"/>
              </a:solidFill>
              <a:latin typeface="Comic Sans MS" panose="030F0702030302020204" pitchFamily="66" charset="0"/>
            </a:endParaRPr>
          </a:p>
        </p:txBody>
      </p:sp>
      <p:sp>
        <p:nvSpPr>
          <p:cNvPr id="10" name="Rectangle 9"/>
          <p:cNvSpPr/>
          <p:nvPr/>
        </p:nvSpPr>
        <p:spPr>
          <a:xfrm>
            <a:off x="5942382" y="1468739"/>
            <a:ext cx="3515706" cy="369332"/>
          </a:xfrm>
          <a:prstGeom prst="rect">
            <a:avLst/>
          </a:prstGeom>
        </p:spPr>
        <p:txBody>
          <a:bodyPr wrap="none">
            <a:spAutoFit/>
          </a:bodyPr>
          <a:lstStyle/>
          <a:p>
            <a:pPr>
              <a:buFont typeface="Arial" panose="020B0604020202020204" pitchFamily="34" charset="0"/>
              <a:buChar char="•"/>
            </a:pPr>
            <a:r>
              <a:rPr lang="fr-FR" b="1" u="sng" dirty="0">
                <a:solidFill>
                  <a:srgbClr val="00B0F0"/>
                </a:solidFill>
                <a:latin typeface="Comic Sans MS" panose="030F0702030302020204" pitchFamily="66" charset="0"/>
              </a:rPr>
              <a:t>soit dépendante de l’utérus :</a:t>
            </a:r>
          </a:p>
        </p:txBody>
      </p:sp>
    </p:spTree>
    <p:extLst>
      <p:ext uri="{BB962C8B-B14F-4D97-AF65-F5344CB8AC3E}">
        <p14:creationId xmlns:p14="http://schemas.microsoft.com/office/powerpoint/2010/main" xmlns="" val="36041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9" name="Rectangle 8"/>
          <p:cNvSpPr/>
          <p:nvPr/>
        </p:nvSpPr>
        <p:spPr>
          <a:xfrm>
            <a:off x="4036142" y="763993"/>
            <a:ext cx="6096000" cy="369332"/>
          </a:xfrm>
          <a:prstGeom prst="rect">
            <a:avLst/>
          </a:prstGeom>
        </p:spPr>
        <p:txBody>
          <a:bodyPr>
            <a:spAutoFit/>
          </a:bodyPr>
          <a:lstStyle/>
          <a:p>
            <a:pPr>
              <a:buFont typeface="Arial" panose="020B0604020202020204" pitchFamily="34" charset="0"/>
              <a:buChar char="•"/>
            </a:pPr>
            <a:r>
              <a:rPr lang="fr-FR" dirty="0">
                <a:solidFill>
                  <a:srgbClr val="FF00FF"/>
                </a:solidFill>
                <a:latin typeface="Comic Sans MS" panose="030F0702030302020204" pitchFamily="66" charset="0"/>
              </a:rPr>
              <a:t>une masse </a:t>
            </a:r>
            <a:r>
              <a:rPr lang="fr-FR" dirty="0" err="1">
                <a:solidFill>
                  <a:srgbClr val="FF00FF"/>
                </a:solidFill>
                <a:latin typeface="Comic Sans MS" panose="030F0702030302020204" pitchFamily="66" charset="0"/>
              </a:rPr>
              <a:t>latéro</a:t>
            </a:r>
            <a:r>
              <a:rPr lang="fr-FR" dirty="0">
                <a:solidFill>
                  <a:srgbClr val="FF00FF"/>
                </a:solidFill>
                <a:latin typeface="Comic Sans MS" panose="030F0702030302020204" pitchFamily="66" charset="0"/>
              </a:rPr>
              <a:t>-utérine </a:t>
            </a:r>
            <a:r>
              <a:rPr lang="fr-FR" dirty="0" smtClean="0">
                <a:solidFill>
                  <a:srgbClr val="FF00FF"/>
                </a:solidFill>
                <a:latin typeface="Comic Sans MS" panose="030F0702030302020204" pitchFamily="66" charset="0"/>
              </a:rPr>
              <a:t>:</a:t>
            </a:r>
            <a:endParaRPr lang="fr-FR" dirty="0">
              <a:solidFill>
                <a:srgbClr val="FF00FF"/>
              </a:solidFill>
              <a:latin typeface="Comic Sans MS" panose="030F0702030302020204" pitchFamily="66" charset="0"/>
            </a:endParaRPr>
          </a:p>
        </p:txBody>
      </p:sp>
      <p:sp>
        <p:nvSpPr>
          <p:cNvPr id="10" name="Rectangle 9"/>
          <p:cNvSpPr/>
          <p:nvPr/>
        </p:nvSpPr>
        <p:spPr>
          <a:xfrm>
            <a:off x="4540488" y="1410324"/>
            <a:ext cx="3515706" cy="369332"/>
          </a:xfrm>
          <a:prstGeom prst="rect">
            <a:avLst/>
          </a:prstGeom>
        </p:spPr>
        <p:txBody>
          <a:bodyPr wrap="none">
            <a:spAutoFit/>
          </a:bodyPr>
          <a:lstStyle/>
          <a:p>
            <a:pPr>
              <a:buFont typeface="Arial" panose="020B0604020202020204" pitchFamily="34" charset="0"/>
              <a:buChar char="•"/>
            </a:pPr>
            <a:r>
              <a:rPr lang="fr-FR" b="1" dirty="0">
                <a:solidFill>
                  <a:srgbClr val="00B0F0"/>
                </a:solidFill>
                <a:latin typeface="Comic Sans MS" panose="030F0702030302020204" pitchFamily="66" charset="0"/>
              </a:rPr>
              <a:t>soit dépendante de l’utérus :</a:t>
            </a:r>
          </a:p>
        </p:txBody>
      </p:sp>
      <p:pic>
        <p:nvPicPr>
          <p:cNvPr id="17410" name="Picture 2" descr="Myome sous séreux pédiculé de 80 x 55 mm, inséré sur la paroi postérieure du corps utérin, à 3 cm de la corne utérin"/>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5246616" y="1902541"/>
            <a:ext cx="4600575" cy="47317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90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9" name="Rectangle 8"/>
          <p:cNvSpPr/>
          <p:nvPr/>
        </p:nvSpPr>
        <p:spPr>
          <a:xfrm>
            <a:off x="4036142" y="763993"/>
            <a:ext cx="6096000" cy="369332"/>
          </a:xfrm>
          <a:prstGeom prst="rect">
            <a:avLst/>
          </a:prstGeom>
        </p:spPr>
        <p:txBody>
          <a:bodyPr>
            <a:spAutoFit/>
          </a:bodyPr>
          <a:lstStyle/>
          <a:p>
            <a:pPr>
              <a:buFont typeface="Arial" panose="020B0604020202020204" pitchFamily="34" charset="0"/>
              <a:buChar char="•"/>
            </a:pPr>
            <a:r>
              <a:rPr lang="fr-FR" dirty="0">
                <a:solidFill>
                  <a:srgbClr val="FF00FF"/>
                </a:solidFill>
                <a:latin typeface="Comic Sans MS" panose="030F0702030302020204" pitchFamily="66" charset="0"/>
              </a:rPr>
              <a:t>une masse </a:t>
            </a:r>
            <a:r>
              <a:rPr lang="fr-FR" dirty="0" err="1">
                <a:solidFill>
                  <a:srgbClr val="FF00FF"/>
                </a:solidFill>
                <a:latin typeface="Comic Sans MS" panose="030F0702030302020204" pitchFamily="66" charset="0"/>
              </a:rPr>
              <a:t>latéro</a:t>
            </a:r>
            <a:r>
              <a:rPr lang="fr-FR" dirty="0">
                <a:solidFill>
                  <a:srgbClr val="FF00FF"/>
                </a:solidFill>
                <a:latin typeface="Comic Sans MS" panose="030F0702030302020204" pitchFamily="66" charset="0"/>
              </a:rPr>
              <a:t>-utérine </a:t>
            </a:r>
            <a:r>
              <a:rPr lang="fr-FR" dirty="0" smtClean="0">
                <a:solidFill>
                  <a:srgbClr val="FF00FF"/>
                </a:solidFill>
                <a:latin typeface="Comic Sans MS" panose="030F0702030302020204" pitchFamily="66" charset="0"/>
              </a:rPr>
              <a:t>:</a:t>
            </a:r>
            <a:endParaRPr lang="fr-FR" dirty="0">
              <a:solidFill>
                <a:srgbClr val="FF00FF"/>
              </a:solidFill>
              <a:latin typeface="Comic Sans MS" panose="030F0702030302020204" pitchFamily="66" charset="0"/>
            </a:endParaRPr>
          </a:p>
        </p:txBody>
      </p:sp>
      <p:sp>
        <p:nvSpPr>
          <p:cNvPr id="10" name="Rectangle 9"/>
          <p:cNvSpPr/>
          <p:nvPr/>
        </p:nvSpPr>
        <p:spPr>
          <a:xfrm>
            <a:off x="4540488" y="1410324"/>
            <a:ext cx="3515706" cy="369332"/>
          </a:xfrm>
          <a:prstGeom prst="rect">
            <a:avLst/>
          </a:prstGeom>
        </p:spPr>
        <p:txBody>
          <a:bodyPr wrap="none">
            <a:spAutoFit/>
          </a:bodyPr>
          <a:lstStyle/>
          <a:p>
            <a:pPr>
              <a:buFont typeface="Arial" panose="020B0604020202020204" pitchFamily="34" charset="0"/>
              <a:buChar char="•"/>
            </a:pPr>
            <a:r>
              <a:rPr lang="fr-FR" b="1" dirty="0">
                <a:solidFill>
                  <a:srgbClr val="00B0F0"/>
                </a:solidFill>
                <a:latin typeface="Comic Sans MS" panose="030F0702030302020204" pitchFamily="66" charset="0"/>
              </a:rPr>
              <a:t>soit dépendante de l’utérus :</a:t>
            </a:r>
          </a:p>
        </p:txBody>
      </p:sp>
      <p:pic>
        <p:nvPicPr>
          <p:cNvPr id="7" name="Imag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43760" y="2257697"/>
            <a:ext cx="4496280" cy="41760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84248" y="2257697"/>
            <a:ext cx="4176000" cy="4176000"/>
          </a:xfrm>
          <a:prstGeom prst="rect">
            <a:avLst/>
          </a:prstGeom>
        </p:spPr>
      </p:pic>
    </p:spTree>
    <p:extLst>
      <p:ext uri="{BB962C8B-B14F-4D97-AF65-F5344CB8AC3E}">
        <p14:creationId xmlns:p14="http://schemas.microsoft.com/office/powerpoint/2010/main" xmlns="" val="37082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8" name="Rectangle 7"/>
          <p:cNvSpPr/>
          <p:nvPr/>
        </p:nvSpPr>
        <p:spPr>
          <a:xfrm>
            <a:off x="3464614" y="2252925"/>
            <a:ext cx="8491412" cy="2585323"/>
          </a:xfrm>
          <a:prstGeom prst="rect">
            <a:avLst/>
          </a:prstGeom>
        </p:spPr>
        <p:txBody>
          <a:bodyPr wrap="square">
            <a:spAutoFit/>
          </a:bodyPr>
          <a:lstStyle/>
          <a:p>
            <a:pPr marL="742950" lvl="1" indent="-285750">
              <a:buFont typeface="Arial" panose="020B0604020202020204" pitchFamily="34" charset="0"/>
              <a:buChar char="•"/>
            </a:pPr>
            <a:r>
              <a:rPr lang="fr-FR" dirty="0" smtClean="0">
                <a:solidFill>
                  <a:srgbClr val="000000"/>
                </a:solidFill>
                <a:latin typeface="Comic Sans MS" panose="030F0702030302020204" pitchFamily="66" charset="0"/>
              </a:rPr>
              <a:t>car </a:t>
            </a:r>
            <a:r>
              <a:rPr lang="fr-FR" dirty="0">
                <a:solidFill>
                  <a:srgbClr val="000000"/>
                </a:solidFill>
                <a:latin typeface="Comic Sans MS" panose="030F0702030302020204" pitchFamily="66" charset="0"/>
              </a:rPr>
              <a:t>elle est </a:t>
            </a:r>
            <a:r>
              <a:rPr lang="fr-FR" dirty="0">
                <a:solidFill>
                  <a:srgbClr val="FF0000"/>
                </a:solidFill>
                <a:latin typeface="Comic Sans MS" panose="030F0702030302020204" pitchFamily="66" charset="0"/>
              </a:rPr>
              <a:t>séparée de lui par un sillon </a:t>
            </a:r>
            <a:r>
              <a:rPr lang="fr-FR" dirty="0">
                <a:solidFill>
                  <a:srgbClr val="000000"/>
                </a:solidFill>
                <a:latin typeface="Comic Sans MS" panose="030F0702030302020204" pitchFamily="66" charset="0"/>
              </a:rPr>
              <a:t>et qu’elle ne transmet pas à la main abdominale les mouvements imprimés au col utérin par les doigts vaginaux et vis versa</a:t>
            </a:r>
          </a:p>
          <a:p>
            <a:pPr marL="742950" lvl="1" indent="-285750">
              <a:buFont typeface="Arial" panose="020B0604020202020204" pitchFamily="34" charset="0"/>
              <a:buChar char="•"/>
            </a:pPr>
            <a:r>
              <a:rPr lang="fr-FR" dirty="0">
                <a:solidFill>
                  <a:srgbClr val="000000"/>
                </a:solidFill>
                <a:latin typeface="Comic Sans MS" panose="030F0702030302020204" pitchFamily="66" charset="0"/>
              </a:rPr>
              <a:t>le T.V. précise là encore sa taille et ses caractéristiques :</a:t>
            </a:r>
            <a:br>
              <a:rPr lang="fr-FR" dirty="0">
                <a:solidFill>
                  <a:srgbClr val="000000"/>
                </a:solidFill>
                <a:latin typeface="Comic Sans MS" panose="030F0702030302020204" pitchFamily="66" charset="0"/>
              </a:rPr>
            </a:br>
            <a:endParaRPr lang="fr-FR" dirty="0">
              <a:solidFill>
                <a:srgbClr val="000000"/>
              </a:solidFill>
              <a:latin typeface="Comic Sans MS" panose="030F0702030302020204" pitchFamily="66" charset="0"/>
            </a:endParaRPr>
          </a:p>
          <a:p>
            <a:pPr marL="1143000" lvl="2" indent="-228600">
              <a:buFont typeface="Arial" panose="020B0604020202020204" pitchFamily="34" charset="0"/>
              <a:buChar char="•"/>
            </a:pPr>
            <a:r>
              <a:rPr lang="fr-FR" dirty="0">
                <a:solidFill>
                  <a:srgbClr val="000000"/>
                </a:solidFill>
                <a:latin typeface="Comic Sans MS" panose="030F0702030302020204" pitchFamily="66" charset="0"/>
              </a:rPr>
              <a:t>soit régulière et mobile orientant vers un kyste de l’ovaire ou un fibrome pédiculé.</a:t>
            </a:r>
          </a:p>
          <a:p>
            <a:pPr marL="1143000" lvl="2" indent="-228600">
              <a:buFont typeface="Arial" panose="020B0604020202020204" pitchFamily="34" charset="0"/>
              <a:buChar char="•"/>
            </a:pPr>
            <a:r>
              <a:rPr lang="fr-FR" dirty="0">
                <a:solidFill>
                  <a:srgbClr val="000000"/>
                </a:solidFill>
                <a:latin typeface="Comic Sans MS" panose="030F0702030302020204" pitchFamily="66" charset="0"/>
              </a:rPr>
              <a:t>soit irrégulière et fixée orientant vers un cancer de l’ovaire, une endométriose ou une infection.</a:t>
            </a:r>
            <a:endParaRPr lang="fr-FR" b="0" i="0" dirty="0">
              <a:solidFill>
                <a:srgbClr val="000000"/>
              </a:solidFill>
              <a:effectLst/>
              <a:latin typeface="Comic Sans MS" panose="030F0702030302020204" pitchFamily="66" charset="0"/>
            </a:endParaRPr>
          </a:p>
        </p:txBody>
      </p:sp>
      <p:sp>
        <p:nvSpPr>
          <p:cNvPr id="9" name="Rectangle 8"/>
          <p:cNvSpPr/>
          <p:nvPr/>
        </p:nvSpPr>
        <p:spPr>
          <a:xfrm>
            <a:off x="4036142" y="763993"/>
            <a:ext cx="6096000" cy="369332"/>
          </a:xfrm>
          <a:prstGeom prst="rect">
            <a:avLst/>
          </a:prstGeom>
        </p:spPr>
        <p:txBody>
          <a:bodyPr>
            <a:spAutoFit/>
          </a:bodyPr>
          <a:lstStyle/>
          <a:p>
            <a:pPr>
              <a:buFont typeface="Arial" panose="020B0604020202020204" pitchFamily="34" charset="0"/>
              <a:buChar char="•"/>
            </a:pPr>
            <a:r>
              <a:rPr lang="fr-FR" dirty="0">
                <a:solidFill>
                  <a:srgbClr val="FF00FF"/>
                </a:solidFill>
                <a:latin typeface="Comic Sans MS" panose="030F0702030302020204" pitchFamily="66" charset="0"/>
              </a:rPr>
              <a:t>une masse </a:t>
            </a:r>
            <a:r>
              <a:rPr lang="fr-FR" dirty="0" err="1">
                <a:solidFill>
                  <a:srgbClr val="FF00FF"/>
                </a:solidFill>
                <a:latin typeface="Comic Sans MS" panose="030F0702030302020204" pitchFamily="66" charset="0"/>
              </a:rPr>
              <a:t>latéro</a:t>
            </a:r>
            <a:r>
              <a:rPr lang="fr-FR" dirty="0">
                <a:solidFill>
                  <a:srgbClr val="FF00FF"/>
                </a:solidFill>
                <a:latin typeface="Comic Sans MS" panose="030F0702030302020204" pitchFamily="66" charset="0"/>
              </a:rPr>
              <a:t>-utérine </a:t>
            </a:r>
            <a:r>
              <a:rPr lang="fr-FR" dirty="0" smtClean="0">
                <a:solidFill>
                  <a:srgbClr val="FF00FF"/>
                </a:solidFill>
                <a:latin typeface="Comic Sans MS" panose="030F0702030302020204" pitchFamily="66" charset="0"/>
              </a:rPr>
              <a:t>:</a:t>
            </a:r>
            <a:endParaRPr lang="fr-FR" dirty="0">
              <a:solidFill>
                <a:srgbClr val="FF00FF"/>
              </a:solidFill>
              <a:latin typeface="Comic Sans MS" panose="030F0702030302020204" pitchFamily="66" charset="0"/>
            </a:endParaRPr>
          </a:p>
        </p:txBody>
      </p:sp>
      <p:sp>
        <p:nvSpPr>
          <p:cNvPr id="10" name="Rectangle 9"/>
          <p:cNvSpPr/>
          <p:nvPr/>
        </p:nvSpPr>
        <p:spPr>
          <a:xfrm>
            <a:off x="5942382" y="1468739"/>
            <a:ext cx="3700052" cy="369332"/>
          </a:xfrm>
          <a:prstGeom prst="rect">
            <a:avLst/>
          </a:prstGeom>
        </p:spPr>
        <p:txBody>
          <a:bodyPr wrap="none">
            <a:spAutoFit/>
          </a:bodyPr>
          <a:lstStyle/>
          <a:p>
            <a:pPr>
              <a:buFont typeface="Arial" panose="020B0604020202020204" pitchFamily="34" charset="0"/>
              <a:buChar char="•"/>
            </a:pPr>
            <a:r>
              <a:rPr lang="fr-FR" b="1" u="sng" dirty="0">
                <a:solidFill>
                  <a:srgbClr val="00B0F0"/>
                </a:solidFill>
                <a:latin typeface="Comic Sans MS" panose="030F0702030302020204" pitchFamily="66" charset="0"/>
              </a:rPr>
              <a:t>soit </a:t>
            </a:r>
            <a:r>
              <a:rPr lang="fr-FR" b="1" u="sng" dirty="0" smtClean="0">
                <a:solidFill>
                  <a:srgbClr val="00B0F0"/>
                </a:solidFill>
                <a:latin typeface="Comic Sans MS" panose="030F0702030302020204" pitchFamily="66" charset="0"/>
              </a:rPr>
              <a:t>indépendante </a:t>
            </a:r>
            <a:r>
              <a:rPr lang="fr-FR" b="1" u="sng" dirty="0">
                <a:solidFill>
                  <a:srgbClr val="00B0F0"/>
                </a:solidFill>
                <a:latin typeface="Comic Sans MS" panose="030F0702030302020204" pitchFamily="66" charset="0"/>
              </a:rPr>
              <a:t>de l’utérus :</a:t>
            </a:r>
          </a:p>
        </p:txBody>
      </p:sp>
    </p:spTree>
    <p:extLst>
      <p:ext uri="{BB962C8B-B14F-4D97-AF65-F5344CB8AC3E}">
        <p14:creationId xmlns:p14="http://schemas.microsoft.com/office/powerpoint/2010/main" xmlns="" val="134570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5831" y="2495496"/>
            <a:ext cx="6286500" cy="3429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9" name="Rectangle 8"/>
          <p:cNvSpPr/>
          <p:nvPr/>
        </p:nvSpPr>
        <p:spPr>
          <a:xfrm>
            <a:off x="4036142" y="763993"/>
            <a:ext cx="6096000" cy="369332"/>
          </a:xfrm>
          <a:prstGeom prst="rect">
            <a:avLst/>
          </a:prstGeom>
        </p:spPr>
        <p:txBody>
          <a:bodyPr>
            <a:spAutoFit/>
          </a:bodyPr>
          <a:lstStyle/>
          <a:p>
            <a:pPr>
              <a:buFont typeface="Arial" panose="020B0604020202020204" pitchFamily="34" charset="0"/>
              <a:buChar char="•"/>
            </a:pPr>
            <a:r>
              <a:rPr lang="fr-FR" dirty="0">
                <a:solidFill>
                  <a:srgbClr val="FF00FF"/>
                </a:solidFill>
                <a:latin typeface="Comic Sans MS" panose="030F0702030302020204" pitchFamily="66" charset="0"/>
              </a:rPr>
              <a:t>une masse </a:t>
            </a:r>
            <a:r>
              <a:rPr lang="fr-FR" dirty="0" err="1">
                <a:solidFill>
                  <a:srgbClr val="FF00FF"/>
                </a:solidFill>
                <a:latin typeface="Comic Sans MS" panose="030F0702030302020204" pitchFamily="66" charset="0"/>
              </a:rPr>
              <a:t>latéro</a:t>
            </a:r>
            <a:r>
              <a:rPr lang="fr-FR" dirty="0">
                <a:solidFill>
                  <a:srgbClr val="FF00FF"/>
                </a:solidFill>
                <a:latin typeface="Comic Sans MS" panose="030F0702030302020204" pitchFamily="66" charset="0"/>
              </a:rPr>
              <a:t>-utérine </a:t>
            </a:r>
            <a:r>
              <a:rPr lang="fr-FR" dirty="0" smtClean="0">
                <a:solidFill>
                  <a:srgbClr val="FF00FF"/>
                </a:solidFill>
                <a:latin typeface="Comic Sans MS" panose="030F0702030302020204" pitchFamily="66" charset="0"/>
              </a:rPr>
              <a:t>:</a:t>
            </a:r>
            <a:endParaRPr lang="fr-FR" dirty="0">
              <a:solidFill>
                <a:srgbClr val="FF00FF"/>
              </a:solidFill>
              <a:latin typeface="Comic Sans MS" panose="030F0702030302020204" pitchFamily="66" charset="0"/>
            </a:endParaRPr>
          </a:p>
        </p:txBody>
      </p:sp>
      <p:sp>
        <p:nvSpPr>
          <p:cNvPr id="10" name="Rectangle 9"/>
          <p:cNvSpPr/>
          <p:nvPr/>
        </p:nvSpPr>
        <p:spPr>
          <a:xfrm>
            <a:off x="5942382" y="1468739"/>
            <a:ext cx="3700052" cy="369332"/>
          </a:xfrm>
          <a:prstGeom prst="rect">
            <a:avLst/>
          </a:prstGeom>
        </p:spPr>
        <p:txBody>
          <a:bodyPr wrap="none">
            <a:spAutoFit/>
          </a:bodyPr>
          <a:lstStyle/>
          <a:p>
            <a:pPr>
              <a:buFont typeface="Arial" panose="020B0604020202020204" pitchFamily="34" charset="0"/>
              <a:buChar char="•"/>
            </a:pPr>
            <a:r>
              <a:rPr lang="fr-FR" b="1" u="sng" dirty="0">
                <a:solidFill>
                  <a:srgbClr val="00B0F0"/>
                </a:solidFill>
                <a:latin typeface="Comic Sans MS" panose="030F0702030302020204" pitchFamily="66" charset="0"/>
              </a:rPr>
              <a:t>soit </a:t>
            </a:r>
            <a:r>
              <a:rPr lang="fr-FR" b="1" u="sng" dirty="0" smtClean="0">
                <a:solidFill>
                  <a:srgbClr val="00B0F0"/>
                </a:solidFill>
                <a:latin typeface="Comic Sans MS" panose="030F0702030302020204" pitchFamily="66" charset="0"/>
              </a:rPr>
              <a:t>indépendante </a:t>
            </a:r>
            <a:r>
              <a:rPr lang="fr-FR" b="1" u="sng" dirty="0">
                <a:solidFill>
                  <a:srgbClr val="00B0F0"/>
                </a:solidFill>
                <a:latin typeface="Comic Sans MS" panose="030F0702030302020204" pitchFamily="66" charset="0"/>
              </a:rPr>
              <a:t>de l’utérus :</a:t>
            </a:r>
          </a:p>
        </p:txBody>
      </p:sp>
      <p:pic>
        <p:nvPicPr>
          <p:cNvPr id="33798" name="Picture 6" descr="Résultat de recherche d'images pour &quot;kyste ovarien&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7272" y="2377007"/>
            <a:ext cx="4670323" cy="3848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449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962479"/>
            <a:ext cx="3195105" cy="584775"/>
          </a:xfrm>
          <a:prstGeom prst="rect">
            <a:avLst/>
          </a:prstGeom>
        </p:spPr>
        <p:txBody>
          <a:bodyPr wrap="none">
            <a:spAutoFit/>
          </a:bodyPr>
          <a:lstStyle/>
          <a:p>
            <a:r>
              <a:rPr lang="fr-FR" sz="3200" dirty="0" smtClean="0">
                <a:solidFill>
                  <a:schemeClr val="bg1"/>
                </a:solidFill>
                <a:latin typeface="Comic Sans MS" panose="030F0702030302020204" pitchFamily="66" charset="0"/>
              </a:rPr>
              <a:t>Examen clinique</a:t>
            </a:r>
            <a:endParaRPr lang="fr-FR" sz="3200" dirty="0">
              <a:solidFill>
                <a:schemeClr val="bg1"/>
              </a:solidFill>
              <a:latin typeface="Comic Sans MS" panose="030F0702030302020204" pitchFamily="66" charset="0"/>
            </a:endParaRPr>
          </a:p>
        </p:txBody>
      </p:sp>
      <p:sp>
        <p:nvSpPr>
          <p:cNvPr id="9" name="Rectangle 8"/>
          <p:cNvSpPr/>
          <p:nvPr/>
        </p:nvSpPr>
        <p:spPr>
          <a:xfrm>
            <a:off x="3820915" y="2036899"/>
            <a:ext cx="7497096" cy="2031325"/>
          </a:xfrm>
          <a:prstGeom prst="rect">
            <a:avLst/>
          </a:prstGeom>
        </p:spPr>
        <p:txBody>
          <a:bodyPr wrap="square">
            <a:spAutoFit/>
          </a:bodyPr>
          <a:lstStyle/>
          <a:p>
            <a:pPr>
              <a:buFont typeface="Arial" panose="020B0604020202020204" pitchFamily="34" charset="0"/>
              <a:buChar char="•"/>
            </a:pPr>
            <a:r>
              <a:rPr lang="fr-FR" dirty="0" smtClean="0">
                <a:solidFill>
                  <a:srgbClr val="000000"/>
                </a:solidFill>
                <a:latin typeface="Comic Sans MS" panose="030F0702030302020204" pitchFamily="66" charset="0"/>
              </a:rPr>
              <a:t>soit </a:t>
            </a:r>
            <a:r>
              <a:rPr lang="fr-FR" dirty="0">
                <a:solidFill>
                  <a:srgbClr val="000000"/>
                </a:solidFill>
                <a:latin typeface="Comic Sans MS" panose="030F0702030302020204" pitchFamily="66" charset="0"/>
              </a:rPr>
              <a:t>fixée et aux contours mal limités orientant vers un cancer de l’ovaire, une endométriose voire un cancer </a:t>
            </a:r>
            <a:r>
              <a:rPr lang="fr-FR" dirty="0" smtClean="0">
                <a:solidFill>
                  <a:srgbClr val="000000"/>
                </a:solidFill>
                <a:latin typeface="Comic Sans MS" panose="030F0702030302020204" pitchFamily="66" charset="0"/>
              </a:rPr>
              <a:t>digestif</a:t>
            </a:r>
          </a:p>
          <a:p>
            <a:endParaRPr lang="fr-FR" dirty="0">
              <a:solidFill>
                <a:srgbClr val="000000"/>
              </a:solidFill>
              <a:latin typeface="Comic Sans MS" panose="030F0702030302020204" pitchFamily="66" charset="0"/>
            </a:endParaRPr>
          </a:p>
          <a:p>
            <a:pPr>
              <a:buFont typeface="Arial" panose="020B0604020202020204" pitchFamily="34" charset="0"/>
              <a:buChar char="•"/>
            </a:pPr>
            <a:r>
              <a:rPr lang="fr-FR" dirty="0">
                <a:solidFill>
                  <a:srgbClr val="000000"/>
                </a:solidFill>
                <a:latin typeface="Comic Sans MS" panose="030F0702030302020204" pitchFamily="66" charset="0"/>
              </a:rPr>
              <a:t>soit régulière, plus ou moins mobile, correspondant à une lésion bénigne </a:t>
            </a:r>
            <a:r>
              <a:rPr lang="fr-FR" dirty="0" err="1">
                <a:solidFill>
                  <a:srgbClr val="000000"/>
                </a:solidFill>
                <a:latin typeface="Comic Sans MS" panose="030F0702030302020204" pitchFamily="66" charset="0"/>
              </a:rPr>
              <a:t>prolabée</a:t>
            </a:r>
            <a:r>
              <a:rPr lang="fr-FR" dirty="0">
                <a:solidFill>
                  <a:srgbClr val="000000"/>
                </a:solidFill>
                <a:latin typeface="Comic Sans MS" panose="030F0702030302020204" pitchFamily="66" charset="0"/>
              </a:rPr>
              <a:t> dans le cul-de-sac ; là encore il ne faut pas confondre avec un fécalome, un caecum dilaté ou un recto-sigmoïde plein et au moindre doute réexaminer la patiente après un lavement.</a:t>
            </a:r>
            <a:endParaRPr lang="fr-FR" b="0" dirty="0">
              <a:solidFill>
                <a:srgbClr val="000000"/>
              </a:solidFill>
              <a:effectLst/>
              <a:latin typeface="Comic Sans MS" panose="030F0702030302020204" pitchFamily="66" charset="0"/>
            </a:endParaRPr>
          </a:p>
        </p:txBody>
      </p:sp>
      <p:sp>
        <p:nvSpPr>
          <p:cNvPr id="10" name="Rectangle 9"/>
          <p:cNvSpPr/>
          <p:nvPr/>
        </p:nvSpPr>
        <p:spPr>
          <a:xfrm>
            <a:off x="4331110" y="777813"/>
            <a:ext cx="4477508" cy="369332"/>
          </a:xfrm>
          <a:prstGeom prst="rect">
            <a:avLst/>
          </a:prstGeom>
        </p:spPr>
        <p:txBody>
          <a:bodyPr wrap="none">
            <a:spAutoFit/>
          </a:bodyPr>
          <a:lstStyle/>
          <a:p>
            <a:r>
              <a:rPr lang="fr-FR" b="1" dirty="0">
                <a:solidFill>
                  <a:srgbClr val="FF00FF"/>
                </a:solidFill>
                <a:latin typeface="Comic Sans MS" panose="030F0702030302020204" pitchFamily="66" charset="0"/>
              </a:rPr>
              <a:t>une masse du cul-de-sac de Douglas :</a:t>
            </a:r>
          </a:p>
        </p:txBody>
      </p:sp>
    </p:spTree>
    <p:extLst>
      <p:ext uri="{BB962C8B-B14F-4D97-AF65-F5344CB8AC3E}">
        <p14:creationId xmlns:p14="http://schemas.microsoft.com/office/powerpoint/2010/main" xmlns="" val="239010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2635658" cy="1077218"/>
          </a:xfrm>
          <a:prstGeom prst="rect">
            <a:avLst/>
          </a:prstGeom>
        </p:spPr>
        <p:txBody>
          <a:bodyPr wrap="none">
            <a:spAutoFit/>
          </a:bodyPr>
          <a:lstStyle/>
          <a:p>
            <a:r>
              <a:rPr lang="fr-FR" sz="3200" dirty="0" smtClean="0">
                <a:solidFill>
                  <a:schemeClr val="bg1"/>
                </a:solidFill>
                <a:latin typeface="Comic Sans MS" panose="030F0702030302020204" pitchFamily="66" charset="0"/>
              </a:rPr>
              <a:t>Examens </a:t>
            </a:r>
          </a:p>
          <a:p>
            <a:r>
              <a:rPr lang="fr-FR" sz="3200" dirty="0" smtClean="0">
                <a:solidFill>
                  <a:schemeClr val="bg1"/>
                </a:solidFill>
                <a:latin typeface="Comic Sans MS" panose="030F0702030302020204" pitchFamily="66" charset="0"/>
              </a:rPr>
              <a:t>Paracliniques</a:t>
            </a:r>
            <a:endParaRPr lang="fr-FR" sz="3200" dirty="0">
              <a:solidFill>
                <a:schemeClr val="bg1"/>
              </a:solidFill>
              <a:latin typeface="Comic Sans MS" panose="030F0702030302020204" pitchFamily="66" charset="0"/>
            </a:endParaRPr>
          </a:p>
        </p:txBody>
      </p:sp>
      <p:sp>
        <p:nvSpPr>
          <p:cNvPr id="11" name="Rectangle 10"/>
          <p:cNvSpPr/>
          <p:nvPr/>
        </p:nvSpPr>
        <p:spPr>
          <a:xfrm>
            <a:off x="4114159" y="899493"/>
            <a:ext cx="8103443" cy="679545"/>
          </a:xfrm>
          <a:prstGeom prst="rect">
            <a:avLst/>
          </a:prstGeom>
        </p:spPr>
        <p:txBody>
          <a:bodyPr wrap="square">
            <a:spAutoFit/>
          </a:bodyPr>
          <a:lstStyle/>
          <a:p>
            <a:pPr>
              <a:lnSpc>
                <a:spcPct val="106000"/>
              </a:lnSpc>
              <a:spcAft>
                <a:spcPts val="0"/>
              </a:spcAft>
            </a:pPr>
            <a:r>
              <a:rPr lang="fr-FR" b="1"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Echographie </a:t>
            </a:r>
            <a:r>
              <a:rPr lang="fr-FR" b="1" dirty="0">
                <a:solidFill>
                  <a:srgbClr val="00B050"/>
                </a:solidFill>
                <a:latin typeface="Comic Sans MS" panose="030F0702030302020204" pitchFamily="66" charset="0"/>
                <a:ea typeface="Calibri" panose="020F0502020204030204" pitchFamily="34" charset="0"/>
                <a:cs typeface="Arial" panose="020B0604020202020204" pitchFamily="34" charset="0"/>
              </a:rPr>
              <a:t>et doppler :</a:t>
            </a:r>
            <a:endParaRPr lang="fr-FR"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Symbol" panose="05050102010706020507" pitchFamily="18" charset="2"/>
              <a:buChar char=""/>
              <a:tabLst>
                <a:tab pos="90170" algn="l"/>
              </a:tabLst>
            </a:pP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L'échographie est l'examen diagnostique de référence. </a:t>
            </a:r>
            <a:endParaRPr lang="fr-FR" sz="2800" dirty="0">
              <a:latin typeface="Calibri" panose="020F0502020204030204" pitchFamily="34" charset="0"/>
              <a:ea typeface="Calibri" panose="020F0502020204030204" pitchFamily="34" charset="0"/>
              <a:cs typeface="Arial" panose="020B0604020202020204" pitchFamily="34" charset="0"/>
            </a:endParaRPr>
          </a:p>
        </p:txBody>
      </p:sp>
      <p:pic>
        <p:nvPicPr>
          <p:cNvPr id="22532" name="Picture 4" descr="Résultat de recherche d'images pour &quot;echo endo vaginale&quot;"/>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822" t="5372" r="3252" b="6292"/>
          <a:stretch/>
        </p:blipFill>
        <p:spPr bwMode="auto">
          <a:xfrm>
            <a:off x="6641433" y="1879571"/>
            <a:ext cx="5133474" cy="448385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3048001" y="2690336"/>
            <a:ext cx="3593432" cy="2862322"/>
          </a:xfrm>
          <a:prstGeom prst="rect">
            <a:avLst/>
          </a:prstGeom>
        </p:spPr>
        <p:txBody>
          <a:bodyPr wrap="square">
            <a:spAutoFit/>
          </a:bodyPr>
          <a:lstStyle/>
          <a:p>
            <a:pPr marL="285750" indent="-285750">
              <a:buFont typeface="Wingdings" panose="05000000000000000000" pitchFamily="2" charset="2"/>
              <a:buChar char="§"/>
            </a:pP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L'échographie </a:t>
            </a:r>
            <a:r>
              <a:rPr lang="fr-FR" dirty="0" err="1">
                <a:solidFill>
                  <a:srgbClr val="000000"/>
                </a:solidFill>
                <a:latin typeface="Comic Sans MS" panose="030F0702030302020204" pitchFamily="66" charset="0"/>
                <a:ea typeface="Calibri" panose="020F0502020204030204" pitchFamily="34" charset="0"/>
                <a:cs typeface="Arial" panose="020B0604020202020204" pitchFamily="34" charset="0"/>
              </a:rPr>
              <a:t>endo</a:t>
            </a: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 vaginale s'est substituée à l'échographie </a:t>
            </a:r>
            <a:r>
              <a:rPr lang="fr-FR" dirty="0" err="1">
                <a:solidFill>
                  <a:srgbClr val="000000"/>
                </a:solidFill>
                <a:latin typeface="Comic Sans MS" panose="030F0702030302020204" pitchFamily="66" charset="0"/>
                <a:ea typeface="Calibri" panose="020F0502020204030204" pitchFamily="34" charset="0"/>
                <a:cs typeface="Arial" panose="020B0604020202020204" pitchFamily="34" charset="0"/>
              </a:rPr>
              <a:t>transpariétale</a:t>
            </a: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 ne nécessitant plus que les patientes aient la vessie pleine. </a:t>
            </a:r>
            <a:endParaRPr lang="fr-FR" dirty="0" smtClean="0">
              <a:solidFill>
                <a:srgbClr val="000000"/>
              </a:solidFill>
              <a:latin typeface="Comic Sans MS" panose="030F0702030302020204" pitchFamily="66"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fr-FR" dirty="0" smtClean="0">
                <a:solidFill>
                  <a:srgbClr val="000000"/>
                </a:solidFill>
                <a:latin typeface="Comic Sans MS" panose="030F0702030302020204" pitchFamily="66" charset="0"/>
                <a:ea typeface="Calibri" panose="020F0502020204030204" pitchFamily="34" charset="0"/>
                <a:cs typeface="Arial" panose="020B0604020202020204" pitchFamily="34" charset="0"/>
              </a:rPr>
              <a:t>La </a:t>
            </a: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voie abdominale demeure néanmoins utile pour avoir une vision d'ensemble et pour les grosses tumeurs</a:t>
            </a:r>
            <a:endParaRPr lang="fr-FR" dirty="0"/>
          </a:p>
        </p:txBody>
      </p:sp>
    </p:spTree>
    <p:extLst>
      <p:ext uri="{BB962C8B-B14F-4D97-AF65-F5344CB8AC3E}">
        <p14:creationId xmlns:p14="http://schemas.microsoft.com/office/powerpoint/2010/main" xmlns="" val="201382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xmlns="" id="{312CB825-EAFB-4901-8C7E-D5477E0D31C8}"/>
              </a:ext>
            </a:extLst>
          </p:cNvPr>
          <p:cNvGrpSpPr/>
          <p:nvPr/>
        </p:nvGrpSpPr>
        <p:grpSpPr>
          <a:xfrm>
            <a:off x="5556262" y="4639716"/>
            <a:ext cx="4140553" cy="451824"/>
            <a:chOff x="4679586" y="878988"/>
            <a:chExt cx="1745757" cy="190500"/>
          </a:xfrm>
        </p:grpSpPr>
        <p:sp>
          <p:nvSpPr>
            <p:cNvPr id="52" name="Oval 51">
              <a:extLst>
                <a:ext uri="{FF2B5EF4-FFF2-40B4-BE49-F238E27FC236}">
                  <a16:creationId xmlns:a16="http://schemas.microsoft.com/office/drawing/2014/main" xmlns=""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xmlns=""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xmlns=""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xmlns="" id="{C8A16B82-6A3C-46F5-8D32-072FDF89864A}"/>
              </a:ext>
            </a:extLst>
          </p:cNvPr>
          <p:cNvGrpSpPr/>
          <p:nvPr/>
        </p:nvGrpSpPr>
        <p:grpSpPr>
          <a:xfrm>
            <a:off x="-9302800" y="0"/>
            <a:ext cx="12482920" cy="6858000"/>
            <a:chOff x="-290920" y="0"/>
            <a:chExt cx="12482920" cy="6858000"/>
          </a:xfrm>
        </p:grpSpPr>
        <p:sp>
          <p:nvSpPr>
            <p:cNvPr id="20" name="Rectangle 19">
              <a:extLst>
                <a:ext uri="{FF2B5EF4-FFF2-40B4-BE49-F238E27FC236}">
                  <a16:creationId xmlns:a16="http://schemas.microsoft.com/office/drawing/2014/main" xmlns="" id="{2F391CEE-E392-4A9D-BD11-6954B994FB42}"/>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xmlns="" id="{7AC43ACA-5000-40E2-80D3-19833F9F1A3F}"/>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BE022673-C77C-4E8F-AF41-8B283703E87E}"/>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23" name="Picture 22">
              <a:extLst>
                <a:ext uri="{FF2B5EF4-FFF2-40B4-BE49-F238E27FC236}">
                  <a16:creationId xmlns:a16="http://schemas.microsoft.com/office/drawing/2014/main" xmlns="" id="{E8AD023B-AE8D-405F-90E6-27B0D47079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24" name="Group 23">
            <a:extLst>
              <a:ext uri="{FF2B5EF4-FFF2-40B4-BE49-F238E27FC236}">
                <a16:creationId xmlns:a16="http://schemas.microsoft.com/office/drawing/2014/main" xmlns="" id="{69A27401-3327-4871-86AC-B461CA62C3AC}"/>
              </a:ext>
            </a:extLst>
          </p:cNvPr>
          <p:cNvGrpSpPr/>
          <p:nvPr/>
        </p:nvGrpSpPr>
        <p:grpSpPr>
          <a:xfrm>
            <a:off x="-8798784" y="0"/>
            <a:ext cx="11447503" cy="6858000"/>
            <a:chOff x="213096" y="0"/>
            <a:chExt cx="11447503" cy="6858000"/>
          </a:xfrm>
        </p:grpSpPr>
        <p:sp>
          <p:nvSpPr>
            <p:cNvPr id="25" name="Rectangle 24">
              <a:extLst>
                <a:ext uri="{FF2B5EF4-FFF2-40B4-BE49-F238E27FC236}">
                  <a16:creationId xmlns:a16="http://schemas.microsoft.com/office/drawing/2014/main" xmlns="" id="{706C029B-A799-4206-A656-A006D8F83990}"/>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63328131-EC42-4D6D-A247-91FD3D23E58C}"/>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xmlns="" id="{3A728384-87ED-4E87-8F78-97EB653FDC67}"/>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28" name="Picture 27">
              <a:extLst>
                <a:ext uri="{FF2B5EF4-FFF2-40B4-BE49-F238E27FC236}">
                  <a16:creationId xmlns:a16="http://schemas.microsoft.com/office/drawing/2014/main" xmlns="" id="{2B44F548-697F-412D-9B99-861C2724638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29" name="Group 28">
            <a:extLst>
              <a:ext uri="{FF2B5EF4-FFF2-40B4-BE49-F238E27FC236}">
                <a16:creationId xmlns:a16="http://schemas.microsoft.com/office/drawing/2014/main" xmlns="" id="{C0099890-786A-4F87-960D-5DADE5168909}"/>
              </a:ext>
            </a:extLst>
          </p:cNvPr>
          <p:cNvGrpSpPr/>
          <p:nvPr/>
        </p:nvGrpSpPr>
        <p:grpSpPr>
          <a:xfrm>
            <a:off x="-7847639" y="0"/>
            <a:ext cx="9961092" cy="6858000"/>
            <a:chOff x="491575" y="0"/>
            <a:chExt cx="9961092" cy="6858000"/>
          </a:xfrm>
        </p:grpSpPr>
        <p:sp>
          <p:nvSpPr>
            <p:cNvPr id="30" name="Rectangle 29">
              <a:extLst>
                <a:ext uri="{FF2B5EF4-FFF2-40B4-BE49-F238E27FC236}">
                  <a16:creationId xmlns:a16="http://schemas.microsoft.com/office/drawing/2014/main" xmlns="" id="{CE9AAB1E-3A13-4745-A574-9EE6806378C9}"/>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xmlns="" id="{1BC0F905-3F71-4932-B130-39D508C4D117}"/>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xmlns="" id="{93EC5869-A976-4328-A864-2BB04E7E7BFC}"/>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33" name="Picture 32">
              <a:extLst>
                <a:ext uri="{FF2B5EF4-FFF2-40B4-BE49-F238E27FC236}">
                  <a16:creationId xmlns:a16="http://schemas.microsoft.com/office/drawing/2014/main" xmlns="" id="{7C8E4AB7-ADC0-4FEE-AE7A-994F5DAD3FE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grpSp>
        <p:nvGrpSpPr>
          <p:cNvPr id="34" name="Group 33">
            <a:extLst>
              <a:ext uri="{FF2B5EF4-FFF2-40B4-BE49-F238E27FC236}">
                <a16:creationId xmlns:a16="http://schemas.microsoft.com/office/drawing/2014/main" xmlns="" id="{0E4F6447-6163-4D6A-A8D2-BD63B6CB3A42}"/>
              </a:ext>
            </a:extLst>
          </p:cNvPr>
          <p:cNvGrpSpPr/>
          <p:nvPr/>
        </p:nvGrpSpPr>
        <p:grpSpPr>
          <a:xfrm>
            <a:off x="-7985197" y="0"/>
            <a:ext cx="9574094" cy="6858000"/>
            <a:chOff x="491575" y="0"/>
            <a:chExt cx="9574094" cy="6858000"/>
          </a:xfrm>
        </p:grpSpPr>
        <p:sp>
          <p:nvSpPr>
            <p:cNvPr id="35" name="Rectangle 34">
              <a:extLst>
                <a:ext uri="{FF2B5EF4-FFF2-40B4-BE49-F238E27FC236}">
                  <a16:creationId xmlns:a16="http://schemas.microsoft.com/office/drawing/2014/main" xmlns="" id="{5CB8CB55-9DEC-4367-900E-7257FE1B874F}"/>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xmlns="" id="{9DBAEDD6-7153-4AFF-BDC7-5A225B4B5642}"/>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xmlns="" id="{12F9D37B-DE70-4087-8A7F-BBA0BAF5B6CF}"/>
                </a:ext>
              </a:extLst>
            </p:cNvPr>
            <p:cNvSpPr txBox="1"/>
            <p:nvPr/>
          </p:nvSpPr>
          <p:spPr>
            <a:xfrm rot="16200000">
              <a:off x="8746453" y="3189610"/>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38" name="Picture 37">
              <a:extLst>
                <a:ext uri="{FF2B5EF4-FFF2-40B4-BE49-F238E27FC236}">
                  <a16:creationId xmlns:a16="http://schemas.microsoft.com/office/drawing/2014/main" xmlns="" id="{6FA13E8D-3FCC-4EC2-BD8C-6CE7CA0ECD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sp>
        <p:nvSpPr>
          <p:cNvPr id="39" name="Rectangle 38">
            <a:extLst>
              <a:ext uri="{FF2B5EF4-FFF2-40B4-BE49-F238E27FC236}">
                <a16:creationId xmlns:a16="http://schemas.microsoft.com/office/drawing/2014/main" xmlns=""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xmlns="" id="{3FD3EE0D-FD02-4885-9AC0-03F414A9888F}"/>
              </a:ext>
            </a:extLst>
          </p:cNvPr>
          <p:cNvGrpSpPr/>
          <p:nvPr/>
        </p:nvGrpSpPr>
        <p:grpSpPr>
          <a:xfrm>
            <a:off x="-7638543" y="-1"/>
            <a:ext cx="8692332" cy="6858000"/>
            <a:chOff x="718505" y="-1"/>
            <a:chExt cx="8692332" cy="6858000"/>
          </a:xfrm>
        </p:grpSpPr>
        <p:sp>
          <p:nvSpPr>
            <p:cNvPr id="41" name="Rectangle 40">
              <a:extLst>
                <a:ext uri="{FF2B5EF4-FFF2-40B4-BE49-F238E27FC236}">
                  <a16:creationId xmlns:a16="http://schemas.microsoft.com/office/drawing/2014/main" xmlns="" id="{60A9D552-2EF0-4DB4-9DC6-F52F2FD55E3C}"/>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DA27D1F1-923F-4591-A07A-39E775B734F9}"/>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xmlns="" id="{0E895421-2372-4C7F-93D2-3B0353A6E7BD}"/>
                </a:ext>
              </a:extLst>
            </p:cNvPr>
            <p:cNvSpPr txBox="1"/>
            <p:nvPr/>
          </p:nvSpPr>
          <p:spPr>
            <a:xfrm rot="16200000">
              <a:off x="8091629" y="3189609"/>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44" name="Picture 43">
              <a:extLst>
                <a:ext uri="{FF2B5EF4-FFF2-40B4-BE49-F238E27FC236}">
                  <a16:creationId xmlns:a16="http://schemas.microsoft.com/office/drawing/2014/main" xmlns="" id="{1A9D6167-F7B8-4BFF-8BC5-2D13EF0CFF8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45" name="Group 44">
            <a:extLst>
              <a:ext uri="{FF2B5EF4-FFF2-40B4-BE49-F238E27FC236}">
                <a16:creationId xmlns:a16="http://schemas.microsoft.com/office/drawing/2014/main" xmlns="" id="{76789F00-2688-429D-926C-15F83152FDBE}"/>
              </a:ext>
            </a:extLst>
          </p:cNvPr>
          <p:cNvGrpSpPr/>
          <p:nvPr/>
        </p:nvGrpSpPr>
        <p:grpSpPr>
          <a:xfrm>
            <a:off x="-9395082" y="-1"/>
            <a:ext cx="9927504" cy="6858000"/>
            <a:chOff x="-9337032" y="-1"/>
            <a:chExt cx="9927504" cy="6858000"/>
          </a:xfrm>
        </p:grpSpPr>
        <p:sp>
          <p:nvSpPr>
            <p:cNvPr id="46" name="Rectangle 45">
              <a:extLst>
                <a:ext uri="{FF2B5EF4-FFF2-40B4-BE49-F238E27FC236}">
                  <a16:creationId xmlns:a16="http://schemas.microsoft.com/office/drawing/2014/main" xmlns="" id="{FF862AB6-114D-4C6A-B849-5A11B3650265}"/>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xmlns="" id="{30105858-8A3E-4676-96A7-18C1A74E36F4}"/>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xmlns="" id="{8A634BD7-1512-45B6-AFE4-1EEA636625CB}"/>
                </a:ext>
              </a:extLst>
            </p:cNvPr>
            <p:cNvSpPr txBox="1"/>
            <p:nvPr/>
          </p:nvSpPr>
          <p:spPr>
            <a:xfrm rot="16200000">
              <a:off x="-738260" y="3189608"/>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49" name="Picture 48">
              <a:extLst>
                <a:ext uri="{FF2B5EF4-FFF2-40B4-BE49-F238E27FC236}">
                  <a16:creationId xmlns:a16="http://schemas.microsoft.com/office/drawing/2014/main" xmlns="" id="{F08704A4-CABE-4989-8BF7-C10A6BB40ED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sp>
        <p:nvSpPr>
          <p:cNvPr id="60" name="TextBox 49">
            <a:extLst>
              <a:ext uri="{FF2B5EF4-FFF2-40B4-BE49-F238E27FC236}">
                <a16:creationId xmlns:a16="http://schemas.microsoft.com/office/drawing/2014/main" xmlns="" id="{9EB0FD16-689C-476C-8309-C7173C257513}"/>
              </a:ext>
            </a:extLst>
          </p:cNvPr>
          <p:cNvSpPr txBox="1"/>
          <p:nvPr/>
        </p:nvSpPr>
        <p:spPr>
          <a:xfrm>
            <a:off x="3942996" y="1338291"/>
            <a:ext cx="7278915" cy="1908215"/>
          </a:xfrm>
          <a:prstGeom prst="rect">
            <a:avLst/>
          </a:prstGeom>
          <a:noFill/>
        </p:spPr>
        <p:txBody>
          <a:bodyPr wrap="square" rtlCol="0">
            <a:spAutoFit/>
          </a:bodyPr>
          <a:lstStyle/>
          <a:p>
            <a:pPr algn="ctr"/>
            <a:r>
              <a:rPr lang="en-US" sz="11800" dirty="0" smtClean="0">
                <a:solidFill>
                  <a:srgbClr val="FF5969"/>
                </a:solidFill>
                <a:latin typeface="Tw Cen MT" panose="020B0602020104020603" pitchFamily="34" charset="0"/>
              </a:rPr>
              <a:t>fibromes</a:t>
            </a:r>
          </a:p>
        </p:txBody>
      </p:sp>
      <p:sp>
        <p:nvSpPr>
          <p:cNvPr id="61" name="TextBox 56">
            <a:extLst>
              <a:ext uri="{FF2B5EF4-FFF2-40B4-BE49-F238E27FC236}">
                <a16:creationId xmlns:a16="http://schemas.microsoft.com/office/drawing/2014/main" xmlns="" id="{4F202974-31A3-4642-B671-F0DBBB7B4663}"/>
              </a:ext>
            </a:extLst>
          </p:cNvPr>
          <p:cNvSpPr txBox="1"/>
          <p:nvPr/>
        </p:nvSpPr>
        <p:spPr>
          <a:xfrm>
            <a:off x="3987082" y="3010736"/>
            <a:ext cx="7278915" cy="723275"/>
          </a:xfrm>
          <a:prstGeom prst="rect">
            <a:avLst/>
          </a:prstGeom>
          <a:noFill/>
        </p:spPr>
        <p:txBody>
          <a:bodyPr wrap="square" rtlCol="0">
            <a:spAutoFit/>
          </a:bodyPr>
          <a:lstStyle/>
          <a:p>
            <a:pPr algn="ctr"/>
            <a:r>
              <a:rPr lang="en-US" sz="4100" dirty="0" smtClean="0">
                <a:solidFill>
                  <a:srgbClr val="52CBBE"/>
                </a:solidFill>
                <a:latin typeface="Tw Cen MT" panose="020B0602020104020603" pitchFamily="34" charset="0"/>
              </a:rPr>
              <a:t>Images </a:t>
            </a:r>
            <a:r>
              <a:rPr lang="fr-FR" sz="4100" dirty="0" smtClean="0">
                <a:solidFill>
                  <a:srgbClr val="52CBBE"/>
                </a:solidFill>
                <a:latin typeface="Tw Cen MT" panose="020B0602020104020603" pitchFamily="34" charset="0"/>
              </a:rPr>
              <a:t>échographiques</a:t>
            </a:r>
            <a:endParaRPr lang="fr-FR" sz="4100" dirty="0">
              <a:solidFill>
                <a:srgbClr val="52CBBE"/>
              </a:solidFill>
              <a:latin typeface="Tw Cen MT" panose="020B0602020104020603" pitchFamily="34" charset="0"/>
            </a:endParaRPr>
          </a:p>
        </p:txBody>
      </p:sp>
    </p:spTree>
    <p:extLst>
      <p:ext uri="{BB962C8B-B14F-4D97-AF65-F5344CB8AC3E}">
        <p14:creationId xmlns:p14="http://schemas.microsoft.com/office/powerpoint/2010/main" xmlns="" val="77884267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066ACF4C-6F8C-46FC-8362-2E05C90EEAFA}"/>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xmlns="" id="{4F373113-18F1-4443-9A8E-5EF06C1D2FEA}"/>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8F99D053-FB83-41F1-B2CB-C10918BC99BC}"/>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7F4373C1-3934-47C3-8F36-E2FB2615CA87}"/>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xmlns="" id="{5A5E18E8-5A3E-4F1D-8254-6193AA55C0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xmlns="" id="{150C247F-7990-4945-869D-5E2A900F477F}"/>
              </a:ext>
            </a:extLst>
          </p:cNvPr>
          <p:cNvGrpSpPr/>
          <p:nvPr/>
        </p:nvGrpSpPr>
        <p:grpSpPr>
          <a:xfrm>
            <a:off x="-8798784" y="0"/>
            <a:ext cx="11447503" cy="6858000"/>
            <a:chOff x="213096" y="0"/>
            <a:chExt cx="11447503" cy="6858000"/>
          </a:xfrm>
        </p:grpSpPr>
        <p:sp>
          <p:nvSpPr>
            <p:cNvPr id="56" name="Rectangle 55">
              <a:extLst>
                <a:ext uri="{FF2B5EF4-FFF2-40B4-BE49-F238E27FC236}">
                  <a16:creationId xmlns:a16="http://schemas.microsoft.com/office/drawing/2014/main" xmlns="" id="{6D2C93AC-EBE3-4E67-A867-76D5D6BEDB10}"/>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xmlns="" id="{35DBD2B9-E73C-4AE9-91C9-698379867E98}"/>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xmlns="" id="{CD6BDC4B-8313-4203-9F42-C28AC214EB64}"/>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xmlns="" id="{44037FC5-8E34-4772-9A87-813F2AD5E4D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xmlns="" id="{BC916508-F80D-434E-B066-812949E5DB94}"/>
              </a:ext>
            </a:extLst>
          </p:cNvPr>
          <p:cNvGrpSpPr/>
          <p:nvPr/>
        </p:nvGrpSpPr>
        <p:grpSpPr>
          <a:xfrm>
            <a:off x="-7847639" y="0"/>
            <a:ext cx="9961092" cy="6858000"/>
            <a:chOff x="491575" y="0"/>
            <a:chExt cx="9961092" cy="6858000"/>
          </a:xfrm>
        </p:grpSpPr>
        <p:sp>
          <p:nvSpPr>
            <p:cNvPr id="61" name="Rectangle 60">
              <a:extLst>
                <a:ext uri="{FF2B5EF4-FFF2-40B4-BE49-F238E27FC236}">
                  <a16:creationId xmlns:a16="http://schemas.microsoft.com/office/drawing/2014/main" xmlns="" id="{CE9E3B68-B936-49FB-94D8-7AC0076CF488}"/>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0D3F9516-66C4-44E6-9877-6C0374B5112C}"/>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xmlns="" id="{32DF4D80-460D-4455-B80A-3BC0C6A12DA2}"/>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xmlns="" id="{7AB39DAF-3109-4CEA-BD1D-C123179FF81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grpSp>
        <p:nvGrpSpPr>
          <p:cNvPr id="65" name="Group 64">
            <a:extLst>
              <a:ext uri="{FF2B5EF4-FFF2-40B4-BE49-F238E27FC236}">
                <a16:creationId xmlns:a16="http://schemas.microsoft.com/office/drawing/2014/main" xmlns="" id="{92B7020D-701A-4EE7-BDA2-CD171993C203}"/>
              </a:ext>
            </a:extLst>
          </p:cNvPr>
          <p:cNvGrpSpPr/>
          <p:nvPr/>
        </p:nvGrpSpPr>
        <p:grpSpPr>
          <a:xfrm>
            <a:off x="-7985197" y="0"/>
            <a:ext cx="9574094" cy="6858000"/>
            <a:chOff x="491575" y="0"/>
            <a:chExt cx="9574094" cy="6858000"/>
          </a:xfrm>
        </p:grpSpPr>
        <p:sp>
          <p:nvSpPr>
            <p:cNvPr id="66" name="Rectangle 65">
              <a:extLst>
                <a:ext uri="{FF2B5EF4-FFF2-40B4-BE49-F238E27FC236}">
                  <a16:creationId xmlns:a16="http://schemas.microsoft.com/office/drawing/2014/main" xmlns="" id="{3B77930A-0489-40A5-B3D7-053D64BD29C4}"/>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xmlns="" id="{3ED749F6-F5EB-48BD-A697-16D473CCCFE8}"/>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xmlns="" id="{8070AD46-78F1-4169-9AE3-EDECC43BD39B}"/>
                </a:ext>
              </a:extLst>
            </p:cNvPr>
            <p:cNvSpPr txBox="1"/>
            <p:nvPr/>
          </p:nvSpPr>
          <p:spPr>
            <a:xfrm rot="16200000">
              <a:off x="8746452" y="3189607"/>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9" name="Picture 68">
              <a:extLst>
                <a:ext uri="{FF2B5EF4-FFF2-40B4-BE49-F238E27FC236}">
                  <a16:creationId xmlns:a16="http://schemas.microsoft.com/office/drawing/2014/main" xmlns="" id="{22B026A5-B1AC-46D4-AE84-DF77E5A294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sp>
        <p:nvSpPr>
          <p:cNvPr id="70" name="Rectangle 69">
            <a:extLst>
              <a:ext uri="{FF2B5EF4-FFF2-40B4-BE49-F238E27FC236}">
                <a16:creationId xmlns:a16="http://schemas.microsoft.com/office/drawing/2014/main" xmlns=""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xmlns="" id="{20422D8F-B19E-425C-93A8-F750F60A06A7}"/>
              </a:ext>
            </a:extLst>
          </p:cNvPr>
          <p:cNvGrpSpPr/>
          <p:nvPr/>
        </p:nvGrpSpPr>
        <p:grpSpPr>
          <a:xfrm>
            <a:off x="-7638543" y="-1"/>
            <a:ext cx="8692332" cy="6858000"/>
            <a:chOff x="718505" y="-1"/>
            <a:chExt cx="8692332" cy="6858000"/>
          </a:xfrm>
        </p:grpSpPr>
        <p:sp>
          <p:nvSpPr>
            <p:cNvPr id="72" name="Rectangle 71">
              <a:extLst>
                <a:ext uri="{FF2B5EF4-FFF2-40B4-BE49-F238E27FC236}">
                  <a16:creationId xmlns:a16="http://schemas.microsoft.com/office/drawing/2014/main" xmlns="" id="{3278AF09-2D0C-4E81-816C-BC1D04E40DC2}"/>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AC2E1C67-7A8F-4EB5-AB00-3C754858084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xmlns="" id="{67795C74-0308-4781-BEE6-B62AE6D17152}"/>
                </a:ext>
              </a:extLst>
            </p:cNvPr>
            <p:cNvSpPr txBox="1"/>
            <p:nvPr/>
          </p:nvSpPr>
          <p:spPr>
            <a:xfrm rot="16200000">
              <a:off x="8091629" y="3189609"/>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xmlns="" id="{45C46027-B464-4ADA-A3B8-14FF4471BA1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xmlns="" id="{C1D48DDF-B760-4AB3-A520-29238CC2C408}"/>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xmlns="" id="{FA696B4D-5BCF-47C3-8B8C-BE87154A63B4}"/>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xmlns="" id="{BAAA7B45-7DAF-4C4D-A930-ABA45AC955DD}"/>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xmlns="" id="{701F5CFD-7EE1-475C-A36F-330184D5C6EC}"/>
                </a:ext>
              </a:extLst>
            </p:cNvPr>
            <p:cNvSpPr txBox="1"/>
            <p:nvPr/>
          </p:nvSpPr>
          <p:spPr>
            <a:xfrm rot="16200000">
              <a:off x="-738260" y="3189608"/>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xmlns="" id="{B9F42291-FBD0-4239-8D69-22035DCB4AE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39938" name="Picture 2" descr="Polype endométrial bénin, muqueux et pédiculé"/>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3192351" y="794772"/>
            <a:ext cx="7658720" cy="543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009507"/>
      </p:ext>
    </p:extLst>
  </p:cSld>
  <p:clrMapOvr>
    <a:masterClrMapping/>
  </p:clrMapOvr>
  <p:transition spd="slow">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xmlns="" id="{BC3001EC-9F33-4C39-B780-199714C83EA2}"/>
              </a:ext>
            </a:extLst>
          </p:cNvPr>
          <p:cNvGrpSpPr/>
          <p:nvPr/>
        </p:nvGrpSpPr>
        <p:grpSpPr>
          <a:xfrm>
            <a:off x="-290920" y="0"/>
            <a:ext cx="12482920" cy="6858000"/>
            <a:chOff x="-290920" y="0"/>
            <a:chExt cx="12482920" cy="6858000"/>
          </a:xfrm>
        </p:grpSpPr>
        <p:sp>
          <p:nvSpPr>
            <p:cNvPr id="34" name="Rectangle 33">
              <a:extLst>
                <a:ext uri="{FF2B5EF4-FFF2-40B4-BE49-F238E27FC236}">
                  <a16:creationId xmlns:a16="http://schemas.microsoft.com/office/drawing/2014/main" xmlns="" id="{129B5C97-F627-4A85-B003-5396A9D964D5}"/>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xmlns="" id="{A97C14D5-0388-44F5-AD76-F8BBAF179CD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2151F346-69C6-4F86-BC1F-C57BA2384CC6}"/>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37" name="Picture 36">
              <a:extLst>
                <a:ext uri="{FF2B5EF4-FFF2-40B4-BE49-F238E27FC236}">
                  <a16:creationId xmlns:a16="http://schemas.microsoft.com/office/drawing/2014/main" xmlns="" id="{52B367FE-8530-4052-AD96-2D6FBE490F6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38" name="Group 37">
            <a:extLst>
              <a:ext uri="{FF2B5EF4-FFF2-40B4-BE49-F238E27FC236}">
                <a16:creationId xmlns:a16="http://schemas.microsoft.com/office/drawing/2014/main" xmlns="" id="{63E93C38-ECA5-4094-81E9-196A3BD19EBD}"/>
              </a:ext>
            </a:extLst>
          </p:cNvPr>
          <p:cNvGrpSpPr/>
          <p:nvPr/>
        </p:nvGrpSpPr>
        <p:grpSpPr>
          <a:xfrm>
            <a:off x="226788" y="-2"/>
            <a:ext cx="11447503" cy="6858000"/>
            <a:chOff x="213096" y="0"/>
            <a:chExt cx="11447503" cy="6858000"/>
          </a:xfrm>
        </p:grpSpPr>
        <p:sp>
          <p:nvSpPr>
            <p:cNvPr id="39" name="Rectangle 38">
              <a:extLst>
                <a:ext uri="{FF2B5EF4-FFF2-40B4-BE49-F238E27FC236}">
                  <a16:creationId xmlns:a16="http://schemas.microsoft.com/office/drawing/2014/main" xmlns="" id="{5C85080E-7B66-43F0-AB4D-3A69B13C005A}"/>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xmlns="" id="{405DAC1A-9BF8-460E-8D8B-77BFB6B27FF9}"/>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xmlns="" id="{90DCA374-CD21-448B-8791-8A04A9A9A552}"/>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42" name="Picture 41">
              <a:extLst>
                <a:ext uri="{FF2B5EF4-FFF2-40B4-BE49-F238E27FC236}">
                  <a16:creationId xmlns:a16="http://schemas.microsoft.com/office/drawing/2014/main" xmlns="" id="{83A620A7-5483-4447-9670-0F8D67F3627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43" name="Group 42">
            <a:extLst>
              <a:ext uri="{FF2B5EF4-FFF2-40B4-BE49-F238E27FC236}">
                <a16:creationId xmlns:a16="http://schemas.microsoft.com/office/drawing/2014/main" xmlns="" id="{B02914A7-C65F-4EFB-8FF4-9BB283DC3935}"/>
              </a:ext>
            </a:extLst>
          </p:cNvPr>
          <p:cNvGrpSpPr/>
          <p:nvPr/>
        </p:nvGrpSpPr>
        <p:grpSpPr>
          <a:xfrm>
            <a:off x="-7847639" y="0"/>
            <a:ext cx="9961092" cy="6858000"/>
            <a:chOff x="491575" y="0"/>
            <a:chExt cx="9961092" cy="6858000"/>
          </a:xfrm>
        </p:grpSpPr>
        <p:sp>
          <p:nvSpPr>
            <p:cNvPr id="44" name="Rectangle 43">
              <a:extLst>
                <a:ext uri="{FF2B5EF4-FFF2-40B4-BE49-F238E27FC236}">
                  <a16:creationId xmlns:a16="http://schemas.microsoft.com/office/drawing/2014/main" xmlns="" id="{99DA66B2-8A11-4397-B997-59A37787FEF8}"/>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xmlns="" id="{71A8923D-952E-459F-92C0-CCE4C5E45F88}"/>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xmlns="" id="{DD73F442-B2F9-477E-B4DE-956CBA09D9C3}"/>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47" name="Picture 46">
              <a:extLst>
                <a:ext uri="{FF2B5EF4-FFF2-40B4-BE49-F238E27FC236}">
                  <a16:creationId xmlns:a16="http://schemas.microsoft.com/office/drawing/2014/main" xmlns="" id="{7654DCD4-7920-4D83-8D7F-6D3A71A169A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grpSp>
        <p:nvGrpSpPr>
          <p:cNvPr id="48" name="Group 47">
            <a:extLst>
              <a:ext uri="{FF2B5EF4-FFF2-40B4-BE49-F238E27FC236}">
                <a16:creationId xmlns:a16="http://schemas.microsoft.com/office/drawing/2014/main" xmlns="" id="{7A67CF96-B24C-4BAD-8466-B32ECC2753A1}"/>
              </a:ext>
            </a:extLst>
          </p:cNvPr>
          <p:cNvGrpSpPr/>
          <p:nvPr/>
        </p:nvGrpSpPr>
        <p:grpSpPr>
          <a:xfrm>
            <a:off x="-7985197" y="0"/>
            <a:ext cx="9574094" cy="6858000"/>
            <a:chOff x="491575" y="0"/>
            <a:chExt cx="9574094" cy="6858000"/>
          </a:xfrm>
        </p:grpSpPr>
        <p:sp>
          <p:nvSpPr>
            <p:cNvPr id="49" name="Rectangle 48">
              <a:extLst>
                <a:ext uri="{FF2B5EF4-FFF2-40B4-BE49-F238E27FC236}">
                  <a16:creationId xmlns:a16="http://schemas.microsoft.com/office/drawing/2014/main" xmlns="" id="{8B7B7434-49BE-47D6-BAE6-9B9134F0EC8C}"/>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xmlns="" id="{080296C0-D397-432D-B5A1-CA7DA186EB14}"/>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xmlns="" id="{73DE47E8-526D-4A96-A671-69E14D20D1EB}"/>
                </a:ext>
              </a:extLst>
            </p:cNvPr>
            <p:cNvSpPr txBox="1"/>
            <p:nvPr/>
          </p:nvSpPr>
          <p:spPr>
            <a:xfrm rot="16200000">
              <a:off x="8746453" y="3189610"/>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83" name="Picture 82">
              <a:extLst>
                <a:ext uri="{FF2B5EF4-FFF2-40B4-BE49-F238E27FC236}">
                  <a16:creationId xmlns:a16="http://schemas.microsoft.com/office/drawing/2014/main" xmlns="" id="{7FD4AAEC-83E5-4832-BEA2-517A195B2A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sp>
        <p:nvSpPr>
          <p:cNvPr id="84" name="Rectangle 83">
            <a:extLst>
              <a:ext uri="{FF2B5EF4-FFF2-40B4-BE49-F238E27FC236}">
                <a16:creationId xmlns:a16="http://schemas.microsoft.com/office/drawing/2014/main" xmlns="" id="{3C6BBB46-3AAE-49B1-8F56-3535CC357F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xmlns="" id="{FA452EB0-3109-45BB-9389-19F84818FE30}"/>
              </a:ext>
            </a:extLst>
          </p:cNvPr>
          <p:cNvGrpSpPr/>
          <p:nvPr/>
        </p:nvGrpSpPr>
        <p:grpSpPr>
          <a:xfrm>
            <a:off x="-7638543" y="-1"/>
            <a:ext cx="8692332" cy="6858000"/>
            <a:chOff x="718505" y="-1"/>
            <a:chExt cx="8692332" cy="6858000"/>
          </a:xfrm>
        </p:grpSpPr>
        <p:sp>
          <p:nvSpPr>
            <p:cNvPr id="86" name="Rectangle 85">
              <a:extLst>
                <a:ext uri="{FF2B5EF4-FFF2-40B4-BE49-F238E27FC236}">
                  <a16:creationId xmlns:a16="http://schemas.microsoft.com/office/drawing/2014/main" xmlns="" id="{DF941D0C-24DA-4E77-BE08-34D6F94BD6FB}"/>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xmlns="" id="{09747D82-077A-45F5-8822-6A7F978E7845}"/>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xmlns="" id="{D0B26FA9-EA76-44C1-BA33-E4EBB060AC7E}"/>
                </a:ext>
              </a:extLst>
            </p:cNvPr>
            <p:cNvSpPr txBox="1"/>
            <p:nvPr/>
          </p:nvSpPr>
          <p:spPr>
            <a:xfrm rot="16200000">
              <a:off x="8091629" y="3189609"/>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89" name="Picture 88">
              <a:extLst>
                <a:ext uri="{FF2B5EF4-FFF2-40B4-BE49-F238E27FC236}">
                  <a16:creationId xmlns:a16="http://schemas.microsoft.com/office/drawing/2014/main" xmlns="" id="{EF138C1A-5B68-42BE-B6B8-0EE1F473856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90" name="Group 89">
            <a:extLst>
              <a:ext uri="{FF2B5EF4-FFF2-40B4-BE49-F238E27FC236}">
                <a16:creationId xmlns:a16="http://schemas.microsoft.com/office/drawing/2014/main" xmlns="" id="{2C48F6F2-7791-4D91-ADEC-77FE8FA739E3}"/>
              </a:ext>
            </a:extLst>
          </p:cNvPr>
          <p:cNvGrpSpPr/>
          <p:nvPr/>
        </p:nvGrpSpPr>
        <p:grpSpPr>
          <a:xfrm>
            <a:off x="-9395082" y="-1"/>
            <a:ext cx="9927504" cy="6858000"/>
            <a:chOff x="-9337032" y="-1"/>
            <a:chExt cx="9927504" cy="6858000"/>
          </a:xfrm>
        </p:grpSpPr>
        <p:sp>
          <p:nvSpPr>
            <p:cNvPr id="91" name="Rectangle 90">
              <a:extLst>
                <a:ext uri="{FF2B5EF4-FFF2-40B4-BE49-F238E27FC236}">
                  <a16:creationId xmlns:a16="http://schemas.microsoft.com/office/drawing/2014/main" xmlns="" id="{F8ED37E9-9873-442F-9B7C-7F4BC1A8F51E}"/>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xmlns="" id="{F2E020DE-B46A-4F47-97AB-BB6C9038FA2E}"/>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xmlns="" id="{7CF05B7C-3B2D-4CAB-9132-7B756B442063}"/>
                </a:ext>
              </a:extLst>
            </p:cNvPr>
            <p:cNvSpPr txBox="1"/>
            <p:nvPr/>
          </p:nvSpPr>
          <p:spPr>
            <a:xfrm rot="16200000">
              <a:off x="-738260" y="3189608"/>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94" name="Picture 93">
              <a:extLst>
                <a:ext uri="{FF2B5EF4-FFF2-40B4-BE49-F238E27FC236}">
                  <a16:creationId xmlns:a16="http://schemas.microsoft.com/office/drawing/2014/main" xmlns="" id="{A04E2F48-2025-4003-B590-1DD95771063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40962" name="Picture 2" descr="Myome intra-mural asymptomatique"/>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3916" y="530997"/>
            <a:ext cx="7522452" cy="57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9983986"/>
      </p:ext>
    </p:extLst>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195644" y="2223986"/>
            <a:ext cx="4153480" cy="3381847"/>
          </a:xfrm>
          <a:prstGeom prst="rect">
            <a:avLst/>
          </a:prstGeom>
        </p:spPr>
      </p:pic>
      <p:sp>
        <p:nvSpPr>
          <p:cNvPr id="6"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35391" y="1219009"/>
            <a:ext cx="7963046" cy="646331"/>
          </a:xfrm>
          <a:prstGeom prst="rect">
            <a:avLst/>
          </a:prstGeom>
        </p:spPr>
        <p:txBody>
          <a:bodyPr wrap="square">
            <a:spAutoFit/>
          </a:bodyPr>
          <a:lstStyle/>
          <a:p>
            <a:pPr algn="ctr"/>
            <a:r>
              <a:rPr lang="fr-FR" dirty="0" smtClean="0">
                <a:solidFill>
                  <a:srgbClr val="000000"/>
                </a:solidFill>
                <a:latin typeface="Comic Sans MS" panose="030F0702030302020204" pitchFamily="66" charset="0"/>
                <a:ea typeface="Calibri" panose="020F0502020204030204" pitchFamily="34" charset="0"/>
              </a:rPr>
              <a:t>la </a:t>
            </a:r>
            <a:r>
              <a:rPr lang="fr-FR" dirty="0">
                <a:solidFill>
                  <a:srgbClr val="000000"/>
                </a:solidFill>
                <a:latin typeface="Comic Sans MS" panose="030F0702030302020204" pitchFamily="66" charset="0"/>
                <a:ea typeface="Calibri" panose="020F0502020204030204" pitchFamily="34" charset="0"/>
              </a:rPr>
              <a:t>limite </a:t>
            </a:r>
            <a:r>
              <a:rPr lang="fr-FR" dirty="0">
                <a:solidFill>
                  <a:srgbClr val="FF00FF"/>
                </a:solidFill>
                <a:latin typeface="Comic Sans MS" panose="030F0702030302020204" pitchFamily="66" charset="0"/>
                <a:ea typeface="Calibri" panose="020F0502020204030204" pitchFamily="34" charset="0"/>
              </a:rPr>
              <a:t>supérieure</a:t>
            </a:r>
            <a:r>
              <a:rPr lang="fr-FR" dirty="0">
                <a:solidFill>
                  <a:srgbClr val="000000"/>
                </a:solidFill>
                <a:latin typeface="Comic Sans MS" panose="030F0702030302020204" pitchFamily="66" charset="0"/>
                <a:ea typeface="Calibri" panose="020F0502020204030204" pitchFamily="34" charset="0"/>
              </a:rPr>
              <a:t> </a:t>
            </a:r>
            <a:r>
              <a:rPr lang="fr-FR" dirty="0" smtClean="0">
                <a:solidFill>
                  <a:srgbClr val="000000"/>
                </a:solidFill>
                <a:latin typeface="Comic Sans MS" panose="030F0702030302020204" pitchFamily="66" charset="0"/>
                <a:ea typeface="Calibri" panose="020F0502020204030204" pitchFamily="34" charset="0"/>
              </a:rPr>
              <a:t>étant</a:t>
            </a:r>
          </a:p>
          <a:p>
            <a:pPr algn="ctr"/>
            <a:r>
              <a:rPr lang="fr-FR" dirty="0" smtClean="0">
                <a:solidFill>
                  <a:srgbClr val="000000"/>
                </a:solidFill>
                <a:latin typeface="Comic Sans MS" panose="030F0702030302020204" pitchFamily="66" charset="0"/>
                <a:ea typeface="Calibri" panose="020F0502020204030204" pitchFamily="34" charset="0"/>
              </a:rPr>
              <a:t> </a:t>
            </a:r>
            <a:r>
              <a:rPr lang="fr-FR" dirty="0">
                <a:solidFill>
                  <a:srgbClr val="000000"/>
                </a:solidFill>
                <a:latin typeface="Comic Sans MS" panose="030F0702030302020204" pitchFamily="66" charset="0"/>
                <a:ea typeface="Calibri" panose="020F0502020204030204" pitchFamily="34" charset="0"/>
              </a:rPr>
              <a:t>le détroit </a:t>
            </a:r>
            <a:r>
              <a:rPr lang="fr-FR" dirty="0" smtClean="0">
                <a:solidFill>
                  <a:srgbClr val="000000"/>
                </a:solidFill>
                <a:latin typeface="Comic Sans MS" panose="030F0702030302020204" pitchFamily="66" charset="0"/>
                <a:ea typeface="Calibri" panose="020F0502020204030204" pitchFamily="34" charset="0"/>
              </a:rPr>
              <a:t>supérieur </a:t>
            </a:r>
            <a:r>
              <a:rPr lang="fr-FR" dirty="0">
                <a:solidFill>
                  <a:srgbClr val="000000"/>
                </a:solidFill>
                <a:latin typeface="Comic Sans MS" panose="030F0702030302020204" pitchFamily="66" charset="0"/>
                <a:ea typeface="Calibri" panose="020F0502020204030204" pitchFamily="34" charset="0"/>
              </a:rPr>
              <a:t>s’étendant du promontoire au pubis,</a:t>
            </a:r>
            <a:endParaRPr lang="fr-FR" dirty="0">
              <a:latin typeface="Comic Sans MS" panose="030F0702030302020204" pitchFamily="66" charset="0"/>
            </a:endParaRPr>
          </a:p>
        </p:txBody>
      </p:sp>
      <p:sp>
        <p:nvSpPr>
          <p:cNvPr id="13" name="Rectangle 12"/>
          <p:cNvSpPr/>
          <p:nvPr/>
        </p:nvSpPr>
        <p:spPr>
          <a:xfrm>
            <a:off x="3171970" y="3203598"/>
            <a:ext cx="1576072" cy="646331"/>
          </a:xfrm>
          <a:prstGeom prst="rect">
            <a:avLst/>
          </a:prstGeom>
        </p:spPr>
        <p:txBody>
          <a:bodyPr wrap="none">
            <a:spAutoFit/>
          </a:bodyPr>
          <a:lstStyle/>
          <a:p>
            <a:pPr algn="ctr"/>
            <a:r>
              <a:rPr lang="fr-FR" dirty="0">
                <a:solidFill>
                  <a:srgbClr val="000000"/>
                </a:solidFill>
                <a:latin typeface="Comic Sans MS" panose="030F0702030302020204" pitchFamily="66" charset="0"/>
                <a:ea typeface="Calibri" panose="020F0502020204030204" pitchFamily="34" charset="0"/>
              </a:rPr>
              <a:t>le pubis </a:t>
            </a:r>
            <a:endParaRPr lang="fr-FR" dirty="0" smtClean="0">
              <a:solidFill>
                <a:srgbClr val="000000"/>
              </a:solidFill>
              <a:latin typeface="Comic Sans MS" panose="030F0702030302020204" pitchFamily="66" charset="0"/>
              <a:ea typeface="Calibri" panose="020F0502020204030204" pitchFamily="34" charset="0"/>
            </a:endParaRPr>
          </a:p>
          <a:p>
            <a:pPr algn="ctr"/>
            <a:r>
              <a:rPr lang="fr-FR" dirty="0" smtClean="0">
                <a:solidFill>
                  <a:srgbClr val="FF00FF"/>
                </a:solidFill>
                <a:latin typeface="Comic Sans MS" panose="030F0702030302020204" pitchFamily="66" charset="0"/>
                <a:ea typeface="Calibri" panose="020F0502020204030204" pitchFamily="34" charset="0"/>
              </a:rPr>
              <a:t>en </a:t>
            </a:r>
            <a:r>
              <a:rPr lang="fr-FR" dirty="0">
                <a:solidFill>
                  <a:srgbClr val="FF00FF"/>
                </a:solidFill>
                <a:latin typeface="Comic Sans MS" panose="030F0702030302020204" pitchFamily="66" charset="0"/>
                <a:ea typeface="Calibri" panose="020F0502020204030204" pitchFamily="34" charset="0"/>
              </a:rPr>
              <a:t>antérieur </a:t>
            </a:r>
            <a:endParaRPr lang="fr-FR" dirty="0">
              <a:solidFill>
                <a:srgbClr val="FF00FF"/>
              </a:solidFill>
              <a:latin typeface="Comic Sans MS" panose="030F0702030302020204" pitchFamily="66" charset="0"/>
            </a:endParaRPr>
          </a:p>
        </p:txBody>
      </p:sp>
      <p:sp>
        <p:nvSpPr>
          <p:cNvPr id="14" name="Rectangle 13"/>
          <p:cNvSpPr/>
          <p:nvPr/>
        </p:nvSpPr>
        <p:spPr>
          <a:xfrm>
            <a:off x="9396463" y="3188164"/>
            <a:ext cx="2667718" cy="646331"/>
          </a:xfrm>
          <a:prstGeom prst="rect">
            <a:avLst/>
          </a:prstGeom>
        </p:spPr>
        <p:txBody>
          <a:bodyPr wrap="none">
            <a:spAutoFit/>
          </a:bodyPr>
          <a:lstStyle/>
          <a:p>
            <a:pPr algn="ctr"/>
            <a:r>
              <a:rPr lang="fr-FR" dirty="0">
                <a:solidFill>
                  <a:srgbClr val="000000"/>
                </a:solidFill>
                <a:latin typeface="Comic Sans MS" panose="030F0702030302020204" pitchFamily="66" charset="0"/>
                <a:ea typeface="Calibri" panose="020F0502020204030204" pitchFamily="34" charset="0"/>
              </a:rPr>
              <a:t>le</a:t>
            </a:r>
            <a:r>
              <a:rPr lang="fr-FR" b="1" dirty="0">
                <a:solidFill>
                  <a:srgbClr val="231F20"/>
                </a:solidFill>
                <a:latin typeface="Comic Sans MS" panose="030F0702030302020204" pitchFamily="66" charset="0"/>
                <a:ea typeface="Calibri" panose="020F0502020204030204" pitchFamily="34" charset="0"/>
              </a:rPr>
              <a:t> </a:t>
            </a:r>
            <a:r>
              <a:rPr lang="fr-FR" dirty="0">
                <a:solidFill>
                  <a:srgbClr val="000000"/>
                </a:solidFill>
                <a:latin typeface="Comic Sans MS" panose="030F0702030302020204" pitchFamily="66" charset="0"/>
                <a:ea typeface="Calibri" panose="020F0502020204030204" pitchFamily="34" charset="0"/>
              </a:rPr>
              <a:t>sacrum et le coccyx </a:t>
            </a:r>
            <a:endParaRPr lang="fr-FR" dirty="0" smtClean="0">
              <a:solidFill>
                <a:srgbClr val="000000"/>
              </a:solidFill>
              <a:latin typeface="Comic Sans MS" panose="030F0702030302020204" pitchFamily="66" charset="0"/>
              <a:ea typeface="Calibri" panose="020F0502020204030204" pitchFamily="34" charset="0"/>
            </a:endParaRPr>
          </a:p>
          <a:p>
            <a:pPr algn="ctr"/>
            <a:r>
              <a:rPr lang="fr-FR" dirty="0" smtClean="0">
                <a:solidFill>
                  <a:srgbClr val="000000"/>
                </a:solidFill>
                <a:latin typeface="Comic Sans MS" panose="030F0702030302020204" pitchFamily="66" charset="0"/>
                <a:ea typeface="Calibri" panose="020F0502020204030204" pitchFamily="34" charset="0"/>
              </a:rPr>
              <a:t>en </a:t>
            </a:r>
            <a:r>
              <a:rPr lang="fr-FR" dirty="0">
                <a:solidFill>
                  <a:srgbClr val="FF00FF"/>
                </a:solidFill>
                <a:latin typeface="Comic Sans MS" panose="030F0702030302020204" pitchFamily="66" charset="0"/>
                <a:ea typeface="Calibri" panose="020F0502020204030204" pitchFamily="34" charset="0"/>
              </a:rPr>
              <a:t>postérieur</a:t>
            </a:r>
            <a:endParaRPr lang="fr-FR" dirty="0">
              <a:solidFill>
                <a:srgbClr val="FF00FF"/>
              </a:solidFill>
              <a:latin typeface="Comic Sans MS" panose="030F0702030302020204" pitchFamily="66" charset="0"/>
            </a:endParaRPr>
          </a:p>
        </p:txBody>
      </p:sp>
      <p:sp>
        <p:nvSpPr>
          <p:cNvPr id="15" name="Rectangle 14"/>
          <p:cNvSpPr/>
          <p:nvPr/>
        </p:nvSpPr>
        <p:spPr>
          <a:xfrm>
            <a:off x="6542056" y="5817264"/>
            <a:ext cx="1460656" cy="646331"/>
          </a:xfrm>
          <a:prstGeom prst="rect">
            <a:avLst/>
          </a:prstGeom>
        </p:spPr>
        <p:txBody>
          <a:bodyPr wrap="none">
            <a:spAutoFit/>
          </a:bodyPr>
          <a:lstStyle/>
          <a:p>
            <a:pPr algn="ctr"/>
            <a:r>
              <a:rPr lang="fr-FR" dirty="0">
                <a:solidFill>
                  <a:srgbClr val="000000"/>
                </a:solidFill>
                <a:latin typeface="Comic Sans MS" panose="030F0702030302020204" pitchFamily="66" charset="0"/>
                <a:ea typeface="Calibri" panose="020F0502020204030204" pitchFamily="34" charset="0"/>
              </a:rPr>
              <a:t>le</a:t>
            </a:r>
            <a:r>
              <a:rPr lang="fr-FR" b="1" dirty="0">
                <a:solidFill>
                  <a:srgbClr val="231F20"/>
                </a:solidFill>
                <a:latin typeface="Comic Sans MS" panose="030F0702030302020204" pitchFamily="66" charset="0"/>
                <a:ea typeface="Calibri" panose="020F0502020204030204" pitchFamily="34" charset="0"/>
              </a:rPr>
              <a:t> </a:t>
            </a:r>
            <a:r>
              <a:rPr lang="fr-FR" dirty="0">
                <a:solidFill>
                  <a:srgbClr val="000000"/>
                </a:solidFill>
                <a:latin typeface="Comic Sans MS" panose="030F0702030302020204" pitchFamily="66" charset="0"/>
                <a:ea typeface="Calibri" panose="020F0502020204030204" pitchFamily="34" charset="0"/>
              </a:rPr>
              <a:t>périnée </a:t>
            </a:r>
            <a:endParaRPr lang="fr-FR" dirty="0" smtClean="0">
              <a:solidFill>
                <a:srgbClr val="000000"/>
              </a:solidFill>
              <a:latin typeface="Comic Sans MS" panose="030F0702030302020204" pitchFamily="66" charset="0"/>
              <a:ea typeface="Calibri" panose="020F0502020204030204" pitchFamily="34" charset="0"/>
            </a:endParaRPr>
          </a:p>
          <a:p>
            <a:pPr algn="ctr"/>
            <a:r>
              <a:rPr lang="fr-FR" dirty="0" smtClean="0">
                <a:solidFill>
                  <a:srgbClr val="FF00FF"/>
                </a:solidFill>
                <a:latin typeface="Comic Sans MS" panose="030F0702030302020204" pitchFamily="66" charset="0"/>
                <a:ea typeface="Calibri" panose="020F0502020204030204" pitchFamily="34" charset="0"/>
              </a:rPr>
              <a:t>en </a:t>
            </a:r>
            <a:r>
              <a:rPr lang="fr-FR" dirty="0">
                <a:solidFill>
                  <a:srgbClr val="FF00FF"/>
                </a:solidFill>
                <a:latin typeface="Comic Sans MS" panose="030F0702030302020204" pitchFamily="66" charset="0"/>
                <a:ea typeface="Calibri" panose="020F0502020204030204" pitchFamily="34" charset="0"/>
              </a:rPr>
              <a:t>inférieur</a:t>
            </a:r>
            <a:endParaRPr lang="fr-FR" dirty="0">
              <a:solidFill>
                <a:srgbClr val="FF00FF"/>
              </a:solidFill>
              <a:latin typeface="Comic Sans MS" panose="030F0702030302020204" pitchFamily="66" charset="0"/>
            </a:endParaRPr>
          </a:p>
        </p:txBody>
      </p:sp>
      <p:sp>
        <p:nvSpPr>
          <p:cNvPr id="17" name="Rectangle 16"/>
          <p:cNvSpPr/>
          <p:nvPr/>
        </p:nvSpPr>
        <p:spPr>
          <a:xfrm>
            <a:off x="6015353" y="627370"/>
            <a:ext cx="3203121" cy="369332"/>
          </a:xfrm>
          <a:prstGeom prst="rect">
            <a:avLst/>
          </a:prstGeom>
        </p:spPr>
        <p:txBody>
          <a:bodyPr wrap="none">
            <a:spAutoFit/>
          </a:bodyPr>
          <a:lstStyle/>
          <a:p>
            <a:r>
              <a:rPr lang="fr-FR" dirty="0">
                <a:solidFill>
                  <a:srgbClr val="000000"/>
                </a:solidFill>
                <a:latin typeface="Comic Sans MS" panose="030F0702030302020204" pitchFamily="66" charset="0"/>
                <a:ea typeface="Calibri" panose="020F0502020204030204" pitchFamily="34" charset="0"/>
              </a:rPr>
              <a:t>la cavité abdominale en </a:t>
            </a:r>
            <a:r>
              <a:rPr lang="fr-FR" dirty="0" smtClean="0">
                <a:solidFill>
                  <a:srgbClr val="000000"/>
                </a:solidFill>
                <a:latin typeface="Comic Sans MS" panose="030F0702030302020204" pitchFamily="66" charset="0"/>
                <a:ea typeface="Calibri" panose="020F0502020204030204" pitchFamily="34" charset="0"/>
              </a:rPr>
              <a:t>haut</a:t>
            </a:r>
            <a:endParaRPr lang="fr-FR" dirty="0">
              <a:latin typeface="Comic Sans MS" panose="030F0702030302020204" pitchFamily="66" charset="0"/>
            </a:endParaRPr>
          </a:p>
        </p:txBody>
      </p:sp>
      <p:sp>
        <p:nvSpPr>
          <p:cNvPr id="23" name="Flèche vers le bas 22"/>
          <p:cNvSpPr/>
          <p:nvPr/>
        </p:nvSpPr>
        <p:spPr>
          <a:xfrm flipH="1">
            <a:off x="6472902" y="2223986"/>
            <a:ext cx="232241" cy="101999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a:off x="5442155" y="4129554"/>
            <a:ext cx="825910" cy="28551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gauche 24"/>
          <p:cNvSpPr/>
          <p:nvPr/>
        </p:nvSpPr>
        <p:spPr>
          <a:xfrm>
            <a:off x="8228743" y="3037933"/>
            <a:ext cx="812018" cy="29646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vers le haut 25"/>
          <p:cNvSpPr/>
          <p:nvPr/>
        </p:nvSpPr>
        <p:spPr>
          <a:xfrm>
            <a:off x="7350360" y="4887506"/>
            <a:ext cx="266554" cy="648929"/>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70804" y="751385"/>
            <a:ext cx="2531529" cy="1384995"/>
          </a:xfrm>
          <a:prstGeom prst="rect">
            <a:avLst/>
          </a:prstGeom>
        </p:spPr>
        <p:txBody>
          <a:bodyPr wrap="square">
            <a:spAutoFit/>
          </a:bodyPr>
          <a:lstStyle/>
          <a:p>
            <a:r>
              <a:rPr lang="fr-FR" sz="2800" b="1" dirty="0">
                <a:solidFill>
                  <a:schemeClr val="bg1"/>
                </a:solidFill>
                <a:latin typeface="Comic Sans MS" panose="030F0702030302020204" pitchFamily="66" charset="0"/>
              </a:rPr>
              <a:t>Rappels </a:t>
            </a:r>
            <a:endParaRPr lang="fr-FR" sz="2800" b="1" dirty="0" smtClean="0">
              <a:solidFill>
                <a:schemeClr val="bg1"/>
              </a:solidFill>
              <a:latin typeface="Comic Sans MS" panose="030F0702030302020204" pitchFamily="66" charset="0"/>
            </a:endParaRPr>
          </a:p>
          <a:p>
            <a:r>
              <a:rPr lang="fr-FR" sz="2800" b="1" dirty="0" smtClean="0">
                <a:solidFill>
                  <a:schemeClr val="bg1"/>
                </a:solidFill>
                <a:latin typeface="Comic Sans MS" panose="030F0702030302020204" pitchFamily="66" charset="0"/>
              </a:rPr>
              <a:t>anatomiques</a:t>
            </a:r>
            <a:r>
              <a:rPr lang="fr-FR" sz="2800" dirty="0" smtClean="0">
                <a:solidFill>
                  <a:schemeClr val="bg1"/>
                </a:solidFill>
                <a:latin typeface="Comic Sans MS" panose="030F0702030302020204" pitchFamily="66" charset="0"/>
              </a:rPr>
              <a:t> </a:t>
            </a:r>
            <a:r>
              <a:rPr lang="fr-FR" sz="2800" dirty="0">
                <a:solidFill>
                  <a:schemeClr val="bg1"/>
                </a:solidFill>
                <a:latin typeface="Comic Sans MS" panose="030F0702030302020204" pitchFamily="66" charset="0"/>
              </a:rPr>
              <a:t/>
            </a:r>
            <a:br>
              <a:rPr lang="fr-FR" sz="2800" dirty="0">
                <a:solidFill>
                  <a:schemeClr val="bg1"/>
                </a:solidFill>
                <a:latin typeface="Comic Sans MS" panose="030F0702030302020204" pitchFamily="66" charset="0"/>
              </a:rPr>
            </a:br>
            <a:endParaRPr lang="fr-FR"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222823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8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7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7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6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50"/>
                                        <p:tgtEl>
                                          <p:spTgt spid="11"/>
                                        </p:tgtEl>
                                      </p:cBhvr>
                                    </p:animEffect>
                                    <p:anim calcmode="lin" valueType="num">
                                      <p:cBhvr>
                                        <p:cTn id="35" dur="250" fill="hold"/>
                                        <p:tgtEl>
                                          <p:spTgt spid="11"/>
                                        </p:tgtEl>
                                        <p:attrNameLst>
                                          <p:attrName>ppt_x</p:attrName>
                                        </p:attrNameLst>
                                      </p:cBhvr>
                                      <p:tavLst>
                                        <p:tav tm="0">
                                          <p:val>
                                            <p:strVal val="#ppt_x"/>
                                          </p:val>
                                        </p:tav>
                                        <p:tav tm="100000">
                                          <p:val>
                                            <p:strVal val="#ppt_x"/>
                                          </p:val>
                                        </p:tav>
                                      </p:tavLst>
                                    </p:anim>
                                    <p:anim calcmode="lin" valueType="num">
                                      <p:cBhvr>
                                        <p:cTn id="36" dur="25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anim calcmode="lin" valueType="num">
                                      <p:cBhvr>
                                        <p:cTn id="47" dur="500" fill="hold"/>
                                        <p:tgtEl>
                                          <p:spTgt spid="24"/>
                                        </p:tgtEl>
                                        <p:attrNameLst>
                                          <p:attrName>ppt_x</p:attrName>
                                        </p:attrNameLst>
                                      </p:cBhvr>
                                      <p:tavLst>
                                        <p:tav tm="0">
                                          <p:val>
                                            <p:strVal val="#ppt_x"/>
                                          </p:val>
                                        </p:tav>
                                        <p:tav tm="100000">
                                          <p:val>
                                            <p:strVal val="#ppt_x"/>
                                          </p:val>
                                        </p:tav>
                                      </p:tavLst>
                                    </p:anim>
                                    <p:anim calcmode="lin" valueType="num">
                                      <p:cBhvr>
                                        <p:cTn id="48" dur="5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strVal val="#ppt_x"/>
                                          </p:val>
                                        </p:tav>
                                        <p:tav tm="100000">
                                          <p:val>
                                            <p:strVal val="#ppt_x"/>
                                          </p:val>
                                        </p:tav>
                                      </p:tavLst>
                                    </p:anim>
                                    <p:anim calcmode="lin" valueType="num">
                                      <p:cBhvr>
                                        <p:cTn id="5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p:bldP spid="13" grpId="0"/>
      <p:bldP spid="14" grpId="0"/>
      <p:bldP spid="15" grpId="0"/>
      <p:bldP spid="17" grpId="0"/>
      <p:bldP spid="23" grpId="0" animBg="1"/>
      <p:bldP spid="24"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038E6734-F7ED-4197-AE1C-DE222063D26D}"/>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xmlns="" id="{B7FF06C6-EDB2-4E2A-B33F-9667DAB48738}"/>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DD389168-73D4-4CCF-B806-15F4C9CFBC65}"/>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FD36EBE0-2C84-494E-9C0B-54A6EFA86DA6}"/>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xmlns="" id="{FE3F6E56-804E-434E-AD42-D62A42CB306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xmlns="" id="{208D727C-49D3-4C59-91D3-816C0DD22E21}"/>
              </a:ext>
            </a:extLst>
          </p:cNvPr>
          <p:cNvGrpSpPr/>
          <p:nvPr/>
        </p:nvGrpSpPr>
        <p:grpSpPr>
          <a:xfrm>
            <a:off x="226788" y="-2"/>
            <a:ext cx="11447503" cy="6858000"/>
            <a:chOff x="213096" y="0"/>
            <a:chExt cx="11447503" cy="6858000"/>
          </a:xfrm>
        </p:grpSpPr>
        <p:sp>
          <p:nvSpPr>
            <p:cNvPr id="56" name="Rectangle 55">
              <a:extLst>
                <a:ext uri="{FF2B5EF4-FFF2-40B4-BE49-F238E27FC236}">
                  <a16:creationId xmlns:a16="http://schemas.microsoft.com/office/drawing/2014/main" xmlns="" id="{A369AF8C-7DC3-4D77-B3F1-5B8A444D2822}"/>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xmlns="" id="{6A173B44-EE6F-4236-9AB2-49524EA553D7}"/>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xmlns="" id="{B40A12D7-9F13-43EC-95DE-B85ADBCAA6B6}"/>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xmlns="" id="{BA271034-9DEF-432C-A1F3-B6470D25550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xmlns="" id="{7728BA24-99D1-4E44-98AC-50745A94AD6C}"/>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xmlns="" id="{1079FD4E-778D-428A-B08F-1B97893971C7}"/>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67DB4514-65BA-420D-BBB3-CCF0A5B397C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xmlns="" id="{F86CE46E-7143-4535-BF09-36D36B082851}"/>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xmlns="" id="{4E9D2CC3-AE8C-4CF7-AC14-0BF3748D631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grpSp>
        <p:nvGrpSpPr>
          <p:cNvPr id="65" name="Group 64">
            <a:extLst>
              <a:ext uri="{FF2B5EF4-FFF2-40B4-BE49-F238E27FC236}">
                <a16:creationId xmlns:a16="http://schemas.microsoft.com/office/drawing/2014/main" xmlns="" id="{2704DBF9-F2DF-4744-9CBE-8384BF790E0F}"/>
              </a:ext>
            </a:extLst>
          </p:cNvPr>
          <p:cNvGrpSpPr/>
          <p:nvPr/>
        </p:nvGrpSpPr>
        <p:grpSpPr>
          <a:xfrm>
            <a:off x="-7985197" y="0"/>
            <a:ext cx="9574094" cy="6858000"/>
            <a:chOff x="491575" y="0"/>
            <a:chExt cx="9574094" cy="6858000"/>
          </a:xfrm>
        </p:grpSpPr>
        <p:sp>
          <p:nvSpPr>
            <p:cNvPr id="66" name="Rectangle 65">
              <a:extLst>
                <a:ext uri="{FF2B5EF4-FFF2-40B4-BE49-F238E27FC236}">
                  <a16:creationId xmlns:a16="http://schemas.microsoft.com/office/drawing/2014/main" xmlns="" id="{D409FCBC-490E-4134-BE82-9429CE5AB00A}"/>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xmlns="" id="{484E2370-4D03-4FD0-B29C-F763767296D4}"/>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xmlns="" id="{CE5F8F51-D3FD-42A1-8372-1B4B1B7C336A}"/>
                </a:ext>
              </a:extLst>
            </p:cNvPr>
            <p:cNvSpPr txBox="1"/>
            <p:nvPr/>
          </p:nvSpPr>
          <p:spPr>
            <a:xfrm rot="16200000">
              <a:off x="8746453" y="3189610"/>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9" name="Picture 68">
              <a:extLst>
                <a:ext uri="{FF2B5EF4-FFF2-40B4-BE49-F238E27FC236}">
                  <a16:creationId xmlns:a16="http://schemas.microsoft.com/office/drawing/2014/main" xmlns="" id="{05E43CA3-886C-4010-B3E2-837CCC6F516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sp>
        <p:nvSpPr>
          <p:cNvPr id="70" name="Rectangle 69">
            <a:extLst>
              <a:ext uri="{FF2B5EF4-FFF2-40B4-BE49-F238E27FC236}">
                <a16:creationId xmlns:a16="http://schemas.microsoft.com/office/drawing/2014/main" xmlns="" id="{87E322DA-3D39-4A36-A521-33E75DDBFF71}"/>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xmlns="" id="{831F8BD9-F71B-4D2D-8A60-61BABDC384BB}"/>
              </a:ext>
            </a:extLst>
          </p:cNvPr>
          <p:cNvGrpSpPr/>
          <p:nvPr/>
        </p:nvGrpSpPr>
        <p:grpSpPr>
          <a:xfrm>
            <a:off x="-7638543" y="-1"/>
            <a:ext cx="8692332" cy="6858000"/>
            <a:chOff x="718505" y="-1"/>
            <a:chExt cx="8692332" cy="6858000"/>
          </a:xfrm>
        </p:grpSpPr>
        <p:sp>
          <p:nvSpPr>
            <p:cNvPr id="72" name="Rectangle 71">
              <a:extLst>
                <a:ext uri="{FF2B5EF4-FFF2-40B4-BE49-F238E27FC236}">
                  <a16:creationId xmlns:a16="http://schemas.microsoft.com/office/drawing/2014/main" xmlns="" id="{B470067C-2D0B-4A65-B940-C052473E9422}"/>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66B5D93C-8112-48DA-975B-9DDD27DEADD9}"/>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xmlns="" id="{6D3577A8-E9FC-43B7-B3E2-76EDDA51C160}"/>
                </a:ext>
              </a:extLst>
            </p:cNvPr>
            <p:cNvSpPr txBox="1"/>
            <p:nvPr/>
          </p:nvSpPr>
          <p:spPr>
            <a:xfrm rot="16200000">
              <a:off x="8091629" y="3189609"/>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xmlns="" id="{36FD3106-E967-44D6-AB4D-A0DA183F7CC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xmlns="" id="{3E930874-288B-4537-8AA6-A601044D9580}"/>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xmlns="" id="{225CDF0F-0FD1-40B0-BD29-F7D200A3A066}"/>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xmlns="" id="{A02216B9-43DC-4135-9F3E-7EFEAD2EB420}"/>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xmlns="" id="{37342E0B-2429-4B98-AF6A-1DB087CBDE83}"/>
                </a:ext>
              </a:extLst>
            </p:cNvPr>
            <p:cNvSpPr txBox="1"/>
            <p:nvPr/>
          </p:nvSpPr>
          <p:spPr>
            <a:xfrm rot="16200000">
              <a:off x="-738260" y="3189608"/>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xmlns="" id="{29879508-5AD7-4FE2-AD55-8AF69ECDBEC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41990" name="Picture 6" descr="http://www.aly-abbara.com/echographie/Atlas_echographie/images/serie_02/myome_intramural_cervical.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2311" y="1131521"/>
            <a:ext cx="7486650" cy="476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0659929"/>
      </p:ext>
    </p:extLst>
  </p:cSld>
  <p:clrMapOvr>
    <a:masterClrMapping/>
  </p:clrMapOvr>
  <p:transition spd="slow">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xmlns=""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407E3AA2-679E-4924-AC1B-FE6C3A02C251}"/>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xmlns="" id="{CD9846FC-755F-4A0E-BAD3-A5D51C0E1E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xmlns="" id="{F00A67C9-4929-4EFF-9CB6-292640CD2738}"/>
              </a:ext>
            </a:extLst>
          </p:cNvPr>
          <p:cNvGrpSpPr/>
          <p:nvPr/>
        </p:nvGrpSpPr>
        <p:grpSpPr>
          <a:xfrm>
            <a:off x="226788" y="-2"/>
            <a:ext cx="11447503" cy="6858000"/>
            <a:chOff x="213096" y="0"/>
            <a:chExt cx="11447503" cy="6858000"/>
          </a:xfrm>
        </p:grpSpPr>
        <p:sp>
          <p:nvSpPr>
            <p:cNvPr id="56" name="Rectangle 55">
              <a:extLst>
                <a:ext uri="{FF2B5EF4-FFF2-40B4-BE49-F238E27FC236}">
                  <a16:creationId xmlns:a16="http://schemas.microsoft.com/office/drawing/2014/main" xmlns=""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xmlns=""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xmlns="" id="{04CBFB1D-37FD-419F-B98C-860BF5217905}"/>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xmlns="" id="{60B383F7-52C5-4FB7-AEC3-35A48D7354A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xmlns=""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xmlns=""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xmlns="" id="{AFD50D6F-822B-4109-8B0C-BA004A0B7145}"/>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xmlns="" id="{0376C61F-147B-441E-B32E-45D5BC1B66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sp>
        <p:nvSpPr>
          <p:cNvPr id="70" name="Rectangle 69">
            <a:extLst>
              <a:ext uri="{FF2B5EF4-FFF2-40B4-BE49-F238E27FC236}">
                <a16:creationId xmlns:a16="http://schemas.microsoft.com/office/drawing/2014/main" xmlns=""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xmlns=""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xmlns=""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xmlns=""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xmlns="" id="{E3DB5570-AC77-4396-9748-4183DF7C8396}"/>
                </a:ext>
              </a:extLst>
            </p:cNvPr>
            <p:cNvSpPr txBox="1"/>
            <p:nvPr/>
          </p:nvSpPr>
          <p:spPr>
            <a:xfrm rot="16200000">
              <a:off x="8746453" y="3189610"/>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99" name="Picture 98">
              <a:extLst>
                <a:ext uri="{FF2B5EF4-FFF2-40B4-BE49-F238E27FC236}">
                  <a16:creationId xmlns:a16="http://schemas.microsoft.com/office/drawing/2014/main" xmlns="" id="{F6ED4041-CDD9-443D-802E-47D4387906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xmlns="" id="{E7044FAB-DB4A-4E59-B111-8CA4168E7FA4}"/>
              </a:ext>
            </a:extLst>
          </p:cNvPr>
          <p:cNvGrpSpPr/>
          <p:nvPr/>
        </p:nvGrpSpPr>
        <p:grpSpPr>
          <a:xfrm>
            <a:off x="-7638543" y="-1"/>
            <a:ext cx="8692332" cy="6858000"/>
            <a:chOff x="718505" y="-1"/>
            <a:chExt cx="8692332" cy="6858000"/>
          </a:xfrm>
        </p:grpSpPr>
        <p:sp>
          <p:nvSpPr>
            <p:cNvPr id="72" name="Rectangle 71">
              <a:extLst>
                <a:ext uri="{FF2B5EF4-FFF2-40B4-BE49-F238E27FC236}">
                  <a16:creationId xmlns:a16="http://schemas.microsoft.com/office/drawing/2014/main" xmlns="" id="{824F072A-08CC-4CC6-B5EF-C1833A244FA3}"/>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xmlns="" id="{858AC381-BFD1-4A89-AE49-8ADC853A6849}"/>
                </a:ext>
              </a:extLst>
            </p:cNvPr>
            <p:cNvSpPr txBox="1"/>
            <p:nvPr/>
          </p:nvSpPr>
          <p:spPr>
            <a:xfrm rot="16200000">
              <a:off x="8091629" y="3189609"/>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xmlns="" id="{9DF2E944-82FA-495B-8A5C-9BDE263553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xmlns="" id="{60E31D48-090A-4A9C-AF5C-4B0C49C47C7D}"/>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xmlns="" id="{3A79A714-CB74-4EFD-9BC1-A7F2F993842A}"/>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xmlns=""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xmlns="" id="{95AECC6C-A520-4756-9163-08D14835D791}"/>
                </a:ext>
              </a:extLst>
            </p:cNvPr>
            <p:cNvSpPr txBox="1"/>
            <p:nvPr/>
          </p:nvSpPr>
          <p:spPr>
            <a:xfrm rot="16200000">
              <a:off x="-738260" y="3189608"/>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xmlns="" id="{0F8A56B9-A504-4035-8439-53ED4617B8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43010" name="Picture 2" descr="http://www.aly-abbara.com/echographie/gif_anime/images/images_02/fibrome_calcifie.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939118" y="1088997"/>
            <a:ext cx="7126732" cy="46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4896883"/>
      </p:ext>
    </p:extLst>
  </p:cSld>
  <p:clrMapOvr>
    <a:masterClrMapping/>
  </p:clrMapOvr>
  <p:transition spd="slow">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xmlns=""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407E3AA2-679E-4924-AC1B-FE6C3A02C251}"/>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xmlns="" id="{CD9846FC-755F-4A0E-BAD3-A5D51C0E1E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xmlns="" id="{F00A67C9-4929-4EFF-9CB6-292640CD2738}"/>
              </a:ext>
            </a:extLst>
          </p:cNvPr>
          <p:cNvGrpSpPr/>
          <p:nvPr/>
        </p:nvGrpSpPr>
        <p:grpSpPr>
          <a:xfrm>
            <a:off x="226788" y="-2"/>
            <a:ext cx="11447503" cy="6858000"/>
            <a:chOff x="213096" y="0"/>
            <a:chExt cx="11447503" cy="6858000"/>
          </a:xfrm>
        </p:grpSpPr>
        <p:sp>
          <p:nvSpPr>
            <p:cNvPr id="56" name="Rectangle 55">
              <a:extLst>
                <a:ext uri="{FF2B5EF4-FFF2-40B4-BE49-F238E27FC236}">
                  <a16:creationId xmlns:a16="http://schemas.microsoft.com/office/drawing/2014/main" xmlns=""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xmlns=""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xmlns="" id="{04CBFB1D-37FD-419F-B98C-860BF5217905}"/>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xmlns="" id="{60B383F7-52C5-4FB7-AEC3-35A48D7354A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xmlns=""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xmlns=""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xmlns="" id="{AFD50D6F-822B-4109-8B0C-BA004A0B7145}"/>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xmlns="" id="{0376C61F-147B-441E-B32E-45D5BC1B66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sp>
        <p:nvSpPr>
          <p:cNvPr id="70" name="Rectangle 69">
            <a:extLst>
              <a:ext uri="{FF2B5EF4-FFF2-40B4-BE49-F238E27FC236}">
                <a16:creationId xmlns:a16="http://schemas.microsoft.com/office/drawing/2014/main" xmlns=""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xmlns=""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xmlns=""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xmlns=""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a:extLst>
                <a:ext uri="{FF2B5EF4-FFF2-40B4-BE49-F238E27FC236}">
                  <a16:creationId xmlns:a16="http://schemas.microsoft.com/office/drawing/2014/main" xmlns="" id="{F6ED4041-CDD9-443D-802E-47D4387906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xmlns="" id="{E7044FAB-DB4A-4E59-B111-8CA4168E7FA4}"/>
              </a:ext>
            </a:extLst>
          </p:cNvPr>
          <p:cNvGrpSpPr/>
          <p:nvPr/>
        </p:nvGrpSpPr>
        <p:grpSpPr>
          <a:xfrm>
            <a:off x="-1780364" y="-1"/>
            <a:ext cx="11860720" cy="6858000"/>
            <a:chOff x="-2449883" y="-1"/>
            <a:chExt cx="11860720" cy="6858000"/>
          </a:xfrm>
        </p:grpSpPr>
        <p:sp>
          <p:nvSpPr>
            <p:cNvPr id="72" name="Rectangle 71">
              <a:extLst>
                <a:ext uri="{FF2B5EF4-FFF2-40B4-BE49-F238E27FC236}">
                  <a16:creationId xmlns:a16="http://schemas.microsoft.com/office/drawing/2014/main" xmlns=""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xmlns="" id="{9DF2E944-82FA-495B-8A5C-9BDE263553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xmlns="" id="{60E31D48-090A-4A9C-AF5C-4B0C49C47C7D}"/>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xmlns="" id="{3A79A714-CB74-4EFD-9BC1-A7F2F993842A}"/>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xmlns=""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79">
              <a:extLst>
                <a:ext uri="{FF2B5EF4-FFF2-40B4-BE49-F238E27FC236}">
                  <a16:creationId xmlns:a16="http://schemas.microsoft.com/office/drawing/2014/main" xmlns="" id="{0F8A56B9-A504-4035-8439-53ED4617B8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44034" name="Picture 2" descr="Utérus plymyomateux avec deux myomes endocavitaires  à l'origine de ménorragie"/>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7624" y="577517"/>
            <a:ext cx="7026834" cy="5839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6427725"/>
      </p:ext>
    </p:extLst>
  </p:cSld>
  <p:clrMapOvr>
    <a:masterClrMapping/>
  </p:clrMapOvr>
  <p:transition spd="slow">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xmlns=""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xmlns="" id="{CD9846FC-755F-4A0E-BAD3-A5D51C0E1E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xmlns="" id="{F00A67C9-4929-4EFF-9CB6-292640CD2738}"/>
              </a:ext>
            </a:extLst>
          </p:cNvPr>
          <p:cNvGrpSpPr/>
          <p:nvPr/>
        </p:nvGrpSpPr>
        <p:grpSpPr>
          <a:xfrm>
            <a:off x="226788" y="-2"/>
            <a:ext cx="11447501" cy="6858000"/>
            <a:chOff x="213096" y="0"/>
            <a:chExt cx="11447501" cy="6858000"/>
          </a:xfrm>
        </p:grpSpPr>
        <p:sp>
          <p:nvSpPr>
            <p:cNvPr id="56" name="Rectangle 55">
              <a:extLst>
                <a:ext uri="{FF2B5EF4-FFF2-40B4-BE49-F238E27FC236}">
                  <a16:creationId xmlns:a16="http://schemas.microsoft.com/office/drawing/2014/main" xmlns=""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xmlns=""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xmlns="" id="{60B383F7-52C5-4FB7-AEC3-35A48D7354A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xmlns=""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xmlns=""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xmlns="" id="{0376C61F-147B-441E-B32E-45D5BC1B66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grpSp>
        <p:nvGrpSpPr>
          <p:cNvPr id="95" name="Group 94">
            <a:extLst>
              <a:ext uri="{FF2B5EF4-FFF2-40B4-BE49-F238E27FC236}">
                <a16:creationId xmlns:a16="http://schemas.microsoft.com/office/drawing/2014/main" xmlns=""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xmlns=""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xmlns=""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a:extLst>
                <a:ext uri="{FF2B5EF4-FFF2-40B4-BE49-F238E27FC236}">
                  <a16:creationId xmlns:a16="http://schemas.microsoft.com/office/drawing/2014/main" xmlns="" id="{F6ED4041-CDD9-443D-802E-47D4387906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xmlns="" id="{E7044FAB-DB4A-4E59-B111-8CA4168E7FA4}"/>
              </a:ext>
            </a:extLst>
          </p:cNvPr>
          <p:cNvGrpSpPr/>
          <p:nvPr/>
        </p:nvGrpSpPr>
        <p:grpSpPr>
          <a:xfrm>
            <a:off x="-1780364" y="-1"/>
            <a:ext cx="11860720" cy="6858000"/>
            <a:chOff x="-2449883" y="-1"/>
            <a:chExt cx="11860720" cy="6858000"/>
          </a:xfrm>
        </p:grpSpPr>
        <p:sp>
          <p:nvSpPr>
            <p:cNvPr id="72" name="Rectangle 71">
              <a:extLst>
                <a:ext uri="{FF2B5EF4-FFF2-40B4-BE49-F238E27FC236}">
                  <a16:creationId xmlns:a16="http://schemas.microsoft.com/office/drawing/2014/main" xmlns=""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xmlns="" id="{9DF2E944-82FA-495B-8A5C-9BDE263553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xmlns="" id="{60E31D48-090A-4A9C-AF5C-4B0C49C47C7D}"/>
              </a:ext>
            </a:extLst>
          </p:cNvPr>
          <p:cNvGrpSpPr/>
          <p:nvPr/>
        </p:nvGrpSpPr>
        <p:grpSpPr>
          <a:xfrm>
            <a:off x="-1786364" y="0"/>
            <a:ext cx="11335017" cy="6858000"/>
            <a:chOff x="-10744545" y="-1"/>
            <a:chExt cx="11335017" cy="6858000"/>
          </a:xfrm>
        </p:grpSpPr>
        <p:sp>
          <p:nvSpPr>
            <p:cNvPr id="77" name="Rectangle 76">
              <a:extLst>
                <a:ext uri="{FF2B5EF4-FFF2-40B4-BE49-F238E27FC236}">
                  <a16:creationId xmlns:a16="http://schemas.microsoft.com/office/drawing/2014/main" xmlns="" id="{3A79A714-CB74-4EFD-9BC1-A7F2F993842A}"/>
                </a:ext>
              </a:extLst>
            </p:cNvPr>
            <p:cNvSpPr/>
            <p:nvPr/>
          </p:nvSpPr>
          <p:spPr>
            <a:xfrm>
              <a:off x="-10744545" y="-1"/>
              <a:ext cx="11331017"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xmlns=""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79">
              <a:extLst>
                <a:ext uri="{FF2B5EF4-FFF2-40B4-BE49-F238E27FC236}">
                  <a16:creationId xmlns:a16="http://schemas.microsoft.com/office/drawing/2014/main" xmlns="" id="{0F8A56B9-A504-4035-8439-53ED4617B8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45058" name="Picture 2" descr="Image échographique montrant un myome se développant au niveau de la paroi postéieure du col utérin et l'isthme"/>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89502" y="692998"/>
            <a:ext cx="8047828" cy="54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1556840"/>
      </p:ext>
    </p:extLst>
  </p:cSld>
  <p:clrMapOvr>
    <a:masterClrMapping/>
  </p:clrMapOvr>
  <p:transition spd="slow">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xmlns="" id="{312CB825-EAFB-4901-8C7E-D5477E0D31C8}"/>
              </a:ext>
            </a:extLst>
          </p:cNvPr>
          <p:cNvGrpSpPr/>
          <p:nvPr/>
        </p:nvGrpSpPr>
        <p:grpSpPr>
          <a:xfrm>
            <a:off x="5556262" y="4639716"/>
            <a:ext cx="4140553" cy="451824"/>
            <a:chOff x="4679586" y="878988"/>
            <a:chExt cx="1745757" cy="190500"/>
          </a:xfrm>
        </p:grpSpPr>
        <p:sp>
          <p:nvSpPr>
            <p:cNvPr id="52" name="Oval 51">
              <a:extLst>
                <a:ext uri="{FF2B5EF4-FFF2-40B4-BE49-F238E27FC236}">
                  <a16:creationId xmlns:a16="http://schemas.microsoft.com/office/drawing/2014/main" xmlns=""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xmlns=""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xmlns=""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xmlns="" id="{C8A16B82-6A3C-46F5-8D32-072FDF89864A}"/>
              </a:ext>
            </a:extLst>
          </p:cNvPr>
          <p:cNvGrpSpPr/>
          <p:nvPr/>
        </p:nvGrpSpPr>
        <p:grpSpPr>
          <a:xfrm>
            <a:off x="-9302800" y="0"/>
            <a:ext cx="12482920" cy="6858000"/>
            <a:chOff x="-290920" y="0"/>
            <a:chExt cx="12482920" cy="6858000"/>
          </a:xfrm>
        </p:grpSpPr>
        <p:sp>
          <p:nvSpPr>
            <p:cNvPr id="20" name="Rectangle 19">
              <a:extLst>
                <a:ext uri="{FF2B5EF4-FFF2-40B4-BE49-F238E27FC236}">
                  <a16:creationId xmlns:a16="http://schemas.microsoft.com/office/drawing/2014/main" xmlns="" id="{2F391CEE-E392-4A9D-BD11-6954B994FB42}"/>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xmlns="" id="{7AC43ACA-5000-40E2-80D3-19833F9F1A3F}"/>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BE022673-C77C-4E8F-AF41-8B283703E87E}"/>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23" name="Picture 22">
              <a:extLst>
                <a:ext uri="{FF2B5EF4-FFF2-40B4-BE49-F238E27FC236}">
                  <a16:creationId xmlns:a16="http://schemas.microsoft.com/office/drawing/2014/main" xmlns="" id="{E8AD023B-AE8D-405F-90E6-27B0D47079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24" name="Group 23">
            <a:extLst>
              <a:ext uri="{FF2B5EF4-FFF2-40B4-BE49-F238E27FC236}">
                <a16:creationId xmlns:a16="http://schemas.microsoft.com/office/drawing/2014/main" xmlns="" id="{69A27401-3327-4871-86AC-B461CA62C3AC}"/>
              </a:ext>
            </a:extLst>
          </p:cNvPr>
          <p:cNvGrpSpPr/>
          <p:nvPr/>
        </p:nvGrpSpPr>
        <p:grpSpPr>
          <a:xfrm>
            <a:off x="-8798784" y="0"/>
            <a:ext cx="11447503" cy="6858000"/>
            <a:chOff x="213096" y="0"/>
            <a:chExt cx="11447503" cy="6858000"/>
          </a:xfrm>
        </p:grpSpPr>
        <p:sp>
          <p:nvSpPr>
            <p:cNvPr id="25" name="Rectangle 24">
              <a:extLst>
                <a:ext uri="{FF2B5EF4-FFF2-40B4-BE49-F238E27FC236}">
                  <a16:creationId xmlns:a16="http://schemas.microsoft.com/office/drawing/2014/main" xmlns="" id="{706C029B-A799-4206-A656-A006D8F83990}"/>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63328131-EC42-4D6D-A247-91FD3D23E58C}"/>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xmlns="" id="{3A728384-87ED-4E87-8F78-97EB653FDC67}"/>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28" name="Picture 27">
              <a:extLst>
                <a:ext uri="{FF2B5EF4-FFF2-40B4-BE49-F238E27FC236}">
                  <a16:creationId xmlns:a16="http://schemas.microsoft.com/office/drawing/2014/main" xmlns="" id="{2B44F548-697F-412D-9B99-861C2724638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29" name="Group 28">
            <a:extLst>
              <a:ext uri="{FF2B5EF4-FFF2-40B4-BE49-F238E27FC236}">
                <a16:creationId xmlns:a16="http://schemas.microsoft.com/office/drawing/2014/main" xmlns="" id="{C0099890-786A-4F87-960D-5DADE5168909}"/>
              </a:ext>
            </a:extLst>
          </p:cNvPr>
          <p:cNvGrpSpPr/>
          <p:nvPr/>
        </p:nvGrpSpPr>
        <p:grpSpPr>
          <a:xfrm>
            <a:off x="-7847639" y="0"/>
            <a:ext cx="9961092" cy="6858000"/>
            <a:chOff x="491575" y="0"/>
            <a:chExt cx="9961092" cy="6858000"/>
          </a:xfrm>
        </p:grpSpPr>
        <p:sp>
          <p:nvSpPr>
            <p:cNvPr id="30" name="Rectangle 29">
              <a:extLst>
                <a:ext uri="{FF2B5EF4-FFF2-40B4-BE49-F238E27FC236}">
                  <a16:creationId xmlns:a16="http://schemas.microsoft.com/office/drawing/2014/main" xmlns="" id="{CE9AAB1E-3A13-4745-A574-9EE6806378C9}"/>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xmlns="" id="{1BC0F905-3F71-4932-B130-39D508C4D117}"/>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xmlns="" id="{93EC5869-A976-4328-A864-2BB04E7E7BFC}"/>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33" name="Picture 32">
              <a:extLst>
                <a:ext uri="{FF2B5EF4-FFF2-40B4-BE49-F238E27FC236}">
                  <a16:creationId xmlns:a16="http://schemas.microsoft.com/office/drawing/2014/main" xmlns="" id="{7C8E4AB7-ADC0-4FEE-AE7A-994F5DAD3FE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grpSp>
        <p:nvGrpSpPr>
          <p:cNvPr id="34" name="Group 33">
            <a:extLst>
              <a:ext uri="{FF2B5EF4-FFF2-40B4-BE49-F238E27FC236}">
                <a16:creationId xmlns:a16="http://schemas.microsoft.com/office/drawing/2014/main" xmlns="" id="{0E4F6447-6163-4D6A-A8D2-BD63B6CB3A42}"/>
              </a:ext>
            </a:extLst>
          </p:cNvPr>
          <p:cNvGrpSpPr/>
          <p:nvPr/>
        </p:nvGrpSpPr>
        <p:grpSpPr>
          <a:xfrm>
            <a:off x="-7985197" y="0"/>
            <a:ext cx="9574094" cy="6858000"/>
            <a:chOff x="491575" y="0"/>
            <a:chExt cx="9574094" cy="6858000"/>
          </a:xfrm>
        </p:grpSpPr>
        <p:sp>
          <p:nvSpPr>
            <p:cNvPr id="35" name="Rectangle 34">
              <a:extLst>
                <a:ext uri="{FF2B5EF4-FFF2-40B4-BE49-F238E27FC236}">
                  <a16:creationId xmlns:a16="http://schemas.microsoft.com/office/drawing/2014/main" xmlns="" id="{5CB8CB55-9DEC-4367-900E-7257FE1B874F}"/>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xmlns="" id="{9DBAEDD6-7153-4AFF-BDC7-5A225B4B5642}"/>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xmlns="" id="{12F9D37B-DE70-4087-8A7F-BBA0BAF5B6CF}"/>
                </a:ext>
              </a:extLst>
            </p:cNvPr>
            <p:cNvSpPr txBox="1"/>
            <p:nvPr/>
          </p:nvSpPr>
          <p:spPr>
            <a:xfrm rot="16200000">
              <a:off x="8746453" y="3189610"/>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38" name="Picture 37">
              <a:extLst>
                <a:ext uri="{FF2B5EF4-FFF2-40B4-BE49-F238E27FC236}">
                  <a16:creationId xmlns:a16="http://schemas.microsoft.com/office/drawing/2014/main" xmlns="" id="{6FA13E8D-3FCC-4EC2-BD8C-6CE7CA0ECD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sp>
        <p:nvSpPr>
          <p:cNvPr id="39" name="Rectangle 38">
            <a:extLst>
              <a:ext uri="{FF2B5EF4-FFF2-40B4-BE49-F238E27FC236}">
                <a16:creationId xmlns:a16="http://schemas.microsoft.com/office/drawing/2014/main" xmlns=""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xmlns="" id="{3FD3EE0D-FD02-4885-9AC0-03F414A9888F}"/>
              </a:ext>
            </a:extLst>
          </p:cNvPr>
          <p:cNvGrpSpPr/>
          <p:nvPr/>
        </p:nvGrpSpPr>
        <p:grpSpPr>
          <a:xfrm>
            <a:off x="-7638543" y="-1"/>
            <a:ext cx="8692332" cy="6858000"/>
            <a:chOff x="718505" y="-1"/>
            <a:chExt cx="8692332" cy="6858000"/>
          </a:xfrm>
        </p:grpSpPr>
        <p:sp>
          <p:nvSpPr>
            <p:cNvPr id="41" name="Rectangle 40">
              <a:extLst>
                <a:ext uri="{FF2B5EF4-FFF2-40B4-BE49-F238E27FC236}">
                  <a16:creationId xmlns:a16="http://schemas.microsoft.com/office/drawing/2014/main" xmlns="" id="{60A9D552-2EF0-4DB4-9DC6-F52F2FD55E3C}"/>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DA27D1F1-923F-4591-A07A-39E775B734F9}"/>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xmlns="" id="{0E895421-2372-4C7F-93D2-3B0353A6E7BD}"/>
                </a:ext>
              </a:extLst>
            </p:cNvPr>
            <p:cNvSpPr txBox="1"/>
            <p:nvPr/>
          </p:nvSpPr>
          <p:spPr>
            <a:xfrm rot="16200000">
              <a:off x="8091629" y="3189609"/>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44" name="Picture 43">
              <a:extLst>
                <a:ext uri="{FF2B5EF4-FFF2-40B4-BE49-F238E27FC236}">
                  <a16:creationId xmlns:a16="http://schemas.microsoft.com/office/drawing/2014/main" xmlns="" id="{1A9D6167-F7B8-4BFF-8BC5-2D13EF0CFF8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45" name="Group 44">
            <a:extLst>
              <a:ext uri="{FF2B5EF4-FFF2-40B4-BE49-F238E27FC236}">
                <a16:creationId xmlns:a16="http://schemas.microsoft.com/office/drawing/2014/main" xmlns="" id="{76789F00-2688-429D-926C-15F83152FDBE}"/>
              </a:ext>
            </a:extLst>
          </p:cNvPr>
          <p:cNvGrpSpPr/>
          <p:nvPr/>
        </p:nvGrpSpPr>
        <p:grpSpPr>
          <a:xfrm>
            <a:off x="-9395082" y="-1"/>
            <a:ext cx="9927504" cy="6858000"/>
            <a:chOff x="-9337032" y="-1"/>
            <a:chExt cx="9927504" cy="6858000"/>
          </a:xfrm>
        </p:grpSpPr>
        <p:sp>
          <p:nvSpPr>
            <p:cNvPr id="46" name="Rectangle 45">
              <a:extLst>
                <a:ext uri="{FF2B5EF4-FFF2-40B4-BE49-F238E27FC236}">
                  <a16:creationId xmlns:a16="http://schemas.microsoft.com/office/drawing/2014/main" xmlns="" id="{FF862AB6-114D-4C6A-B849-5A11B3650265}"/>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xmlns="" id="{30105858-8A3E-4676-96A7-18C1A74E36F4}"/>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xmlns="" id="{8A634BD7-1512-45B6-AFE4-1EEA636625CB}"/>
                </a:ext>
              </a:extLst>
            </p:cNvPr>
            <p:cNvSpPr txBox="1"/>
            <p:nvPr/>
          </p:nvSpPr>
          <p:spPr>
            <a:xfrm rot="16200000">
              <a:off x="-738260" y="3189608"/>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49" name="Picture 48">
              <a:extLst>
                <a:ext uri="{FF2B5EF4-FFF2-40B4-BE49-F238E27FC236}">
                  <a16:creationId xmlns:a16="http://schemas.microsoft.com/office/drawing/2014/main" xmlns="" id="{F08704A4-CABE-4989-8BF7-C10A6BB40ED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sp>
        <p:nvSpPr>
          <p:cNvPr id="50" name="TextBox 49">
            <a:extLst>
              <a:ext uri="{FF2B5EF4-FFF2-40B4-BE49-F238E27FC236}">
                <a16:creationId xmlns:a16="http://schemas.microsoft.com/office/drawing/2014/main" xmlns="" id="{9EB0FD16-689C-476C-8309-C7173C257513}"/>
              </a:ext>
            </a:extLst>
          </p:cNvPr>
          <p:cNvSpPr txBox="1"/>
          <p:nvPr/>
        </p:nvSpPr>
        <p:spPr>
          <a:xfrm>
            <a:off x="3942996" y="1338291"/>
            <a:ext cx="7278915" cy="1200329"/>
          </a:xfrm>
          <a:prstGeom prst="rect">
            <a:avLst/>
          </a:prstGeom>
          <a:noFill/>
        </p:spPr>
        <p:txBody>
          <a:bodyPr wrap="square" rtlCol="0">
            <a:spAutoFit/>
          </a:bodyPr>
          <a:lstStyle/>
          <a:p>
            <a:pPr algn="ctr"/>
            <a:r>
              <a:rPr lang="fr-FR" sz="7200" dirty="0" smtClean="0">
                <a:solidFill>
                  <a:srgbClr val="FF5969"/>
                </a:solidFill>
                <a:latin typeface="Tw Cen MT" panose="020B0602020104020603" pitchFamily="34" charset="0"/>
              </a:rPr>
              <a:t>Kystes</a:t>
            </a:r>
            <a:r>
              <a:rPr lang="en-US" sz="7200" dirty="0" smtClean="0">
                <a:solidFill>
                  <a:srgbClr val="FF5969"/>
                </a:solidFill>
                <a:latin typeface="Tw Cen MT" panose="020B0602020104020603" pitchFamily="34" charset="0"/>
              </a:rPr>
              <a:t> </a:t>
            </a:r>
            <a:r>
              <a:rPr lang="fr-FR" sz="7200" dirty="0" smtClean="0">
                <a:solidFill>
                  <a:srgbClr val="FF5969"/>
                </a:solidFill>
                <a:latin typeface="Tw Cen MT" panose="020B0602020104020603" pitchFamily="34" charset="0"/>
              </a:rPr>
              <a:t>ovariens</a:t>
            </a:r>
          </a:p>
        </p:txBody>
      </p:sp>
      <p:sp>
        <p:nvSpPr>
          <p:cNvPr id="57" name="TextBox 56">
            <a:extLst>
              <a:ext uri="{FF2B5EF4-FFF2-40B4-BE49-F238E27FC236}">
                <a16:creationId xmlns:a16="http://schemas.microsoft.com/office/drawing/2014/main" xmlns="" id="{4F202974-31A3-4642-B671-F0DBBB7B4663}"/>
              </a:ext>
            </a:extLst>
          </p:cNvPr>
          <p:cNvSpPr txBox="1"/>
          <p:nvPr/>
        </p:nvSpPr>
        <p:spPr>
          <a:xfrm>
            <a:off x="3987082" y="3010736"/>
            <a:ext cx="7278915" cy="723275"/>
          </a:xfrm>
          <a:prstGeom prst="rect">
            <a:avLst/>
          </a:prstGeom>
          <a:noFill/>
        </p:spPr>
        <p:txBody>
          <a:bodyPr wrap="square" rtlCol="0">
            <a:spAutoFit/>
          </a:bodyPr>
          <a:lstStyle/>
          <a:p>
            <a:pPr algn="ctr"/>
            <a:r>
              <a:rPr lang="en-US" sz="4100" dirty="0" smtClean="0">
                <a:solidFill>
                  <a:srgbClr val="52CBBE"/>
                </a:solidFill>
                <a:latin typeface="Tw Cen MT" panose="020B0602020104020603" pitchFamily="34" charset="0"/>
              </a:rPr>
              <a:t>Images </a:t>
            </a:r>
            <a:r>
              <a:rPr lang="fr-FR" sz="4100" dirty="0" smtClean="0">
                <a:solidFill>
                  <a:srgbClr val="52CBBE"/>
                </a:solidFill>
                <a:latin typeface="Tw Cen MT" panose="020B0602020104020603" pitchFamily="34" charset="0"/>
              </a:rPr>
              <a:t>échographiques</a:t>
            </a:r>
            <a:endParaRPr lang="fr-FR" sz="4100" dirty="0">
              <a:solidFill>
                <a:srgbClr val="52CBBE"/>
              </a:solidFill>
              <a:latin typeface="Tw Cen MT" panose="020B0602020104020603" pitchFamily="34" charset="0"/>
            </a:endParaRPr>
          </a:p>
        </p:txBody>
      </p:sp>
    </p:spTree>
    <p:extLst>
      <p:ext uri="{BB962C8B-B14F-4D97-AF65-F5344CB8AC3E}">
        <p14:creationId xmlns:p14="http://schemas.microsoft.com/office/powerpoint/2010/main" xmlns="" val="291636103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066ACF4C-6F8C-46FC-8362-2E05C90EEAFA}"/>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xmlns="" id="{4F373113-18F1-4443-9A8E-5EF06C1D2FEA}"/>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8F99D053-FB83-41F1-B2CB-C10918BC99BC}"/>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7F4373C1-3934-47C3-8F36-E2FB2615CA87}"/>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xmlns="" id="{5A5E18E8-5A3E-4F1D-8254-6193AA55C07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xmlns="" id="{150C247F-7990-4945-869D-5E2A900F477F}"/>
              </a:ext>
            </a:extLst>
          </p:cNvPr>
          <p:cNvGrpSpPr/>
          <p:nvPr/>
        </p:nvGrpSpPr>
        <p:grpSpPr>
          <a:xfrm>
            <a:off x="-8798784" y="0"/>
            <a:ext cx="11447503" cy="6858000"/>
            <a:chOff x="213096" y="0"/>
            <a:chExt cx="11447503" cy="6858000"/>
          </a:xfrm>
        </p:grpSpPr>
        <p:sp>
          <p:nvSpPr>
            <p:cNvPr id="56" name="Rectangle 55">
              <a:extLst>
                <a:ext uri="{FF2B5EF4-FFF2-40B4-BE49-F238E27FC236}">
                  <a16:creationId xmlns:a16="http://schemas.microsoft.com/office/drawing/2014/main" xmlns="" id="{6D2C93AC-EBE3-4E67-A867-76D5D6BEDB10}"/>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xmlns="" id="{35DBD2B9-E73C-4AE9-91C9-698379867E98}"/>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xmlns="" id="{CD6BDC4B-8313-4203-9F42-C28AC214EB64}"/>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xmlns="" id="{44037FC5-8E34-4772-9A87-813F2AD5E4D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xmlns="" id="{BC916508-F80D-434E-B066-812949E5DB94}"/>
              </a:ext>
            </a:extLst>
          </p:cNvPr>
          <p:cNvGrpSpPr/>
          <p:nvPr/>
        </p:nvGrpSpPr>
        <p:grpSpPr>
          <a:xfrm>
            <a:off x="-7847639" y="0"/>
            <a:ext cx="9961092" cy="6858000"/>
            <a:chOff x="491575" y="0"/>
            <a:chExt cx="9961092" cy="6858000"/>
          </a:xfrm>
        </p:grpSpPr>
        <p:sp>
          <p:nvSpPr>
            <p:cNvPr id="61" name="Rectangle 60">
              <a:extLst>
                <a:ext uri="{FF2B5EF4-FFF2-40B4-BE49-F238E27FC236}">
                  <a16:creationId xmlns:a16="http://schemas.microsoft.com/office/drawing/2014/main" xmlns="" id="{CE9E3B68-B936-49FB-94D8-7AC0076CF488}"/>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0D3F9516-66C4-44E6-9877-6C0374B5112C}"/>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xmlns="" id="{32DF4D80-460D-4455-B80A-3BC0C6A12DA2}"/>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xmlns="" id="{7AB39DAF-3109-4CEA-BD1D-C123179FF81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grpSp>
        <p:nvGrpSpPr>
          <p:cNvPr id="65" name="Group 64">
            <a:extLst>
              <a:ext uri="{FF2B5EF4-FFF2-40B4-BE49-F238E27FC236}">
                <a16:creationId xmlns:a16="http://schemas.microsoft.com/office/drawing/2014/main" xmlns="" id="{92B7020D-701A-4EE7-BDA2-CD171993C203}"/>
              </a:ext>
            </a:extLst>
          </p:cNvPr>
          <p:cNvGrpSpPr/>
          <p:nvPr/>
        </p:nvGrpSpPr>
        <p:grpSpPr>
          <a:xfrm>
            <a:off x="-7985197" y="0"/>
            <a:ext cx="9574094" cy="6858000"/>
            <a:chOff x="491575" y="0"/>
            <a:chExt cx="9574094" cy="6858000"/>
          </a:xfrm>
        </p:grpSpPr>
        <p:sp>
          <p:nvSpPr>
            <p:cNvPr id="66" name="Rectangle 65">
              <a:extLst>
                <a:ext uri="{FF2B5EF4-FFF2-40B4-BE49-F238E27FC236}">
                  <a16:creationId xmlns:a16="http://schemas.microsoft.com/office/drawing/2014/main" xmlns="" id="{3B77930A-0489-40A5-B3D7-053D64BD29C4}"/>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xmlns="" id="{3ED749F6-F5EB-48BD-A697-16D473CCCFE8}"/>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xmlns="" id="{8070AD46-78F1-4169-9AE3-EDECC43BD39B}"/>
                </a:ext>
              </a:extLst>
            </p:cNvPr>
            <p:cNvSpPr txBox="1"/>
            <p:nvPr/>
          </p:nvSpPr>
          <p:spPr>
            <a:xfrm rot="16200000">
              <a:off x="8746452" y="3189607"/>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9" name="Picture 68">
              <a:extLst>
                <a:ext uri="{FF2B5EF4-FFF2-40B4-BE49-F238E27FC236}">
                  <a16:creationId xmlns:a16="http://schemas.microsoft.com/office/drawing/2014/main" xmlns="" id="{22B026A5-B1AC-46D4-AE84-DF77E5A294C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sp>
        <p:nvSpPr>
          <p:cNvPr id="70" name="Rectangle 69">
            <a:extLst>
              <a:ext uri="{FF2B5EF4-FFF2-40B4-BE49-F238E27FC236}">
                <a16:creationId xmlns:a16="http://schemas.microsoft.com/office/drawing/2014/main" xmlns=""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xmlns="" id="{20422D8F-B19E-425C-93A8-F750F60A06A7}"/>
              </a:ext>
            </a:extLst>
          </p:cNvPr>
          <p:cNvGrpSpPr/>
          <p:nvPr/>
        </p:nvGrpSpPr>
        <p:grpSpPr>
          <a:xfrm>
            <a:off x="-7638543" y="-1"/>
            <a:ext cx="8692332" cy="6858000"/>
            <a:chOff x="718505" y="-1"/>
            <a:chExt cx="8692332" cy="6858000"/>
          </a:xfrm>
        </p:grpSpPr>
        <p:sp>
          <p:nvSpPr>
            <p:cNvPr id="72" name="Rectangle 71">
              <a:extLst>
                <a:ext uri="{FF2B5EF4-FFF2-40B4-BE49-F238E27FC236}">
                  <a16:creationId xmlns:a16="http://schemas.microsoft.com/office/drawing/2014/main" xmlns="" id="{3278AF09-2D0C-4E81-816C-BC1D04E40DC2}"/>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AC2E1C67-7A8F-4EB5-AB00-3C754858084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xmlns="" id="{67795C74-0308-4781-BEE6-B62AE6D17152}"/>
                </a:ext>
              </a:extLst>
            </p:cNvPr>
            <p:cNvSpPr txBox="1"/>
            <p:nvPr/>
          </p:nvSpPr>
          <p:spPr>
            <a:xfrm rot="16200000">
              <a:off x="8091629" y="3189609"/>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xmlns="" id="{45C46027-B464-4ADA-A3B8-14FF4471BA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xmlns="" id="{C1D48DDF-B760-4AB3-A520-29238CC2C408}"/>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xmlns="" id="{FA696B4D-5BCF-47C3-8B8C-BE87154A63B4}"/>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xmlns="" id="{BAAA7B45-7DAF-4C4D-A930-ABA45AC955DD}"/>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xmlns="" id="{701F5CFD-7EE1-475C-A36F-330184D5C6EC}"/>
                </a:ext>
              </a:extLst>
            </p:cNvPr>
            <p:cNvSpPr txBox="1"/>
            <p:nvPr/>
          </p:nvSpPr>
          <p:spPr>
            <a:xfrm rot="16200000">
              <a:off x="-738260" y="3189608"/>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xmlns="" id="{B9F42291-FBD0-4239-8D69-22035DCB4AE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51202" name="Picture 2" descr="Kyste ovarien gauche  fonctionnel  qui est apparu  5 mois après la pose d'un stérilet hormonal, il s'agit d'un kyste de 50 mm de grand axe"/>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360125" y="862317"/>
            <a:ext cx="7224780" cy="51333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2135385"/>
      </p:ext>
    </p:extLst>
  </p:cSld>
  <p:clrMapOvr>
    <a:masterClrMapping/>
  </p:clrMapOvr>
  <p:transition spd="slow">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xmlns="" id="{BC3001EC-9F33-4C39-B780-199714C83EA2}"/>
              </a:ext>
            </a:extLst>
          </p:cNvPr>
          <p:cNvGrpSpPr/>
          <p:nvPr/>
        </p:nvGrpSpPr>
        <p:grpSpPr>
          <a:xfrm>
            <a:off x="-290920" y="0"/>
            <a:ext cx="12482920" cy="6858000"/>
            <a:chOff x="-290920" y="0"/>
            <a:chExt cx="12482920" cy="6858000"/>
          </a:xfrm>
        </p:grpSpPr>
        <p:sp>
          <p:nvSpPr>
            <p:cNvPr id="34" name="Rectangle 33">
              <a:extLst>
                <a:ext uri="{FF2B5EF4-FFF2-40B4-BE49-F238E27FC236}">
                  <a16:creationId xmlns:a16="http://schemas.microsoft.com/office/drawing/2014/main" xmlns="" id="{129B5C97-F627-4A85-B003-5396A9D964D5}"/>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xmlns="" id="{A97C14D5-0388-44F5-AD76-F8BBAF179CD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2151F346-69C6-4F86-BC1F-C57BA2384CC6}"/>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37" name="Picture 36">
              <a:extLst>
                <a:ext uri="{FF2B5EF4-FFF2-40B4-BE49-F238E27FC236}">
                  <a16:creationId xmlns:a16="http://schemas.microsoft.com/office/drawing/2014/main" xmlns="" id="{52B367FE-8530-4052-AD96-2D6FBE490F6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38" name="Group 37">
            <a:extLst>
              <a:ext uri="{FF2B5EF4-FFF2-40B4-BE49-F238E27FC236}">
                <a16:creationId xmlns:a16="http://schemas.microsoft.com/office/drawing/2014/main" xmlns="" id="{63E93C38-ECA5-4094-81E9-196A3BD19EBD}"/>
              </a:ext>
            </a:extLst>
          </p:cNvPr>
          <p:cNvGrpSpPr/>
          <p:nvPr/>
        </p:nvGrpSpPr>
        <p:grpSpPr>
          <a:xfrm>
            <a:off x="226788" y="-2"/>
            <a:ext cx="11447503" cy="6858000"/>
            <a:chOff x="213096" y="0"/>
            <a:chExt cx="11447503" cy="6858000"/>
          </a:xfrm>
        </p:grpSpPr>
        <p:sp>
          <p:nvSpPr>
            <p:cNvPr id="39" name="Rectangle 38">
              <a:extLst>
                <a:ext uri="{FF2B5EF4-FFF2-40B4-BE49-F238E27FC236}">
                  <a16:creationId xmlns:a16="http://schemas.microsoft.com/office/drawing/2014/main" xmlns="" id="{5C85080E-7B66-43F0-AB4D-3A69B13C005A}"/>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xmlns="" id="{405DAC1A-9BF8-460E-8D8B-77BFB6B27FF9}"/>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xmlns="" id="{90DCA374-CD21-448B-8791-8A04A9A9A552}"/>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42" name="Picture 41">
              <a:extLst>
                <a:ext uri="{FF2B5EF4-FFF2-40B4-BE49-F238E27FC236}">
                  <a16:creationId xmlns:a16="http://schemas.microsoft.com/office/drawing/2014/main" xmlns="" id="{83A620A7-5483-4447-9670-0F8D67F3627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43" name="Group 42">
            <a:extLst>
              <a:ext uri="{FF2B5EF4-FFF2-40B4-BE49-F238E27FC236}">
                <a16:creationId xmlns:a16="http://schemas.microsoft.com/office/drawing/2014/main" xmlns="" id="{B02914A7-C65F-4EFB-8FF4-9BB283DC3935}"/>
              </a:ext>
            </a:extLst>
          </p:cNvPr>
          <p:cNvGrpSpPr/>
          <p:nvPr/>
        </p:nvGrpSpPr>
        <p:grpSpPr>
          <a:xfrm>
            <a:off x="-7847639" y="0"/>
            <a:ext cx="9961092" cy="6858000"/>
            <a:chOff x="491575" y="0"/>
            <a:chExt cx="9961092" cy="6858000"/>
          </a:xfrm>
        </p:grpSpPr>
        <p:sp>
          <p:nvSpPr>
            <p:cNvPr id="44" name="Rectangle 43">
              <a:extLst>
                <a:ext uri="{FF2B5EF4-FFF2-40B4-BE49-F238E27FC236}">
                  <a16:creationId xmlns:a16="http://schemas.microsoft.com/office/drawing/2014/main" xmlns="" id="{99DA66B2-8A11-4397-B997-59A37787FEF8}"/>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xmlns="" id="{71A8923D-952E-459F-92C0-CCE4C5E45F88}"/>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xmlns="" id="{DD73F442-B2F9-477E-B4DE-956CBA09D9C3}"/>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47" name="Picture 46">
              <a:extLst>
                <a:ext uri="{FF2B5EF4-FFF2-40B4-BE49-F238E27FC236}">
                  <a16:creationId xmlns:a16="http://schemas.microsoft.com/office/drawing/2014/main" xmlns="" id="{7654DCD4-7920-4D83-8D7F-6D3A71A169A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grpSp>
        <p:nvGrpSpPr>
          <p:cNvPr id="48" name="Group 47">
            <a:extLst>
              <a:ext uri="{FF2B5EF4-FFF2-40B4-BE49-F238E27FC236}">
                <a16:creationId xmlns:a16="http://schemas.microsoft.com/office/drawing/2014/main" xmlns="" id="{7A67CF96-B24C-4BAD-8466-B32ECC2753A1}"/>
              </a:ext>
            </a:extLst>
          </p:cNvPr>
          <p:cNvGrpSpPr/>
          <p:nvPr/>
        </p:nvGrpSpPr>
        <p:grpSpPr>
          <a:xfrm>
            <a:off x="-7985197" y="0"/>
            <a:ext cx="9574094" cy="6858000"/>
            <a:chOff x="491575" y="0"/>
            <a:chExt cx="9574094" cy="6858000"/>
          </a:xfrm>
        </p:grpSpPr>
        <p:sp>
          <p:nvSpPr>
            <p:cNvPr id="49" name="Rectangle 48">
              <a:extLst>
                <a:ext uri="{FF2B5EF4-FFF2-40B4-BE49-F238E27FC236}">
                  <a16:creationId xmlns:a16="http://schemas.microsoft.com/office/drawing/2014/main" xmlns="" id="{8B7B7434-49BE-47D6-BAE6-9B9134F0EC8C}"/>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xmlns="" id="{080296C0-D397-432D-B5A1-CA7DA186EB14}"/>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xmlns="" id="{73DE47E8-526D-4A96-A671-69E14D20D1EB}"/>
                </a:ext>
              </a:extLst>
            </p:cNvPr>
            <p:cNvSpPr txBox="1"/>
            <p:nvPr/>
          </p:nvSpPr>
          <p:spPr>
            <a:xfrm rot="16200000">
              <a:off x="8746453" y="3189610"/>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83" name="Picture 82">
              <a:extLst>
                <a:ext uri="{FF2B5EF4-FFF2-40B4-BE49-F238E27FC236}">
                  <a16:creationId xmlns:a16="http://schemas.microsoft.com/office/drawing/2014/main" xmlns="" id="{7FD4AAEC-83E5-4832-BEA2-517A195B2A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sp>
        <p:nvSpPr>
          <p:cNvPr id="84" name="Rectangle 83">
            <a:extLst>
              <a:ext uri="{FF2B5EF4-FFF2-40B4-BE49-F238E27FC236}">
                <a16:creationId xmlns:a16="http://schemas.microsoft.com/office/drawing/2014/main" xmlns="" id="{3C6BBB46-3AAE-49B1-8F56-3535CC357F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xmlns="" id="{FA452EB0-3109-45BB-9389-19F84818FE30}"/>
              </a:ext>
            </a:extLst>
          </p:cNvPr>
          <p:cNvGrpSpPr/>
          <p:nvPr/>
        </p:nvGrpSpPr>
        <p:grpSpPr>
          <a:xfrm>
            <a:off x="-7638543" y="-1"/>
            <a:ext cx="8692332" cy="6858000"/>
            <a:chOff x="718505" y="-1"/>
            <a:chExt cx="8692332" cy="6858000"/>
          </a:xfrm>
        </p:grpSpPr>
        <p:sp>
          <p:nvSpPr>
            <p:cNvPr id="86" name="Rectangle 85">
              <a:extLst>
                <a:ext uri="{FF2B5EF4-FFF2-40B4-BE49-F238E27FC236}">
                  <a16:creationId xmlns:a16="http://schemas.microsoft.com/office/drawing/2014/main" xmlns="" id="{DF941D0C-24DA-4E77-BE08-34D6F94BD6FB}"/>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xmlns="" id="{09747D82-077A-45F5-8822-6A7F978E7845}"/>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xmlns="" id="{D0B26FA9-EA76-44C1-BA33-E4EBB060AC7E}"/>
                </a:ext>
              </a:extLst>
            </p:cNvPr>
            <p:cNvSpPr txBox="1"/>
            <p:nvPr/>
          </p:nvSpPr>
          <p:spPr>
            <a:xfrm rot="16200000">
              <a:off x="8091629" y="3189609"/>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89" name="Picture 88">
              <a:extLst>
                <a:ext uri="{FF2B5EF4-FFF2-40B4-BE49-F238E27FC236}">
                  <a16:creationId xmlns:a16="http://schemas.microsoft.com/office/drawing/2014/main" xmlns="" id="{EF138C1A-5B68-42BE-B6B8-0EE1F473856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90" name="Group 89">
            <a:extLst>
              <a:ext uri="{FF2B5EF4-FFF2-40B4-BE49-F238E27FC236}">
                <a16:creationId xmlns:a16="http://schemas.microsoft.com/office/drawing/2014/main" xmlns="" id="{2C48F6F2-7791-4D91-ADEC-77FE8FA739E3}"/>
              </a:ext>
            </a:extLst>
          </p:cNvPr>
          <p:cNvGrpSpPr/>
          <p:nvPr/>
        </p:nvGrpSpPr>
        <p:grpSpPr>
          <a:xfrm>
            <a:off x="-9395082" y="-1"/>
            <a:ext cx="9927504" cy="6858000"/>
            <a:chOff x="-9337032" y="-1"/>
            <a:chExt cx="9927504" cy="6858000"/>
          </a:xfrm>
        </p:grpSpPr>
        <p:sp>
          <p:nvSpPr>
            <p:cNvPr id="91" name="Rectangle 90">
              <a:extLst>
                <a:ext uri="{FF2B5EF4-FFF2-40B4-BE49-F238E27FC236}">
                  <a16:creationId xmlns:a16="http://schemas.microsoft.com/office/drawing/2014/main" xmlns="" id="{F8ED37E9-9873-442F-9B7C-7F4BC1A8F51E}"/>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xmlns="" id="{F2E020DE-B46A-4F47-97AB-BB6C9038FA2E}"/>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xmlns="" id="{7CF05B7C-3B2D-4CAB-9132-7B756B442063}"/>
                </a:ext>
              </a:extLst>
            </p:cNvPr>
            <p:cNvSpPr txBox="1"/>
            <p:nvPr/>
          </p:nvSpPr>
          <p:spPr>
            <a:xfrm rot="16200000">
              <a:off x="-738260" y="3189608"/>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94" name="Picture 93">
              <a:extLst>
                <a:ext uri="{FF2B5EF4-FFF2-40B4-BE49-F238E27FC236}">
                  <a16:creationId xmlns:a16="http://schemas.microsoft.com/office/drawing/2014/main" xmlns="" id="{A04E2F48-2025-4003-B590-1DD95771063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50178" name="Picture 2" descr="Ovaire droit - Tératome bénin (kyste dermoïde) composé d'un pôle liquidien et un autre hyper-échogène composé de poils et matière grasse - Échographie"/>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9848" y="655271"/>
            <a:ext cx="7531163"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5757914"/>
      </p:ext>
    </p:extLst>
  </p:cSld>
  <p:clrMapOvr>
    <a:masterClrMapping/>
  </p:clrMapOvr>
  <p:transition spd="slow">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038E6734-F7ED-4197-AE1C-DE222063D26D}"/>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xmlns="" id="{B7FF06C6-EDB2-4E2A-B33F-9667DAB48738}"/>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DD389168-73D4-4CCF-B806-15F4C9CFBC65}"/>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FD36EBE0-2C84-494E-9C0B-54A6EFA86DA6}"/>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xmlns="" id="{FE3F6E56-804E-434E-AD42-D62A42CB306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xmlns="" id="{208D727C-49D3-4C59-91D3-816C0DD22E21}"/>
              </a:ext>
            </a:extLst>
          </p:cNvPr>
          <p:cNvGrpSpPr/>
          <p:nvPr/>
        </p:nvGrpSpPr>
        <p:grpSpPr>
          <a:xfrm>
            <a:off x="226788" y="-2"/>
            <a:ext cx="11447503" cy="6858000"/>
            <a:chOff x="213096" y="0"/>
            <a:chExt cx="11447503" cy="6858000"/>
          </a:xfrm>
        </p:grpSpPr>
        <p:sp>
          <p:nvSpPr>
            <p:cNvPr id="56" name="Rectangle 55">
              <a:extLst>
                <a:ext uri="{FF2B5EF4-FFF2-40B4-BE49-F238E27FC236}">
                  <a16:creationId xmlns:a16="http://schemas.microsoft.com/office/drawing/2014/main" xmlns="" id="{A369AF8C-7DC3-4D77-B3F1-5B8A444D2822}"/>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xmlns="" id="{6A173B44-EE6F-4236-9AB2-49524EA553D7}"/>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xmlns="" id="{B40A12D7-9F13-43EC-95DE-B85ADBCAA6B6}"/>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xmlns="" id="{BA271034-9DEF-432C-A1F3-B6470D25550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xmlns="" id="{7728BA24-99D1-4E44-98AC-50745A94AD6C}"/>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xmlns="" id="{1079FD4E-778D-428A-B08F-1B97893971C7}"/>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67DB4514-65BA-420D-BBB3-CCF0A5B397C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xmlns="" id="{F86CE46E-7143-4535-BF09-36D36B082851}"/>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xmlns="" id="{4E9D2CC3-AE8C-4CF7-AC14-0BF3748D631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grpSp>
        <p:nvGrpSpPr>
          <p:cNvPr id="65" name="Group 64">
            <a:extLst>
              <a:ext uri="{FF2B5EF4-FFF2-40B4-BE49-F238E27FC236}">
                <a16:creationId xmlns:a16="http://schemas.microsoft.com/office/drawing/2014/main" xmlns="" id="{2704DBF9-F2DF-4744-9CBE-8384BF790E0F}"/>
              </a:ext>
            </a:extLst>
          </p:cNvPr>
          <p:cNvGrpSpPr/>
          <p:nvPr/>
        </p:nvGrpSpPr>
        <p:grpSpPr>
          <a:xfrm>
            <a:off x="-7985197" y="0"/>
            <a:ext cx="9574094" cy="6858000"/>
            <a:chOff x="491575" y="0"/>
            <a:chExt cx="9574094" cy="6858000"/>
          </a:xfrm>
        </p:grpSpPr>
        <p:sp>
          <p:nvSpPr>
            <p:cNvPr id="66" name="Rectangle 65">
              <a:extLst>
                <a:ext uri="{FF2B5EF4-FFF2-40B4-BE49-F238E27FC236}">
                  <a16:creationId xmlns:a16="http://schemas.microsoft.com/office/drawing/2014/main" xmlns="" id="{D409FCBC-490E-4134-BE82-9429CE5AB00A}"/>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xmlns="" id="{484E2370-4D03-4FD0-B29C-F763767296D4}"/>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xmlns="" id="{CE5F8F51-D3FD-42A1-8372-1B4B1B7C336A}"/>
                </a:ext>
              </a:extLst>
            </p:cNvPr>
            <p:cNvSpPr txBox="1"/>
            <p:nvPr/>
          </p:nvSpPr>
          <p:spPr>
            <a:xfrm rot="16200000">
              <a:off x="8746453" y="3189610"/>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9" name="Picture 68">
              <a:extLst>
                <a:ext uri="{FF2B5EF4-FFF2-40B4-BE49-F238E27FC236}">
                  <a16:creationId xmlns:a16="http://schemas.microsoft.com/office/drawing/2014/main" xmlns="" id="{05E43CA3-886C-4010-B3E2-837CCC6F516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sp>
        <p:nvSpPr>
          <p:cNvPr id="70" name="Rectangle 69">
            <a:extLst>
              <a:ext uri="{FF2B5EF4-FFF2-40B4-BE49-F238E27FC236}">
                <a16:creationId xmlns:a16="http://schemas.microsoft.com/office/drawing/2014/main" xmlns="" id="{87E322DA-3D39-4A36-A521-33E75DDBFF71}"/>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xmlns="" id="{831F8BD9-F71B-4D2D-8A60-61BABDC384BB}"/>
              </a:ext>
            </a:extLst>
          </p:cNvPr>
          <p:cNvGrpSpPr/>
          <p:nvPr/>
        </p:nvGrpSpPr>
        <p:grpSpPr>
          <a:xfrm>
            <a:off x="-7638543" y="-1"/>
            <a:ext cx="8692332" cy="6858000"/>
            <a:chOff x="718505" y="-1"/>
            <a:chExt cx="8692332" cy="6858000"/>
          </a:xfrm>
        </p:grpSpPr>
        <p:sp>
          <p:nvSpPr>
            <p:cNvPr id="72" name="Rectangle 71">
              <a:extLst>
                <a:ext uri="{FF2B5EF4-FFF2-40B4-BE49-F238E27FC236}">
                  <a16:creationId xmlns:a16="http://schemas.microsoft.com/office/drawing/2014/main" xmlns="" id="{B470067C-2D0B-4A65-B940-C052473E9422}"/>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66B5D93C-8112-48DA-975B-9DDD27DEADD9}"/>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xmlns="" id="{6D3577A8-E9FC-43B7-B3E2-76EDDA51C160}"/>
                </a:ext>
              </a:extLst>
            </p:cNvPr>
            <p:cNvSpPr txBox="1"/>
            <p:nvPr/>
          </p:nvSpPr>
          <p:spPr>
            <a:xfrm rot="16200000">
              <a:off x="8091629" y="3189609"/>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xmlns="" id="{36FD3106-E967-44D6-AB4D-A0DA183F7CC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xmlns="" id="{3E930874-288B-4537-8AA6-A601044D9580}"/>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xmlns="" id="{225CDF0F-0FD1-40B0-BD29-F7D200A3A066}"/>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xmlns="" id="{A02216B9-43DC-4135-9F3E-7EFEAD2EB420}"/>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xmlns="" id="{37342E0B-2429-4B98-AF6A-1DB087CBDE83}"/>
                </a:ext>
              </a:extLst>
            </p:cNvPr>
            <p:cNvSpPr txBox="1"/>
            <p:nvPr/>
          </p:nvSpPr>
          <p:spPr>
            <a:xfrm rot="16200000">
              <a:off x="-738260" y="3189608"/>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xmlns="" id="{29879508-5AD7-4FE2-AD55-8AF69ECDBEC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49154" name="Picture 2" descr="Tumeur ovarienne mixte, demoïde et mucineuse"/>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0130" y="655271"/>
            <a:ext cx="7743825"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1613017"/>
      </p:ext>
    </p:extLst>
  </p:cSld>
  <p:clrMapOvr>
    <a:masterClrMapping/>
  </p:clrMapOvr>
  <p:transition spd="slow">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xmlns=""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407E3AA2-679E-4924-AC1B-FE6C3A02C251}"/>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xmlns="" id="{CD9846FC-755F-4A0E-BAD3-A5D51C0E1E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xmlns="" id="{F00A67C9-4929-4EFF-9CB6-292640CD2738}"/>
              </a:ext>
            </a:extLst>
          </p:cNvPr>
          <p:cNvGrpSpPr/>
          <p:nvPr/>
        </p:nvGrpSpPr>
        <p:grpSpPr>
          <a:xfrm>
            <a:off x="226788" y="-2"/>
            <a:ext cx="11447503" cy="6858000"/>
            <a:chOff x="213096" y="0"/>
            <a:chExt cx="11447503" cy="6858000"/>
          </a:xfrm>
        </p:grpSpPr>
        <p:sp>
          <p:nvSpPr>
            <p:cNvPr id="56" name="Rectangle 55">
              <a:extLst>
                <a:ext uri="{FF2B5EF4-FFF2-40B4-BE49-F238E27FC236}">
                  <a16:creationId xmlns:a16="http://schemas.microsoft.com/office/drawing/2014/main" xmlns=""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xmlns=""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xmlns="" id="{04CBFB1D-37FD-419F-B98C-860BF5217905}"/>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xmlns="" id="{60B383F7-52C5-4FB7-AEC3-35A48D7354A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xmlns=""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xmlns=""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xmlns="" id="{AFD50D6F-822B-4109-8B0C-BA004A0B7145}"/>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xmlns="" id="{0376C61F-147B-441E-B32E-45D5BC1B66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sp>
        <p:nvSpPr>
          <p:cNvPr id="70" name="Rectangle 69">
            <a:extLst>
              <a:ext uri="{FF2B5EF4-FFF2-40B4-BE49-F238E27FC236}">
                <a16:creationId xmlns:a16="http://schemas.microsoft.com/office/drawing/2014/main" xmlns=""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xmlns=""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xmlns=""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xmlns=""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xmlns="" id="{E3DB5570-AC77-4396-9748-4183DF7C8396}"/>
                </a:ext>
              </a:extLst>
            </p:cNvPr>
            <p:cNvSpPr txBox="1"/>
            <p:nvPr/>
          </p:nvSpPr>
          <p:spPr>
            <a:xfrm rot="16200000">
              <a:off x="8746453" y="3189610"/>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99" name="Picture 98">
              <a:extLst>
                <a:ext uri="{FF2B5EF4-FFF2-40B4-BE49-F238E27FC236}">
                  <a16:creationId xmlns:a16="http://schemas.microsoft.com/office/drawing/2014/main" xmlns="" id="{F6ED4041-CDD9-443D-802E-47D4387906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xmlns="" id="{E7044FAB-DB4A-4E59-B111-8CA4168E7FA4}"/>
              </a:ext>
            </a:extLst>
          </p:cNvPr>
          <p:cNvGrpSpPr/>
          <p:nvPr/>
        </p:nvGrpSpPr>
        <p:grpSpPr>
          <a:xfrm>
            <a:off x="-7638543" y="-1"/>
            <a:ext cx="8692332" cy="6858000"/>
            <a:chOff x="718505" y="-1"/>
            <a:chExt cx="8692332" cy="6858000"/>
          </a:xfrm>
        </p:grpSpPr>
        <p:sp>
          <p:nvSpPr>
            <p:cNvPr id="72" name="Rectangle 71">
              <a:extLst>
                <a:ext uri="{FF2B5EF4-FFF2-40B4-BE49-F238E27FC236}">
                  <a16:creationId xmlns:a16="http://schemas.microsoft.com/office/drawing/2014/main" xmlns="" id="{824F072A-08CC-4CC6-B5EF-C1833A244FA3}"/>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xmlns="" id="{858AC381-BFD1-4A89-AE49-8ADC853A6849}"/>
                </a:ext>
              </a:extLst>
            </p:cNvPr>
            <p:cNvSpPr txBox="1"/>
            <p:nvPr/>
          </p:nvSpPr>
          <p:spPr>
            <a:xfrm rot="16200000">
              <a:off x="8091629" y="3189609"/>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75" name="Picture 74">
              <a:extLst>
                <a:ext uri="{FF2B5EF4-FFF2-40B4-BE49-F238E27FC236}">
                  <a16:creationId xmlns:a16="http://schemas.microsoft.com/office/drawing/2014/main" xmlns="" id="{9DF2E944-82FA-495B-8A5C-9BDE263553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xmlns="" id="{60E31D48-090A-4A9C-AF5C-4B0C49C47C7D}"/>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xmlns="" id="{3A79A714-CB74-4EFD-9BC1-A7F2F993842A}"/>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xmlns=""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xmlns="" id="{95AECC6C-A520-4756-9163-08D14835D791}"/>
                </a:ext>
              </a:extLst>
            </p:cNvPr>
            <p:cNvSpPr txBox="1"/>
            <p:nvPr/>
          </p:nvSpPr>
          <p:spPr>
            <a:xfrm rot="16200000">
              <a:off x="-738260" y="3189608"/>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80" name="Picture 79">
              <a:extLst>
                <a:ext uri="{FF2B5EF4-FFF2-40B4-BE49-F238E27FC236}">
                  <a16:creationId xmlns:a16="http://schemas.microsoft.com/office/drawing/2014/main" xmlns="" id="{0F8A56B9-A504-4035-8439-53ED4617B8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48130" name="Picture 2" descr="Kyste rompu de l'ovaire droit"/>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360" y="836997"/>
            <a:ext cx="6788575" cy="5184000"/>
          </a:xfrm>
          <a:prstGeom prst="rect">
            <a:avLst/>
          </a:prstGeom>
          <a:noFill/>
          <a:extLst>
            <a:ext uri="{909E8E84-426E-40DD-AFC4-6F175D3DCCD1}">
              <a14:hiddenFill xmlns:a14="http://schemas.microsoft.com/office/drawing/2010/main" xmlns="">
                <a:solidFill>
                  <a:srgbClr val="FFFFFF"/>
                </a:solidFill>
              </a14:hiddenFill>
            </a:ext>
          </a:extLst>
        </p:spPr>
      </p:pic>
      <p:pic>
        <p:nvPicPr>
          <p:cNvPr id="48132" name="Picture 4" descr="Image montrant l'aspect échographique d'un hémopéritoine suite à une rupture d'un kyste fonctionnel ovarien"/>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209361" y="836995"/>
            <a:ext cx="6788574" cy="5184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6144519"/>
      </p:ext>
    </p:extLst>
  </p:cSld>
  <p:clrMapOvr>
    <a:masterClrMapping/>
  </p:clrMapOvr>
  <p:transition spd="slow">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xmlns=""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407E3AA2-679E-4924-AC1B-FE6C3A02C251}"/>
                </a:ext>
              </a:extLst>
            </p:cNvPr>
            <p:cNvSpPr txBox="1"/>
            <p:nvPr/>
          </p:nvSpPr>
          <p:spPr>
            <a:xfrm rot="16200000">
              <a:off x="10872792" y="31947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4" name="Picture 53">
              <a:extLst>
                <a:ext uri="{FF2B5EF4-FFF2-40B4-BE49-F238E27FC236}">
                  <a16:creationId xmlns:a16="http://schemas.microsoft.com/office/drawing/2014/main" xmlns="" id="{CD9846FC-755F-4A0E-BAD3-A5D51C0E1E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xmlns="" id="{F00A67C9-4929-4EFF-9CB6-292640CD2738}"/>
              </a:ext>
            </a:extLst>
          </p:cNvPr>
          <p:cNvGrpSpPr/>
          <p:nvPr/>
        </p:nvGrpSpPr>
        <p:grpSpPr>
          <a:xfrm>
            <a:off x="226788" y="-2"/>
            <a:ext cx="11447503" cy="6858000"/>
            <a:chOff x="213096" y="0"/>
            <a:chExt cx="11447503" cy="6858000"/>
          </a:xfrm>
        </p:grpSpPr>
        <p:sp>
          <p:nvSpPr>
            <p:cNvPr id="56" name="Rectangle 55">
              <a:extLst>
                <a:ext uri="{FF2B5EF4-FFF2-40B4-BE49-F238E27FC236}">
                  <a16:creationId xmlns:a16="http://schemas.microsoft.com/office/drawing/2014/main" xmlns=""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xmlns=""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xmlns="" id="{04CBFB1D-37FD-419F-B98C-860BF5217905}"/>
                </a:ext>
              </a:extLst>
            </p:cNvPr>
            <p:cNvSpPr txBox="1"/>
            <p:nvPr/>
          </p:nvSpPr>
          <p:spPr>
            <a:xfrm rot="16200000">
              <a:off x="10341391" y="3105834"/>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59" name="Picture 58">
              <a:extLst>
                <a:ext uri="{FF2B5EF4-FFF2-40B4-BE49-F238E27FC236}">
                  <a16:creationId xmlns:a16="http://schemas.microsoft.com/office/drawing/2014/main" xmlns="" id="{60B383F7-52C5-4FB7-AEC3-35A48D7354A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xmlns=""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xmlns=""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xmlns="" id="{AFD50D6F-822B-4109-8B0C-BA004A0B7145}"/>
                </a:ext>
              </a:extLst>
            </p:cNvPr>
            <p:cNvSpPr txBox="1"/>
            <p:nvPr/>
          </p:nvSpPr>
          <p:spPr>
            <a:xfrm rot="16200000">
              <a:off x="9117129" y="3189611"/>
              <a:ext cx="1992086" cy="646331"/>
            </a:xfrm>
            <a:prstGeom prst="rect">
              <a:avLst/>
            </a:prstGeom>
            <a:noFill/>
          </p:spPr>
          <p:txBody>
            <a:bodyPr wrap="square" rtlCol="0">
              <a:spAutoFit/>
            </a:bodyPr>
            <a:lstStyle/>
            <a:p>
              <a:pPr algn="ctr"/>
              <a:endParaRPr lang="en-US" sz="3600" b="1" dirty="0">
                <a:solidFill>
                  <a:srgbClr val="F0EEF0"/>
                </a:solidFill>
                <a:latin typeface="Tw Cen MT" panose="020B0602020104020603" pitchFamily="34" charset="0"/>
              </a:endParaRPr>
            </a:p>
          </p:txBody>
        </p:sp>
        <p:pic>
          <p:nvPicPr>
            <p:cNvPr id="64" name="Picture 63">
              <a:extLst>
                <a:ext uri="{FF2B5EF4-FFF2-40B4-BE49-F238E27FC236}">
                  <a16:creationId xmlns:a16="http://schemas.microsoft.com/office/drawing/2014/main" xmlns="" id="{0376C61F-147B-441E-B32E-45D5BC1B66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sp>
        <p:nvSpPr>
          <p:cNvPr id="70" name="Rectangle 69">
            <a:extLst>
              <a:ext uri="{FF2B5EF4-FFF2-40B4-BE49-F238E27FC236}">
                <a16:creationId xmlns:a16="http://schemas.microsoft.com/office/drawing/2014/main" xmlns=""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xmlns=""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xmlns=""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xmlns=""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a:extLst>
                <a:ext uri="{FF2B5EF4-FFF2-40B4-BE49-F238E27FC236}">
                  <a16:creationId xmlns:a16="http://schemas.microsoft.com/office/drawing/2014/main" xmlns="" id="{F6ED4041-CDD9-443D-802E-47D4387906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xmlns="" id="{E7044FAB-DB4A-4E59-B111-8CA4168E7FA4}"/>
              </a:ext>
            </a:extLst>
          </p:cNvPr>
          <p:cNvGrpSpPr/>
          <p:nvPr/>
        </p:nvGrpSpPr>
        <p:grpSpPr>
          <a:xfrm>
            <a:off x="-1780364" y="-1"/>
            <a:ext cx="11860720" cy="6858000"/>
            <a:chOff x="-2449883" y="-1"/>
            <a:chExt cx="11860720" cy="6858000"/>
          </a:xfrm>
        </p:grpSpPr>
        <p:sp>
          <p:nvSpPr>
            <p:cNvPr id="72" name="Rectangle 71">
              <a:extLst>
                <a:ext uri="{FF2B5EF4-FFF2-40B4-BE49-F238E27FC236}">
                  <a16:creationId xmlns:a16="http://schemas.microsoft.com/office/drawing/2014/main" xmlns=""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xmlns="" id="{9DF2E944-82FA-495B-8A5C-9BDE263553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xmlns="" id="{60E31D48-090A-4A9C-AF5C-4B0C49C47C7D}"/>
              </a:ext>
            </a:extLst>
          </p:cNvPr>
          <p:cNvGrpSpPr/>
          <p:nvPr/>
        </p:nvGrpSpPr>
        <p:grpSpPr>
          <a:xfrm>
            <a:off x="-9395082" y="-1"/>
            <a:ext cx="9927504" cy="6858000"/>
            <a:chOff x="-9337032" y="-1"/>
            <a:chExt cx="9927504" cy="6858000"/>
          </a:xfrm>
        </p:grpSpPr>
        <p:sp>
          <p:nvSpPr>
            <p:cNvPr id="77" name="Rectangle 76">
              <a:extLst>
                <a:ext uri="{FF2B5EF4-FFF2-40B4-BE49-F238E27FC236}">
                  <a16:creationId xmlns:a16="http://schemas.microsoft.com/office/drawing/2014/main" xmlns="" id="{3A79A714-CB74-4EFD-9BC1-A7F2F993842A}"/>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xmlns=""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79">
              <a:extLst>
                <a:ext uri="{FF2B5EF4-FFF2-40B4-BE49-F238E27FC236}">
                  <a16:creationId xmlns:a16="http://schemas.microsoft.com/office/drawing/2014/main" xmlns="" id="{0F8A56B9-A504-4035-8439-53ED4617B8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47106" name="Picture 2" descr="Kyste ovarien fonctionnel Signe de kyste fille -(Daughter cyst sign)"/>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4500" y="571497"/>
            <a:ext cx="771525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9452426"/>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9315" y="585091"/>
            <a:ext cx="6096000" cy="369332"/>
          </a:xfrm>
          <a:prstGeom prst="rect">
            <a:avLst/>
          </a:prstGeom>
        </p:spPr>
        <p:txBody>
          <a:bodyPr>
            <a:spAutoFit/>
          </a:bodyPr>
          <a:lstStyle/>
          <a:p>
            <a:r>
              <a:rPr lang="fr-FR" dirty="0">
                <a:latin typeface="Comic Sans MS" panose="030F0702030302020204" pitchFamily="66" charset="0"/>
              </a:rPr>
              <a:t>ses parois latérales sont ostéo-</a:t>
            </a:r>
            <a:r>
              <a:rPr lang="fr-FR" dirty="0" err="1">
                <a:latin typeface="Comic Sans MS" panose="030F0702030302020204" pitchFamily="66" charset="0"/>
              </a:rPr>
              <a:t>ligamento</a:t>
            </a:r>
            <a:r>
              <a:rPr lang="fr-FR" dirty="0">
                <a:latin typeface="Comic Sans MS" panose="030F0702030302020204" pitchFamily="66" charset="0"/>
              </a:rPr>
              <a:t>-musculaires </a:t>
            </a:r>
          </a:p>
        </p:txBody>
      </p:sp>
      <p:sp>
        <p:nvSpPr>
          <p:cNvPr id="3"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p:cNvPicPr>
            <a:picLocks noChangeAspect="1"/>
          </p:cNvPicPr>
          <p:nvPr/>
        </p:nvPicPr>
        <p:blipFill>
          <a:blip r:embed="rId2"/>
          <a:stretch>
            <a:fillRect/>
          </a:stretch>
        </p:blipFill>
        <p:spPr>
          <a:xfrm>
            <a:off x="4463944" y="1189495"/>
            <a:ext cx="6392167" cy="4477375"/>
          </a:xfrm>
          <a:prstGeom prst="rect">
            <a:avLst/>
          </a:prstGeom>
        </p:spPr>
      </p:pic>
      <p:sp>
        <p:nvSpPr>
          <p:cNvPr id="8" name="Rectangle 7"/>
          <p:cNvSpPr/>
          <p:nvPr/>
        </p:nvSpPr>
        <p:spPr>
          <a:xfrm>
            <a:off x="3533935" y="5901942"/>
            <a:ext cx="8073045" cy="646331"/>
          </a:xfrm>
          <a:prstGeom prst="rect">
            <a:avLst/>
          </a:prstGeom>
        </p:spPr>
        <p:txBody>
          <a:bodyPr wrap="square">
            <a:spAutoFit/>
          </a:bodyPr>
          <a:lstStyle/>
          <a:p>
            <a:pPr marL="285750" indent="-285750">
              <a:buFont typeface="Wingdings" panose="05000000000000000000" pitchFamily="2" charset="2"/>
              <a:buChar char="§"/>
            </a:pPr>
            <a:r>
              <a:rPr lang="fr-FR" dirty="0">
                <a:solidFill>
                  <a:srgbClr val="000000"/>
                </a:solidFill>
                <a:latin typeface="Comic Sans MS" panose="030F0702030302020204" pitchFamily="66" charset="0"/>
              </a:rPr>
              <a:t>Le contenu de l’excavation pelvienne est un espace sous péritonéal. </a:t>
            </a:r>
          </a:p>
          <a:p>
            <a:pPr marL="285750" indent="-285750">
              <a:buFont typeface="Wingdings" panose="05000000000000000000" pitchFamily="2" charset="2"/>
              <a:buChar char="§"/>
            </a:pPr>
            <a:r>
              <a:rPr lang="fr-FR" dirty="0">
                <a:solidFill>
                  <a:srgbClr val="000000"/>
                </a:solidFill>
                <a:latin typeface="Comic Sans MS" panose="030F0702030302020204" pitchFamily="66" charset="0"/>
              </a:rPr>
              <a:t>Le feuillet viscéral du péritoine constitue le toit du pelvis.</a:t>
            </a:r>
          </a:p>
        </p:txBody>
      </p:sp>
      <p:sp>
        <p:nvSpPr>
          <p:cNvPr id="9" name="Forme libre 8"/>
          <p:cNvSpPr/>
          <p:nvPr/>
        </p:nvSpPr>
        <p:spPr>
          <a:xfrm>
            <a:off x="6339348" y="1087159"/>
            <a:ext cx="2816941" cy="1607574"/>
          </a:xfrm>
          <a:custGeom>
            <a:avLst/>
            <a:gdLst>
              <a:gd name="connsiteX0" fmla="*/ 0 w 2816941"/>
              <a:gd name="connsiteY0" fmla="*/ 0 h 1607574"/>
              <a:gd name="connsiteX1" fmla="*/ 73741 w 2816941"/>
              <a:gd name="connsiteY1" fmla="*/ 44245 h 1607574"/>
              <a:gd name="connsiteX2" fmla="*/ 103238 w 2816941"/>
              <a:gd name="connsiteY2" fmla="*/ 132736 h 1607574"/>
              <a:gd name="connsiteX3" fmla="*/ 117987 w 2816941"/>
              <a:gd name="connsiteY3" fmla="*/ 176981 h 1607574"/>
              <a:gd name="connsiteX4" fmla="*/ 206477 w 2816941"/>
              <a:gd name="connsiteY4" fmla="*/ 235974 h 1607574"/>
              <a:gd name="connsiteX5" fmla="*/ 250722 w 2816941"/>
              <a:gd name="connsiteY5" fmla="*/ 265471 h 1607574"/>
              <a:gd name="connsiteX6" fmla="*/ 280219 w 2816941"/>
              <a:gd name="connsiteY6" fmla="*/ 545691 h 1607574"/>
              <a:gd name="connsiteX7" fmla="*/ 353961 w 2816941"/>
              <a:gd name="connsiteY7" fmla="*/ 619433 h 1607574"/>
              <a:gd name="connsiteX8" fmla="*/ 442451 w 2816941"/>
              <a:gd name="connsiteY8" fmla="*/ 693174 h 1607574"/>
              <a:gd name="connsiteX9" fmla="*/ 530941 w 2816941"/>
              <a:gd name="connsiteY9" fmla="*/ 737420 h 1607574"/>
              <a:gd name="connsiteX10" fmla="*/ 737419 w 2816941"/>
              <a:gd name="connsiteY10" fmla="*/ 737420 h 1607574"/>
              <a:gd name="connsiteX11" fmla="*/ 766916 w 2816941"/>
              <a:gd name="connsiteY11" fmla="*/ 825910 h 1607574"/>
              <a:gd name="connsiteX12" fmla="*/ 811161 w 2816941"/>
              <a:gd name="connsiteY12" fmla="*/ 929149 h 1607574"/>
              <a:gd name="connsiteX13" fmla="*/ 855406 w 2816941"/>
              <a:gd name="connsiteY13" fmla="*/ 1017639 h 1607574"/>
              <a:gd name="connsiteX14" fmla="*/ 899651 w 2816941"/>
              <a:gd name="connsiteY14" fmla="*/ 1150374 h 1607574"/>
              <a:gd name="connsiteX15" fmla="*/ 914400 w 2816941"/>
              <a:gd name="connsiteY15" fmla="*/ 1194620 h 1607574"/>
              <a:gd name="connsiteX16" fmla="*/ 929148 w 2816941"/>
              <a:gd name="connsiteY16" fmla="*/ 1268362 h 1607574"/>
              <a:gd name="connsiteX17" fmla="*/ 958645 w 2816941"/>
              <a:gd name="connsiteY17" fmla="*/ 1415845 h 1607574"/>
              <a:gd name="connsiteX18" fmla="*/ 988141 w 2816941"/>
              <a:gd name="connsiteY18" fmla="*/ 1504336 h 1607574"/>
              <a:gd name="connsiteX19" fmla="*/ 1002890 w 2816941"/>
              <a:gd name="connsiteY19" fmla="*/ 1548581 h 1607574"/>
              <a:gd name="connsiteX20" fmla="*/ 1179871 w 2816941"/>
              <a:gd name="connsiteY20" fmla="*/ 1563329 h 1607574"/>
              <a:gd name="connsiteX21" fmla="*/ 1268361 w 2816941"/>
              <a:gd name="connsiteY21" fmla="*/ 1578078 h 1607574"/>
              <a:gd name="connsiteX22" fmla="*/ 1371600 w 2816941"/>
              <a:gd name="connsiteY22" fmla="*/ 1592826 h 1607574"/>
              <a:gd name="connsiteX23" fmla="*/ 1415845 w 2816941"/>
              <a:gd name="connsiteY23" fmla="*/ 1607574 h 1607574"/>
              <a:gd name="connsiteX24" fmla="*/ 1784554 w 2816941"/>
              <a:gd name="connsiteY24" fmla="*/ 1592826 h 1607574"/>
              <a:gd name="connsiteX25" fmla="*/ 1873045 w 2816941"/>
              <a:gd name="connsiteY25" fmla="*/ 1533833 h 1607574"/>
              <a:gd name="connsiteX26" fmla="*/ 1961535 w 2816941"/>
              <a:gd name="connsiteY26" fmla="*/ 1460091 h 1607574"/>
              <a:gd name="connsiteX27" fmla="*/ 2005780 w 2816941"/>
              <a:gd name="connsiteY27" fmla="*/ 1430594 h 1607574"/>
              <a:gd name="connsiteX28" fmla="*/ 2050025 w 2816941"/>
              <a:gd name="connsiteY28" fmla="*/ 1297858 h 1607574"/>
              <a:gd name="connsiteX29" fmla="*/ 2138516 w 2816941"/>
              <a:gd name="connsiteY29" fmla="*/ 1268362 h 1607574"/>
              <a:gd name="connsiteX30" fmla="*/ 2182761 w 2816941"/>
              <a:gd name="connsiteY30" fmla="*/ 1253613 h 1607574"/>
              <a:gd name="connsiteX31" fmla="*/ 2168012 w 2816941"/>
              <a:gd name="connsiteY31" fmla="*/ 1179871 h 1607574"/>
              <a:gd name="connsiteX32" fmla="*/ 2153264 w 2816941"/>
              <a:gd name="connsiteY32" fmla="*/ 1135626 h 1607574"/>
              <a:gd name="connsiteX33" fmla="*/ 2182761 w 2816941"/>
              <a:gd name="connsiteY33" fmla="*/ 914400 h 1607574"/>
              <a:gd name="connsiteX34" fmla="*/ 2212258 w 2816941"/>
              <a:gd name="connsiteY34" fmla="*/ 870155 h 1607574"/>
              <a:gd name="connsiteX35" fmla="*/ 2227006 w 2816941"/>
              <a:gd name="connsiteY35" fmla="*/ 825910 h 1607574"/>
              <a:gd name="connsiteX36" fmla="*/ 2344993 w 2816941"/>
              <a:gd name="connsiteY36" fmla="*/ 693174 h 1607574"/>
              <a:gd name="connsiteX37" fmla="*/ 2433483 w 2816941"/>
              <a:gd name="connsiteY37" fmla="*/ 634181 h 1607574"/>
              <a:gd name="connsiteX38" fmla="*/ 2639961 w 2816941"/>
              <a:gd name="connsiteY38" fmla="*/ 589936 h 1607574"/>
              <a:gd name="connsiteX39" fmla="*/ 2684206 w 2816941"/>
              <a:gd name="connsiteY39" fmla="*/ 412955 h 1607574"/>
              <a:gd name="connsiteX40" fmla="*/ 2728451 w 2816941"/>
              <a:gd name="connsiteY40" fmla="*/ 265471 h 1607574"/>
              <a:gd name="connsiteX41" fmla="*/ 2757948 w 2816941"/>
              <a:gd name="connsiteY41" fmla="*/ 221226 h 1607574"/>
              <a:gd name="connsiteX42" fmla="*/ 2802193 w 2816941"/>
              <a:gd name="connsiteY42" fmla="*/ 117987 h 1607574"/>
              <a:gd name="connsiteX43" fmla="*/ 2816941 w 2816941"/>
              <a:gd name="connsiteY43" fmla="*/ 103239 h 160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16941" h="1607574">
                <a:moveTo>
                  <a:pt x="0" y="0"/>
                </a:moveTo>
                <a:cubicBezTo>
                  <a:pt x="24580" y="14748"/>
                  <a:pt x="56142" y="21618"/>
                  <a:pt x="73741" y="44245"/>
                </a:cubicBezTo>
                <a:cubicBezTo>
                  <a:pt x="92830" y="68788"/>
                  <a:pt x="93406" y="103239"/>
                  <a:pt x="103238" y="132736"/>
                </a:cubicBezTo>
                <a:cubicBezTo>
                  <a:pt x="108154" y="147484"/>
                  <a:pt x="105052" y="168358"/>
                  <a:pt x="117987" y="176981"/>
                </a:cubicBezTo>
                <a:lnTo>
                  <a:pt x="206477" y="235974"/>
                </a:lnTo>
                <a:lnTo>
                  <a:pt x="250722" y="265471"/>
                </a:lnTo>
                <a:cubicBezTo>
                  <a:pt x="299386" y="411455"/>
                  <a:pt x="218920" y="157463"/>
                  <a:pt x="280219" y="545691"/>
                </a:cubicBezTo>
                <a:cubicBezTo>
                  <a:pt x="286774" y="587204"/>
                  <a:pt x="327742" y="597584"/>
                  <a:pt x="353961" y="619433"/>
                </a:cubicBezTo>
                <a:cubicBezTo>
                  <a:pt x="402889" y="660207"/>
                  <a:pt x="387523" y="665710"/>
                  <a:pt x="442451" y="693174"/>
                </a:cubicBezTo>
                <a:cubicBezTo>
                  <a:pt x="564564" y="754231"/>
                  <a:pt x="404150" y="652892"/>
                  <a:pt x="530941" y="737420"/>
                </a:cubicBezTo>
                <a:cubicBezTo>
                  <a:pt x="600581" y="714206"/>
                  <a:pt x="650936" y="690852"/>
                  <a:pt x="737419" y="737420"/>
                </a:cubicBezTo>
                <a:cubicBezTo>
                  <a:pt x="764795" y="752161"/>
                  <a:pt x="757084" y="796413"/>
                  <a:pt x="766916" y="825910"/>
                </a:cubicBezTo>
                <a:cubicBezTo>
                  <a:pt x="801506" y="929680"/>
                  <a:pt x="756483" y="801565"/>
                  <a:pt x="811161" y="929149"/>
                </a:cubicBezTo>
                <a:cubicBezTo>
                  <a:pt x="847797" y="1014634"/>
                  <a:pt x="798720" y="932611"/>
                  <a:pt x="855406" y="1017639"/>
                </a:cubicBezTo>
                <a:lnTo>
                  <a:pt x="899651" y="1150374"/>
                </a:lnTo>
                <a:cubicBezTo>
                  <a:pt x="904567" y="1165123"/>
                  <a:pt x="911351" y="1179375"/>
                  <a:pt x="914400" y="1194620"/>
                </a:cubicBezTo>
                <a:cubicBezTo>
                  <a:pt x="919316" y="1219201"/>
                  <a:pt x="924664" y="1243699"/>
                  <a:pt x="929148" y="1268362"/>
                </a:cubicBezTo>
                <a:cubicBezTo>
                  <a:pt x="941417" y="1335841"/>
                  <a:pt x="940582" y="1355636"/>
                  <a:pt x="958645" y="1415845"/>
                </a:cubicBezTo>
                <a:cubicBezTo>
                  <a:pt x="967579" y="1445626"/>
                  <a:pt x="978309" y="1474839"/>
                  <a:pt x="988141" y="1504336"/>
                </a:cubicBezTo>
                <a:cubicBezTo>
                  <a:pt x="993057" y="1519084"/>
                  <a:pt x="987398" y="1547290"/>
                  <a:pt x="1002890" y="1548581"/>
                </a:cubicBezTo>
                <a:lnTo>
                  <a:pt x="1179871" y="1563329"/>
                </a:lnTo>
                <a:lnTo>
                  <a:pt x="1268361" y="1578078"/>
                </a:lnTo>
                <a:cubicBezTo>
                  <a:pt x="1302719" y="1583364"/>
                  <a:pt x="1337513" y="1586009"/>
                  <a:pt x="1371600" y="1592826"/>
                </a:cubicBezTo>
                <a:cubicBezTo>
                  <a:pt x="1386844" y="1595875"/>
                  <a:pt x="1401097" y="1602658"/>
                  <a:pt x="1415845" y="1607574"/>
                </a:cubicBezTo>
                <a:cubicBezTo>
                  <a:pt x="1538748" y="1602658"/>
                  <a:pt x="1663122" y="1612412"/>
                  <a:pt x="1784554" y="1592826"/>
                </a:cubicBezTo>
                <a:cubicBezTo>
                  <a:pt x="1819552" y="1587181"/>
                  <a:pt x="1843548" y="1553497"/>
                  <a:pt x="1873045" y="1533833"/>
                </a:cubicBezTo>
                <a:cubicBezTo>
                  <a:pt x="1982889" y="1460604"/>
                  <a:pt x="1847987" y="1554715"/>
                  <a:pt x="1961535" y="1460091"/>
                </a:cubicBezTo>
                <a:cubicBezTo>
                  <a:pt x="1975152" y="1448743"/>
                  <a:pt x="1991032" y="1440426"/>
                  <a:pt x="2005780" y="1430594"/>
                </a:cubicBezTo>
                <a:cubicBezTo>
                  <a:pt x="2010786" y="1400562"/>
                  <a:pt x="2011444" y="1321971"/>
                  <a:pt x="2050025" y="1297858"/>
                </a:cubicBezTo>
                <a:cubicBezTo>
                  <a:pt x="2076391" y="1281379"/>
                  <a:pt x="2109019" y="1278194"/>
                  <a:pt x="2138516" y="1268362"/>
                </a:cubicBezTo>
                <a:lnTo>
                  <a:pt x="2182761" y="1253613"/>
                </a:lnTo>
                <a:cubicBezTo>
                  <a:pt x="2177845" y="1229032"/>
                  <a:pt x="2174092" y="1204190"/>
                  <a:pt x="2168012" y="1179871"/>
                </a:cubicBezTo>
                <a:cubicBezTo>
                  <a:pt x="2164241" y="1164789"/>
                  <a:pt x="2153264" y="1151172"/>
                  <a:pt x="2153264" y="1135626"/>
                </a:cubicBezTo>
                <a:cubicBezTo>
                  <a:pt x="2153264" y="1102668"/>
                  <a:pt x="2153503" y="972914"/>
                  <a:pt x="2182761" y="914400"/>
                </a:cubicBezTo>
                <a:cubicBezTo>
                  <a:pt x="2190688" y="898546"/>
                  <a:pt x="2202426" y="884903"/>
                  <a:pt x="2212258" y="870155"/>
                </a:cubicBezTo>
                <a:cubicBezTo>
                  <a:pt x="2217174" y="855407"/>
                  <a:pt x="2220054" y="839815"/>
                  <a:pt x="2227006" y="825910"/>
                </a:cubicBezTo>
                <a:cubicBezTo>
                  <a:pt x="2249171" y="781580"/>
                  <a:pt x="2315681" y="712715"/>
                  <a:pt x="2344993" y="693174"/>
                </a:cubicBezTo>
                <a:cubicBezTo>
                  <a:pt x="2374490" y="673510"/>
                  <a:pt x="2399852" y="645391"/>
                  <a:pt x="2433483" y="634181"/>
                </a:cubicBezTo>
                <a:cubicBezTo>
                  <a:pt x="2529873" y="602053"/>
                  <a:pt x="2462433" y="622214"/>
                  <a:pt x="2639961" y="589936"/>
                </a:cubicBezTo>
                <a:cubicBezTo>
                  <a:pt x="2692030" y="485798"/>
                  <a:pt x="2657994" y="570233"/>
                  <a:pt x="2684206" y="412955"/>
                </a:cubicBezTo>
                <a:cubicBezTo>
                  <a:pt x="2688786" y="385473"/>
                  <a:pt x="2719709" y="278585"/>
                  <a:pt x="2728451" y="265471"/>
                </a:cubicBezTo>
                <a:lnTo>
                  <a:pt x="2757948" y="221226"/>
                </a:lnTo>
                <a:cubicBezTo>
                  <a:pt x="2773205" y="175453"/>
                  <a:pt x="2774855" y="163550"/>
                  <a:pt x="2802193" y="117987"/>
                </a:cubicBezTo>
                <a:cubicBezTo>
                  <a:pt x="2805770" y="112025"/>
                  <a:pt x="2812025" y="108155"/>
                  <a:pt x="2816941" y="103239"/>
                </a:cubicBezTo>
              </a:path>
            </a:pathLst>
          </a:cu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0804" y="751385"/>
            <a:ext cx="2531529" cy="1384995"/>
          </a:xfrm>
          <a:prstGeom prst="rect">
            <a:avLst/>
          </a:prstGeom>
        </p:spPr>
        <p:txBody>
          <a:bodyPr wrap="square">
            <a:spAutoFit/>
          </a:bodyPr>
          <a:lstStyle/>
          <a:p>
            <a:r>
              <a:rPr lang="fr-FR" sz="2800" b="1" dirty="0">
                <a:solidFill>
                  <a:schemeClr val="bg1"/>
                </a:solidFill>
                <a:latin typeface="Comic Sans MS" panose="030F0702030302020204" pitchFamily="66" charset="0"/>
              </a:rPr>
              <a:t>Rappels </a:t>
            </a:r>
            <a:endParaRPr lang="fr-FR" sz="2800" b="1" dirty="0" smtClean="0">
              <a:solidFill>
                <a:schemeClr val="bg1"/>
              </a:solidFill>
              <a:latin typeface="Comic Sans MS" panose="030F0702030302020204" pitchFamily="66" charset="0"/>
            </a:endParaRPr>
          </a:p>
          <a:p>
            <a:r>
              <a:rPr lang="fr-FR" sz="2800" b="1" dirty="0" smtClean="0">
                <a:solidFill>
                  <a:schemeClr val="bg1"/>
                </a:solidFill>
                <a:latin typeface="Comic Sans MS" panose="030F0702030302020204" pitchFamily="66" charset="0"/>
              </a:rPr>
              <a:t>anatomiques</a:t>
            </a:r>
            <a:r>
              <a:rPr lang="fr-FR" sz="2800" dirty="0" smtClean="0">
                <a:solidFill>
                  <a:schemeClr val="bg1"/>
                </a:solidFill>
                <a:latin typeface="Comic Sans MS" panose="030F0702030302020204" pitchFamily="66" charset="0"/>
              </a:rPr>
              <a:t> </a:t>
            </a:r>
            <a:r>
              <a:rPr lang="fr-FR" sz="2800" dirty="0">
                <a:solidFill>
                  <a:schemeClr val="bg1"/>
                </a:solidFill>
                <a:latin typeface="Comic Sans MS" panose="030F0702030302020204" pitchFamily="66" charset="0"/>
              </a:rPr>
              <a:t/>
            </a:r>
            <a:br>
              <a:rPr lang="fr-FR" sz="2800" dirty="0">
                <a:solidFill>
                  <a:schemeClr val="bg1"/>
                </a:solidFill>
                <a:latin typeface="Comic Sans MS" panose="030F0702030302020204" pitchFamily="66" charset="0"/>
              </a:rPr>
            </a:br>
            <a:endParaRPr lang="fr-FR"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127987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8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7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6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8"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10781169-B7A4-446E-BD33-B9650367A7F9}"/>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xmlns=""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xmlns=""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xmlns="" id="{CD9846FC-755F-4A0E-BAD3-A5D51C0E1E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xmlns="" id="{F00A67C9-4929-4EFF-9CB6-292640CD2738}"/>
              </a:ext>
            </a:extLst>
          </p:cNvPr>
          <p:cNvGrpSpPr/>
          <p:nvPr/>
        </p:nvGrpSpPr>
        <p:grpSpPr>
          <a:xfrm>
            <a:off x="226788" y="-2"/>
            <a:ext cx="11447501" cy="6858000"/>
            <a:chOff x="213096" y="0"/>
            <a:chExt cx="11447501" cy="6858000"/>
          </a:xfrm>
        </p:grpSpPr>
        <p:sp>
          <p:nvSpPr>
            <p:cNvPr id="56" name="Rectangle 55">
              <a:extLst>
                <a:ext uri="{FF2B5EF4-FFF2-40B4-BE49-F238E27FC236}">
                  <a16:creationId xmlns:a16="http://schemas.microsoft.com/office/drawing/2014/main" xmlns="" id="{3E8CDB02-4760-4298-BC44-93A18EB02F13}"/>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xmlns=""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xmlns="" id="{60B383F7-52C5-4FB7-AEC3-35A48D7354A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xmlns="" id="{6F7667A6-1C16-4F0A-A162-61BD16E6BE6B}"/>
              </a:ext>
            </a:extLst>
          </p:cNvPr>
          <p:cNvGrpSpPr/>
          <p:nvPr/>
        </p:nvGrpSpPr>
        <p:grpSpPr>
          <a:xfrm>
            <a:off x="1184133" y="0"/>
            <a:ext cx="9961092" cy="6858000"/>
            <a:chOff x="491575" y="0"/>
            <a:chExt cx="9961092" cy="6858000"/>
          </a:xfrm>
        </p:grpSpPr>
        <p:sp>
          <p:nvSpPr>
            <p:cNvPr id="61" name="Rectangle 60">
              <a:extLst>
                <a:ext uri="{FF2B5EF4-FFF2-40B4-BE49-F238E27FC236}">
                  <a16:creationId xmlns:a16="http://schemas.microsoft.com/office/drawing/2014/main" xmlns=""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xmlns="" id="{0376C61F-147B-441E-B32E-45D5BC1B66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9385467" y="3247473"/>
              <a:ext cx="530600" cy="530600"/>
            </a:xfrm>
            <a:prstGeom prst="rect">
              <a:avLst/>
            </a:prstGeom>
          </p:spPr>
        </p:pic>
      </p:grpSp>
      <p:grpSp>
        <p:nvGrpSpPr>
          <p:cNvPr id="95" name="Group 94">
            <a:extLst>
              <a:ext uri="{FF2B5EF4-FFF2-40B4-BE49-F238E27FC236}">
                <a16:creationId xmlns:a16="http://schemas.microsoft.com/office/drawing/2014/main" xmlns="" id="{4E70D3F9-D583-4ACD-8480-0F4A65ED3C83}"/>
              </a:ext>
            </a:extLst>
          </p:cNvPr>
          <p:cNvGrpSpPr/>
          <p:nvPr/>
        </p:nvGrpSpPr>
        <p:grpSpPr>
          <a:xfrm>
            <a:off x="1049062" y="0"/>
            <a:ext cx="9574094" cy="6858000"/>
            <a:chOff x="491575" y="0"/>
            <a:chExt cx="9574094" cy="6858000"/>
          </a:xfrm>
        </p:grpSpPr>
        <p:sp>
          <p:nvSpPr>
            <p:cNvPr id="96" name="Rectangle 95">
              <a:extLst>
                <a:ext uri="{FF2B5EF4-FFF2-40B4-BE49-F238E27FC236}">
                  <a16:creationId xmlns:a16="http://schemas.microsoft.com/office/drawing/2014/main" xmlns=""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xmlns=""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a:extLst>
                <a:ext uri="{FF2B5EF4-FFF2-40B4-BE49-F238E27FC236}">
                  <a16:creationId xmlns:a16="http://schemas.microsoft.com/office/drawing/2014/main" xmlns="" id="{F6ED4041-CDD9-443D-802E-47D4387906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992269" y="3247473"/>
              <a:ext cx="530600" cy="530600"/>
            </a:xfrm>
            <a:prstGeom prst="rect">
              <a:avLst/>
            </a:prstGeom>
          </p:spPr>
        </p:pic>
      </p:grpSp>
      <p:grpSp>
        <p:nvGrpSpPr>
          <p:cNvPr id="71" name="Group 70">
            <a:extLst>
              <a:ext uri="{FF2B5EF4-FFF2-40B4-BE49-F238E27FC236}">
                <a16:creationId xmlns:a16="http://schemas.microsoft.com/office/drawing/2014/main" xmlns="" id="{E7044FAB-DB4A-4E59-B111-8CA4168E7FA4}"/>
              </a:ext>
            </a:extLst>
          </p:cNvPr>
          <p:cNvGrpSpPr/>
          <p:nvPr/>
        </p:nvGrpSpPr>
        <p:grpSpPr>
          <a:xfrm>
            <a:off x="-1780364" y="-1"/>
            <a:ext cx="11860720" cy="6858000"/>
            <a:chOff x="-2449883" y="-1"/>
            <a:chExt cx="11860720" cy="6858000"/>
          </a:xfrm>
        </p:grpSpPr>
        <p:sp>
          <p:nvSpPr>
            <p:cNvPr id="72" name="Rectangle 71">
              <a:extLst>
                <a:ext uri="{FF2B5EF4-FFF2-40B4-BE49-F238E27FC236}">
                  <a16:creationId xmlns:a16="http://schemas.microsoft.com/office/drawing/2014/main" xmlns=""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xmlns="" id="{9DF2E944-82FA-495B-8A5C-9BDE263553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8340472" y="3247473"/>
              <a:ext cx="530600" cy="530600"/>
            </a:xfrm>
            <a:prstGeom prst="rect">
              <a:avLst/>
            </a:prstGeom>
          </p:spPr>
        </p:pic>
      </p:grpSp>
      <p:grpSp>
        <p:nvGrpSpPr>
          <p:cNvPr id="76" name="Group 75">
            <a:extLst>
              <a:ext uri="{FF2B5EF4-FFF2-40B4-BE49-F238E27FC236}">
                <a16:creationId xmlns:a16="http://schemas.microsoft.com/office/drawing/2014/main" xmlns="" id="{60E31D48-090A-4A9C-AF5C-4B0C49C47C7D}"/>
              </a:ext>
            </a:extLst>
          </p:cNvPr>
          <p:cNvGrpSpPr/>
          <p:nvPr/>
        </p:nvGrpSpPr>
        <p:grpSpPr>
          <a:xfrm>
            <a:off x="-1786364" y="0"/>
            <a:ext cx="11335017" cy="6858000"/>
            <a:chOff x="-10744545" y="-1"/>
            <a:chExt cx="11335017" cy="6858000"/>
          </a:xfrm>
        </p:grpSpPr>
        <p:sp>
          <p:nvSpPr>
            <p:cNvPr id="77" name="Rectangle 76">
              <a:extLst>
                <a:ext uri="{FF2B5EF4-FFF2-40B4-BE49-F238E27FC236}">
                  <a16:creationId xmlns:a16="http://schemas.microsoft.com/office/drawing/2014/main" xmlns="" id="{3A79A714-CB74-4EFD-9BC1-A7F2F993842A}"/>
                </a:ext>
              </a:extLst>
            </p:cNvPr>
            <p:cNvSpPr/>
            <p:nvPr/>
          </p:nvSpPr>
          <p:spPr>
            <a:xfrm>
              <a:off x="-10744545" y="-1"/>
              <a:ext cx="11331017"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xmlns="" id="{B006C60A-833A-41C2-A553-8132E7B3A7DB}"/>
                </a:ext>
              </a:extLst>
            </p:cNvPr>
            <p:cNvSpPr/>
            <p:nvPr/>
          </p:nvSpPr>
          <p:spPr>
            <a:xfrm>
              <a:off x="-577928" y="23374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79">
              <a:extLst>
                <a:ext uri="{FF2B5EF4-FFF2-40B4-BE49-F238E27FC236}">
                  <a16:creationId xmlns:a16="http://schemas.microsoft.com/office/drawing/2014/main" xmlns="" id="{0F8A56B9-A504-4035-8439-53ED4617B8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91912" y="3247473"/>
              <a:ext cx="530600" cy="530600"/>
            </a:xfrm>
            <a:prstGeom prst="rect">
              <a:avLst/>
            </a:prstGeom>
          </p:spPr>
        </p:pic>
      </p:grpSp>
      <p:pic>
        <p:nvPicPr>
          <p:cNvPr id="46082" name="Picture 2" descr="Kyste ovarien fonctionnel : hémorragie intrakystique prenant l'aspect échographique d'une fausse cloison"/>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462804" y="655271"/>
            <a:ext cx="771525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9403107"/>
      </p:ext>
    </p:extLst>
  </p:cSld>
  <p:clrMapOvr>
    <a:masterClrMapping/>
  </p:clrMapOvr>
  <p:transition spd="slow">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2635658" cy="1077218"/>
          </a:xfrm>
          <a:prstGeom prst="rect">
            <a:avLst/>
          </a:prstGeom>
        </p:spPr>
        <p:txBody>
          <a:bodyPr wrap="none">
            <a:spAutoFit/>
          </a:bodyPr>
          <a:lstStyle/>
          <a:p>
            <a:r>
              <a:rPr lang="fr-FR" sz="3200" dirty="0" smtClean="0">
                <a:solidFill>
                  <a:schemeClr val="bg1"/>
                </a:solidFill>
                <a:latin typeface="Comic Sans MS" panose="030F0702030302020204" pitchFamily="66" charset="0"/>
              </a:rPr>
              <a:t>Examens </a:t>
            </a:r>
          </a:p>
          <a:p>
            <a:r>
              <a:rPr lang="fr-FR" sz="3200" dirty="0" smtClean="0">
                <a:solidFill>
                  <a:schemeClr val="bg1"/>
                </a:solidFill>
                <a:latin typeface="Comic Sans MS" panose="030F0702030302020204" pitchFamily="66" charset="0"/>
              </a:rPr>
              <a:t>Paracliniques</a:t>
            </a:r>
            <a:endParaRPr lang="fr-FR" sz="3200" dirty="0">
              <a:solidFill>
                <a:schemeClr val="bg1"/>
              </a:solidFill>
              <a:latin typeface="Comic Sans MS" panose="030F0702030302020204" pitchFamily="66" charset="0"/>
            </a:endParaRPr>
          </a:p>
        </p:txBody>
      </p:sp>
      <p:sp>
        <p:nvSpPr>
          <p:cNvPr id="6" name="Rectangle 5"/>
          <p:cNvSpPr/>
          <p:nvPr/>
        </p:nvSpPr>
        <p:spPr>
          <a:xfrm>
            <a:off x="3820915" y="1459041"/>
            <a:ext cx="8325853" cy="646331"/>
          </a:xfrm>
          <a:prstGeom prst="rect">
            <a:avLst/>
          </a:prstGeom>
        </p:spPr>
        <p:txBody>
          <a:bodyPr wrap="square">
            <a:spAutoFit/>
          </a:bodyPr>
          <a:lstStyle/>
          <a:p>
            <a:r>
              <a:rPr lang="fr-FR" dirty="0" smtClean="0">
                <a:solidFill>
                  <a:srgbClr val="000000"/>
                </a:solidFill>
                <a:latin typeface="Comic Sans MS" panose="030F0702030302020204" pitchFamily="66" charset="0"/>
              </a:rPr>
              <a:t>Elle </a:t>
            </a:r>
            <a:r>
              <a:rPr lang="fr-FR" dirty="0">
                <a:solidFill>
                  <a:srgbClr val="000000"/>
                </a:solidFill>
                <a:latin typeface="Comic Sans MS" panose="030F0702030302020204" pitchFamily="66" charset="0"/>
              </a:rPr>
              <a:t>recherche une masse </a:t>
            </a:r>
            <a:r>
              <a:rPr lang="fr-FR" dirty="0" err="1">
                <a:solidFill>
                  <a:srgbClr val="000000"/>
                </a:solidFill>
                <a:latin typeface="Comic Sans MS" panose="030F0702030302020204" pitchFamily="66" charset="0"/>
              </a:rPr>
              <a:t>intracavitaire</a:t>
            </a:r>
            <a:r>
              <a:rPr lang="fr-FR" dirty="0">
                <a:solidFill>
                  <a:srgbClr val="000000"/>
                </a:solidFill>
                <a:latin typeface="Comic Sans MS" panose="030F0702030302020204" pitchFamily="66" charset="0"/>
              </a:rPr>
              <a:t>, des modifications de la cavitaire utérine, </a:t>
            </a:r>
            <a:r>
              <a:rPr lang="fr-FR" dirty="0" smtClean="0">
                <a:solidFill>
                  <a:srgbClr val="000000"/>
                </a:solidFill>
                <a:latin typeface="Comic Sans MS" panose="030F0702030302020204" pitchFamily="66" charset="0"/>
              </a:rPr>
              <a:t>en </a:t>
            </a:r>
            <a:r>
              <a:rPr lang="fr-FR" dirty="0" err="1" smtClean="0">
                <a:solidFill>
                  <a:srgbClr val="000000"/>
                </a:solidFill>
                <a:latin typeface="Comic Sans MS" panose="030F0702030302020204" pitchFamily="66" charset="0"/>
              </a:rPr>
              <a:t>hydrosalpinx</a:t>
            </a:r>
            <a:r>
              <a:rPr lang="fr-FR" dirty="0" smtClean="0">
                <a:solidFill>
                  <a:srgbClr val="000000"/>
                </a:solidFill>
                <a:latin typeface="Comic Sans MS" panose="030F0702030302020204" pitchFamily="66" charset="0"/>
              </a:rPr>
              <a:t>.</a:t>
            </a:r>
            <a:endParaRPr lang="fr-FR" dirty="0">
              <a:latin typeface="Comic Sans MS" panose="030F0702030302020204" pitchFamily="66" charset="0"/>
            </a:endParaRPr>
          </a:p>
        </p:txBody>
      </p:sp>
      <p:sp>
        <p:nvSpPr>
          <p:cNvPr id="7" name="Rectangle 6"/>
          <p:cNvSpPr/>
          <p:nvPr/>
        </p:nvSpPr>
        <p:spPr>
          <a:xfrm>
            <a:off x="4216691" y="902493"/>
            <a:ext cx="3073277" cy="369332"/>
          </a:xfrm>
          <a:prstGeom prst="rect">
            <a:avLst/>
          </a:prstGeom>
        </p:spPr>
        <p:txBody>
          <a:bodyPr wrap="none">
            <a:spAutoFit/>
          </a:bodyPr>
          <a:lstStyle/>
          <a:p>
            <a:r>
              <a:rPr lang="fr-FR" b="1" dirty="0">
                <a:solidFill>
                  <a:srgbClr val="FF00FF"/>
                </a:solidFill>
                <a:latin typeface="Comic Sans MS" panose="030F0702030302020204" pitchFamily="66" charset="0"/>
              </a:rPr>
              <a:t>L’hystérosalpingographie: </a:t>
            </a:r>
            <a:endParaRPr lang="fr-FR" dirty="0"/>
          </a:p>
        </p:txBody>
      </p:sp>
      <p:pic>
        <p:nvPicPr>
          <p:cNvPr id="72706" name="Picture 2" descr="Hystérosalpingographie (Images de soustractions latérales et bilatérales de la cavité utérine donnant un aspect en «T» (flèches). Images de constrictions tubaires des deux côtés. Obstruction tubaire distale bilatérale: phimosis à droite et hydrosalpinx gauche (tête de flèch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16333" y="2462854"/>
            <a:ext cx="5257381" cy="417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271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par>
                          <p:cTn id="17" fill="hold">
                            <p:stCondLst>
                              <p:cond delay="8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anim calcmode="lin" valueType="num">
                                      <p:cBhvr>
                                        <p:cTn id="21" dur="250" fill="hold"/>
                                        <p:tgtEl>
                                          <p:spTgt spid="7"/>
                                        </p:tgtEl>
                                        <p:attrNameLst>
                                          <p:attrName>ppt_x</p:attrName>
                                        </p:attrNameLst>
                                      </p:cBhvr>
                                      <p:tavLst>
                                        <p:tav tm="0">
                                          <p:val>
                                            <p:strVal val="#ppt_x"/>
                                          </p:val>
                                        </p:tav>
                                        <p:tav tm="100000">
                                          <p:val>
                                            <p:strVal val="#ppt_x"/>
                                          </p:val>
                                        </p:tav>
                                      </p:tavLst>
                                    </p:anim>
                                    <p:anim calcmode="lin" valueType="num">
                                      <p:cBhvr>
                                        <p:cTn id="22" dur="25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800"/>
                            </p:stCondLst>
                            <p:childTnLst>
                              <p:par>
                                <p:cTn id="29" presetID="16" presetClass="entr" presetSubtype="21" fill="hold" nodeType="afterEffect">
                                  <p:stCondLst>
                                    <p:cond delay="0"/>
                                  </p:stCondLst>
                                  <p:childTnLst>
                                    <p:set>
                                      <p:cBhvr>
                                        <p:cTn id="30" dur="1" fill="hold">
                                          <p:stCondLst>
                                            <p:cond delay="0"/>
                                          </p:stCondLst>
                                        </p:cTn>
                                        <p:tgtEl>
                                          <p:spTgt spid="72706"/>
                                        </p:tgtEl>
                                        <p:attrNameLst>
                                          <p:attrName>style.visibility</p:attrName>
                                        </p:attrNameLst>
                                      </p:cBhvr>
                                      <p:to>
                                        <p:strVal val="visible"/>
                                      </p:to>
                                    </p:set>
                                    <p:animEffect transition="in" filter="barn(inVertical)">
                                      <p:cBhvr>
                                        <p:cTn id="31" dur="25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2635658" cy="1077218"/>
          </a:xfrm>
          <a:prstGeom prst="rect">
            <a:avLst/>
          </a:prstGeom>
        </p:spPr>
        <p:txBody>
          <a:bodyPr wrap="none">
            <a:spAutoFit/>
          </a:bodyPr>
          <a:lstStyle/>
          <a:p>
            <a:r>
              <a:rPr lang="fr-FR" sz="3200" dirty="0" smtClean="0">
                <a:solidFill>
                  <a:schemeClr val="bg1"/>
                </a:solidFill>
                <a:latin typeface="Comic Sans MS" panose="030F0702030302020204" pitchFamily="66" charset="0"/>
              </a:rPr>
              <a:t>Examens </a:t>
            </a:r>
          </a:p>
          <a:p>
            <a:r>
              <a:rPr lang="fr-FR" sz="3200" dirty="0" smtClean="0">
                <a:solidFill>
                  <a:schemeClr val="bg1"/>
                </a:solidFill>
                <a:latin typeface="Comic Sans MS" panose="030F0702030302020204" pitchFamily="66" charset="0"/>
              </a:rPr>
              <a:t>Paracliniques</a:t>
            </a:r>
            <a:endParaRPr lang="fr-FR" sz="3200" dirty="0">
              <a:solidFill>
                <a:schemeClr val="bg1"/>
              </a:solidFill>
              <a:latin typeface="Comic Sans MS" panose="030F0702030302020204" pitchFamily="66" charset="0"/>
            </a:endParaRPr>
          </a:p>
        </p:txBody>
      </p:sp>
      <p:sp>
        <p:nvSpPr>
          <p:cNvPr id="6" name="Rectangle 5"/>
          <p:cNvSpPr/>
          <p:nvPr/>
        </p:nvSpPr>
        <p:spPr>
          <a:xfrm>
            <a:off x="4168172" y="1393366"/>
            <a:ext cx="8325853" cy="646331"/>
          </a:xfrm>
          <a:prstGeom prst="rect">
            <a:avLst/>
          </a:prstGeom>
        </p:spPr>
        <p:txBody>
          <a:bodyPr wrap="square">
            <a:spAutoFit/>
          </a:bodyPr>
          <a:lstStyle/>
          <a:p>
            <a:r>
              <a:rPr lang="fr-FR" dirty="0" smtClean="0">
                <a:solidFill>
                  <a:srgbClr val="000000"/>
                </a:solidFill>
                <a:latin typeface="Comic Sans MS" panose="030F0702030302020204" pitchFamily="66" charset="0"/>
              </a:rPr>
              <a:t>• </a:t>
            </a:r>
            <a:r>
              <a:rPr lang="fr-FR" dirty="0">
                <a:solidFill>
                  <a:srgbClr val="000000"/>
                </a:solidFill>
                <a:latin typeface="Comic Sans MS" panose="030F0702030302020204" pitchFamily="66" charset="0"/>
              </a:rPr>
              <a:t>Analyse les relations de la masse avec les organes voisins.</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L’état des nœuds lymphatiques</a:t>
            </a:r>
            <a:r>
              <a:rPr lang="fr-FR" dirty="0" smtClean="0">
                <a:solidFill>
                  <a:srgbClr val="000000"/>
                </a:solidFill>
                <a:latin typeface="Comic Sans MS" panose="030F0702030302020204" pitchFamily="66" charset="0"/>
              </a:rPr>
              <a:t>.</a:t>
            </a:r>
            <a:endParaRPr lang="fr-FR" dirty="0">
              <a:latin typeface="Comic Sans MS" panose="030F0702030302020204" pitchFamily="66" charset="0"/>
            </a:endParaRPr>
          </a:p>
        </p:txBody>
      </p:sp>
      <p:sp>
        <p:nvSpPr>
          <p:cNvPr id="7" name="Rectangle 6"/>
          <p:cNvSpPr/>
          <p:nvPr/>
        </p:nvSpPr>
        <p:spPr>
          <a:xfrm>
            <a:off x="4168172" y="902493"/>
            <a:ext cx="3063659" cy="369332"/>
          </a:xfrm>
          <a:prstGeom prst="rect">
            <a:avLst/>
          </a:prstGeom>
        </p:spPr>
        <p:txBody>
          <a:bodyPr wrap="none">
            <a:spAutoFit/>
          </a:bodyPr>
          <a:lstStyle/>
          <a:p>
            <a:r>
              <a:rPr lang="fr-FR" b="1" dirty="0">
                <a:solidFill>
                  <a:srgbClr val="FF00FF"/>
                </a:solidFill>
                <a:latin typeface="Comic Sans MS" panose="030F0702030302020204" pitchFamily="66" charset="0"/>
              </a:rPr>
              <a:t>Scanner abdomino-pelvien</a:t>
            </a:r>
            <a:endParaRPr lang="fr-FR" dirty="0"/>
          </a:p>
        </p:txBody>
      </p:sp>
      <p:pic>
        <p:nvPicPr>
          <p:cNvPr id="69634" name="Picture 2" descr="http://www.aly-abbara.com/echographie/gif_anime/images/images_02/kyste_mucoide_enorme_scanner.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4582879" y="2348632"/>
            <a:ext cx="5715000" cy="4229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505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par>
                          <p:cTn id="17" fill="hold">
                            <p:stCondLst>
                              <p:cond delay="8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50" fill="hold"/>
                                        <p:tgtEl>
                                          <p:spTgt spid="6"/>
                                        </p:tgtEl>
                                        <p:attrNameLst>
                                          <p:attrName>ppt_x</p:attrName>
                                        </p:attrNameLst>
                                      </p:cBhvr>
                                      <p:tavLst>
                                        <p:tav tm="0">
                                          <p:val>
                                            <p:strVal val="#ppt_x"/>
                                          </p:val>
                                        </p:tav>
                                        <p:tav tm="100000">
                                          <p:val>
                                            <p:strVal val="#ppt_x"/>
                                          </p:val>
                                        </p:tav>
                                      </p:tavLst>
                                    </p:anim>
                                    <p:anim calcmode="lin" valueType="num">
                                      <p:cBhvr additive="base">
                                        <p:cTn id="21" dur="2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1300"/>
                            </p:stCondLst>
                            <p:childTnLst>
                              <p:par>
                                <p:cTn id="27" presetID="16" presetClass="entr" presetSubtype="21" fill="hold" nodeType="afterEffect">
                                  <p:stCondLst>
                                    <p:cond delay="0"/>
                                  </p:stCondLst>
                                  <p:childTnLst>
                                    <p:set>
                                      <p:cBhvr>
                                        <p:cTn id="28" dur="1" fill="hold">
                                          <p:stCondLst>
                                            <p:cond delay="0"/>
                                          </p:stCondLst>
                                        </p:cTn>
                                        <p:tgtEl>
                                          <p:spTgt spid="69634"/>
                                        </p:tgtEl>
                                        <p:attrNameLst>
                                          <p:attrName>style.visibility</p:attrName>
                                        </p:attrNameLst>
                                      </p:cBhvr>
                                      <p:to>
                                        <p:strVal val="visible"/>
                                      </p:to>
                                    </p:set>
                                    <p:animEffect transition="in" filter="barn(inVertical)">
                                      <p:cBhvr>
                                        <p:cTn id="29" dur="25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2635658" cy="1077218"/>
          </a:xfrm>
          <a:prstGeom prst="rect">
            <a:avLst/>
          </a:prstGeom>
        </p:spPr>
        <p:txBody>
          <a:bodyPr wrap="none">
            <a:spAutoFit/>
          </a:bodyPr>
          <a:lstStyle/>
          <a:p>
            <a:r>
              <a:rPr lang="fr-FR" sz="3200" dirty="0" smtClean="0">
                <a:solidFill>
                  <a:schemeClr val="bg1"/>
                </a:solidFill>
                <a:latin typeface="Comic Sans MS" panose="030F0702030302020204" pitchFamily="66" charset="0"/>
              </a:rPr>
              <a:t>Examens </a:t>
            </a:r>
          </a:p>
          <a:p>
            <a:r>
              <a:rPr lang="fr-FR" sz="3200" dirty="0" smtClean="0">
                <a:solidFill>
                  <a:schemeClr val="bg1"/>
                </a:solidFill>
                <a:latin typeface="Comic Sans MS" panose="030F0702030302020204" pitchFamily="66" charset="0"/>
              </a:rPr>
              <a:t>Paracliniques</a:t>
            </a:r>
            <a:endParaRPr lang="fr-FR" sz="3200" dirty="0">
              <a:solidFill>
                <a:schemeClr val="bg1"/>
              </a:solidFill>
              <a:latin typeface="Comic Sans MS" panose="030F0702030302020204" pitchFamily="66" charset="0"/>
            </a:endParaRPr>
          </a:p>
        </p:txBody>
      </p:sp>
      <p:sp>
        <p:nvSpPr>
          <p:cNvPr id="6" name="Rectangle 5"/>
          <p:cNvSpPr/>
          <p:nvPr/>
        </p:nvSpPr>
        <p:spPr>
          <a:xfrm>
            <a:off x="4088557" y="2080169"/>
            <a:ext cx="7461759" cy="1754326"/>
          </a:xfrm>
          <a:prstGeom prst="rect">
            <a:avLst/>
          </a:prstGeom>
        </p:spPr>
        <p:txBody>
          <a:bodyPr wrap="square">
            <a:spAutoFit/>
          </a:bodyPr>
          <a:lstStyle/>
          <a:p>
            <a:r>
              <a:rPr lang="fr-FR" b="1" dirty="0" smtClean="0">
                <a:solidFill>
                  <a:srgbClr val="000000"/>
                </a:solidFill>
                <a:latin typeface="Comic Sans MS" panose="030F0702030302020204" pitchFamily="66" charset="0"/>
              </a:rPr>
              <a:t>Avantages </a:t>
            </a:r>
            <a:r>
              <a:rPr lang="fr-FR" dirty="0">
                <a:solidFill>
                  <a:srgbClr val="000000"/>
                </a:solidFill>
                <a:latin typeface="Comic Sans MS" panose="030F0702030302020204" pitchFamily="66" charset="0"/>
              </a:rPr>
              <a:t>: pas d’irradiation</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Imagerie dans les trois dimensions : sagittales, axiales, frontales.</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Analyse les caractéristiques physiques : liquide ou solide.</a:t>
            </a:r>
            <a:br>
              <a:rPr lang="fr-FR" dirty="0">
                <a:solidFill>
                  <a:srgbClr val="000000"/>
                </a:solidFill>
                <a:latin typeface="Comic Sans MS" panose="030F0702030302020204" pitchFamily="66" charset="0"/>
              </a:rPr>
            </a:br>
            <a:r>
              <a:rPr lang="fr-FR" b="1" dirty="0">
                <a:solidFill>
                  <a:srgbClr val="000000"/>
                </a:solidFill>
                <a:latin typeface="Comic Sans MS" panose="030F0702030302020204" pitchFamily="66" charset="0"/>
              </a:rPr>
              <a:t>Inconvénients </a:t>
            </a:r>
            <a:r>
              <a:rPr lang="fr-FR" dirty="0">
                <a:solidFill>
                  <a:srgbClr val="000000"/>
                </a:solidFill>
                <a:latin typeface="Comic Sans MS" panose="030F0702030302020204" pitchFamily="66" charset="0"/>
              </a:rPr>
              <a:t>:</a:t>
            </a:r>
            <a:r>
              <a:rPr lang="fr-FR" dirty="0">
                <a:latin typeface="Comic Sans MS" panose="030F0702030302020204" pitchFamily="66" charset="0"/>
              </a:rPr>
              <a:t> </a:t>
            </a:r>
            <a:br>
              <a:rPr lang="fr-FR" dirty="0">
                <a:latin typeface="Comic Sans MS" panose="030F0702030302020204" pitchFamily="66" charset="0"/>
              </a:rPr>
            </a:br>
            <a:r>
              <a:rPr lang="fr-FR" dirty="0">
                <a:latin typeface="Comic Sans MS" panose="030F0702030302020204" pitchFamily="66" charset="0"/>
              </a:rPr>
              <a:t>• ne peut pas préciser la nature histologique</a:t>
            </a:r>
            <a:br>
              <a:rPr lang="fr-FR" dirty="0">
                <a:latin typeface="Comic Sans MS" panose="030F0702030302020204" pitchFamily="66" charset="0"/>
              </a:rPr>
            </a:br>
            <a:r>
              <a:rPr lang="fr-FR" dirty="0">
                <a:latin typeface="Comic Sans MS" panose="030F0702030302020204" pitchFamily="66" charset="0"/>
              </a:rPr>
              <a:t>• le prix </a:t>
            </a:r>
          </a:p>
        </p:txBody>
      </p:sp>
      <p:sp>
        <p:nvSpPr>
          <p:cNvPr id="7" name="Rectangle 6"/>
          <p:cNvSpPr/>
          <p:nvPr/>
        </p:nvSpPr>
        <p:spPr>
          <a:xfrm>
            <a:off x="4114159" y="902493"/>
            <a:ext cx="4679486" cy="369332"/>
          </a:xfrm>
          <a:prstGeom prst="rect">
            <a:avLst/>
          </a:prstGeom>
        </p:spPr>
        <p:txBody>
          <a:bodyPr wrap="none">
            <a:spAutoFit/>
          </a:bodyPr>
          <a:lstStyle/>
          <a:p>
            <a:r>
              <a:rPr lang="fr-FR" b="1" dirty="0">
                <a:solidFill>
                  <a:srgbClr val="FF00FF"/>
                </a:solidFill>
                <a:latin typeface="Comic Sans MS" panose="030F0702030302020204" pitchFamily="66" charset="0"/>
              </a:rPr>
              <a:t>L’imagerie de résonance nucléaire (IRM)</a:t>
            </a:r>
            <a:endParaRPr lang="fr-FR" dirty="0"/>
          </a:p>
        </p:txBody>
      </p:sp>
    </p:spTree>
    <p:extLst>
      <p:ext uri="{BB962C8B-B14F-4D97-AF65-F5344CB8AC3E}">
        <p14:creationId xmlns:p14="http://schemas.microsoft.com/office/powerpoint/2010/main" xmlns="" val="32093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par>
                          <p:cTn id="17" fill="hold">
                            <p:stCondLst>
                              <p:cond delay="800"/>
                            </p:stCondLst>
                            <p:childTnLst>
                              <p:par>
                                <p:cTn id="18" presetID="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50" fill="hold"/>
                                        <p:tgtEl>
                                          <p:spTgt spid="7"/>
                                        </p:tgtEl>
                                        <p:attrNameLst>
                                          <p:attrName>ppt_x</p:attrName>
                                        </p:attrNameLst>
                                      </p:cBhvr>
                                      <p:tavLst>
                                        <p:tav tm="0">
                                          <p:val>
                                            <p:strVal val="#ppt_x"/>
                                          </p:val>
                                        </p:tav>
                                        <p:tav tm="100000">
                                          <p:val>
                                            <p:strVal val="#ppt_x"/>
                                          </p:val>
                                        </p:tav>
                                      </p:tavLst>
                                    </p:anim>
                                    <p:anim calcmode="lin" valueType="num">
                                      <p:cBhvr additive="base">
                                        <p:cTn id="21" dur="25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2479"/>
            <a:ext cx="2635658" cy="1077218"/>
          </a:xfrm>
          <a:prstGeom prst="rect">
            <a:avLst/>
          </a:prstGeom>
        </p:spPr>
        <p:txBody>
          <a:bodyPr wrap="none">
            <a:spAutoFit/>
          </a:bodyPr>
          <a:lstStyle/>
          <a:p>
            <a:r>
              <a:rPr lang="fr-FR" sz="3200" dirty="0" smtClean="0">
                <a:solidFill>
                  <a:schemeClr val="bg1"/>
                </a:solidFill>
                <a:latin typeface="Comic Sans MS" panose="030F0702030302020204" pitchFamily="66" charset="0"/>
              </a:rPr>
              <a:t>Examens </a:t>
            </a:r>
          </a:p>
          <a:p>
            <a:r>
              <a:rPr lang="fr-FR" sz="3200" dirty="0" smtClean="0">
                <a:solidFill>
                  <a:schemeClr val="bg1"/>
                </a:solidFill>
                <a:latin typeface="Comic Sans MS" panose="030F0702030302020204" pitchFamily="66" charset="0"/>
              </a:rPr>
              <a:t>Paracliniques</a:t>
            </a:r>
            <a:endParaRPr lang="fr-FR" sz="3200" dirty="0">
              <a:solidFill>
                <a:schemeClr val="bg1"/>
              </a:solidFill>
              <a:latin typeface="Comic Sans MS" panose="030F0702030302020204" pitchFamily="66" charset="0"/>
            </a:endParaRPr>
          </a:p>
        </p:txBody>
      </p:sp>
      <p:pic>
        <p:nvPicPr>
          <p:cNvPr id="8" name="Image 7"/>
          <p:cNvPicPr>
            <a:picLocks noChangeAspect="1"/>
          </p:cNvPicPr>
          <p:nvPr/>
        </p:nvPicPr>
        <p:blipFill>
          <a:blip r:embed="rId2"/>
          <a:stretch>
            <a:fillRect/>
          </a:stretch>
        </p:blipFill>
        <p:spPr>
          <a:xfrm>
            <a:off x="3820915" y="310484"/>
            <a:ext cx="8287341" cy="4320000"/>
          </a:xfrm>
          <a:prstGeom prst="rect">
            <a:avLst/>
          </a:prstGeom>
        </p:spPr>
      </p:pic>
      <p:sp>
        <p:nvSpPr>
          <p:cNvPr id="7" name="Rectangle 6"/>
          <p:cNvSpPr/>
          <p:nvPr/>
        </p:nvSpPr>
        <p:spPr>
          <a:xfrm>
            <a:off x="3133339" y="4753984"/>
            <a:ext cx="9058661" cy="1477328"/>
          </a:xfrm>
          <a:prstGeom prst="rect">
            <a:avLst/>
          </a:prstGeom>
        </p:spPr>
        <p:txBody>
          <a:bodyPr wrap="square">
            <a:spAutoFit/>
          </a:bodyPr>
          <a:lstStyle/>
          <a:p>
            <a:r>
              <a:rPr lang="fr-FR" dirty="0">
                <a:solidFill>
                  <a:srgbClr val="231F20"/>
                </a:solidFill>
                <a:latin typeface="Comic Sans MS" panose="030F0702030302020204" pitchFamily="66" charset="0"/>
              </a:rPr>
              <a:t>Petit </a:t>
            </a:r>
            <a:r>
              <a:rPr lang="fr-FR" dirty="0" smtClean="0">
                <a:solidFill>
                  <a:srgbClr val="231F20"/>
                </a:solidFill>
                <a:latin typeface="Comic Sans MS" panose="030F0702030302020204" pitchFamily="66" charset="0"/>
              </a:rPr>
              <a:t>myome </a:t>
            </a:r>
            <a:r>
              <a:rPr lang="fr-FR" dirty="0" err="1" smtClean="0">
                <a:solidFill>
                  <a:srgbClr val="231F20"/>
                </a:solidFill>
                <a:latin typeface="Comic Sans MS" panose="030F0702030302020204" pitchFamily="66" charset="0"/>
              </a:rPr>
              <a:t>intracavitaire</a:t>
            </a:r>
            <a:r>
              <a:rPr lang="fr-FR" dirty="0" smtClean="0">
                <a:solidFill>
                  <a:srgbClr val="231F20"/>
                </a:solidFill>
                <a:latin typeface="Comic Sans MS" panose="030F0702030302020204" pitchFamily="66" charset="0"/>
              </a:rPr>
              <a:t> </a:t>
            </a:r>
            <a:r>
              <a:rPr lang="fr-FR" dirty="0">
                <a:solidFill>
                  <a:srgbClr val="231F20"/>
                </a:solidFill>
                <a:latin typeface="Comic Sans MS" panose="030F0702030302020204" pitchFamily="66" charset="0"/>
              </a:rPr>
              <a:t>: aspect IRM.</a:t>
            </a:r>
            <a:br>
              <a:rPr lang="fr-FR" dirty="0">
                <a:solidFill>
                  <a:srgbClr val="231F20"/>
                </a:solidFill>
                <a:latin typeface="Comic Sans MS" panose="030F0702030302020204" pitchFamily="66" charset="0"/>
              </a:rPr>
            </a:br>
            <a:r>
              <a:rPr lang="fr-FR" b="1" dirty="0">
                <a:solidFill>
                  <a:srgbClr val="231F20"/>
                </a:solidFill>
                <a:latin typeface="Comic Sans MS" panose="030F0702030302020204" pitchFamily="66" charset="0"/>
              </a:rPr>
              <a:t>a. </a:t>
            </a:r>
            <a:r>
              <a:rPr lang="fr-FR" dirty="0">
                <a:solidFill>
                  <a:srgbClr val="231F20"/>
                </a:solidFill>
                <a:latin typeface="Comic Sans MS" panose="030F0702030302020204" pitchFamily="66" charset="0"/>
              </a:rPr>
              <a:t>Coupe sagittale T2 : petit myome </a:t>
            </a:r>
            <a:r>
              <a:rPr lang="fr-FR" dirty="0" err="1" smtClean="0">
                <a:solidFill>
                  <a:srgbClr val="231F20"/>
                </a:solidFill>
                <a:latin typeface="Comic Sans MS" panose="030F0702030302020204" pitchFamily="66" charset="0"/>
              </a:rPr>
              <a:t>intracavitaire</a:t>
            </a:r>
            <a:r>
              <a:rPr lang="fr-FR" dirty="0" smtClean="0">
                <a:solidFill>
                  <a:srgbClr val="231F20"/>
                </a:solidFill>
                <a:latin typeface="Comic Sans MS" panose="030F0702030302020204" pitchFamily="66" charset="0"/>
              </a:rPr>
              <a:t>  </a:t>
            </a:r>
            <a:r>
              <a:rPr lang="fr-FR" dirty="0">
                <a:solidFill>
                  <a:srgbClr val="231F20"/>
                </a:solidFill>
                <a:latin typeface="Comic Sans MS" panose="030F0702030302020204" pitchFamily="66" charset="0"/>
              </a:rPr>
              <a:t>visible entre deux myomes interstitiels.</a:t>
            </a:r>
            <a:br>
              <a:rPr lang="fr-FR" dirty="0">
                <a:solidFill>
                  <a:srgbClr val="231F20"/>
                </a:solidFill>
                <a:latin typeface="Comic Sans MS" panose="030F0702030302020204" pitchFamily="66" charset="0"/>
              </a:rPr>
            </a:br>
            <a:r>
              <a:rPr lang="fr-FR" b="1" dirty="0">
                <a:solidFill>
                  <a:srgbClr val="231F20"/>
                </a:solidFill>
                <a:latin typeface="Comic Sans MS" panose="030F0702030302020204" pitchFamily="66" charset="0"/>
              </a:rPr>
              <a:t>b. </a:t>
            </a:r>
            <a:r>
              <a:rPr lang="fr-FR" dirty="0">
                <a:solidFill>
                  <a:srgbClr val="231F20"/>
                </a:solidFill>
                <a:latin typeface="Comic Sans MS" panose="030F0702030302020204" pitchFamily="66" charset="0"/>
              </a:rPr>
              <a:t>Coupe frontale T2 : le myome en </a:t>
            </a:r>
            <a:r>
              <a:rPr lang="fr-FR" dirty="0" err="1" smtClean="0">
                <a:solidFill>
                  <a:srgbClr val="231F20"/>
                </a:solidFill>
                <a:latin typeface="Comic Sans MS" panose="030F0702030302020204" pitchFamily="66" charset="0"/>
              </a:rPr>
              <a:t>hyposignal</a:t>
            </a:r>
            <a:r>
              <a:rPr lang="fr-FR" dirty="0" smtClean="0">
                <a:solidFill>
                  <a:srgbClr val="231F20"/>
                </a:solidFill>
                <a:latin typeface="Comic Sans MS" panose="030F0702030302020204" pitchFamily="66" charset="0"/>
              </a:rPr>
              <a:t> est </a:t>
            </a:r>
            <a:r>
              <a:rPr lang="fr-FR" dirty="0">
                <a:solidFill>
                  <a:srgbClr val="231F20"/>
                </a:solidFill>
                <a:latin typeface="Comic Sans MS" panose="030F0702030302020204" pitchFamily="66" charset="0"/>
              </a:rPr>
              <a:t>totalement entouré d’endomètre en </a:t>
            </a:r>
            <a:r>
              <a:rPr lang="fr-FR" dirty="0" err="1">
                <a:solidFill>
                  <a:srgbClr val="231F20"/>
                </a:solidFill>
                <a:latin typeface="Comic Sans MS" panose="030F0702030302020204" pitchFamily="66" charset="0"/>
              </a:rPr>
              <a:t>hypersignal</a:t>
            </a:r>
            <a:r>
              <a:rPr lang="fr-FR" dirty="0">
                <a:solidFill>
                  <a:srgbClr val="231F20"/>
                </a:solidFill>
                <a:latin typeface="Comic Sans MS" panose="030F0702030302020204" pitchFamily="66" charset="0"/>
              </a:rPr>
              <a:t>, présence d’un follicule sur l’ovaire gauche.</a:t>
            </a:r>
            <a:r>
              <a:rPr lang="fr-FR" dirty="0">
                <a:latin typeface="Comic Sans MS" panose="030F0702030302020204" pitchFamily="66" charset="0"/>
              </a:rPr>
              <a:t> </a:t>
            </a:r>
          </a:p>
        </p:txBody>
      </p:sp>
      <p:sp>
        <p:nvSpPr>
          <p:cNvPr id="9" name="Flèche vers le bas 8"/>
          <p:cNvSpPr/>
          <p:nvPr/>
        </p:nvSpPr>
        <p:spPr>
          <a:xfrm rot="1816216">
            <a:off x="5490116" y="571933"/>
            <a:ext cx="426329" cy="145983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rot="1816216">
            <a:off x="10230558" y="116176"/>
            <a:ext cx="426329" cy="145983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9079832" y="1540042"/>
            <a:ext cx="990285" cy="1155032"/>
          </a:xfrm>
          <a:custGeom>
            <a:avLst/>
            <a:gdLst>
              <a:gd name="connsiteX0" fmla="*/ 978568 w 990285"/>
              <a:gd name="connsiteY0" fmla="*/ 80211 h 1155032"/>
              <a:gd name="connsiteX1" fmla="*/ 753979 w 990285"/>
              <a:gd name="connsiteY1" fmla="*/ 48126 h 1155032"/>
              <a:gd name="connsiteX2" fmla="*/ 705852 w 990285"/>
              <a:gd name="connsiteY2" fmla="*/ 32084 h 1155032"/>
              <a:gd name="connsiteX3" fmla="*/ 561473 w 990285"/>
              <a:gd name="connsiteY3" fmla="*/ 0 h 1155032"/>
              <a:gd name="connsiteX4" fmla="*/ 160421 w 990285"/>
              <a:gd name="connsiteY4" fmla="*/ 16042 h 1155032"/>
              <a:gd name="connsiteX5" fmla="*/ 80210 w 990285"/>
              <a:gd name="connsiteY5" fmla="*/ 64169 h 1155032"/>
              <a:gd name="connsiteX6" fmla="*/ 48126 w 990285"/>
              <a:gd name="connsiteY6" fmla="*/ 112295 h 1155032"/>
              <a:gd name="connsiteX7" fmla="*/ 0 w 990285"/>
              <a:gd name="connsiteY7" fmla="*/ 160421 h 1155032"/>
              <a:gd name="connsiteX8" fmla="*/ 16042 w 990285"/>
              <a:gd name="connsiteY8" fmla="*/ 513347 h 1155032"/>
              <a:gd name="connsiteX9" fmla="*/ 80210 w 990285"/>
              <a:gd name="connsiteY9" fmla="*/ 673769 h 1155032"/>
              <a:gd name="connsiteX10" fmla="*/ 112294 w 990285"/>
              <a:gd name="connsiteY10" fmla="*/ 721895 h 1155032"/>
              <a:gd name="connsiteX11" fmla="*/ 144379 w 990285"/>
              <a:gd name="connsiteY11" fmla="*/ 753979 h 1155032"/>
              <a:gd name="connsiteX12" fmla="*/ 208547 w 990285"/>
              <a:gd name="connsiteY12" fmla="*/ 866274 h 1155032"/>
              <a:gd name="connsiteX13" fmla="*/ 256673 w 990285"/>
              <a:gd name="connsiteY13" fmla="*/ 914400 h 1155032"/>
              <a:gd name="connsiteX14" fmla="*/ 304800 w 990285"/>
              <a:gd name="connsiteY14" fmla="*/ 994611 h 1155032"/>
              <a:gd name="connsiteX15" fmla="*/ 385010 w 990285"/>
              <a:gd name="connsiteY15" fmla="*/ 1090863 h 1155032"/>
              <a:gd name="connsiteX16" fmla="*/ 465221 w 990285"/>
              <a:gd name="connsiteY16" fmla="*/ 1155032 h 1155032"/>
              <a:gd name="connsiteX17" fmla="*/ 625642 w 990285"/>
              <a:gd name="connsiteY17" fmla="*/ 1106905 h 1155032"/>
              <a:gd name="connsiteX18" fmla="*/ 673768 w 990285"/>
              <a:gd name="connsiteY18" fmla="*/ 1058779 h 1155032"/>
              <a:gd name="connsiteX19" fmla="*/ 721894 w 990285"/>
              <a:gd name="connsiteY19" fmla="*/ 962526 h 1155032"/>
              <a:gd name="connsiteX20" fmla="*/ 737936 w 990285"/>
              <a:gd name="connsiteY20" fmla="*/ 914400 h 1155032"/>
              <a:gd name="connsiteX21" fmla="*/ 786063 w 990285"/>
              <a:gd name="connsiteY21" fmla="*/ 882316 h 1155032"/>
              <a:gd name="connsiteX22" fmla="*/ 802105 w 990285"/>
              <a:gd name="connsiteY22" fmla="*/ 834190 h 1155032"/>
              <a:gd name="connsiteX23" fmla="*/ 866273 w 990285"/>
              <a:gd name="connsiteY23" fmla="*/ 737937 h 1155032"/>
              <a:gd name="connsiteX24" fmla="*/ 914400 w 990285"/>
              <a:gd name="connsiteY24" fmla="*/ 641684 h 1155032"/>
              <a:gd name="connsiteX25" fmla="*/ 946484 w 990285"/>
              <a:gd name="connsiteY25" fmla="*/ 545432 h 1155032"/>
              <a:gd name="connsiteX26" fmla="*/ 978568 w 990285"/>
              <a:gd name="connsiteY26" fmla="*/ 80211 h 115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0285" h="1155032">
                <a:moveTo>
                  <a:pt x="978568" y="80211"/>
                </a:moveTo>
                <a:cubicBezTo>
                  <a:pt x="946484" y="-2673"/>
                  <a:pt x="813467" y="61346"/>
                  <a:pt x="753979" y="48126"/>
                </a:cubicBezTo>
                <a:cubicBezTo>
                  <a:pt x="737472" y="44458"/>
                  <a:pt x="722359" y="35752"/>
                  <a:pt x="705852" y="32084"/>
                </a:cubicBezTo>
                <a:cubicBezTo>
                  <a:pt x="536453" y="-5560"/>
                  <a:pt x="669814" y="36113"/>
                  <a:pt x="561473" y="0"/>
                </a:cubicBezTo>
                <a:cubicBezTo>
                  <a:pt x="427789" y="5347"/>
                  <a:pt x="293872" y="6510"/>
                  <a:pt x="160421" y="16042"/>
                </a:cubicBezTo>
                <a:cubicBezTo>
                  <a:pt x="122272" y="18767"/>
                  <a:pt x="102492" y="36316"/>
                  <a:pt x="80210" y="64169"/>
                </a:cubicBezTo>
                <a:cubicBezTo>
                  <a:pt x="68166" y="79224"/>
                  <a:pt x="60469" y="97484"/>
                  <a:pt x="48126" y="112295"/>
                </a:cubicBezTo>
                <a:cubicBezTo>
                  <a:pt x="33602" y="129723"/>
                  <a:pt x="16042" y="144379"/>
                  <a:pt x="0" y="160421"/>
                </a:cubicBezTo>
                <a:cubicBezTo>
                  <a:pt x="5347" y="278063"/>
                  <a:pt x="3496" y="396254"/>
                  <a:pt x="16042" y="513347"/>
                </a:cubicBezTo>
                <a:cubicBezTo>
                  <a:pt x="20376" y="553798"/>
                  <a:pt x="57971" y="634851"/>
                  <a:pt x="80210" y="673769"/>
                </a:cubicBezTo>
                <a:cubicBezTo>
                  <a:pt x="89776" y="690509"/>
                  <a:pt x="100250" y="706840"/>
                  <a:pt x="112294" y="721895"/>
                </a:cubicBezTo>
                <a:cubicBezTo>
                  <a:pt x="121742" y="733705"/>
                  <a:pt x="134931" y="742169"/>
                  <a:pt x="144379" y="753979"/>
                </a:cubicBezTo>
                <a:cubicBezTo>
                  <a:pt x="245404" y="880259"/>
                  <a:pt x="98782" y="712602"/>
                  <a:pt x="208547" y="866274"/>
                </a:cubicBezTo>
                <a:cubicBezTo>
                  <a:pt x="221733" y="884735"/>
                  <a:pt x="240631" y="898358"/>
                  <a:pt x="256673" y="914400"/>
                </a:cubicBezTo>
                <a:cubicBezTo>
                  <a:pt x="284532" y="997977"/>
                  <a:pt x="254466" y="931694"/>
                  <a:pt x="304800" y="994611"/>
                </a:cubicBezTo>
                <a:cubicBezTo>
                  <a:pt x="355276" y="1057706"/>
                  <a:pt x="316417" y="1033702"/>
                  <a:pt x="385010" y="1090863"/>
                </a:cubicBezTo>
                <a:cubicBezTo>
                  <a:pt x="506432" y="1192048"/>
                  <a:pt x="371876" y="1061687"/>
                  <a:pt x="465221" y="1155032"/>
                </a:cubicBezTo>
                <a:cubicBezTo>
                  <a:pt x="535428" y="1143331"/>
                  <a:pt x="568873" y="1147454"/>
                  <a:pt x="625642" y="1106905"/>
                </a:cubicBezTo>
                <a:cubicBezTo>
                  <a:pt x="644103" y="1093719"/>
                  <a:pt x="657726" y="1074821"/>
                  <a:pt x="673768" y="1058779"/>
                </a:cubicBezTo>
                <a:cubicBezTo>
                  <a:pt x="714090" y="937814"/>
                  <a:pt x="659698" y="1086918"/>
                  <a:pt x="721894" y="962526"/>
                </a:cubicBezTo>
                <a:cubicBezTo>
                  <a:pt x="729456" y="947401"/>
                  <a:pt x="727372" y="927604"/>
                  <a:pt x="737936" y="914400"/>
                </a:cubicBezTo>
                <a:cubicBezTo>
                  <a:pt x="749980" y="899345"/>
                  <a:pt x="770021" y="893011"/>
                  <a:pt x="786063" y="882316"/>
                </a:cubicBezTo>
                <a:cubicBezTo>
                  <a:pt x="791410" y="866274"/>
                  <a:pt x="793893" y="848972"/>
                  <a:pt x="802105" y="834190"/>
                </a:cubicBezTo>
                <a:cubicBezTo>
                  <a:pt x="820832" y="800482"/>
                  <a:pt x="854079" y="774519"/>
                  <a:pt x="866273" y="737937"/>
                </a:cubicBezTo>
                <a:cubicBezTo>
                  <a:pt x="888412" y="671520"/>
                  <a:pt x="872935" y="703881"/>
                  <a:pt x="914400" y="641684"/>
                </a:cubicBezTo>
                <a:cubicBezTo>
                  <a:pt x="925095" y="609600"/>
                  <a:pt x="943890" y="579152"/>
                  <a:pt x="946484" y="545432"/>
                </a:cubicBezTo>
                <a:cubicBezTo>
                  <a:pt x="969088" y="251578"/>
                  <a:pt x="1010652" y="163095"/>
                  <a:pt x="978568" y="80211"/>
                </a:cubicBezTo>
                <a:close/>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9416716" y="1892968"/>
            <a:ext cx="449700" cy="436728"/>
          </a:xfrm>
          <a:custGeom>
            <a:avLst/>
            <a:gdLst>
              <a:gd name="connsiteX0" fmla="*/ 433137 w 449700"/>
              <a:gd name="connsiteY0" fmla="*/ 368969 h 436728"/>
              <a:gd name="connsiteX1" fmla="*/ 449179 w 449700"/>
              <a:gd name="connsiteY1" fmla="*/ 176464 h 436728"/>
              <a:gd name="connsiteX2" fmla="*/ 417095 w 449700"/>
              <a:gd name="connsiteY2" fmla="*/ 80211 h 436728"/>
              <a:gd name="connsiteX3" fmla="*/ 304800 w 449700"/>
              <a:gd name="connsiteY3" fmla="*/ 16043 h 436728"/>
              <a:gd name="connsiteX4" fmla="*/ 256673 w 449700"/>
              <a:gd name="connsiteY4" fmla="*/ 0 h 436728"/>
              <a:gd name="connsiteX5" fmla="*/ 64168 w 449700"/>
              <a:gd name="connsiteY5" fmla="*/ 16043 h 436728"/>
              <a:gd name="connsiteX6" fmla="*/ 0 w 449700"/>
              <a:gd name="connsiteY6" fmla="*/ 112295 h 436728"/>
              <a:gd name="connsiteX7" fmla="*/ 16042 w 449700"/>
              <a:gd name="connsiteY7" fmla="*/ 288758 h 436728"/>
              <a:gd name="connsiteX8" fmla="*/ 48126 w 449700"/>
              <a:gd name="connsiteY8" fmla="*/ 336885 h 436728"/>
              <a:gd name="connsiteX9" fmla="*/ 96252 w 449700"/>
              <a:gd name="connsiteY9" fmla="*/ 385011 h 436728"/>
              <a:gd name="connsiteX10" fmla="*/ 144379 w 449700"/>
              <a:gd name="connsiteY10" fmla="*/ 401053 h 436728"/>
              <a:gd name="connsiteX11" fmla="*/ 208547 w 449700"/>
              <a:gd name="connsiteY11" fmla="*/ 433137 h 436728"/>
              <a:gd name="connsiteX12" fmla="*/ 449179 w 449700"/>
              <a:gd name="connsiteY12" fmla="*/ 368969 h 436728"/>
              <a:gd name="connsiteX13" fmla="*/ 433137 w 449700"/>
              <a:gd name="connsiteY13" fmla="*/ 368969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700" h="436728">
                <a:moveTo>
                  <a:pt x="433137" y="368969"/>
                </a:moveTo>
                <a:cubicBezTo>
                  <a:pt x="433137" y="336885"/>
                  <a:pt x="452751" y="240756"/>
                  <a:pt x="449179" y="176464"/>
                </a:cubicBezTo>
                <a:cubicBezTo>
                  <a:pt x="447303" y="142696"/>
                  <a:pt x="445235" y="98971"/>
                  <a:pt x="417095" y="80211"/>
                </a:cubicBezTo>
                <a:cubicBezTo>
                  <a:pt x="368762" y="47990"/>
                  <a:pt x="361789" y="40467"/>
                  <a:pt x="304800" y="16043"/>
                </a:cubicBezTo>
                <a:cubicBezTo>
                  <a:pt x="289257" y="9382"/>
                  <a:pt x="272715" y="5348"/>
                  <a:pt x="256673" y="0"/>
                </a:cubicBezTo>
                <a:cubicBezTo>
                  <a:pt x="192505" y="5348"/>
                  <a:pt x="123160" y="-9766"/>
                  <a:pt x="64168" y="16043"/>
                </a:cubicBezTo>
                <a:cubicBezTo>
                  <a:pt x="28841" y="31499"/>
                  <a:pt x="0" y="112295"/>
                  <a:pt x="0" y="112295"/>
                </a:cubicBezTo>
                <a:cubicBezTo>
                  <a:pt x="5347" y="171116"/>
                  <a:pt x="3667" y="231005"/>
                  <a:pt x="16042" y="288758"/>
                </a:cubicBezTo>
                <a:cubicBezTo>
                  <a:pt x="20082" y="307610"/>
                  <a:pt x="35783" y="322073"/>
                  <a:pt x="48126" y="336885"/>
                </a:cubicBezTo>
                <a:cubicBezTo>
                  <a:pt x="62650" y="354314"/>
                  <a:pt x="77375" y="372427"/>
                  <a:pt x="96252" y="385011"/>
                </a:cubicBezTo>
                <a:cubicBezTo>
                  <a:pt x="110322" y="394391"/>
                  <a:pt x="128836" y="394392"/>
                  <a:pt x="144379" y="401053"/>
                </a:cubicBezTo>
                <a:cubicBezTo>
                  <a:pt x="166359" y="410473"/>
                  <a:pt x="187158" y="422442"/>
                  <a:pt x="208547" y="433137"/>
                </a:cubicBezTo>
                <a:cubicBezTo>
                  <a:pt x="330717" y="423739"/>
                  <a:pt x="407622" y="472860"/>
                  <a:pt x="449179" y="368969"/>
                </a:cubicBezTo>
                <a:cubicBezTo>
                  <a:pt x="453151" y="359039"/>
                  <a:pt x="433137" y="401053"/>
                  <a:pt x="433137" y="368969"/>
                </a:cubicBezTo>
                <a:close/>
              </a:path>
            </a:pathLst>
          </a:cu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4612299" y="2213811"/>
            <a:ext cx="263528" cy="2566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019479" y="2084917"/>
            <a:ext cx="263528" cy="256673"/>
          </a:xfrm>
          <a:prstGeom prst="ellipse">
            <a:avLst/>
          </a:prstGeom>
          <a:solidFill>
            <a:srgbClr val="52C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5452151" y="2048959"/>
            <a:ext cx="263528" cy="2566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8970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1" grpId="0" animBg="1"/>
      <p:bldP spid="12" grpId="0" animBg="1"/>
      <p:bldP spid="14" grpId="0" animBg="1"/>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74215" y="326827"/>
            <a:ext cx="8057364" cy="4479715"/>
          </a:xfrm>
          <a:prstGeom prst="rect">
            <a:avLst/>
          </a:prstGeom>
        </p:spPr>
      </p:pic>
      <p:sp>
        <p:nvSpPr>
          <p:cNvPr id="3" name="Rectangle 2"/>
          <p:cNvSpPr/>
          <p:nvPr/>
        </p:nvSpPr>
        <p:spPr>
          <a:xfrm>
            <a:off x="3061987" y="5165104"/>
            <a:ext cx="8983579" cy="1477328"/>
          </a:xfrm>
          <a:prstGeom prst="rect">
            <a:avLst/>
          </a:prstGeom>
        </p:spPr>
        <p:txBody>
          <a:bodyPr wrap="square">
            <a:spAutoFit/>
          </a:bodyPr>
          <a:lstStyle/>
          <a:p>
            <a:r>
              <a:rPr lang="fr-FR" dirty="0">
                <a:solidFill>
                  <a:srgbClr val="231F20"/>
                </a:solidFill>
                <a:latin typeface="Frutiger-Roman"/>
              </a:rPr>
              <a:t>Gros myome </a:t>
            </a:r>
            <a:r>
              <a:rPr lang="fr-FR" dirty="0" err="1" smtClean="0">
                <a:solidFill>
                  <a:srgbClr val="231F20"/>
                </a:solidFill>
                <a:latin typeface="Frutiger-Roman"/>
              </a:rPr>
              <a:t>fundique</a:t>
            </a:r>
            <a:r>
              <a:rPr lang="fr-FR" dirty="0" smtClean="0">
                <a:solidFill>
                  <a:srgbClr val="231F20"/>
                </a:solidFill>
                <a:latin typeface="Frutiger-Roman"/>
              </a:rPr>
              <a:t> </a:t>
            </a:r>
            <a:r>
              <a:rPr lang="fr-FR" dirty="0">
                <a:solidFill>
                  <a:srgbClr val="231F20"/>
                </a:solidFill>
                <a:latin typeface="Frutiger-Roman"/>
              </a:rPr>
              <a:t>à dôme sous muqueux (IRM).</a:t>
            </a:r>
            <a:br>
              <a:rPr lang="fr-FR" dirty="0">
                <a:solidFill>
                  <a:srgbClr val="231F20"/>
                </a:solidFill>
                <a:latin typeface="Frutiger-Roman"/>
              </a:rPr>
            </a:br>
            <a:r>
              <a:rPr lang="fr-FR" b="1" dirty="0">
                <a:solidFill>
                  <a:srgbClr val="231F20"/>
                </a:solidFill>
                <a:latin typeface="Frutiger-Bold"/>
              </a:rPr>
              <a:t>a. </a:t>
            </a:r>
            <a:r>
              <a:rPr lang="fr-FR" dirty="0">
                <a:solidFill>
                  <a:srgbClr val="231F20"/>
                </a:solidFill>
                <a:latin typeface="Frutiger-Light"/>
              </a:rPr>
              <a:t>Coupe sagittale T2 : gros myome de 8 cm, présence d’un kyste </a:t>
            </a:r>
            <a:r>
              <a:rPr lang="fr-FR" dirty="0" err="1">
                <a:solidFill>
                  <a:srgbClr val="231F20"/>
                </a:solidFill>
                <a:latin typeface="Frutiger-Light"/>
              </a:rPr>
              <a:t>endométriosique</a:t>
            </a:r>
            <a:r>
              <a:rPr lang="fr-FR" dirty="0">
                <a:solidFill>
                  <a:srgbClr val="231F20"/>
                </a:solidFill>
                <a:latin typeface="Frutiger-Light"/>
              </a:rPr>
              <a:t> rétro-utérin (</a:t>
            </a:r>
            <a:r>
              <a:rPr lang="fr-FR" dirty="0">
                <a:solidFill>
                  <a:srgbClr val="231F20"/>
                </a:solidFill>
                <a:latin typeface="Wingdings3"/>
              </a:rPr>
              <a:t>J</a:t>
            </a:r>
            <a:r>
              <a:rPr lang="fr-FR" dirty="0">
                <a:solidFill>
                  <a:srgbClr val="231F20"/>
                </a:solidFill>
                <a:latin typeface="Frutiger-Light"/>
              </a:rPr>
              <a:t>). </a:t>
            </a:r>
            <a:endParaRPr lang="fr-FR" dirty="0" smtClean="0">
              <a:solidFill>
                <a:srgbClr val="231F20"/>
              </a:solidFill>
              <a:latin typeface="Frutiger-Light"/>
            </a:endParaRPr>
          </a:p>
          <a:p>
            <a:r>
              <a:rPr lang="fr-FR" b="1" dirty="0" smtClean="0">
                <a:solidFill>
                  <a:srgbClr val="231F20"/>
                </a:solidFill>
                <a:latin typeface="Frutiger-Bold"/>
              </a:rPr>
              <a:t>b</a:t>
            </a:r>
            <a:r>
              <a:rPr lang="fr-FR" b="1" dirty="0">
                <a:solidFill>
                  <a:srgbClr val="231F20"/>
                </a:solidFill>
                <a:latin typeface="Frutiger-Bold"/>
              </a:rPr>
              <a:t>. </a:t>
            </a:r>
            <a:r>
              <a:rPr lang="fr-FR" dirty="0">
                <a:solidFill>
                  <a:srgbClr val="231F20"/>
                </a:solidFill>
                <a:latin typeface="Frutiger-Light"/>
              </a:rPr>
              <a:t>Coupe axiale T2.</a:t>
            </a:r>
            <a:r>
              <a:rPr lang="fr-FR" dirty="0"/>
              <a:t> </a:t>
            </a:r>
            <a:br>
              <a:rPr lang="fr-FR" dirty="0"/>
            </a:br>
            <a:endParaRPr lang="fr-FR" dirty="0"/>
          </a:p>
        </p:txBody>
      </p:sp>
      <p:sp>
        <p:nvSpPr>
          <p:cNvPr id="4"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62479"/>
            <a:ext cx="2635658" cy="1077218"/>
          </a:xfrm>
          <a:prstGeom prst="rect">
            <a:avLst/>
          </a:prstGeom>
        </p:spPr>
        <p:txBody>
          <a:bodyPr wrap="none">
            <a:spAutoFit/>
          </a:bodyPr>
          <a:lstStyle/>
          <a:p>
            <a:r>
              <a:rPr lang="fr-FR" sz="3200" dirty="0" smtClean="0">
                <a:solidFill>
                  <a:schemeClr val="bg1"/>
                </a:solidFill>
                <a:latin typeface="Comic Sans MS" panose="030F0702030302020204" pitchFamily="66" charset="0"/>
              </a:rPr>
              <a:t>Examens </a:t>
            </a:r>
          </a:p>
          <a:p>
            <a:r>
              <a:rPr lang="fr-FR" sz="3200" dirty="0" smtClean="0">
                <a:solidFill>
                  <a:schemeClr val="bg1"/>
                </a:solidFill>
                <a:latin typeface="Comic Sans MS" panose="030F0702030302020204" pitchFamily="66" charset="0"/>
              </a:rPr>
              <a:t>Paracliniques</a:t>
            </a:r>
            <a:endParaRPr lang="fr-FR" sz="3200" dirty="0">
              <a:solidFill>
                <a:schemeClr val="bg1"/>
              </a:solidFill>
              <a:latin typeface="Comic Sans MS" panose="030F0702030302020204" pitchFamily="66" charset="0"/>
            </a:endParaRPr>
          </a:p>
        </p:txBody>
      </p:sp>
      <p:sp>
        <p:nvSpPr>
          <p:cNvPr id="9" name="Flèche vers le bas 8"/>
          <p:cNvSpPr/>
          <p:nvPr/>
        </p:nvSpPr>
        <p:spPr>
          <a:xfrm rot="1816216">
            <a:off x="5701950" y="388941"/>
            <a:ext cx="426329" cy="99485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1816216">
            <a:off x="6710754" y="818002"/>
            <a:ext cx="426329" cy="1059016"/>
          </a:xfrm>
          <a:prstGeom prst="downArrow">
            <a:avLst/>
          </a:prstGeom>
          <a:solidFill>
            <a:srgbClr val="52C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rot="1816216">
            <a:off x="10218484" y="2216216"/>
            <a:ext cx="426329" cy="901063"/>
          </a:xfrm>
          <a:prstGeom prst="downArrow">
            <a:avLst/>
          </a:prstGeom>
          <a:solidFill>
            <a:srgbClr val="52C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rot="1816216">
            <a:off x="10414536" y="468532"/>
            <a:ext cx="426329" cy="98789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87862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8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7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7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6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8259" y="661198"/>
            <a:ext cx="2638864"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clinique</a:t>
            </a:r>
            <a:endParaRPr lang="fr-FR" sz="3200" dirty="0">
              <a:solidFill>
                <a:schemeClr val="bg1"/>
              </a:solidFill>
              <a:latin typeface="Comic Sans MS" panose="030F0702030302020204" pitchFamily="66" charset="0"/>
            </a:endParaRPr>
          </a:p>
        </p:txBody>
      </p:sp>
      <p:sp>
        <p:nvSpPr>
          <p:cNvPr id="8" name="Rectangle 7"/>
          <p:cNvSpPr/>
          <p:nvPr/>
        </p:nvSpPr>
        <p:spPr>
          <a:xfrm>
            <a:off x="3560625" y="1310044"/>
            <a:ext cx="8422827" cy="1508105"/>
          </a:xfrm>
          <a:prstGeom prst="rect">
            <a:avLst/>
          </a:prstGeom>
        </p:spPr>
        <p:txBody>
          <a:bodyPr wrap="square">
            <a:spAutoFit/>
          </a:bodyPr>
          <a:lstStyle/>
          <a:p>
            <a:r>
              <a:rPr lang="fr-FR" sz="2000" b="1" dirty="0" smtClean="0">
                <a:solidFill>
                  <a:srgbClr val="007879"/>
                </a:solidFill>
                <a:latin typeface="Comic Sans MS" panose="030F0702030302020204" pitchFamily="66" charset="0"/>
              </a:rPr>
              <a:t> </a:t>
            </a:r>
            <a:r>
              <a:rPr lang="fr-FR" b="1" i="1" dirty="0" smtClean="0">
                <a:solidFill>
                  <a:srgbClr val="007879"/>
                </a:solidFill>
                <a:latin typeface="Comic Sans MS" panose="030F0702030302020204" pitchFamily="66" charset="0"/>
              </a:rPr>
              <a:t>La </a:t>
            </a:r>
            <a:r>
              <a:rPr lang="fr-FR" b="1" i="1" dirty="0">
                <a:solidFill>
                  <a:srgbClr val="007879"/>
                </a:solidFill>
                <a:latin typeface="Comic Sans MS" panose="030F0702030302020204" pitchFamily="66" charset="0"/>
              </a:rPr>
              <a:t>cœlioscopie diagnostique</a:t>
            </a:r>
            <a:r>
              <a:rPr lang="fr-FR" i="1" dirty="0">
                <a:solidFill>
                  <a:srgbClr val="800000"/>
                </a:solidFill>
                <a:latin typeface="Comic Sans MS" panose="030F0702030302020204" pitchFamily="66" charset="0"/>
              </a:rPr>
              <a:t/>
            </a:r>
            <a:br>
              <a:rPr lang="fr-FR" i="1" dirty="0">
                <a:solidFill>
                  <a:srgbClr val="800000"/>
                </a:solidFill>
                <a:latin typeface="Comic Sans MS" panose="030F0702030302020204" pitchFamily="66" charset="0"/>
              </a:rPr>
            </a:br>
            <a:r>
              <a:rPr lang="fr-FR" dirty="0">
                <a:solidFill>
                  <a:srgbClr val="000000"/>
                </a:solidFill>
                <a:latin typeface="Comic Sans MS" panose="030F0702030302020204" pitchFamily="66" charset="0"/>
              </a:rPr>
              <a:t>Elle permet de classer, de préciser le stade, l’extension intra-péritonéale de la tuméfaction :</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la biopsie pour l’examen histologique</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les prélèvements péritonéaux et </a:t>
            </a:r>
            <a:r>
              <a:rPr lang="fr-FR" dirty="0" smtClean="0">
                <a:solidFill>
                  <a:srgbClr val="000000"/>
                </a:solidFill>
                <a:latin typeface="Comic Sans MS" panose="030F0702030302020204" pitchFamily="66" charset="0"/>
              </a:rPr>
              <a:t>bactériologiques</a:t>
            </a:r>
            <a:endParaRPr lang="fr-FR" dirty="0">
              <a:latin typeface="Comic Sans MS" panose="030F0702030302020204" pitchFamily="66" charset="0"/>
            </a:endParaRPr>
          </a:p>
        </p:txBody>
      </p:sp>
      <p:sp>
        <p:nvSpPr>
          <p:cNvPr id="9" name="Rectangle 8"/>
          <p:cNvSpPr/>
          <p:nvPr/>
        </p:nvSpPr>
        <p:spPr>
          <a:xfrm>
            <a:off x="4046359" y="902493"/>
            <a:ext cx="1542410" cy="369332"/>
          </a:xfrm>
          <a:prstGeom prst="rect">
            <a:avLst/>
          </a:prstGeom>
        </p:spPr>
        <p:txBody>
          <a:bodyPr wrap="none">
            <a:spAutoFit/>
          </a:bodyPr>
          <a:lstStyle/>
          <a:p>
            <a:r>
              <a:rPr lang="fr-FR" b="1" dirty="0">
                <a:solidFill>
                  <a:srgbClr val="FF00FF"/>
                </a:solidFill>
                <a:latin typeface="Comic Sans MS" panose="030F0702030302020204" pitchFamily="66" charset="0"/>
              </a:rPr>
              <a:t>L’endoscopie</a:t>
            </a:r>
            <a:endParaRPr lang="fr-FR" b="1" dirty="0">
              <a:solidFill>
                <a:srgbClr val="FF00FF"/>
              </a:solidFill>
            </a:endParaRPr>
          </a:p>
        </p:txBody>
      </p:sp>
      <p:pic>
        <p:nvPicPr>
          <p:cNvPr id="73730" name="Picture 2" descr="Résultat de recherche d'images pour &quot;coelioscopie fibrom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58229" y="3052562"/>
            <a:ext cx="4286250" cy="3429001"/>
          </a:xfrm>
          <a:prstGeom prst="rect">
            <a:avLst/>
          </a:prstGeom>
          <a:noFill/>
          <a:extLst>
            <a:ext uri="{909E8E84-426E-40DD-AFC4-6F175D3DCCD1}">
              <a14:hiddenFill xmlns:a14="http://schemas.microsoft.com/office/drawing/2010/main" xmlns="">
                <a:solidFill>
                  <a:srgbClr val="FFFFFF"/>
                </a:solidFill>
              </a14:hiddenFill>
            </a:ext>
          </a:extLst>
        </p:spPr>
      </p:pic>
      <p:pic>
        <p:nvPicPr>
          <p:cNvPr id="73732" name="Picture 4" descr="File:Myom.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40721" y="3021107"/>
            <a:ext cx="4300680" cy="3460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859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6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3730"/>
                                        </p:tgtEl>
                                        <p:attrNameLst>
                                          <p:attrName>style.visibility</p:attrName>
                                        </p:attrNameLst>
                                      </p:cBhvr>
                                      <p:to>
                                        <p:strVal val="visible"/>
                                      </p:to>
                                    </p:set>
                                    <p:animEffect transition="in" filter="randombar(horizontal)">
                                      <p:cBhvr>
                                        <p:cTn id="33" dur="500"/>
                                        <p:tgtEl>
                                          <p:spTgt spid="73730"/>
                                        </p:tgtEl>
                                      </p:cBhvr>
                                    </p:animEffect>
                                  </p:childTnLst>
                                </p:cTn>
                              </p:par>
                              <p:par>
                                <p:cTn id="34" presetID="14" presetClass="entr" presetSubtype="10" fill="hold" nodeType="withEffect">
                                  <p:stCondLst>
                                    <p:cond delay="0"/>
                                  </p:stCondLst>
                                  <p:childTnLst>
                                    <p:set>
                                      <p:cBhvr>
                                        <p:cTn id="35" dur="1" fill="hold">
                                          <p:stCondLst>
                                            <p:cond delay="0"/>
                                          </p:stCondLst>
                                        </p:cTn>
                                        <p:tgtEl>
                                          <p:spTgt spid="73732"/>
                                        </p:tgtEl>
                                        <p:attrNameLst>
                                          <p:attrName>style.visibility</p:attrName>
                                        </p:attrNameLst>
                                      </p:cBhvr>
                                      <p:to>
                                        <p:strVal val="visible"/>
                                      </p:to>
                                    </p:set>
                                    <p:animEffect transition="in" filter="randombar(horizontal)">
                                      <p:cBhvr>
                                        <p:cTn id="36"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8259" y="661198"/>
            <a:ext cx="2638864"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clinique</a:t>
            </a:r>
            <a:endParaRPr lang="fr-FR" sz="3200" dirty="0">
              <a:solidFill>
                <a:schemeClr val="bg1"/>
              </a:solidFill>
              <a:latin typeface="Comic Sans MS" panose="030F0702030302020204" pitchFamily="66" charset="0"/>
            </a:endParaRPr>
          </a:p>
        </p:txBody>
      </p:sp>
      <p:sp>
        <p:nvSpPr>
          <p:cNvPr id="8" name="Rectangle 7"/>
          <p:cNvSpPr/>
          <p:nvPr/>
        </p:nvSpPr>
        <p:spPr>
          <a:xfrm>
            <a:off x="3560625" y="1310044"/>
            <a:ext cx="8422827" cy="1508105"/>
          </a:xfrm>
          <a:prstGeom prst="rect">
            <a:avLst/>
          </a:prstGeom>
        </p:spPr>
        <p:txBody>
          <a:bodyPr wrap="square">
            <a:spAutoFit/>
          </a:bodyPr>
          <a:lstStyle/>
          <a:p>
            <a:r>
              <a:rPr lang="fr-FR" sz="2000" b="1" dirty="0" smtClean="0">
                <a:solidFill>
                  <a:srgbClr val="007879"/>
                </a:solidFill>
                <a:latin typeface="Comic Sans MS" panose="030F0702030302020204" pitchFamily="66" charset="0"/>
              </a:rPr>
              <a:t> </a:t>
            </a:r>
            <a:r>
              <a:rPr lang="fr-FR" b="1" i="1" dirty="0" smtClean="0">
                <a:solidFill>
                  <a:srgbClr val="007879"/>
                </a:solidFill>
                <a:latin typeface="Comic Sans MS" panose="030F0702030302020204" pitchFamily="66" charset="0"/>
              </a:rPr>
              <a:t>La </a:t>
            </a:r>
            <a:r>
              <a:rPr lang="fr-FR" b="1" i="1" dirty="0">
                <a:solidFill>
                  <a:srgbClr val="007879"/>
                </a:solidFill>
                <a:latin typeface="Comic Sans MS" panose="030F0702030302020204" pitchFamily="66" charset="0"/>
              </a:rPr>
              <a:t>cœlioscopie diagnostique</a:t>
            </a:r>
            <a:r>
              <a:rPr lang="fr-FR" i="1" dirty="0">
                <a:solidFill>
                  <a:srgbClr val="800000"/>
                </a:solidFill>
                <a:latin typeface="Comic Sans MS" panose="030F0702030302020204" pitchFamily="66" charset="0"/>
              </a:rPr>
              <a:t/>
            </a:r>
            <a:br>
              <a:rPr lang="fr-FR" i="1" dirty="0">
                <a:solidFill>
                  <a:srgbClr val="800000"/>
                </a:solidFill>
                <a:latin typeface="Comic Sans MS" panose="030F0702030302020204" pitchFamily="66" charset="0"/>
              </a:rPr>
            </a:br>
            <a:r>
              <a:rPr lang="fr-FR" dirty="0">
                <a:solidFill>
                  <a:srgbClr val="000000"/>
                </a:solidFill>
                <a:latin typeface="Comic Sans MS" panose="030F0702030302020204" pitchFamily="66" charset="0"/>
              </a:rPr>
              <a:t>Elle permet de classer, de préciser le stade, l’extension intra-péritonéale de la tuméfaction :</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la biopsie pour l’examen histologique</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les prélèvements péritonéaux et </a:t>
            </a:r>
            <a:r>
              <a:rPr lang="fr-FR" dirty="0" smtClean="0">
                <a:solidFill>
                  <a:srgbClr val="000000"/>
                </a:solidFill>
                <a:latin typeface="Comic Sans MS" panose="030F0702030302020204" pitchFamily="66" charset="0"/>
              </a:rPr>
              <a:t>bactériologiques</a:t>
            </a:r>
            <a:endParaRPr lang="fr-FR" dirty="0">
              <a:latin typeface="Comic Sans MS" panose="030F0702030302020204" pitchFamily="66" charset="0"/>
            </a:endParaRPr>
          </a:p>
        </p:txBody>
      </p:sp>
      <p:sp>
        <p:nvSpPr>
          <p:cNvPr id="9" name="Rectangle 8"/>
          <p:cNvSpPr/>
          <p:nvPr/>
        </p:nvSpPr>
        <p:spPr>
          <a:xfrm>
            <a:off x="4046359" y="902493"/>
            <a:ext cx="1542410" cy="369332"/>
          </a:xfrm>
          <a:prstGeom prst="rect">
            <a:avLst/>
          </a:prstGeom>
        </p:spPr>
        <p:txBody>
          <a:bodyPr wrap="none">
            <a:spAutoFit/>
          </a:bodyPr>
          <a:lstStyle/>
          <a:p>
            <a:r>
              <a:rPr lang="fr-FR" b="1" dirty="0">
                <a:solidFill>
                  <a:srgbClr val="FF00FF"/>
                </a:solidFill>
                <a:latin typeface="Comic Sans MS" panose="030F0702030302020204" pitchFamily="66" charset="0"/>
              </a:rPr>
              <a:t>L’endoscopie</a:t>
            </a:r>
            <a:endParaRPr lang="fr-FR" b="1" dirty="0">
              <a:solidFill>
                <a:srgbClr val="FF00FF"/>
              </a:solidFill>
            </a:endParaRPr>
          </a:p>
        </p:txBody>
      </p:sp>
      <p:pic>
        <p:nvPicPr>
          <p:cNvPr id="80898" name="Picture 2"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70816" y="3000748"/>
            <a:ext cx="4605849" cy="3708000"/>
          </a:xfrm>
          <a:prstGeom prst="rect">
            <a:avLst/>
          </a:prstGeom>
          <a:noFill/>
          <a:extLst>
            <a:ext uri="{909E8E84-426E-40DD-AFC4-6F175D3DCCD1}">
              <a14:hiddenFill xmlns:a14="http://schemas.microsoft.com/office/drawing/2010/main" xmlns="">
                <a:solidFill>
                  <a:srgbClr val="FFFFFF"/>
                </a:solidFill>
              </a14:hiddenFill>
            </a:ext>
          </a:extLst>
        </p:spPr>
      </p:pic>
      <p:pic>
        <p:nvPicPr>
          <p:cNvPr id="80900" name="Picture 4" descr="Résultat de recherche d'images pour &quot;coelioscopie kyste ovarien&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0765" y="3036748"/>
            <a:ext cx="4545000" cy="363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163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6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0900"/>
                                        </p:tgtEl>
                                        <p:attrNameLst>
                                          <p:attrName>style.visibility</p:attrName>
                                        </p:attrNameLst>
                                      </p:cBhvr>
                                      <p:to>
                                        <p:strVal val="visible"/>
                                      </p:to>
                                    </p:set>
                                    <p:animEffect transition="in" filter="randombar(horizontal)">
                                      <p:cBhvr>
                                        <p:cTn id="21" dur="500"/>
                                        <p:tgtEl>
                                          <p:spTgt spid="80900"/>
                                        </p:tgtEl>
                                      </p:cBhvr>
                                    </p:animEffect>
                                  </p:childTnLst>
                                </p:cTn>
                              </p:par>
                              <p:par>
                                <p:cTn id="22" presetID="14" presetClass="entr" presetSubtype="10" fill="hold" nodeType="withEffect">
                                  <p:stCondLst>
                                    <p:cond delay="0"/>
                                  </p:stCondLst>
                                  <p:childTnLst>
                                    <p:set>
                                      <p:cBhvr>
                                        <p:cTn id="23" dur="1" fill="hold">
                                          <p:stCondLst>
                                            <p:cond delay="0"/>
                                          </p:stCondLst>
                                        </p:cTn>
                                        <p:tgtEl>
                                          <p:spTgt spid="80898"/>
                                        </p:tgtEl>
                                        <p:attrNameLst>
                                          <p:attrName>style.visibility</p:attrName>
                                        </p:attrNameLst>
                                      </p:cBhvr>
                                      <p:to>
                                        <p:strVal val="visible"/>
                                      </p:to>
                                    </p:set>
                                    <p:animEffect transition="in" filter="randombar(horizontal)">
                                      <p:cBhvr>
                                        <p:cTn id="24"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046359" y="1793397"/>
            <a:ext cx="7825653" cy="2308324"/>
          </a:xfrm>
          <a:prstGeom prst="rect">
            <a:avLst/>
          </a:prstGeom>
        </p:spPr>
        <p:txBody>
          <a:bodyPr wrap="square">
            <a:spAutoFit/>
          </a:bodyPr>
          <a:lstStyle/>
          <a:p>
            <a:r>
              <a:rPr lang="fr-FR" dirty="0">
                <a:solidFill>
                  <a:srgbClr val="231F20"/>
                </a:solidFill>
                <a:latin typeface="Comic Sans MS" panose="030F0702030302020204" pitchFamily="66" charset="0"/>
              </a:rPr>
              <a:t>L’hystéroscopie peut également permettre d’apprécier la</a:t>
            </a:r>
            <a:br>
              <a:rPr lang="fr-FR" dirty="0">
                <a:solidFill>
                  <a:srgbClr val="231F20"/>
                </a:solidFill>
                <a:latin typeface="Comic Sans MS" panose="030F0702030302020204" pitchFamily="66" charset="0"/>
              </a:rPr>
            </a:br>
            <a:r>
              <a:rPr lang="fr-FR" dirty="0">
                <a:solidFill>
                  <a:srgbClr val="231F20"/>
                </a:solidFill>
                <a:latin typeface="Comic Sans MS" panose="030F0702030302020204" pitchFamily="66" charset="0"/>
              </a:rPr>
              <a:t>composante sous muqueuse d’un myome mais elle est surtout utile pour en pratiquer l’exérèse sous contrôle de la vue</a:t>
            </a:r>
            <a:br>
              <a:rPr lang="fr-FR" dirty="0">
                <a:solidFill>
                  <a:srgbClr val="231F20"/>
                </a:solidFill>
                <a:latin typeface="Comic Sans MS" panose="030F0702030302020204" pitchFamily="66" charset="0"/>
              </a:rPr>
            </a:br>
            <a:r>
              <a:rPr lang="fr-FR" dirty="0" smtClean="0">
                <a:solidFill>
                  <a:srgbClr val="231F20"/>
                </a:solidFill>
                <a:latin typeface="Comic Sans MS" panose="030F0702030302020204" pitchFamily="66" charset="0"/>
              </a:rPr>
              <a:t>L’échographie </a:t>
            </a:r>
            <a:r>
              <a:rPr lang="fr-FR" dirty="0">
                <a:solidFill>
                  <a:srgbClr val="231F20"/>
                </a:solidFill>
                <a:latin typeface="Comic Sans MS" panose="030F0702030302020204" pitchFamily="66" charset="0"/>
              </a:rPr>
              <a:t>doit </a:t>
            </a:r>
            <a:r>
              <a:rPr lang="fr-FR" dirty="0" smtClean="0">
                <a:solidFill>
                  <a:srgbClr val="231F20"/>
                </a:solidFill>
                <a:latin typeface="Comic Sans MS" panose="030F0702030302020204" pitchFamily="66" charset="0"/>
              </a:rPr>
              <a:t>apprécier</a:t>
            </a:r>
          </a:p>
          <a:p>
            <a:r>
              <a:rPr lang="fr-FR" dirty="0" smtClean="0">
                <a:solidFill>
                  <a:srgbClr val="231F20"/>
                </a:solidFill>
                <a:latin typeface="Comic Sans MS" panose="030F0702030302020204" pitchFamily="66" charset="0"/>
              </a:rPr>
              <a:t>– </a:t>
            </a:r>
            <a:r>
              <a:rPr lang="fr-FR" dirty="0">
                <a:solidFill>
                  <a:srgbClr val="231F20"/>
                </a:solidFill>
                <a:latin typeface="Comic Sans MS" panose="030F0702030302020204" pitchFamily="66" charset="0"/>
              </a:rPr>
              <a:t>la taille du fibrome</a:t>
            </a:r>
            <a:r>
              <a:rPr lang="fr-FR" dirty="0" smtClean="0">
                <a:solidFill>
                  <a:srgbClr val="231F20"/>
                </a:solidFill>
                <a:latin typeface="Comic Sans MS" panose="030F0702030302020204" pitchFamily="66" charset="0"/>
              </a:rPr>
              <a:t>,</a:t>
            </a:r>
          </a:p>
          <a:p>
            <a:r>
              <a:rPr lang="fr-FR" dirty="0" smtClean="0">
                <a:solidFill>
                  <a:srgbClr val="231F20"/>
                </a:solidFill>
                <a:latin typeface="Comic Sans MS" panose="030F0702030302020204" pitchFamily="66" charset="0"/>
              </a:rPr>
              <a:t>– </a:t>
            </a:r>
            <a:r>
              <a:rPr lang="fr-FR" dirty="0">
                <a:solidFill>
                  <a:srgbClr val="231F20"/>
                </a:solidFill>
                <a:latin typeface="Comic Sans MS" panose="030F0702030302020204" pitchFamily="66" charset="0"/>
              </a:rPr>
              <a:t>l’épaisseur de la paroi utérine en dehors du fibrome</a:t>
            </a:r>
            <a:r>
              <a:rPr lang="fr-FR" dirty="0" smtClean="0">
                <a:solidFill>
                  <a:srgbClr val="231F20"/>
                </a:solidFill>
                <a:latin typeface="Comic Sans MS" panose="030F0702030302020204" pitchFamily="66" charset="0"/>
              </a:rPr>
              <a:t>,</a:t>
            </a:r>
          </a:p>
          <a:p>
            <a:r>
              <a:rPr lang="fr-FR" dirty="0" smtClean="0">
                <a:solidFill>
                  <a:srgbClr val="231F20"/>
                </a:solidFill>
                <a:latin typeface="Comic Sans MS" panose="030F0702030302020204" pitchFamily="66" charset="0"/>
              </a:rPr>
              <a:t>– </a:t>
            </a:r>
            <a:r>
              <a:rPr lang="fr-FR" dirty="0">
                <a:solidFill>
                  <a:srgbClr val="231F20"/>
                </a:solidFill>
                <a:latin typeface="Comic Sans MS" panose="030F0702030302020204" pitchFamily="66" charset="0"/>
              </a:rPr>
              <a:t>le degré de protrusion sous-muqueuse du fibrome</a:t>
            </a:r>
            <a:r>
              <a:rPr lang="fr-FR" dirty="0">
                <a:latin typeface="Comic Sans MS" panose="030F0702030302020204" pitchFamily="66" charset="0"/>
              </a:rPr>
              <a:t> </a:t>
            </a:r>
            <a:br>
              <a:rPr lang="fr-FR" dirty="0">
                <a:latin typeface="Comic Sans MS" panose="030F0702030302020204" pitchFamily="66" charset="0"/>
              </a:rPr>
            </a:br>
            <a:endParaRPr lang="fr-FR" dirty="0">
              <a:latin typeface="Comic Sans MS" panose="030F0702030302020204" pitchFamily="66" charset="0"/>
            </a:endParaRPr>
          </a:p>
        </p:txBody>
      </p:sp>
      <p:sp>
        <p:nvSpPr>
          <p:cNvPr id="3"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8259" y="661198"/>
            <a:ext cx="2638864"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clinique</a:t>
            </a:r>
            <a:endParaRPr lang="fr-FR" sz="3200" dirty="0">
              <a:solidFill>
                <a:schemeClr val="bg1"/>
              </a:solidFill>
              <a:latin typeface="Comic Sans MS" panose="030F0702030302020204" pitchFamily="66" charset="0"/>
            </a:endParaRPr>
          </a:p>
        </p:txBody>
      </p:sp>
      <p:sp>
        <p:nvSpPr>
          <p:cNvPr id="9" name="Rectangle 8"/>
          <p:cNvSpPr/>
          <p:nvPr/>
        </p:nvSpPr>
        <p:spPr>
          <a:xfrm>
            <a:off x="4046359" y="1347945"/>
            <a:ext cx="1879041" cy="369332"/>
          </a:xfrm>
          <a:prstGeom prst="rect">
            <a:avLst/>
          </a:prstGeom>
        </p:spPr>
        <p:txBody>
          <a:bodyPr wrap="none">
            <a:spAutoFit/>
          </a:bodyPr>
          <a:lstStyle/>
          <a:p>
            <a:r>
              <a:rPr lang="fr-FR" b="1" dirty="0">
                <a:solidFill>
                  <a:srgbClr val="007879"/>
                </a:solidFill>
                <a:latin typeface="Comic Sans MS" panose="030F0702030302020204" pitchFamily="66" charset="0"/>
              </a:rPr>
              <a:t>L’hystéroscopie</a:t>
            </a:r>
          </a:p>
        </p:txBody>
      </p:sp>
      <p:sp>
        <p:nvSpPr>
          <p:cNvPr id="10" name="Rectangle 9"/>
          <p:cNvSpPr/>
          <p:nvPr/>
        </p:nvSpPr>
        <p:spPr>
          <a:xfrm>
            <a:off x="4046359" y="902493"/>
            <a:ext cx="1542410" cy="369332"/>
          </a:xfrm>
          <a:prstGeom prst="rect">
            <a:avLst/>
          </a:prstGeom>
        </p:spPr>
        <p:txBody>
          <a:bodyPr wrap="none">
            <a:spAutoFit/>
          </a:bodyPr>
          <a:lstStyle/>
          <a:p>
            <a:r>
              <a:rPr lang="fr-FR" b="1" dirty="0">
                <a:solidFill>
                  <a:srgbClr val="FF00FF"/>
                </a:solidFill>
                <a:latin typeface="Comic Sans MS" panose="030F0702030302020204" pitchFamily="66" charset="0"/>
              </a:rPr>
              <a:t>L’endoscopie</a:t>
            </a:r>
            <a:endParaRPr lang="fr-FR" b="1" dirty="0">
              <a:solidFill>
                <a:srgbClr val="FF00FF"/>
              </a:solidFill>
            </a:endParaRPr>
          </a:p>
        </p:txBody>
      </p:sp>
      <p:pic>
        <p:nvPicPr>
          <p:cNvPr id="78850" name="Picture 2"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37090" y="4177840"/>
            <a:ext cx="2286000" cy="2286001"/>
          </a:xfrm>
          <a:prstGeom prst="rect">
            <a:avLst/>
          </a:prstGeom>
          <a:noFill/>
          <a:extLst>
            <a:ext uri="{909E8E84-426E-40DD-AFC4-6F175D3DCCD1}">
              <a14:hiddenFill xmlns:a14="http://schemas.microsoft.com/office/drawing/2010/main" xmlns="">
                <a:solidFill>
                  <a:srgbClr val="FFFFFF"/>
                </a:solidFill>
              </a14:hiddenFill>
            </a:ext>
          </a:extLst>
        </p:spPr>
      </p:pic>
      <p:pic>
        <p:nvPicPr>
          <p:cNvPr id="78852" name="Picture 4" descr="Résultat de recherche d'images pour &quot;hysteroscopie fibrom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70775" y="4177840"/>
            <a:ext cx="2286000" cy="2286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077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6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6" presetClass="entr" presetSubtype="16" fill="hold" nodeType="afterEffect">
                                  <p:stCondLst>
                                    <p:cond delay="0"/>
                                  </p:stCondLst>
                                  <p:childTnLst>
                                    <p:set>
                                      <p:cBhvr>
                                        <p:cTn id="36" dur="1" fill="hold">
                                          <p:stCondLst>
                                            <p:cond delay="0"/>
                                          </p:stCondLst>
                                        </p:cTn>
                                        <p:tgtEl>
                                          <p:spTgt spid="78850"/>
                                        </p:tgtEl>
                                        <p:attrNameLst>
                                          <p:attrName>style.visibility</p:attrName>
                                        </p:attrNameLst>
                                      </p:cBhvr>
                                      <p:to>
                                        <p:strVal val="visible"/>
                                      </p:to>
                                    </p:set>
                                    <p:animEffect transition="in" filter="circle(in)">
                                      <p:cBhvr>
                                        <p:cTn id="37" dur="500"/>
                                        <p:tgtEl>
                                          <p:spTgt spid="78850"/>
                                        </p:tgtEl>
                                      </p:cBhvr>
                                    </p:animEffect>
                                  </p:childTnLst>
                                </p:cTn>
                              </p:par>
                              <p:par>
                                <p:cTn id="38" presetID="6" presetClass="entr" presetSubtype="16" fill="hold" nodeType="withEffect">
                                  <p:stCondLst>
                                    <p:cond delay="0"/>
                                  </p:stCondLst>
                                  <p:childTnLst>
                                    <p:set>
                                      <p:cBhvr>
                                        <p:cTn id="39" dur="1" fill="hold">
                                          <p:stCondLst>
                                            <p:cond delay="0"/>
                                          </p:stCondLst>
                                        </p:cTn>
                                        <p:tgtEl>
                                          <p:spTgt spid="78852"/>
                                        </p:tgtEl>
                                        <p:attrNameLst>
                                          <p:attrName>style.visibility</p:attrName>
                                        </p:attrNameLst>
                                      </p:cBhvr>
                                      <p:to>
                                        <p:strVal val="visible"/>
                                      </p:to>
                                    </p:set>
                                    <p:animEffect transition="in" filter="circle(in)">
                                      <p:cBhvr>
                                        <p:cTn id="40" dur="2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4" grpId="0" animBg="1"/>
      <p:bldP spid="5" grpId="0" animBg="1"/>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7485" y="1952617"/>
            <a:ext cx="6096000" cy="2616101"/>
          </a:xfrm>
          <a:prstGeom prst="rect">
            <a:avLst/>
          </a:prstGeom>
        </p:spPr>
        <p:txBody>
          <a:bodyPr>
            <a:spAutoFit/>
          </a:bodyPr>
          <a:lstStyle/>
          <a:p>
            <a:pPr marL="625475" indent="-625475"/>
            <a:r>
              <a:rPr lang="fr-FR" sz="2000" dirty="0">
                <a:solidFill>
                  <a:srgbClr val="800000"/>
                </a:solidFill>
                <a:latin typeface="Comic Sans MS" panose="030F0702030302020204" pitchFamily="66" charset="0"/>
              </a:rPr>
              <a:t/>
            </a:r>
            <a:br>
              <a:rPr lang="fr-FR" sz="2000" dirty="0">
                <a:solidFill>
                  <a:srgbClr val="800000"/>
                </a:solidFill>
                <a:latin typeface="Comic Sans MS" panose="030F0702030302020204" pitchFamily="66" charset="0"/>
              </a:rPr>
            </a:br>
            <a:r>
              <a:rPr lang="fr-FR" dirty="0">
                <a:solidFill>
                  <a:srgbClr val="000000"/>
                </a:solidFill>
                <a:latin typeface="Comic Sans MS" panose="030F0702030302020204" pitchFamily="66" charset="0"/>
              </a:rPr>
              <a:t>• NFS, CRP</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a:t>
            </a:r>
            <a:r>
              <a:rPr lang="fr-FR" dirty="0" err="1">
                <a:solidFill>
                  <a:srgbClr val="000000"/>
                </a:solidFill>
                <a:latin typeface="Comic Sans MS" panose="030F0702030302020204" pitchFamily="66" charset="0"/>
              </a:rPr>
              <a:t>BêtaHCG</a:t>
            </a:r>
            <a:r>
              <a:rPr lang="fr-FR" dirty="0">
                <a:solidFill>
                  <a:srgbClr val="000000"/>
                </a:solidFill>
                <a:latin typeface="Comic Sans MS" panose="030F0702030302020204" pitchFamily="66" charset="0"/>
              </a:rPr>
              <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Marqueurs tumoraux</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CA 125</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CA 19/9</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ACE</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CA 15/3</a:t>
            </a:r>
            <a:r>
              <a:rPr lang="fr-FR" dirty="0">
                <a:latin typeface="Comic Sans MS" panose="030F0702030302020204" pitchFamily="66" charset="0"/>
              </a:rPr>
              <a:t> </a:t>
            </a:r>
            <a:br>
              <a:rPr lang="fr-FR" dirty="0">
                <a:latin typeface="Comic Sans MS" panose="030F0702030302020204" pitchFamily="66" charset="0"/>
              </a:rPr>
            </a:br>
            <a:endParaRPr lang="fr-FR" dirty="0">
              <a:latin typeface="Comic Sans MS" panose="030F0702030302020204" pitchFamily="66" charset="0"/>
            </a:endParaRPr>
          </a:p>
        </p:txBody>
      </p:sp>
      <p:sp>
        <p:nvSpPr>
          <p:cNvPr id="3"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62479"/>
            <a:ext cx="2635658" cy="1077218"/>
          </a:xfrm>
          <a:prstGeom prst="rect">
            <a:avLst/>
          </a:prstGeom>
        </p:spPr>
        <p:txBody>
          <a:bodyPr wrap="none">
            <a:spAutoFit/>
          </a:bodyPr>
          <a:lstStyle/>
          <a:p>
            <a:r>
              <a:rPr lang="fr-FR" sz="3200" dirty="0" smtClean="0">
                <a:solidFill>
                  <a:schemeClr val="bg1"/>
                </a:solidFill>
                <a:latin typeface="Comic Sans MS" panose="030F0702030302020204" pitchFamily="66" charset="0"/>
              </a:rPr>
              <a:t>Examens </a:t>
            </a:r>
          </a:p>
          <a:p>
            <a:r>
              <a:rPr lang="fr-FR" sz="3200" dirty="0" smtClean="0">
                <a:solidFill>
                  <a:schemeClr val="bg1"/>
                </a:solidFill>
                <a:latin typeface="Comic Sans MS" panose="030F0702030302020204" pitchFamily="66" charset="0"/>
              </a:rPr>
              <a:t>Paracliniques</a:t>
            </a:r>
            <a:endParaRPr lang="fr-FR" sz="3200" dirty="0">
              <a:solidFill>
                <a:schemeClr val="bg1"/>
              </a:solidFill>
              <a:latin typeface="Comic Sans MS" panose="030F0702030302020204" pitchFamily="66" charset="0"/>
            </a:endParaRPr>
          </a:p>
        </p:txBody>
      </p:sp>
      <p:sp>
        <p:nvSpPr>
          <p:cNvPr id="8" name="Rectangle 7"/>
          <p:cNvSpPr/>
          <p:nvPr/>
        </p:nvSpPr>
        <p:spPr>
          <a:xfrm>
            <a:off x="4611464" y="962479"/>
            <a:ext cx="1361270" cy="369332"/>
          </a:xfrm>
          <a:prstGeom prst="rect">
            <a:avLst/>
          </a:prstGeom>
        </p:spPr>
        <p:txBody>
          <a:bodyPr wrap="none">
            <a:spAutoFit/>
          </a:bodyPr>
          <a:lstStyle/>
          <a:p>
            <a:r>
              <a:rPr lang="fr-FR" b="1" dirty="0">
                <a:solidFill>
                  <a:srgbClr val="FF00FF"/>
                </a:solidFill>
                <a:latin typeface="Comic Sans MS" panose="030F0702030302020204" pitchFamily="66" charset="0"/>
              </a:rPr>
              <a:t>La biologie</a:t>
            </a:r>
            <a:endParaRPr lang="fr-FR" b="1" dirty="0">
              <a:solidFill>
                <a:srgbClr val="FF00FF"/>
              </a:solidFill>
            </a:endParaRPr>
          </a:p>
        </p:txBody>
      </p:sp>
    </p:spTree>
    <p:extLst>
      <p:ext uri="{BB962C8B-B14F-4D97-AF65-F5344CB8AC3E}">
        <p14:creationId xmlns:p14="http://schemas.microsoft.com/office/powerpoint/2010/main" xmlns="" val="379027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8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7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11292" y="468987"/>
            <a:ext cx="6619754" cy="4068000"/>
          </a:xfrm>
          <a:prstGeom prst="rect">
            <a:avLst/>
          </a:prstGeom>
        </p:spPr>
      </p:pic>
      <p:sp>
        <p:nvSpPr>
          <p:cNvPr id="4" name="Rectangle 3"/>
          <p:cNvSpPr/>
          <p:nvPr/>
        </p:nvSpPr>
        <p:spPr>
          <a:xfrm>
            <a:off x="3820914" y="4806541"/>
            <a:ext cx="8140027" cy="1754326"/>
          </a:xfrm>
          <a:prstGeom prst="rect">
            <a:avLst/>
          </a:prstGeom>
        </p:spPr>
        <p:txBody>
          <a:bodyPr wrap="square">
            <a:spAutoFit/>
          </a:bodyPr>
          <a:lstStyle/>
          <a:p>
            <a:pPr marL="285750" indent="-285750">
              <a:buFont typeface="Arial" panose="020B0604020202020204" pitchFamily="34" charset="0"/>
              <a:buChar char="•"/>
            </a:pPr>
            <a:r>
              <a:rPr lang="fr-FR" b="1" dirty="0" smtClean="0">
                <a:solidFill>
                  <a:srgbClr val="000000"/>
                </a:solidFill>
                <a:latin typeface="Comic Sans MS" panose="030F0702030302020204" pitchFamily="66" charset="0"/>
              </a:rPr>
              <a:t>CDS </a:t>
            </a:r>
            <a:r>
              <a:rPr lang="fr-FR" b="1" dirty="0">
                <a:solidFill>
                  <a:srgbClr val="000000"/>
                </a:solidFill>
                <a:latin typeface="Comic Sans MS" panose="030F0702030302020204" pitchFamily="66" charset="0"/>
              </a:rPr>
              <a:t>de </a:t>
            </a:r>
            <a:r>
              <a:rPr lang="fr-FR" b="1" dirty="0" smtClean="0">
                <a:solidFill>
                  <a:srgbClr val="000000"/>
                </a:solidFill>
                <a:latin typeface="Comic Sans MS" panose="030F0702030302020204" pitchFamily="66" charset="0"/>
              </a:rPr>
              <a:t>Douglas</a:t>
            </a:r>
            <a:r>
              <a:rPr lang="fr-FR" i="1" dirty="0" smtClean="0">
                <a:solidFill>
                  <a:srgbClr val="000000"/>
                </a:solidFill>
                <a:latin typeface="Comic Sans MS" panose="030F0702030302020204" pitchFamily="66" charset="0"/>
              </a:rPr>
              <a:t>:</a:t>
            </a:r>
          </a:p>
          <a:p>
            <a:pPr marL="285750" indent="-285750">
              <a:buFont typeface="Arial" panose="020B0604020202020204" pitchFamily="34" charset="0"/>
              <a:buChar char="•"/>
            </a:pPr>
            <a:r>
              <a:rPr lang="fr-FR" dirty="0" smtClean="0">
                <a:solidFill>
                  <a:srgbClr val="000000"/>
                </a:solidFill>
                <a:latin typeface="Comic Sans MS" panose="030F0702030302020204" pitchFamily="66" charset="0"/>
              </a:rPr>
              <a:t>Point </a:t>
            </a:r>
            <a:r>
              <a:rPr lang="fr-FR" dirty="0">
                <a:solidFill>
                  <a:srgbClr val="000000"/>
                </a:solidFill>
                <a:latin typeface="Comic Sans MS" panose="030F0702030302020204" pitchFamily="66" charset="0"/>
              </a:rPr>
              <a:t>le plus déclive de la cavité </a:t>
            </a:r>
            <a:r>
              <a:rPr lang="fr-FR" dirty="0" smtClean="0">
                <a:solidFill>
                  <a:srgbClr val="000000"/>
                </a:solidFill>
                <a:latin typeface="Comic Sans MS" panose="030F0702030302020204" pitchFamily="66" charset="0"/>
              </a:rPr>
              <a:t>péritonéale</a:t>
            </a:r>
          </a:p>
          <a:p>
            <a:pPr marL="285750" indent="-285750">
              <a:buFont typeface="Arial" panose="020B0604020202020204" pitchFamily="34" charset="0"/>
              <a:buChar char="•"/>
            </a:pPr>
            <a:r>
              <a:rPr lang="fr-FR" dirty="0" smtClean="0">
                <a:solidFill>
                  <a:srgbClr val="000000"/>
                </a:solidFill>
                <a:latin typeface="Comic Sans MS" panose="030F0702030302020204" pitchFamily="66" charset="0"/>
              </a:rPr>
              <a:t>Siège </a:t>
            </a:r>
            <a:r>
              <a:rPr lang="fr-FR" dirty="0">
                <a:solidFill>
                  <a:srgbClr val="000000"/>
                </a:solidFill>
                <a:latin typeface="Comic Sans MS" panose="030F0702030302020204" pitchFamily="66" charset="0"/>
              </a:rPr>
              <a:t>des épanchements intra </a:t>
            </a:r>
            <a:r>
              <a:rPr lang="fr-FR" dirty="0" smtClean="0">
                <a:solidFill>
                  <a:srgbClr val="000000"/>
                </a:solidFill>
                <a:latin typeface="Comic Sans MS" panose="030F0702030302020204" pitchFamily="66" charset="0"/>
              </a:rPr>
              <a:t>péritonéaux</a:t>
            </a:r>
          </a:p>
          <a:p>
            <a:pPr marL="285750" indent="-285750">
              <a:buFont typeface="Arial" panose="020B0604020202020204" pitchFamily="34" charset="0"/>
              <a:buChar char="•"/>
            </a:pPr>
            <a:r>
              <a:rPr lang="fr-FR" dirty="0" smtClean="0">
                <a:solidFill>
                  <a:srgbClr val="000000"/>
                </a:solidFill>
                <a:latin typeface="Comic Sans MS" panose="030F0702030302020204" pitchFamily="66" charset="0"/>
              </a:rPr>
              <a:t>Discret </a:t>
            </a:r>
            <a:r>
              <a:rPr lang="fr-FR" dirty="0">
                <a:solidFill>
                  <a:srgbClr val="000000"/>
                </a:solidFill>
                <a:latin typeface="Comic Sans MS" panose="030F0702030302020204" pitchFamily="66" charset="0"/>
              </a:rPr>
              <a:t>épanchement physiologique </a:t>
            </a:r>
            <a:r>
              <a:rPr lang="fr-FR" dirty="0" smtClean="0">
                <a:solidFill>
                  <a:srgbClr val="000000"/>
                </a:solidFill>
                <a:latin typeface="Comic Sans MS" panose="030F0702030302020204" pitchFamily="66" charset="0"/>
              </a:rPr>
              <a:t>au moment </a:t>
            </a:r>
            <a:r>
              <a:rPr lang="fr-FR" dirty="0">
                <a:solidFill>
                  <a:srgbClr val="000000"/>
                </a:solidFill>
                <a:latin typeface="Comic Sans MS" panose="030F0702030302020204" pitchFamily="66" charset="0"/>
              </a:rPr>
              <a:t>de l’ovulation et pendant les règles</a:t>
            </a:r>
            <a:r>
              <a:rPr lang="fr-FR" dirty="0">
                <a:latin typeface="Comic Sans MS" panose="030F0702030302020204" pitchFamily="66" charset="0"/>
              </a:rPr>
              <a:t> </a:t>
            </a:r>
            <a:br>
              <a:rPr lang="fr-FR" dirty="0">
                <a:latin typeface="Comic Sans MS" panose="030F0702030302020204" pitchFamily="66" charset="0"/>
              </a:rPr>
            </a:br>
            <a:endParaRPr lang="fr-FR" dirty="0">
              <a:latin typeface="Comic Sans MS" panose="030F0702030302020204" pitchFamily="66" charset="0"/>
            </a:endParaRPr>
          </a:p>
        </p:txBody>
      </p:sp>
      <p:sp>
        <p:nvSpPr>
          <p:cNvPr id="5"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0804" y="751385"/>
            <a:ext cx="2531529" cy="1384995"/>
          </a:xfrm>
          <a:prstGeom prst="rect">
            <a:avLst/>
          </a:prstGeom>
        </p:spPr>
        <p:txBody>
          <a:bodyPr wrap="square">
            <a:spAutoFit/>
          </a:bodyPr>
          <a:lstStyle/>
          <a:p>
            <a:r>
              <a:rPr lang="fr-FR" sz="2800" b="1" dirty="0">
                <a:solidFill>
                  <a:schemeClr val="bg1"/>
                </a:solidFill>
                <a:latin typeface="Comic Sans MS" panose="030F0702030302020204" pitchFamily="66" charset="0"/>
              </a:rPr>
              <a:t>Rappels </a:t>
            </a:r>
            <a:endParaRPr lang="fr-FR" sz="2800" b="1" dirty="0" smtClean="0">
              <a:solidFill>
                <a:schemeClr val="bg1"/>
              </a:solidFill>
              <a:latin typeface="Comic Sans MS" panose="030F0702030302020204" pitchFamily="66" charset="0"/>
            </a:endParaRPr>
          </a:p>
          <a:p>
            <a:r>
              <a:rPr lang="fr-FR" sz="2800" b="1" dirty="0" smtClean="0">
                <a:solidFill>
                  <a:schemeClr val="bg1"/>
                </a:solidFill>
                <a:latin typeface="Comic Sans MS" panose="030F0702030302020204" pitchFamily="66" charset="0"/>
              </a:rPr>
              <a:t>anatomiques</a:t>
            </a:r>
            <a:r>
              <a:rPr lang="fr-FR" sz="2800" dirty="0" smtClean="0">
                <a:solidFill>
                  <a:schemeClr val="bg1"/>
                </a:solidFill>
                <a:latin typeface="Comic Sans MS" panose="030F0702030302020204" pitchFamily="66" charset="0"/>
              </a:rPr>
              <a:t> </a:t>
            </a:r>
            <a:r>
              <a:rPr lang="fr-FR" sz="2800" dirty="0">
                <a:solidFill>
                  <a:schemeClr val="bg1"/>
                </a:solidFill>
                <a:latin typeface="Comic Sans MS" panose="030F0702030302020204" pitchFamily="66" charset="0"/>
              </a:rPr>
              <a:t/>
            </a:r>
            <a:br>
              <a:rPr lang="fr-FR" sz="2800" dirty="0">
                <a:solidFill>
                  <a:schemeClr val="bg1"/>
                </a:solidFill>
                <a:latin typeface="Comic Sans MS" panose="030F0702030302020204" pitchFamily="66" charset="0"/>
              </a:rPr>
            </a:br>
            <a:endParaRPr lang="fr-FR" sz="2800" dirty="0">
              <a:solidFill>
                <a:schemeClr val="bg1"/>
              </a:solidFill>
              <a:latin typeface="Comic Sans MS" panose="030F0702030302020204" pitchFamily="66" charset="0"/>
            </a:endParaRPr>
          </a:p>
        </p:txBody>
      </p:sp>
      <p:sp>
        <p:nvSpPr>
          <p:cNvPr id="11" name="Forme libre 10"/>
          <p:cNvSpPr/>
          <p:nvPr/>
        </p:nvSpPr>
        <p:spPr>
          <a:xfrm>
            <a:off x="5987845" y="1666568"/>
            <a:ext cx="1681316" cy="665542"/>
          </a:xfrm>
          <a:custGeom>
            <a:avLst/>
            <a:gdLst>
              <a:gd name="connsiteX0" fmla="*/ 0 w 1681316"/>
              <a:gd name="connsiteY0" fmla="*/ 0 h 665542"/>
              <a:gd name="connsiteX1" fmla="*/ 14749 w 1681316"/>
              <a:gd name="connsiteY1" fmla="*/ 73742 h 665542"/>
              <a:gd name="connsiteX2" fmla="*/ 44245 w 1681316"/>
              <a:gd name="connsiteY2" fmla="*/ 117987 h 665542"/>
              <a:gd name="connsiteX3" fmla="*/ 58994 w 1681316"/>
              <a:gd name="connsiteY3" fmla="*/ 162232 h 665542"/>
              <a:gd name="connsiteX4" fmla="*/ 88490 w 1681316"/>
              <a:gd name="connsiteY4" fmla="*/ 206477 h 665542"/>
              <a:gd name="connsiteX5" fmla="*/ 117987 w 1681316"/>
              <a:gd name="connsiteY5" fmla="*/ 294967 h 665542"/>
              <a:gd name="connsiteX6" fmla="*/ 162232 w 1681316"/>
              <a:gd name="connsiteY6" fmla="*/ 427703 h 665542"/>
              <a:gd name="connsiteX7" fmla="*/ 176981 w 1681316"/>
              <a:gd name="connsiteY7" fmla="*/ 471948 h 665542"/>
              <a:gd name="connsiteX8" fmla="*/ 309716 w 1681316"/>
              <a:gd name="connsiteY8" fmla="*/ 545690 h 665542"/>
              <a:gd name="connsiteX9" fmla="*/ 368710 w 1681316"/>
              <a:gd name="connsiteY9" fmla="*/ 560438 h 665542"/>
              <a:gd name="connsiteX10" fmla="*/ 560439 w 1681316"/>
              <a:gd name="connsiteY10" fmla="*/ 575187 h 665542"/>
              <a:gd name="connsiteX11" fmla="*/ 766916 w 1681316"/>
              <a:gd name="connsiteY11" fmla="*/ 604684 h 665542"/>
              <a:gd name="connsiteX12" fmla="*/ 840658 w 1681316"/>
              <a:gd name="connsiteY12" fmla="*/ 619432 h 665542"/>
              <a:gd name="connsiteX13" fmla="*/ 884903 w 1681316"/>
              <a:gd name="connsiteY13" fmla="*/ 634180 h 665542"/>
              <a:gd name="connsiteX14" fmla="*/ 1194620 w 1681316"/>
              <a:gd name="connsiteY14" fmla="*/ 648929 h 665542"/>
              <a:gd name="connsiteX15" fmla="*/ 1253613 w 1681316"/>
              <a:gd name="connsiteY15" fmla="*/ 663677 h 665542"/>
              <a:gd name="connsiteX16" fmla="*/ 1224116 w 1681316"/>
              <a:gd name="connsiteY16" fmla="*/ 589935 h 665542"/>
              <a:gd name="connsiteX17" fmla="*/ 1179871 w 1681316"/>
              <a:gd name="connsiteY17" fmla="*/ 383458 h 665542"/>
              <a:gd name="connsiteX18" fmla="*/ 1224116 w 1681316"/>
              <a:gd name="connsiteY18" fmla="*/ 339213 h 665542"/>
              <a:gd name="connsiteX19" fmla="*/ 1209368 w 1681316"/>
              <a:gd name="connsiteY19" fmla="*/ 294967 h 665542"/>
              <a:gd name="connsiteX20" fmla="*/ 1253613 w 1681316"/>
              <a:gd name="connsiteY20" fmla="*/ 265471 h 665542"/>
              <a:gd name="connsiteX21" fmla="*/ 1356852 w 1681316"/>
              <a:gd name="connsiteY21" fmla="*/ 235974 h 665542"/>
              <a:gd name="connsiteX22" fmla="*/ 1415845 w 1681316"/>
              <a:gd name="connsiteY22" fmla="*/ 206477 h 665542"/>
              <a:gd name="connsiteX23" fmla="*/ 1504336 w 1681316"/>
              <a:gd name="connsiteY23" fmla="*/ 176980 h 665542"/>
              <a:gd name="connsiteX24" fmla="*/ 1578078 w 1681316"/>
              <a:gd name="connsiteY24" fmla="*/ 117987 h 665542"/>
              <a:gd name="connsiteX25" fmla="*/ 1681316 w 1681316"/>
              <a:gd name="connsiteY25" fmla="*/ 103238 h 66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81316" h="665542">
                <a:moveTo>
                  <a:pt x="0" y="0"/>
                </a:moveTo>
                <a:cubicBezTo>
                  <a:pt x="4916" y="24581"/>
                  <a:pt x="5947" y="50271"/>
                  <a:pt x="14749" y="73742"/>
                </a:cubicBezTo>
                <a:cubicBezTo>
                  <a:pt x="20973" y="90339"/>
                  <a:pt x="36318" y="102133"/>
                  <a:pt x="44245" y="117987"/>
                </a:cubicBezTo>
                <a:cubicBezTo>
                  <a:pt x="51197" y="131892"/>
                  <a:pt x="52042" y="148327"/>
                  <a:pt x="58994" y="162232"/>
                </a:cubicBezTo>
                <a:cubicBezTo>
                  <a:pt x="66921" y="178086"/>
                  <a:pt x="81291" y="190280"/>
                  <a:pt x="88490" y="206477"/>
                </a:cubicBezTo>
                <a:cubicBezTo>
                  <a:pt x="101118" y="234889"/>
                  <a:pt x="108155" y="265470"/>
                  <a:pt x="117987" y="294967"/>
                </a:cubicBezTo>
                <a:lnTo>
                  <a:pt x="162232" y="427703"/>
                </a:lnTo>
                <a:cubicBezTo>
                  <a:pt x="167148" y="442451"/>
                  <a:pt x="164046" y="463324"/>
                  <a:pt x="176981" y="471948"/>
                </a:cubicBezTo>
                <a:cubicBezTo>
                  <a:pt x="256208" y="524767"/>
                  <a:pt x="241574" y="526221"/>
                  <a:pt x="309716" y="545690"/>
                </a:cubicBezTo>
                <a:cubicBezTo>
                  <a:pt x="329206" y="551258"/>
                  <a:pt x="348579" y="558070"/>
                  <a:pt x="368710" y="560438"/>
                </a:cubicBezTo>
                <a:cubicBezTo>
                  <a:pt x="432369" y="567927"/>
                  <a:pt x="496529" y="570271"/>
                  <a:pt x="560439" y="575187"/>
                </a:cubicBezTo>
                <a:cubicBezTo>
                  <a:pt x="664523" y="609881"/>
                  <a:pt x="560123" y="578835"/>
                  <a:pt x="766916" y="604684"/>
                </a:cubicBezTo>
                <a:cubicBezTo>
                  <a:pt x="791790" y="607793"/>
                  <a:pt x="816339" y="613352"/>
                  <a:pt x="840658" y="619432"/>
                </a:cubicBezTo>
                <a:cubicBezTo>
                  <a:pt x="855740" y="623202"/>
                  <a:pt x="869411" y="632889"/>
                  <a:pt x="884903" y="634180"/>
                </a:cubicBezTo>
                <a:cubicBezTo>
                  <a:pt x="987902" y="642763"/>
                  <a:pt x="1091381" y="644013"/>
                  <a:pt x="1194620" y="648929"/>
                </a:cubicBezTo>
                <a:cubicBezTo>
                  <a:pt x="1214284" y="653845"/>
                  <a:pt x="1234793" y="671205"/>
                  <a:pt x="1253613" y="663677"/>
                </a:cubicBezTo>
                <a:cubicBezTo>
                  <a:pt x="1323577" y="635691"/>
                  <a:pt x="1224730" y="590345"/>
                  <a:pt x="1224116" y="589935"/>
                </a:cubicBezTo>
                <a:cubicBezTo>
                  <a:pt x="1164291" y="500197"/>
                  <a:pt x="1137076" y="501146"/>
                  <a:pt x="1179871" y="383458"/>
                </a:cubicBezTo>
                <a:cubicBezTo>
                  <a:pt x="1186999" y="363856"/>
                  <a:pt x="1209368" y="353961"/>
                  <a:pt x="1224116" y="339213"/>
                </a:cubicBezTo>
                <a:cubicBezTo>
                  <a:pt x="1219200" y="324464"/>
                  <a:pt x="1203594" y="309401"/>
                  <a:pt x="1209368" y="294967"/>
                </a:cubicBezTo>
                <a:cubicBezTo>
                  <a:pt x="1215951" y="278510"/>
                  <a:pt x="1237759" y="273398"/>
                  <a:pt x="1253613" y="265471"/>
                </a:cubicBezTo>
                <a:cubicBezTo>
                  <a:pt x="1274776" y="254889"/>
                  <a:pt x="1337943" y="240701"/>
                  <a:pt x="1356852" y="235974"/>
                </a:cubicBezTo>
                <a:cubicBezTo>
                  <a:pt x="1376516" y="226142"/>
                  <a:pt x="1395432" y="214642"/>
                  <a:pt x="1415845" y="206477"/>
                </a:cubicBezTo>
                <a:cubicBezTo>
                  <a:pt x="1444714" y="194929"/>
                  <a:pt x="1504336" y="176980"/>
                  <a:pt x="1504336" y="176980"/>
                </a:cubicBezTo>
                <a:cubicBezTo>
                  <a:pt x="1535316" y="130509"/>
                  <a:pt x="1523278" y="128947"/>
                  <a:pt x="1578078" y="117987"/>
                </a:cubicBezTo>
                <a:cubicBezTo>
                  <a:pt x="1612165" y="111170"/>
                  <a:pt x="1681316" y="103238"/>
                  <a:pt x="1681316" y="103238"/>
                </a:cubicBezTo>
              </a:path>
            </a:pathLst>
          </a:custGeom>
          <a:solidFill>
            <a:srgbClr val="FFFF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8318090" y="1814052"/>
            <a:ext cx="1327412" cy="1047135"/>
          </a:xfrm>
          <a:custGeom>
            <a:avLst/>
            <a:gdLst>
              <a:gd name="connsiteX0" fmla="*/ 0 w 1327412"/>
              <a:gd name="connsiteY0" fmla="*/ 0 h 1047135"/>
              <a:gd name="connsiteX1" fmla="*/ 58994 w 1327412"/>
              <a:gd name="connsiteY1" fmla="*/ 73742 h 1047135"/>
              <a:gd name="connsiteX2" fmla="*/ 132736 w 1327412"/>
              <a:gd name="connsiteY2" fmla="*/ 147483 h 1047135"/>
              <a:gd name="connsiteX3" fmla="*/ 221226 w 1327412"/>
              <a:gd name="connsiteY3" fmla="*/ 176980 h 1047135"/>
              <a:gd name="connsiteX4" fmla="*/ 265471 w 1327412"/>
              <a:gd name="connsiteY4" fmla="*/ 191729 h 1047135"/>
              <a:gd name="connsiteX5" fmla="*/ 398207 w 1327412"/>
              <a:gd name="connsiteY5" fmla="*/ 294967 h 1047135"/>
              <a:gd name="connsiteX6" fmla="*/ 457200 w 1327412"/>
              <a:gd name="connsiteY6" fmla="*/ 383458 h 1047135"/>
              <a:gd name="connsiteX7" fmla="*/ 501445 w 1327412"/>
              <a:gd name="connsiteY7" fmla="*/ 516193 h 1047135"/>
              <a:gd name="connsiteX8" fmla="*/ 516194 w 1327412"/>
              <a:gd name="connsiteY8" fmla="*/ 560438 h 1047135"/>
              <a:gd name="connsiteX9" fmla="*/ 545691 w 1327412"/>
              <a:gd name="connsiteY9" fmla="*/ 604683 h 1047135"/>
              <a:gd name="connsiteX10" fmla="*/ 560439 w 1327412"/>
              <a:gd name="connsiteY10" fmla="*/ 648929 h 1047135"/>
              <a:gd name="connsiteX11" fmla="*/ 589936 w 1327412"/>
              <a:gd name="connsiteY11" fmla="*/ 825909 h 1047135"/>
              <a:gd name="connsiteX12" fmla="*/ 604684 w 1327412"/>
              <a:gd name="connsiteY12" fmla="*/ 899651 h 1047135"/>
              <a:gd name="connsiteX13" fmla="*/ 634181 w 1327412"/>
              <a:gd name="connsiteY13" fmla="*/ 988142 h 1047135"/>
              <a:gd name="connsiteX14" fmla="*/ 648929 w 1327412"/>
              <a:gd name="connsiteY14" fmla="*/ 1047135 h 1047135"/>
              <a:gd name="connsiteX15" fmla="*/ 693175 w 1327412"/>
              <a:gd name="connsiteY15" fmla="*/ 1017638 h 1047135"/>
              <a:gd name="connsiteX16" fmla="*/ 766916 w 1327412"/>
              <a:gd name="connsiteY16" fmla="*/ 943896 h 1047135"/>
              <a:gd name="connsiteX17" fmla="*/ 855407 w 1327412"/>
              <a:gd name="connsiteY17" fmla="*/ 914400 h 1047135"/>
              <a:gd name="connsiteX18" fmla="*/ 929149 w 1327412"/>
              <a:gd name="connsiteY18" fmla="*/ 840658 h 1047135"/>
              <a:gd name="connsiteX19" fmla="*/ 1017639 w 1327412"/>
              <a:gd name="connsiteY19" fmla="*/ 752167 h 1047135"/>
              <a:gd name="connsiteX20" fmla="*/ 1076633 w 1327412"/>
              <a:gd name="connsiteY20" fmla="*/ 663677 h 1047135"/>
              <a:gd name="connsiteX21" fmla="*/ 1209368 w 1327412"/>
              <a:gd name="connsiteY21" fmla="*/ 589935 h 1047135"/>
              <a:gd name="connsiteX22" fmla="*/ 1253613 w 1327412"/>
              <a:gd name="connsiteY22" fmla="*/ 560438 h 1047135"/>
              <a:gd name="connsiteX23" fmla="*/ 1283110 w 1327412"/>
              <a:gd name="connsiteY23" fmla="*/ 471948 h 1047135"/>
              <a:gd name="connsiteX24" fmla="*/ 1297858 w 1327412"/>
              <a:gd name="connsiteY24" fmla="*/ 427703 h 1047135"/>
              <a:gd name="connsiteX25" fmla="*/ 1327355 w 1327412"/>
              <a:gd name="connsiteY25" fmla="*/ 368709 h 10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7412" h="1047135">
                <a:moveTo>
                  <a:pt x="0" y="0"/>
                </a:moveTo>
                <a:cubicBezTo>
                  <a:pt x="19665" y="24581"/>
                  <a:pt x="40107" y="48559"/>
                  <a:pt x="58994" y="73742"/>
                </a:cubicBezTo>
                <a:cubicBezTo>
                  <a:pt x="90949" y="116349"/>
                  <a:pt x="81116" y="124541"/>
                  <a:pt x="132736" y="147483"/>
                </a:cubicBezTo>
                <a:cubicBezTo>
                  <a:pt x="161148" y="160111"/>
                  <a:pt x="191729" y="167148"/>
                  <a:pt x="221226" y="176980"/>
                </a:cubicBezTo>
                <a:cubicBezTo>
                  <a:pt x="235974" y="181896"/>
                  <a:pt x="252536" y="183106"/>
                  <a:pt x="265471" y="191729"/>
                </a:cubicBezTo>
                <a:cubicBezTo>
                  <a:pt x="316942" y="226043"/>
                  <a:pt x="360885" y="246981"/>
                  <a:pt x="398207" y="294967"/>
                </a:cubicBezTo>
                <a:cubicBezTo>
                  <a:pt x="419972" y="322950"/>
                  <a:pt x="445989" y="349826"/>
                  <a:pt x="457200" y="383458"/>
                </a:cubicBezTo>
                <a:lnTo>
                  <a:pt x="501445" y="516193"/>
                </a:lnTo>
                <a:cubicBezTo>
                  <a:pt x="506361" y="530941"/>
                  <a:pt x="507570" y="547503"/>
                  <a:pt x="516194" y="560438"/>
                </a:cubicBezTo>
                <a:lnTo>
                  <a:pt x="545691" y="604683"/>
                </a:lnTo>
                <a:cubicBezTo>
                  <a:pt x="550607" y="619432"/>
                  <a:pt x="557390" y="633685"/>
                  <a:pt x="560439" y="648929"/>
                </a:cubicBezTo>
                <a:cubicBezTo>
                  <a:pt x="572168" y="707575"/>
                  <a:pt x="578207" y="767263"/>
                  <a:pt x="589936" y="825909"/>
                </a:cubicBezTo>
                <a:cubicBezTo>
                  <a:pt x="594852" y="850490"/>
                  <a:pt x="598088" y="875467"/>
                  <a:pt x="604684" y="899651"/>
                </a:cubicBezTo>
                <a:cubicBezTo>
                  <a:pt x="612865" y="929648"/>
                  <a:pt x="626640" y="957978"/>
                  <a:pt x="634181" y="988142"/>
                </a:cubicBezTo>
                <a:lnTo>
                  <a:pt x="648929" y="1047135"/>
                </a:lnTo>
                <a:cubicBezTo>
                  <a:pt x="663678" y="1037303"/>
                  <a:pt x="680641" y="1030172"/>
                  <a:pt x="693175" y="1017638"/>
                </a:cubicBezTo>
                <a:cubicBezTo>
                  <a:pt x="744302" y="966511"/>
                  <a:pt x="696124" y="975359"/>
                  <a:pt x="766916" y="943896"/>
                </a:cubicBezTo>
                <a:cubicBezTo>
                  <a:pt x="795329" y="931268"/>
                  <a:pt x="855407" y="914400"/>
                  <a:pt x="855407" y="914400"/>
                </a:cubicBezTo>
                <a:cubicBezTo>
                  <a:pt x="946577" y="853619"/>
                  <a:pt x="857643" y="921103"/>
                  <a:pt x="929149" y="840658"/>
                </a:cubicBezTo>
                <a:cubicBezTo>
                  <a:pt x="956863" y="809480"/>
                  <a:pt x="994500" y="786876"/>
                  <a:pt x="1017639" y="752167"/>
                </a:cubicBezTo>
                <a:cubicBezTo>
                  <a:pt x="1037304" y="722670"/>
                  <a:pt x="1047136" y="683342"/>
                  <a:pt x="1076633" y="663677"/>
                </a:cubicBezTo>
                <a:cubicBezTo>
                  <a:pt x="1178058" y="596060"/>
                  <a:pt x="1131491" y="615893"/>
                  <a:pt x="1209368" y="589935"/>
                </a:cubicBezTo>
                <a:cubicBezTo>
                  <a:pt x="1224116" y="580103"/>
                  <a:pt x="1244219" y="575469"/>
                  <a:pt x="1253613" y="560438"/>
                </a:cubicBezTo>
                <a:cubicBezTo>
                  <a:pt x="1270092" y="534072"/>
                  <a:pt x="1273278" y="501445"/>
                  <a:pt x="1283110" y="471948"/>
                </a:cubicBezTo>
                <a:cubicBezTo>
                  <a:pt x="1288026" y="457200"/>
                  <a:pt x="1289235" y="440638"/>
                  <a:pt x="1297858" y="427703"/>
                </a:cubicBezTo>
                <a:cubicBezTo>
                  <a:pt x="1330082" y="379367"/>
                  <a:pt x="1327355" y="401183"/>
                  <a:pt x="1327355" y="368709"/>
                </a:cubicBezTo>
              </a:path>
            </a:pathLst>
          </a:cu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312310" y="958644"/>
            <a:ext cx="2247228" cy="737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Comic Sans MS" panose="030F0702030302020204" pitchFamily="66" charset="0"/>
              </a:rPr>
              <a:t>Cul de sac </a:t>
            </a:r>
            <a:r>
              <a:rPr lang="fr-FR" dirty="0" err="1" smtClean="0">
                <a:solidFill>
                  <a:schemeClr val="tx1"/>
                </a:solidFill>
                <a:latin typeface="Comic Sans MS" panose="030F0702030302020204" pitchFamily="66" charset="0"/>
              </a:rPr>
              <a:t>vesico</a:t>
            </a:r>
            <a:r>
              <a:rPr lang="fr-FR" dirty="0" smtClean="0">
                <a:solidFill>
                  <a:schemeClr val="tx1"/>
                </a:solidFill>
                <a:latin typeface="Comic Sans MS" panose="030F0702030302020204" pitchFamily="66" charset="0"/>
              </a:rPr>
              <a:t>-utérin</a:t>
            </a:r>
            <a:endParaRPr lang="fr-FR" dirty="0">
              <a:solidFill>
                <a:schemeClr val="tx1"/>
              </a:solidFill>
              <a:latin typeface="Comic Sans MS" panose="030F0702030302020204" pitchFamily="66" charset="0"/>
            </a:endParaRPr>
          </a:p>
        </p:txBody>
      </p:sp>
      <p:sp>
        <p:nvSpPr>
          <p:cNvPr id="14" name="Rectangle 13"/>
          <p:cNvSpPr/>
          <p:nvPr/>
        </p:nvSpPr>
        <p:spPr>
          <a:xfrm>
            <a:off x="9083818" y="1327354"/>
            <a:ext cx="2247228" cy="737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Comic Sans MS" panose="030F0702030302020204" pitchFamily="66" charset="0"/>
              </a:rPr>
              <a:t>Cul de sac de Douglas</a:t>
            </a:r>
            <a:endParaRPr lang="fr-FR"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xmlns="" val="32485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8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7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7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6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1000"/>
                                        <p:tgtEl>
                                          <p:spTgt spid="13">
                                            <p:txEl>
                                              <p:pRg st="0" end="0"/>
                                            </p:txEl>
                                          </p:spTgt>
                                        </p:tgtEl>
                                      </p:cBhvr>
                                    </p:animEffect>
                                    <p:anim calcmode="lin" valueType="num">
                                      <p:cBhvr>
                                        <p:cTn id="2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1000"/>
                                        <p:tgtEl>
                                          <p:spTgt spid="14">
                                            <p:txEl>
                                              <p:pRg st="0" end="0"/>
                                            </p:txEl>
                                          </p:spTgt>
                                        </p:tgtEl>
                                      </p:cBhvr>
                                    </p:animEffect>
                                    <p:anim calcmode="lin" valueType="num">
                                      <p:cBhvr>
                                        <p:cTn id="3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7">
            <a:extLst>
              <a:ext uri="{FF2B5EF4-FFF2-40B4-BE49-F238E27FC236}">
                <a16:creationId xmlns:a16="http://schemas.microsoft.com/office/drawing/2014/main" xmlns="" id="{80B85BB8-376D-40BA-BC57-0BB85CB2C873}"/>
              </a:ext>
            </a:extLst>
          </p:cNvPr>
          <p:cNvSpPr/>
          <p:nvPr/>
        </p:nvSpPr>
        <p:spPr>
          <a:xfrm>
            <a:off x="4155192" y="939035"/>
            <a:ext cx="2547257" cy="1910443"/>
          </a:xfrm>
          <a:prstGeom prst="roundRect">
            <a:avLst/>
          </a:prstGeom>
          <a:noFill/>
          <a:ln w="76200">
            <a:solidFill>
              <a:srgbClr val="019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8">
            <a:extLst>
              <a:ext uri="{FF2B5EF4-FFF2-40B4-BE49-F238E27FC236}">
                <a16:creationId xmlns:a16="http://schemas.microsoft.com/office/drawing/2014/main" xmlns="" id="{554D0226-46B6-498A-B48F-A2CEDC97D1A9}"/>
              </a:ext>
            </a:extLst>
          </p:cNvPr>
          <p:cNvSpPr/>
          <p:nvPr/>
        </p:nvSpPr>
        <p:spPr>
          <a:xfrm>
            <a:off x="9068086" y="939035"/>
            <a:ext cx="2547257" cy="1910443"/>
          </a:xfrm>
          <a:prstGeom prst="roundRect">
            <a:avLst/>
          </a:prstGeom>
          <a:noFill/>
          <a:ln w="76200">
            <a:solidFill>
              <a:srgbClr val="006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0">
            <a:extLst>
              <a:ext uri="{FF2B5EF4-FFF2-40B4-BE49-F238E27FC236}">
                <a16:creationId xmlns:a16="http://schemas.microsoft.com/office/drawing/2014/main" xmlns="" id="{8F22555C-EAC4-4EBA-A8EA-FDA877F05BBF}"/>
              </a:ext>
            </a:extLst>
          </p:cNvPr>
          <p:cNvSpPr/>
          <p:nvPr/>
        </p:nvSpPr>
        <p:spPr>
          <a:xfrm>
            <a:off x="6310563" y="596134"/>
            <a:ext cx="783771" cy="685800"/>
          </a:xfrm>
          <a:prstGeom prst="ellipse">
            <a:avLst/>
          </a:prstGeom>
          <a:solidFill>
            <a:srgbClr val="FF00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1">
            <a:extLst>
              <a:ext uri="{FF2B5EF4-FFF2-40B4-BE49-F238E27FC236}">
                <a16:creationId xmlns:a16="http://schemas.microsoft.com/office/drawing/2014/main" xmlns="" id="{3D1E99CD-4C5F-4DEA-A43A-57F97EE14493}"/>
              </a:ext>
            </a:extLst>
          </p:cNvPr>
          <p:cNvSpPr/>
          <p:nvPr/>
        </p:nvSpPr>
        <p:spPr>
          <a:xfrm>
            <a:off x="11256115" y="652607"/>
            <a:ext cx="783771" cy="685800"/>
          </a:xfrm>
          <a:prstGeom prst="ellipse">
            <a:avLst/>
          </a:prstGeom>
          <a:solidFill>
            <a:srgbClr val="FF00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962479"/>
            <a:ext cx="2053767" cy="1569660"/>
          </a:xfrm>
          <a:prstGeom prst="rect">
            <a:avLst/>
          </a:prstGeom>
        </p:spPr>
        <p:txBody>
          <a:bodyPr wrap="none">
            <a:spAutoFit/>
          </a:bodyPr>
          <a:lstStyle/>
          <a:p>
            <a:r>
              <a:rPr lang="fr-FR" sz="3200" dirty="0" smtClean="0">
                <a:solidFill>
                  <a:schemeClr val="bg1"/>
                </a:solidFill>
                <a:latin typeface="Comic Sans MS" panose="030F0702030302020204" pitchFamily="66" charset="0"/>
              </a:rPr>
              <a:t>Etiologies</a:t>
            </a:r>
          </a:p>
          <a:p>
            <a:r>
              <a:rPr lang="fr-FR" sz="3200" dirty="0" smtClean="0">
                <a:solidFill>
                  <a:schemeClr val="bg1"/>
                </a:solidFill>
                <a:latin typeface="Comic Sans MS" panose="030F0702030302020204" pitchFamily="66" charset="0"/>
              </a:rPr>
              <a:t>Extra</a:t>
            </a:r>
          </a:p>
          <a:p>
            <a:r>
              <a:rPr lang="fr-FR" sz="3200" dirty="0" smtClean="0">
                <a:solidFill>
                  <a:schemeClr val="bg1"/>
                </a:solidFill>
                <a:latin typeface="Comic Sans MS" panose="030F0702030302020204" pitchFamily="66" charset="0"/>
              </a:rPr>
              <a:t>génitales</a:t>
            </a:r>
          </a:p>
        </p:txBody>
      </p:sp>
      <p:sp>
        <p:nvSpPr>
          <p:cNvPr id="17" name="Rectangle 16"/>
          <p:cNvSpPr/>
          <p:nvPr/>
        </p:nvSpPr>
        <p:spPr>
          <a:xfrm>
            <a:off x="3452706" y="3154256"/>
            <a:ext cx="4391883" cy="2585323"/>
          </a:xfrm>
          <a:prstGeom prst="rect">
            <a:avLst/>
          </a:prstGeom>
        </p:spPr>
        <p:txBody>
          <a:bodyPr wrap="square">
            <a:spAutoFit/>
          </a:bodyPr>
          <a:lstStyle/>
          <a:p>
            <a:r>
              <a:rPr lang="fr-FR" dirty="0" smtClean="0">
                <a:solidFill>
                  <a:srgbClr val="444444"/>
                </a:solidFill>
                <a:latin typeface="Comic Sans MS" panose="030F0702030302020204" pitchFamily="66" charset="0"/>
              </a:rPr>
              <a:t>● </a:t>
            </a:r>
            <a:r>
              <a:rPr lang="fr-FR" dirty="0">
                <a:solidFill>
                  <a:srgbClr val="444444"/>
                </a:solidFill>
                <a:latin typeface="Comic Sans MS" panose="030F0702030302020204" pitchFamily="66" charset="0"/>
              </a:rPr>
              <a:t>Globe vésical aigu ou chronique (+).</a:t>
            </a:r>
            <a:br>
              <a:rPr lang="fr-FR" dirty="0">
                <a:solidFill>
                  <a:srgbClr val="444444"/>
                </a:solidFill>
                <a:latin typeface="Comic Sans MS" panose="030F0702030302020204" pitchFamily="66" charset="0"/>
              </a:rPr>
            </a:br>
            <a:r>
              <a:rPr lang="fr-FR" dirty="0">
                <a:solidFill>
                  <a:srgbClr val="444444"/>
                </a:solidFill>
                <a:latin typeface="Comic Sans MS" panose="030F0702030302020204" pitchFamily="66" charset="0"/>
              </a:rPr>
              <a:t>● Tumeur vésicale (seulement si très avancée) (0).</a:t>
            </a:r>
            <a:br>
              <a:rPr lang="fr-FR" dirty="0">
                <a:solidFill>
                  <a:srgbClr val="444444"/>
                </a:solidFill>
                <a:latin typeface="Comic Sans MS" panose="030F0702030302020204" pitchFamily="66" charset="0"/>
              </a:rPr>
            </a:br>
            <a:r>
              <a:rPr lang="fr-FR" dirty="0">
                <a:solidFill>
                  <a:srgbClr val="444444"/>
                </a:solidFill>
                <a:latin typeface="Comic Sans MS" panose="030F0702030302020204" pitchFamily="66" charset="0"/>
              </a:rPr>
              <a:t>● Kyste de l’ouraque, tumeur (adénocarcinome) sur kyste de l’ouraque (00).</a:t>
            </a:r>
            <a:br>
              <a:rPr lang="fr-FR" dirty="0">
                <a:solidFill>
                  <a:srgbClr val="444444"/>
                </a:solidFill>
                <a:latin typeface="Comic Sans MS" panose="030F0702030302020204" pitchFamily="66" charset="0"/>
              </a:rPr>
            </a:br>
            <a:r>
              <a:rPr lang="fr-FR" dirty="0">
                <a:solidFill>
                  <a:srgbClr val="444444"/>
                </a:solidFill>
                <a:latin typeface="Comic Sans MS" panose="030F0702030302020204" pitchFamily="66" charset="0"/>
              </a:rPr>
              <a:t>● Diverticule urétral/abcès urétral sur diverticule (extériorisés à la vulve) (00).</a:t>
            </a:r>
            <a:r>
              <a:rPr lang="fr-FR" dirty="0">
                <a:latin typeface="Comic Sans MS" panose="030F0702030302020204" pitchFamily="66" charset="0"/>
              </a:rPr>
              <a:t> </a:t>
            </a:r>
          </a:p>
        </p:txBody>
      </p:sp>
      <p:sp>
        <p:nvSpPr>
          <p:cNvPr id="18" name="Rectangle 17"/>
          <p:cNvSpPr/>
          <p:nvPr/>
        </p:nvSpPr>
        <p:spPr>
          <a:xfrm>
            <a:off x="4202422" y="1551537"/>
            <a:ext cx="2270481" cy="646331"/>
          </a:xfrm>
          <a:prstGeom prst="rect">
            <a:avLst/>
          </a:prstGeom>
        </p:spPr>
        <p:txBody>
          <a:bodyPr wrap="square">
            <a:spAutoFit/>
          </a:bodyPr>
          <a:lstStyle/>
          <a:p>
            <a:pPr algn="ctr"/>
            <a:r>
              <a:rPr lang="fr-FR" b="1" dirty="0" smtClean="0">
                <a:solidFill>
                  <a:srgbClr val="687AB5"/>
                </a:solidFill>
                <a:latin typeface="Comic Sans MS" panose="030F0702030302020204" pitchFamily="66" charset="0"/>
              </a:rPr>
              <a:t>d’origine</a:t>
            </a:r>
          </a:p>
          <a:p>
            <a:pPr algn="ctr"/>
            <a:r>
              <a:rPr lang="fr-FR" b="1" dirty="0" smtClean="0">
                <a:solidFill>
                  <a:srgbClr val="687AB5"/>
                </a:solidFill>
                <a:latin typeface="Comic Sans MS" panose="030F0702030302020204" pitchFamily="66" charset="0"/>
              </a:rPr>
              <a:t> vésicale/urétrale</a:t>
            </a:r>
            <a:endParaRPr lang="fr-FR" dirty="0">
              <a:latin typeface="Comic Sans MS" panose="030F0702030302020204" pitchFamily="66" charset="0"/>
            </a:endParaRPr>
          </a:p>
        </p:txBody>
      </p:sp>
      <p:sp>
        <p:nvSpPr>
          <p:cNvPr id="19" name="Rectangle 18"/>
          <p:cNvSpPr/>
          <p:nvPr/>
        </p:nvSpPr>
        <p:spPr>
          <a:xfrm>
            <a:off x="9196566" y="1709590"/>
            <a:ext cx="2290296" cy="369332"/>
          </a:xfrm>
          <a:prstGeom prst="rect">
            <a:avLst/>
          </a:prstGeom>
        </p:spPr>
        <p:txBody>
          <a:bodyPr wrap="square">
            <a:spAutoFit/>
          </a:bodyPr>
          <a:lstStyle/>
          <a:p>
            <a:r>
              <a:rPr lang="fr-FR" b="1" dirty="0">
                <a:solidFill>
                  <a:srgbClr val="687AB5"/>
                </a:solidFill>
                <a:latin typeface="Comic Sans MS" panose="030F0702030302020204" pitchFamily="66" charset="0"/>
              </a:rPr>
              <a:t>d’origine digestive</a:t>
            </a:r>
            <a:r>
              <a:rPr lang="fr-FR" dirty="0">
                <a:latin typeface="Comic Sans MS" panose="030F0702030302020204" pitchFamily="66" charset="0"/>
              </a:rPr>
              <a:t> </a:t>
            </a:r>
          </a:p>
        </p:txBody>
      </p:sp>
    </p:spTree>
    <p:extLst>
      <p:ext uri="{BB962C8B-B14F-4D97-AF65-F5344CB8AC3E}">
        <p14:creationId xmlns:p14="http://schemas.microsoft.com/office/powerpoint/2010/main" xmlns="" val="40108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8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7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6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000"/>
                                        <p:tgtEl>
                                          <p:spTgt spid="18"/>
                                        </p:tgtEl>
                                      </p:cBhvr>
                                    </p:animEffect>
                                    <p:anim calcmode="lin" valueType="num">
                                      <p:cBhvr>
                                        <p:cTn id="34" dur="2000" fill="hold"/>
                                        <p:tgtEl>
                                          <p:spTgt spid="18"/>
                                        </p:tgtEl>
                                        <p:attrNameLst>
                                          <p:attrName>ppt_w</p:attrName>
                                        </p:attrNameLst>
                                      </p:cBhvr>
                                      <p:tavLst>
                                        <p:tav tm="0" fmla="#ppt_w*sin(2.5*pi*$)">
                                          <p:val>
                                            <p:fltVal val="0"/>
                                          </p:val>
                                        </p:tav>
                                        <p:tav tm="100000">
                                          <p:val>
                                            <p:fltVal val="1"/>
                                          </p:val>
                                        </p:tav>
                                      </p:tavLst>
                                    </p:anim>
                                    <p:anim calcmode="lin" valueType="num">
                                      <p:cBhvr>
                                        <p:cTn id="35" dur="2000" fill="hold"/>
                                        <p:tgtEl>
                                          <p:spTgt spid="18"/>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anim calcmode="lin" valueType="num">
                                      <p:cBhvr>
                                        <p:cTn id="39" dur="2000" fill="hold"/>
                                        <p:tgtEl>
                                          <p:spTgt spid="19"/>
                                        </p:tgtEl>
                                        <p:attrNameLst>
                                          <p:attrName>ppt_w</p:attrName>
                                        </p:attrNameLst>
                                      </p:cBhvr>
                                      <p:tavLst>
                                        <p:tav tm="0" fmla="#ppt_w*sin(2.5*pi*$)">
                                          <p:val>
                                            <p:fltVal val="0"/>
                                          </p:val>
                                        </p:tav>
                                        <p:tav tm="100000">
                                          <p:val>
                                            <p:fltVal val="1"/>
                                          </p:val>
                                        </p:tav>
                                      </p:tavLst>
                                    </p:anim>
                                    <p:anim calcmode="lin" valueType="num">
                                      <p:cBhvr>
                                        <p:cTn id="40"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P spid="13" grpId="0" animBg="1"/>
      <p:bldP spid="14" grpId="0" animBg="1"/>
      <p:bldP spid="17" grpId="0"/>
      <p:bldP spid="18"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4">
            <a:extLst>
              <a:ext uri="{FF2B5EF4-FFF2-40B4-BE49-F238E27FC236}">
                <a16:creationId xmlns:a16="http://schemas.microsoft.com/office/drawing/2014/main" xmlns="" id="{1C3E840B-84C0-46A3-8E00-CA13B3A450C6}"/>
              </a:ext>
            </a:extLst>
          </p:cNvPr>
          <p:cNvSpPr/>
          <p:nvPr/>
        </p:nvSpPr>
        <p:spPr>
          <a:xfrm>
            <a:off x="2885001" y="939036"/>
            <a:ext cx="2547257" cy="1910443"/>
          </a:xfrm>
          <a:prstGeom prst="round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7">
            <a:extLst>
              <a:ext uri="{FF2B5EF4-FFF2-40B4-BE49-F238E27FC236}">
                <a16:creationId xmlns:a16="http://schemas.microsoft.com/office/drawing/2014/main" xmlns="" id="{80B85BB8-376D-40BA-BC57-0BB85CB2C873}"/>
              </a:ext>
            </a:extLst>
          </p:cNvPr>
          <p:cNvSpPr/>
          <p:nvPr/>
        </p:nvSpPr>
        <p:spPr>
          <a:xfrm>
            <a:off x="6025529" y="939036"/>
            <a:ext cx="2547257" cy="1910443"/>
          </a:xfrm>
          <a:prstGeom prst="roundRect">
            <a:avLst/>
          </a:prstGeom>
          <a:noFill/>
          <a:ln w="76200">
            <a:solidFill>
              <a:srgbClr val="019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8">
            <a:extLst>
              <a:ext uri="{FF2B5EF4-FFF2-40B4-BE49-F238E27FC236}">
                <a16:creationId xmlns:a16="http://schemas.microsoft.com/office/drawing/2014/main" xmlns="" id="{554D0226-46B6-498A-B48F-A2CEDC97D1A9}"/>
              </a:ext>
            </a:extLst>
          </p:cNvPr>
          <p:cNvSpPr/>
          <p:nvPr/>
        </p:nvSpPr>
        <p:spPr>
          <a:xfrm>
            <a:off x="9068086" y="939035"/>
            <a:ext cx="2547257" cy="1910443"/>
          </a:xfrm>
          <a:prstGeom prst="roundRect">
            <a:avLst/>
          </a:prstGeom>
          <a:noFill/>
          <a:ln w="76200">
            <a:solidFill>
              <a:srgbClr val="006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10">
            <a:extLst>
              <a:ext uri="{FF2B5EF4-FFF2-40B4-BE49-F238E27FC236}">
                <a16:creationId xmlns:a16="http://schemas.microsoft.com/office/drawing/2014/main" xmlns="" id="{8F22555C-EAC4-4EBA-A8EA-FDA877F05BBF}"/>
              </a:ext>
            </a:extLst>
          </p:cNvPr>
          <p:cNvSpPr/>
          <p:nvPr/>
        </p:nvSpPr>
        <p:spPr>
          <a:xfrm>
            <a:off x="8180900" y="596135"/>
            <a:ext cx="783771" cy="685800"/>
          </a:xfrm>
          <a:prstGeom prst="ellipse">
            <a:avLst/>
          </a:prstGeom>
          <a:solidFill>
            <a:srgbClr val="FF00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1">
            <a:extLst>
              <a:ext uri="{FF2B5EF4-FFF2-40B4-BE49-F238E27FC236}">
                <a16:creationId xmlns:a16="http://schemas.microsoft.com/office/drawing/2014/main" xmlns="" id="{3D1E99CD-4C5F-4DEA-A43A-57F97EE14493}"/>
              </a:ext>
            </a:extLst>
          </p:cNvPr>
          <p:cNvSpPr/>
          <p:nvPr/>
        </p:nvSpPr>
        <p:spPr>
          <a:xfrm>
            <a:off x="11256115" y="652607"/>
            <a:ext cx="783771" cy="685800"/>
          </a:xfrm>
          <a:prstGeom prst="ellipse">
            <a:avLst/>
          </a:prstGeom>
          <a:solidFill>
            <a:srgbClr val="FF00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4">
            <a:extLst>
              <a:ext uri="{FF2B5EF4-FFF2-40B4-BE49-F238E27FC236}">
                <a16:creationId xmlns:a16="http://schemas.microsoft.com/office/drawing/2014/main" xmlns="" id="{68ACF8FE-E50F-492D-9991-CC806028E613}"/>
              </a:ext>
            </a:extLst>
          </p:cNvPr>
          <p:cNvSpPr/>
          <p:nvPr/>
        </p:nvSpPr>
        <p:spPr>
          <a:xfrm>
            <a:off x="4896137" y="652607"/>
            <a:ext cx="783771" cy="685800"/>
          </a:xfrm>
          <a:prstGeom prst="ellipse">
            <a:avLst/>
          </a:prstGeom>
          <a:solidFill>
            <a:srgbClr val="FF00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962479"/>
            <a:ext cx="2053767" cy="1077218"/>
          </a:xfrm>
          <a:prstGeom prst="rect">
            <a:avLst/>
          </a:prstGeom>
        </p:spPr>
        <p:txBody>
          <a:bodyPr wrap="none">
            <a:spAutoFit/>
          </a:bodyPr>
          <a:lstStyle/>
          <a:p>
            <a:r>
              <a:rPr lang="fr-FR" sz="3200" dirty="0" smtClean="0">
                <a:solidFill>
                  <a:schemeClr val="bg1"/>
                </a:solidFill>
                <a:latin typeface="Comic Sans MS" panose="030F0702030302020204" pitchFamily="66" charset="0"/>
              </a:rPr>
              <a:t>Etiologies</a:t>
            </a:r>
          </a:p>
          <a:p>
            <a:r>
              <a:rPr lang="fr-FR" sz="3200" dirty="0" smtClean="0">
                <a:solidFill>
                  <a:schemeClr val="bg1"/>
                </a:solidFill>
                <a:latin typeface="Comic Sans MS" panose="030F0702030302020204" pitchFamily="66" charset="0"/>
              </a:rPr>
              <a:t>génitales</a:t>
            </a:r>
          </a:p>
        </p:txBody>
      </p:sp>
      <p:sp>
        <p:nvSpPr>
          <p:cNvPr id="21" name="Rectangle 20"/>
          <p:cNvSpPr/>
          <p:nvPr/>
        </p:nvSpPr>
        <p:spPr>
          <a:xfrm>
            <a:off x="3171712" y="1724611"/>
            <a:ext cx="1989647" cy="369332"/>
          </a:xfrm>
          <a:prstGeom prst="rect">
            <a:avLst/>
          </a:prstGeom>
        </p:spPr>
        <p:txBody>
          <a:bodyPr wrap="none">
            <a:spAutoFit/>
          </a:bodyPr>
          <a:lstStyle/>
          <a:p>
            <a:r>
              <a:rPr lang="fr-FR" b="1" dirty="0">
                <a:solidFill>
                  <a:srgbClr val="687AB5"/>
                </a:solidFill>
                <a:latin typeface="Comic Sans MS" panose="030F0702030302020204" pitchFamily="66" charset="0"/>
              </a:rPr>
              <a:t>d’origine utérine</a:t>
            </a:r>
            <a:endParaRPr lang="fr-FR" dirty="0"/>
          </a:p>
        </p:txBody>
      </p:sp>
      <p:sp>
        <p:nvSpPr>
          <p:cNvPr id="22" name="Rectangle 21"/>
          <p:cNvSpPr/>
          <p:nvPr/>
        </p:nvSpPr>
        <p:spPr>
          <a:xfrm>
            <a:off x="6154452" y="1709590"/>
            <a:ext cx="2289409" cy="369332"/>
          </a:xfrm>
          <a:prstGeom prst="rect">
            <a:avLst/>
          </a:prstGeom>
        </p:spPr>
        <p:txBody>
          <a:bodyPr wrap="none">
            <a:spAutoFit/>
          </a:bodyPr>
          <a:lstStyle/>
          <a:p>
            <a:r>
              <a:rPr lang="fr-FR" b="1" dirty="0">
                <a:solidFill>
                  <a:srgbClr val="687AB5"/>
                </a:solidFill>
                <a:latin typeface="Comic Sans MS" panose="030F0702030302020204" pitchFamily="66" charset="0"/>
              </a:rPr>
              <a:t>d’origine annexielle</a:t>
            </a:r>
            <a:endParaRPr lang="fr-FR" dirty="0"/>
          </a:p>
        </p:txBody>
      </p:sp>
      <p:sp>
        <p:nvSpPr>
          <p:cNvPr id="23" name="Rectangle 22"/>
          <p:cNvSpPr/>
          <p:nvPr/>
        </p:nvSpPr>
        <p:spPr>
          <a:xfrm>
            <a:off x="9492491" y="1689874"/>
            <a:ext cx="1763624" cy="369332"/>
          </a:xfrm>
          <a:prstGeom prst="rect">
            <a:avLst/>
          </a:prstGeom>
        </p:spPr>
        <p:txBody>
          <a:bodyPr wrap="none">
            <a:spAutoFit/>
          </a:bodyPr>
          <a:lstStyle/>
          <a:p>
            <a:r>
              <a:rPr lang="fr-FR" b="1" dirty="0">
                <a:solidFill>
                  <a:srgbClr val="687AB5"/>
                </a:solidFill>
                <a:latin typeface="Comic Sans MS" panose="030F0702030302020204" pitchFamily="66" charset="0"/>
              </a:rPr>
              <a:t>Endométriose </a:t>
            </a:r>
            <a:endParaRPr lang="fr-FR" dirty="0"/>
          </a:p>
        </p:txBody>
      </p:sp>
      <p:sp>
        <p:nvSpPr>
          <p:cNvPr id="24" name="Rectangle 23"/>
          <p:cNvSpPr/>
          <p:nvPr/>
        </p:nvSpPr>
        <p:spPr>
          <a:xfrm>
            <a:off x="2543438" y="3154804"/>
            <a:ext cx="2888820" cy="1477328"/>
          </a:xfrm>
          <a:prstGeom prst="rect">
            <a:avLst/>
          </a:prstGeom>
        </p:spPr>
        <p:txBody>
          <a:bodyPr wrap="square">
            <a:spAutoFit/>
          </a:bodyPr>
          <a:lstStyle/>
          <a:p>
            <a:r>
              <a:rPr lang="fr-FR" sz="1600" dirty="0">
                <a:solidFill>
                  <a:srgbClr val="444444"/>
                </a:solidFill>
                <a:latin typeface="Comic Sans MS" panose="030F0702030302020204" pitchFamily="66" charset="0"/>
              </a:rPr>
              <a:t>● </a:t>
            </a:r>
            <a:r>
              <a:rPr lang="fr-FR" dirty="0">
                <a:solidFill>
                  <a:srgbClr val="444444"/>
                </a:solidFill>
                <a:latin typeface="Comic Sans MS" panose="030F0702030302020204" pitchFamily="66" charset="0"/>
              </a:rPr>
              <a:t>Fibrome utérin++.</a:t>
            </a:r>
            <a:br>
              <a:rPr lang="fr-FR" dirty="0">
                <a:solidFill>
                  <a:srgbClr val="444444"/>
                </a:solidFill>
                <a:latin typeface="Comic Sans MS" panose="030F0702030302020204" pitchFamily="66" charset="0"/>
              </a:rPr>
            </a:br>
            <a:r>
              <a:rPr lang="fr-FR" sz="1600" dirty="0">
                <a:solidFill>
                  <a:srgbClr val="444444"/>
                </a:solidFill>
                <a:latin typeface="Comic Sans MS" panose="030F0702030302020204" pitchFamily="66" charset="0"/>
              </a:rPr>
              <a:t>● </a:t>
            </a:r>
            <a:r>
              <a:rPr lang="fr-FR" dirty="0">
                <a:solidFill>
                  <a:srgbClr val="444444"/>
                </a:solidFill>
                <a:latin typeface="Comic Sans MS" panose="030F0702030302020204" pitchFamily="66" charset="0"/>
              </a:rPr>
              <a:t>Grossesse méconnue et refusée </a:t>
            </a:r>
            <a:r>
              <a:rPr lang="fr-FR" dirty="0" smtClean="0">
                <a:solidFill>
                  <a:srgbClr val="444444"/>
                </a:solidFill>
                <a:latin typeface="Comic Sans MS" panose="030F0702030302020204" pitchFamily="66" charset="0"/>
              </a:rPr>
              <a:t>.</a:t>
            </a:r>
            <a:r>
              <a:rPr lang="fr-FR" dirty="0">
                <a:solidFill>
                  <a:srgbClr val="444444"/>
                </a:solidFill>
                <a:latin typeface="Comic Sans MS" panose="030F0702030302020204" pitchFamily="66" charset="0"/>
              </a:rPr>
              <a:t/>
            </a:r>
            <a:br>
              <a:rPr lang="fr-FR" dirty="0">
                <a:solidFill>
                  <a:srgbClr val="444444"/>
                </a:solidFill>
                <a:latin typeface="Comic Sans MS" panose="030F0702030302020204" pitchFamily="66" charset="0"/>
              </a:rPr>
            </a:br>
            <a:r>
              <a:rPr lang="fr-FR" sz="1600" dirty="0">
                <a:solidFill>
                  <a:srgbClr val="444444"/>
                </a:solidFill>
                <a:latin typeface="Comic Sans MS" panose="030F0702030302020204" pitchFamily="66" charset="0"/>
              </a:rPr>
              <a:t>● </a:t>
            </a:r>
            <a:r>
              <a:rPr lang="fr-FR" dirty="0">
                <a:solidFill>
                  <a:srgbClr val="444444"/>
                </a:solidFill>
                <a:latin typeface="Comic Sans MS" panose="030F0702030302020204" pitchFamily="66" charset="0"/>
              </a:rPr>
              <a:t>Cancer de </a:t>
            </a:r>
            <a:r>
              <a:rPr lang="fr-FR" dirty="0" smtClean="0">
                <a:solidFill>
                  <a:srgbClr val="444444"/>
                </a:solidFill>
                <a:latin typeface="Comic Sans MS" panose="030F0702030302020204" pitchFamily="66" charset="0"/>
              </a:rPr>
              <a:t>l’endomètre.</a:t>
            </a:r>
            <a:r>
              <a:rPr lang="fr-FR" dirty="0">
                <a:solidFill>
                  <a:srgbClr val="444444"/>
                </a:solidFill>
                <a:latin typeface="Comic Sans MS" panose="030F0702030302020204" pitchFamily="66" charset="0"/>
              </a:rPr>
              <a:t/>
            </a:r>
            <a:br>
              <a:rPr lang="fr-FR" dirty="0">
                <a:solidFill>
                  <a:srgbClr val="444444"/>
                </a:solidFill>
                <a:latin typeface="Comic Sans MS" panose="030F0702030302020204" pitchFamily="66" charset="0"/>
              </a:rPr>
            </a:br>
            <a:r>
              <a:rPr lang="fr-FR" sz="1600" dirty="0">
                <a:solidFill>
                  <a:srgbClr val="444444"/>
                </a:solidFill>
                <a:latin typeface="Comic Sans MS" panose="030F0702030302020204" pitchFamily="66" charset="0"/>
              </a:rPr>
              <a:t>● </a:t>
            </a:r>
            <a:r>
              <a:rPr lang="fr-FR" dirty="0">
                <a:solidFill>
                  <a:srgbClr val="444444"/>
                </a:solidFill>
                <a:latin typeface="Comic Sans MS" panose="030F0702030302020204" pitchFamily="66" charset="0"/>
              </a:rPr>
              <a:t>Sarcome utérin </a:t>
            </a:r>
            <a:endParaRPr lang="fr-FR" dirty="0"/>
          </a:p>
        </p:txBody>
      </p:sp>
      <p:sp>
        <p:nvSpPr>
          <p:cNvPr id="25" name="Rectangle 24"/>
          <p:cNvSpPr/>
          <p:nvPr/>
        </p:nvSpPr>
        <p:spPr>
          <a:xfrm>
            <a:off x="5900057" y="3154804"/>
            <a:ext cx="3168029" cy="3139321"/>
          </a:xfrm>
          <a:prstGeom prst="rect">
            <a:avLst/>
          </a:prstGeom>
        </p:spPr>
        <p:txBody>
          <a:bodyPr wrap="square">
            <a:spAutoFit/>
          </a:bodyPr>
          <a:lstStyle/>
          <a:p>
            <a:r>
              <a:rPr lang="fr-FR" sz="1600" dirty="0">
                <a:solidFill>
                  <a:srgbClr val="444444"/>
                </a:solidFill>
                <a:latin typeface="Comic Sans MS" panose="030F0702030302020204" pitchFamily="66" charset="0"/>
              </a:rPr>
              <a:t>● </a:t>
            </a:r>
            <a:r>
              <a:rPr lang="fr-FR" dirty="0">
                <a:solidFill>
                  <a:srgbClr val="444444"/>
                </a:solidFill>
                <a:latin typeface="Comic Sans MS" panose="030F0702030302020204" pitchFamily="66" charset="0"/>
              </a:rPr>
              <a:t>Tumeur de l’ovaire, soit maligne </a:t>
            </a:r>
            <a:r>
              <a:rPr lang="fr-FR" dirty="0" smtClean="0">
                <a:solidFill>
                  <a:srgbClr val="444444"/>
                </a:solidFill>
                <a:latin typeface="Comic Sans MS" panose="030F0702030302020204" pitchFamily="66" charset="0"/>
              </a:rPr>
              <a:t>, </a:t>
            </a:r>
            <a:r>
              <a:rPr lang="fr-FR" dirty="0">
                <a:solidFill>
                  <a:srgbClr val="444444"/>
                </a:solidFill>
                <a:latin typeface="Comic Sans MS" panose="030F0702030302020204" pitchFamily="66" charset="0"/>
              </a:rPr>
              <a:t>soit bénigne (++) (kyste de l’ovaire organique ou fonctionnel).</a:t>
            </a:r>
            <a:br>
              <a:rPr lang="fr-FR" dirty="0">
                <a:solidFill>
                  <a:srgbClr val="444444"/>
                </a:solidFill>
                <a:latin typeface="Comic Sans MS" panose="030F0702030302020204" pitchFamily="66" charset="0"/>
              </a:rPr>
            </a:br>
            <a:r>
              <a:rPr lang="fr-FR" sz="1600" dirty="0">
                <a:solidFill>
                  <a:srgbClr val="444444"/>
                </a:solidFill>
                <a:latin typeface="Comic Sans MS" panose="030F0702030302020204" pitchFamily="66" charset="0"/>
              </a:rPr>
              <a:t>● </a:t>
            </a:r>
            <a:r>
              <a:rPr lang="fr-FR" dirty="0">
                <a:solidFill>
                  <a:srgbClr val="444444"/>
                </a:solidFill>
                <a:latin typeface="Comic Sans MS" panose="030F0702030302020204" pitchFamily="66" charset="0"/>
              </a:rPr>
              <a:t>Origine tubaire : grossesse extra-utérine tubaire </a:t>
            </a:r>
            <a:r>
              <a:rPr lang="fr-FR" dirty="0" smtClean="0">
                <a:solidFill>
                  <a:srgbClr val="444444"/>
                </a:solidFill>
                <a:latin typeface="Comic Sans MS" panose="030F0702030302020204" pitchFamily="66" charset="0"/>
              </a:rPr>
              <a:t>, </a:t>
            </a:r>
            <a:r>
              <a:rPr lang="fr-FR" dirty="0" err="1">
                <a:solidFill>
                  <a:srgbClr val="444444"/>
                </a:solidFill>
                <a:latin typeface="Comic Sans MS" panose="030F0702030302020204" pitchFamily="66" charset="0"/>
              </a:rPr>
              <a:t>hydrosalpynx</a:t>
            </a:r>
            <a:r>
              <a:rPr lang="fr-FR" dirty="0">
                <a:solidFill>
                  <a:srgbClr val="444444"/>
                </a:solidFill>
                <a:latin typeface="Comic Sans MS" panose="030F0702030302020204" pitchFamily="66" charset="0"/>
              </a:rPr>
              <a:t> </a:t>
            </a:r>
            <a:r>
              <a:rPr lang="fr-FR" dirty="0" smtClean="0">
                <a:solidFill>
                  <a:srgbClr val="444444"/>
                </a:solidFill>
                <a:latin typeface="Comic Sans MS" panose="030F0702030302020204" pitchFamily="66" charset="0"/>
              </a:rPr>
              <a:t>, </a:t>
            </a:r>
            <a:r>
              <a:rPr lang="fr-FR" dirty="0" err="1">
                <a:solidFill>
                  <a:srgbClr val="444444"/>
                </a:solidFill>
                <a:latin typeface="Comic Sans MS" panose="030F0702030302020204" pitchFamily="66" charset="0"/>
              </a:rPr>
              <a:t>pyosalpinx</a:t>
            </a:r>
            <a:r>
              <a:rPr lang="fr-FR" dirty="0">
                <a:solidFill>
                  <a:srgbClr val="444444"/>
                </a:solidFill>
                <a:latin typeface="Comic Sans MS" panose="030F0702030302020204" pitchFamily="66" charset="0"/>
              </a:rPr>
              <a:t> </a:t>
            </a:r>
            <a:r>
              <a:rPr lang="fr-FR" dirty="0" smtClean="0">
                <a:solidFill>
                  <a:srgbClr val="444444"/>
                </a:solidFill>
                <a:latin typeface="Comic Sans MS" panose="030F0702030302020204" pitchFamily="66" charset="0"/>
              </a:rPr>
              <a:t>, </a:t>
            </a:r>
            <a:r>
              <a:rPr lang="fr-FR" dirty="0">
                <a:solidFill>
                  <a:srgbClr val="444444"/>
                </a:solidFill>
                <a:latin typeface="Comic Sans MS" panose="030F0702030302020204" pitchFamily="66" charset="0"/>
              </a:rPr>
              <a:t>kyste vestigial</a:t>
            </a:r>
            <a:br>
              <a:rPr lang="fr-FR" dirty="0">
                <a:solidFill>
                  <a:srgbClr val="444444"/>
                </a:solidFill>
                <a:latin typeface="Comic Sans MS" panose="030F0702030302020204" pitchFamily="66" charset="0"/>
              </a:rPr>
            </a:br>
            <a:r>
              <a:rPr lang="fr-FR" dirty="0" smtClean="0">
                <a:solidFill>
                  <a:srgbClr val="444444"/>
                </a:solidFill>
                <a:latin typeface="Comic Sans MS" panose="030F0702030302020204" pitchFamily="66" charset="0"/>
              </a:rPr>
              <a:t>sous-tubaire, </a:t>
            </a:r>
            <a:r>
              <a:rPr lang="fr-FR" dirty="0">
                <a:solidFill>
                  <a:srgbClr val="444444"/>
                </a:solidFill>
                <a:latin typeface="Comic Sans MS" panose="030F0702030302020204" pitchFamily="66" charset="0"/>
              </a:rPr>
              <a:t>cancer de la trompe </a:t>
            </a:r>
            <a:r>
              <a:rPr lang="fr-FR" dirty="0" smtClean="0">
                <a:solidFill>
                  <a:srgbClr val="444444"/>
                </a:solidFill>
                <a:latin typeface="Comic Sans MS" panose="030F0702030302020204" pitchFamily="66" charset="0"/>
              </a:rPr>
              <a:t>.</a:t>
            </a:r>
            <a:r>
              <a:rPr lang="fr-FR" dirty="0" smtClean="0">
                <a:latin typeface="Comic Sans MS" panose="030F0702030302020204" pitchFamily="66" charset="0"/>
              </a:rPr>
              <a:t> </a:t>
            </a:r>
            <a:r>
              <a:rPr lang="fr-FR" dirty="0">
                <a:latin typeface="Comic Sans MS" panose="030F0702030302020204" pitchFamily="66" charset="0"/>
              </a:rPr>
              <a:t/>
            </a:r>
            <a:br>
              <a:rPr lang="fr-FR" dirty="0">
                <a:latin typeface="Comic Sans MS" panose="030F0702030302020204" pitchFamily="66" charset="0"/>
              </a:rPr>
            </a:br>
            <a:endParaRPr lang="fr-FR" dirty="0">
              <a:latin typeface="Comic Sans MS" panose="030F0702030302020204" pitchFamily="66" charset="0"/>
            </a:endParaRPr>
          </a:p>
        </p:txBody>
      </p:sp>
      <p:sp>
        <p:nvSpPr>
          <p:cNvPr id="26" name="Rectangle 25"/>
          <p:cNvSpPr/>
          <p:nvPr/>
        </p:nvSpPr>
        <p:spPr>
          <a:xfrm>
            <a:off x="9492491" y="3236880"/>
            <a:ext cx="2427514" cy="3139321"/>
          </a:xfrm>
          <a:prstGeom prst="rect">
            <a:avLst/>
          </a:prstGeom>
        </p:spPr>
        <p:txBody>
          <a:bodyPr wrap="square">
            <a:spAutoFit/>
          </a:bodyPr>
          <a:lstStyle/>
          <a:p>
            <a:r>
              <a:rPr lang="fr-FR" dirty="0">
                <a:solidFill>
                  <a:srgbClr val="444444"/>
                </a:solidFill>
                <a:latin typeface="Comic Sans MS" panose="030F0702030302020204" pitchFamily="66" charset="0"/>
              </a:rPr>
              <a:t>● Les nodules </a:t>
            </a:r>
            <a:r>
              <a:rPr lang="fr-FR" dirty="0" err="1">
                <a:solidFill>
                  <a:srgbClr val="444444"/>
                </a:solidFill>
                <a:latin typeface="Comic Sans MS" panose="030F0702030302020204" pitchFamily="66" charset="0"/>
              </a:rPr>
              <a:t>endométriosiques</a:t>
            </a:r>
            <a:r>
              <a:rPr lang="fr-FR" dirty="0">
                <a:solidFill>
                  <a:srgbClr val="444444"/>
                </a:solidFill>
                <a:latin typeface="Comic Sans MS" panose="030F0702030302020204" pitchFamily="66" charset="0"/>
              </a:rPr>
              <a:t> ont des localisations multiples, les plus fréquentes : nodules pariétaux,</a:t>
            </a:r>
            <a:br>
              <a:rPr lang="fr-FR" dirty="0">
                <a:solidFill>
                  <a:srgbClr val="444444"/>
                </a:solidFill>
                <a:latin typeface="Comic Sans MS" panose="030F0702030302020204" pitchFamily="66" charset="0"/>
              </a:rPr>
            </a:br>
            <a:r>
              <a:rPr lang="fr-FR" dirty="0">
                <a:solidFill>
                  <a:srgbClr val="444444"/>
                </a:solidFill>
                <a:latin typeface="Comic Sans MS" panose="030F0702030302020204" pitchFamily="66" charset="0"/>
              </a:rPr>
              <a:t>ovariens, cul-de-sac de Douglas, cloison recto-vaginale ou vésico-vaginale.</a:t>
            </a:r>
            <a:r>
              <a:rPr lang="fr-FR" dirty="0">
                <a:latin typeface="Comic Sans MS" panose="030F0702030302020204" pitchFamily="66" charset="0"/>
              </a:rPr>
              <a:t> </a:t>
            </a:r>
            <a:br>
              <a:rPr lang="fr-FR" dirty="0">
                <a:latin typeface="Comic Sans MS" panose="030F0702030302020204" pitchFamily="66" charset="0"/>
              </a:rPr>
            </a:br>
            <a:endParaRPr lang="fr-FR" dirty="0">
              <a:latin typeface="Comic Sans MS" panose="030F0702030302020204" pitchFamily="66" charset="0"/>
            </a:endParaRPr>
          </a:p>
        </p:txBody>
      </p:sp>
    </p:spTree>
    <p:extLst>
      <p:ext uri="{BB962C8B-B14F-4D97-AF65-F5344CB8AC3E}">
        <p14:creationId xmlns:p14="http://schemas.microsoft.com/office/powerpoint/2010/main" xmlns="" val="20096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8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7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7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6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P spid="4" grpId="0" animBg="1"/>
      <p:bldP spid="5" grpId="0" animBg="1"/>
      <p:bldP spid="6" grpId="0" animBg="1"/>
      <p:bldP spid="7" grpId="0" animBg="1"/>
      <p:bldP spid="17" grpId="0" animBg="1"/>
      <p:bldP spid="18" grpId="0" animBg="1"/>
      <p:bldP spid="19" grpId="0" animBg="1"/>
      <p:bldP spid="21" grpId="0"/>
      <p:bldP spid="22" grpId="0"/>
      <p:bldP spid="23" grpId="0"/>
      <p:bldP spid="24" grpId="0"/>
      <p:bldP spid="25" grpId="0"/>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4">
            <a:extLst>
              <a:ext uri="{FF2B5EF4-FFF2-40B4-BE49-F238E27FC236}">
                <a16:creationId xmlns:a16="http://schemas.microsoft.com/office/drawing/2014/main" xmlns="" id="{1C3E840B-84C0-46A3-8E00-CA13B3A450C6}"/>
              </a:ext>
            </a:extLst>
          </p:cNvPr>
          <p:cNvSpPr/>
          <p:nvPr/>
        </p:nvSpPr>
        <p:spPr>
          <a:xfrm>
            <a:off x="2885001" y="939036"/>
            <a:ext cx="2547257" cy="1910443"/>
          </a:xfrm>
          <a:prstGeom prst="round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7">
            <a:extLst>
              <a:ext uri="{FF2B5EF4-FFF2-40B4-BE49-F238E27FC236}">
                <a16:creationId xmlns:a16="http://schemas.microsoft.com/office/drawing/2014/main" xmlns="" id="{80B85BB8-376D-40BA-BC57-0BB85CB2C873}"/>
              </a:ext>
            </a:extLst>
          </p:cNvPr>
          <p:cNvSpPr/>
          <p:nvPr/>
        </p:nvSpPr>
        <p:spPr>
          <a:xfrm>
            <a:off x="6025529" y="939036"/>
            <a:ext cx="2547257" cy="1910443"/>
          </a:xfrm>
          <a:prstGeom prst="roundRect">
            <a:avLst/>
          </a:prstGeom>
          <a:noFill/>
          <a:ln w="76200">
            <a:solidFill>
              <a:srgbClr val="019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8">
            <a:extLst>
              <a:ext uri="{FF2B5EF4-FFF2-40B4-BE49-F238E27FC236}">
                <a16:creationId xmlns:a16="http://schemas.microsoft.com/office/drawing/2014/main" xmlns="" id="{554D0226-46B6-498A-B48F-A2CEDC97D1A9}"/>
              </a:ext>
            </a:extLst>
          </p:cNvPr>
          <p:cNvSpPr/>
          <p:nvPr/>
        </p:nvSpPr>
        <p:spPr>
          <a:xfrm>
            <a:off x="9068086" y="939035"/>
            <a:ext cx="2547257" cy="1910443"/>
          </a:xfrm>
          <a:prstGeom prst="roundRect">
            <a:avLst/>
          </a:prstGeom>
          <a:noFill/>
          <a:ln w="76200">
            <a:solidFill>
              <a:srgbClr val="006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10">
            <a:extLst>
              <a:ext uri="{FF2B5EF4-FFF2-40B4-BE49-F238E27FC236}">
                <a16:creationId xmlns:a16="http://schemas.microsoft.com/office/drawing/2014/main" xmlns="" id="{8F22555C-EAC4-4EBA-A8EA-FDA877F05BBF}"/>
              </a:ext>
            </a:extLst>
          </p:cNvPr>
          <p:cNvSpPr/>
          <p:nvPr/>
        </p:nvSpPr>
        <p:spPr>
          <a:xfrm>
            <a:off x="8180900" y="596135"/>
            <a:ext cx="783771" cy="685800"/>
          </a:xfrm>
          <a:prstGeom prst="ellipse">
            <a:avLst/>
          </a:prstGeom>
          <a:solidFill>
            <a:srgbClr val="FF00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1">
            <a:extLst>
              <a:ext uri="{FF2B5EF4-FFF2-40B4-BE49-F238E27FC236}">
                <a16:creationId xmlns:a16="http://schemas.microsoft.com/office/drawing/2014/main" xmlns="" id="{3D1E99CD-4C5F-4DEA-A43A-57F97EE14493}"/>
              </a:ext>
            </a:extLst>
          </p:cNvPr>
          <p:cNvSpPr/>
          <p:nvPr/>
        </p:nvSpPr>
        <p:spPr>
          <a:xfrm>
            <a:off x="11256115" y="652607"/>
            <a:ext cx="783771" cy="685800"/>
          </a:xfrm>
          <a:prstGeom prst="ellipse">
            <a:avLst/>
          </a:prstGeom>
          <a:solidFill>
            <a:srgbClr val="FF00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4">
            <a:extLst>
              <a:ext uri="{FF2B5EF4-FFF2-40B4-BE49-F238E27FC236}">
                <a16:creationId xmlns:a16="http://schemas.microsoft.com/office/drawing/2014/main" xmlns="" id="{68ACF8FE-E50F-492D-9991-CC806028E613}"/>
              </a:ext>
            </a:extLst>
          </p:cNvPr>
          <p:cNvSpPr/>
          <p:nvPr/>
        </p:nvSpPr>
        <p:spPr>
          <a:xfrm>
            <a:off x="4896137" y="652607"/>
            <a:ext cx="783771" cy="685800"/>
          </a:xfrm>
          <a:prstGeom prst="ellipse">
            <a:avLst/>
          </a:prstGeom>
          <a:solidFill>
            <a:srgbClr val="FF00F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962479"/>
            <a:ext cx="2053767" cy="1077218"/>
          </a:xfrm>
          <a:prstGeom prst="rect">
            <a:avLst/>
          </a:prstGeom>
        </p:spPr>
        <p:txBody>
          <a:bodyPr wrap="none">
            <a:spAutoFit/>
          </a:bodyPr>
          <a:lstStyle/>
          <a:p>
            <a:r>
              <a:rPr lang="fr-FR" sz="3200" dirty="0" smtClean="0">
                <a:solidFill>
                  <a:schemeClr val="bg1"/>
                </a:solidFill>
                <a:latin typeface="Comic Sans MS" panose="030F0702030302020204" pitchFamily="66" charset="0"/>
              </a:rPr>
              <a:t>Etiologies</a:t>
            </a:r>
          </a:p>
          <a:p>
            <a:r>
              <a:rPr lang="fr-FR" sz="3200" dirty="0" smtClean="0">
                <a:solidFill>
                  <a:schemeClr val="bg1"/>
                </a:solidFill>
                <a:latin typeface="Comic Sans MS" panose="030F0702030302020204" pitchFamily="66" charset="0"/>
              </a:rPr>
              <a:t>génitales</a:t>
            </a:r>
          </a:p>
        </p:txBody>
      </p:sp>
      <p:sp>
        <p:nvSpPr>
          <p:cNvPr id="21" name="Rectangle 20"/>
          <p:cNvSpPr/>
          <p:nvPr/>
        </p:nvSpPr>
        <p:spPr>
          <a:xfrm>
            <a:off x="3523206" y="1695691"/>
            <a:ext cx="1228221" cy="369332"/>
          </a:xfrm>
          <a:prstGeom prst="rect">
            <a:avLst/>
          </a:prstGeom>
        </p:spPr>
        <p:txBody>
          <a:bodyPr wrap="none">
            <a:spAutoFit/>
          </a:bodyPr>
          <a:lstStyle/>
          <a:p>
            <a:r>
              <a:rPr lang="fr-FR" b="1" dirty="0">
                <a:solidFill>
                  <a:srgbClr val="687AB5"/>
                </a:solidFill>
                <a:latin typeface="Comic Sans MS" panose="030F0702030302020204" pitchFamily="66" charset="0"/>
              </a:rPr>
              <a:t>Bénignes </a:t>
            </a:r>
          </a:p>
        </p:txBody>
      </p:sp>
      <p:sp>
        <p:nvSpPr>
          <p:cNvPr id="8" name="Rectangle 7"/>
          <p:cNvSpPr/>
          <p:nvPr/>
        </p:nvSpPr>
        <p:spPr>
          <a:xfrm>
            <a:off x="6773164" y="1709590"/>
            <a:ext cx="1347537" cy="369332"/>
          </a:xfrm>
          <a:prstGeom prst="rect">
            <a:avLst/>
          </a:prstGeom>
        </p:spPr>
        <p:txBody>
          <a:bodyPr wrap="square">
            <a:spAutoFit/>
          </a:bodyPr>
          <a:lstStyle/>
          <a:p>
            <a:r>
              <a:rPr lang="fr-FR" b="1" dirty="0">
                <a:solidFill>
                  <a:srgbClr val="687AB5"/>
                </a:solidFill>
                <a:latin typeface="Comic Sans MS" panose="030F0702030302020204" pitchFamily="66" charset="0"/>
              </a:rPr>
              <a:t>Malignes</a:t>
            </a:r>
            <a:r>
              <a:rPr lang="fr-FR" dirty="0">
                <a:latin typeface="Comic Sans MS" panose="030F0702030302020204" pitchFamily="66" charset="0"/>
              </a:rPr>
              <a:t> </a:t>
            </a:r>
          </a:p>
        </p:txBody>
      </p:sp>
      <p:sp>
        <p:nvSpPr>
          <p:cNvPr id="9" name="Rectangle 8"/>
          <p:cNvSpPr/>
          <p:nvPr/>
        </p:nvSpPr>
        <p:spPr>
          <a:xfrm>
            <a:off x="9552688" y="1724610"/>
            <a:ext cx="1703427" cy="369332"/>
          </a:xfrm>
          <a:prstGeom prst="rect">
            <a:avLst/>
          </a:prstGeom>
        </p:spPr>
        <p:txBody>
          <a:bodyPr wrap="square">
            <a:spAutoFit/>
          </a:bodyPr>
          <a:lstStyle/>
          <a:p>
            <a:r>
              <a:rPr lang="fr-FR" b="1" dirty="0">
                <a:solidFill>
                  <a:srgbClr val="687AB5"/>
                </a:solidFill>
                <a:latin typeface="Comic Sans MS" panose="030F0702030302020204" pitchFamily="66" charset="0"/>
              </a:rPr>
              <a:t>Infectieuses</a:t>
            </a:r>
            <a:r>
              <a:rPr lang="fr-FR" dirty="0"/>
              <a:t> </a:t>
            </a:r>
          </a:p>
        </p:txBody>
      </p:sp>
      <p:sp>
        <p:nvSpPr>
          <p:cNvPr id="10" name="Rectangle 9"/>
          <p:cNvSpPr/>
          <p:nvPr/>
        </p:nvSpPr>
        <p:spPr>
          <a:xfrm>
            <a:off x="2869060" y="3052562"/>
            <a:ext cx="2418962" cy="2031325"/>
          </a:xfrm>
          <a:prstGeom prst="rect">
            <a:avLst/>
          </a:prstGeom>
        </p:spPr>
        <p:txBody>
          <a:bodyPr wrap="square">
            <a:spAutoFit/>
          </a:bodyPr>
          <a:lstStyle/>
          <a:p>
            <a:pPr marL="285750" indent="-285750">
              <a:buFont typeface="Arial" panose="020B0604020202020204" pitchFamily="34" charset="0"/>
              <a:buChar char="•"/>
            </a:pPr>
            <a:r>
              <a:rPr lang="fr-FR" dirty="0" smtClean="0">
                <a:solidFill>
                  <a:srgbClr val="000000"/>
                </a:solidFill>
                <a:latin typeface="Comic Sans MS" panose="030F0702030302020204" pitchFamily="66" charset="0"/>
              </a:rPr>
              <a:t>Fibromyomes</a:t>
            </a:r>
          </a:p>
          <a:p>
            <a:pPr marL="285750" indent="-285750">
              <a:buFont typeface="Arial" panose="020B0604020202020204" pitchFamily="34" charset="0"/>
              <a:buChar char="•"/>
            </a:pPr>
            <a:r>
              <a:rPr lang="fr-FR" dirty="0" smtClean="0">
                <a:solidFill>
                  <a:srgbClr val="000000"/>
                </a:solidFill>
                <a:latin typeface="Comic Sans MS" panose="030F0702030302020204" pitchFamily="66" charset="0"/>
              </a:rPr>
              <a:t>endométriose </a:t>
            </a:r>
            <a:r>
              <a:rPr lang="fr-FR" dirty="0">
                <a:solidFill>
                  <a:srgbClr val="000000"/>
                </a:solidFill>
                <a:latin typeface="Comic Sans MS" panose="030F0702030302020204" pitchFamily="66" charset="0"/>
              </a:rPr>
              <a:t>interne et </a:t>
            </a:r>
            <a:r>
              <a:rPr lang="fr-FR" dirty="0" smtClean="0">
                <a:solidFill>
                  <a:srgbClr val="000000"/>
                </a:solidFill>
                <a:latin typeface="Comic Sans MS" panose="030F0702030302020204" pitchFamily="66" charset="0"/>
              </a:rPr>
              <a:t>externe</a:t>
            </a:r>
          </a:p>
          <a:p>
            <a:pPr marL="285750" indent="-285750">
              <a:buFont typeface="Arial" panose="020B0604020202020204" pitchFamily="34" charset="0"/>
              <a:buChar char="•"/>
            </a:pPr>
            <a:r>
              <a:rPr lang="fr-FR" dirty="0" smtClean="0">
                <a:solidFill>
                  <a:srgbClr val="000000"/>
                </a:solidFill>
                <a:latin typeface="Comic Sans MS" panose="030F0702030302020204" pitchFamily="66" charset="0"/>
              </a:rPr>
              <a:t>tumeurs </a:t>
            </a:r>
            <a:r>
              <a:rPr lang="fr-FR" dirty="0">
                <a:solidFill>
                  <a:srgbClr val="000000"/>
                </a:solidFill>
                <a:latin typeface="Comic Sans MS" panose="030F0702030302020204" pitchFamily="66" charset="0"/>
              </a:rPr>
              <a:t>kystiques bénignes des </a:t>
            </a:r>
            <a:r>
              <a:rPr lang="fr-FR" dirty="0" smtClean="0">
                <a:solidFill>
                  <a:srgbClr val="000000"/>
                </a:solidFill>
                <a:latin typeface="Comic Sans MS" panose="030F0702030302020204" pitchFamily="66" charset="0"/>
              </a:rPr>
              <a:t>ovaires</a:t>
            </a:r>
            <a:endParaRPr lang="fr-FR" dirty="0">
              <a:latin typeface="Comic Sans MS" panose="030F0702030302020204" pitchFamily="66" charset="0"/>
            </a:endParaRPr>
          </a:p>
        </p:txBody>
      </p:sp>
      <p:sp>
        <p:nvSpPr>
          <p:cNvPr id="11" name="Rectangle 10"/>
          <p:cNvSpPr/>
          <p:nvPr/>
        </p:nvSpPr>
        <p:spPr>
          <a:xfrm>
            <a:off x="5938473" y="3069756"/>
            <a:ext cx="3016917" cy="3139321"/>
          </a:xfrm>
          <a:prstGeom prst="rect">
            <a:avLst/>
          </a:prstGeom>
        </p:spPr>
        <p:txBody>
          <a:bodyPr wrap="square">
            <a:spAutoFit/>
          </a:bodyPr>
          <a:lstStyle/>
          <a:p>
            <a:r>
              <a:rPr lang="fr-FR" dirty="0">
                <a:solidFill>
                  <a:srgbClr val="000000"/>
                </a:solidFill>
                <a:latin typeface="Comic Sans MS" panose="030F0702030302020204" pitchFamily="66" charset="0"/>
              </a:rPr>
              <a:t>• Cancers du col utérin</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Cancers de l’endomètre</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Cancers des ovaires</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a:t>
            </a:r>
            <a:r>
              <a:rPr lang="fr-FR" dirty="0" err="1">
                <a:solidFill>
                  <a:srgbClr val="000000"/>
                </a:solidFill>
                <a:latin typeface="Comic Sans MS" panose="030F0702030302020204" pitchFamily="66" charset="0"/>
              </a:rPr>
              <a:t>Cystadénocarcinomes</a:t>
            </a:r>
            <a:r>
              <a:rPr lang="fr-FR" dirty="0">
                <a:solidFill>
                  <a:srgbClr val="000000"/>
                </a:solidFill>
                <a:latin typeface="Comic Sans MS" panose="030F0702030302020204" pitchFamily="66" charset="0"/>
              </a:rPr>
              <a:t> malins ou à malignité atténuée (« </a:t>
            </a:r>
            <a:r>
              <a:rPr lang="fr-FR" dirty="0" err="1">
                <a:solidFill>
                  <a:srgbClr val="000000"/>
                </a:solidFill>
                <a:latin typeface="Comic Sans MS" panose="030F0702030302020204" pitchFamily="66" charset="0"/>
              </a:rPr>
              <a:t>border-line</a:t>
            </a:r>
            <a:r>
              <a:rPr lang="fr-FR" dirty="0">
                <a:solidFill>
                  <a:srgbClr val="000000"/>
                </a:solidFill>
                <a:latin typeface="Comic Sans MS" panose="030F0702030302020204" pitchFamily="66" charset="0"/>
              </a:rPr>
              <a:t> »)</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Tumeurs malignes </a:t>
            </a:r>
            <a:r>
              <a:rPr lang="fr-FR" dirty="0" err="1">
                <a:solidFill>
                  <a:srgbClr val="000000"/>
                </a:solidFill>
                <a:latin typeface="Comic Sans MS" panose="030F0702030302020204" pitchFamily="66" charset="0"/>
              </a:rPr>
              <a:t>hormono-sécrétantes</a:t>
            </a:r>
            <a:r>
              <a:rPr lang="fr-FR" dirty="0">
                <a:solidFill>
                  <a:srgbClr val="000000"/>
                </a:solidFill>
                <a:latin typeface="Comic Sans MS" panose="030F0702030302020204" pitchFamily="66" charset="0"/>
              </a:rPr>
              <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Tumeurs des cordons sexuels.</a:t>
            </a:r>
            <a:r>
              <a:rPr lang="fr-FR" dirty="0">
                <a:latin typeface="Comic Sans MS" panose="030F0702030302020204" pitchFamily="66" charset="0"/>
              </a:rPr>
              <a:t> </a:t>
            </a:r>
            <a:br>
              <a:rPr lang="fr-FR" dirty="0">
                <a:latin typeface="Comic Sans MS" panose="030F0702030302020204" pitchFamily="66" charset="0"/>
              </a:rPr>
            </a:br>
            <a:endParaRPr lang="fr-FR" dirty="0">
              <a:latin typeface="Comic Sans MS" panose="030F0702030302020204" pitchFamily="66" charset="0"/>
            </a:endParaRPr>
          </a:p>
        </p:txBody>
      </p:sp>
      <p:sp>
        <p:nvSpPr>
          <p:cNvPr id="12" name="Rectangle 11"/>
          <p:cNvSpPr/>
          <p:nvPr/>
        </p:nvSpPr>
        <p:spPr>
          <a:xfrm>
            <a:off x="9552688" y="3103779"/>
            <a:ext cx="1943388" cy="1200329"/>
          </a:xfrm>
          <a:prstGeom prst="rect">
            <a:avLst/>
          </a:prstGeom>
        </p:spPr>
        <p:txBody>
          <a:bodyPr wrap="square">
            <a:spAutoFit/>
          </a:bodyPr>
          <a:lstStyle/>
          <a:p>
            <a:r>
              <a:rPr lang="fr-FR" dirty="0">
                <a:solidFill>
                  <a:srgbClr val="000000"/>
                </a:solidFill>
                <a:latin typeface="Comic Sans MS" panose="030F0702030302020204" pitchFamily="66" charset="0"/>
              </a:rPr>
              <a:t>• </a:t>
            </a:r>
            <a:r>
              <a:rPr lang="fr-FR" dirty="0" err="1">
                <a:solidFill>
                  <a:srgbClr val="000000"/>
                </a:solidFill>
                <a:latin typeface="Comic Sans MS" panose="030F0702030302020204" pitchFamily="66" charset="0"/>
              </a:rPr>
              <a:t>Pyomètre</a:t>
            </a:r>
            <a:r>
              <a:rPr lang="fr-FR" dirty="0">
                <a:solidFill>
                  <a:srgbClr val="000000"/>
                </a:solidFill>
                <a:latin typeface="Comic Sans MS" panose="030F0702030302020204" pitchFamily="66" charset="0"/>
              </a:rPr>
              <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a:t>
            </a:r>
            <a:r>
              <a:rPr lang="fr-FR" dirty="0" err="1">
                <a:solidFill>
                  <a:srgbClr val="000000"/>
                </a:solidFill>
                <a:latin typeface="Comic Sans MS" panose="030F0702030302020204" pitchFamily="66" charset="0"/>
              </a:rPr>
              <a:t>Pyosalpinx</a:t>
            </a:r>
            <a:r>
              <a:rPr lang="fr-FR" dirty="0">
                <a:solidFill>
                  <a:srgbClr val="000000"/>
                </a:solidFill>
                <a:latin typeface="Comic Sans MS" panose="030F0702030302020204" pitchFamily="66" charset="0"/>
              </a:rPr>
              <a:t/>
            </a:r>
            <a:br>
              <a:rPr lang="fr-FR" dirty="0">
                <a:solidFill>
                  <a:srgbClr val="000000"/>
                </a:solidFill>
                <a:latin typeface="Comic Sans MS" panose="030F0702030302020204" pitchFamily="66" charset="0"/>
              </a:rPr>
            </a:br>
            <a:r>
              <a:rPr lang="fr-FR" dirty="0">
                <a:solidFill>
                  <a:srgbClr val="000000"/>
                </a:solidFill>
                <a:latin typeface="Comic Sans MS" panose="030F0702030302020204" pitchFamily="66" charset="0"/>
              </a:rPr>
              <a:t>• Abcès pelviens</a:t>
            </a:r>
            <a:r>
              <a:rPr lang="fr-FR" dirty="0">
                <a:latin typeface="Comic Sans MS" panose="030F0702030302020204" pitchFamily="66" charset="0"/>
              </a:rPr>
              <a:t> </a:t>
            </a:r>
            <a:br>
              <a:rPr lang="fr-FR" dirty="0">
                <a:latin typeface="Comic Sans MS" panose="030F0702030302020204" pitchFamily="66" charset="0"/>
              </a:rPr>
            </a:br>
            <a:endParaRPr lang="fr-FR" dirty="0">
              <a:latin typeface="Comic Sans MS" panose="030F0702030302020204" pitchFamily="66" charset="0"/>
            </a:endParaRPr>
          </a:p>
        </p:txBody>
      </p:sp>
    </p:spTree>
    <p:extLst>
      <p:ext uri="{BB962C8B-B14F-4D97-AF65-F5344CB8AC3E}">
        <p14:creationId xmlns:p14="http://schemas.microsoft.com/office/powerpoint/2010/main" xmlns="" val="20366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8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7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7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6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P spid="4" grpId="0" animBg="1"/>
      <p:bldP spid="5" grpId="0" animBg="1"/>
      <p:bldP spid="6" grpId="0" animBg="1"/>
      <p:bldP spid="7" grpId="0" animBg="1"/>
      <p:bldP spid="17" grpId="0" animBg="1"/>
      <p:bldP spid="18" grpId="0" animBg="1"/>
      <p:bldP spid="19" grpId="0" animBg="1"/>
      <p:bldP spid="21" grpId="0"/>
      <p:bldP spid="8" grpId="0"/>
      <p:bldP spid="9" grpId="0"/>
      <p:bldP spid="10"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8259" y="661198"/>
            <a:ext cx="2638864"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clinique</a:t>
            </a:r>
            <a:endParaRPr lang="fr-FR" sz="3200" dirty="0">
              <a:solidFill>
                <a:schemeClr val="bg1"/>
              </a:solidFill>
              <a:latin typeface="Comic Sans MS" panose="030F0702030302020204" pitchFamily="66" charset="0"/>
            </a:endParaRPr>
          </a:p>
        </p:txBody>
      </p:sp>
      <p:grpSp>
        <p:nvGrpSpPr>
          <p:cNvPr id="9" name="Group 95">
            <a:extLst>
              <a:ext uri="{FF2B5EF4-FFF2-40B4-BE49-F238E27FC236}">
                <a16:creationId xmlns:a16="http://schemas.microsoft.com/office/drawing/2014/main" xmlns="" id="{183EA2CA-A17F-4A6A-AC3E-6F8757F77880}"/>
              </a:ext>
            </a:extLst>
          </p:cNvPr>
          <p:cNvGrpSpPr/>
          <p:nvPr/>
        </p:nvGrpSpPr>
        <p:grpSpPr>
          <a:xfrm>
            <a:off x="9236228" y="252798"/>
            <a:ext cx="1805441" cy="1894017"/>
            <a:chOff x="6381342" y="2182683"/>
            <a:chExt cx="1805441" cy="1894017"/>
          </a:xfrm>
        </p:grpSpPr>
        <p:sp>
          <p:nvSpPr>
            <p:cNvPr id="10" name="Rectangle: Top Corners Rounded 96">
              <a:extLst>
                <a:ext uri="{FF2B5EF4-FFF2-40B4-BE49-F238E27FC236}">
                  <a16:creationId xmlns:a16="http://schemas.microsoft.com/office/drawing/2014/main" xmlns=""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97">
              <a:extLst>
                <a:ext uri="{FF2B5EF4-FFF2-40B4-BE49-F238E27FC236}">
                  <a16:creationId xmlns:a16="http://schemas.microsoft.com/office/drawing/2014/main" xmlns="" id="{D9A6427C-7201-480C-B8BA-C01C9BCA7B52}"/>
                </a:ext>
              </a:extLst>
            </p:cNvPr>
            <p:cNvSpPr txBox="1"/>
            <p:nvPr/>
          </p:nvSpPr>
          <p:spPr>
            <a:xfrm>
              <a:off x="6381342"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3" name="Group 99">
            <a:extLst>
              <a:ext uri="{FF2B5EF4-FFF2-40B4-BE49-F238E27FC236}">
                <a16:creationId xmlns:a16="http://schemas.microsoft.com/office/drawing/2014/main" xmlns="" id="{12310FCA-56F2-4778-94B7-C1B5FD53AE20}"/>
              </a:ext>
            </a:extLst>
          </p:cNvPr>
          <p:cNvGrpSpPr/>
          <p:nvPr/>
        </p:nvGrpSpPr>
        <p:grpSpPr>
          <a:xfrm>
            <a:off x="6739351" y="252798"/>
            <a:ext cx="1805441" cy="1894017"/>
            <a:chOff x="3884465" y="2182683"/>
            <a:chExt cx="1805441" cy="1894017"/>
          </a:xfrm>
        </p:grpSpPr>
        <p:sp>
          <p:nvSpPr>
            <p:cNvPr id="14" name="Rectangle: Top Corners Rounded 100">
              <a:extLst>
                <a:ext uri="{FF2B5EF4-FFF2-40B4-BE49-F238E27FC236}">
                  <a16:creationId xmlns:a16="http://schemas.microsoft.com/office/drawing/2014/main" xmlns="" id="{E792FABC-AA8F-4748-B8FA-DBB9112863AC}"/>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1">
              <a:extLst>
                <a:ext uri="{FF2B5EF4-FFF2-40B4-BE49-F238E27FC236}">
                  <a16:creationId xmlns:a16="http://schemas.microsoft.com/office/drawing/2014/main" xmlns=""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7" name="Group 103">
            <a:extLst>
              <a:ext uri="{FF2B5EF4-FFF2-40B4-BE49-F238E27FC236}">
                <a16:creationId xmlns:a16="http://schemas.microsoft.com/office/drawing/2014/main" xmlns="" id="{A87830BE-EEF7-4034-8ABE-3212DB467DB4}"/>
              </a:ext>
            </a:extLst>
          </p:cNvPr>
          <p:cNvGrpSpPr/>
          <p:nvPr/>
        </p:nvGrpSpPr>
        <p:grpSpPr>
          <a:xfrm>
            <a:off x="4242474" y="252798"/>
            <a:ext cx="1805441" cy="1894017"/>
            <a:chOff x="1387588" y="2182683"/>
            <a:chExt cx="1805441" cy="1894017"/>
          </a:xfrm>
        </p:grpSpPr>
        <p:sp>
          <p:nvSpPr>
            <p:cNvPr id="18" name="Rectangle: Top Corners Rounded 104">
              <a:extLst>
                <a:ext uri="{FF2B5EF4-FFF2-40B4-BE49-F238E27FC236}">
                  <a16:creationId xmlns:a16="http://schemas.microsoft.com/office/drawing/2014/main" xmlns=""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05">
              <a:extLst>
                <a:ext uri="{FF2B5EF4-FFF2-40B4-BE49-F238E27FC236}">
                  <a16:creationId xmlns:a16="http://schemas.microsoft.com/office/drawing/2014/main" xmlns=""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21" name="Freeform: Shape 107">
            <a:extLst>
              <a:ext uri="{FF2B5EF4-FFF2-40B4-BE49-F238E27FC236}">
                <a16:creationId xmlns:a16="http://schemas.microsoft.com/office/drawing/2014/main" xmlns="" id="{48958204-CE05-4E79-AC55-C76FBB79E37F}"/>
              </a:ext>
            </a:extLst>
          </p:cNvPr>
          <p:cNvSpPr/>
          <p:nvPr/>
        </p:nvSpPr>
        <p:spPr>
          <a:xfrm flipV="1">
            <a:off x="4349404" y="121336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08">
            <a:extLst>
              <a:ext uri="{FF2B5EF4-FFF2-40B4-BE49-F238E27FC236}">
                <a16:creationId xmlns:a16="http://schemas.microsoft.com/office/drawing/2014/main" xmlns="" id="{406A5A75-24F0-496A-82D6-E2B37B100BBD}"/>
              </a:ext>
            </a:extLst>
          </p:cNvPr>
          <p:cNvSpPr/>
          <p:nvPr/>
        </p:nvSpPr>
        <p:spPr>
          <a:xfrm flipV="1">
            <a:off x="6846281" y="121336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09">
            <a:extLst>
              <a:ext uri="{FF2B5EF4-FFF2-40B4-BE49-F238E27FC236}">
                <a16:creationId xmlns:a16="http://schemas.microsoft.com/office/drawing/2014/main" xmlns="" id="{B8C3E14B-EBB2-49A7-9A4E-9C6AFAF9A364}"/>
              </a:ext>
            </a:extLst>
          </p:cNvPr>
          <p:cNvSpPr/>
          <p:nvPr/>
        </p:nvSpPr>
        <p:spPr>
          <a:xfrm flipV="1">
            <a:off x="9343158" y="121336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a:extLst>
              <a:ext uri="{FF2B5EF4-FFF2-40B4-BE49-F238E27FC236}">
                <a16:creationId xmlns:a16="http://schemas.microsoft.com/office/drawing/2014/main" xmlns="" id="{D1E1EB09-3B7F-4AD1-85F5-A963B8B7D4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85717" y="2990600"/>
            <a:ext cx="894354" cy="894352"/>
          </a:xfrm>
          <a:prstGeom prst="rect">
            <a:avLst/>
          </a:prstGeom>
        </p:spPr>
      </p:pic>
      <p:pic>
        <p:nvPicPr>
          <p:cNvPr id="34" name="Picture 6">
            <a:extLst>
              <a:ext uri="{FF2B5EF4-FFF2-40B4-BE49-F238E27FC236}">
                <a16:creationId xmlns:a16="http://schemas.microsoft.com/office/drawing/2014/main" xmlns="" id="{14331A99-A934-4099-9190-67078252B1A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82005" y="2990687"/>
            <a:ext cx="897858" cy="897856"/>
          </a:xfrm>
          <a:prstGeom prst="rect">
            <a:avLst/>
          </a:prstGeom>
        </p:spPr>
      </p:pic>
      <p:pic>
        <p:nvPicPr>
          <p:cNvPr id="35"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691732" y="2990600"/>
            <a:ext cx="907482" cy="907480"/>
          </a:xfrm>
          <a:prstGeom prst="rect">
            <a:avLst/>
          </a:prstGeom>
        </p:spPr>
      </p:pic>
      <p:sp>
        <p:nvSpPr>
          <p:cNvPr id="36" name="Rectangle 35"/>
          <p:cNvSpPr/>
          <p:nvPr/>
        </p:nvSpPr>
        <p:spPr>
          <a:xfrm>
            <a:off x="4619281" y="2064452"/>
            <a:ext cx="1072730" cy="646331"/>
          </a:xfrm>
          <a:prstGeom prst="rect">
            <a:avLst/>
          </a:prstGeom>
        </p:spPr>
        <p:txBody>
          <a:bodyPr wrap="none">
            <a:spAutoFit/>
          </a:bodyPr>
          <a:lstStyle/>
          <a:p>
            <a:r>
              <a:rPr lang="fr-FR" b="1" dirty="0">
                <a:latin typeface="Comic Sans MS" panose="030F0702030302020204" pitchFamily="66" charset="0"/>
              </a:rPr>
              <a:t>Masse </a:t>
            </a:r>
            <a:endParaRPr lang="fr-FR" b="1" dirty="0" smtClean="0">
              <a:latin typeface="Comic Sans MS" panose="030F0702030302020204" pitchFamily="66" charset="0"/>
            </a:endParaRPr>
          </a:p>
          <a:p>
            <a:r>
              <a:rPr lang="fr-FR" b="1" dirty="0" smtClean="0">
                <a:latin typeface="Comic Sans MS" panose="030F0702030302020204" pitchFamily="66" charset="0"/>
              </a:rPr>
              <a:t>médiane</a:t>
            </a:r>
            <a:endParaRPr lang="fr-FR" dirty="0"/>
          </a:p>
        </p:txBody>
      </p:sp>
      <p:sp>
        <p:nvSpPr>
          <p:cNvPr id="37" name="Rectangle 36"/>
          <p:cNvSpPr/>
          <p:nvPr/>
        </p:nvSpPr>
        <p:spPr>
          <a:xfrm>
            <a:off x="6773153" y="2127069"/>
            <a:ext cx="1771639" cy="646331"/>
          </a:xfrm>
          <a:prstGeom prst="rect">
            <a:avLst/>
          </a:prstGeom>
        </p:spPr>
        <p:txBody>
          <a:bodyPr wrap="none">
            <a:spAutoFit/>
          </a:bodyPr>
          <a:lstStyle/>
          <a:p>
            <a:pPr algn="ctr" fontAlgn="base"/>
            <a:r>
              <a:rPr lang="fr-FR" b="1" dirty="0">
                <a:latin typeface="Comic Sans MS" panose="030F0702030302020204" pitchFamily="66" charset="0"/>
              </a:rPr>
              <a:t>Masse </a:t>
            </a:r>
            <a:endParaRPr lang="fr-FR" b="1" dirty="0" smtClean="0">
              <a:latin typeface="Comic Sans MS" panose="030F0702030302020204" pitchFamily="66" charset="0"/>
            </a:endParaRPr>
          </a:p>
          <a:p>
            <a:pPr algn="ctr" fontAlgn="base"/>
            <a:r>
              <a:rPr lang="fr-FR" b="1" dirty="0" err="1" smtClean="0">
                <a:latin typeface="Comic Sans MS" panose="030F0702030302020204" pitchFamily="66" charset="0"/>
              </a:rPr>
              <a:t>latéro</a:t>
            </a:r>
            <a:r>
              <a:rPr lang="fr-FR" b="1" dirty="0" smtClean="0">
                <a:latin typeface="Comic Sans MS" panose="030F0702030302020204" pitchFamily="66" charset="0"/>
              </a:rPr>
              <a:t>-utérine</a:t>
            </a:r>
            <a:endParaRPr lang="fr-FR" dirty="0">
              <a:latin typeface="Comic Sans MS" panose="030F0702030302020204" pitchFamily="66" charset="0"/>
            </a:endParaRPr>
          </a:p>
        </p:txBody>
      </p:sp>
      <p:sp>
        <p:nvSpPr>
          <p:cNvPr id="38" name="Rectangle 37"/>
          <p:cNvSpPr/>
          <p:nvPr/>
        </p:nvSpPr>
        <p:spPr>
          <a:xfrm>
            <a:off x="9608736" y="2146815"/>
            <a:ext cx="1326004" cy="646331"/>
          </a:xfrm>
          <a:prstGeom prst="rect">
            <a:avLst/>
          </a:prstGeom>
        </p:spPr>
        <p:txBody>
          <a:bodyPr wrap="none">
            <a:spAutoFit/>
          </a:bodyPr>
          <a:lstStyle/>
          <a:p>
            <a:pPr algn="ctr" fontAlgn="base"/>
            <a:r>
              <a:rPr lang="fr-FR" b="1" dirty="0">
                <a:latin typeface="Comic Sans MS" panose="030F0702030302020204" pitchFamily="66" charset="0"/>
              </a:rPr>
              <a:t>Masse du </a:t>
            </a:r>
            <a:endParaRPr lang="fr-FR" b="1" dirty="0" smtClean="0">
              <a:latin typeface="Comic Sans MS" panose="030F0702030302020204" pitchFamily="66" charset="0"/>
            </a:endParaRPr>
          </a:p>
          <a:p>
            <a:pPr algn="ctr" fontAlgn="base"/>
            <a:r>
              <a:rPr lang="fr-FR" b="1" dirty="0" smtClean="0">
                <a:latin typeface="Comic Sans MS" panose="030F0702030302020204" pitchFamily="66" charset="0"/>
              </a:rPr>
              <a:t>Douglas</a:t>
            </a:r>
            <a:endParaRPr lang="fr-FR" dirty="0">
              <a:latin typeface="Comic Sans MS" panose="030F0702030302020204" pitchFamily="66" charset="0"/>
            </a:endParaRPr>
          </a:p>
        </p:txBody>
      </p:sp>
      <p:sp>
        <p:nvSpPr>
          <p:cNvPr id="40" name="TextBox 102">
            <a:extLst>
              <a:ext uri="{FF2B5EF4-FFF2-40B4-BE49-F238E27FC236}">
                <a16:creationId xmlns:a16="http://schemas.microsoft.com/office/drawing/2014/main" xmlns="" id="{FECB41C1-3E79-45AA-B100-38C9E092C776}"/>
              </a:ext>
            </a:extLst>
          </p:cNvPr>
          <p:cNvSpPr txBox="1"/>
          <p:nvPr/>
        </p:nvSpPr>
        <p:spPr>
          <a:xfrm>
            <a:off x="7182005" y="446457"/>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sp>
        <p:nvSpPr>
          <p:cNvPr id="41" name="TextBox 102">
            <a:extLst>
              <a:ext uri="{FF2B5EF4-FFF2-40B4-BE49-F238E27FC236}">
                <a16:creationId xmlns:a16="http://schemas.microsoft.com/office/drawing/2014/main" xmlns="" id="{FECB41C1-3E79-45AA-B100-38C9E092C776}"/>
              </a:ext>
            </a:extLst>
          </p:cNvPr>
          <p:cNvSpPr txBox="1"/>
          <p:nvPr/>
        </p:nvSpPr>
        <p:spPr>
          <a:xfrm>
            <a:off x="4661116" y="44373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1</a:t>
            </a:r>
            <a:endParaRPr lang="en-US" sz="6000" b="1" dirty="0">
              <a:solidFill>
                <a:srgbClr val="E6E7E9"/>
              </a:solidFill>
              <a:latin typeface="Tw Cen MT" panose="020B0602020104020603" pitchFamily="34" charset="0"/>
            </a:endParaRPr>
          </a:p>
        </p:txBody>
      </p:sp>
      <p:sp>
        <p:nvSpPr>
          <p:cNvPr id="42" name="TextBox 102">
            <a:extLst>
              <a:ext uri="{FF2B5EF4-FFF2-40B4-BE49-F238E27FC236}">
                <a16:creationId xmlns:a16="http://schemas.microsoft.com/office/drawing/2014/main" xmlns="" id="{FECB41C1-3E79-45AA-B100-38C9E092C776}"/>
              </a:ext>
            </a:extLst>
          </p:cNvPr>
          <p:cNvSpPr txBox="1"/>
          <p:nvPr/>
        </p:nvSpPr>
        <p:spPr>
          <a:xfrm>
            <a:off x="9646557" y="466203"/>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spTree>
    <p:extLst>
      <p:ext uri="{BB962C8B-B14F-4D97-AF65-F5344CB8AC3E}">
        <p14:creationId xmlns:p14="http://schemas.microsoft.com/office/powerpoint/2010/main" xmlns="" val="227402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800"/>
                            </p:stCondLst>
                            <p:childTnLst>
                              <p:par>
                                <p:cTn id="23" presetID="42" presetClass="entr" presetSubtype="0" fill="hold" nodeType="afterEffect">
                                  <p:stCondLst>
                                    <p:cond delay="25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1550"/>
                            </p:stCondLst>
                            <p:childTnLst>
                              <p:par>
                                <p:cTn id="34" presetID="42" presetClass="entr" presetSubtype="0" fill="hold" grpId="0" nodeType="after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strVal val="#ppt_x"/>
                                          </p:val>
                                        </p:tav>
                                        <p:tav tm="100000">
                                          <p:val>
                                            <p:strVal val="#ppt_x"/>
                                          </p:val>
                                        </p:tav>
                                      </p:tavLst>
                                    </p:anim>
                                    <p:anim calcmode="lin" valueType="num">
                                      <p:cBhvr>
                                        <p:cTn id="38" dur="5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2300"/>
                            </p:stCondLst>
                            <p:childTnLst>
                              <p:par>
                                <p:cTn id="40" presetID="42" presetClass="entr" presetSubtype="0" fill="hold" nodeType="afterEffect">
                                  <p:stCondLst>
                                    <p:cond delay="25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3050"/>
                            </p:stCondLst>
                            <p:childTnLst>
                              <p:par>
                                <p:cTn id="51" presetID="42" presetClass="entr" presetSubtype="0" fill="hold" grpId="0" nodeType="afterEffect">
                                  <p:stCondLst>
                                    <p:cond delay="25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strVal val="#ppt_x"/>
                                          </p:val>
                                        </p:tav>
                                        <p:tav tm="100000">
                                          <p:val>
                                            <p:strVal val="#ppt_x"/>
                                          </p:val>
                                        </p:tav>
                                      </p:tavLst>
                                    </p:anim>
                                    <p:anim calcmode="lin" valueType="num">
                                      <p:cBhvr>
                                        <p:cTn id="55" dur="5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3800"/>
                            </p:stCondLst>
                            <p:childTnLst>
                              <p:par>
                                <p:cTn id="57" presetID="42" presetClass="entr" presetSubtype="0" fill="hold" nodeType="afterEffect">
                                  <p:stCondLst>
                                    <p:cond delay="25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1"/>
                                          </p:val>
                                        </p:tav>
                                        <p:tav tm="100000">
                                          <p:val>
                                            <p:strVal val="#ppt_y"/>
                                          </p:val>
                                        </p:tav>
                                      </p:tavLst>
                                    </p:anim>
                                  </p:childTnLst>
                                </p:cTn>
                              </p:par>
                              <p:par>
                                <p:cTn id="62" presetID="53" presetClass="entr" presetSubtype="16"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1" grpId="0" animBg="1"/>
      <p:bldP spid="22" grpId="0" animBg="1"/>
      <p:bldP spid="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3">
            <a:extLst>
              <a:ext uri="{FF2B5EF4-FFF2-40B4-BE49-F238E27FC236}">
                <a16:creationId xmlns:a16="http://schemas.microsoft.com/office/drawing/2014/main" xmlns="" id="{A87830BE-EEF7-4034-8ABE-3212DB467DB4}"/>
              </a:ext>
            </a:extLst>
          </p:cNvPr>
          <p:cNvGrpSpPr/>
          <p:nvPr/>
        </p:nvGrpSpPr>
        <p:grpSpPr>
          <a:xfrm>
            <a:off x="4242474" y="252798"/>
            <a:ext cx="1805441" cy="1894017"/>
            <a:chOff x="1387588" y="2182683"/>
            <a:chExt cx="1805441" cy="1894017"/>
          </a:xfrm>
        </p:grpSpPr>
        <p:sp>
          <p:nvSpPr>
            <p:cNvPr id="18" name="Rectangle: Top Corners Rounded 104">
              <a:extLst>
                <a:ext uri="{FF2B5EF4-FFF2-40B4-BE49-F238E27FC236}">
                  <a16:creationId xmlns:a16="http://schemas.microsoft.com/office/drawing/2014/main" xmlns=""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05">
              <a:extLst>
                <a:ext uri="{FF2B5EF4-FFF2-40B4-BE49-F238E27FC236}">
                  <a16:creationId xmlns:a16="http://schemas.microsoft.com/office/drawing/2014/main" xmlns=""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21" name="Freeform: Shape 107">
            <a:extLst>
              <a:ext uri="{FF2B5EF4-FFF2-40B4-BE49-F238E27FC236}">
                <a16:creationId xmlns:a16="http://schemas.microsoft.com/office/drawing/2014/main" xmlns="" id="{48958204-CE05-4E79-AC55-C76FBB79E37F}"/>
              </a:ext>
            </a:extLst>
          </p:cNvPr>
          <p:cNvSpPr/>
          <p:nvPr/>
        </p:nvSpPr>
        <p:spPr>
          <a:xfrm flipV="1">
            <a:off x="4349404" y="121336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a:extLst>
              <a:ext uri="{FF2B5EF4-FFF2-40B4-BE49-F238E27FC236}">
                <a16:creationId xmlns:a16="http://schemas.microsoft.com/office/drawing/2014/main" xmlns="" id="{D1E1EB09-3B7F-4AD1-85F5-A963B8B7D4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85717" y="2990600"/>
            <a:ext cx="894354" cy="894352"/>
          </a:xfrm>
          <a:prstGeom prst="rect">
            <a:avLst/>
          </a:prstGeom>
        </p:spPr>
      </p:pic>
      <p:sp>
        <p:nvSpPr>
          <p:cNvPr id="36" name="Rectangle 35"/>
          <p:cNvSpPr/>
          <p:nvPr/>
        </p:nvSpPr>
        <p:spPr>
          <a:xfrm>
            <a:off x="4619281" y="2064452"/>
            <a:ext cx="1072730" cy="646331"/>
          </a:xfrm>
          <a:prstGeom prst="rect">
            <a:avLst/>
          </a:prstGeom>
        </p:spPr>
        <p:txBody>
          <a:bodyPr wrap="none">
            <a:spAutoFit/>
          </a:bodyPr>
          <a:lstStyle/>
          <a:p>
            <a:r>
              <a:rPr lang="fr-FR" b="1" dirty="0">
                <a:latin typeface="Comic Sans MS" panose="030F0702030302020204" pitchFamily="66" charset="0"/>
              </a:rPr>
              <a:t>Masse </a:t>
            </a:r>
            <a:endParaRPr lang="fr-FR" b="1" dirty="0" smtClean="0">
              <a:latin typeface="Comic Sans MS" panose="030F0702030302020204" pitchFamily="66" charset="0"/>
            </a:endParaRPr>
          </a:p>
          <a:p>
            <a:r>
              <a:rPr lang="fr-FR" b="1" dirty="0" smtClean="0">
                <a:latin typeface="Comic Sans MS" panose="030F0702030302020204" pitchFamily="66" charset="0"/>
              </a:rPr>
              <a:t>médiane</a:t>
            </a:r>
            <a:endParaRPr lang="fr-FR" dirty="0"/>
          </a:p>
        </p:txBody>
      </p:sp>
      <p:sp>
        <p:nvSpPr>
          <p:cNvPr id="41" name="TextBox 102">
            <a:extLst>
              <a:ext uri="{FF2B5EF4-FFF2-40B4-BE49-F238E27FC236}">
                <a16:creationId xmlns:a16="http://schemas.microsoft.com/office/drawing/2014/main" xmlns="" id="{FECB41C1-3E79-45AA-B100-38C9E092C776}"/>
              </a:ext>
            </a:extLst>
          </p:cNvPr>
          <p:cNvSpPr txBox="1"/>
          <p:nvPr/>
        </p:nvSpPr>
        <p:spPr>
          <a:xfrm>
            <a:off x="4661116" y="44373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1</a:t>
            </a:r>
            <a:endParaRPr lang="en-US" sz="6000" b="1" dirty="0">
              <a:solidFill>
                <a:srgbClr val="E6E7E9"/>
              </a:solidFill>
              <a:latin typeface="Tw Cen MT" panose="020B0602020104020603" pitchFamily="34" charset="0"/>
            </a:endParaRPr>
          </a:p>
        </p:txBody>
      </p:sp>
      <p:sp>
        <p:nvSpPr>
          <p:cNvPr id="8" name="Rectangle 7"/>
          <p:cNvSpPr/>
          <p:nvPr/>
        </p:nvSpPr>
        <p:spPr>
          <a:xfrm>
            <a:off x="6763182" y="717827"/>
            <a:ext cx="4538422" cy="369332"/>
          </a:xfrm>
          <a:prstGeom prst="rect">
            <a:avLst/>
          </a:prstGeom>
        </p:spPr>
        <p:txBody>
          <a:bodyPr wrap="none">
            <a:spAutoFit/>
          </a:bodyPr>
          <a:lstStyle/>
          <a:p>
            <a:pPr algn="ctr" fontAlgn="base"/>
            <a:r>
              <a:rPr lang="fr-FR" dirty="0">
                <a:latin typeface="Comic Sans MS" panose="030F0702030302020204" pitchFamily="66" charset="0"/>
              </a:rPr>
              <a:t>utérus globalement augmenté de volume)</a:t>
            </a:r>
          </a:p>
        </p:txBody>
      </p:sp>
      <p:sp>
        <p:nvSpPr>
          <p:cNvPr id="12" name="Rectangle 11"/>
          <p:cNvSpPr/>
          <p:nvPr/>
        </p:nvSpPr>
        <p:spPr>
          <a:xfrm>
            <a:off x="6469475" y="2486074"/>
            <a:ext cx="5112925" cy="923330"/>
          </a:xfrm>
          <a:prstGeom prst="rect">
            <a:avLst/>
          </a:prstGeom>
        </p:spPr>
        <p:txBody>
          <a:bodyPr wrap="square">
            <a:spAutoFit/>
          </a:bodyPr>
          <a:lstStyle/>
          <a:p>
            <a:pPr marL="285750" indent="-285750" algn="ctr" fontAlgn="base">
              <a:buFont typeface="Wingdings" panose="05000000000000000000" pitchFamily="2" charset="2"/>
              <a:buChar char="ü"/>
            </a:pPr>
            <a:r>
              <a:rPr lang="fr-FR" dirty="0">
                <a:latin typeface="Comic Sans MS" panose="030F0702030302020204" pitchFamily="66" charset="0"/>
              </a:rPr>
              <a:t>Fibrome interstitiel ou sous-séreux, </a:t>
            </a:r>
          </a:p>
          <a:p>
            <a:pPr marL="285750" indent="-285750" algn="ctr" fontAlgn="base">
              <a:buFont typeface="Wingdings" panose="05000000000000000000" pitchFamily="2" charset="2"/>
              <a:buChar char="ü"/>
            </a:pPr>
            <a:r>
              <a:rPr lang="fr-FR" dirty="0" smtClean="0">
                <a:latin typeface="Comic Sans MS" panose="030F0702030302020204" pitchFamily="66" charset="0"/>
              </a:rPr>
              <a:t>grossesse</a:t>
            </a:r>
            <a:r>
              <a:rPr lang="fr-FR" dirty="0">
                <a:latin typeface="Comic Sans MS" panose="030F0702030302020204" pitchFamily="66" charset="0"/>
              </a:rPr>
              <a:t/>
            </a:r>
            <a:br>
              <a:rPr lang="fr-FR" dirty="0">
                <a:latin typeface="Comic Sans MS" panose="030F0702030302020204" pitchFamily="66" charset="0"/>
              </a:rPr>
            </a:br>
            <a:endParaRPr lang="fr-FR" dirty="0">
              <a:latin typeface="Comic Sans MS" panose="030F0702030302020204" pitchFamily="66" charset="0"/>
            </a:endParaRPr>
          </a:p>
        </p:txBody>
      </p:sp>
      <p:sp>
        <p:nvSpPr>
          <p:cNvPr id="16" name="Rectangle 15"/>
          <p:cNvSpPr/>
          <p:nvPr/>
        </p:nvSpPr>
        <p:spPr>
          <a:xfrm>
            <a:off x="7228403" y="3884952"/>
            <a:ext cx="3055645" cy="369332"/>
          </a:xfrm>
          <a:prstGeom prst="rect">
            <a:avLst/>
          </a:prstGeom>
        </p:spPr>
        <p:txBody>
          <a:bodyPr wrap="none">
            <a:spAutoFit/>
          </a:bodyPr>
          <a:lstStyle/>
          <a:p>
            <a:pPr fontAlgn="base"/>
            <a:r>
              <a:rPr lang="fr-FR" b="1" dirty="0">
                <a:latin typeface="Comic Sans MS" panose="030F0702030302020204" pitchFamily="66" charset="0"/>
              </a:rPr>
              <a:t>Différentiel</a:t>
            </a:r>
            <a:r>
              <a:rPr lang="fr-FR" dirty="0">
                <a:latin typeface="Comic Sans MS" panose="030F0702030302020204" pitchFamily="66" charset="0"/>
              </a:rPr>
              <a:t> : globe vésical</a:t>
            </a:r>
          </a:p>
        </p:txBody>
      </p:sp>
      <p:sp>
        <p:nvSpPr>
          <p:cNvPr id="32" name="Rectangle 31"/>
          <p:cNvSpPr/>
          <p:nvPr/>
        </p:nvSpPr>
        <p:spPr>
          <a:xfrm>
            <a:off x="268259" y="661198"/>
            <a:ext cx="2638864"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clinique</a:t>
            </a:r>
            <a:endParaRPr lang="fr-FR"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30351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800"/>
                            </p:stCondLst>
                            <p:childTnLst>
                              <p:par>
                                <p:cTn id="23" presetID="42" presetClass="entr" presetSubtype="0" fill="hold" nodeType="afterEffect">
                                  <p:stCondLst>
                                    <p:cond delay="25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99">
            <a:extLst>
              <a:ext uri="{FF2B5EF4-FFF2-40B4-BE49-F238E27FC236}">
                <a16:creationId xmlns:a16="http://schemas.microsoft.com/office/drawing/2014/main" xmlns="" id="{12310FCA-56F2-4778-94B7-C1B5FD53AE20}"/>
              </a:ext>
            </a:extLst>
          </p:cNvPr>
          <p:cNvGrpSpPr/>
          <p:nvPr/>
        </p:nvGrpSpPr>
        <p:grpSpPr>
          <a:xfrm>
            <a:off x="6739351" y="252798"/>
            <a:ext cx="1805441" cy="1894017"/>
            <a:chOff x="3884465" y="2182683"/>
            <a:chExt cx="1805441" cy="1894017"/>
          </a:xfrm>
        </p:grpSpPr>
        <p:sp>
          <p:nvSpPr>
            <p:cNvPr id="14" name="Rectangle: Top Corners Rounded 100">
              <a:extLst>
                <a:ext uri="{FF2B5EF4-FFF2-40B4-BE49-F238E27FC236}">
                  <a16:creationId xmlns:a16="http://schemas.microsoft.com/office/drawing/2014/main" xmlns="" id="{E792FABC-AA8F-4748-B8FA-DBB9112863AC}"/>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1">
              <a:extLst>
                <a:ext uri="{FF2B5EF4-FFF2-40B4-BE49-F238E27FC236}">
                  <a16:creationId xmlns:a16="http://schemas.microsoft.com/office/drawing/2014/main" xmlns=""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7" name="Group 103">
            <a:extLst>
              <a:ext uri="{FF2B5EF4-FFF2-40B4-BE49-F238E27FC236}">
                <a16:creationId xmlns:a16="http://schemas.microsoft.com/office/drawing/2014/main" xmlns="" id="{A87830BE-EEF7-4034-8ABE-3212DB467DB4}"/>
              </a:ext>
            </a:extLst>
          </p:cNvPr>
          <p:cNvGrpSpPr/>
          <p:nvPr/>
        </p:nvGrpSpPr>
        <p:grpSpPr>
          <a:xfrm>
            <a:off x="4242474" y="252798"/>
            <a:ext cx="1805441" cy="1894017"/>
            <a:chOff x="1387588" y="2182683"/>
            <a:chExt cx="1805441" cy="1894017"/>
          </a:xfrm>
        </p:grpSpPr>
        <p:sp>
          <p:nvSpPr>
            <p:cNvPr id="18" name="Rectangle: Top Corners Rounded 104">
              <a:extLst>
                <a:ext uri="{FF2B5EF4-FFF2-40B4-BE49-F238E27FC236}">
                  <a16:creationId xmlns:a16="http://schemas.microsoft.com/office/drawing/2014/main" xmlns=""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05">
              <a:extLst>
                <a:ext uri="{FF2B5EF4-FFF2-40B4-BE49-F238E27FC236}">
                  <a16:creationId xmlns:a16="http://schemas.microsoft.com/office/drawing/2014/main" xmlns=""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21" name="Freeform: Shape 107">
            <a:extLst>
              <a:ext uri="{FF2B5EF4-FFF2-40B4-BE49-F238E27FC236}">
                <a16:creationId xmlns:a16="http://schemas.microsoft.com/office/drawing/2014/main" xmlns="" id="{48958204-CE05-4E79-AC55-C76FBB79E37F}"/>
              </a:ext>
            </a:extLst>
          </p:cNvPr>
          <p:cNvSpPr/>
          <p:nvPr/>
        </p:nvSpPr>
        <p:spPr>
          <a:xfrm flipV="1">
            <a:off x="4349404" y="121336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08">
            <a:extLst>
              <a:ext uri="{FF2B5EF4-FFF2-40B4-BE49-F238E27FC236}">
                <a16:creationId xmlns:a16="http://schemas.microsoft.com/office/drawing/2014/main" xmlns="" id="{406A5A75-24F0-496A-82D6-E2B37B100BBD}"/>
              </a:ext>
            </a:extLst>
          </p:cNvPr>
          <p:cNvSpPr/>
          <p:nvPr/>
        </p:nvSpPr>
        <p:spPr>
          <a:xfrm flipV="1">
            <a:off x="6846281" y="121336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a:extLst>
              <a:ext uri="{FF2B5EF4-FFF2-40B4-BE49-F238E27FC236}">
                <a16:creationId xmlns:a16="http://schemas.microsoft.com/office/drawing/2014/main" xmlns="" id="{D1E1EB09-3B7F-4AD1-85F5-A963B8B7D4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85717" y="2990600"/>
            <a:ext cx="894354" cy="894352"/>
          </a:xfrm>
          <a:prstGeom prst="rect">
            <a:avLst/>
          </a:prstGeom>
        </p:spPr>
      </p:pic>
      <p:pic>
        <p:nvPicPr>
          <p:cNvPr id="34" name="Picture 6">
            <a:extLst>
              <a:ext uri="{FF2B5EF4-FFF2-40B4-BE49-F238E27FC236}">
                <a16:creationId xmlns:a16="http://schemas.microsoft.com/office/drawing/2014/main" xmlns="" id="{14331A99-A934-4099-9190-67078252B1A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82005" y="2990687"/>
            <a:ext cx="897858" cy="897856"/>
          </a:xfrm>
          <a:prstGeom prst="rect">
            <a:avLst/>
          </a:prstGeom>
        </p:spPr>
      </p:pic>
      <p:sp>
        <p:nvSpPr>
          <p:cNvPr id="36" name="Rectangle 35"/>
          <p:cNvSpPr/>
          <p:nvPr/>
        </p:nvSpPr>
        <p:spPr>
          <a:xfrm>
            <a:off x="4619281" y="2064452"/>
            <a:ext cx="1072730" cy="646331"/>
          </a:xfrm>
          <a:prstGeom prst="rect">
            <a:avLst/>
          </a:prstGeom>
        </p:spPr>
        <p:txBody>
          <a:bodyPr wrap="none">
            <a:spAutoFit/>
          </a:bodyPr>
          <a:lstStyle/>
          <a:p>
            <a:r>
              <a:rPr lang="fr-FR" b="1" dirty="0">
                <a:latin typeface="Comic Sans MS" panose="030F0702030302020204" pitchFamily="66" charset="0"/>
              </a:rPr>
              <a:t>Masse </a:t>
            </a:r>
            <a:endParaRPr lang="fr-FR" b="1" dirty="0" smtClean="0">
              <a:latin typeface="Comic Sans MS" panose="030F0702030302020204" pitchFamily="66" charset="0"/>
            </a:endParaRPr>
          </a:p>
          <a:p>
            <a:r>
              <a:rPr lang="fr-FR" b="1" dirty="0" smtClean="0">
                <a:latin typeface="Comic Sans MS" panose="030F0702030302020204" pitchFamily="66" charset="0"/>
              </a:rPr>
              <a:t>médiane</a:t>
            </a:r>
            <a:endParaRPr lang="fr-FR" dirty="0"/>
          </a:p>
        </p:txBody>
      </p:sp>
      <p:sp>
        <p:nvSpPr>
          <p:cNvPr id="37" name="Rectangle 36"/>
          <p:cNvSpPr/>
          <p:nvPr/>
        </p:nvSpPr>
        <p:spPr>
          <a:xfrm>
            <a:off x="6773153" y="2127069"/>
            <a:ext cx="1771639" cy="646331"/>
          </a:xfrm>
          <a:prstGeom prst="rect">
            <a:avLst/>
          </a:prstGeom>
        </p:spPr>
        <p:txBody>
          <a:bodyPr wrap="none">
            <a:spAutoFit/>
          </a:bodyPr>
          <a:lstStyle/>
          <a:p>
            <a:pPr algn="ctr" fontAlgn="base"/>
            <a:r>
              <a:rPr lang="fr-FR" b="1" dirty="0">
                <a:latin typeface="Comic Sans MS" panose="030F0702030302020204" pitchFamily="66" charset="0"/>
              </a:rPr>
              <a:t>Masse </a:t>
            </a:r>
            <a:endParaRPr lang="fr-FR" b="1" dirty="0" smtClean="0">
              <a:latin typeface="Comic Sans MS" panose="030F0702030302020204" pitchFamily="66" charset="0"/>
            </a:endParaRPr>
          </a:p>
          <a:p>
            <a:pPr algn="ctr" fontAlgn="base"/>
            <a:r>
              <a:rPr lang="fr-FR" b="1" dirty="0" err="1" smtClean="0">
                <a:latin typeface="Comic Sans MS" panose="030F0702030302020204" pitchFamily="66" charset="0"/>
              </a:rPr>
              <a:t>latéro</a:t>
            </a:r>
            <a:r>
              <a:rPr lang="fr-FR" b="1" dirty="0" smtClean="0">
                <a:latin typeface="Comic Sans MS" panose="030F0702030302020204" pitchFamily="66" charset="0"/>
              </a:rPr>
              <a:t>-utérine</a:t>
            </a:r>
            <a:endParaRPr lang="fr-FR" dirty="0">
              <a:latin typeface="Comic Sans MS" panose="030F0702030302020204" pitchFamily="66" charset="0"/>
            </a:endParaRPr>
          </a:p>
        </p:txBody>
      </p:sp>
      <p:sp>
        <p:nvSpPr>
          <p:cNvPr id="40" name="TextBox 102">
            <a:extLst>
              <a:ext uri="{FF2B5EF4-FFF2-40B4-BE49-F238E27FC236}">
                <a16:creationId xmlns:a16="http://schemas.microsoft.com/office/drawing/2014/main" xmlns="" id="{FECB41C1-3E79-45AA-B100-38C9E092C776}"/>
              </a:ext>
            </a:extLst>
          </p:cNvPr>
          <p:cNvSpPr txBox="1"/>
          <p:nvPr/>
        </p:nvSpPr>
        <p:spPr>
          <a:xfrm>
            <a:off x="7182005" y="446457"/>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sp>
        <p:nvSpPr>
          <p:cNvPr id="41" name="TextBox 102">
            <a:extLst>
              <a:ext uri="{FF2B5EF4-FFF2-40B4-BE49-F238E27FC236}">
                <a16:creationId xmlns:a16="http://schemas.microsoft.com/office/drawing/2014/main" xmlns="" id="{FECB41C1-3E79-45AA-B100-38C9E092C776}"/>
              </a:ext>
            </a:extLst>
          </p:cNvPr>
          <p:cNvSpPr txBox="1"/>
          <p:nvPr/>
        </p:nvSpPr>
        <p:spPr>
          <a:xfrm>
            <a:off x="4661116" y="44373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1</a:t>
            </a:r>
            <a:endParaRPr lang="en-US" sz="6000" b="1" dirty="0">
              <a:solidFill>
                <a:srgbClr val="E6E7E9"/>
              </a:solidFill>
              <a:latin typeface="Tw Cen MT" panose="020B0602020104020603" pitchFamily="34" charset="0"/>
            </a:endParaRPr>
          </a:p>
        </p:txBody>
      </p:sp>
      <p:sp>
        <p:nvSpPr>
          <p:cNvPr id="28" name="Rectangle 27"/>
          <p:cNvSpPr/>
          <p:nvPr/>
        </p:nvSpPr>
        <p:spPr>
          <a:xfrm>
            <a:off x="268259" y="661198"/>
            <a:ext cx="2638864"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clinique</a:t>
            </a:r>
            <a:endParaRPr lang="fr-FR"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24465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par>
                                <p:cTn id="17" presetID="45" presetClass="exit" presetSubtype="0" fill="hold" grpId="0" nodeType="withEffect">
                                  <p:stCondLst>
                                    <p:cond delay="0"/>
                                  </p:stCondLst>
                                  <p:childTnLst>
                                    <p:animEffect transition="out" filter="fade">
                                      <p:cBhvr>
                                        <p:cTn id="18" dur="2000"/>
                                        <p:tgtEl>
                                          <p:spTgt spid="21"/>
                                        </p:tgtEl>
                                      </p:cBhvr>
                                    </p:animEffect>
                                    <p:anim calcmode="lin" valueType="num">
                                      <p:cBhvr>
                                        <p:cTn id="19" dur="20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21"/>
                                        </p:tgtEl>
                                        <p:attrNameLst>
                                          <p:attrName>ppt_h</p:attrName>
                                        </p:attrNameLst>
                                      </p:cBhvr>
                                      <p:tavLst>
                                        <p:tav tm="0">
                                          <p:val>
                                            <p:strVal val="ppt_h"/>
                                          </p:val>
                                        </p:tav>
                                        <p:tav tm="100000">
                                          <p:val>
                                            <p:strVal val="ppt_h"/>
                                          </p:val>
                                        </p:tav>
                                      </p:tavLst>
                                    </p:anim>
                                    <p:set>
                                      <p:cBhvr>
                                        <p:cTn id="21" dur="1" fill="hold">
                                          <p:stCondLst>
                                            <p:cond delay="1999"/>
                                          </p:stCondLst>
                                        </p:cTn>
                                        <p:tgtEl>
                                          <p:spTgt spid="21"/>
                                        </p:tgtEl>
                                        <p:attrNameLst>
                                          <p:attrName>style.visibility</p:attrName>
                                        </p:attrNameLst>
                                      </p:cBhvr>
                                      <p:to>
                                        <p:strVal val="hidden"/>
                                      </p:to>
                                    </p:set>
                                  </p:childTnLst>
                                </p:cTn>
                              </p:par>
                              <p:par>
                                <p:cTn id="22" presetID="45" presetClass="exit" presetSubtype="0" fill="hold" nodeType="withEffect">
                                  <p:stCondLst>
                                    <p:cond delay="0"/>
                                  </p:stCondLst>
                                  <p:childTnLst>
                                    <p:animEffect transition="out" filter="fade">
                                      <p:cBhvr>
                                        <p:cTn id="23" dur="2000"/>
                                        <p:tgtEl>
                                          <p:spTgt spid="17"/>
                                        </p:tgtEl>
                                      </p:cBhvr>
                                    </p:animEffect>
                                    <p:anim calcmode="lin" valueType="num">
                                      <p:cBhvr>
                                        <p:cTn id="24"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2000"/>
                                        <p:tgtEl>
                                          <p:spTgt spid="17"/>
                                        </p:tgtEl>
                                        <p:attrNameLst>
                                          <p:attrName>ppt_h</p:attrName>
                                        </p:attrNameLst>
                                      </p:cBhvr>
                                      <p:tavLst>
                                        <p:tav tm="0">
                                          <p:val>
                                            <p:strVal val="ppt_h"/>
                                          </p:val>
                                        </p:tav>
                                        <p:tav tm="100000">
                                          <p:val>
                                            <p:strVal val="ppt_h"/>
                                          </p:val>
                                        </p:tav>
                                      </p:tavLst>
                                    </p:anim>
                                    <p:set>
                                      <p:cBhvr>
                                        <p:cTn id="26" dur="1" fill="hold">
                                          <p:stCondLst>
                                            <p:cond delay="1999"/>
                                          </p:stCondLst>
                                        </p:cTn>
                                        <p:tgtEl>
                                          <p:spTgt spid="17"/>
                                        </p:tgtEl>
                                        <p:attrNameLst>
                                          <p:attrName>style.visibility</p:attrName>
                                        </p:attrNameLst>
                                      </p:cBhvr>
                                      <p:to>
                                        <p:strVal val="hidden"/>
                                      </p:to>
                                    </p:set>
                                  </p:childTnLst>
                                </p:cTn>
                              </p:par>
                              <p:par>
                                <p:cTn id="27" presetID="45" presetClass="exit" presetSubtype="0" fill="hold" nodeType="withEffect">
                                  <p:stCondLst>
                                    <p:cond delay="0"/>
                                  </p:stCondLst>
                                  <p:childTnLst>
                                    <p:animEffect transition="out" filter="fade">
                                      <p:cBhvr>
                                        <p:cTn id="28" dur="2000"/>
                                        <p:tgtEl>
                                          <p:spTgt spid="33"/>
                                        </p:tgtEl>
                                      </p:cBhvr>
                                    </p:animEffect>
                                    <p:anim calcmode="lin" valueType="num">
                                      <p:cBhvr>
                                        <p:cTn id="29" dur="2000"/>
                                        <p:tgtEl>
                                          <p:spTgt spid="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0" dur="2000"/>
                                        <p:tgtEl>
                                          <p:spTgt spid="33"/>
                                        </p:tgtEl>
                                        <p:attrNameLst>
                                          <p:attrName>ppt_h</p:attrName>
                                        </p:attrNameLst>
                                      </p:cBhvr>
                                      <p:tavLst>
                                        <p:tav tm="0">
                                          <p:val>
                                            <p:strVal val="ppt_h"/>
                                          </p:val>
                                        </p:tav>
                                        <p:tav tm="100000">
                                          <p:val>
                                            <p:strVal val="ppt_h"/>
                                          </p:val>
                                        </p:tav>
                                      </p:tavLst>
                                    </p:anim>
                                    <p:set>
                                      <p:cBhvr>
                                        <p:cTn id="31" dur="1" fill="hold">
                                          <p:stCondLst>
                                            <p:cond delay="1999"/>
                                          </p:stCondLst>
                                        </p:cTn>
                                        <p:tgtEl>
                                          <p:spTgt spid="33"/>
                                        </p:tgtEl>
                                        <p:attrNameLst>
                                          <p:attrName>style.visibility</p:attrName>
                                        </p:attrNameLst>
                                      </p:cBhvr>
                                      <p:to>
                                        <p:strVal val="hidden"/>
                                      </p:to>
                                    </p:set>
                                  </p:childTnLst>
                                </p:cTn>
                              </p:par>
                              <p:par>
                                <p:cTn id="32" presetID="35" presetClass="path" presetSubtype="0" accel="50000" decel="50000" fill="hold" grpId="0" nodeType="withEffect">
                                  <p:stCondLst>
                                    <p:cond delay="0"/>
                                  </p:stCondLst>
                                  <p:childTnLst>
                                    <p:animMotion origin="layout" path="M -2.91667E-6 3.33333E-6 L -0.20703 -0.00255 " pathEditMode="relative" rAng="0" ptsTypes="AA">
                                      <p:cBhvr>
                                        <p:cTn id="33" dur="2000" fill="hold"/>
                                        <p:tgtEl>
                                          <p:spTgt spid="22"/>
                                        </p:tgtEl>
                                        <p:attrNameLst>
                                          <p:attrName>ppt_x</p:attrName>
                                          <p:attrName>ppt_y</p:attrName>
                                        </p:attrNameLst>
                                      </p:cBhvr>
                                      <p:rCtr x="-10352" y="-139"/>
                                    </p:animMotion>
                                  </p:childTnLst>
                                </p:cTn>
                              </p:par>
                              <p:par>
                                <p:cTn id="34" presetID="35" presetClass="path" presetSubtype="0" accel="50000" decel="50000" fill="hold" nodeType="withEffect">
                                  <p:stCondLst>
                                    <p:cond delay="0"/>
                                  </p:stCondLst>
                                  <p:childTnLst>
                                    <p:animMotion origin="layout" path="M -2.91667E-6 1.48148E-6 L -0.20781 0.00208 " pathEditMode="relative" rAng="0" ptsTypes="AA">
                                      <p:cBhvr>
                                        <p:cTn id="35" dur="2000" fill="hold"/>
                                        <p:tgtEl>
                                          <p:spTgt spid="13"/>
                                        </p:tgtEl>
                                        <p:attrNameLst>
                                          <p:attrName>ppt_x</p:attrName>
                                          <p:attrName>ppt_y</p:attrName>
                                        </p:attrNameLst>
                                      </p:cBhvr>
                                      <p:rCtr x="-10391" y="93"/>
                                    </p:animMotion>
                                  </p:childTnLst>
                                </p:cTn>
                              </p:par>
                              <p:par>
                                <p:cTn id="36" presetID="35" presetClass="path" presetSubtype="0" accel="50000" decel="50000" fill="hold" nodeType="withEffect">
                                  <p:stCondLst>
                                    <p:cond delay="0"/>
                                  </p:stCondLst>
                                  <p:childTnLst>
                                    <p:animMotion origin="layout" path="M -1.45833E-6 1.11111E-6 L -0.21015 1.11111E-6 " pathEditMode="relative" rAng="0" ptsTypes="AA">
                                      <p:cBhvr>
                                        <p:cTn id="37" dur="2000" fill="hold"/>
                                        <p:tgtEl>
                                          <p:spTgt spid="34"/>
                                        </p:tgtEl>
                                        <p:attrNameLst>
                                          <p:attrName>ppt_x</p:attrName>
                                          <p:attrName>ppt_y</p:attrName>
                                        </p:attrNameLst>
                                      </p:cBhvr>
                                      <p:rCtr x="-10508" y="0"/>
                                    </p:animMotion>
                                  </p:childTnLst>
                                </p:cTn>
                              </p:par>
                              <p:par>
                                <p:cTn id="38" presetID="45" presetClass="exit" presetSubtype="0" fill="hold" grpId="0" nodeType="withEffect">
                                  <p:stCondLst>
                                    <p:cond delay="0"/>
                                  </p:stCondLst>
                                  <p:childTnLst>
                                    <p:animEffect transition="out" filter="fade">
                                      <p:cBhvr>
                                        <p:cTn id="39" dur="2000"/>
                                        <p:tgtEl>
                                          <p:spTgt spid="41"/>
                                        </p:tgtEl>
                                      </p:cBhvr>
                                    </p:animEffect>
                                    <p:anim calcmode="lin" valueType="num">
                                      <p:cBhvr>
                                        <p:cTn id="40" dur="2000"/>
                                        <p:tgtEl>
                                          <p:spTgt spid="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41"/>
                                        </p:tgtEl>
                                        <p:attrNameLst>
                                          <p:attrName>ppt_h</p:attrName>
                                        </p:attrNameLst>
                                      </p:cBhvr>
                                      <p:tavLst>
                                        <p:tav tm="0">
                                          <p:val>
                                            <p:strVal val="ppt_h"/>
                                          </p:val>
                                        </p:tav>
                                        <p:tav tm="100000">
                                          <p:val>
                                            <p:strVal val="ppt_h"/>
                                          </p:val>
                                        </p:tav>
                                      </p:tavLst>
                                    </p:anim>
                                    <p:set>
                                      <p:cBhvr>
                                        <p:cTn id="42" dur="1" fill="hold">
                                          <p:stCondLst>
                                            <p:cond delay="1999"/>
                                          </p:stCondLst>
                                        </p:cTn>
                                        <p:tgtEl>
                                          <p:spTgt spid="41"/>
                                        </p:tgtEl>
                                        <p:attrNameLst>
                                          <p:attrName>style.visibility</p:attrName>
                                        </p:attrNameLst>
                                      </p:cBhvr>
                                      <p:to>
                                        <p:strVal val="hidden"/>
                                      </p:to>
                                    </p:set>
                                  </p:childTnLst>
                                </p:cTn>
                              </p:par>
                              <p:par>
                                <p:cTn id="43" presetID="45" presetClass="exit" presetSubtype="0" fill="hold" grpId="0" nodeType="withEffect">
                                  <p:stCondLst>
                                    <p:cond delay="0"/>
                                  </p:stCondLst>
                                  <p:childTnLst>
                                    <p:animEffect transition="out" filter="fade">
                                      <p:cBhvr>
                                        <p:cTn id="44" dur="2000"/>
                                        <p:tgtEl>
                                          <p:spTgt spid="36"/>
                                        </p:tgtEl>
                                      </p:cBhvr>
                                    </p:animEffect>
                                    <p:anim calcmode="lin" valueType="num">
                                      <p:cBhvr>
                                        <p:cTn id="45" dur="2000"/>
                                        <p:tgtEl>
                                          <p:spTgt spid="3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2000"/>
                                        <p:tgtEl>
                                          <p:spTgt spid="36"/>
                                        </p:tgtEl>
                                        <p:attrNameLst>
                                          <p:attrName>ppt_h</p:attrName>
                                        </p:attrNameLst>
                                      </p:cBhvr>
                                      <p:tavLst>
                                        <p:tav tm="0">
                                          <p:val>
                                            <p:strVal val="ppt_h"/>
                                          </p:val>
                                        </p:tav>
                                        <p:tav tm="100000">
                                          <p:val>
                                            <p:strVal val="ppt_h"/>
                                          </p:val>
                                        </p:tav>
                                      </p:tavLst>
                                    </p:anim>
                                    <p:set>
                                      <p:cBhvr>
                                        <p:cTn id="47" dur="1" fill="hold">
                                          <p:stCondLst>
                                            <p:cond delay="1999"/>
                                          </p:stCondLst>
                                        </p:cTn>
                                        <p:tgtEl>
                                          <p:spTgt spid="36"/>
                                        </p:tgtEl>
                                        <p:attrNameLst>
                                          <p:attrName>style.visibility</p:attrName>
                                        </p:attrNameLst>
                                      </p:cBhvr>
                                      <p:to>
                                        <p:strVal val="hidden"/>
                                      </p:to>
                                    </p:set>
                                  </p:childTnLst>
                                </p:cTn>
                              </p:par>
                              <p:par>
                                <p:cTn id="48" presetID="35" presetClass="path" presetSubtype="0" accel="50000" decel="50000" fill="hold" grpId="0" nodeType="withEffect">
                                  <p:stCondLst>
                                    <p:cond delay="0"/>
                                  </p:stCondLst>
                                  <p:childTnLst>
                                    <p:animMotion origin="layout" path="M 4.79167E-6 4.07407E-6 L -0.20586 -0.01112 " pathEditMode="relative" rAng="0" ptsTypes="AA">
                                      <p:cBhvr>
                                        <p:cTn id="49" dur="2000" fill="hold"/>
                                        <p:tgtEl>
                                          <p:spTgt spid="37"/>
                                        </p:tgtEl>
                                        <p:attrNameLst>
                                          <p:attrName>ppt_x</p:attrName>
                                          <p:attrName>ppt_y</p:attrName>
                                        </p:attrNameLst>
                                      </p:cBhvr>
                                      <p:rCtr x="-10299" y="-556"/>
                                    </p:animMotion>
                                  </p:childTnLst>
                                </p:cTn>
                              </p:par>
                              <p:par>
                                <p:cTn id="50" presetID="35" presetClass="path" presetSubtype="0" accel="50000" decel="50000" fill="hold" grpId="0" nodeType="withEffect">
                                  <p:stCondLst>
                                    <p:cond delay="0"/>
                                  </p:stCondLst>
                                  <p:childTnLst>
                                    <p:animMotion origin="layout" path="M -1.25E-6 -3.7037E-7 L -0.20677 -0.00301 " pathEditMode="relative" rAng="0" ptsTypes="AA">
                                      <p:cBhvr>
                                        <p:cTn id="51" dur="2000" fill="hold"/>
                                        <p:tgtEl>
                                          <p:spTgt spid="40"/>
                                        </p:tgtEl>
                                        <p:attrNameLst>
                                          <p:attrName>ppt_x</p:attrName>
                                          <p:attrName>ppt_y</p:attrName>
                                        </p:attrNameLst>
                                      </p:cBhvr>
                                      <p:rCtr x="-10339"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1" grpId="0" animBg="1"/>
      <p:bldP spid="22" grpId="0" animBg="1"/>
      <p:bldP spid="36" grpId="0"/>
      <p:bldP spid="37" grpId="0"/>
      <p:bldP spid="40" grpId="0"/>
      <p:bldP spid="4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99">
            <a:extLst>
              <a:ext uri="{FF2B5EF4-FFF2-40B4-BE49-F238E27FC236}">
                <a16:creationId xmlns:a16="http://schemas.microsoft.com/office/drawing/2014/main" xmlns="" id="{12310FCA-56F2-4778-94B7-C1B5FD53AE20}"/>
              </a:ext>
            </a:extLst>
          </p:cNvPr>
          <p:cNvGrpSpPr/>
          <p:nvPr/>
        </p:nvGrpSpPr>
        <p:grpSpPr>
          <a:xfrm>
            <a:off x="3986236" y="301127"/>
            <a:ext cx="1805441" cy="1894017"/>
            <a:chOff x="3884465" y="2182683"/>
            <a:chExt cx="1805441" cy="1894017"/>
          </a:xfrm>
        </p:grpSpPr>
        <p:sp>
          <p:nvSpPr>
            <p:cNvPr id="14" name="Rectangle: Top Corners Rounded 100">
              <a:extLst>
                <a:ext uri="{FF2B5EF4-FFF2-40B4-BE49-F238E27FC236}">
                  <a16:creationId xmlns:a16="http://schemas.microsoft.com/office/drawing/2014/main" xmlns="" id="{E792FABC-AA8F-4748-B8FA-DBB9112863AC}"/>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1">
              <a:extLst>
                <a:ext uri="{FF2B5EF4-FFF2-40B4-BE49-F238E27FC236}">
                  <a16:creationId xmlns:a16="http://schemas.microsoft.com/office/drawing/2014/main" xmlns=""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22" name="Freeform: Shape 108">
            <a:extLst>
              <a:ext uri="{FF2B5EF4-FFF2-40B4-BE49-F238E27FC236}">
                <a16:creationId xmlns:a16="http://schemas.microsoft.com/office/drawing/2014/main" xmlns="" id="{406A5A75-24F0-496A-82D6-E2B37B100BBD}"/>
              </a:ext>
            </a:extLst>
          </p:cNvPr>
          <p:cNvSpPr/>
          <p:nvPr/>
        </p:nvSpPr>
        <p:spPr>
          <a:xfrm flipV="1">
            <a:off x="4093166" y="126169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a:extLst>
              <a:ext uri="{FF2B5EF4-FFF2-40B4-BE49-F238E27FC236}">
                <a16:creationId xmlns:a16="http://schemas.microsoft.com/office/drawing/2014/main" xmlns="" id="{14331A99-A934-4099-9190-67078252B1A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60495" y="2902138"/>
            <a:ext cx="897858" cy="897856"/>
          </a:xfrm>
          <a:prstGeom prst="rect">
            <a:avLst/>
          </a:prstGeom>
        </p:spPr>
      </p:pic>
      <p:sp>
        <p:nvSpPr>
          <p:cNvPr id="37" name="Rectangle 36"/>
          <p:cNvSpPr/>
          <p:nvPr/>
        </p:nvSpPr>
        <p:spPr>
          <a:xfrm>
            <a:off x="4051643" y="2038520"/>
            <a:ext cx="1771639" cy="646331"/>
          </a:xfrm>
          <a:prstGeom prst="rect">
            <a:avLst/>
          </a:prstGeom>
        </p:spPr>
        <p:txBody>
          <a:bodyPr wrap="none">
            <a:spAutoFit/>
          </a:bodyPr>
          <a:lstStyle/>
          <a:p>
            <a:pPr algn="ctr" fontAlgn="base"/>
            <a:r>
              <a:rPr lang="fr-FR" b="1" dirty="0">
                <a:latin typeface="Comic Sans MS" panose="030F0702030302020204" pitchFamily="66" charset="0"/>
              </a:rPr>
              <a:t>Masse </a:t>
            </a:r>
            <a:endParaRPr lang="fr-FR" b="1" dirty="0" smtClean="0">
              <a:latin typeface="Comic Sans MS" panose="030F0702030302020204" pitchFamily="66" charset="0"/>
            </a:endParaRPr>
          </a:p>
          <a:p>
            <a:pPr algn="ctr" fontAlgn="base"/>
            <a:r>
              <a:rPr lang="fr-FR" b="1" dirty="0" err="1" smtClean="0">
                <a:latin typeface="Comic Sans MS" panose="030F0702030302020204" pitchFamily="66" charset="0"/>
              </a:rPr>
              <a:t>latéro</a:t>
            </a:r>
            <a:r>
              <a:rPr lang="fr-FR" b="1" dirty="0" smtClean="0">
                <a:latin typeface="Comic Sans MS" panose="030F0702030302020204" pitchFamily="66" charset="0"/>
              </a:rPr>
              <a:t>-utérine</a:t>
            </a:r>
            <a:endParaRPr lang="fr-FR" dirty="0">
              <a:latin typeface="Comic Sans MS" panose="030F0702030302020204" pitchFamily="66" charset="0"/>
            </a:endParaRPr>
          </a:p>
        </p:txBody>
      </p:sp>
      <p:sp>
        <p:nvSpPr>
          <p:cNvPr id="40" name="TextBox 102">
            <a:extLst>
              <a:ext uri="{FF2B5EF4-FFF2-40B4-BE49-F238E27FC236}">
                <a16:creationId xmlns:a16="http://schemas.microsoft.com/office/drawing/2014/main" xmlns="" id="{FECB41C1-3E79-45AA-B100-38C9E092C776}"/>
              </a:ext>
            </a:extLst>
          </p:cNvPr>
          <p:cNvSpPr txBox="1"/>
          <p:nvPr/>
        </p:nvSpPr>
        <p:spPr>
          <a:xfrm>
            <a:off x="4428890" y="494786"/>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cxnSp>
        <p:nvCxnSpPr>
          <p:cNvPr id="48" name="Straight Connector 95">
            <a:extLst>
              <a:ext uri="{FF2B5EF4-FFF2-40B4-BE49-F238E27FC236}">
                <a16:creationId xmlns:a16="http://schemas.microsoft.com/office/drawing/2014/main" xmlns="" id="{7277CEC9-24C9-4B1D-964A-A216786A7724}"/>
              </a:ext>
            </a:extLst>
          </p:cNvPr>
          <p:cNvCxnSpPr/>
          <p:nvPr/>
        </p:nvCxnSpPr>
        <p:spPr>
          <a:xfrm>
            <a:off x="6859197" y="4089988"/>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9" name="Group 96">
            <a:extLst>
              <a:ext uri="{FF2B5EF4-FFF2-40B4-BE49-F238E27FC236}">
                <a16:creationId xmlns:a16="http://schemas.microsoft.com/office/drawing/2014/main" xmlns="" id="{F1840EDE-DF70-433F-86FE-A402BC5C2DDE}"/>
              </a:ext>
            </a:extLst>
          </p:cNvPr>
          <p:cNvGrpSpPr/>
          <p:nvPr/>
        </p:nvGrpSpPr>
        <p:grpSpPr>
          <a:xfrm>
            <a:off x="6648103" y="3984441"/>
            <a:ext cx="211094" cy="211094"/>
            <a:chOff x="1677812" y="4248152"/>
            <a:chExt cx="211094" cy="211094"/>
          </a:xfrm>
        </p:grpSpPr>
        <p:sp>
          <p:nvSpPr>
            <p:cNvPr id="50" name="Oval 97">
              <a:extLst>
                <a:ext uri="{FF2B5EF4-FFF2-40B4-BE49-F238E27FC236}">
                  <a16:creationId xmlns:a16="http://schemas.microsoft.com/office/drawing/2014/main" xmlns="" id="{43B84625-CD81-4477-AFEA-2D657FFA16C5}"/>
                </a:ext>
              </a:extLst>
            </p:cNvPr>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98">
              <a:extLst>
                <a:ext uri="{FF2B5EF4-FFF2-40B4-BE49-F238E27FC236}">
                  <a16:creationId xmlns:a16="http://schemas.microsoft.com/office/drawing/2014/main" xmlns="" id="{90BB5737-FB23-4CC2-81BC-52D57E7FB8E9}"/>
                </a:ext>
              </a:extLst>
            </p:cNvPr>
            <p:cNvSpPr/>
            <p:nvPr/>
          </p:nvSpPr>
          <p:spPr>
            <a:xfrm>
              <a:off x="1708100" y="4278440"/>
              <a:ext cx="150518" cy="15051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Connector 99">
            <a:extLst>
              <a:ext uri="{FF2B5EF4-FFF2-40B4-BE49-F238E27FC236}">
                <a16:creationId xmlns:a16="http://schemas.microsoft.com/office/drawing/2014/main" xmlns="" id="{D5DAD85F-381F-4EA0-9781-3C23F8D9AC73}"/>
              </a:ext>
            </a:extLst>
          </p:cNvPr>
          <p:cNvCxnSpPr/>
          <p:nvPr/>
        </p:nvCxnSpPr>
        <p:spPr>
          <a:xfrm>
            <a:off x="9006916" y="4089988"/>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3" name="Group 100">
            <a:extLst>
              <a:ext uri="{FF2B5EF4-FFF2-40B4-BE49-F238E27FC236}">
                <a16:creationId xmlns:a16="http://schemas.microsoft.com/office/drawing/2014/main" xmlns="" id="{E76B67BC-401F-4EA8-8CBE-EEB8DFAA45A7}"/>
              </a:ext>
            </a:extLst>
          </p:cNvPr>
          <p:cNvGrpSpPr/>
          <p:nvPr/>
        </p:nvGrpSpPr>
        <p:grpSpPr>
          <a:xfrm>
            <a:off x="8826110" y="3984441"/>
            <a:ext cx="211094" cy="211094"/>
            <a:chOff x="3855819" y="4248152"/>
            <a:chExt cx="211094" cy="211094"/>
          </a:xfrm>
        </p:grpSpPr>
        <p:sp>
          <p:nvSpPr>
            <p:cNvPr id="54" name="Oval 101">
              <a:extLst>
                <a:ext uri="{FF2B5EF4-FFF2-40B4-BE49-F238E27FC236}">
                  <a16:creationId xmlns:a16="http://schemas.microsoft.com/office/drawing/2014/main" xmlns="" id="{A399A27A-C7E8-457C-9D90-A66A1BF1F76F}"/>
                </a:ext>
              </a:extLst>
            </p:cNvPr>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02">
              <a:extLst>
                <a:ext uri="{FF2B5EF4-FFF2-40B4-BE49-F238E27FC236}">
                  <a16:creationId xmlns:a16="http://schemas.microsoft.com/office/drawing/2014/main" xmlns="" id="{C4008114-54A1-42C2-9000-1CC3AE1D8927}"/>
                </a:ext>
              </a:extLst>
            </p:cNvPr>
            <p:cNvSpPr/>
            <p:nvPr/>
          </p:nvSpPr>
          <p:spPr>
            <a:xfrm>
              <a:off x="3886107" y="4278440"/>
              <a:ext cx="150518" cy="150518"/>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03">
            <a:extLst>
              <a:ext uri="{FF2B5EF4-FFF2-40B4-BE49-F238E27FC236}">
                <a16:creationId xmlns:a16="http://schemas.microsoft.com/office/drawing/2014/main" xmlns="" id="{590AD362-84BB-49C7-8C91-CDB895729924}"/>
              </a:ext>
            </a:extLst>
          </p:cNvPr>
          <p:cNvGrpSpPr/>
          <p:nvPr/>
        </p:nvGrpSpPr>
        <p:grpSpPr>
          <a:xfrm>
            <a:off x="10943541" y="3984441"/>
            <a:ext cx="211094" cy="211094"/>
            <a:chOff x="5973250" y="4248152"/>
            <a:chExt cx="211094" cy="211094"/>
          </a:xfrm>
        </p:grpSpPr>
        <p:sp>
          <p:nvSpPr>
            <p:cNvPr id="57" name="Oval 104">
              <a:extLst>
                <a:ext uri="{FF2B5EF4-FFF2-40B4-BE49-F238E27FC236}">
                  <a16:creationId xmlns:a16="http://schemas.microsoft.com/office/drawing/2014/main" xmlns="" id="{A32FB427-F316-4459-B06D-2A2B27FC7053}"/>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105">
              <a:extLst>
                <a:ext uri="{FF2B5EF4-FFF2-40B4-BE49-F238E27FC236}">
                  <a16:creationId xmlns:a16="http://schemas.microsoft.com/office/drawing/2014/main" xmlns="" id="{C35EF795-8B2D-4CD0-87FF-5756B089D921}"/>
                </a:ext>
              </a:extLst>
            </p:cNvPr>
            <p:cNvSpPr/>
            <p:nvPr/>
          </p:nvSpPr>
          <p:spPr>
            <a:xfrm>
              <a:off x="6003538" y="4278440"/>
              <a:ext cx="150518" cy="150518"/>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
            <a:extLst>
              <a:ext uri="{FF2B5EF4-FFF2-40B4-BE49-F238E27FC236}">
                <a16:creationId xmlns:a16="http://schemas.microsoft.com/office/drawing/2014/main" xmlns="" id="{711450F4-A7BD-494E-BD71-C6C5EB8D03D1}"/>
              </a:ext>
            </a:extLst>
          </p:cNvPr>
          <p:cNvGrpSpPr/>
          <p:nvPr/>
        </p:nvGrpSpPr>
        <p:grpSpPr>
          <a:xfrm>
            <a:off x="6110401" y="2222649"/>
            <a:ext cx="1275682" cy="1275682"/>
            <a:chOff x="3063120" y="1755914"/>
            <a:chExt cx="1275682" cy="1275682"/>
          </a:xfrm>
        </p:grpSpPr>
        <p:sp>
          <p:nvSpPr>
            <p:cNvPr id="60" name="Teardrop 119">
              <a:extLst>
                <a:ext uri="{FF2B5EF4-FFF2-40B4-BE49-F238E27FC236}">
                  <a16:creationId xmlns:a16="http://schemas.microsoft.com/office/drawing/2014/main" xmlns="" id="{5E489B47-B2BB-4EFB-8EC4-21C10615E463}"/>
                </a:ext>
              </a:extLst>
            </p:cNvPr>
            <p:cNvSpPr/>
            <p:nvPr/>
          </p:nvSpPr>
          <p:spPr>
            <a:xfrm rot="8100000">
              <a:off x="3063120" y="1755914"/>
              <a:ext cx="1275682" cy="1275682"/>
            </a:xfrm>
            <a:prstGeom prst="teardrop">
              <a:avLst>
                <a:gd name="adj" fmla="val 109962"/>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20">
              <a:extLst>
                <a:ext uri="{FF2B5EF4-FFF2-40B4-BE49-F238E27FC236}">
                  <a16:creationId xmlns:a16="http://schemas.microsoft.com/office/drawing/2014/main" xmlns="" id="{862B435C-D1B2-4C1C-B995-8D888E87C5D7}"/>
                </a:ext>
              </a:extLst>
            </p:cNvPr>
            <p:cNvSpPr/>
            <p:nvPr/>
          </p:nvSpPr>
          <p:spPr>
            <a:xfrm>
              <a:off x="325746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130">
              <a:extLst>
                <a:ext uri="{FF2B5EF4-FFF2-40B4-BE49-F238E27FC236}">
                  <a16:creationId xmlns:a16="http://schemas.microsoft.com/office/drawing/2014/main" xmlns="" id="{262C0D94-FE17-421D-AA32-BD4AFE13E66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86696" y="2066644"/>
              <a:ext cx="627392" cy="627390"/>
            </a:xfrm>
            <a:prstGeom prst="rect">
              <a:avLst/>
            </a:prstGeom>
          </p:spPr>
        </p:pic>
      </p:grpSp>
      <p:grpSp>
        <p:nvGrpSpPr>
          <p:cNvPr id="63" name="Group 2">
            <a:extLst>
              <a:ext uri="{FF2B5EF4-FFF2-40B4-BE49-F238E27FC236}">
                <a16:creationId xmlns:a16="http://schemas.microsoft.com/office/drawing/2014/main" xmlns="" id="{191C1607-C8B7-4B99-9DC5-3321A9E92D49}"/>
              </a:ext>
            </a:extLst>
          </p:cNvPr>
          <p:cNvGrpSpPr/>
          <p:nvPr/>
        </p:nvGrpSpPr>
        <p:grpSpPr>
          <a:xfrm>
            <a:off x="8289721" y="2222649"/>
            <a:ext cx="1275682" cy="1275682"/>
            <a:chOff x="5242440" y="1755914"/>
            <a:chExt cx="1275682" cy="1275682"/>
          </a:xfrm>
        </p:grpSpPr>
        <p:sp>
          <p:nvSpPr>
            <p:cNvPr id="64" name="Teardrop 123">
              <a:extLst>
                <a:ext uri="{FF2B5EF4-FFF2-40B4-BE49-F238E27FC236}">
                  <a16:creationId xmlns:a16="http://schemas.microsoft.com/office/drawing/2014/main" xmlns="" id="{A44D7BEA-70F0-4773-A72C-A5B9951D3536}"/>
                </a:ext>
              </a:extLst>
            </p:cNvPr>
            <p:cNvSpPr/>
            <p:nvPr/>
          </p:nvSpPr>
          <p:spPr>
            <a:xfrm rot="8100000">
              <a:off x="5242440" y="1755914"/>
              <a:ext cx="1275682" cy="1275682"/>
            </a:xfrm>
            <a:prstGeom prst="teardrop">
              <a:avLst>
                <a:gd name="adj" fmla="val 109962"/>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24">
              <a:extLst>
                <a:ext uri="{FF2B5EF4-FFF2-40B4-BE49-F238E27FC236}">
                  <a16:creationId xmlns:a16="http://schemas.microsoft.com/office/drawing/2014/main" xmlns="" id="{1431DABB-47B8-4640-BD39-9CC7E2CDA115}"/>
                </a:ext>
              </a:extLst>
            </p:cNvPr>
            <p:cNvSpPr/>
            <p:nvPr/>
          </p:nvSpPr>
          <p:spPr>
            <a:xfrm>
              <a:off x="543678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131">
              <a:extLst>
                <a:ext uri="{FF2B5EF4-FFF2-40B4-BE49-F238E27FC236}">
                  <a16:creationId xmlns:a16="http://schemas.microsoft.com/office/drawing/2014/main" xmlns="" id="{B5EEDA48-5891-495E-A9A5-8AEE839470A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5681" y="2061164"/>
              <a:ext cx="659146" cy="659144"/>
            </a:xfrm>
            <a:prstGeom prst="rect">
              <a:avLst/>
            </a:prstGeom>
          </p:spPr>
        </p:pic>
      </p:grpSp>
      <p:grpSp>
        <p:nvGrpSpPr>
          <p:cNvPr id="67" name="Group 3">
            <a:extLst>
              <a:ext uri="{FF2B5EF4-FFF2-40B4-BE49-F238E27FC236}">
                <a16:creationId xmlns:a16="http://schemas.microsoft.com/office/drawing/2014/main" xmlns="" id="{FA807BE1-996E-4364-AC05-CAC8C826377C}"/>
              </a:ext>
            </a:extLst>
          </p:cNvPr>
          <p:cNvGrpSpPr/>
          <p:nvPr/>
        </p:nvGrpSpPr>
        <p:grpSpPr>
          <a:xfrm>
            <a:off x="10400462" y="2222649"/>
            <a:ext cx="1275682" cy="1275682"/>
            <a:chOff x="7353181" y="1755914"/>
            <a:chExt cx="1275682" cy="1275682"/>
          </a:xfrm>
        </p:grpSpPr>
        <p:sp>
          <p:nvSpPr>
            <p:cNvPr id="68" name="Teardrop 127">
              <a:extLst>
                <a:ext uri="{FF2B5EF4-FFF2-40B4-BE49-F238E27FC236}">
                  <a16:creationId xmlns:a16="http://schemas.microsoft.com/office/drawing/2014/main" xmlns="" id="{76257F1B-992C-4717-A6A2-EDE25A4F31C3}"/>
                </a:ext>
              </a:extLst>
            </p:cNvPr>
            <p:cNvSpPr/>
            <p:nvPr/>
          </p:nvSpPr>
          <p:spPr>
            <a:xfrm rot="8100000">
              <a:off x="7353181" y="1755914"/>
              <a:ext cx="1275682" cy="1275682"/>
            </a:xfrm>
            <a:prstGeom prst="teardrop">
              <a:avLst>
                <a:gd name="adj" fmla="val 109962"/>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28">
              <a:extLst>
                <a:ext uri="{FF2B5EF4-FFF2-40B4-BE49-F238E27FC236}">
                  <a16:creationId xmlns:a16="http://schemas.microsoft.com/office/drawing/2014/main" xmlns="" id="{CBB174F9-BA66-486F-BC62-F2720CED100C}"/>
                </a:ext>
              </a:extLst>
            </p:cNvPr>
            <p:cNvSpPr/>
            <p:nvPr/>
          </p:nvSpPr>
          <p:spPr>
            <a:xfrm>
              <a:off x="7547530"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132">
              <a:extLst>
                <a:ext uri="{FF2B5EF4-FFF2-40B4-BE49-F238E27FC236}">
                  <a16:creationId xmlns:a16="http://schemas.microsoft.com/office/drawing/2014/main" xmlns="" id="{58BE45EE-A44E-41D8-8C13-099C1F70EFC4}"/>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48666" y="2048456"/>
              <a:ext cx="684562" cy="684560"/>
            </a:xfrm>
            <a:prstGeom prst="rect">
              <a:avLst/>
            </a:prstGeom>
          </p:spPr>
        </p:pic>
      </p:grpSp>
      <p:sp>
        <p:nvSpPr>
          <p:cNvPr id="6" name="Rectangle 5"/>
          <p:cNvSpPr/>
          <p:nvPr/>
        </p:nvSpPr>
        <p:spPr>
          <a:xfrm>
            <a:off x="5594080" y="535725"/>
            <a:ext cx="2441897" cy="646331"/>
          </a:xfrm>
          <a:prstGeom prst="rect">
            <a:avLst/>
          </a:prstGeom>
        </p:spPr>
        <p:txBody>
          <a:bodyPr wrap="square">
            <a:spAutoFit/>
          </a:bodyPr>
          <a:lstStyle/>
          <a:p>
            <a:pPr algn="ctr" fontAlgn="base"/>
            <a:r>
              <a:rPr lang="fr-FR" b="1" dirty="0" smtClean="0">
                <a:solidFill>
                  <a:srgbClr val="FF00FF"/>
                </a:solidFill>
                <a:latin typeface="Comic Sans MS" panose="030F0702030302020204" pitchFamily="66" charset="0"/>
              </a:rPr>
              <a:t>Adhérente à </a:t>
            </a:r>
            <a:r>
              <a:rPr lang="fr-FR" b="1" dirty="0">
                <a:solidFill>
                  <a:srgbClr val="FF00FF"/>
                </a:solidFill>
                <a:latin typeface="Comic Sans MS" panose="030F0702030302020204" pitchFamily="66" charset="0"/>
              </a:rPr>
              <a:t>l’utérus</a:t>
            </a:r>
          </a:p>
        </p:txBody>
      </p:sp>
      <p:sp>
        <p:nvSpPr>
          <p:cNvPr id="8" name="Rectangle 7"/>
          <p:cNvSpPr/>
          <p:nvPr/>
        </p:nvSpPr>
        <p:spPr>
          <a:xfrm>
            <a:off x="8745575" y="528244"/>
            <a:ext cx="3175869" cy="369332"/>
          </a:xfrm>
          <a:prstGeom prst="rect">
            <a:avLst/>
          </a:prstGeom>
        </p:spPr>
        <p:txBody>
          <a:bodyPr wrap="none">
            <a:spAutoFit/>
          </a:bodyPr>
          <a:lstStyle/>
          <a:p>
            <a:r>
              <a:rPr lang="fr-FR" b="1" dirty="0">
                <a:solidFill>
                  <a:srgbClr val="FF00FF"/>
                </a:solidFill>
                <a:latin typeface="Comic Sans MS" panose="030F0702030302020204" pitchFamily="66" charset="0"/>
              </a:rPr>
              <a:t>Indépendante de l’utérus, </a:t>
            </a:r>
            <a:endParaRPr lang="fr-FR" b="1" dirty="0">
              <a:solidFill>
                <a:srgbClr val="FF00FF"/>
              </a:solidFill>
            </a:endParaRPr>
          </a:p>
        </p:txBody>
      </p:sp>
      <p:sp>
        <p:nvSpPr>
          <p:cNvPr id="12" name="Rectangle 11"/>
          <p:cNvSpPr/>
          <p:nvPr/>
        </p:nvSpPr>
        <p:spPr>
          <a:xfrm>
            <a:off x="8488816" y="1374310"/>
            <a:ext cx="1096775" cy="646331"/>
          </a:xfrm>
          <a:prstGeom prst="rect">
            <a:avLst/>
          </a:prstGeom>
          <a:solidFill>
            <a:srgbClr val="52CBBE"/>
          </a:solidFill>
        </p:spPr>
        <p:txBody>
          <a:bodyPr wrap="none">
            <a:spAutoFit/>
          </a:bodyPr>
          <a:lstStyle/>
          <a:p>
            <a:pPr algn="ctr" fontAlgn="base"/>
            <a:r>
              <a:rPr lang="fr-FR" dirty="0">
                <a:latin typeface="Comic Sans MS" panose="030F0702030302020204" pitchFamily="66" charset="0"/>
              </a:rPr>
              <a:t>régulier </a:t>
            </a:r>
          </a:p>
          <a:p>
            <a:pPr algn="ctr" fontAlgn="base"/>
            <a:r>
              <a:rPr lang="fr-FR" dirty="0" smtClean="0">
                <a:latin typeface="Comic Sans MS" panose="030F0702030302020204" pitchFamily="66" charset="0"/>
              </a:rPr>
              <a:t>mobile</a:t>
            </a:r>
            <a:endParaRPr lang="fr-FR" dirty="0">
              <a:latin typeface="Comic Sans MS" panose="030F0702030302020204" pitchFamily="66" charset="0"/>
            </a:endParaRPr>
          </a:p>
        </p:txBody>
      </p:sp>
      <p:sp>
        <p:nvSpPr>
          <p:cNvPr id="16" name="Rectangle 15"/>
          <p:cNvSpPr/>
          <p:nvPr/>
        </p:nvSpPr>
        <p:spPr>
          <a:xfrm>
            <a:off x="10486436" y="1381968"/>
            <a:ext cx="1271502" cy="646331"/>
          </a:xfrm>
          <a:prstGeom prst="rect">
            <a:avLst/>
          </a:prstGeom>
          <a:solidFill>
            <a:srgbClr val="FEC630"/>
          </a:solidFill>
        </p:spPr>
        <p:txBody>
          <a:bodyPr wrap="none">
            <a:spAutoFit/>
          </a:bodyPr>
          <a:lstStyle/>
          <a:p>
            <a:pPr algn="ctr" fontAlgn="base"/>
            <a:r>
              <a:rPr lang="fr-FR" dirty="0">
                <a:latin typeface="Comic Sans MS" panose="030F0702030302020204" pitchFamily="66" charset="0"/>
              </a:rPr>
              <a:t>irrégulier </a:t>
            </a:r>
          </a:p>
          <a:p>
            <a:pPr algn="ctr" fontAlgn="base"/>
            <a:r>
              <a:rPr lang="fr-FR" dirty="0" smtClean="0">
                <a:latin typeface="Comic Sans MS" panose="030F0702030302020204" pitchFamily="66" charset="0"/>
              </a:rPr>
              <a:t>fixé</a:t>
            </a:r>
            <a:endParaRPr lang="fr-FR" dirty="0">
              <a:latin typeface="Comic Sans MS" panose="030F0702030302020204" pitchFamily="66" charset="0"/>
            </a:endParaRPr>
          </a:p>
        </p:txBody>
      </p:sp>
      <p:sp>
        <p:nvSpPr>
          <p:cNvPr id="20" name="Rectangle 19"/>
          <p:cNvSpPr/>
          <p:nvPr/>
        </p:nvSpPr>
        <p:spPr>
          <a:xfrm>
            <a:off x="7891777" y="4417442"/>
            <a:ext cx="2101516" cy="1754326"/>
          </a:xfrm>
          <a:prstGeom prst="rect">
            <a:avLst/>
          </a:prstGeom>
        </p:spPr>
        <p:txBody>
          <a:bodyPr wrap="square">
            <a:spAutoFit/>
          </a:bodyPr>
          <a:lstStyle/>
          <a:p>
            <a:pPr fontAlgn="base">
              <a:buFont typeface="Arial" panose="020B0604020202020204" pitchFamily="34" charset="0"/>
              <a:buChar char="•"/>
            </a:pPr>
            <a:r>
              <a:rPr lang="fr-FR" dirty="0">
                <a:latin typeface="Comic Sans MS" panose="030F0702030302020204" pitchFamily="66" charset="0"/>
              </a:rPr>
              <a:t>Kyste fonctionnel de l’ovaire, </a:t>
            </a:r>
          </a:p>
          <a:p>
            <a:pPr fontAlgn="base">
              <a:buFont typeface="Arial" panose="020B0604020202020204" pitchFamily="34" charset="0"/>
              <a:buChar char="•"/>
            </a:pPr>
            <a:r>
              <a:rPr lang="fr-FR" dirty="0" smtClean="0">
                <a:latin typeface="Comic Sans MS" panose="030F0702030302020204" pitchFamily="66" charset="0"/>
              </a:rPr>
              <a:t>tumeur </a:t>
            </a:r>
            <a:r>
              <a:rPr lang="fr-FR" dirty="0">
                <a:latin typeface="Comic Sans MS" panose="030F0702030302020204" pitchFamily="66" charset="0"/>
              </a:rPr>
              <a:t>bénigne de l’ovaire, </a:t>
            </a:r>
          </a:p>
          <a:p>
            <a:pPr fontAlgn="base">
              <a:buFont typeface="Arial" panose="020B0604020202020204" pitchFamily="34" charset="0"/>
              <a:buChar char="•"/>
            </a:pPr>
            <a:r>
              <a:rPr lang="fr-FR" dirty="0" smtClean="0">
                <a:latin typeface="Comic Sans MS" panose="030F0702030302020204" pitchFamily="66" charset="0"/>
              </a:rPr>
              <a:t>fibrome </a:t>
            </a:r>
            <a:r>
              <a:rPr lang="fr-FR" dirty="0">
                <a:latin typeface="Comic Sans MS" panose="030F0702030302020204" pitchFamily="66" charset="0"/>
              </a:rPr>
              <a:t>pédiculé</a:t>
            </a:r>
          </a:p>
        </p:txBody>
      </p:sp>
      <p:sp>
        <p:nvSpPr>
          <p:cNvPr id="24" name="Rectangle 23"/>
          <p:cNvSpPr/>
          <p:nvPr/>
        </p:nvSpPr>
        <p:spPr>
          <a:xfrm>
            <a:off x="5711467" y="4417442"/>
            <a:ext cx="2010411" cy="1477328"/>
          </a:xfrm>
          <a:prstGeom prst="rect">
            <a:avLst/>
          </a:prstGeom>
        </p:spPr>
        <p:txBody>
          <a:bodyPr wrap="square">
            <a:spAutoFit/>
          </a:bodyPr>
          <a:lstStyle/>
          <a:p>
            <a:pPr marL="96838" indent="-96838" fontAlgn="base">
              <a:buFont typeface="Arial" panose="020B0604020202020204" pitchFamily="34" charset="0"/>
              <a:buChar char="•"/>
            </a:pPr>
            <a:r>
              <a:rPr lang="fr-FR" dirty="0">
                <a:latin typeface="Comic Sans MS" panose="030F0702030302020204" pitchFamily="66" charset="0"/>
              </a:rPr>
              <a:t>Fibrome sous-séreux </a:t>
            </a:r>
            <a:r>
              <a:rPr lang="fr-FR" dirty="0" smtClean="0">
                <a:latin typeface="Comic Sans MS" panose="030F0702030302020204" pitchFamily="66" charset="0"/>
              </a:rPr>
              <a:t>sessile,</a:t>
            </a:r>
          </a:p>
          <a:p>
            <a:pPr marL="96838" indent="-96838" fontAlgn="base">
              <a:buFont typeface="Arial" panose="020B0604020202020204" pitchFamily="34" charset="0"/>
              <a:buChar char="•"/>
            </a:pPr>
            <a:r>
              <a:rPr lang="fr-FR" dirty="0" smtClean="0">
                <a:latin typeface="Comic Sans MS" panose="030F0702030302020204" pitchFamily="66" charset="0"/>
              </a:rPr>
              <a:t>cancer </a:t>
            </a:r>
            <a:r>
              <a:rPr lang="fr-FR" dirty="0">
                <a:latin typeface="Comic Sans MS" panose="030F0702030302020204" pitchFamily="66" charset="0"/>
              </a:rPr>
              <a:t>de </a:t>
            </a:r>
            <a:r>
              <a:rPr lang="fr-FR" dirty="0" smtClean="0">
                <a:latin typeface="Comic Sans MS" panose="030F0702030302020204" pitchFamily="66" charset="0"/>
              </a:rPr>
              <a:t>l’ovaire,</a:t>
            </a:r>
          </a:p>
          <a:p>
            <a:pPr marL="96838" indent="-96838" fontAlgn="base">
              <a:buFont typeface="Arial" panose="020B0604020202020204" pitchFamily="34" charset="0"/>
              <a:buChar char="•"/>
            </a:pPr>
            <a:r>
              <a:rPr lang="fr-FR" dirty="0" smtClean="0">
                <a:latin typeface="Comic Sans MS" panose="030F0702030302020204" pitchFamily="66" charset="0"/>
              </a:rPr>
              <a:t>endométriose</a:t>
            </a:r>
            <a:endParaRPr lang="fr-FR" dirty="0">
              <a:latin typeface="Comic Sans MS" panose="030F0702030302020204" pitchFamily="66" charset="0"/>
            </a:endParaRPr>
          </a:p>
        </p:txBody>
      </p:sp>
      <p:sp>
        <p:nvSpPr>
          <p:cNvPr id="25" name="Rectangle 24"/>
          <p:cNvSpPr/>
          <p:nvPr/>
        </p:nvSpPr>
        <p:spPr>
          <a:xfrm>
            <a:off x="10190933" y="4434781"/>
            <a:ext cx="1927404" cy="1200329"/>
          </a:xfrm>
          <a:prstGeom prst="rect">
            <a:avLst/>
          </a:prstGeom>
        </p:spPr>
        <p:txBody>
          <a:bodyPr wrap="square">
            <a:spAutoFit/>
          </a:bodyPr>
          <a:lstStyle/>
          <a:p>
            <a:pPr marL="96838" indent="-96838" fontAlgn="base">
              <a:buFont typeface="Arial" panose="020B0604020202020204" pitchFamily="34" charset="0"/>
              <a:buChar char="•"/>
            </a:pPr>
            <a:r>
              <a:rPr lang="fr-FR" dirty="0">
                <a:latin typeface="Comic Sans MS" panose="030F0702030302020204" pitchFamily="66" charset="0"/>
              </a:rPr>
              <a:t>Cancer de </a:t>
            </a:r>
            <a:r>
              <a:rPr lang="fr-FR" dirty="0" smtClean="0">
                <a:latin typeface="Comic Sans MS" panose="030F0702030302020204" pitchFamily="66" charset="0"/>
              </a:rPr>
              <a:t>l’ovaire,</a:t>
            </a:r>
          </a:p>
          <a:p>
            <a:pPr marL="96838" indent="-96838" fontAlgn="base">
              <a:buFont typeface="Arial" panose="020B0604020202020204" pitchFamily="34" charset="0"/>
              <a:buChar char="•"/>
            </a:pPr>
            <a:r>
              <a:rPr lang="fr-FR" dirty="0" smtClean="0">
                <a:latin typeface="Comic Sans MS" panose="030F0702030302020204" pitchFamily="66" charset="0"/>
              </a:rPr>
              <a:t>endométriose</a:t>
            </a:r>
          </a:p>
          <a:p>
            <a:pPr marL="96838" indent="-96838" fontAlgn="base">
              <a:buFont typeface="Arial" panose="020B0604020202020204" pitchFamily="34" charset="0"/>
              <a:buChar char="•"/>
            </a:pPr>
            <a:r>
              <a:rPr lang="fr-FR" dirty="0" smtClean="0">
                <a:latin typeface="Comic Sans MS" panose="030F0702030302020204" pitchFamily="66" charset="0"/>
              </a:rPr>
              <a:t>infection</a:t>
            </a:r>
            <a:endParaRPr lang="fr-FR" dirty="0">
              <a:latin typeface="Comic Sans MS" panose="030F0702030302020204" pitchFamily="66" charset="0"/>
            </a:endParaRPr>
          </a:p>
        </p:txBody>
      </p:sp>
      <p:sp>
        <p:nvSpPr>
          <p:cNvPr id="71" name="Rectangle 70"/>
          <p:cNvSpPr/>
          <p:nvPr/>
        </p:nvSpPr>
        <p:spPr>
          <a:xfrm>
            <a:off x="268259" y="661198"/>
            <a:ext cx="2638864"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clinique</a:t>
            </a:r>
            <a:endParaRPr lang="fr-FR"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14080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250" fill="hold"/>
                                        <p:tgtEl>
                                          <p:spTgt spid="49"/>
                                        </p:tgtEl>
                                        <p:attrNameLst>
                                          <p:attrName>ppt_w</p:attrName>
                                        </p:attrNameLst>
                                      </p:cBhvr>
                                      <p:tavLst>
                                        <p:tav tm="0">
                                          <p:val>
                                            <p:fltVal val="0"/>
                                          </p:val>
                                        </p:tav>
                                        <p:tav tm="100000">
                                          <p:val>
                                            <p:strVal val="#ppt_w"/>
                                          </p:val>
                                        </p:tav>
                                      </p:tavLst>
                                    </p:anim>
                                    <p:anim calcmode="lin" valueType="num">
                                      <p:cBhvr>
                                        <p:cTn id="8" dur="250" fill="hold"/>
                                        <p:tgtEl>
                                          <p:spTgt spid="49"/>
                                        </p:tgtEl>
                                        <p:attrNameLst>
                                          <p:attrName>ppt_h</p:attrName>
                                        </p:attrNameLst>
                                      </p:cBhvr>
                                      <p:tavLst>
                                        <p:tav tm="0">
                                          <p:val>
                                            <p:fltVal val="0"/>
                                          </p:val>
                                        </p:tav>
                                        <p:tav tm="100000">
                                          <p:val>
                                            <p:strVal val="#ppt_h"/>
                                          </p:val>
                                        </p:tav>
                                      </p:tavLst>
                                    </p:anim>
                                    <p:animEffect transition="in" filter="fade">
                                      <p:cBhvr>
                                        <p:cTn id="9" dur="250"/>
                                        <p:tgtEl>
                                          <p:spTgt spid="49"/>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250" fill="hold"/>
                                        <p:tgtEl>
                                          <p:spTgt spid="59"/>
                                        </p:tgtEl>
                                        <p:attrNameLst>
                                          <p:attrName>ppt_w</p:attrName>
                                        </p:attrNameLst>
                                      </p:cBhvr>
                                      <p:tavLst>
                                        <p:tav tm="0">
                                          <p:val>
                                            <p:fltVal val="0"/>
                                          </p:val>
                                        </p:tav>
                                        <p:tav tm="100000">
                                          <p:val>
                                            <p:strVal val="#ppt_w"/>
                                          </p:val>
                                        </p:tav>
                                      </p:tavLst>
                                    </p:anim>
                                    <p:anim calcmode="lin" valueType="num">
                                      <p:cBhvr>
                                        <p:cTn id="14" dur="250" fill="hold"/>
                                        <p:tgtEl>
                                          <p:spTgt spid="59"/>
                                        </p:tgtEl>
                                        <p:attrNameLst>
                                          <p:attrName>ppt_h</p:attrName>
                                        </p:attrNameLst>
                                      </p:cBhvr>
                                      <p:tavLst>
                                        <p:tav tm="0">
                                          <p:val>
                                            <p:fltVal val="0"/>
                                          </p:val>
                                        </p:tav>
                                        <p:tav tm="100000">
                                          <p:val>
                                            <p:strVal val="#ppt_h"/>
                                          </p:val>
                                        </p:tav>
                                      </p:tavLst>
                                    </p:anim>
                                    <p:animEffect transition="in" filter="fade">
                                      <p:cBhvr>
                                        <p:cTn id="15" dur="250"/>
                                        <p:tgtEl>
                                          <p:spTgt spid="59"/>
                                        </p:tgtEl>
                                      </p:cBhvr>
                                    </p:animEffect>
                                  </p:childTnLst>
                                </p:cTn>
                              </p:par>
                            </p:childTnLst>
                          </p:cTn>
                        </p:par>
                        <p:par>
                          <p:cTn id="16" fill="hold">
                            <p:stCondLst>
                              <p:cond delay="500"/>
                            </p:stCondLst>
                            <p:childTnLst>
                              <p:par>
                                <p:cTn id="17" presetID="22" presetClass="entr" presetSubtype="8" fill="hold" nodeType="afterEffect">
                                  <p:stCondLst>
                                    <p:cond delay="25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childTnLst>
                          </p:cTn>
                        </p:par>
                        <p:par>
                          <p:cTn id="20" fill="hold">
                            <p:stCondLst>
                              <p:cond delay="1250"/>
                            </p:stCondLst>
                            <p:childTnLst>
                              <p:par>
                                <p:cTn id="21" presetID="53" presetClass="entr" presetSubtype="16"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250" fill="hold"/>
                                        <p:tgtEl>
                                          <p:spTgt spid="53"/>
                                        </p:tgtEl>
                                        <p:attrNameLst>
                                          <p:attrName>ppt_w</p:attrName>
                                        </p:attrNameLst>
                                      </p:cBhvr>
                                      <p:tavLst>
                                        <p:tav tm="0">
                                          <p:val>
                                            <p:fltVal val="0"/>
                                          </p:val>
                                        </p:tav>
                                        <p:tav tm="100000">
                                          <p:val>
                                            <p:strVal val="#ppt_w"/>
                                          </p:val>
                                        </p:tav>
                                      </p:tavLst>
                                    </p:anim>
                                    <p:anim calcmode="lin" valueType="num">
                                      <p:cBhvr>
                                        <p:cTn id="24" dur="250" fill="hold"/>
                                        <p:tgtEl>
                                          <p:spTgt spid="53"/>
                                        </p:tgtEl>
                                        <p:attrNameLst>
                                          <p:attrName>ppt_h</p:attrName>
                                        </p:attrNameLst>
                                      </p:cBhvr>
                                      <p:tavLst>
                                        <p:tav tm="0">
                                          <p:val>
                                            <p:fltVal val="0"/>
                                          </p:val>
                                        </p:tav>
                                        <p:tav tm="100000">
                                          <p:val>
                                            <p:strVal val="#ppt_h"/>
                                          </p:val>
                                        </p:tav>
                                      </p:tavLst>
                                    </p:anim>
                                    <p:animEffect transition="in" filter="fade">
                                      <p:cBhvr>
                                        <p:cTn id="25" dur="250"/>
                                        <p:tgtEl>
                                          <p:spTgt spid="53"/>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250" fill="hold"/>
                                        <p:tgtEl>
                                          <p:spTgt spid="63"/>
                                        </p:tgtEl>
                                        <p:attrNameLst>
                                          <p:attrName>ppt_w</p:attrName>
                                        </p:attrNameLst>
                                      </p:cBhvr>
                                      <p:tavLst>
                                        <p:tav tm="0">
                                          <p:val>
                                            <p:fltVal val="0"/>
                                          </p:val>
                                        </p:tav>
                                        <p:tav tm="100000">
                                          <p:val>
                                            <p:strVal val="#ppt_w"/>
                                          </p:val>
                                        </p:tav>
                                      </p:tavLst>
                                    </p:anim>
                                    <p:anim calcmode="lin" valueType="num">
                                      <p:cBhvr>
                                        <p:cTn id="30" dur="250" fill="hold"/>
                                        <p:tgtEl>
                                          <p:spTgt spid="63"/>
                                        </p:tgtEl>
                                        <p:attrNameLst>
                                          <p:attrName>ppt_h</p:attrName>
                                        </p:attrNameLst>
                                      </p:cBhvr>
                                      <p:tavLst>
                                        <p:tav tm="0">
                                          <p:val>
                                            <p:fltVal val="0"/>
                                          </p:val>
                                        </p:tav>
                                        <p:tav tm="100000">
                                          <p:val>
                                            <p:strVal val="#ppt_h"/>
                                          </p:val>
                                        </p:tav>
                                      </p:tavLst>
                                    </p:anim>
                                    <p:animEffect transition="in" filter="fade">
                                      <p:cBhvr>
                                        <p:cTn id="31" dur="250"/>
                                        <p:tgtEl>
                                          <p:spTgt spid="63"/>
                                        </p:tgtEl>
                                      </p:cBhvr>
                                    </p:animEffect>
                                  </p:childTnLst>
                                </p:cTn>
                              </p:par>
                            </p:childTnLst>
                          </p:cTn>
                        </p:par>
                        <p:par>
                          <p:cTn id="32" fill="hold">
                            <p:stCondLst>
                              <p:cond delay="1750"/>
                            </p:stCondLst>
                            <p:childTnLst>
                              <p:par>
                                <p:cTn id="33" presetID="22" presetClass="entr" presetSubtype="8" fill="hold" nodeType="afterEffect">
                                  <p:stCondLst>
                                    <p:cond delay="25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250" fill="hold"/>
                                        <p:tgtEl>
                                          <p:spTgt spid="56"/>
                                        </p:tgtEl>
                                        <p:attrNameLst>
                                          <p:attrName>ppt_w</p:attrName>
                                        </p:attrNameLst>
                                      </p:cBhvr>
                                      <p:tavLst>
                                        <p:tav tm="0">
                                          <p:val>
                                            <p:fltVal val="0"/>
                                          </p:val>
                                        </p:tav>
                                        <p:tav tm="100000">
                                          <p:val>
                                            <p:strVal val="#ppt_w"/>
                                          </p:val>
                                        </p:tav>
                                      </p:tavLst>
                                    </p:anim>
                                    <p:anim calcmode="lin" valueType="num">
                                      <p:cBhvr>
                                        <p:cTn id="40" dur="250" fill="hold"/>
                                        <p:tgtEl>
                                          <p:spTgt spid="56"/>
                                        </p:tgtEl>
                                        <p:attrNameLst>
                                          <p:attrName>ppt_h</p:attrName>
                                        </p:attrNameLst>
                                      </p:cBhvr>
                                      <p:tavLst>
                                        <p:tav tm="0">
                                          <p:val>
                                            <p:fltVal val="0"/>
                                          </p:val>
                                        </p:tav>
                                        <p:tav tm="100000">
                                          <p:val>
                                            <p:strVal val="#ppt_h"/>
                                          </p:val>
                                        </p:tav>
                                      </p:tavLst>
                                    </p:anim>
                                    <p:animEffect transition="in" filter="fade">
                                      <p:cBhvr>
                                        <p:cTn id="41" dur="250"/>
                                        <p:tgtEl>
                                          <p:spTgt spid="56"/>
                                        </p:tgtEl>
                                      </p:cBhvr>
                                    </p:animEffect>
                                  </p:childTnLst>
                                </p:cTn>
                              </p:par>
                            </p:childTnLst>
                          </p:cTn>
                        </p:par>
                        <p:par>
                          <p:cTn id="42" fill="hold">
                            <p:stCondLst>
                              <p:cond delay="2750"/>
                            </p:stCondLst>
                            <p:childTnLst>
                              <p:par>
                                <p:cTn id="43" presetID="53" presetClass="entr" presetSubtype="16"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250" fill="hold"/>
                                        <p:tgtEl>
                                          <p:spTgt spid="67"/>
                                        </p:tgtEl>
                                        <p:attrNameLst>
                                          <p:attrName>ppt_w</p:attrName>
                                        </p:attrNameLst>
                                      </p:cBhvr>
                                      <p:tavLst>
                                        <p:tav tm="0">
                                          <p:val>
                                            <p:fltVal val="0"/>
                                          </p:val>
                                        </p:tav>
                                        <p:tav tm="100000">
                                          <p:val>
                                            <p:strVal val="#ppt_w"/>
                                          </p:val>
                                        </p:tav>
                                      </p:tavLst>
                                    </p:anim>
                                    <p:anim calcmode="lin" valueType="num">
                                      <p:cBhvr>
                                        <p:cTn id="46" dur="250" fill="hold"/>
                                        <p:tgtEl>
                                          <p:spTgt spid="67"/>
                                        </p:tgtEl>
                                        <p:attrNameLst>
                                          <p:attrName>ppt_h</p:attrName>
                                        </p:attrNameLst>
                                      </p:cBhvr>
                                      <p:tavLst>
                                        <p:tav tm="0">
                                          <p:val>
                                            <p:fltVal val="0"/>
                                          </p:val>
                                        </p:tav>
                                        <p:tav tm="100000">
                                          <p:val>
                                            <p:strVal val="#ppt_h"/>
                                          </p:val>
                                        </p:tav>
                                      </p:tavLst>
                                    </p:anim>
                                    <p:animEffect transition="in" filter="fade">
                                      <p:cBhvr>
                                        <p:cTn id="47" dur="25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animBg="1"/>
      <p:bldP spid="16" grpId="0" animBg="1"/>
      <p:bldP spid="20" grpId="0"/>
      <p:bldP spid="24" grpId="0"/>
      <p:bldP spid="2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95">
            <a:extLst>
              <a:ext uri="{FF2B5EF4-FFF2-40B4-BE49-F238E27FC236}">
                <a16:creationId xmlns:a16="http://schemas.microsoft.com/office/drawing/2014/main" xmlns="" id="{183EA2CA-A17F-4A6A-AC3E-6F8757F77880}"/>
              </a:ext>
            </a:extLst>
          </p:cNvPr>
          <p:cNvGrpSpPr/>
          <p:nvPr/>
        </p:nvGrpSpPr>
        <p:grpSpPr>
          <a:xfrm>
            <a:off x="9236228" y="252798"/>
            <a:ext cx="1805441" cy="1894017"/>
            <a:chOff x="6381342" y="2182683"/>
            <a:chExt cx="1805441" cy="1894017"/>
          </a:xfrm>
        </p:grpSpPr>
        <p:sp>
          <p:nvSpPr>
            <p:cNvPr id="10" name="Rectangle: Top Corners Rounded 96">
              <a:extLst>
                <a:ext uri="{FF2B5EF4-FFF2-40B4-BE49-F238E27FC236}">
                  <a16:creationId xmlns:a16="http://schemas.microsoft.com/office/drawing/2014/main" xmlns=""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97">
              <a:extLst>
                <a:ext uri="{FF2B5EF4-FFF2-40B4-BE49-F238E27FC236}">
                  <a16:creationId xmlns:a16="http://schemas.microsoft.com/office/drawing/2014/main" xmlns="" id="{D9A6427C-7201-480C-B8BA-C01C9BCA7B52}"/>
                </a:ext>
              </a:extLst>
            </p:cNvPr>
            <p:cNvSpPr txBox="1"/>
            <p:nvPr/>
          </p:nvSpPr>
          <p:spPr>
            <a:xfrm>
              <a:off x="6381342"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3" name="Group 99">
            <a:extLst>
              <a:ext uri="{FF2B5EF4-FFF2-40B4-BE49-F238E27FC236}">
                <a16:creationId xmlns:a16="http://schemas.microsoft.com/office/drawing/2014/main" xmlns="" id="{12310FCA-56F2-4778-94B7-C1B5FD53AE20}"/>
              </a:ext>
            </a:extLst>
          </p:cNvPr>
          <p:cNvGrpSpPr/>
          <p:nvPr/>
        </p:nvGrpSpPr>
        <p:grpSpPr>
          <a:xfrm>
            <a:off x="6739351" y="252798"/>
            <a:ext cx="1805441" cy="1894017"/>
            <a:chOff x="3884465" y="2182683"/>
            <a:chExt cx="1805441" cy="1894017"/>
          </a:xfrm>
        </p:grpSpPr>
        <p:sp>
          <p:nvSpPr>
            <p:cNvPr id="14" name="Rectangle: Top Corners Rounded 100">
              <a:extLst>
                <a:ext uri="{FF2B5EF4-FFF2-40B4-BE49-F238E27FC236}">
                  <a16:creationId xmlns:a16="http://schemas.microsoft.com/office/drawing/2014/main" xmlns="" id="{E792FABC-AA8F-4748-B8FA-DBB9112863AC}"/>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1">
              <a:extLst>
                <a:ext uri="{FF2B5EF4-FFF2-40B4-BE49-F238E27FC236}">
                  <a16:creationId xmlns:a16="http://schemas.microsoft.com/office/drawing/2014/main" xmlns=""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7" name="Group 103">
            <a:extLst>
              <a:ext uri="{FF2B5EF4-FFF2-40B4-BE49-F238E27FC236}">
                <a16:creationId xmlns:a16="http://schemas.microsoft.com/office/drawing/2014/main" xmlns="" id="{A87830BE-EEF7-4034-8ABE-3212DB467DB4}"/>
              </a:ext>
            </a:extLst>
          </p:cNvPr>
          <p:cNvGrpSpPr/>
          <p:nvPr/>
        </p:nvGrpSpPr>
        <p:grpSpPr>
          <a:xfrm>
            <a:off x="4242474" y="252798"/>
            <a:ext cx="1805441" cy="1894017"/>
            <a:chOff x="1387588" y="2182683"/>
            <a:chExt cx="1805441" cy="1894017"/>
          </a:xfrm>
        </p:grpSpPr>
        <p:sp>
          <p:nvSpPr>
            <p:cNvPr id="18" name="Rectangle: Top Corners Rounded 104">
              <a:extLst>
                <a:ext uri="{FF2B5EF4-FFF2-40B4-BE49-F238E27FC236}">
                  <a16:creationId xmlns:a16="http://schemas.microsoft.com/office/drawing/2014/main" xmlns=""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05">
              <a:extLst>
                <a:ext uri="{FF2B5EF4-FFF2-40B4-BE49-F238E27FC236}">
                  <a16:creationId xmlns:a16="http://schemas.microsoft.com/office/drawing/2014/main" xmlns=""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21" name="Freeform: Shape 107">
            <a:extLst>
              <a:ext uri="{FF2B5EF4-FFF2-40B4-BE49-F238E27FC236}">
                <a16:creationId xmlns:a16="http://schemas.microsoft.com/office/drawing/2014/main" xmlns="" id="{48958204-CE05-4E79-AC55-C76FBB79E37F}"/>
              </a:ext>
            </a:extLst>
          </p:cNvPr>
          <p:cNvSpPr/>
          <p:nvPr/>
        </p:nvSpPr>
        <p:spPr>
          <a:xfrm flipV="1">
            <a:off x="4349404" y="121336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08">
            <a:extLst>
              <a:ext uri="{FF2B5EF4-FFF2-40B4-BE49-F238E27FC236}">
                <a16:creationId xmlns:a16="http://schemas.microsoft.com/office/drawing/2014/main" xmlns="" id="{406A5A75-24F0-496A-82D6-E2B37B100BBD}"/>
              </a:ext>
            </a:extLst>
          </p:cNvPr>
          <p:cNvSpPr/>
          <p:nvPr/>
        </p:nvSpPr>
        <p:spPr>
          <a:xfrm flipV="1">
            <a:off x="6846281" y="121336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09">
            <a:extLst>
              <a:ext uri="{FF2B5EF4-FFF2-40B4-BE49-F238E27FC236}">
                <a16:creationId xmlns:a16="http://schemas.microsoft.com/office/drawing/2014/main" xmlns="" id="{B8C3E14B-EBB2-49A7-9A4E-9C6AFAF9A364}"/>
              </a:ext>
            </a:extLst>
          </p:cNvPr>
          <p:cNvSpPr/>
          <p:nvPr/>
        </p:nvSpPr>
        <p:spPr>
          <a:xfrm flipV="1">
            <a:off x="9343158" y="121336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a:extLst>
              <a:ext uri="{FF2B5EF4-FFF2-40B4-BE49-F238E27FC236}">
                <a16:creationId xmlns:a16="http://schemas.microsoft.com/office/drawing/2014/main" xmlns="" id="{D1E1EB09-3B7F-4AD1-85F5-A963B8B7D4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85717" y="2990600"/>
            <a:ext cx="894354" cy="894352"/>
          </a:xfrm>
          <a:prstGeom prst="rect">
            <a:avLst/>
          </a:prstGeom>
        </p:spPr>
      </p:pic>
      <p:pic>
        <p:nvPicPr>
          <p:cNvPr id="34" name="Picture 6">
            <a:extLst>
              <a:ext uri="{FF2B5EF4-FFF2-40B4-BE49-F238E27FC236}">
                <a16:creationId xmlns:a16="http://schemas.microsoft.com/office/drawing/2014/main" xmlns="" id="{14331A99-A934-4099-9190-67078252B1A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82005" y="2990687"/>
            <a:ext cx="897858" cy="897856"/>
          </a:xfrm>
          <a:prstGeom prst="rect">
            <a:avLst/>
          </a:prstGeom>
        </p:spPr>
      </p:pic>
      <p:pic>
        <p:nvPicPr>
          <p:cNvPr id="35"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691732" y="2990600"/>
            <a:ext cx="907482" cy="907480"/>
          </a:xfrm>
          <a:prstGeom prst="rect">
            <a:avLst/>
          </a:prstGeom>
        </p:spPr>
      </p:pic>
      <p:sp>
        <p:nvSpPr>
          <p:cNvPr id="36" name="Rectangle 35"/>
          <p:cNvSpPr/>
          <p:nvPr/>
        </p:nvSpPr>
        <p:spPr>
          <a:xfrm>
            <a:off x="4619281" y="2064452"/>
            <a:ext cx="1072730" cy="646331"/>
          </a:xfrm>
          <a:prstGeom prst="rect">
            <a:avLst/>
          </a:prstGeom>
        </p:spPr>
        <p:txBody>
          <a:bodyPr wrap="none">
            <a:spAutoFit/>
          </a:bodyPr>
          <a:lstStyle/>
          <a:p>
            <a:r>
              <a:rPr lang="fr-FR" b="1" dirty="0">
                <a:latin typeface="Comic Sans MS" panose="030F0702030302020204" pitchFamily="66" charset="0"/>
              </a:rPr>
              <a:t>Masse </a:t>
            </a:r>
            <a:endParaRPr lang="fr-FR" b="1" dirty="0" smtClean="0">
              <a:latin typeface="Comic Sans MS" panose="030F0702030302020204" pitchFamily="66" charset="0"/>
            </a:endParaRPr>
          </a:p>
          <a:p>
            <a:r>
              <a:rPr lang="fr-FR" b="1" dirty="0" smtClean="0">
                <a:latin typeface="Comic Sans MS" panose="030F0702030302020204" pitchFamily="66" charset="0"/>
              </a:rPr>
              <a:t>médiane</a:t>
            </a:r>
            <a:endParaRPr lang="fr-FR" dirty="0"/>
          </a:p>
        </p:txBody>
      </p:sp>
      <p:sp>
        <p:nvSpPr>
          <p:cNvPr id="37" name="Rectangle 36"/>
          <p:cNvSpPr/>
          <p:nvPr/>
        </p:nvSpPr>
        <p:spPr>
          <a:xfrm>
            <a:off x="6773153" y="2127069"/>
            <a:ext cx="1771639" cy="646331"/>
          </a:xfrm>
          <a:prstGeom prst="rect">
            <a:avLst/>
          </a:prstGeom>
        </p:spPr>
        <p:txBody>
          <a:bodyPr wrap="none">
            <a:spAutoFit/>
          </a:bodyPr>
          <a:lstStyle/>
          <a:p>
            <a:pPr algn="ctr" fontAlgn="base"/>
            <a:r>
              <a:rPr lang="fr-FR" b="1" dirty="0">
                <a:latin typeface="Comic Sans MS" panose="030F0702030302020204" pitchFamily="66" charset="0"/>
              </a:rPr>
              <a:t>Masse </a:t>
            </a:r>
            <a:endParaRPr lang="fr-FR" b="1" dirty="0" smtClean="0">
              <a:latin typeface="Comic Sans MS" panose="030F0702030302020204" pitchFamily="66" charset="0"/>
            </a:endParaRPr>
          </a:p>
          <a:p>
            <a:pPr algn="ctr" fontAlgn="base"/>
            <a:r>
              <a:rPr lang="fr-FR" b="1" dirty="0" err="1" smtClean="0">
                <a:latin typeface="Comic Sans MS" panose="030F0702030302020204" pitchFamily="66" charset="0"/>
              </a:rPr>
              <a:t>latéro</a:t>
            </a:r>
            <a:r>
              <a:rPr lang="fr-FR" b="1" dirty="0" smtClean="0">
                <a:latin typeface="Comic Sans MS" panose="030F0702030302020204" pitchFamily="66" charset="0"/>
              </a:rPr>
              <a:t>-utérine</a:t>
            </a:r>
            <a:endParaRPr lang="fr-FR" dirty="0">
              <a:latin typeface="Comic Sans MS" panose="030F0702030302020204" pitchFamily="66" charset="0"/>
            </a:endParaRPr>
          </a:p>
        </p:txBody>
      </p:sp>
      <p:sp>
        <p:nvSpPr>
          <p:cNvPr id="38" name="Rectangle 37"/>
          <p:cNvSpPr/>
          <p:nvPr/>
        </p:nvSpPr>
        <p:spPr>
          <a:xfrm>
            <a:off x="9608736" y="2146815"/>
            <a:ext cx="1326004" cy="646331"/>
          </a:xfrm>
          <a:prstGeom prst="rect">
            <a:avLst/>
          </a:prstGeom>
        </p:spPr>
        <p:txBody>
          <a:bodyPr wrap="none">
            <a:spAutoFit/>
          </a:bodyPr>
          <a:lstStyle/>
          <a:p>
            <a:pPr algn="ctr" fontAlgn="base"/>
            <a:r>
              <a:rPr lang="fr-FR" b="1" dirty="0">
                <a:latin typeface="Comic Sans MS" panose="030F0702030302020204" pitchFamily="66" charset="0"/>
              </a:rPr>
              <a:t>Masse du </a:t>
            </a:r>
            <a:endParaRPr lang="fr-FR" b="1" dirty="0" smtClean="0">
              <a:latin typeface="Comic Sans MS" panose="030F0702030302020204" pitchFamily="66" charset="0"/>
            </a:endParaRPr>
          </a:p>
          <a:p>
            <a:pPr algn="ctr" fontAlgn="base"/>
            <a:r>
              <a:rPr lang="fr-FR" b="1" dirty="0" smtClean="0">
                <a:latin typeface="Comic Sans MS" panose="030F0702030302020204" pitchFamily="66" charset="0"/>
              </a:rPr>
              <a:t>Douglas</a:t>
            </a:r>
            <a:endParaRPr lang="fr-FR" dirty="0">
              <a:latin typeface="Comic Sans MS" panose="030F0702030302020204" pitchFamily="66" charset="0"/>
            </a:endParaRPr>
          </a:p>
        </p:txBody>
      </p:sp>
      <p:sp>
        <p:nvSpPr>
          <p:cNvPr id="40" name="TextBox 102">
            <a:extLst>
              <a:ext uri="{FF2B5EF4-FFF2-40B4-BE49-F238E27FC236}">
                <a16:creationId xmlns:a16="http://schemas.microsoft.com/office/drawing/2014/main" xmlns="" id="{FECB41C1-3E79-45AA-B100-38C9E092C776}"/>
              </a:ext>
            </a:extLst>
          </p:cNvPr>
          <p:cNvSpPr txBox="1"/>
          <p:nvPr/>
        </p:nvSpPr>
        <p:spPr>
          <a:xfrm>
            <a:off x="7182005" y="446457"/>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sp>
        <p:nvSpPr>
          <p:cNvPr id="41" name="TextBox 102">
            <a:extLst>
              <a:ext uri="{FF2B5EF4-FFF2-40B4-BE49-F238E27FC236}">
                <a16:creationId xmlns:a16="http://schemas.microsoft.com/office/drawing/2014/main" xmlns="" id="{FECB41C1-3E79-45AA-B100-38C9E092C776}"/>
              </a:ext>
            </a:extLst>
          </p:cNvPr>
          <p:cNvSpPr txBox="1"/>
          <p:nvPr/>
        </p:nvSpPr>
        <p:spPr>
          <a:xfrm>
            <a:off x="4661116" y="44373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1</a:t>
            </a:r>
            <a:endParaRPr lang="en-US" sz="6000" b="1" dirty="0">
              <a:solidFill>
                <a:srgbClr val="E6E7E9"/>
              </a:solidFill>
              <a:latin typeface="Tw Cen MT" panose="020B0602020104020603" pitchFamily="34" charset="0"/>
            </a:endParaRPr>
          </a:p>
        </p:txBody>
      </p:sp>
      <p:sp>
        <p:nvSpPr>
          <p:cNvPr id="42" name="TextBox 102">
            <a:extLst>
              <a:ext uri="{FF2B5EF4-FFF2-40B4-BE49-F238E27FC236}">
                <a16:creationId xmlns:a16="http://schemas.microsoft.com/office/drawing/2014/main" xmlns="" id="{FECB41C1-3E79-45AA-B100-38C9E092C776}"/>
              </a:ext>
            </a:extLst>
          </p:cNvPr>
          <p:cNvSpPr txBox="1"/>
          <p:nvPr/>
        </p:nvSpPr>
        <p:spPr>
          <a:xfrm>
            <a:off x="9646557" y="466203"/>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sp>
        <p:nvSpPr>
          <p:cNvPr id="28" name="Rectangle 27"/>
          <p:cNvSpPr/>
          <p:nvPr/>
        </p:nvSpPr>
        <p:spPr>
          <a:xfrm>
            <a:off x="268259" y="661198"/>
            <a:ext cx="2638864"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clinique</a:t>
            </a:r>
            <a:endParaRPr lang="fr-FR"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13608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par>
                                <p:cTn id="17" presetID="42" presetClass="exit" presetSubtype="0" fill="hold" grpId="0" nodeType="withEffect">
                                  <p:stCondLst>
                                    <p:cond delay="0"/>
                                  </p:stCondLst>
                                  <p:childTnLst>
                                    <p:animEffect transition="out" filter="fade">
                                      <p:cBhvr>
                                        <p:cTn id="18" dur="1000"/>
                                        <p:tgtEl>
                                          <p:spTgt spid="21"/>
                                        </p:tgtEl>
                                      </p:cBhvr>
                                    </p:animEffect>
                                    <p:anim calcmode="lin" valueType="num">
                                      <p:cBhvr>
                                        <p:cTn id="19" dur="1000"/>
                                        <p:tgtEl>
                                          <p:spTgt spid="21"/>
                                        </p:tgtEl>
                                        <p:attrNameLst>
                                          <p:attrName>ppt_x</p:attrName>
                                        </p:attrNameLst>
                                      </p:cBhvr>
                                      <p:tavLst>
                                        <p:tav tm="0">
                                          <p:val>
                                            <p:strVal val="ppt_x"/>
                                          </p:val>
                                        </p:tav>
                                        <p:tav tm="100000">
                                          <p:val>
                                            <p:strVal val="ppt_x"/>
                                          </p:val>
                                        </p:tav>
                                      </p:tavLst>
                                    </p:anim>
                                    <p:anim calcmode="lin" valueType="num">
                                      <p:cBhvr>
                                        <p:cTn id="20" dur="1000"/>
                                        <p:tgtEl>
                                          <p:spTgt spid="21"/>
                                        </p:tgtEl>
                                        <p:attrNameLst>
                                          <p:attrName>ppt_y</p:attrName>
                                        </p:attrNameLst>
                                      </p:cBhvr>
                                      <p:tavLst>
                                        <p:tav tm="0">
                                          <p:val>
                                            <p:strVal val="ppt_y"/>
                                          </p:val>
                                        </p:tav>
                                        <p:tav tm="100000">
                                          <p:val>
                                            <p:strVal val="ppt_y+.1"/>
                                          </p:val>
                                        </p:tav>
                                      </p:tavLst>
                                    </p:anim>
                                    <p:set>
                                      <p:cBhvr>
                                        <p:cTn id="21" dur="1" fill="hold">
                                          <p:stCondLst>
                                            <p:cond delay="999"/>
                                          </p:stCondLst>
                                        </p:cTn>
                                        <p:tgtEl>
                                          <p:spTgt spid="21"/>
                                        </p:tgtEl>
                                        <p:attrNameLst>
                                          <p:attrName>style.visibility</p:attrName>
                                        </p:attrNameLst>
                                      </p:cBhvr>
                                      <p:to>
                                        <p:strVal val="hidden"/>
                                      </p:to>
                                    </p:set>
                                  </p:childTnLst>
                                </p:cTn>
                              </p:par>
                              <p:par>
                                <p:cTn id="22" presetID="42" presetClass="exit" presetSubtype="0" fill="hold" nodeType="withEffect">
                                  <p:stCondLst>
                                    <p:cond delay="0"/>
                                  </p:stCondLst>
                                  <p:childTnLst>
                                    <p:animEffect transition="out" filter="fade">
                                      <p:cBhvr>
                                        <p:cTn id="23" dur="1000"/>
                                        <p:tgtEl>
                                          <p:spTgt spid="17"/>
                                        </p:tgtEl>
                                      </p:cBhvr>
                                    </p:animEffect>
                                    <p:anim calcmode="lin" valueType="num">
                                      <p:cBhvr>
                                        <p:cTn id="24" dur="1000"/>
                                        <p:tgtEl>
                                          <p:spTgt spid="17"/>
                                        </p:tgtEl>
                                        <p:attrNameLst>
                                          <p:attrName>ppt_x</p:attrName>
                                        </p:attrNameLst>
                                      </p:cBhvr>
                                      <p:tavLst>
                                        <p:tav tm="0">
                                          <p:val>
                                            <p:strVal val="ppt_x"/>
                                          </p:val>
                                        </p:tav>
                                        <p:tav tm="100000">
                                          <p:val>
                                            <p:strVal val="ppt_x"/>
                                          </p:val>
                                        </p:tav>
                                      </p:tavLst>
                                    </p:anim>
                                    <p:anim calcmode="lin" valueType="num">
                                      <p:cBhvr>
                                        <p:cTn id="25" dur="1000"/>
                                        <p:tgtEl>
                                          <p:spTgt spid="17"/>
                                        </p:tgtEl>
                                        <p:attrNameLst>
                                          <p:attrName>ppt_y</p:attrName>
                                        </p:attrNameLst>
                                      </p:cBhvr>
                                      <p:tavLst>
                                        <p:tav tm="0">
                                          <p:val>
                                            <p:strVal val="ppt_y"/>
                                          </p:val>
                                        </p:tav>
                                        <p:tav tm="100000">
                                          <p:val>
                                            <p:strVal val="ppt_y+.1"/>
                                          </p:val>
                                        </p:tav>
                                      </p:tavLst>
                                    </p:anim>
                                    <p:set>
                                      <p:cBhvr>
                                        <p:cTn id="26" dur="1" fill="hold">
                                          <p:stCondLst>
                                            <p:cond delay="999"/>
                                          </p:stCondLst>
                                        </p:cTn>
                                        <p:tgtEl>
                                          <p:spTgt spid="17"/>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33"/>
                                        </p:tgtEl>
                                      </p:cBhvr>
                                    </p:animEffect>
                                    <p:anim calcmode="lin" valueType="num">
                                      <p:cBhvr>
                                        <p:cTn id="29" dur="1000"/>
                                        <p:tgtEl>
                                          <p:spTgt spid="33"/>
                                        </p:tgtEl>
                                        <p:attrNameLst>
                                          <p:attrName>ppt_x</p:attrName>
                                        </p:attrNameLst>
                                      </p:cBhvr>
                                      <p:tavLst>
                                        <p:tav tm="0">
                                          <p:val>
                                            <p:strVal val="ppt_x"/>
                                          </p:val>
                                        </p:tav>
                                        <p:tav tm="100000">
                                          <p:val>
                                            <p:strVal val="ppt_x"/>
                                          </p:val>
                                        </p:tav>
                                      </p:tavLst>
                                    </p:anim>
                                    <p:anim calcmode="lin" valueType="num">
                                      <p:cBhvr>
                                        <p:cTn id="30" dur="1000"/>
                                        <p:tgtEl>
                                          <p:spTgt spid="33"/>
                                        </p:tgtEl>
                                        <p:attrNameLst>
                                          <p:attrName>ppt_y</p:attrName>
                                        </p:attrNameLst>
                                      </p:cBhvr>
                                      <p:tavLst>
                                        <p:tav tm="0">
                                          <p:val>
                                            <p:strVal val="ppt_y"/>
                                          </p:val>
                                        </p:tav>
                                        <p:tav tm="100000">
                                          <p:val>
                                            <p:strVal val="ppt_y+.1"/>
                                          </p:val>
                                        </p:tav>
                                      </p:tavLst>
                                    </p:anim>
                                    <p:set>
                                      <p:cBhvr>
                                        <p:cTn id="31" dur="1" fill="hold">
                                          <p:stCondLst>
                                            <p:cond delay="999"/>
                                          </p:stCondLst>
                                        </p:cTn>
                                        <p:tgtEl>
                                          <p:spTgt spid="33"/>
                                        </p:tgtEl>
                                        <p:attrNameLst>
                                          <p:attrName>style.visibility</p:attrName>
                                        </p:attrNameLst>
                                      </p:cBhvr>
                                      <p:to>
                                        <p:strVal val="hidden"/>
                                      </p:to>
                                    </p:set>
                                  </p:childTnLst>
                                </p:cTn>
                              </p:par>
                              <p:par>
                                <p:cTn id="32" presetID="42" presetClass="exit" presetSubtype="0" fill="hold" grpId="0" nodeType="withEffect">
                                  <p:stCondLst>
                                    <p:cond delay="0"/>
                                  </p:stCondLst>
                                  <p:childTnLst>
                                    <p:animEffect transition="out" filter="fade">
                                      <p:cBhvr>
                                        <p:cTn id="33" dur="1000"/>
                                        <p:tgtEl>
                                          <p:spTgt spid="22"/>
                                        </p:tgtEl>
                                      </p:cBhvr>
                                    </p:animEffect>
                                    <p:anim calcmode="lin" valueType="num">
                                      <p:cBhvr>
                                        <p:cTn id="34" dur="1000"/>
                                        <p:tgtEl>
                                          <p:spTgt spid="22"/>
                                        </p:tgtEl>
                                        <p:attrNameLst>
                                          <p:attrName>ppt_x</p:attrName>
                                        </p:attrNameLst>
                                      </p:cBhvr>
                                      <p:tavLst>
                                        <p:tav tm="0">
                                          <p:val>
                                            <p:strVal val="ppt_x"/>
                                          </p:val>
                                        </p:tav>
                                        <p:tav tm="100000">
                                          <p:val>
                                            <p:strVal val="ppt_x"/>
                                          </p:val>
                                        </p:tav>
                                      </p:tavLst>
                                    </p:anim>
                                    <p:anim calcmode="lin" valueType="num">
                                      <p:cBhvr>
                                        <p:cTn id="35" dur="1000"/>
                                        <p:tgtEl>
                                          <p:spTgt spid="22"/>
                                        </p:tgtEl>
                                        <p:attrNameLst>
                                          <p:attrName>ppt_y</p:attrName>
                                        </p:attrNameLst>
                                      </p:cBhvr>
                                      <p:tavLst>
                                        <p:tav tm="0">
                                          <p:val>
                                            <p:strVal val="ppt_y"/>
                                          </p:val>
                                        </p:tav>
                                        <p:tav tm="100000">
                                          <p:val>
                                            <p:strVal val="ppt_y+.1"/>
                                          </p:val>
                                        </p:tav>
                                      </p:tavLst>
                                    </p:anim>
                                    <p:set>
                                      <p:cBhvr>
                                        <p:cTn id="36" dur="1" fill="hold">
                                          <p:stCondLst>
                                            <p:cond delay="999"/>
                                          </p:stCondLst>
                                        </p:cTn>
                                        <p:tgtEl>
                                          <p:spTgt spid="22"/>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3"/>
                                        </p:tgtEl>
                                      </p:cBhvr>
                                    </p:animEffect>
                                    <p:anim calcmode="lin" valueType="num">
                                      <p:cBhvr>
                                        <p:cTn id="39" dur="1000"/>
                                        <p:tgtEl>
                                          <p:spTgt spid="13"/>
                                        </p:tgtEl>
                                        <p:attrNameLst>
                                          <p:attrName>ppt_x</p:attrName>
                                        </p:attrNameLst>
                                      </p:cBhvr>
                                      <p:tavLst>
                                        <p:tav tm="0">
                                          <p:val>
                                            <p:strVal val="ppt_x"/>
                                          </p:val>
                                        </p:tav>
                                        <p:tav tm="100000">
                                          <p:val>
                                            <p:strVal val="ppt_x"/>
                                          </p:val>
                                        </p:tav>
                                      </p:tavLst>
                                    </p:anim>
                                    <p:anim calcmode="lin" valueType="num">
                                      <p:cBhvr>
                                        <p:cTn id="40" dur="1000"/>
                                        <p:tgtEl>
                                          <p:spTgt spid="13"/>
                                        </p:tgtEl>
                                        <p:attrNameLst>
                                          <p:attrName>ppt_y</p:attrName>
                                        </p:attrNameLst>
                                      </p:cBhvr>
                                      <p:tavLst>
                                        <p:tav tm="0">
                                          <p:val>
                                            <p:strVal val="ppt_y"/>
                                          </p:val>
                                        </p:tav>
                                        <p:tav tm="100000">
                                          <p:val>
                                            <p:strVal val="ppt_y+.1"/>
                                          </p:val>
                                        </p:tav>
                                      </p:tavLst>
                                    </p:anim>
                                    <p:set>
                                      <p:cBhvr>
                                        <p:cTn id="41" dur="1" fill="hold">
                                          <p:stCondLst>
                                            <p:cond delay="999"/>
                                          </p:stCondLst>
                                        </p:cTn>
                                        <p:tgtEl>
                                          <p:spTgt spid="13"/>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34"/>
                                        </p:tgtEl>
                                      </p:cBhvr>
                                    </p:animEffect>
                                    <p:anim calcmode="lin" valueType="num">
                                      <p:cBhvr>
                                        <p:cTn id="44" dur="1000"/>
                                        <p:tgtEl>
                                          <p:spTgt spid="34"/>
                                        </p:tgtEl>
                                        <p:attrNameLst>
                                          <p:attrName>ppt_x</p:attrName>
                                        </p:attrNameLst>
                                      </p:cBhvr>
                                      <p:tavLst>
                                        <p:tav tm="0">
                                          <p:val>
                                            <p:strVal val="ppt_x"/>
                                          </p:val>
                                        </p:tav>
                                        <p:tav tm="100000">
                                          <p:val>
                                            <p:strVal val="ppt_x"/>
                                          </p:val>
                                        </p:tav>
                                      </p:tavLst>
                                    </p:anim>
                                    <p:anim calcmode="lin" valueType="num">
                                      <p:cBhvr>
                                        <p:cTn id="45" dur="1000"/>
                                        <p:tgtEl>
                                          <p:spTgt spid="34"/>
                                        </p:tgtEl>
                                        <p:attrNameLst>
                                          <p:attrName>ppt_y</p:attrName>
                                        </p:attrNameLst>
                                      </p:cBhvr>
                                      <p:tavLst>
                                        <p:tav tm="0">
                                          <p:val>
                                            <p:strVal val="ppt_y"/>
                                          </p:val>
                                        </p:tav>
                                        <p:tav tm="100000">
                                          <p:val>
                                            <p:strVal val="ppt_y+.1"/>
                                          </p:val>
                                        </p:tav>
                                      </p:tavLst>
                                    </p:anim>
                                    <p:set>
                                      <p:cBhvr>
                                        <p:cTn id="46" dur="1" fill="hold">
                                          <p:stCondLst>
                                            <p:cond delay="999"/>
                                          </p:stCondLst>
                                        </p:cTn>
                                        <p:tgtEl>
                                          <p:spTgt spid="34"/>
                                        </p:tgtEl>
                                        <p:attrNameLst>
                                          <p:attrName>style.visibility</p:attrName>
                                        </p:attrNameLst>
                                      </p:cBhvr>
                                      <p:to>
                                        <p:strVal val="hidden"/>
                                      </p:to>
                                    </p:set>
                                  </p:childTnLst>
                                </p:cTn>
                              </p:par>
                              <p:par>
                                <p:cTn id="47" presetID="35" presetClass="path" presetSubtype="0" accel="50000" decel="50000" fill="hold" grpId="0" nodeType="withEffect">
                                  <p:stCondLst>
                                    <p:cond delay="0"/>
                                  </p:stCondLst>
                                  <p:childTnLst>
                                    <p:animMotion origin="layout" path="M -4.16667E-7 3.33333E-6 L -0.41042 0.00324 " pathEditMode="relative" rAng="0" ptsTypes="AA">
                                      <p:cBhvr>
                                        <p:cTn id="48" dur="2000" fill="hold"/>
                                        <p:tgtEl>
                                          <p:spTgt spid="23"/>
                                        </p:tgtEl>
                                        <p:attrNameLst>
                                          <p:attrName>ppt_x</p:attrName>
                                          <p:attrName>ppt_y</p:attrName>
                                        </p:attrNameLst>
                                      </p:cBhvr>
                                      <p:rCtr x="-20521" y="162"/>
                                    </p:animMotion>
                                  </p:childTnLst>
                                </p:cTn>
                              </p:par>
                              <p:par>
                                <p:cTn id="49" presetID="35" presetClass="path" presetSubtype="0" accel="50000" decel="50000" fill="hold" nodeType="withEffect">
                                  <p:stCondLst>
                                    <p:cond delay="0"/>
                                  </p:stCondLst>
                                  <p:childTnLst>
                                    <p:animMotion origin="layout" path="M -4.16667E-7 1.48148E-6 L -0.4125 0.00208 " pathEditMode="relative" rAng="0" ptsTypes="AA">
                                      <p:cBhvr>
                                        <p:cTn id="50" dur="2000" fill="hold"/>
                                        <p:tgtEl>
                                          <p:spTgt spid="9"/>
                                        </p:tgtEl>
                                        <p:attrNameLst>
                                          <p:attrName>ppt_x</p:attrName>
                                          <p:attrName>ppt_y</p:attrName>
                                        </p:attrNameLst>
                                      </p:cBhvr>
                                      <p:rCtr x="-20625" y="93"/>
                                    </p:animMotion>
                                  </p:childTnLst>
                                </p:cTn>
                              </p:par>
                              <p:par>
                                <p:cTn id="51" presetID="35" presetClass="path" presetSubtype="0" accel="50000" decel="50000" fill="hold" nodeType="withEffect">
                                  <p:stCondLst>
                                    <p:cond delay="0"/>
                                  </p:stCondLst>
                                  <p:childTnLst>
                                    <p:animMotion origin="layout" path="M -1.45833E-6 -3.33333E-6 L -0.40976 -0.0081 " pathEditMode="relative" rAng="0" ptsTypes="AA">
                                      <p:cBhvr>
                                        <p:cTn id="52" dur="2000" fill="hold"/>
                                        <p:tgtEl>
                                          <p:spTgt spid="35"/>
                                        </p:tgtEl>
                                        <p:attrNameLst>
                                          <p:attrName>ppt_x</p:attrName>
                                          <p:attrName>ppt_y</p:attrName>
                                        </p:attrNameLst>
                                      </p:cBhvr>
                                      <p:rCtr x="-20495" y="-417"/>
                                    </p:animMotion>
                                  </p:childTnLst>
                                </p:cTn>
                              </p:par>
                              <p:par>
                                <p:cTn id="53" presetID="42" presetClass="exit" presetSubtype="0" fill="hold" grpId="0" nodeType="withEffect">
                                  <p:stCondLst>
                                    <p:cond delay="0"/>
                                  </p:stCondLst>
                                  <p:childTnLst>
                                    <p:animEffect transition="out" filter="fade">
                                      <p:cBhvr>
                                        <p:cTn id="54" dur="1000"/>
                                        <p:tgtEl>
                                          <p:spTgt spid="36"/>
                                        </p:tgtEl>
                                      </p:cBhvr>
                                    </p:animEffect>
                                    <p:anim calcmode="lin" valueType="num">
                                      <p:cBhvr>
                                        <p:cTn id="55" dur="1000"/>
                                        <p:tgtEl>
                                          <p:spTgt spid="36"/>
                                        </p:tgtEl>
                                        <p:attrNameLst>
                                          <p:attrName>ppt_x</p:attrName>
                                        </p:attrNameLst>
                                      </p:cBhvr>
                                      <p:tavLst>
                                        <p:tav tm="0">
                                          <p:val>
                                            <p:strVal val="ppt_x"/>
                                          </p:val>
                                        </p:tav>
                                        <p:tav tm="100000">
                                          <p:val>
                                            <p:strVal val="ppt_x"/>
                                          </p:val>
                                        </p:tav>
                                      </p:tavLst>
                                    </p:anim>
                                    <p:anim calcmode="lin" valueType="num">
                                      <p:cBhvr>
                                        <p:cTn id="56" dur="1000"/>
                                        <p:tgtEl>
                                          <p:spTgt spid="36"/>
                                        </p:tgtEl>
                                        <p:attrNameLst>
                                          <p:attrName>ppt_y</p:attrName>
                                        </p:attrNameLst>
                                      </p:cBhvr>
                                      <p:tavLst>
                                        <p:tav tm="0">
                                          <p:val>
                                            <p:strVal val="ppt_y"/>
                                          </p:val>
                                        </p:tav>
                                        <p:tav tm="100000">
                                          <p:val>
                                            <p:strVal val="ppt_y+.1"/>
                                          </p:val>
                                        </p:tav>
                                      </p:tavLst>
                                    </p:anim>
                                    <p:set>
                                      <p:cBhvr>
                                        <p:cTn id="57" dur="1" fill="hold">
                                          <p:stCondLst>
                                            <p:cond delay="999"/>
                                          </p:stCondLst>
                                        </p:cTn>
                                        <p:tgtEl>
                                          <p:spTgt spid="36"/>
                                        </p:tgtEl>
                                        <p:attrNameLst>
                                          <p:attrName>style.visibility</p:attrName>
                                        </p:attrNameLst>
                                      </p:cBhvr>
                                      <p:to>
                                        <p:strVal val="hidden"/>
                                      </p:to>
                                    </p:set>
                                  </p:childTnLst>
                                </p:cTn>
                              </p:par>
                              <p:par>
                                <p:cTn id="58" presetID="42" presetClass="exit" presetSubtype="0" fill="hold" grpId="0" nodeType="withEffect">
                                  <p:stCondLst>
                                    <p:cond delay="0"/>
                                  </p:stCondLst>
                                  <p:childTnLst>
                                    <p:animEffect transition="out" filter="fade">
                                      <p:cBhvr>
                                        <p:cTn id="59" dur="1000"/>
                                        <p:tgtEl>
                                          <p:spTgt spid="37"/>
                                        </p:tgtEl>
                                      </p:cBhvr>
                                    </p:animEffect>
                                    <p:anim calcmode="lin" valueType="num">
                                      <p:cBhvr>
                                        <p:cTn id="60" dur="1000"/>
                                        <p:tgtEl>
                                          <p:spTgt spid="37"/>
                                        </p:tgtEl>
                                        <p:attrNameLst>
                                          <p:attrName>ppt_x</p:attrName>
                                        </p:attrNameLst>
                                      </p:cBhvr>
                                      <p:tavLst>
                                        <p:tav tm="0">
                                          <p:val>
                                            <p:strVal val="ppt_x"/>
                                          </p:val>
                                        </p:tav>
                                        <p:tav tm="100000">
                                          <p:val>
                                            <p:strVal val="ppt_x"/>
                                          </p:val>
                                        </p:tav>
                                      </p:tavLst>
                                    </p:anim>
                                    <p:anim calcmode="lin" valueType="num">
                                      <p:cBhvr>
                                        <p:cTn id="61" dur="1000"/>
                                        <p:tgtEl>
                                          <p:spTgt spid="37"/>
                                        </p:tgtEl>
                                        <p:attrNameLst>
                                          <p:attrName>ppt_y</p:attrName>
                                        </p:attrNameLst>
                                      </p:cBhvr>
                                      <p:tavLst>
                                        <p:tav tm="0">
                                          <p:val>
                                            <p:strVal val="ppt_y"/>
                                          </p:val>
                                        </p:tav>
                                        <p:tav tm="100000">
                                          <p:val>
                                            <p:strVal val="ppt_y+.1"/>
                                          </p:val>
                                        </p:tav>
                                      </p:tavLst>
                                    </p:anim>
                                    <p:set>
                                      <p:cBhvr>
                                        <p:cTn id="62" dur="1" fill="hold">
                                          <p:stCondLst>
                                            <p:cond delay="999"/>
                                          </p:stCondLst>
                                        </p:cTn>
                                        <p:tgtEl>
                                          <p:spTgt spid="37"/>
                                        </p:tgtEl>
                                        <p:attrNameLst>
                                          <p:attrName>style.visibility</p:attrName>
                                        </p:attrNameLst>
                                      </p:cBhvr>
                                      <p:to>
                                        <p:strVal val="hidden"/>
                                      </p:to>
                                    </p:set>
                                  </p:childTnLst>
                                </p:cTn>
                              </p:par>
                              <p:par>
                                <p:cTn id="63" presetID="42" presetClass="exit" presetSubtype="0" fill="hold" grpId="0" nodeType="withEffect">
                                  <p:stCondLst>
                                    <p:cond delay="0"/>
                                  </p:stCondLst>
                                  <p:childTnLst>
                                    <p:animEffect transition="out" filter="fade">
                                      <p:cBhvr>
                                        <p:cTn id="64" dur="1000"/>
                                        <p:tgtEl>
                                          <p:spTgt spid="40"/>
                                        </p:tgtEl>
                                      </p:cBhvr>
                                    </p:animEffect>
                                    <p:anim calcmode="lin" valueType="num">
                                      <p:cBhvr>
                                        <p:cTn id="65" dur="1000"/>
                                        <p:tgtEl>
                                          <p:spTgt spid="40"/>
                                        </p:tgtEl>
                                        <p:attrNameLst>
                                          <p:attrName>ppt_x</p:attrName>
                                        </p:attrNameLst>
                                      </p:cBhvr>
                                      <p:tavLst>
                                        <p:tav tm="0">
                                          <p:val>
                                            <p:strVal val="ppt_x"/>
                                          </p:val>
                                        </p:tav>
                                        <p:tav tm="100000">
                                          <p:val>
                                            <p:strVal val="ppt_x"/>
                                          </p:val>
                                        </p:tav>
                                      </p:tavLst>
                                    </p:anim>
                                    <p:anim calcmode="lin" valueType="num">
                                      <p:cBhvr>
                                        <p:cTn id="66" dur="1000"/>
                                        <p:tgtEl>
                                          <p:spTgt spid="40"/>
                                        </p:tgtEl>
                                        <p:attrNameLst>
                                          <p:attrName>ppt_y</p:attrName>
                                        </p:attrNameLst>
                                      </p:cBhvr>
                                      <p:tavLst>
                                        <p:tav tm="0">
                                          <p:val>
                                            <p:strVal val="ppt_y"/>
                                          </p:val>
                                        </p:tav>
                                        <p:tav tm="100000">
                                          <p:val>
                                            <p:strVal val="ppt_y+.1"/>
                                          </p:val>
                                        </p:tav>
                                      </p:tavLst>
                                    </p:anim>
                                    <p:set>
                                      <p:cBhvr>
                                        <p:cTn id="67" dur="1" fill="hold">
                                          <p:stCondLst>
                                            <p:cond delay="999"/>
                                          </p:stCondLst>
                                        </p:cTn>
                                        <p:tgtEl>
                                          <p:spTgt spid="40"/>
                                        </p:tgtEl>
                                        <p:attrNameLst>
                                          <p:attrName>style.visibility</p:attrName>
                                        </p:attrNameLst>
                                      </p:cBhvr>
                                      <p:to>
                                        <p:strVal val="hidden"/>
                                      </p:to>
                                    </p:set>
                                  </p:childTnLst>
                                </p:cTn>
                              </p:par>
                              <p:par>
                                <p:cTn id="68" presetID="42" presetClass="exit" presetSubtype="0" fill="hold" grpId="0" nodeType="withEffect">
                                  <p:stCondLst>
                                    <p:cond delay="0"/>
                                  </p:stCondLst>
                                  <p:childTnLst>
                                    <p:animEffect transition="out" filter="fade">
                                      <p:cBhvr>
                                        <p:cTn id="69" dur="1000"/>
                                        <p:tgtEl>
                                          <p:spTgt spid="41"/>
                                        </p:tgtEl>
                                      </p:cBhvr>
                                    </p:animEffect>
                                    <p:anim calcmode="lin" valueType="num">
                                      <p:cBhvr>
                                        <p:cTn id="70" dur="1000"/>
                                        <p:tgtEl>
                                          <p:spTgt spid="41"/>
                                        </p:tgtEl>
                                        <p:attrNameLst>
                                          <p:attrName>ppt_x</p:attrName>
                                        </p:attrNameLst>
                                      </p:cBhvr>
                                      <p:tavLst>
                                        <p:tav tm="0">
                                          <p:val>
                                            <p:strVal val="ppt_x"/>
                                          </p:val>
                                        </p:tav>
                                        <p:tav tm="100000">
                                          <p:val>
                                            <p:strVal val="ppt_x"/>
                                          </p:val>
                                        </p:tav>
                                      </p:tavLst>
                                    </p:anim>
                                    <p:anim calcmode="lin" valueType="num">
                                      <p:cBhvr>
                                        <p:cTn id="71" dur="1000"/>
                                        <p:tgtEl>
                                          <p:spTgt spid="41"/>
                                        </p:tgtEl>
                                        <p:attrNameLst>
                                          <p:attrName>ppt_y</p:attrName>
                                        </p:attrNameLst>
                                      </p:cBhvr>
                                      <p:tavLst>
                                        <p:tav tm="0">
                                          <p:val>
                                            <p:strVal val="ppt_y"/>
                                          </p:val>
                                        </p:tav>
                                        <p:tav tm="100000">
                                          <p:val>
                                            <p:strVal val="ppt_y+.1"/>
                                          </p:val>
                                        </p:tav>
                                      </p:tavLst>
                                    </p:anim>
                                    <p:set>
                                      <p:cBhvr>
                                        <p:cTn id="72" dur="1" fill="hold">
                                          <p:stCondLst>
                                            <p:cond delay="999"/>
                                          </p:stCondLst>
                                        </p:cTn>
                                        <p:tgtEl>
                                          <p:spTgt spid="41"/>
                                        </p:tgtEl>
                                        <p:attrNameLst>
                                          <p:attrName>style.visibility</p:attrName>
                                        </p:attrNameLst>
                                      </p:cBhvr>
                                      <p:to>
                                        <p:strVal val="hidden"/>
                                      </p:to>
                                    </p:set>
                                  </p:childTnLst>
                                </p:cTn>
                              </p:par>
                              <p:par>
                                <p:cTn id="73" presetID="35" presetClass="path" presetSubtype="0" accel="50000" decel="50000" fill="hold" grpId="0" nodeType="withEffect">
                                  <p:stCondLst>
                                    <p:cond delay="0"/>
                                  </p:stCondLst>
                                  <p:childTnLst>
                                    <p:animMotion origin="layout" path="M -4.58333E-6 1.85185E-6 L -0.40885 -0.00695 " pathEditMode="relative" rAng="0" ptsTypes="AA">
                                      <p:cBhvr>
                                        <p:cTn id="74" dur="2000" fill="hold"/>
                                        <p:tgtEl>
                                          <p:spTgt spid="42"/>
                                        </p:tgtEl>
                                        <p:attrNameLst>
                                          <p:attrName>ppt_x</p:attrName>
                                          <p:attrName>ppt_y</p:attrName>
                                        </p:attrNameLst>
                                      </p:cBhvr>
                                      <p:rCtr x="-20443" y="-347"/>
                                    </p:animMotion>
                                  </p:childTnLst>
                                </p:cTn>
                              </p:par>
                              <p:par>
                                <p:cTn id="75" presetID="35" presetClass="path" presetSubtype="0" accel="50000" decel="50000" fill="hold" grpId="0" nodeType="withEffect">
                                  <p:stCondLst>
                                    <p:cond delay="0"/>
                                  </p:stCondLst>
                                  <p:childTnLst>
                                    <p:animMotion origin="layout" path="M 2.08333E-6 -3.7037E-6 L -0.41615 -0.01111 " pathEditMode="relative" rAng="0" ptsTypes="AA">
                                      <p:cBhvr>
                                        <p:cTn id="76" dur="2000" fill="hold"/>
                                        <p:tgtEl>
                                          <p:spTgt spid="38"/>
                                        </p:tgtEl>
                                        <p:attrNameLst>
                                          <p:attrName>ppt_x</p:attrName>
                                          <p:attrName>ppt_y</p:attrName>
                                        </p:attrNameLst>
                                      </p:cBhvr>
                                      <p:rCtr x="-20807"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1" grpId="0" animBg="1"/>
      <p:bldP spid="22" grpId="0" animBg="1"/>
      <p:bldP spid="23" grpId="0" animBg="1"/>
      <p:bldP spid="36" grpId="0"/>
      <p:bldP spid="37" grpId="0"/>
      <p:bldP spid="38" grpId="0"/>
      <p:bldP spid="40" grpId="0"/>
      <p:bldP spid="41" grpId="0"/>
      <p:bldP spid="4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Top Corners Rounded 104">
            <a:extLst>
              <a:ext uri="{FF2B5EF4-FFF2-40B4-BE49-F238E27FC236}">
                <a16:creationId xmlns:a16="http://schemas.microsoft.com/office/drawing/2014/main" xmlns="" id="{F1B87F23-BD02-4DB3-947D-2F61C5B87FEF}"/>
              </a:ext>
            </a:extLst>
          </p:cNvPr>
          <p:cNvSpPr/>
          <p:nvPr/>
        </p:nvSpPr>
        <p:spPr>
          <a:xfrm>
            <a:off x="4349404" y="279915"/>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07">
            <a:extLst>
              <a:ext uri="{FF2B5EF4-FFF2-40B4-BE49-F238E27FC236}">
                <a16:creationId xmlns:a16="http://schemas.microsoft.com/office/drawing/2014/main" xmlns="" id="{48958204-CE05-4E79-AC55-C76FBB79E37F}"/>
              </a:ext>
            </a:extLst>
          </p:cNvPr>
          <p:cNvSpPr/>
          <p:nvPr/>
        </p:nvSpPr>
        <p:spPr>
          <a:xfrm flipV="1">
            <a:off x="4349404" y="121336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8">
            <a:extLst>
              <a:ext uri="{FF2B5EF4-FFF2-40B4-BE49-F238E27FC236}">
                <a16:creationId xmlns:a16="http://schemas.microsoft.com/office/drawing/2014/main" xmlns="" id="{F5285DFE-7CB0-4F85-899B-F151E785F8D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48066" y="2985875"/>
            <a:ext cx="907482" cy="907480"/>
          </a:xfrm>
          <a:prstGeom prst="rect">
            <a:avLst/>
          </a:prstGeom>
        </p:spPr>
      </p:pic>
      <p:sp>
        <p:nvSpPr>
          <p:cNvPr id="38" name="Rectangle 37"/>
          <p:cNvSpPr/>
          <p:nvPr/>
        </p:nvSpPr>
        <p:spPr>
          <a:xfrm>
            <a:off x="4541854" y="2192911"/>
            <a:ext cx="1326004" cy="646331"/>
          </a:xfrm>
          <a:prstGeom prst="rect">
            <a:avLst/>
          </a:prstGeom>
        </p:spPr>
        <p:txBody>
          <a:bodyPr wrap="none">
            <a:spAutoFit/>
          </a:bodyPr>
          <a:lstStyle/>
          <a:p>
            <a:pPr algn="ctr" fontAlgn="base"/>
            <a:r>
              <a:rPr lang="fr-FR" b="1" dirty="0">
                <a:latin typeface="Comic Sans MS" panose="030F0702030302020204" pitchFamily="66" charset="0"/>
              </a:rPr>
              <a:t>Masse du </a:t>
            </a:r>
            <a:endParaRPr lang="fr-FR" b="1" dirty="0" smtClean="0">
              <a:latin typeface="Comic Sans MS" panose="030F0702030302020204" pitchFamily="66" charset="0"/>
            </a:endParaRPr>
          </a:p>
          <a:p>
            <a:pPr algn="ctr" fontAlgn="base"/>
            <a:r>
              <a:rPr lang="fr-FR" b="1" dirty="0" smtClean="0">
                <a:latin typeface="Comic Sans MS" panose="030F0702030302020204" pitchFamily="66" charset="0"/>
              </a:rPr>
              <a:t>Douglas</a:t>
            </a:r>
            <a:endParaRPr lang="fr-FR" dirty="0">
              <a:latin typeface="Comic Sans MS" panose="030F0702030302020204" pitchFamily="66" charset="0"/>
            </a:endParaRPr>
          </a:p>
        </p:txBody>
      </p:sp>
      <p:sp>
        <p:nvSpPr>
          <p:cNvPr id="42" name="TextBox 102">
            <a:extLst>
              <a:ext uri="{FF2B5EF4-FFF2-40B4-BE49-F238E27FC236}">
                <a16:creationId xmlns:a16="http://schemas.microsoft.com/office/drawing/2014/main" xmlns="" id="{FECB41C1-3E79-45AA-B100-38C9E092C776}"/>
              </a:ext>
            </a:extLst>
          </p:cNvPr>
          <p:cNvSpPr txBox="1"/>
          <p:nvPr/>
        </p:nvSpPr>
        <p:spPr>
          <a:xfrm>
            <a:off x="4689889" y="446457"/>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sp>
        <p:nvSpPr>
          <p:cNvPr id="8" name="Rectangle 7"/>
          <p:cNvSpPr/>
          <p:nvPr/>
        </p:nvSpPr>
        <p:spPr>
          <a:xfrm>
            <a:off x="6670292" y="1431584"/>
            <a:ext cx="2191626" cy="369332"/>
          </a:xfrm>
          <a:prstGeom prst="rect">
            <a:avLst/>
          </a:prstGeom>
        </p:spPr>
        <p:txBody>
          <a:bodyPr wrap="none">
            <a:spAutoFit/>
          </a:bodyPr>
          <a:lstStyle/>
          <a:p>
            <a:pPr algn="ctr" fontAlgn="base"/>
            <a:r>
              <a:rPr lang="fr-FR" dirty="0">
                <a:latin typeface="Comic Sans MS" panose="030F0702030302020204" pitchFamily="66" charset="0"/>
              </a:rPr>
              <a:t>Régulière, ± mobile</a:t>
            </a:r>
          </a:p>
        </p:txBody>
      </p:sp>
      <p:sp>
        <p:nvSpPr>
          <p:cNvPr id="12" name="Rectangle 11"/>
          <p:cNvSpPr/>
          <p:nvPr/>
        </p:nvSpPr>
        <p:spPr>
          <a:xfrm>
            <a:off x="5101807" y="5248911"/>
            <a:ext cx="2807368" cy="1200329"/>
          </a:xfrm>
          <a:prstGeom prst="rect">
            <a:avLst/>
          </a:prstGeom>
        </p:spPr>
        <p:txBody>
          <a:bodyPr wrap="square">
            <a:spAutoFit/>
          </a:bodyPr>
          <a:lstStyle/>
          <a:p>
            <a:pPr fontAlgn="base"/>
            <a:r>
              <a:rPr lang="fr-FR" u="sng" dirty="0" smtClean="0">
                <a:latin typeface="Comic Sans MS" panose="030F0702030302020204" pitchFamily="66" charset="0"/>
              </a:rPr>
              <a:t>Différentiels</a:t>
            </a:r>
            <a:r>
              <a:rPr lang="fr-FR" u="sng" dirty="0">
                <a:latin typeface="Comic Sans MS" panose="030F0702030302020204" pitchFamily="66" charset="0"/>
              </a:rPr>
              <a:t> : </a:t>
            </a:r>
            <a:endParaRPr lang="fr-FR" u="sng" dirty="0" smtClean="0">
              <a:latin typeface="Comic Sans MS" panose="030F0702030302020204" pitchFamily="66" charset="0"/>
            </a:endParaRPr>
          </a:p>
          <a:p>
            <a:pPr marL="285750" indent="-285750" fontAlgn="base">
              <a:buFont typeface="Arial" panose="020B0604020202020204" pitchFamily="34" charset="0"/>
              <a:buChar char="•"/>
            </a:pPr>
            <a:r>
              <a:rPr lang="fr-FR" dirty="0" smtClean="0">
                <a:latin typeface="Comic Sans MS" panose="030F0702030302020204" pitchFamily="66" charset="0"/>
              </a:rPr>
              <a:t>fécalome</a:t>
            </a:r>
            <a:r>
              <a:rPr lang="fr-FR" dirty="0">
                <a:latin typeface="Comic Sans MS" panose="030F0702030302020204" pitchFamily="66" charset="0"/>
              </a:rPr>
              <a:t>, </a:t>
            </a:r>
          </a:p>
          <a:p>
            <a:pPr marL="285750" indent="-285750" fontAlgn="base">
              <a:buFont typeface="Arial" panose="020B0604020202020204" pitchFamily="34" charset="0"/>
              <a:buChar char="•"/>
            </a:pPr>
            <a:r>
              <a:rPr lang="fr-FR" dirty="0" smtClean="0">
                <a:latin typeface="Comic Sans MS" panose="030F0702030302020204" pitchFamily="66" charset="0"/>
              </a:rPr>
              <a:t>caecum </a:t>
            </a:r>
            <a:r>
              <a:rPr lang="fr-FR" dirty="0">
                <a:latin typeface="Comic Sans MS" panose="030F0702030302020204" pitchFamily="66" charset="0"/>
              </a:rPr>
              <a:t>dilaté, </a:t>
            </a:r>
          </a:p>
          <a:p>
            <a:pPr marL="285750" indent="-285750" fontAlgn="base">
              <a:buFont typeface="Arial" panose="020B0604020202020204" pitchFamily="34" charset="0"/>
              <a:buChar char="•"/>
            </a:pPr>
            <a:r>
              <a:rPr lang="fr-FR" dirty="0" smtClean="0">
                <a:latin typeface="Comic Sans MS" panose="030F0702030302020204" pitchFamily="66" charset="0"/>
              </a:rPr>
              <a:t>recto sigmoïde </a:t>
            </a:r>
            <a:r>
              <a:rPr lang="fr-FR" dirty="0">
                <a:latin typeface="Comic Sans MS" panose="030F0702030302020204" pitchFamily="66" charset="0"/>
              </a:rPr>
              <a:t>plein</a:t>
            </a:r>
          </a:p>
        </p:txBody>
      </p:sp>
      <p:sp>
        <p:nvSpPr>
          <p:cNvPr id="16" name="Rectangle 15"/>
          <p:cNvSpPr/>
          <p:nvPr/>
        </p:nvSpPr>
        <p:spPr>
          <a:xfrm>
            <a:off x="7247560" y="4376601"/>
            <a:ext cx="1520728" cy="923330"/>
          </a:xfrm>
          <a:prstGeom prst="rect">
            <a:avLst/>
          </a:prstGeom>
        </p:spPr>
        <p:txBody>
          <a:bodyPr wrap="square">
            <a:spAutoFit/>
          </a:bodyPr>
          <a:lstStyle/>
          <a:p>
            <a:r>
              <a:rPr lang="fr-FR" dirty="0">
                <a:latin typeface="Comic Sans MS" panose="030F0702030302020204" pitchFamily="66" charset="0"/>
              </a:rPr>
              <a:t>Lésion bénigne </a:t>
            </a:r>
            <a:r>
              <a:rPr lang="fr-FR" dirty="0" err="1">
                <a:latin typeface="Comic Sans MS" panose="030F0702030302020204" pitchFamily="66" charset="0"/>
              </a:rPr>
              <a:t>prolabée</a:t>
            </a:r>
            <a:endParaRPr lang="fr-FR" dirty="0"/>
          </a:p>
        </p:txBody>
      </p:sp>
      <p:cxnSp>
        <p:nvCxnSpPr>
          <p:cNvPr id="32" name="Straight Connector 95">
            <a:extLst>
              <a:ext uri="{FF2B5EF4-FFF2-40B4-BE49-F238E27FC236}">
                <a16:creationId xmlns:a16="http://schemas.microsoft.com/office/drawing/2014/main" xmlns="" id="{7277CEC9-24C9-4B1D-964A-A216786A7724}"/>
              </a:ext>
            </a:extLst>
          </p:cNvPr>
          <p:cNvCxnSpPr/>
          <p:nvPr/>
        </p:nvCxnSpPr>
        <p:spPr>
          <a:xfrm>
            <a:off x="7977199" y="4043411"/>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9" name="Group 96">
            <a:extLst>
              <a:ext uri="{FF2B5EF4-FFF2-40B4-BE49-F238E27FC236}">
                <a16:creationId xmlns:a16="http://schemas.microsoft.com/office/drawing/2014/main" xmlns="" id="{F1840EDE-DF70-433F-86FE-A402BC5C2DDE}"/>
              </a:ext>
            </a:extLst>
          </p:cNvPr>
          <p:cNvGrpSpPr/>
          <p:nvPr/>
        </p:nvGrpSpPr>
        <p:grpSpPr>
          <a:xfrm>
            <a:off x="7766105" y="3937864"/>
            <a:ext cx="211094" cy="211094"/>
            <a:chOff x="1677812" y="4248152"/>
            <a:chExt cx="211094" cy="211094"/>
          </a:xfrm>
        </p:grpSpPr>
        <p:sp>
          <p:nvSpPr>
            <p:cNvPr id="43" name="Oval 97">
              <a:extLst>
                <a:ext uri="{FF2B5EF4-FFF2-40B4-BE49-F238E27FC236}">
                  <a16:creationId xmlns:a16="http://schemas.microsoft.com/office/drawing/2014/main" xmlns="" id="{43B84625-CD81-4477-AFEA-2D657FFA16C5}"/>
                </a:ext>
              </a:extLst>
            </p:cNvPr>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98">
              <a:extLst>
                <a:ext uri="{FF2B5EF4-FFF2-40B4-BE49-F238E27FC236}">
                  <a16:creationId xmlns:a16="http://schemas.microsoft.com/office/drawing/2014/main" xmlns="" id="{90BB5737-FB23-4CC2-81BC-52D57E7FB8E9}"/>
                </a:ext>
              </a:extLst>
            </p:cNvPr>
            <p:cNvSpPr/>
            <p:nvPr/>
          </p:nvSpPr>
          <p:spPr>
            <a:xfrm>
              <a:off x="1708100" y="4278440"/>
              <a:ext cx="150518" cy="15051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00">
            <a:extLst>
              <a:ext uri="{FF2B5EF4-FFF2-40B4-BE49-F238E27FC236}">
                <a16:creationId xmlns:a16="http://schemas.microsoft.com/office/drawing/2014/main" xmlns="" id="{E76B67BC-401F-4EA8-8CBE-EEB8DFAA45A7}"/>
              </a:ext>
            </a:extLst>
          </p:cNvPr>
          <p:cNvGrpSpPr/>
          <p:nvPr/>
        </p:nvGrpSpPr>
        <p:grpSpPr>
          <a:xfrm>
            <a:off x="9944112" y="3937864"/>
            <a:ext cx="211094" cy="211094"/>
            <a:chOff x="3855819" y="4248152"/>
            <a:chExt cx="211094" cy="211094"/>
          </a:xfrm>
        </p:grpSpPr>
        <p:sp>
          <p:nvSpPr>
            <p:cNvPr id="46" name="Oval 101">
              <a:extLst>
                <a:ext uri="{FF2B5EF4-FFF2-40B4-BE49-F238E27FC236}">
                  <a16:creationId xmlns:a16="http://schemas.microsoft.com/office/drawing/2014/main" xmlns="" id="{A399A27A-C7E8-457C-9D90-A66A1BF1F76F}"/>
                </a:ext>
              </a:extLst>
            </p:cNvPr>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02">
              <a:extLst>
                <a:ext uri="{FF2B5EF4-FFF2-40B4-BE49-F238E27FC236}">
                  <a16:creationId xmlns:a16="http://schemas.microsoft.com/office/drawing/2014/main" xmlns="" id="{C4008114-54A1-42C2-9000-1CC3AE1D8927}"/>
                </a:ext>
              </a:extLst>
            </p:cNvPr>
            <p:cNvSpPr/>
            <p:nvPr/>
          </p:nvSpPr>
          <p:spPr>
            <a:xfrm>
              <a:off x="3886107" y="4278440"/>
              <a:ext cx="150518" cy="150518"/>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
            <a:extLst>
              <a:ext uri="{FF2B5EF4-FFF2-40B4-BE49-F238E27FC236}">
                <a16:creationId xmlns:a16="http://schemas.microsoft.com/office/drawing/2014/main" xmlns="" id="{711450F4-A7BD-494E-BD71-C6C5EB8D03D1}"/>
              </a:ext>
            </a:extLst>
          </p:cNvPr>
          <p:cNvGrpSpPr/>
          <p:nvPr/>
        </p:nvGrpSpPr>
        <p:grpSpPr>
          <a:xfrm>
            <a:off x="7228403" y="2176072"/>
            <a:ext cx="1275682" cy="1275682"/>
            <a:chOff x="3063120" y="1755914"/>
            <a:chExt cx="1275682" cy="1275682"/>
          </a:xfrm>
        </p:grpSpPr>
        <p:sp>
          <p:nvSpPr>
            <p:cNvPr id="49" name="Teardrop 119">
              <a:extLst>
                <a:ext uri="{FF2B5EF4-FFF2-40B4-BE49-F238E27FC236}">
                  <a16:creationId xmlns:a16="http://schemas.microsoft.com/office/drawing/2014/main" xmlns="" id="{5E489B47-B2BB-4EFB-8EC4-21C10615E463}"/>
                </a:ext>
              </a:extLst>
            </p:cNvPr>
            <p:cNvSpPr/>
            <p:nvPr/>
          </p:nvSpPr>
          <p:spPr>
            <a:xfrm rot="8100000">
              <a:off x="3063120" y="1755914"/>
              <a:ext cx="1275682" cy="1275682"/>
            </a:xfrm>
            <a:prstGeom prst="teardrop">
              <a:avLst>
                <a:gd name="adj" fmla="val 109962"/>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120">
              <a:extLst>
                <a:ext uri="{FF2B5EF4-FFF2-40B4-BE49-F238E27FC236}">
                  <a16:creationId xmlns:a16="http://schemas.microsoft.com/office/drawing/2014/main" xmlns="" id="{862B435C-D1B2-4C1C-B995-8D888E87C5D7}"/>
                </a:ext>
              </a:extLst>
            </p:cNvPr>
            <p:cNvSpPr/>
            <p:nvPr/>
          </p:nvSpPr>
          <p:spPr>
            <a:xfrm>
              <a:off x="325746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130">
              <a:extLst>
                <a:ext uri="{FF2B5EF4-FFF2-40B4-BE49-F238E27FC236}">
                  <a16:creationId xmlns:a16="http://schemas.microsoft.com/office/drawing/2014/main" xmlns="" id="{262C0D94-FE17-421D-AA32-BD4AFE13E66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86696" y="2066644"/>
              <a:ext cx="627392" cy="627390"/>
            </a:xfrm>
            <a:prstGeom prst="rect">
              <a:avLst/>
            </a:prstGeom>
          </p:spPr>
        </p:pic>
      </p:grpSp>
      <p:grpSp>
        <p:nvGrpSpPr>
          <p:cNvPr id="52" name="Group 2">
            <a:extLst>
              <a:ext uri="{FF2B5EF4-FFF2-40B4-BE49-F238E27FC236}">
                <a16:creationId xmlns:a16="http://schemas.microsoft.com/office/drawing/2014/main" xmlns="" id="{191C1607-C8B7-4B99-9DC5-3321A9E92D49}"/>
              </a:ext>
            </a:extLst>
          </p:cNvPr>
          <p:cNvGrpSpPr/>
          <p:nvPr/>
        </p:nvGrpSpPr>
        <p:grpSpPr>
          <a:xfrm>
            <a:off x="9407723" y="2176072"/>
            <a:ext cx="1275682" cy="1275682"/>
            <a:chOff x="5242440" y="1755914"/>
            <a:chExt cx="1275682" cy="1275682"/>
          </a:xfrm>
        </p:grpSpPr>
        <p:sp>
          <p:nvSpPr>
            <p:cNvPr id="53" name="Teardrop 123">
              <a:extLst>
                <a:ext uri="{FF2B5EF4-FFF2-40B4-BE49-F238E27FC236}">
                  <a16:creationId xmlns:a16="http://schemas.microsoft.com/office/drawing/2014/main" xmlns="" id="{A44D7BEA-70F0-4773-A72C-A5B9951D3536}"/>
                </a:ext>
              </a:extLst>
            </p:cNvPr>
            <p:cNvSpPr/>
            <p:nvPr/>
          </p:nvSpPr>
          <p:spPr>
            <a:xfrm rot="8100000">
              <a:off x="5242440" y="1755914"/>
              <a:ext cx="1275682" cy="1275682"/>
            </a:xfrm>
            <a:prstGeom prst="teardrop">
              <a:avLst>
                <a:gd name="adj" fmla="val 109962"/>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24">
              <a:extLst>
                <a:ext uri="{FF2B5EF4-FFF2-40B4-BE49-F238E27FC236}">
                  <a16:creationId xmlns:a16="http://schemas.microsoft.com/office/drawing/2014/main" xmlns="" id="{1431DABB-47B8-4640-BD39-9CC7E2CDA115}"/>
                </a:ext>
              </a:extLst>
            </p:cNvPr>
            <p:cNvSpPr/>
            <p:nvPr/>
          </p:nvSpPr>
          <p:spPr>
            <a:xfrm>
              <a:off x="543678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131">
              <a:extLst>
                <a:ext uri="{FF2B5EF4-FFF2-40B4-BE49-F238E27FC236}">
                  <a16:creationId xmlns:a16="http://schemas.microsoft.com/office/drawing/2014/main" xmlns="" id="{B5EEDA48-5891-495E-A9A5-8AEE839470AC}"/>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65681" y="2061164"/>
              <a:ext cx="659146" cy="659144"/>
            </a:xfrm>
            <a:prstGeom prst="rect">
              <a:avLst/>
            </a:prstGeom>
          </p:spPr>
        </p:pic>
      </p:grpSp>
      <p:sp>
        <p:nvSpPr>
          <p:cNvPr id="20" name="Rectangle 19"/>
          <p:cNvSpPr/>
          <p:nvPr/>
        </p:nvSpPr>
        <p:spPr>
          <a:xfrm>
            <a:off x="9078593" y="1431584"/>
            <a:ext cx="3062057" cy="369332"/>
          </a:xfrm>
          <a:prstGeom prst="rect">
            <a:avLst/>
          </a:prstGeom>
        </p:spPr>
        <p:txBody>
          <a:bodyPr wrap="none">
            <a:spAutoFit/>
          </a:bodyPr>
          <a:lstStyle/>
          <a:p>
            <a:pPr algn="ctr" fontAlgn="base"/>
            <a:r>
              <a:rPr lang="fr-FR" dirty="0">
                <a:latin typeface="Comic Sans MS" panose="030F0702030302020204" pitchFamily="66" charset="0"/>
              </a:rPr>
              <a:t>Fixée, contours mal limités</a:t>
            </a:r>
          </a:p>
        </p:txBody>
      </p:sp>
      <p:sp>
        <p:nvSpPr>
          <p:cNvPr id="24" name="Rectangle 23"/>
          <p:cNvSpPr/>
          <p:nvPr/>
        </p:nvSpPr>
        <p:spPr>
          <a:xfrm>
            <a:off x="9602072" y="4376601"/>
            <a:ext cx="2365339" cy="923330"/>
          </a:xfrm>
          <a:prstGeom prst="rect">
            <a:avLst/>
          </a:prstGeom>
        </p:spPr>
        <p:txBody>
          <a:bodyPr wrap="square">
            <a:spAutoFit/>
          </a:bodyPr>
          <a:lstStyle/>
          <a:p>
            <a:pPr marL="176213" indent="-176213" fontAlgn="base">
              <a:buFont typeface="Arial" panose="020B0604020202020204" pitchFamily="34" charset="0"/>
              <a:buChar char="•"/>
            </a:pPr>
            <a:r>
              <a:rPr lang="fr-FR" dirty="0">
                <a:latin typeface="Comic Sans MS" panose="030F0702030302020204" pitchFamily="66" charset="0"/>
              </a:rPr>
              <a:t>Cancer de </a:t>
            </a:r>
            <a:r>
              <a:rPr lang="fr-FR" dirty="0" smtClean="0">
                <a:latin typeface="Comic Sans MS" panose="030F0702030302020204" pitchFamily="66" charset="0"/>
              </a:rPr>
              <a:t>l’ovaire,</a:t>
            </a:r>
          </a:p>
          <a:p>
            <a:pPr marL="176213" indent="-176213" fontAlgn="base">
              <a:buFont typeface="Arial" panose="020B0604020202020204" pitchFamily="34" charset="0"/>
              <a:buChar char="•"/>
            </a:pPr>
            <a:r>
              <a:rPr lang="fr-FR" dirty="0" smtClean="0">
                <a:latin typeface="Comic Sans MS" panose="030F0702030302020204" pitchFamily="66" charset="0"/>
              </a:rPr>
              <a:t>endométriose</a:t>
            </a:r>
            <a:r>
              <a:rPr lang="fr-FR" dirty="0">
                <a:latin typeface="Comic Sans MS" panose="030F0702030302020204" pitchFamily="66" charset="0"/>
              </a:rPr>
              <a:t>, </a:t>
            </a:r>
          </a:p>
          <a:p>
            <a:pPr marL="176213" indent="-176213" fontAlgn="base">
              <a:buFont typeface="Arial" panose="020B0604020202020204" pitchFamily="34" charset="0"/>
              <a:buChar char="•"/>
            </a:pPr>
            <a:r>
              <a:rPr lang="fr-FR" dirty="0" smtClean="0">
                <a:latin typeface="Comic Sans MS" panose="030F0702030302020204" pitchFamily="66" charset="0"/>
              </a:rPr>
              <a:t>cancer </a:t>
            </a:r>
            <a:r>
              <a:rPr lang="fr-FR" dirty="0">
                <a:latin typeface="Comic Sans MS" panose="030F0702030302020204" pitchFamily="66" charset="0"/>
              </a:rPr>
              <a:t>digestif</a:t>
            </a:r>
          </a:p>
        </p:txBody>
      </p:sp>
      <p:sp>
        <p:nvSpPr>
          <p:cNvPr id="56" name="Rectangle 55"/>
          <p:cNvSpPr/>
          <p:nvPr/>
        </p:nvSpPr>
        <p:spPr>
          <a:xfrm>
            <a:off x="268259" y="661198"/>
            <a:ext cx="2638864"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clinique</a:t>
            </a:r>
            <a:endParaRPr lang="fr-FR"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234916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50" fill="hold"/>
                                        <p:tgtEl>
                                          <p:spTgt spid="39"/>
                                        </p:tgtEl>
                                        <p:attrNameLst>
                                          <p:attrName>ppt_w</p:attrName>
                                        </p:attrNameLst>
                                      </p:cBhvr>
                                      <p:tavLst>
                                        <p:tav tm="0">
                                          <p:val>
                                            <p:fltVal val="0"/>
                                          </p:val>
                                        </p:tav>
                                        <p:tav tm="100000">
                                          <p:val>
                                            <p:strVal val="#ppt_w"/>
                                          </p:val>
                                        </p:tav>
                                      </p:tavLst>
                                    </p:anim>
                                    <p:anim calcmode="lin" valueType="num">
                                      <p:cBhvr>
                                        <p:cTn id="8" dur="250" fill="hold"/>
                                        <p:tgtEl>
                                          <p:spTgt spid="39"/>
                                        </p:tgtEl>
                                        <p:attrNameLst>
                                          <p:attrName>ppt_h</p:attrName>
                                        </p:attrNameLst>
                                      </p:cBhvr>
                                      <p:tavLst>
                                        <p:tav tm="0">
                                          <p:val>
                                            <p:fltVal val="0"/>
                                          </p:val>
                                        </p:tav>
                                        <p:tav tm="100000">
                                          <p:val>
                                            <p:strVal val="#ppt_h"/>
                                          </p:val>
                                        </p:tav>
                                      </p:tavLst>
                                    </p:anim>
                                    <p:animEffect transition="in" filter="fade">
                                      <p:cBhvr>
                                        <p:cTn id="9" dur="250"/>
                                        <p:tgtEl>
                                          <p:spTgt spid="39"/>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250" fill="hold"/>
                                        <p:tgtEl>
                                          <p:spTgt spid="48"/>
                                        </p:tgtEl>
                                        <p:attrNameLst>
                                          <p:attrName>ppt_w</p:attrName>
                                        </p:attrNameLst>
                                      </p:cBhvr>
                                      <p:tavLst>
                                        <p:tav tm="0">
                                          <p:val>
                                            <p:fltVal val="0"/>
                                          </p:val>
                                        </p:tav>
                                        <p:tav tm="100000">
                                          <p:val>
                                            <p:strVal val="#ppt_w"/>
                                          </p:val>
                                        </p:tav>
                                      </p:tavLst>
                                    </p:anim>
                                    <p:anim calcmode="lin" valueType="num">
                                      <p:cBhvr>
                                        <p:cTn id="14" dur="250" fill="hold"/>
                                        <p:tgtEl>
                                          <p:spTgt spid="48"/>
                                        </p:tgtEl>
                                        <p:attrNameLst>
                                          <p:attrName>ppt_h</p:attrName>
                                        </p:attrNameLst>
                                      </p:cBhvr>
                                      <p:tavLst>
                                        <p:tav tm="0">
                                          <p:val>
                                            <p:fltVal val="0"/>
                                          </p:val>
                                        </p:tav>
                                        <p:tav tm="100000">
                                          <p:val>
                                            <p:strVal val="#ppt_h"/>
                                          </p:val>
                                        </p:tav>
                                      </p:tavLst>
                                    </p:anim>
                                    <p:animEffect transition="in" filter="fade">
                                      <p:cBhvr>
                                        <p:cTn id="15" dur="250"/>
                                        <p:tgtEl>
                                          <p:spTgt spid="48"/>
                                        </p:tgtEl>
                                      </p:cBhvr>
                                    </p:animEffect>
                                  </p:childTnLst>
                                </p:cTn>
                              </p:par>
                            </p:childTnLst>
                          </p:cTn>
                        </p:par>
                        <p:par>
                          <p:cTn id="16" fill="hold">
                            <p:stCondLst>
                              <p:cond delay="500"/>
                            </p:stCondLst>
                            <p:childTnLst>
                              <p:par>
                                <p:cTn id="17" presetID="22" presetClass="entr" presetSubtype="8" fill="hold" nodeType="afterEffect">
                                  <p:stCondLst>
                                    <p:cond delay="25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1250"/>
                            </p:stCondLst>
                            <p:childTnLst>
                              <p:par>
                                <p:cTn id="21" presetID="53" presetClass="entr" presetSubtype="16"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250" fill="hold"/>
                                        <p:tgtEl>
                                          <p:spTgt spid="45"/>
                                        </p:tgtEl>
                                        <p:attrNameLst>
                                          <p:attrName>ppt_w</p:attrName>
                                        </p:attrNameLst>
                                      </p:cBhvr>
                                      <p:tavLst>
                                        <p:tav tm="0">
                                          <p:val>
                                            <p:fltVal val="0"/>
                                          </p:val>
                                        </p:tav>
                                        <p:tav tm="100000">
                                          <p:val>
                                            <p:strVal val="#ppt_w"/>
                                          </p:val>
                                        </p:tav>
                                      </p:tavLst>
                                    </p:anim>
                                    <p:anim calcmode="lin" valueType="num">
                                      <p:cBhvr>
                                        <p:cTn id="24" dur="250" fill="hold"/>
                                        <p:tgtEl>
                                          <p:spTgt spid="45"/>
                                        </p:tgtEl>
                                        <p:attrNameLst>
                                          <p:attrName>ppt_h</p:attrName>
                                        </p:attrNameLst>
                                      </p:cBhvr>
                                      <p:tavLst>
                                        <p:tav tm="0">
                                          <p:val>
                                            <p:fltVal val="0"/>
                                          </p:val>
                                        </p:tav>
                                        <p:tav tm="100000">
                                          <p:val>
                                            <p:strVal val="#ppt_h"/>
                                          </p:val>
                                        </p:tav>
                                      </p:tavLst>
                                    </p:anim>
                                    <p:animEffect transition="in" filter="fade">
                                      <p:cBhvr>
                                        <p:cTn id="25" dur="250"/>
                                        <p:tgtEl>
                                          <p:spTgt spid="45"/>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250" fill="hold"/>
                                        <p:tgtEl>
                                          <p:spTgt spid="52"/>
                                        </p:tgtEl>
                                        <p:attrNameLst>
                                          <p:attrName>ppt_w</p:attrName>
                                        </p:attrNameLst>
                                      </p:cBhvr>
                                      <p:tavLst>
                                        <p:tav tm="0">
                                          <p:val>
                                            <p:fltVal val="0"/>
                                          </p:val>
                                        </p:tav>
                                        <p:tav tm="100000">
                                          <p:val>
                                            <p:strVal val="#ppt_w"/>
                                          </p:val>
                                        </p:tav>
                                      </p:tavLst>
                                    </p:anim>
                                    <p:anim calcmode="lin" valueType="num">
                                      <p:cBhvr>
                                        <p:cTn id="30" dur="250" fill="hold"/>
                                        <p:tgtEl>
                                          <p:spTgt spid="52"/>
                                        </p:tgtEl>
                                        <p:attrNameLst>
                                          <p:attrName>ppt_h</p:attrName>
                                        </p:attrNameLst>
                                      </p:cBhvr>
                                      <p:tavLst>
                                        <p:tav tm="0">
                                          <p:val>
                                            <p:fltVal val="0"/>
                                          </p:val>
                                        </p:tav>
                                        <p:tav tm="100000">
                                          <p:val>
                                            <p:strVal val="#ppt_h"/>
                                          </p:val>
                                        </p:tav>
                                      </p:tavLst>
                                    </p:anim>
                                    <p:animEffect transition="in" filter="fade">
                                      <p:cBhvr>
                                        <p:cTn id="31" dur="25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663" y="356126"/>
            <a:ext cx="2949846"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échographique</a:t>
            </a:r>
            <a:endParaRPr lang="fr-FR" sz="3200" dirty="0">
              <a:solidFill>
                <a:schemeClr val="bg1"/>
              </a:solidFill>
              <a:latin typeface="Comic Sans MS" panose="030F0702030302020204" pitchFamily="66" charset="0"/>
            </a:endParaRPr>
          </a:p>
        </p:txBody>
      </p:sp>
      <p:grpSp>
        <p:nvGrpSpPr>
          <p:cNvPr id="7" name="Group 95">
            <a:extLst>
              <a:ext uri="{FF2B5EF4-FFF2-40B4-BE49-F238E27FC236}">
                <a16:creationId xmlns:a16="http://schemas.microsoft.com/office/drawing/2014/main" xmlns="" id="{183EA2CA-A17F-4A6A-AC3E-6F8757F77880}"/>
              </a:ext>
            </a:extLst>
          </p:cNvPr>
          <p:cNvGrpSpPr/>
          <p:nvPr/>
        </p:nvGrpSpPr>
        <p:grpSpPr>
          <a:xfrm>
            <a:off x="7633682" y="165189"/>
            <a:ext cx="1805441" cy="1894017"/>
            <a:chOff x="6381342" y="2182683"/>
            <a:chExt cx="1805441" cy="1894017"/>
          </a:xfrm>
        </p:grpSpPr>
        <p:sp>
          <p:nvSpPr>
            <p:cNvPr id="8" name="Rectangle: Top Corners Rounded 96">
              <a:extLst>
                <a:ext uri="{FF2B5EF4-FFF2-40B4-BE49-F238E27FC236}">
                  <a16:creationId xmlns:a16="http://schemas.microsoft.com/office/drawing/2014/main" xmlns=""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97">
              <a:extLst>
                <a:ext uri="{FF2B5EF4-FFF2-40B4-BE49-F238E27FC236}">
                  <a16:creationId xmlns:a16="http://schemas.microsoft.com/office/drawing/2014/main" xmlns="" id="{D9A6427C-7201-480C-B8BA-C01C9BCA7B52}"/>
                </a:ext>
              </a:extLst>
            </p:cNvPr>
            <p:cNvSpPr txBox="1"/>
            <p:nvPr/>
          </p:nvSpPr>
          <p:spPr>
            <a:xfrm>
              <a:off x="6381342"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0" name="Group 99">
            <a:extLst>
              <a:ext uri="{FF2B5EF4-FFF2-40B4-BE49-F238E27FC236}">
                <a16:creationId xmlns:a16="http://schemas.microsoft.com/office/drawing/2014/main" xmlns="" id="{12310FCA-56F2-4778-94B7-C1B5FD53AE20}"/>
              </a:ext>
            </a:extLst>
          </p:cNvPr>
          <p:cNvGrpSpPr/>
          <p:nvPr/>
        </p:nvGrpSpPr>
        <p:grpSpPr>
          <a:xfrm>
            <a:off x="5755113" y="144180"/>
            <a:ext cx="1805441" cy="1894017"/>
            <a:chOff x="3884465" y="2182683"/>
            <a:chExt cx="1805441" cy="1894017"/>
          </a:xfrm>
        </p:grpSpPr>
        <p:sp>
          <p:nvSpPr>
            <p:cNvPr id="11" name="Rectangle: Top Corners Rounded 100">
              <a:extLst>
                <a:ext uri="{FF2B5EF4-FFF2-40B4-BE49-F238E27FC236}">
                  <a16:creationId xmlns:a16="http://schemas.microsoft.com/office/drawing/2014/main" xmlns="" id="{E792FABC-AA8F-4748-B8FA-DBB9112863AC}"/>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01">
              <a:extLst>
                <a:ext uri="{FF2B5EF4-FFF2-40B4-BE49-F238E27FC236}">
                  <a16:creationId xmlns:a16="http://schemas.microsoft.com/office/drawing/2014/main" xmlns=""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3" name="Group 103">
            <a:extLst>
              <a:ext uri="{FF2B5EF4-FFF2-40B4-BE49-F238E27FC236}">
                <a16:creationId xmlns:a16="http://schemas.microsoft.com/office/drawing/2014/main" xmlns="" id="{A87830BE-EEF7-4034-8ABE-3212DB467DB4}"/>
              </a:ext>
            </a:extLst>
          </p:cNvPr>
          <p:cNvGrpSpPr/>
          <p:nvPr/>
        </p:nvGrpSpPr>
        <p:grpSpPr>
          <a:xfrm>
            <a:off x="3832233" y="165189"/>
            <a:ext cx="1805441" cy="1894017"/>
            <a:chOff x="1387588" y="2182683"/>
            <a:chExt cx="1805441" cy="1894017"/>
          </a:xfrm>
        </p:grpSpPr>
        <p:sp>
          <p:nvSpPr>
            <p:cNvPr id="14" name="Rectangle: Top Corners Rounded 104">
              <a:extLst>
                <a:ext uri="{FF2B5EF4-FFF2-40B4-BE49-F238E27FC236}">
                  <a16:creationId xmlns:a16="http://schemas.microsoft.com/office/drawing/2014/main" xmlns=""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5">
              <a:extLst>
                <a:ext uri="{FF2B5EF4-FFF2-40B4-BE49-F238E27FC236}">
                  <a16:creationId xmlns:a16="http://schemas.microsoft.com/office/drawing/2014/main" xmlns=""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16" name="Freeform: Shape 107">
            <a:extLst>
              <a:ext uri="{FF2B5EF4-FFF2-40B4-BE49-F238E27FC236}">
                <a16:creationId xmlns:a16="http://schemas.microsoft.com/office/drawing/2014/main" xmlns="" id="{48958204-CE05-4E79-AC55-C76FBB79E37F}"/>
              </a:ext>
            </a:extLst>
          </p:cNvPr>
          <p:cNvSpPr/>
          <p:nvPr/>
        </p:nvSpPr>
        <p:spPr>
          <a:xfrm flipV="1">
            <a:off x="3939163"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8">
            <a:extLst>
              <a:ext uri="{FF2B5EF4-FFF2-40B4-BE49-F238E27FC236}">
                <a16:creationId xmlns:a16="http://schemas.microsoft.com/office/drawing/2014/main" xmlns="" id="{406A5A75-24F0-496A-82D6-E2B37B100BBD}"/>
              </a:ext>
            </a:extLst>
          </p:cNvPr>
          <p:cNvSpPr/>
          <p:nvPr/>
        </p:nvSpPr>
        <p:spPr>
          <a:xfrm flipV="1">
            <a:off x="5862043" y="110474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9">
            <a:extLst>
              <a:ext uri="{FF2B5EF4-FFF2-40B4-BE49-F238E27FC236}">
                <a16:creationId xmlns:a16="http://schemas.microsoft.com/office/drawing/2014/main" xmlns="" id="{B8C3E14B-EBB2-49A7-9A4E-9C6AFAF9A364}"/>
              </a:ext>
            </a:extLst>
          </p:cNvPr>
          <p:cNvSpPr/>
          <p:nvPr/>
        </p:nvSpPr>
        <p:spPr>
          <a:xfrm flipV="1">
            <a:off x="7735560"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xmlns="" id="{D1E1EB09-3B7F-4AD1-85F5-A963B8B7D4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75476" y="2902991"/>
            <a:ext cx="894354" cy="894352"/>
          </a:xfrm>
          <a:prstGeom prst="rect">
            <a:avLst/>
          </a:prstGeom>
        </p:spPr>
      </p:pic>
      <p:pic>
        <p:nvPicPr>
          <p:cNvPr id="20" name="Picture 6">
            <a:extLst>
              <a:ext uri="{FF2B5EF4-FFF2-40B4-BE49-F238E27FC236}">
                <a16:creationId xmlns:a16="http://schemas.microsoft.com/office/drawing/2014/main" xmlns="" id="{14331A99-A934-4099-9190-67078252B1A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97767" y="2882069"/>
            <a:ext cx="897858" cy="897856"/>
          </a:xfrm>
          <a:prstGeom prst="rect">
            <a:avLst/>
          </a:prstGeom>
        </p:spPr>
      </p:pic>
      <p:pic>
        <p:nvPicPr>
          <p:cNvPr id="21"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89186" y="2902991"/>
            <a:ext cx="907482" cy="907480"/>
          </a:xfrm>
          <a:prstGeom prst="rect">
            <a:avLst/>
          </a:prstGeom>
        </p:spPr>
      </p:pic>
      <p:sp>
        <p:nvSpPr>
          <p:cNvPr id="22" name="Rectangle 21"/>
          <p:cNvSpPr/>
          <p:nvPr/>
        </p:nvSpPr>
        <p:spPr>
          <a:xfrm>
            <a:off x="4339684" y="1976843"/>
            <a:ext cx="811440" cy="369332"/>
          </a:xfrm>
          <a:prstGeom prst="rect">
            <a:avLst/>
          </a:prstGeom>
        </p:spPr>
        <p:txBody>
          <a:bodyPr wrap="none">
            <a:spAutoFit/>
          </a:bodyPr>
          <a:lstStyle/>
          <a:p>
            <a:pPr algn="ctr" fontAlgn="base"/>
            <a:r>
              <a:rPr lang="fr-FR" b="1" dirty="0">
                <a:latin typeface="Comic Sans MS" panose="030F0702030302020204" pitchFamily="66" charset="0"/>
              </a:rPr>
              <a:t>solide</a:t>
            </a:r>
            <a:endParaRPr lang="fr-FR" dirty="0">
              <a:latin typeface="Comic Sans MS" panose="030F0702030302020204" pitchFamily="66" charset="0"/>
            </a:endParaRPr>
          </a:p>
        </p:txBody>
      </p:sp>
      <p:sp>
        <p:nvSpPr>
          <p:cNvPr id="23" name="Rectangle 22"/>
          <p:cNvSpPr/>
          <p:nvPr/>
        </p:nvSpPr>
        <p:spPr>
          <a:xfrm rot="10800000" flipV="1">
            <a:off x="5728705" y="1746010"/>
            <a:ext cx="1808894" cy="1200329"/>
          </a:xfrm>
          <a:prstGeom prst="rect">
            <a:avLst/>
          </a:prstGeom>
        </p:spPr>
        <p:txBody>
          <a:bodyPr wrap="square">
            <a:spAutoFit/>
          </a:bodyPr>
          <a:lstStyle/>
          <a:p>
            <a:pPr algn="ctr" fontAlgn="base"/>
            <a:r>
              <a:rPr lang="fr-FR" b="1" dirty="0">
                <a:latin typeface="Comic Sans MS" panose="030F0702030302020204" pitchFamily="66" charset="0"/>
              </a:rPr>
              <a:t>hétérogène, mixte ou multiloculaire solide</a:t>
            </a:r>
            <a:endParaRPr lang="fr-FR" dirty="0">
              <a:latin typeface="Comic Sans MS" panose="030F0702030302020204" pitchFamily="66" charset="0"/>
            </a:endParaRPr>
          </a:p>
        </p:txBody>
      </p:sp>
      <p:sp>
        <p:nvSpPr>
          <p:cNvPr id="24" name="Rectangle 23"/>
          <p:cNvSpPr/>
          <p:nvPr/>
        </p:nvSpPr>
        <p:spPr>
          <a:xfrm rot="10800000" flipV="1">
            <a:off x="7872039" y="1822543"/>
            <a:ext cx="1318623" cy="923330"/>
          </a:xfrm>
          <a:prstGeom prst="rect">
            <a:avLst/>
          </a:prstGeom>
        </p:spPr>
        <p:txBody>
          <a:bodyPr wrap="square">
            <a:spAutoFit/>
          </a:bodyPr>
          <a:lstStyle/>
          <a:p>
            <a:pPr algn="ctr" fontAlgn="base"/>
            <a:r>
              <a:rPr lang="fr-FR" b="1" dirty="0">
                <a:latin typeface="Comic Sans MS" panose="030F0702030302020204" pitchFamily="66" charset="0"/>
              </a:rPr>
              <a:t>Critères de bénignité</a:t>
            </a:r>
            <a:endParaRPr lang="fr-FR" dirty="0">
              <a:latin typeface="Comic Sans MS" panose="030F0702030302020204" pitchFamily="66" charset="0"/>
            </a:endParaRPr>
          </a:p>
        </p:txBody>
      </p:sp>
      <p:sp>
        <p:nvSpPr>
          <p:cNvPr id="25" name="TextBox 102">
            <a:extLst>
              <a:ext uri="{FF2B5EF4-FFF2-40B4-BE49-F238E27FC236}">
                <a16:creationId xmlns:a16="http://schemas.microsoft.com/office/drawing/2014/main" xmlns="" id="{FECB41C1-3E79-45AA-B100-38C9E092C776}"/>
              </a:ext>
            </a:extLst>
          </p:cNvPr>
          <p:cNvSpPr txBox="1"/>
          <p:nvPr/>
        </p:nvSpPr>
        <p:spPr>
          <a:xfrm>
            <a:off x="6197767" y="337839"/>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sp>
        <p:nvSpPr>
          <p:cNvPr id="26" name="TextBox 102">
            <a:extLst>
              <a:ext uri="{FF2B5EF4-FFF2-40B4-BE49-F238E27FC236}">
                <a16:creationId xmlns:a16="http://schemas.microsoft.com/office/drawing/2014/main" xmlns="" id="{FECB41C1-3E79-45AA-B100-38C9E092C776}"/>
              </a:ext>
            </a:extLst>
          </p:cNvPr>
          <p:cNvSpPr txBox="1"/>
          <p:nvPr/>
        </p:nvSpPr>
        <p:spPr>
          <a:xfrm>
            <a:off x="4250875" y="356126"/>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1</a:t>
            </a:r>
            <a:endParaRPr lang="en-US" sz="6000" b="1" dirty="0">
              <a:solidFill>
                <a:srgbClr val="E6E7E9"/>
              </a:solidFill>
              <a:latin typeface="Tw Cen MT" panose="020B0602020104020603" pitchFamily="34" charset="0"/>
            </a:endParaRPr>
          </a:p>
        </p:txBody>
      </p:sp>
      <p:sp>
        <p:nvSpPr>
          <p:cNvPr id="27" name="TextBox 102">
            <a:extLst>
              <a:ext uri="{FF2B5EF4-FFF2-40B4-BE49-F238E27FC236}">
                <a16:creationId xmlns:a16="http://schemas.microsoft.com/office/drawing/2014/main" xmlns="" id="{FECB41C1-3E79-45AA-B100-38C9E092C776}"/>
              </a:ext>
            </a:extLst>
          </p:cNvPr>
          <p:cNvSpPr txBox="1"/>
          <p:nvPr/>
        </p:nvSpPr>
        <p:spPr>
          <a:xfrm>
            <a:off x="8044011" y="378594"/>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sp>
        <p:nvSpPr>
          <p:cNvPr id="50" name="Rectangle: Top Corners Rounded 96">
            <a:extLst>
              <a:ext uri="{FF2B5EF4-FFF2-40B4-BE49-F238E27FC236}">
                <a16:creationId xmlns:a16="http://schemas.microsoft.com/office/drawing/2014/main" xmlns="" id="{225A95EB-3596-4C52-91EE-39023E85BE2D}"/>
              </a:ext>
            </a:extLst>
          </p:cNvPr>
          <p:cNvSpPr/>
          <p:nvPr/>
        </p:nvSpPr>
        <p:spPr>
          <a:xfrm>
            <a:off x="9557784" y="171297"/>
            <a:ext cx="1591582" cy="1866900"/>
          </a:xfrm>
          <a:prstGeom prst="round2SameRect">
            <a:avLst>
              <a:gd name="adj1" fmla="val 12063"/>
              <a:gd name="adj2" fmla="val 0"/>
            </a:avLst>
          </a:prstGeom>
          <a:solidFill>
            <a:srgbClr val="0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09">
            <a:extLst>
              <a:ext uri="{FF2B5EF4-FFF2-40B4-BE49-F238E27FC236}">
                <a16:creationId xmlns:a16="http://schemas.microsoft.com/office/drawing/2014/main" xmlns="" id="{B8C3E14B-EBB2-49A7-9A4E-9C6AFAF9A364}"/>
              </a:ext>
            </a:extLst>
          </p:cNvPr>
          <p:cNvSpPr/>
          <p:nvPr/>
        </p:nvSpPr>
        <p:spPr>
          <a:xfrm flipV="1">
            <a:off x="9552732" y="110474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xmlns="" val="0"/>
              </a:ext>
            </a:extLst>
          </a:blip>
          <a:stretch>
            <a:fillRect/>
          </a:stretch>
        </p:blipFill>
        <p:spPr>
          <a:xfrm>
            <a:off x="9906358" y="2881982"/>
            <a:ext cx="907482" cy="907480"/>
          </a:xfrm>
          <a:prstGeom prst="rect">
            <a:avLst/>
          </a:prstGeom>
        </p:spPr>
      </p:pic>
      <p:sp>
        <p:nvSpPr>
          <p:cNvPr id="54" name="Rectangle 53"/>
          <p:cNvSpPr/>
          <p:nvPr/>
        </p:nvSpPr>
        <p:spPr>
          <a:xfrm rot="10800000" flipV="1">
            <a:off x="9510192" y="1901319"/>
            <a:ext cx="1596413" cy="646331"/>
          </a:xfrm>
          <a:prstGeom prst="rect">
            <a:avLst/>
          </a:prstGeom>
        </p:spPr>
        <p:txBody>
          <a:bodyPr wrap="square">
            <a:spAutoFit/>
          </a:bodyPr>
          <a:lstStyle/>
          <a:p>
            <a:pPr algn="ctr" fontAlgn="base"/>
            <a:r>
              <a:rPr lang="fr-FR" b="1" dirty="0">
                <a:latin typeface="Comic Sans MS" panose="030F0702030302020204" pitchFamily="66" charset="0"/>
              </a:rPr>
              <a:t>Critères de malignité</a:t>
            </a:r>
            <a:endParaRPr lang="fr-FR" dirty="0">
              <a:latin typeface="Comic Sans MS" panose="030F0702030302020204" pitchFamily="66" charset="0"/>
            </a:endParaRPr>
          </a:p>
        </p:txBody>
      </p:sp>
      <p:sp>
        <p:nvSpPr>
          <p:cNvPr id="55" name="TextBox 102">
            <a:extLst>
              <a:ext uri="{FF2B5EF4-FFF2-40B4-BE49-F238E27FC236}">
                <a16:creationId xmlns:a16="http://schemas.microsoft.com/office/drawing/2014/main" xmlns="" id="{FECB41C1-3E79-45AA-B100-38C9E092C776}"/>
              </a:ext>
            </a:extLst>
          </p:cNvPr>
          <p:cNvSpPr txBox="1"/>
          <p:nvPr/>
        </p:nvSpPr>
        <p:spPr>
          <a:xfrm>
            <a:off x="9861183" y="35758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4</a:t>
            </a:r>
          </a:p>
        </p:txBody>
      </p:sp>
    </p:spTree>
    <p:extLst>
      <p:ext uri="{BB962C8B-B14F-4D97-AF65-F5344CB8AC3E}">
        <p14:creationId xmlns:p14="http://schemas.microsoft.com/office/powerpoint/2010/main" xmlns="" val="404361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800"/>
                            </p:stCondLst>
                            <p:childTnLst>
                              <p:par>
                                <p:cTn id="23" presetID="42" presetClass="entr" presetSubtype="0" fill="hold" nodeType="after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par>
                          <p:cTn id="33" fill="hold">
                            <p:stCondLst>
                              <p:cond delay="1550"/>
                            </p:stCondLst>
                            <p:childTnLst>
                              <p:par>
                                <p:cTn id="34" presetID="42" presetClass="entr" presetSubtype="0" fill="hold" grpId="0" nodeType="afterEffect">
                                  <p:stCondLst>
                                    <p:cond delay="25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2300"/>
                            </p:stCondLst>
                            <p:childTnLst>
                              <p:par>
                                <p:cTn id="40" presetID="42" presetClass="entr" presetSubtype="0" fill="hold" nodeType="afterEffect">
                                  <p:stCondLst>
                                    <p:cond delay="25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par>
                          <p:cTn id="50" fill="hold">
                            <p:stCondLst>
                              <p:cond delay="3050"/>
                            </p:stCondLst>
                            <p:childTnLst>
                              <p:par>
                                <p:cTn id="51" presetID="42" presetClass="entr" presetSubtype="0" fill="hold" grpId="0" nodeType="afterEffect">
                                  <p:stCondLst>
                                    <p:cond delay="25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3800"/>
                            </p:stCondLst>
                            <p:childTnLst>
                              <p:par>
                                <p:cTn id="57" presetID="42" presetClass="entr" presetSubtype="0" fill="hold" nodeType="afterEffect">
                                  <p:stCondLst>
                                    <p:cond delay="25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anim calcmode="lin" valueType="num">
                                      <p:cBhvr>
                                        <p:cTn id="60" dur="500" fill="hold"/>
                                        <p:tgtEl>
                                          <p:spTgt spid="7"/>
                                        </p:tgtEl>
                                        <p:attrNameLst>
                                          <p:attrName>ppt_x</p:attrName>
                                        </p:attrNameLst>
                                      </p:cBhvr>
                                      <p:tavLst>
                                        <p:tav tm="0">
                                          <p:val>
                                            <p:strVal val="#ppt_x"/>
                                          </p:val>
                                        </p:tav>
                                        <p:tav tm="100000">
                                          <p:val>
                                            <p:strVal val="#ppt_x"/>
                                          </p:val>
                                        </p:tav>
                                      </p:tavLst>
                                    </p:anim>
                                    <p:anim calcmode="lin" valueType="num">
                                      <p:cBhvr>
                                        <p:cTn id="61" dur="500" fill="hold"/>
                                        <p:tgtEl>
                                          <p:spTgt spid="7"/>
                                        </p:tgtEl>
                                        <p:attrNameLst>
                                          <p:attrName>ppt_y</p:attrName>
                                        </p:attrNameLst>
                                      </p:cBhvr>
                                      <p:tavLst>
                                        <p:tav tm="0">
                                          <p:val>
                                            <p:strVal val="#ppt_y+.1"/>
                                          </p:val>
                                        </p:tav>
                                        <p:tav tm="100000">
                                          <p:val>
                                            <p:strVal val="#ppt_y"/>
                                          </p:val>
                                        </p:tav>
                                      </p:tavLst>
                                    </p:anim>
                                  </p:childTnLst>
                                </p:cTn>
                              </p:par>
                              <p:par>
                                <p:cTn id="62" presetID="53" presetClass="entr" presetSubtype="16"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childTnLst>
                          </p:cTn>
                        </p:par>
                        <p:par>
                          <p:cTn id="67" fill="hold">
                            <p:stCondLst>
                              <p:cond delay="4550"/>
                            </p:stCondLst>
                            <p:childTnLst>
                              <p:par>
                                <p:cTn id="68" presetID="42" presetClass="entr" presetSubtype="0" fill="hold" grpId="0" nodeType="afterEffect">
                                  <p:stCondLst>
                                    <p:cond delay="25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anim calcmode="lin" valueType="num">
                                      <p:cBhvr>
                                        <p:cTn id="71" dur="500" fill="hold"/>
                                        <p:tgtEl>
                                          <p:spTgt spid="52"/>
                                        </p:tgtEl>
                                        <p:attrNameLst>
                                          <p:attrName>ppt_x</p:attrName>
                                        </p:attrNameLst>
                                      </p:cBhvr>
                                      <p:tavLst>
                                        <p:tav tm="0">
                                          <p:val>
                                            <p:strVal val="#ppt_x"/>
                                          </p:val>
                                        </p:tav>
                                        <p:tav tm="100000">
                                          <p:val>
                                            <p:strVal val="#ppt_x"/>
                                          </p:val>
                                        </p:tav>
                                      </p:tavLst>
                                    </p:anim>
                                    <p:anim calcmode="lin" valueType="num">
                                      <p:cBhvr>
                                        <p:cTn id="72" dur="500" fill="hold"/>
                                        <p:tgtEl>
                                          <p:spTgt spid="52"/>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Effect transition="in" filter="fade">
                                      <p:cBhvr>
                                        <p:cTn id="77" dur="500"/>
                                        <p:tgtEl>
                                          <p:spTgt spid="53"/>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1000"/>
                                        <p:tgtEl>
                                          <p:spTgt spid="50"/>
                                        </p:tgtEl>
                                      </p:cBhvr>
                                    </p:animEffect>
                                    <p:anim calcmode="lin" valueType="num">
                                      <p:cBhvr>
                                        <p:cTn id="81" dur="1000" fill="hold"/>
                                        <p:tgtEl>
                                          <p:spTgt spid="50"/>
                                        </p:tgtEl>
                                        <p:attrNameLst>
                                          <p:attrName>ppt_x</p:attrName>
                                        </p:attrNameLst>
                                      </p:cBhvr>
                                      <p:tavLst>
                                        <p:tav tm="0">
                                          <p:val>
                                            <p:strVal val="#ppt_x"/>
                                          </p:val>
                                        </p:tav>
                                        <p:tav tm="100000">
                                          <p:val>
                                            <p:strVal val="#ppt_x"/>
                                          </p:val>
                                        </p:tav>
                                      </p:tavLst>
                                    </p:anim>
                                    <p:anim calcmode="lin" valueType="num">
                                      <p:cBhvr>
                                        <p:cTn id="82" dur="1000" fill="hold"/>
                                        <p:tgtEl>
                                          <p:spTgt spid="5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1000"/>
                                        <p:tgtEl>
                                          <p:spTgt spid="54"/>
                                        </p:tgtEl>
                                      </p:cBhvr>
                                    </p:animEffect>
                                    <p:anim calcmode="lin" valueType="num">
                                      <p:cBhvr>
                                        <p:cTn id="91" dur="1000" fill="hold"/>
                                        <p:tgtEl>
                                          <p:spTgt spid="54"/>
                                        </p:tgtEl>
                                        <p:attrNameLst>
                                          <p:attrName>ppt_x</p:attrName>
                                        </p:attrNameLst>
                                      </p:cBhvr>
                                      <p:tavLst>
                                        <p:tav tm="0">
                                          <p:val>
                                            <p:strVal val="#ppt_x"/>
                                          </p:val>
                                        </p:tav>
                                        <p:tav tm="100000">
                                          <p:val>
                                            <p:strVal val="#ppt_x"/>
                                          </p:val>
                                        </p:tav>
                                      </p:tavLst>
                                    </p:anim>
                                    <p:anim calcmode="lin" valueType="num">
                                      <p:cBhvr>
                                        <p:cTn id="92" dur="1000" fill="hold"/>
                                        <p:tgtEl>
                                          <p:spTgt spid="5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6" grpId="0" animBg="1"/>
      <p:bldP spid="17" grpId="0" animBg="1"/>
      <p:bldP spid="18" grpId="0" animBg="1"/>
      <p:bldP spid="22" grpId="0"/>
      <p:bldP spid="23" grpId="0"/>
      <p:bldP spid="24" grpId="0"/>
      <p:bldP spid="50" grpId="0" animBg="1"/>
      <p:bldP spid="52"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8679" y="3337525"/>
            <a:ext cx="8907296" cy="2308324"/>
          </a:xfrm>
          <a:prstGeom prst="rect">
            <a:avLst/>
          </a:prstGeom>
        </p:spPr>
        <p:txBody>
          <a:bodyPr wrap="square">
            <a:spAutoFit/>
          </a:bodyPr>
          <a:lstStyle/>
          <a:p>
            <a:endParaRPr lang="fr-FR" b="1" dirty="0">
              <a:latin typeface="Comic Sans MS" panose="030F0702030302020204" pitchFamily="66" charset="0"/>
            </a:endParaRPr>
          </a:p>
          <a:p>
            <a:pPr marL="285750" indent="-285750">
              <a:buFont typeface="Wingdings" panose="05000000000000000000" pitchFamily="2" charset="2"/>
              <a:buChar char="§"/>
            </a:pPr>
            <a:r>
              <a:rPr lang="fr-FR" b="1" dirty="0" smtClean="0">
                <a:latin typeface="Comic Sans MS" panose="030F0702030302020204" pitchFamily="66" charset="0"/>
              </a:rPr>
              <a:t>le </a:t>
            </a:r>
            <a:r>
              <a:rPr lang="fr-FR" b="1" dirty="0">
                <a:latin typeface="Comic Sans MS" panose="030F0702030302020204" pitchFamily="66" charset="0"/>
              </a:rPr>
              <a:t>bas appareil urinaire </a:t>
            </a:r>
            <a:r>
              <a:rPr lang="fr-FR" dirty="0">
                <a:latin typeface="Comic Sans MS" panose="030F0702030302020204" pitchFamily="66" charset="0"/>
              </a:rPr>
              <a:t>(urètre, vessie, </a:t>
            </a:r>
            <a:r>
              <a:rPr lang="fr-FR" dirty="0" smtClean="0">
                <a:latin typeface="Comic Sans MS" panose="030F0702030302020204" pitchFamily="66" charset="0"/>
              </a:rPr>
              <a:t>portion terminale </a:t>
            </a:r>
            <a:r>
              <a:rPr lang="fr-FR" dirty="0">
                <a:latin typeface="Comic Sans MS" panose="030F0702030302020204" pitchFamily="66" charset="0"/>
              </a:rPr>
              <a:t>des uretères), </a:t>
            </a:r>
            <a:endParaRPr lang="fr-FR" dirty="0" smtClean="0">
              <a:latin typeface="Comic Sans MS" panose="030F0702030302020204" pitchFamily="66" charset="0"/>
            </a:endParaRPr>
          </a:p>
          <a:p>
            <a:pPr marL="285750" indent="-285750">
              <a:buFont typeface="Wingdings" panose="05000000000000000000" pitchFamily="2" charset="2"/>
              <a:buChar char="§"/>
            </a:pPr>
            <a:r>
              <a:rPr lang="fr-FR" dirty="0" smtClean="0">
                <a:latin typeface="Comic Sans MS" panose="030F0702030302020204" pitchFamily="66" charset="0"/>
              </a:rPr>
              <a:t>l’</a:t>
            </a:r>
            <a:r>
              <a:rPr lang="fr-FR" b="1" dirty="0" smtClean="0">
                <a:latin typeface="Comic Sans MS" panose="030F0702030302020204" pitchFamily="66" charset="0"/>
              </a:rPr>
              <a:t>appareil </a:t>
            </a:r>
            <a:r>
              <a:rPr lang="fr-FR" b="1" dirty="0">
                <a:latin typeface="Comic Sans MS" panose="030F0702030302020204" pitchFamily="66" charset="0"/>
              </a:rPr>
              <a:t>génital </a:t>
            </a:r>
            <a:r>
              <a:rPr lang="fr-FR" dirty="0">
                <a:latin typeface="Comic Sans MS" panose="030F0702030302020204" pitchFamily="66" charset="0"/>
              </a:rPr>
              <a:t>(ovaires, trompes, utérus et vagin) </a:t>
            </a:r>
          </a:p>
          <a:p>
            <a:pPr marL="285750" indent="-285750">
              <a:buFont typeface="Wingdings" panose="05000000000000000000" pitchFamily="2" charset="2"/>
              <a:buChar char="§"/>
            </a:pPr>
            <a:r>
              <a:rPr lang="fr-FR" b="1" dirty="0" smtClean="0">
                <a:latin typeface="Comic Sans MS" panose="030F0702030302020204" pitchFamily="66" charset="0"/>
              </a:rPr>
              <a:t>une </a:t>
            </a:r>
            <a:r>
              <a:rPr lang="fr-FR" b="1" dirty="0">
                <a:latin typeface="Comic Sans MS" panose="030F0702030302020204" pitchFamily="66" charset="0"/>
              </a:rPr>
              <a:t>partie de </a:t>
            </a:r>
            <a:r>
              <a:rPr lang="fr-FR" b="1" dirty="0" smtClean="0">
                <a:latin typeface="Comic Sans MS" panose="030F0702030302020204" pitchFamily="66" charset="0"/>
              </a:rPr>
              <a:t>l'appareil digestif </a:t>
            </a:r>
            <a:r>
              <a:rPr lang="fr-FR" dirty="0">
                <a:latin typeface="Comic Sans MS" panose="030F0702030302020204" pitchFamily="66" charset="0"/>
              </a:rPr>
              <a:t>(rectum, canal anal, il n’est pas rare que la boucle sigmoïdienne descende dans le pelvis de </a:t>
            </a:r>
            <a:r>
              <a:rPr lang="fr-FR" dirty="0" smtClean="0">
                <a:latin typeface="Comic Sans MS" panose="030F0702030302020204" pitchFamily="66" charset="0"/>
              </a:rPr>
              <a:t>même que </a:t>
            </a:r>
            <a:r>
              <a:rPr lang="fr-FR" dirty="0">
                <a:latin typeface="Comic Sans MS" panose="030F0702030302020204" pitchFamily="66" charset="0"/>
              </a:rPr>
              <a:t>le cæcum et l’appendice). </a:t>
            </a:r>
            <a:endParaRPr lang="fr-FR" dirty="0" smtClean="0">
              <a:latin typeface="Comic Sans MS" panose="030F0702030302020204" pitchFamily="66" charset="0"/>
            </a:endParaRPr>
          </a:p>
          <a:p>
            <a:pPr marL="285750" indent="-285750">
              <a:buFont typeface="Wingdings" panose="05000000000000000000" pitchFamily="2" charset="2"/>
              <a:buChar char="§"/>
            </a:pPr>
            <a:r>
              <a:rPr lang="fr-FR" b="1" dirty="0" smtClean="0">
                <a:latin typeface="Comic Sans MS" panose="030F0702030302020204" pitchFamily="66" charset="0"/>
              </a:rPr>
              <a:t>Les </a:t>
            </a:r>
            <a:r>
              <a:rPr lang="fr-FR" b="1" dirty="0">
                <a:latin typeface="Comic Sans MS" panose="030F0702030302020204" pitchFamily="66" charset="0"/>
              </a:rPr>
              <a:t>vaisseaux iliaques </a:t>
            </a:r>
            <a:r>
              <a:rPr lang="fr-FR" dirty="0">
                <a:latin typeface="Comic Sans MS" panose="030F0702030302020204" pitchFamily="66" charset="0"/>
              </a:rPr>
              <a:t>primitifs externes et hypogastriques traversent le</a:t>
            </a:r>
            <a:br>
              <a:rPr lang="fr-FR" dirty="0">
                <a:latin typeface="Comic Sans MS" panose="030F0702030302020204" pitchFamily="66" charset="0"/>
              </a:rPr>
            </a:br>
            <a:r>
              <a:rPr lang="fr-FR" dirty="0">
                <a:latin typeface="Comic Sans MS" panose="030F0702030302020204" pitchFamily="66" charset="0"/>
              </a:rPr>
              <a:t>pelvis et cheminent sur ses faces latérales et postérieures </a:t>
            </a:r>
          </a:p>
        </p:txBody>
      </p:sp>
      <p:sp>
        <p:nvSpPr>
          <p:cNvPr id="3"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85083" y="2513700"/>
            <a:ext cx="5854488" cy="369332"/>
          </a:xfrm>
          <a:prstGeom prst="rect">
            <a:avLst/>
          </a:prstGeom>
        </p:spPr>
        <p:txBody>
          <a:bodyPr wrap="none">
            <a:spAutoFit/>
          </a:bodyPr>
          <a:lstStyle/>
          <a:p>
            <a:r>
              <a:rPr lang="fr-FR" dirty="0">
                <a:latin typeface="Comic Sans MS" panose="030F0702030302020204" pitchFamily="66" charset="0"/>
              </a:rPr>
              <a:t>Chez la femme, </a:t>
            </a:r>
            <a:r>
              <a:rPr lang="fr-FR" b="1" dirty="0">
                <a:latin typeface="Comic Sans MS" panose="030F0702030302020204" pitchFamily="66" charset="0"/>
              </a:rPr>
              <a:t>le pelvis contient </a:t>
            </a:r>
            <a:r>
              <a:rPr lang="fr-FR" dirty="0">
                <a:latin typeface="Comic Sans MS" panose="030F0702030302020204" pitchFamily="66" charset="0"/>
              </a:rPr>
              <a:t>d’avant en arrière </a:t>
            </a:r>
          </a:p>
        </p:txBody>
      </p:sp>
      <p:sp>
        <p:nvSpPr>
          <p:cNvPr id="9" name="Rectangle 8"/>
          <p:cNvSpPr/>
          <p:nvPr/>
        </p:nvSpPr>
        <p:spPr>
          <a:xfrm>
            <a:off x="3873778" y="889596"/>
            <a:ext cx="7910184" cy="981423"/>
          </a:xfrm>
          <a:prstGeom prst="rect">
            <a:avLst/>
          </a:prstGeom>
        </p:spPr>
        <p:txBody>
          <a:bodyPr wrap="square">
            <a:spAutoFit/>
          </a:bodyPr>
          <a:lstStyle/>
          <a:p>
            <a:pPr algn="ctr">
              <a:lnSpc>
                <a:spcPct val="107000"/>
              </a:lnSpc>
              <a:spcAft>
                <a:spcPts val="800"/>
              </a:spcAft>
            </a:pP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Il contient des structures gynécologiques mais aussi osseuses, digestives, urologiques et vasculaires. Il n’inclut pas la vulve, l’anus et la partie basse du vagin</a:t>
            </a:r>
            <a:endParaRPr lang="fr-FR" sz="1600" dirty="0">
              <a:effectLst/>
              <a:latin typeface="Comic Sans MS" panose="030F0702030302020204" pitchFamily="66" charset="0"/>
              <a:ea typeface="Calibri" panose="020F0502020204030204" pitchFamily="34" charset="0"/>
              <a:cs typeface="Arial" panose="020B0604020202020204" pitchFamily="34" charset="0"/>
            </a:endParaRPr>
          </a:p>
        </p:txBody>
      </p:sp>
      <p:sp>
        <p:nvSpPr>
          <p:cNvPr id="10" name="Rectangle 9"/>
          <p:cNvSpPr/>
          <p:nvPr/>
        </p:nvSpPr>
        <p:spPr>
          <a:xfrm>
            <a:off x="170804" y="751385"/>
            <a:ext cx="2531529" cy="1384995"/>
          </a:xfrm>
          <a:prstGeom prst="rect">
            <a:avLst/>
          </a:prstGeom>
        </p:spPr>
        <p:txBody>
          <a:bodyPr wrap="square">
            <a:spAutoFit/>
          </a:bodyPr>
          <a:lstStyle/>
          <a:p>
            <a:r>
              <a:rPr lang="fr-FR" sz="2800" b="1" dirty="0">
                <a:solidFill>
                  <a:schemeClr val="bg1"/>
                </a:solidFill>
                <a:latin typeface="Comic Sans MS" panose="030F0702030302020204" pitchFamily="66" charset="0"/>
              </a:rPr>
              <a:t>Rappels </a:t>
            </a:r>
            <a:endParaRPr lang="fr-FR" sz="2800" b="1" dirty="0" smtClean="0">
              <a:solidFill>
                <a:schemeClr val="bg1"/>
              </a:solidFill>
              <a:latin typeface="Comic Sans MS" panose="030F0702030302020204" pitchFamily="66" charset="0"/>
            </a:endParaRPr>
          </a:p>
          <a:p>
            <a:r>
              <a:rPr lang="fr-FR" sz="2800" b="1" dirty="0" smtClean="0">
                <a:solidFill>
                  <a:schemeClr val="bg1"/>
                </a:solidFill>
                <a:latin typeface="Comic Sans MS" panose="030F0702030302020204" pitchFamily="66" charset="0"/>
              </a:rPr>
              <a:t>anatomiques</a:t>
            </a:r>
            <a:r>
              <a:rPr lang="fr-FR" sz="2800" dirty="0" smtClean="0">
                <a:solidFill>
                  <a:schemeClr val="bg1"/>
                </a:solidFill>
                <a:latin typeface="Comic Sans MS" panose="030F0702030302020204" pitchFamily="66" charset="0"/>
              </a:rPr>
              <a:t> </a:t>
            </a:r>
            <a:r>
              <a:rPr lang="fr-FR" sz="2800" dirty="0">
                <a:solidFill>
                  <a:schemeClr val="bg1"/>
                </a:solidFill>
                <a:latin typeface="Comic Sans MS" panose="030F0702030302020204" pitchFamily="66" charset="0"/>
              </a:rPr>
              <a:t/>
            </a:r>
            <a:br>
              <a:rPr lang="fr-FR" sz="2800" dirty="0">
                <a:solidFill>
                  <a:schemeClr val="bg1"/>
                </a:solidFill>
                <a:latin typeface="Comic Sans MS" panose="030F0702030302020204" pitchFamily="66" charset="0"/>
              </a:rPr>
            </a:br>
            <a:endParaRPr lang="fr-FR"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329497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8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7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600"/>
                                        <p:tgtEl>
                                          <p:spTgt spid="4"/>
                                        </p:tgtEl>
                                      </p:cBhvr>
                                    </p:animEffect>
                                  </p:childTnLst>
                                </p:cTn>
                              </p:par>
                            </p:childTnLst>
                          </p:cTn>
                        </p:par>
                        <p:par>
                          <p:cTn id="17" fill="hold">
                            <p:stCondLst>
                              <p:cond delay="8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anim calcmode="lin" valueType="num">
                                      <p:cBhvr>
                                        <p:cTn id="21" dur="250" fill="hold"/>
                                        <p:tgtEl>
                                          <p:spTgt spid="9"/>
                                        </p:tgtEl>
                                        <p:attrNameLst>
                                          <p:attrName>ppt_x</p:attrName>
                                        </p:attrNameLst>
                                      </p:cBhvr>
                                      <p:tavLst>
                                        <p:tav tm="0">
                                          <p:val>
                                            <p:strVal val="#ppt_x"/>
                                          </p:val>
                                        </p:tav>
                                        <p:tav tm="100000">
                                          <p:val>
                                            <p:strVal val="#ppt_x"/>
                                          </p:val>
                                        </p:tav>
                                      </p:tavLst>
                                    </p:anim>
                                    <p:anim calcmode="lin" valueType="num">
                                      <p:cBhvr>
                                        <p:cTn id="22" dur="25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5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50"/>
                                        <p:tgtEl>
                                          <p:spTgt spid="7"/>
                                        </p:tgtEl>
                                      </p:cBhvr>
                                    </p:animEffect>
                                    <p:anim calcmode="lin" valueType="num">
                                      <p:cBhvr>
                                        <p:cTn id="27" dur="250" fill="hold"/>
                                        <p:tgtEl>
                                          <p:spTgt spid="7"/>
                                        </p:tgtEl>
                                        <p:attrNameLst>
                                          <p:attrName>ppt_x</p:attrName>
                                        </p:attrNameLst>
                                      </p:cBhvr>
                                      <p:tavLst>
                                        <p:tav tm="0">
                                          <p:val>
                                            <p:strVal val="#ppt_x"/>
                                          </p:val>
                                        </p:tav>
                                        <p:tav tm="100000">
                                          <p:val>
                                            <p:strVal val="#ppt_x"/>
                                          </p:val>
                                        </p:tav>
                                      </p:tavLst>
                                    </p:anim>
                                    <p:anim calcmode="lin" valueType="num">
                                      <p:cBhvr>
                                        <p:cTn id="28"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 calcmode="lin" valueType="num">
                                      <p:cBhvr additive="base">
                                        <p:cTn id="3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 calcmode="lin" valueType="num">
                                      <p:cBhvr additive="base">
                                        <p:cTn id="3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 calcmode="lin" valueType="num">
                                      <p:cBhvr additive="base">
                                        <p:cTn id="4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additive="base">
                                        <p:cTn id="5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663" y="356126"/>
            <a:ext cx="2949846"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échographique</a:t>
            </a:r>
            <a:endParaRPr lang="fr-FR" sz="3200" dirty="0">
              <a:solidFill>
                <a:schemeClr val="bg1"/>
              </a:solidFill>
              <a:latin typeface="Comic Sans MS" panose="030F0702030302020204" pitchFamily="66" charset="0"/>
            </a:endParaRPr>
          </a:p>
        </p:txBody>
      </p:sp>
      <p:grpSp>
        <p:nvGrpSpPr>
          <p:cNvPr id="7" name="Group 95">
            <a:extLst>
              <a:ext uri="{FF2B5EF4-FFF2-40B4-BE49-F238E27FC236}">
                <a16:creationId xmlns:a16="http://schemas.microsoft.com/office/drawing/2014/main" xmlns="" id="{183EA2CA-A17F-4A6A-AC3E-6F8757F77880}"/>
              </a:ext>
            </a:extLst>
          </p:cNvPr>
          <p:cNvGrpSpPr/>
          <p:nvPr/>
        </p:nvGrpSpPr>
        <p:grpSpPr>
          <a:xfrm>
            <a:off x="7633682" y="165189"/>
            <a:ext cx="1805441" cy="1894017"/>
            <a:chOff x="6381342" y="2182683"/>
            <a:chExt cx="1805441" cy="1894017"/>
          </a:xfrm>
        </p:grpSpPr>
        <p:sp>
          <p:nvSpPr>
            <p:cNvPr id="8" name="Rectangle: Top Corners Rounded 96">
              <a:extLst>
                <a:ext uri="{FF2B5EF4-FFF2-40B4-BE49-F238E27FC236}">
                  <a16:creationId xmlns:a16="http://schemas.microsoft.com/office/drawing/2014/main" xmlns=""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97">
              <a:extLst>
                <a:ext uri="{FF2B5EF4-FFF2-40B4-BE49-F238E27FC236}">
                  <a16:creationId xmlns:a16="http://schemas.microsoft.com/office/drawing/2014/main" xmlns="" id="{D9A6427C-7201-480C-B8BA-C01C9BCA7B52}"/>
                </a:ext>
              </a:extLst>
            </p:cNvPr>
            <p:cNvSpPr txBox="1"/>
            <p:nvPr/>
          </p:nvSpPr>
          <p:spPr>
            <a:xfrm>
              <a:off x="6381342"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0" name="Group 99">
            <a:extLst>
              <a:ext uri="{FF2B5EF4-FFF2-40B4-BE49-F238E27FC236}">
                <a16:creationId xmlns:a16="http://schemas.microsoft.com/office/drawing/2014/main" xmlns="" id="{12310FCA-56F2-4778-94B7-C1B5FD53AE20}"/>
              </a:ext>
            </a:extLst>
          </p:cNvPr>
          <p:cNvGrpSpPr/>
          <p:nvPr/>
        </p:nvGrpSpPr>
        <p:grpSpPr>
          <a:xfrm>
            <a:off x="5755113" y="144180"/>
            <a:ext cx="1805441" cy="1894017"/>
            <a:chOff x="3884465" y="2182683"/>
            <a:chExt cx="1805441" cy="1894017"/>
          </a:xfrm>
        </p:grpSpPr>
        <p:sp>
          <p:nvSpPr>
            <p:cNvPr id="11" name="Rectangle: Top Corners Rounded 100">
              <a:extLst>
                <a:ext uri="{FF2B5EF4-FFF2-40B4-BE49-F238E27FC236}">
                  <a16:creationId xmlns:a16="http://schemas.microsoft.com/office/drawing/2014/main" xmlns="" id="{E792FABC-AA8F-4748-B8FA-DBB9112863AC}"/>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01">
              <a:extLst>
                <a:ext uri="{FF2B5EF4-FFF2-40B4-BE49-F238E27FC236}">
                  <a16:creationId xmlns:a16="http://schemas.microsoft.com/office/drawing/2014/main" xmlns=""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3" name="Group 103">
            <a:extLst>
              <a:ext uri="{FF2B5EF4-FFF2-40B4-BE49-F238E27FC236}">
                <a16:creationId xmlns:a16="http://schemas.microsoft.com/office/drawing/2014/main" xmlns="" id="{A87830BE-EEF7-4034-8ABE-3212DB467DB4}"/>
              </a:ext>
            </a:extLst>
          </p:cNvPr>
          <p:cNvGrpSpPr/>
          <p:nvPr/>
        </p:nvGrpSpPr>
        <p:grpSpPr>
          <a:xfrm>
            <a:off x="3832233" y="165189"/>
            <a:ext cx="1805441" cy="1894017"/>
            <a:chOff x="1387588" y="2182683"/>
            <a:chExt cx="1805441" cy="1894017"/>
          </a:xfrm>
        </p:grpSpPr>
        <p:sp>
          <p:nvSpPr>
            <p:cNvPr id="14" name="Rectangle: Top Corners Rounded 104">
              <a:extLst>
                <a:ext uri="{FF2B5EF4-FFF2-40B4-BE49-F238E27FC236}">
                  <a16:creationId xmlns:a16="http://schemas.microsoft.com/office/drawing/2014/main" xmlns=""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5">
              <a:extLst>
                <a:ext uri="{FF2B5EF4-FFF2-40B4-BE49-F238E27FC236}">
                  <a16:creationId xmlns:a16="http://schemas.microsoft.com/office/drawing/2014/main" xmlns=""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16" name="Freeform: Shape 107">
            <a:extLst>
              <a:ext uri="{FF2B5EF4-FFF2-40B4-BE49-F238E27FC236}">
                <a16:creationId xmlns:a16="http://schemas.microsoft.com/office/drawing/2014/main" xmlns="" id="{48958204-CE05-4E79-AC55-C76FBB79E37F}"/>
              </a:ext>
            </a:extLst>
          </p:cNvPr>
          <p:cNvSpPr/>
          <p:nvPr/>
        </p:nvSpPr>
        <p:spPr>
          <a:xfrm flipV="1">
            <a:off x="3939163"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8">
            <a:extLst>
              <a:ext uri="{FF2B5EF4-FFF2-40B4-BE49-F238E27FC236}">
                <a16:creationId xmlns:a16="http://schemas.microsoft.com/office/drawing/2014/main" xmlns="" id="{406A5A75-24F0-496A-82D6-E2B37B100BBD}"/>
              </a:ext>
            </a:extLst>
          </p:cNvPr>
          <p:cNvSpPr/>
          <p:nvPr/>
        </p:nvSpPr>
        <p:spPr>
          <a:xfrm flipV="1">
            <a:off x="5862043" y="110474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9">
            <a:extLst>
              <a:ext uri="{FF2B5EF4-FFF2-40B4-BE49-F238E27FC236}">
                <a16:creationId xmlns:a16="http://schemas.microsoft.com/office/drawing/2014/main" xmlns="" id="{B8C3E14B-EBB2-49A7-9A4E-9C6AFAF9A364}"/>
              </a:ext>
            </a:extLst>
          </p:cNvPr>
          <p:cNvSpPr/>
          <p:nvPr/>
        </p:nvSpPr>
        <p:spPr>
          <a:xfrm flipV="1">
            <a:off x="7735560"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xmlns="" id="{D1E1EB09-3B7F-4AD1-85F5-A963B8B7D4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75476" y="2902991"/>
            <a:ext cx="894354" cy="894352"/>
          </a:xfrm>
          <a:prstGeom prst="rect">
            <a:avLst/>
          </a:prstGeom>
        </p:spPr>
      </p:pic>
      <p:pic>
        <p:nvPicPr>
          <p:cNvPr id="20" name="Picture 6">
            <a:extLst>
              <a:ext uri="{FF2B5EF4-FFF2-40B4-BE49-F238E27FC236}">
                <a16:creationId xmlns:a16="http://schemas.microsoft.com/office/drawing/2014/main" xmlns="" id="{14331A99-A934-4099-9190-67078252B1A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97767" y="2882069"/>
            <a:ext cx="897858" cy="897856"/>
          </a:xfrm>
          <a:prstGeom prst="rect">
            <a:avLst/>
          </a:prstGeom>
        </p:spPr>
      </p:pic>
      <p:pic>
        <p:nvPicPr>
          <p:cNvPr id="21"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89186" y="2902991"/>
            <a:ext cx="907482" cy="907480"/>
          </a:xfrm>
          <a:prstGeom prst="rect">
            <a:avLst/>
          </a:prstGeom>
        </p:spPr>
      </p:pic>
      <p:sp>
        <p:nvSpPr>
          <p:cNvPr id="22" name="Rectangle 21"/>
          <p:cNvSpPr/>
          <p:nvPr/>
        </p:nvSpPr>
        <p:spPr>
          <a:xfrm>
            <a:off x="4339684" y="1976843"/>
            <a:ext cx="811440" cy="369332"/>
          </a:xfrm>
          <a:prstGeom prst="rect">
            <a:avLst/>
          </a:prstGeom>
        </p:spPr>
        <p:txBody>
          <a:bodyPr wrap="none">
            <a:spAutoFit/>
          </a:bodyPr>
          <a:lstStyle/>
          <a:p>
            <a:pPr algn="ctr" fontAlgn="base"/>
            <a:r>
              <a:rPr lang="fr-FR" b="1" dirty="0">
                <a:latin typeface="Comic Sans MS" panose="030F0702030302020204" pitchFamily="66" charset="0"/>
              </a:rPr>
              <a:t>solide</a:t>
            </a:r>
            <a:endParaRPr lang="fr-FR" dirty="0">
              <a:latin typeface="Comic Sans MS" panose="030F0702030302020204" pitchFamily="66" charset="0"/>
            </a:endParaRPr>
          </a:p>
        </p:txBody>
      </p:sp>
      <p:sp>
        <p:nvSpPr>
          <p:cNvPr id="23" name="Rectangle 22"/>
          <p:cNvSpPr/>
          <p:nvPr/>
        </p:nvSpPr>
        <p:spPr>
          <a:xfrm rot="10800000" flipV="1">
            <a:off x="5728705" y="1746010"/>
            <a:ext cx="1808894" cy="1200329"/>
          </a:xfrm>
          <a:prstGeom prst="rect">
            <a:avLst/>
          </a:prstGeom>
        </p:spPr>
        <p:txBody>
          <a:bodyPr wrap="square">
            <a:spAutoFit/>
          </a:bodyPr>
          <a:lstStyle/>
          <a:p>
            <a:pPr algn="ctr" fontAlgn="base"/>
            <a:r>
              <a:rPr lang="fr-FR" b="1" dirty="0">
                <a:latin typeface="Comic Sans MS" panose="030F0702030302020204" pitchFamily="66" charset="0"/>
              </a:rPr>
              <a:t>hétérogène, mixte ou multiloculaire solide</a:t>
            </a:r>
            <a:endParaRPr lang="fr-FR" dirty="0">
              <a:latin typeface="Comic Sans MS" panose="030F0702030302020204" pitchFamily="66" charset="0"/>
            </a:endParaRPr>
          </a:p>
        </p:txBody>
      </p:sp>
      <p:sp>
        <p:nvSpPr>
          <p:cNvPr id="24" name="Rectangle 23"/>
          <p:cNvSpPr/>
          <p:nvPr/>
        </p:nvSpPr>
        <p:spPr>
          <a:xfrm rot="10800000" flipV="1">
            <a:off x="7872039" y="1822543"/>
            <a:ext cx="1318623" cy="923330"/>
          </a:xfrm>
          <a:prstGeom prst="rect">
            <a:avLst/>
          </a:prstGeom>
        </p:spPr>
        <p:txBody>
          <a:bodyPr wrap="square">
            <a:spAutoFit/>
          </a:bodyPr>
          <a:lstStyle/>
          <a:p>
            <a:pPr algn="ctr" fontAlgn="base"/>
            <a:r>
              <a:rPr lang="fr-FR" b="1" dirty="0">
                <a:latin typeface="Comic Sans MS" panose="030F0702030302020204" pitchFamily="66" charset="0"/>
              </a:rPr>
              <a:t>Critères de bénignité</a:t>
            </a:r>
            <a:endParaRPr lang="fr-FR" dirty="0">
              <a:latin typeface="Comic Sans MS" panose="030F0702030302020204" pitchFamily="66" charset="0"/>
            </a:endParaRPr>
          </a:p>
        </p:txBody>
      </p:sp>
      <p:sp>
        <p:nvSpPr>
          <p:cNvPr id="25" name="TextBox 102">
            <a:extLst>
              <a:ext uri="{FF2B5EF4-FFF2-40B4-BE49-F238E27FC236}">
                <a16:creationId xmlns:a16="http://schemas.microsoft.com/office/drawing/2014/main" xmlns="" id="{FECB41C1-3E79-45AA-B100-38C9E092C776}"/>
              </a:ext>
            </a:extLst>
          </p:cNvPr>
          <p:cNvSpPr txBox="1"/>
          <p:nvPr/>
        </p:nvSpPr>
        <p:spPr>
          <a:xfrm>
            <a:off x="6197767" y="337839"/>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sp>
        <p:nvSpPr>
          <p:cNvPr id="26" name="TextBox 102">
            <a:extLst>
              <a:ext uri="{FF2B5EF4-FFF2-40B4-BE49-F238E27FC236}">
                <a16:creationId xmlns:a16="http://schemas.microsoft.com/office/drawing/2014/main" xmlns="" id="{FECB41C1-3E79-45AA-B100-38C9E092C776}"/>
              </a:ext>
            </a:extLst>
          </p:cNvPr>
          <p:cNvSpPr txBox="1"/>
          <p:nvPr/>
        </p:nvSpPr>
        <p:spPr>
          <a:xfrm>
            <a:off x="4250875" y="356126"/>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1</a:t>
            </a:r>
            <a:endParaRPr lang="en-US" sz="6000" b="1" dirty="0">
              <a:solidFill>
                <a:srgbClr val="E6E7E9"/>
              </a:solidFill>
              <a:latin typeface="Tw Cen MT" panose="020B0602020104020603" pitchFamily="34" charset="0"/>
            </a:endParaRPr>
          </a:p>
        </p:txBody>
      </p:sp>
      <p:sp>
        <p:nvSpPr>
          <p:cNvPr id="27" name="TextBox 102">
            <a:extLst>
              <a:ext uri="{FF2B5EF4-FFF2-40B4-BE49-F238E27FC236}">
                <a16:creationId xmlns:a16="http://schemas.microsoft.com/office/drawing/2014/main" xmlns="" id="{FECB41C1-3E79-45AA-B100-38C9E092C776}"/>
              </a:ext>
            </a:extLst>
          </p:cNvPr>
          <p:cNvSpPr txBox="1"/>
          <p:nvPr/>
        </p:nvSpPr>
        <p:spPr>
          <a:xfrm>
            <a:off x="8044011" y="378594"/>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sp>
        <p:nvSpPr>
          <p:cNvPr id="50" name="Rectangle: Top Corners Rounded 96">
            <a:extLst>
              <a:ext uri="{FF2B5EF4-FFF2-40B4-BE49-F238E27FC236}">
                <a16:creationId xmlns:a16="http://schemas.microsoft.com/office/drawing/2014/main" xmlns="" id="{225A95EB-3596-4C52-91EE-39023E85BE2D}"/>
              </a:ext>
            </a:extLst>
          </p:cNvPr>
          <p:cNvSpPr/>
          <p:nvPr/>
        </p:nvSpPr>
        <p:spPr>
          <a:xfrm>
            <a:off x="9557784" y="171297"/>
            <a:ext cx="1591582" cy="1866900"/>
          </a:xfrm>
          <a:prstGeom prst="round2SameRect">
            <a:avLst>
              <a:gd name="adj1" fmla="val 12063"/>
              <a:gd name="adj2" fmla="val 0"/>
            </a:avLst>
          </a:prstGeom>
          <a:solidFill>
            <a:srgbClr val="0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09">
            <a:extLst>
              <a:ext uri="{FF2B5EF4-FFF2-40B4-BE49-F238E27FC236}">
                <a16:creationId xmlns:a16="http://schemas.microsoft.com/office/drawing/2014/main" xmlns="" id="{B8C3E14B-EBB2-49A7-9A4E-9C6AFAF9A364}"/>
              </a:ext>
            </a:extLst>
          </p:cNvPr>
          <p:cNvSpPr/>
          <p:nvPr/>
        </p:nvSpPr>
        <p:spPr>
          <a:xfrm flipV="1">
            <a:off x="9552732" y="110474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xmlns="" val="0"/>
              </a:ext>
            </a:extLst>
          </a:blip>
          <a:stretch>
            <a:fillRect/>
          </a:stretch>
        </p:blipFill>
        <p:spPr>
          <a:xfrm>
            <a:off x="9906358" y="2881982"/>
            <a:ext cx="907482" cy="907480"/>
          </a:xfrm>
          <a:prstGeom prst="rect">
            <a:avLst/>
          </a:prstGeom>
        </p:spPr>
      </p:pic>
      <p:sp>
        <p:nvSpPr>
          <p:cNvPr id="54" name="Rectangle 53"/>
          <p:cNvSpPr/>
          <p:nvPr/>
        </p:nvSpPr>
        <p:spPr>
          <a:xfrm rot="10800000" flipV="1">
            <a:off x="9510192" y="1901319"/>
            <a:ext cx="1596413" cy="646331"/>
          </a:xfrm>
          <a:prstGeom prst="rect">
            <a:avLst/>
          </a:prstGeom>
        </p:spPr>
        <p:txBody>
          <a:bodyPr wrap="square">
            <a:spAutoFit/>
          </a:bodyPr>
          <a:lstStyle/>
          <a:p>
            <a:pPr algn="ctr" fontAlgn="base"/>
            <a:r>
              <a:rPr lang="fr-FR" b="1" dirty="0">
                <a:latin typeface="Comic Sans MS" panose="030F0702030302020204" pitchFamily="66" charset="0"/>
              </a:rPr>
              <a:t>Critères de malignité</a:t>
            </a:r>
            <a:endParaRPr lang="fr-FR" dirty="0">
              <a:latin typeface="Comic Sans MS" panose="030F0702030302020204" pitchFamily="66" charset="0"/>
            </a:endParaRPr>
          </a:p>
        </p:txBody>
      </p:sp>
      <p:sp>
        <p:nvSpPr>
          <p:cNvPr id="55" name="TextBox 102">
            <a:extLst>
              <a:ext uri="{FF2B5EF4-FFF2-40B4-BE49-F238E27FC236}">
                <a16:creationId xmlns:a16="http://schemas.microsoft.com/office/drawing/2014/main" xmlns="" id="{FECB41C1-3E79-45AA-B100-38C9E092C776}"/>
              </a:ext>
            </a:extLst>
          </p:cNvPr>
          <p:cNvSpPr txBox="1"/>
          <p:nvPr/>
        </p:nvSpPr>
        <p:spPr>
          <a:xfrm>
            <a:off x="9861183" y="35758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4</a:t>
            </a:r>
          </a:p>
        </p:txBody>
      </p:sp>
    </p:spTree>
    <p:extLst>
      <p:ext uri="{BB962C8B-B14F-4D97-AF65-F5344CB8AC3E}">
        <p14:creationId xmlns:p14="http://schemas.microsoft.com/office/powerpoint/2010/main" xmlns="" val="45276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14" presetClass="exit" presetSubtype="10" fill="hold" grpId="0" nodeType="withEffect">
                                  <p:stCondLst>
                                    <p:cond delay="0"/>
                                  </p:stCondLst>
                                  <p:childTnLst>
                                    <p:animEffect transition="out" filter="randombar(horizontal)">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14" presetClass="exit" presetSubtype="10" fill="hold" grpId="0" nodeType="withEffect">
                                  <p:stCondLst>
                                    <p:cond delay="0"/>
                                  </p:stCondLst>
                                  <p:childTnLst>
                                    <p:animEffect transition="out" filter="randombar(horizontal)">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par>
                                <p:cTn id="38" presetID="14" presetClass="exit" presetSubtype="10" fill="hold" grpId="0" nodeType="withEffect">
                                  <p:stCondLst>
                                    <p:cond delay="0"/>
                                  </p:stCondLst>
                                  <p:childTnLst>
                                    <p:animEffect transition="out" filter="randombar(horizontal)">
                                      <p:cBhvr>
                                        <p:cTn id="39" dur="500"/>
                                        <p:tgtEl>
                                          <p:spTgt spid="52"/>
                                        </p:tgtEl>
                                      </p:cBhvr>
                                    </p:animEffect>
                                    <p:set>
                                      <p:cBhvr>
                                        <p:cTn id="40" dur="1" fill="hold">
                                          <p:stCondLst>
                                            <p:cond delay="499"/>
                                          </p:stCondLst>
                                        </p:cTn>
                                        <p:tgtEl>
                                          <p:spTgt spid="52"/>
                                        </p:tgtEl>
                                        <p:attrNameLst>
                                          <p:attrName>style.visibility</p:attrName>
                                        </p:attrNameLst>
                                      </p:cBhvr>
                                      <p:to>
                                        <p:strVal val="hidden"/>
                                      </p:to>
                                    </p:set>
                                  </p:childTnLst>
                                </p:cTn>
                              </p:par>
                              <p:par>
                                <p:cTn id="41" presetID="14" presetClass="exit" presetSubtype="10" fill="hold" nodeType="withEffect">
                                  <p:stCondLst>
                                    <p:cond delay="0"/>
                                  </p:stCondLst>
                                  <p:childTnLst>
                                    <p:animEffect transition="out" filter="randombar(horizontal)">
                                      <p:cBhvr>
                                        <p:cTn id="42" dur="500"/>
                                        <p:tgtEl>
                                          <p:spTgt spid="53"/>
                                        </p:tgtEl>
                                      </p:cBhvr>
                                    </p:animEffect>
                                    <p:set>
                                      <p:cBhvr>
                                        <p:cTn id="43" dur="1" fill="hold">
                                          <p:stCondLst>
                                            <p:cond delay="499"/>
                                          </p:stCondLst>
                                        </p:cTn>
                                        <p:tgtEl>
                                          <p:spTgt spid="53"/>
                                        </p:tgtEl>
                                        <p:attrNameLst>
                                          <p:attrName>style.visibility</p:attrName>
                                        </p:attrNameLst>
                                      </p:cBhvr>
                                      <p:to>
                                        <p:strVal val="hidden"/>
                                      </p:to>
                                    </p:set>
                                  </p:childTnLst>
                                </p:cTn>
                              </p:par>
                              <p:par>
                                <p:cTn id="44" presetID="14" presetClass="exit" presetSubtype="10" fill="hold" grpId="0" nodeType="withEffect">
                                  <p:stCondLst>
                                    <p:cond delay="0"/>
                                  </p:stCondLst>
                                  <p:childTnLst>
                                    <p:animEffect transition="out" filter="randombar(horizontal)">
                                      <p:cBhvr>
                                        <p:cTn id="45" dur="500"/>
                                        <p:tgtEl>
                                          <p:spTgt spid="54"/>
                                        </p:tgtEl>
                                      </p:cBhvr>
                                    </p:animEffect>
                                    <p:set>
                                      <p:cBhvr>
                                        <p:cTn id="46" dur="1" fill="hold">
                                          <p:stCondLst>
                                            <p:cond delay="499"/>
                                          </p:stCondLst>
                                        </p:cTn>
                                        <p:tgtEl>
                                          <p:spTgt spid="54"/>
                                        </p:tgtEl>
                                        <p:attrNameLst>
                                          <p:attrName>style.visibility</p:attrName>
                                        </p:attrNameLst>
                                      </p:cBhvr>
                                      <p:to>
                                        <p:strVal val="hidden"/>
                                      </p:to>
                                    </p:set>
                                  </p:childTnLst>
                                </p:cTn>
                              </p:par>
                              <p:par>
                                <p:cTn id="47" presetID="14" presetClass="exit" presetSubtype="10" fill="hold" grpId="0" nodeType="withEffect">
                                  <p:stCondLst>
                                    <p:cond delay="0"/>
                                  </p:stCondLst>
                                  <p:childTnLst>
                                    <p:animEffect transition="out" filter="randombar(horizontal)">
                                      <p:cBhvr>
                                        <p:cTn id="48" dur="500"/>
                                        <p:tgtEl>
                                          <p:spTgt spid="55"/>
                                        </p:tgtEl>
                                      </p:cBhvr>
                                    </p:animEffect>
                                    <p:set>
                                      <p:cBhvr>
                                        <p:cTn id="49"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p:bldP spid="24" grpId="0"/>
      <p:bldP spid="25" grpId="0"/>
      <p:bldP spid="27" grpId="0"/>
      <p:bldP spid="50" grpId="0" animBg="1"/>
      <p:bldP spid="52" grpId="0" animBg="1"/>
      <p:bldP spid="54"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663" y="356126"/>
            <a:ext cx="2949846"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échographique</a:t>
            </a:r>
            <a:endParaRPr lang="fr-FR" sz="3200" dirty="0">
              <a:solidFill>
                <a:schemeClr val="bg1"/>
              </a:solidFill>
              <a:latin typeface="Comic Sans MS" panose="030F0702030302020204" pitchFamily="66" charset="0"/>
            </a:endParaRPr>
          </a:p>
        </p:txBody>
      </p:sp>
      <p:grpSp>
        <p:nvGrpSpPr>
          <p:cNvPr id="13" name="Group 103">
            <a:extLst>
              <a:ext uri="{FF2B5EF4-FFF2-40B4-BE49-F238E27FC236}">
                <a16:creationId xmlns:a16="http://schemas.microsoft.com/office/drawing/2014/main" xmlns="" id="{A87830BE-EEF7-4034-8ABE-3212DB467DB4}"/>
              </a:ext>
            </a:extLst>
          </p:cNvPr>
          <p:cNvGrpSpPr/>
          <p:nvPr/>
        </p:nvGrpSpPr>
        <p:grpSpPr>
          <a:xfrm>
            <a:off x="3832233" y="165189"/>
            <a:ext cx="1805441" cy="1894017"/>
            <a:chOff x="1387588" y="2182683"/>
            <a:chExt cx="1805441" cy="1894017"/>
          </a:xfrm>
        </p:grpSpPr>
        <p:sp>
          <p:nvSpPr>
            <p:cNvPr id="14" name="Rectangle: Top Corners Rounded 104">
              <a:extLst>
                <a:ext uri="{FF2B5EF4-FFF2-40B4-BE49-F238E27FC236}">
                  <a16:creationId xmlns:a16="http://schemas.microsoft.com/office/drawing/2014/main" xmlns=""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5">
              <a:extLst>
                <a:ext uri="{FF2B5EF4-FFF2-40B4-BE49-F238E27FC236}">
                  <a16:creationId xmlns:a16="http://schemas.microsoft.com/office/drawing/2014/main" xmlns=""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16" name="Freeform: Shape 107">
            <a:extLst>
              <a:ext uri="{FF2B5EF4-FFF2-40B4-BE49-F238E27FC236}">
                <a16:creationId xmlns:a16="http://schemas.microsoft.com/office/drawing/2014/main" xmlns="" id="{48958204-CE05-4E79-AC55-C76FBB79E37F}"/>
              </a:ext>
            </a:extLst>
          </p:cNvPr>
          <p:cNvSpPr/>
          <p:nvPr/>
        </p:nvSpPr>
        <p:spPr>
          <a:xfrm flipV="1">
            <a:off x="3939163"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xmlns="" id="{D1E1EB09-3B7F-4AD1-85F5-A963B8B7D4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75476" y="2902991"/>
            <a:ext cx="894354" cy="894352"/>
          </a:xfrm>
          <a:prstGeom prst="rect">
            <a:avLst/>
          </a:prstGeom>
        </p:spPr>
      </p:pic>
      <p:sp>
        <p:nvSpPr>
          <p:cNvPr id="22" name="Rectangle 21"/>
          <p:cNvSpPr/>
          <p:nvPr/>
        </p:nvSpPr>
        <p:spPr>
          <a:xfrm>
            <a:off x="4339684" y="1976843"/>
            <a:ext cx="811440" cy="369332"/>
          </a:xfrm>
          <a:prstGeom prst="rect">
            <a:avLst/>
          </a:prstGeom>
        </p:spPr>
        <p:txBody>
          <a:bodyPr wrap="none">
            <a:spAutoFit/>
          </a:bodyPr>
          <a:lstStyle/>
          <a:p>
            <a:pPr algn="ctr" fontAlgn="base"/>
            <a:r>
              <a:rPr lang="fr-FR" b="1" dirty="0">
                <a:latin typeface="Comic Sans MS" panose="030F0702030302020204" pitchFamily="66" charset="0"/>
              </a:rPr>
              <a:t>solide</a:t>
            </a:r>
            <a:endParaRPr lang="fr-FR" dirty="0">
              <a:latin typeface="Comic Sans MS" panose="030F0702030302020204" pitchFamily="66" charset="0"/>
            </a:endParaRPr>
          </a:p>
        </p:txBody>
      </p:sp>
      <p:sp>
        <p:nvSpPr>
          <p:cNvPr id="26" name="TextBox 102">
            <a:extLst>
              <a:ext uri="{FF2B5EF4-FFF2-40B4-BE49-F238E27FC236}">
                <a16:creationId xmlns:a16="http://schemas.microsoft.com/office/drawing/2014/main" xmlns="" id="{FECB41C1-3E79-45AA-B100-38C9E092C776}"/>
              </a:ext>
            </a:extLst>
          </p:cNvPr>
          <p:cNvSpPr txBox="1"/>
          <p:nvPr/>
        </p:nvSpPr>
        <p:spPr>
          <a:xfrm>
            <a:off x="4250875" y="356126"/>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1</a:t>
            </a:r>
            <a:endParaRPr lang="en-US" sz="6000" b="1" dirty="0">
              <a:solidFill>
                <a:srgbClr val="E6E7E9"/>
              </a:solidFill>
              <a:latin typeface="Tw Cen MT" panose="020B0602020104020603" pitchFamily="34" charset="0"/>
            </a:endParaRPr>
          </a:p>
        </p:txBody>
      </p:sp>
      <p:sp>
        <p:nvSpPr>
          <p:cNvPr id="28" name="Rectangle 27"/>
          <p:cNvSpPr/>
          <p:nvPr/>
        </p:nvSpPr>
        <p:spPr>
          <a:xfrm>
            <a:off x="6673515" y="1048623"/>
            <a:ext cx="3160295" cy="646331"/>
          </a:xfrm>
          <a:prstGeom prst="rect">
            <a:avLst/>
          </a:prstGeom>
        </p:spPr>
        <p:txBody>
          <a:bodyPr wrap="square">
            <a:spAutoFit/>
          </a:bodyPr>
          <a:lstStyle/>
          <a:p>
            <a:pPr fontAlgn="base"/>
            <a:r>
              <a:rPr lang="fr-FR" dirty="0">
                <a:latin typeface="inherit"/>
              </a:rPr>
              <a:t>Fibrome +++</a:t>
            </a:r>
            <a:br>
              <a:rPr lang="fr-FR" dirty="0">
                <a:latin typeface="inherit"/>
              </a:rPr>
            </a:br>
            <a:r>
              <a:rPr lang="fr-FR" dirty="0">
                <a:latin typeface="inherit"/>
              </a:rPr>
              <a:t>Cancer du corps de l’utérus</a:t>
            </a:r>
          </a:p>
        </p:txBody>
      </p:sp>
      <p:pic>
        <p:nvPicPr>
          <p:cNvPr id="30" name="Image 29"/>
          <p:cNvPicPr>
            <a:picLocks noChangeAspect="1"/>
          </p:cNvPicPr>
          <p:nvPr/>
        </p:nvPicPr>
        <p:blipFill>
          <a:blip r:embed="rId3"/>
          <a:stretch>
            <a:fillRect/>
          </a:stretch>
        </p:blipFill>
        <p:spPr>
          <a:xfrm>
            <a:off x="5867058" y="1976843"/>
            <a:ext cx="6020879" cy="2648320"/>
          </a:xfrm>
          <a:prstGeom prst="rect">
            <a:avLst/>
          </a:prstGeom>
        </p:spPr>
      </p:pic>
      <p:sp>
        <p:nvSpPr>
          <p:cNvPr id="31" name="Rectangle 30"/>
          <p:cNvSpPr/>
          <p:nvPr/>
        </p:nvSpPr>
        <p:spPr>
          <a:xfrm>
            <a:off x="5638831" y="4924628"/>
            <a:ext cx="6096000" cy="646331"/>
          </a:xfrm>
          <a:prstGeom prst="rect">
            <a:avLst/>
          </a:prstGeom>
        </p:spPr>
        <p:txBody>
          <a:bodyPr>
            <a:spAutoFit/>
          </a:bodyPr>
          <a:lstStyle/>
          <a:p>
            <a:r>
              <a:rPr lang="fr-FR" sz="800" dirty="0">
                <a:solidFill>
                  <a:srgbClr val="231F20"/>
                </a:solidFill>
                <a:latin typeface="Frutiger-Light"/>
              </a:rPr>
              <a:t>formation </a:t>
            </a:r>
            <a:r>
              <a:rPr lang="fr-FR" sz="800" dirty="0" err="1">
                <a:solidFill>
                  <a:srgbClr val="231F20"/>
                </a:solidFill>
                <a:latin typeface="Frutiger-Light"/>
              </a:rPr>
              <a:t>hypoéchogène</a:t>
            </a:r>
            <a:r>
              <a:rPr lang="fr-FR" sz="800" dirty="0">
                <a:solidFill>
                  <a:srgbClr val="231F20"/>
                </a:solidFill>
                <a:latin typeface="Frutiger-Light"/>
              </a:rPr>
              <a:t> </a:t>
            </a:r>
            <a:r>
              <a:rPr lang="fr-FR" sz="800" dirty="0" err="1">
                <a:solidFill>
                  <a:srgbClr val="231F20"/>
                </a:solidFill>
                <a:latin typeface="Frutiger-Light"/>
              </a:rPr>
              <a:t>centro</a:t>
            </a:r>
            <a:r>
              <a:rPr lang="fr-FR" sz="800" dirty="0">
                <a:solidFill>
                  <a:srgbClr val="231F20"/>
                </a:solidFill>
                <a:latin typeface="Frutiger-Light"/>
              </a:rPr>
              <a:t>-utérine, l’endomètre laminé est difficilement identifiable. </a:t>
            </a:r>
            <a:r>
              <a:rPr lang="fr-FR" sz="800" b="1" dirty="0">
                <a:solidFill>
                  <a:srgbClr val="231F20"/>
                </a:solidFill>
                <a:latin typeface="Frutiger-Bold"/>
              </a:rPr>
              <a:t>b. </a:t>
            </a:r>
            <a:r>
              <a:rPr lang="fr-FR" sz="800" dirty="0">
                <a:solidFill>
                  <a:srgbClr val="231F20"/>
                </a:solidFill>
                <a:latin typeface="Frutiger-Light"/>
              </a:rPr>
              <a:t>Pièce opératoire, même patiente.</a:t>
            </a:r>
            <a:r>
              <a:rPr lang="fr-FR" dirty="0"/>
              <a:t> </a:t>
            </a:r>
            <a:br>
              <a:rPr lang="fr-FR" dirty="0"/>
            </a:br>
            <a:endParaRPr lang="fr-FR" dirty="0"/>
          </a:p>
        </p:txBody>
      </p:sp>
    </p:spTree>
    <p:extLst>
      <p:ext uri="{BB962C8B-B14F-4D97-AF65-F5344CB8AC3E}">
        <p14:creationId xmlns:p14="http://schemas.microsoft.com/office/powerpoint/2010/main" xmlns="" val="42106814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663" y="356126"/>
            <a:ext cx="2949846"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échographique</a:t>
            </a:r>
            <a:endParaRPr lang="fr-FR" sz="3200" dirty="0">
              <a:solidFill>
                <a:schemeClr val="bg1"/>
              </a:solidFill>
              <a:latin typeface="Comic Sans MS" panose="030F0702030302020204" pitchFamily="66" charset="0"/>
            </a:endParaRPr>
          </a:p>
        </p:txBody>
      </p:sp>
      <p:grpSp>
        <p:nvGrpSpPr>
          <p:cNvPr id="7" name="Group 95">
            <a:extLst>
              <a:ext uri="{FF2B5EF4-FFF2-40B4-BE49-F238E27FC236}">
                <a16:creationId xmlns:a16="http://schemas.microsoft.com/office/drawing/2014/main" xmlns="" id="{183EA2CA-A17F-4A6A-AC3E-6F8757F77880}"/>
              </a:ext>
            </a:extLst>
          </p:cNvPr>
          <p:cNvGrpSpPr/>
          <p:nvPr/>
        </p:nvGrpSpPr>
        <p:grpSpPr>
          <a:xfrm>
            <a:off x="7633682" y="165189"/>
            <a:ext cx="1805441" cy="1894017"/>
            <a:chOff x="6381342" y="2182683"/>
            <a:chExt cx="1805441" cy="1894017"/>
          </a:xfrm>
        </p:grpSpPr>
        <p:sp>
          <p:nvSpPr>
            <p:cNvPr id="8" name="Rectangle: Top Corners Rounded 96">
              <a:extLst>
                <a:ext uri="{FF2B5EF4-FFF2-40B4-BE49-F238E27FC236}">
                  <a16:creationId xmlns:a16="http://schemas.microsoft.com/office/drawing/2014/main" xmlns=""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97">
              <a:extLst>
                <a:ext uri="{FF2B5EF4-FFF2-40B4-BE49-F238E27FC236}">
                  <a16:creationId xmlns:a16="http://schemas.microsoft.com/office/drawing/2014/main" xmlns="" id="{D9A6427C-7201-480C-B8BA-C01C9BCA7B52}"/>
                </a:ext>
              </a:extLst>
            </p:cNvPr>
            <p:cNvSpPr txBox="1"/>
            <p:nvPr/>
          </p:nvSpPr>
          <p:spPr>
            <a:xfrm>
              <a:off x="6381342"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0" name="Group 99">
            <a:extLst>
              <a:ext uri="{FF2B5EF4-FFF2-40B4-BE49-F238E27FC236}">
                <a16:creationId xmlns:a16="http://schemas.microsoft.com/office/drawing/2014/main" xmlns="" id="{12310FCA-56F2-4778-94B7-C1B5FD53AE20}"/>
              </a:ext>
            </a:extLst>
          </p:cNvPr>
          <p:cNvGrpSpPr/>
          <p:nvPr/>
        </p:nvGrpSpPr>
        <p:grpSpPr>
          <a:xfrm>
            <a:off x="5755113" y="144180"/>
            <a:ext cx="1805441" cy="1894017"/>
            <a:chOff x="3884465" y="2182683"/>
            <a:chExt cx="1805441" cy="1894017"/>
          </a:xfrm>
        </p:grpSpPr>
        <p:sp>
          <p:nvSpPr>
            <p:cNvPr id="11" name="Rectangle: Top Corners Rounded 100">
              <a:extLst>
                <a:ext uri="{FF2B5EF4-FFF2-40B4-BE49-F238E27FC236}">
                  <a16:creationId xmlns:a16="http://schemas.microsoft.com/office/drawing/2014/main" xmlns="" id="{E792FABC-AA8F-4748-B8FA-DBB9112863AC}"/>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01">
              <a:extLst>
                <a:ext uri="{FF2B5EF4-FFF2-40B4-BE49-F238E27FC236}">
                  <a16:creationId xmlns:a16="http://schemas.microsoft.com/office/drawing/2014/main" xmlns=""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3" name="Group 103">
            <a:extLst>
              <a:ext uri="{FF2B5EF4-FFF2-40B4-BE49-F238E27FC236}">
                <a16:creationId xmlns:a16="http://schemas.microsoft.com/office/drawing/2014/main" xmlns="" id="{A87830BE-EEF7-4034-8ABE-3212DB467DB4}"/>
              </a:ext>
            </a:extLst>
          </p:cNvPr>
          <p:cNvGrpSpPr/>
          <p:nvPr/>
        </p:nvGrpSpPr>
        <p:grpSpPr>
          <a:xfrm>
            <a:off x="3832233" y="165189"/>
            <a:ext cx="1805441" cy="1894017"/>
            <a:chOff x="1387588" y="2182683"/>
            <a:chExt cx="1805441" cy="1894017"/>
          </a:xfrm>
        </p:grpSpPr>
        <p:sp>
          <p:nvSpPr>
            <p:cNvPr id="14" name="Rectangle: Top Corners Rounded 104">
              <a:extLst>
                <a:ext uri="{FF2B5EF4-FFF2-40B4-BE49-F238E27FC236}">
                  <a16:creationId xmlns:a16="http://schemas.microsoft.com/office/drawing/2014/main" xmlns=""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5">
              <a:extLst>
                <a:ext uri="{FF2B5EF4-FFF2-40B4-BE49-F238E27FC236}">
                  <a16:creationId xmlns:a16="http://schemas.microsoft.com/office/drawing/2014/main" xmlns=""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16" name="Freeform: Shape 107">
            <a:extLst>
              <a:ext uri="{FF2B5EF4-FFF2-40B4-BE49-F238E27FC236}">
                <a16:creationId xmlns:a16="http://schemas.microsoft.com/office/drawing/2014/main" xmlns="" id="{48958204-CE05-4E79-AC55-C76FBB79E37F}"/>
              </a:ext>
            </a:extLst>
          </p:cNvPr>
          <p:cNvSpPr/>
          <p:nvPr/>
        </p:nvSpPr>
        <p:spPr>
          <a:xfrm flipV="1">
            <a:off x="3939163"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8">
            <a:extLst>
              <a:ext uri="{FF2B5EF4-FFF2-40B4-BE49-F238E27FC236}">
                <a16:creationId xmlns:a16="http://schemas.microsoft.com/office/drawing/2014/main" xmlns="" id="{406A5A75-24F0-496A-82D6-E2B37B100BBD}"/>
              </a:ext>
            </a:extLst>
          </p:cNvPr>
          <p:cNvSpPr/>
          <p:nvPr/>
        </p:nvSpPr>
        <p:spPr>
          <a:xfrm flipV="1">
            <a:off x="5862043" y="110474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9">
            <a:extLst>
              <a:ext uri="{FF2B5EF4-FFF2-40B4-BE49-F238E27FC236}">
                <a16:creationId xmlns:a16="http://schemas.microsoft.com/office/drawing/2014/main" xmlns="" id="{B8C3E14B-EBB2-49A7-9A4E-9C6AFAF9A364}"/>
              </a:ext>
            </a:extLst>
          </p:cNvPr>
          <p:cNvSpPr/>
          <p:nvPr/>
        </p:nvSpPr>
        <p:spPr>
          <a:xfrm flipV="1">
            <a:off x="7735560"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xmlns="" id="{D1E1EB09-3B7F-4AD1-85F5-A963B8B7D4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75476" y="2902991"/>
            <a:ext cx="894354" cy="894352"/>
          </a:xfrm>
          <a:prstGeom prst="rect">
            <a:avLst/>
          </a:prstGeom>
        </p:spPr>
      </p:pic>
      <p:pic>
        <p:nvPicPr>
          <p:cNvPr id="20" name="Picture 6">
            <a:extLst>
              <a:ext uri="{FF2B5EF4-FFF2-40B4-BE49-F238E27FC236}">
                <a16:creationId xmlns:a16="http://schemas.microsoft.com/office/drawing/2014/main" xmlns="" id="{14331A99-A934-4099-9190-67078252B1A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97767" y="2882069"/>
            <a:ext cx="897858" cy="897856"/>
          </a:xfrm>
          <a:prstGeom prst="rect">
            <a:avLst/>
          </a:prstGeom>
        </p:spPr>
      </p:pic>
      <p:pic>
        <p:nvPicPr>
          <p:cNvPr id="21"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89186" y="2902991"/>
            <a:ext cx="907482" cy="907480"/>
          </a:xfrm>
          <a:prstGeom prst="rect">
            <a:avLst/>
          </a:prstGeom>
        </p:spPr>
      </p:pic>
      <p:sp>
        <p:nvSpPr>
          <p:cNvPr id="22" name="Rectangle 21"/>
          <p:cNvSpPr/>
          <p:nvPr/>
        </p:nvSpPr>
        <p:spPr>
          <a:xfrm>
            <a:off x="4339684" y="1976843"/>
            <a:ext cx="811440" cy="369332"/>
          </a:xfrm>
          <a:prstGeom prst="rect">
            <a:avLst/>
          </a:prstGeom>
        </p:spPr>
        <p:txBody>
          <a:bodyPr wrap="none">
            <a:spAutoFit/>
          </a:bodyPr>
          <a:lstStyle/>
          <a:p>
            <a:pPr algn="ctr" fontAlgn="base"/>
            <a:r>
              <a:rPr lang="fr-FR" b="1" dirty="0">
                <a:latin typeface="Comic Sans MS" panose="030F0702030302020204" pitchFamily="66" charset="0"/>
              </a:rPr>
              <a:t>solide</a:t>
            </a:r>
            <a:endParaRPr lang="fr-FR" dirty="0">
              <a:latin typeface="Comic Sans MS" panose="030F0702030302020204" pitchFamily="66" charset="0"/>
            </a:endParaRPr>
          </a:p>
        </p:txBody>
      </p:sp>
      <p:sp>
        <p:nvSpPr>
          <p:cNvPr id="23" name="Rectangle 22"/>
          <p:cNvSpPr/>
          <p:nvPr/>
        </p:nvSpPr>
        <p:spPr>
          <a:xfrm rot="10800000" flipV="1">
            <a:off x="5728705" y="1746010"/>
            <a:ext cx="1808894" cy="1200329"/>
          </a:xfrm>
          <a:prstGeom prst="rect">
            <a:avLst/>
          </a:prstGeom>
        </p:spPr>
        <p:txBody>
          <a:bodyPr wrap="square">
            <a:spAutoFit/>
          </a:bodyPr>
          <a:lstStyle/>
          <a:p>
            <a:pPr algn="ctr" fontAlgn="base"/>
            <a:r>
              <a:rPr lang="fr-FR" b="1" dirty="0">
                <a:latin typeface="Comic Sans MS" panose="030F0702030302020204" pitchFamily="66" charset="0"/>
              </a:rPr>
              <a:t>hétérogène, mixte ou multiloculaire solide</a:t>
            </a:r>
            <a:endParaRPr lang="fr-FR" dirty="0">
              <a:latin typeface="Comic Sans MS" panose="030F0702030302020204" pitchFamily="66" charset="0"/>
            </a:endParaRPr>
          </a:p>
        </p:txBody>
      </p:sp>
      <p:sp>
        <p:nvSpPr>
          <p:cNvPr id="24" name="Rectangle 23"/>
          <p:cNvSpPr/>
          <p:nvPr/>
        </p:nvSpPr>
        <p:spPr>
          <a:xfrm rot="10800000" flipV="1">
            <a:off x="7872039" y="1822543"/>
            <a:ext cx="1318623" cy="923330"/>
          </a:xfrm>
          <a:prstGeom prst="rect">
            <a:avLst/>
          </a:prstGeom>
        </p:spPr>
        <p:txBody>
          <a:bodyPr wrap="square">
            <a:spAutoFit/>
          </a:bodyPr>
          <a:lstStyle/>
          <a:p>
            <a:pPr algn="ctr" fontAlgn="base"/>
            <a:r>
              <a:rPr lang="fr-FR" b="1" dirty="0">
                <a:latin typeface="Comic Sans MS" panose="030F0702030302020204" pitchFamily="66" charset="0"/>
              </a:rPr>
              <a:t>Critères de bénignité</a:t>
            </a:r>
            <a:endParaRPr lang="fr-FR" dirty="0">
              <a:latin typeface="Comic Sans MS" panose="030F0702030302020204" pitchFamily="66" charset="0"/>
            </a:endParaRPr>
          </a:p>
        </p:txBody>
      </p:sp>
      <p:sp>
        <p:nvSpPr>
          <p:cNvPr id="25" name="TextBox 102">
            <a:extLst>
              <a:ext uri="{FF2B5EF4-FFF2-40B4-BE49-F238E27FC236}">
                <a16:creationId xmlns:a16="http://schemas.microsoft.com/office/drawing/2014/main" xmlns="" id="{FECB41C1-3E79-45AA-B100-38C9E092C776}"/>
              </a:ext>
            </a:extLst>
          </p:cNvPr>
          <p:cNvSpPr txBox="1"/>
          <p:nvPr/>
        </p:nvSpPr>
        <p:spPr>
          <a:xfrm>
            <a:off x="6197767" y="337839"/>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sp>
        <p:nvSpPr>
          <p:cNvPr id="26" name="TextBox 102">
            <a:extLst>
              <a:ext uri="{FF2B5EF4-FFF2-40B4-BE49-F238E27FC236}">
                <a16:creationId xmlns:a16="http://schemas.microsoft.com/office/drawing/2014/main" xmlns="" id="{FECB41C1-3E79-45AA-B100-38C9E092C776}"/>
              </a:ext>
            </a:extLst>
          </p:cNvPr>
          <p:cNvSpPr txBox="1"/>
          <p:nvPr/>
        </p:nvSpPr>
        <p:spPr>
          <a:xfrm>
            <a:off x="4250875" y="356126"/>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1</a:t>
            </a:r>
            <a:endParaRPr lang="en-US" sz="6000" b="1" dirty="0">
              <a:solidFill>
                <a:srgbClr val="E6E7E9"/>
              </a:solidFill>
              <a:latin typeface="Tw Cen MT" panose="020B0602020104020603" pitchFamily="34" charset="0"/>
            </a:endParaRPr>
          </a:p>
        </p:txBody>
      </p:sp>
      <p:sp>
        <p:nvSpPr>
          <p:cNvPr id="27" name="TextBox 102">
            <a:extLst>
              <a:ext uri="{FF2B5EF4-FFF2-40B4-BE49-F238E27FC236}">
                <a16:creationId xmlns:a16="http://schemas.microsoft.com/office/drawing/2014/main" xmlns="" id="{FECB41C1-3E79-45AA-B100-38C9E092C776}"/>
              </a:ext>
            </a:extLst>
          </p:cNvPr>
          <p:cNvSpPr txBox="1"/>
          <p:nvPr/>
        </p:nvSpPr>
        <p:spPr>
          <a:xfrm>
            <a:off x="8044011" y="378594"/>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sp>
        <p:nvSpPr>
          <p:cNvPr id="50" name="Rectangle: Top Corners Rounded 96">
            <a:extLst>
              <a:ext uri="{FF2B5EF4-FFF2-40B4-BE49-F238E27FC236}">
                <a16:creationId xmlns:a16="http://schemas.microsoft.com/office/drawing/2014/main" xmlns="" id="{225A95EB-3596-4C52-91EE-39023E85BE2D}"/>
              </a:ext>
            </a:extLst>
          </p:cNvPr>
          <p:cNvSpPr/>
          <p:nvPr/>
        </p:nvSpPr>
        <p:spPr>
          <a:xfrm>
            <a:off x="9557784" y="171297"/>
            <a:ext cx="1591582" cy="1866900"/>
          </a:xfrm>
          <a:prstGeom prst="round2SameRect">
            <a:avLst>
              <a:gd name="adj1" fmla="val 12063"/>
              <a:gd name="adj2" fmla="val 0"/>
            </a:avLst>
          </a:prstGeom>
          <a:solidFill>
            <a:srgbClr val="0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09">
            <a:extLst>
              <a:ext uri="{FF2B5EF4-FFF2-40B4-BE49-F238E27FC236}">
                <a16:creationId xmlns:a16="http://schemas.microsoft.com/office/drawing/2014/main" xmlns="" id="{B8C3E14B-EBB2-49A7-9A4E-9C6AFAF9A364}"/>
              </a:ext>
            </a:extLst>
          </p:cNvPr>
          <p:cNvSpPr/>
          <p:nvPr/>
        </p:nvSpPr>
        <p:spPr>
          <a:xfrm flipV="1">
            <a:off x="9552732" y="110474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xmlns="" val="0"/>
              </a:ext>
            </a:extLst>
          </a:blip>
          <a:stretch>
            <a:fillRect/>
          </a:stretch>
        </p:blipFill>
        <p:spPr>
          <a:xfrm>
            <a:off x="9906358" y="2881982"/>
            <a:ext cx="907482" cy="907480"/>
          </a:xfrm>
          <a:prstGeom prst="rect">
            <a:avLst/>
          </a:prstGeom>
        </p:spPr>
      </p:pic>
      <p:sp>
        <p:nvSpPr>
          <p:cNvPr id="54" name="Rectangle 53"/>
          <p:cNvSpPr/>
          <p:nvPr/>
        </p:nvSpPr>
        <p:spPr>
          <a:xfrm rot="10800000" flipV="1">
            <a:off x="9510192" y="1901319"/>
            <a:ext cx="1596413" cy="646331"/>
          </a:xfrm>
          <a:prstGeom prst="rect">
            <a:avLst/>
          </a:prstGeom>
        </p:spPr>
        <p:txBody>
          <a:bodyPr wrap="square">
            <a:spAutoFit/>
          </a:bodyPr>
          <a:lstStyle/>
          <a:p>
            <a:pPr algn="ctr" fontAlgn="base"/>
            <a:r>
              <a:rPr lang="fr-FR" b="1" dirty="0">
                <a:latin typeface="Comic Sans MS" panose="030F0702030302020204" pitchFamily="66" charset="0"/>
              </a:rPr>
              <a:t>Critères de malignité</a:t>
            </a:r>
            <a:endParaRPr lang="fr-FR" dirty="0">
              <a:latin typeface="Comic Sans MS" panose="030F0702030302020204" pitchFamily="66" charset="0"/>
            </a:endParaRPr>
          </a:p>
        </p:txBody>
      </p:sp>
      <p:sp>
        <p:nvSpPr>
          <p:cNvPr id="55" name="TextBox 102">
            <a:extLst>
              <a:ext uri="{FF2B5EF4-FFF2-40B4-BE49-F238E27FC236}">
                <a16:creationId xmlns:a16="http://schemas.microsoft.com/office/drawing/2014/main" xmlns="" id="{FECB41C1-3E79-45AA-B100-38C9E092C776}"/>
              </a:ext>
            </a:extLst>
          </p:cNvPr>
          <p:cNvSpPr txBox="1"/>
          <p:nvPr/>
        </p:nvSpPr>
        <p:spPr>
          <a:xfrm>
            <a:off x="9861183" y="35758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4</a:t>
            </a:r>
          </a:p>
        </p:txBody>
      </p:sp>
    </p:spTree>
    <p:extLst>
      <p:ext uri="{BB962C8B-B14F-4D97-AF65-F5344CB8AC3E}">
        <p14:creationId xmlns:p14="http://schemas.microsoft.com/office/powerpoint/2010/main" xmlns="" val="89192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9"/>
                                        </p:tgtEl>
                                      </p:cBhvr>
                                    </p:animEffect>
                                    <p:anim calcmode="lin" valueType="num">
                                      <p:cBhvr>
                                        <p:cTn id="12" dur="1000"/>
                                        <p:tgtEl>
                                          <p:spTgt spid="19"/>
                                        </p:tgtEl>
                                        <p:attrNameLst>
                                          <p:attrName>ppt_x</p:attrName>
                                        </p:attrNameLst>
                                      </p:cBhvr>
                                      <p:tavLst>
                                        <p:tav tm="0">
                                          <p:val>
                                            <p:strVal val="ppt_x"/>
                                          </p:val>
                                        </p:tav>
                                        <p:tav tm="100000">
                                          <p:val>
                                            <p:strVal val="ppt_x"/>
                                          </p:val>
                                        </p:tav>
                                      </p:tavLst>
                                    </p:anim>
                                    <p:anim calcmode="lin" valueType="num">
                                      <p:cBhvr>
                                        <p:cTn id="13" dur="1000"/>
                                        <p:tgtEl>
                                          <p:spTgt spid="19"/>
                                        </p:tgtEl>
                                        <p:attrNameLst>
                                          <p:attrName>ppt_y</p:attrName>
                                        </p:attrNameLst>
                                      </p:cBhvr>
                                      <p:tavLst>
                                        <p:tav tm="0">
                                          <p:val>
                                            <p:strVal val="ppt_y"/>
                                          </p:val>
                                        </p:tav>
                                        <p:tav tm="100000">
                                          <p:val>
                                            <p:strVal val="ppt_y+.1"/>
                                          </p:val>
                                        </p:tav>
                                      </p:tavLst>
                                    </p:anim>
                                    <p:set>
                                      <p:cBhvr>
                                        <p:cTn id="14" dur="1" fill="hold">
                                          <p:stCondLst>
                                            <p:cond delay="999"/>
                                          </p:stCondLst>
                                        </p:cTn>
                                        <p:tgtEl>
                                          <p:spTgt spid="19"/>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2"/>
                                        </p:tgtEl>
                                      </p:cBhvr>
                                    </p:animEffect>
                                    <p:anim calcmode="lin" valueType="num">
                                      <p:cBhvr>
                                        <p:cTn id="17" dur="1000"/>
                                        <p:tgtEl>
                                          <p:spTgt spid="22"/>
                                        </p:tgtEl>
                                        <p:attrNameLst>
                                          <p:attrName>ppt_x</p:attrName>
                                        </p:attrNameLst>
                                      </p:cBhvr>
                                      <p:tavLst>
                                        <p:tav tm="0">
                                          <p:val>
                                            <p:strVal val="ppt_x"/>
                                          </p:val>
                                        </p:tav>
                                        <p:tav tm="100000">
                                          <p:val>
                                            <p:strVal val="ppt_x"/>
                                          </p:val>
                                        </p:tav>
                                      </p:tavLst>
                                    </p:anim>
                                    <p:anim calcmode="lin" valueType="num">
                                      <p:cBhvr>
                                        <p:cTn id="18" dur="1000"/>
                                        <p:tgtEl>
                                          <p:spTgt spid="22"/>
                                        </p:tgtEl>
                                        <p:attrNameLst>
                                          <p:attrName>ppt_y</p:attrName>
                                        </p:attrNameLst>
                                      </p:cBhvr>
                                      <p:tavLst>
                                        <p:tav tm="0">
                                          <p:val>
                                            <p:strVal val="ppt_y"/>
                                          </p:val>
                                        </p:tav>
                                        <p:tav tm="100000">
                                          <p:val>
                                            <p:strVal val="ppt_y+.1"/>
                                          </p:val>
                                        </p:tav>
                                      </p:tavLst>
                                    </p:anim>
                                    <p:set>
                                      <p:cBhvr>
                                        <p:cTn id="19" dur="1" fill="hold">
                                          <p:stCondLst>
                                            <p:cond delay="999"/>
                                          </p:stCondLst>
                                        </p:cTn>
                                        <p:tgtEl>
                                          <p:spTgt spid="22"/>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26"/>
                                        </p:tgtEl>
                                      </p:cBhvr>
                                    </p:animEffect>
                                    <p:anim calcmode="lin" valueType="num">
                                      <p:cBhvr>
                                        <p:cTn id="22" dur="1000"/>
                                        <p:tgtEl>
                                          <p:spTgt spid="26"/>
                                        </p:tgtEl>
                                        <p:attrNameLst>
                                          <p:attrName>ppt_x</p:attrName>
                                        </p:attrNameLst>
                                      </p:cBhvr>
                                      <p:tavLst>
                                        <p:tav tm="0">
                                          <p:val>
                                            <p:strVal val="ppt_x"/>
                                          </p:val>
                                        </p:tav>
                                        <p:tav tm="100000">
                                          <p:val>
                                            <p:strVal val="ppt_x"/>
                                          </p:val>
                                        </p:tav>
                                      </p:tavLst>
                                    </p:anim>
                                    <p:anim calcmode="lin" valueType="num">
                                      <p:cBhvr>
                                        <p:cTn id="23" dur="1000"/>
                                        <p:tgtEl>
                                          <p:spTgt spid="26"/>
                                        </p:tgtEl>
                                        <p:attrNameLst>
                                          <p:attrName>ppt_y</p:attrName>
                                        </p:attrNameLst>
                                      </p:cBhvr>
                                      <p:tavLst>
                                        <p:tav tm="0">
                                          <p:val>
                                            <p:strVal val="ppt_y"/>
                                          </p:val>
                                        </p:tav>
                                        <p:tav tm="100000">
                                          <p:val>
                                            <p:strVal val="ppt_y+.1"/>
                                          </p:val>
                                        </p:tav>
                                      </p:tavLst>
                                    </p:anim>
                                    <p:set>
                                      <p:cBhvr>
                                        <p:cTn id="24" dur="1" fill="hold">
                                          <p:stCondLst>
                                            <p:cond delay="999"/>
                                          </p:stCondLst>
                                        </p:cTn>
                                        <p:tgtEl>
                                          <p:spTgt spid="26"/>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13"/>
                                        </p:tgtEl>
                                      </p:cBhvr>
                                    </p:animEffect>
                                    <p:anim calcmode="lin" valueType="num">
                                      <p:cBhvr>
                                        <p:cTn id="27" dur="1000"/>
                                        <p:tgtEl>
                                          <p:spTgt spid="13"/>
                                        </p:tgtEl>
                                        <p:attrNameLst>
                                          <p:attrName>ppt_x</p:attrName>
                                        </p:attrNameLst>
                                      </p:cBhvr>
                                      <p:tavLst>
                                        <p:tav tm="0">
                                          <p:val>
                                            <p:strVal val="ppt_x"/>
                                          </p:val>
                                        </p:tav>
                                        <p:tav tm="100000">
                                          <p:val>
                                            <p:strVal val="ppt_x"/>
                                          </p:val>
                                        </p:tav>
                                      </p:tavLst>
                                    </p:anim>
                                    <p:anim calcmode="lin" valueType="num">
                                      <p:cBhvr>
                                        <p:cTn id="28" dur="1000"/>
                                        <p:tgtEl>
                                          <p:spTgt spid="13"/>
                                        </p:tgtEl>
                                        <p:attrNameLst>
                                          <p:attrName>ppt_y</p:attrName>
                                        </p:attrNameLst>
                                      </p:cBhvr>
                                      <p:tavLst>
                                        <p:tav tm="0">
                                          <p:val>
                                            <p:strVal val="ppt_y"/>
                                          </p:val>
                                        </p:tav>
                                        <p:tav tm="100000">
                                          <p:val>
                                            <p:strVal val="ppt_y+.1"/>
                                          </p:val>
                                        </p:tav>
                                      </p:tavLst>
                                    </p:anim>
                                    <p:set>
                                      <p:cBhvr>
                                        <p:cTn id="29" dur="1" fill="hold">
                                          <p:stCondLst>
                                            <p:cond delay="999"/>
                                          </p:stCondLst>
                                        </p:cTn>
                                        <p:tgtEl>
                                          <p:spTgt spid="13"/>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21"/>
                                        </p:tgtEl>
                                      </p:cBhvr>
                                    </p:animEffect>
                                    <p:anim calcmode="lin" valueType="num">
                                      <p:cBhvr>
                                        <p:cTn id="32" dur="1000"/>
                                        <p:tgtEl>
                                          <p:spTgt spid="21"/>
                                        </p:tgtEl>
                                        <p:attrNameLst>
                                          <p:attrName>ppt_x</p:attrName>
                                        </p:attrNameLst>
                                      </p:cBhvr>
                                      <p:tavLst>
                                        <p:tav tm="0">
                                          <p:val>
                                            <p:strVal val="ppt_x"/>
                                          </p:val>
                                        </p:tav>
                                        <p:tav tm="100000">
                                          <p:val>
                                            <p:strVal val="ppt_x"/>
                                          </p:val>
                                        </p:tav>
                                      </p:tavLst>
                                    </p:anim>
                                    <p:anim calcmode="lin" valueType="num">
                                      <p:cBhvr>
                                        <p:cTn id="33" dur="1000"/>
                                        <p:tgtEl>
                                          <p:spTgt spid="21"/>
                                        </p:tgtEl>
                                        <p:attrNameLst>
                                          <p:attrName>ppt_y</p:attrName>
                                        </p:attrNameLst>
                                      </p:cBhvr>
                                      <p:tavLst>
                                        <p:tav tm="0">
                                          <p:val>
                                            <p:strVal val="ppt_y"/>
                                          </p:val>
                                        </p:tav>
                                        <p:tav tm="100000">
                                          <p:val>
                                            <p:strVal val="ppt_y+.1"/>
                                          </p:val>
                                        </p:tav>
                                      </p:tavLst>
                                    </p:anim>
                                    <p:set>
                                      <p:cBhvr>
                                        <p:cTn id="34" dur="1" fill="hold">
                                          <p:stCondLst>
                                            <p:cond delay="999"/>
                                          </p:stCondLst>
                                        </p:cTn>
                                        <p:tgtEl>
                                          <p:spTgt spid="21"/>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24"/>
                                        </p:tgtEl>
                                      </p:cBhvr>
                                    </p:animEffect>
                                    <p:anim calcmode="lin" valueType="num">
                                      <p:cBhvr>
                                        <p:cTn id="37" dur="1000"/>
                                        <p:tgtEl>
                                          <p:spTgt spid="24"/>
                                        </p:tgtEl>
                                        <p:attrNameLst>
                                          <p:attrName>ppt_x</p:attrName>
                                        </p:attrNameLst>
                                      </p:cBhvr>
                                      <p:tavLst>
                                        <p:tav tm="0">
                                          <p:val>
                                            <p:strVal val="ppt_x"/>
                                          </p:val>
                                        </p:tav>
                                        <p:tav tm="100000">
                                          <p:val>
                                            <p:strVal val="ppt_x"/>
                                          </p:val>
                                        </p:tav>
                                      </p:tavLst>
                                    </p:anim>
                                    <p:anim calcmode="lin" valueType="num">
                                      <p:cBhvr>
                                        <p:cTn id="38" dur="1000"/>
                                        <p:tgtEl>
                                          <p:spTgt spid="24"/>
                                        </p:tgtEl>
                                        <p:attrNameLst>
                                          <p:attrName>ppt_y</p:attrName>
                                        </p:attrNameLst>
                                      </p:cBhvr>
                                      <p:tavLst>
                                        <p:tav tm="0">
                                          <p:val>
                                            <p:strVal val="ppt_y"/>
                                          </p:val>
                                        </p:tav>
                                        <p:tav tm="100000">
                                          <p:val>
                                            <p:strVal val="ppt_y+.1"/>
                                          </p:val>
                                        </p:tav>
                                      </p:tavLst>
                                    </p:anim>
                                    <p:set>
                                      <p:cBhvr>
                                        <p:cTn id="39" dur="1" fill="hold">
                                          <p:stCondLst>
                                            <p:cond delay="999"/>
                                          </p:stCondLst>
                                        </p:cTn>
                                        <p:tgtEl>
                                          <p:spTgt spid="24"/>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27"/>
                                        </p:tgtEl>
                                      </p:cBhvr>
                                    </p:animEffect>
                                    <p:anim calcmode="lin" valueType="num">
                                      <p:cBhvr>
                                        <p:cTn id="42" dur="1000"/>
                                        <p:tgtEl>
                                          <p:spTgt spid="27"/>
                                        </p:tgtEl>
                                        <p:attrNameLst>
                                          <p:attrName>ppt_x</p:attrName>
                                        </p:attrNameLst>
                                      </p:cBhvr>
                                      <p:tavLst>
                                        <p:tav tm="0">
                                          <p:val>
                                            <p:strVal val="ppt_x"/>
                                          </p:val>
                                        </p:tav>
                                        <p:tav tm="100000">
                                          <p:val>
                                            <p:strVal val="ppt_x"/>
                                          </p:val>
                                        </p:tav>
                                      </p:tavLst>
                                    </p:anim>
                                    <p:anim calcmode="lin" valueType="num">
                                      <p:cBhvr>
                                        <p:cTn id="43" dur="1000"/>
                                        <p:tgtEl>
                                          <p:spTgt spid="27"/>
                                        </p:tgtEl>
                                        <p:attrNameLst>
                                          <p:attrName>ppt_y</p:attrName>
                                        </p:attrNameLst>
                                      </p:cBhvr>
                                      <p:tavLst>
                                        <p:tav tm="0">
                                          <p:val>
                                            <p:strVal val="ppt_y"/>
                                          </p:val>
                                        </p:tav>
                                        <p:tav tm="100000">
                                          <p:val>
                                            <p:strVal val="ppt_y+.1"/>
                                          </p:val>
                                        </p:tav>
                                      </p:tavLst>
                                    </p:anim>
                                    <p:set>
                                      <p:cBhvr>
                                        <p:cTn id="44" dur="1" fill="hold">
                                          <p:stCondLst>
                                            <p:cond delay="999"/>
                                          </p:stCondLst>
                                        </p:cTn>
                                        <p:tgtEl>
                                          <p:spTgt spid="27"/>
                                        </p:tgtEl>
                                        <p:attrNameLst>
                                          <p:attrName>style.visibility</p:attrName>
                                        </p:attrNameLst>
                                      </p:cBhvr>
                                      <p:to>
                                        <p:strVal val="hidden"/>
                                      </p:to>
                                    </p:set>
                                  </p:childTnLst>
                                </p:cTn>
                              </p:par>
                              <p:par>
                                <p:cTn id="45" presetID="42" presetClass="exit" presetSubtype="0" fill="hold" grpId="0" nodeType="withEffect">
                                  <p:stCondLst>
                                    <p:cond delay="0"/>
                                  </p:stCondLst>
                                  <p:childTnLst>
                                    <p:animEffect transition="out" filter="fade">
                                      <p:cBhvr>
                                        <p:cTn id="46" dur="1000"/>
                                        <p:tgtEl>
                                          <p:spTgt spid="50"/>
                                        </p:tgtEl>
                                      </p:cBhvr>
                                    </p:animEffect>
                                    <p:anim calcmode="lin" valueType="num">
                                      <p:cBhvr>
                                        <p:cTn id="47" dur="1000"/>
                                        <p:tgtEl>
                                          <p:spTgt spid="50"/>
                                        </p:tgtEl>
                                        <p:attrNameLst>
                                          <p:attrName>ppt_x</p:attrName>
                                        </p:attrNameLst>
                                      </p:cBhvr>
                                      <p:tavLst>
                                        <p:tav tm="0">
                                          <p:val>
                                            <p:strVal val="ppt_x"/>
                                          </p:val>
                                        </p:tav>
                                        <p:tav tm="100000">
                                          <p:val>
                                            <p:strVal val="ppt_x"/>
                                          </p:val>
                                        </p:tav>
                                      </p:tavLst>
                                    </p:anim>
                                    <p:anim calcmode="lin" valueType="num">
                                      <p:cBhvr>
                                        <p:cTn id="48" dur="1000"/>
                                        <p:tgtEl>
                                          <p:spTgt spid="50"/>
                                        </p:tgtEl>
                                        <p:attrNameLst>
                                          <p:attrName>ppt_y</p:attrName>
                                        </p:attrNameLst>
                                      </p:cBhvr>
                                      <p:tavLst>
                                        <p:tav tm="0">
                                          <p:val>
                                            <p:strVal val="ppt_y"/>
                                          </p:val>
                                        </p:tav>
                                        <p:tav tm="100000">
                                          <p:val>
                                            <p:strVal val="ppt_y+.1"/>
                                          </p:val>
                                        </p:tav>
                                      </p:tavLst>
                                    </p:anim>
                                    <p:set>
                                      <p:cBhvr>
                                        <p:cTn id="49" dur="1" fill="hold">
                                          <p:stCondLst>
                                            <p:cond delay="999"/>
                                          </p:stCondLst>
                                        </p:cTn>
                                        <p:tgtEl>
                                          <p:spTgt spid="50"/>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52"/>
                                        </p:tgtEl>
                                      </p:cBhvr>
                                    </p:animEffect>
                                    <p:anim calcmode="lin" valueType="num">
                                      <p:cBhvr>
                                        <p:cTn id="52" dur="1000"/>
                                        <p:tgtEl>
                                          <p:spTgt spid="52"/>
                                        </p:tgtEl>
                                        <p:attrNameLst>
                                          <p:attrName>ppt_x</p:attrName>
                                        </p:attrNameLst>
                                      </p:cBhvr>
                                      <p:tavLst>
                                        <p:tav tm="0">
                                          <p:val>
                                            <p:strVal val="ppt_x"/>
                                          </p:val>
                                        </p:tav>
                                        <p:tav tm="100000">
                                          <p:val>
                                            <p:strVal val="ppt_x"/>
                                          </p:val>
                                        </p:tav>
                                      </p:tavLst>
                                    </p:anim>
                                    <p:anim calcmode="lin" valueType="num">
                                      <p:cBhvr>
                                        <p:cTn id="53" dur="1000"/>
                                        <p:tgtEl>
                                          <p:spTgt spid="52"/>
                                        </p:tgtEl>
                                        <p:attrNameLst>
                                          <p:attrName>ppt_y</p:attrName>
                                        </p:attrNameLst>
                                      </p:cBhvr>
                                      <p:tavLst>
                                        <p:tav tm="0">
                                          <p:val>
                                            <p:strVal val="ppt_y"/>
                                          </p:val>
                                        </p:tav>
                                        <p:tav tm="100000">
                                          <p:val>
                                            <p:strVal val="ppt_y+.1"/>
                                          </p:val>
                                        </p:tav>
                                      </p:tavLst>
                                    </p:anim>
                                    <p:set>
                                      <p:cBhvr>
                                        <p:cTn id="54" dur="1" fill="hold">
                                          <p:stCondLst>
                                            <p:cond delay="999"/>
                                          </p:stCondLst>
                                        </p:cTn>
                                        <p:tgtEl>
                                          <p:spTgt spid="52"/>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53"/>
                                        </p:tgtEl>
                                      </p:cBhvr>
                                    </p:animEffect>
                                    <p:anim calcmode="lin" valueType="num">
                                      <p:cBhvr>
                                        <p:cTn id="57" dur="1000"/>
                                        <p:tgtEl>
                                          <p:spTgt spid="53"/>
                                        </p:tgtEl>
                                        <p:attrNameLst>
                                          <p:attrName>ppt_x</p:attrName>
                                        </p:attrNameLst>
                                      </p:cBhvr>
                                      <p:tavLst>
                                        <p:tav tm="0">
                                          <p:val>
                                            <p:strVal val="ppt_x"/>
                                          </p:val>
                                        </p:tav>
                                        <p:tav tm="100000">
                                          <p:val>
                                            <p:strVal val="ppt_x"/>
                                          </p:val>
                                        </p:tav>
                                      </p:tavLst>
                                    </p:anim>
                                    <p:anim calcmode="lin" valueType="num">
                                      <p:cBhvr>
                                        <p:cTn id="58" dur="1000"/>
                                        <p:tgtEl>
                                          <p:spTgt spid="53"/>
                                        </p:tgtEl>
                                        <p:attrNameLst>
                                          <p:attrName>ppt_y</p:attrName>
                                        </p:attrNameLst>
                                      </p:cBhvr>
                                      <p:tavLst>
                                        <p:tav tm="0">
                                          <p:val>
                                            <p:strVal val="ppt_y"/>
                                          </p:val>
                                        </p:tav>
                                        <p:tav tm="100000">
                                          <p:val>
                                            <p:strVal val="ppt_y+.1"/>
                                          </p:val>
                                        </p:tav>
                                      </p:tavLst>
                                    </p:anim>
                                    <p:set>
                                      <p:cBhvr>
                                        <p:cTn id="59" dur="1" fill="hold">
                                          <p:stCondLst>
                                            <p:cond delay="999"/>
                                          </p:stCondLst>
                                        </p:cTn>
                                        <p:tgtEl>
                                          <p:spTgt spid="53"/>
                                        </p:tgtEl>
                                        <p:attrNameLst>
                                          <p:attrName>style.visibility</p:attrName>
                                        </p:attrNameLst>
                                      </p:cBhvr>
                                      <p:to>
                                        <p:strVal val="hidden"/>
                                      </p:to>
                                    </p:set>
                                  </p:childTnLst>
                                </p:cTn>
                              </p:par>
                              <p:par>
                                <p:cTn id="60" presetID="42" presetClass="exit" presetSubtype="0" fill="hold" grpId="0" nodeType="withEffect">
                                  <p:stCondLst>
                                    <p:cond delay="0"/>
                                  </p:stCondLst>
                                  <p:childTnLst>
                                    <p:animEffect transition="out" filter="fade">
                                      <p:cBhvr>
                                        <p:cTn id="61" dur="1000"/>
                                        <p:tgtEl>
                                          <p:spTgt spid="54"/>
                                        </p:tgtEl>
                                      </p:cBhvr>
                                    </p:animEffect>
                                    <p:anim calcmode="lin" valueType="num">
                                      <p:cBhvr>
                                        <p:cTn id="62" dur="1000"/>
                                        <p:tgtEl>
                                          <p:spTgt spid="54"/>
                                        </p:tgtEl>
                                        <p:attrNameLst>
                                          <p:attrName>ppt_x</p:attrName>
                                        </p:attrNameLst>
                                      </p:cBhvr>
                                      <p:tavLst>
                                        <p:tav tm="0">
                                          <p:val>
                                            <p:strVal val="ppt_x"/>
                                          </p:val>
                                        </p:tav>
                                        <p:tav tm="100000">
                                          <p:val>
                                            <p:strVal val="ppt_x"/>
                                          </p:val>
                                        </p:tav>
                                      </p:tavLst>
                                    </p:anim>
                                    <p:anim calcmode="lin" valueType="num">
                                      <p:cBhvr>
                                        <p:cTn id="63" dur="1000"/>
                                        <p:tgtEl>
                                          <p:spTgt spid="54"/>
                                        </p:tgtEl>
                                        <p:attrNameLst>
                                          <p:attrName>ppt_y</p:attrName>
                                        </p:attrNameLst>
                                      </p:cBhvr>
                                      <p:tavLst>
                                        <p:tav tm="0">
                                          <p:val>
                                            <p:strVal val="ppt_y"/>
                                          </p:val>
                                        </p:tav>
                                        <p:tav tm="100000">
                                          <p:val>
                                            <p:strVal val="ppt_y+.1"/>
                                          </p:val>
                                        </p:tav>
                                      </p:tavLst>
                                    </p:anim>
                                    <p:set>
                                      <p:cBhvr>
                                        <p:cTn id="64" dur="1" fill="hold">
                                          <p:stCondLst>
                                            <p:cond delay="999"/>
                                          </p:stCondLst>
                                        </p:cTn>
                                        <p:tgtEl>
                                          <p:spTgt spid="54"/>
                                        </p:tgtEl>
                                        <p:attrNameLst>
                                          <p:attrName>style.visibility</p:attrName>
                                        </p:attrNameLst>
                                      </p:cBhvr>
                                      <p:to>
                                        <p:strVal val="hidden"/>
                                      </p:to>
                                    </p:set>
                                  </p:childTnLst>
                                </p:cTn>
                              </p:par>
                              <p:par>
                                <p:cTn id="65" presetID="42" presetClass="exit" presetSubtype="0" fill="hold" grpId="0" nodeType="withEffect">
                                  <p:stCondLst>
                                    <p:cond delay="0"/>
                                  </p:stCondLst>
                                  <p:childTnLst>
                                    <p:animEffect transition="out" filter="fade">
                                      <p:cBhvr>
                                        <p:cTn id="66" dur="1000"/>
                                        <p:tgtEl>
                                          <p:spTgt spid="55"/>
                                        </p:tgtEl>
                                      </p:cBhvr>
                                    </p:animEffect>
                                    <p:anim calcmode="lin" valueType="num">
                                      <p:cBhvr>
                                        <p:cTn id="67" dur="1000"/>
                                        <p:tgtEl>
                                          <p:spTgt spid="55"/>
                                        </p:tgtEl>
                                        <p:attrNameLst>
                                          <p:attrName>ppt_x</p:attrName>
                                        </p:attrNameLst>
                                      </p:cBhvr>
                                      <p:tavLst>
                                        <p:tav tm="0">
                                          <p:val>
                                            <p:strVal val="ppt_x"/>
                                          </p:val>
                                        </p:tav>
                                        <p:tav tm="100000">
                                          <p:val>
                                            <p:strVal val="ppt_x"/>
                                          </p:val>
                                        </p:tav>
                                      </p:tavLst>
                                    </p:anim>
                                    <p:anim calcmode="lin" valueType="num">
                                      <p:cBhvr>
                                        <p:cTn id="68" dur="1000"/>
                                        <p:tgtEl>
                                          <p:spTgt spid="55"/>
                                        </p:tgtEl>
                                        <p:attrNameLst>
                                          <p:attrName>ppt_y</p:attrName>
                                        </p:attrNameLst>
                                      </p:cBhvr>
                                      <p:tavLst>
                                        <p:tav tm="0">
                                          <p:val>
                                            <p:strVal val="ppt_y"/>
                                          </p:val>
                                        </p:tav>
                                        <p:tav tm="100000">
                                          <p:val>
                                            <p:strVal val="ppt_y+.1"/>
                                          </p:val>
                                        </p:tav>
                                      </p:tavLst>
                                    </p:anim>
                                    <p:set>
                                      <p:cBhvr>
                                        <p:cTn id="69" dur="1" fill="hold">
                                          <p:stCondLst>
                                            <p:cond delay="999"/>
                                          </p:stCondLst>
                                        </p:cTn>
                                        <p:tgtEl>
                                          <p:spTgt spid="55"/>
                                        </p:tgtEl>
                                        <p:attrNameLst>
                                          <p:attrName>style.visibility</p:attrName>
                                        </p:attrNameLst>
                                      </p:cBhvr>
                                      <p:to>
                                        <p:strVal val="hidden"/>
                                      </p:to>
                                    </p:set>
                                  </p:childTnLst>
                                </p:cTn>
                              </p:par>
                              <p:par>
                                <p:cTn id="70" presetID="42" presetClass="exit" presetSubtype="0" fill="hold" nodeType="withEffect">
                                  <p:stCondLst>
                                    <p:cond delay="0"/>
                                  </p:stCondLst>
                                  <p:childTnLst>
                                    <p:animEffect transition="out" filter="fade">
                                      <p:cBhvr>
                                        <p:cTn id="71" dur="1000"/>
                                        <p:tgtEl>
                                          <p:spTgt spid="7"/>
                                        </p:tgtEl>
                                      </p:cBhvr>
                                    </p:animEffect>
                                    <p:anim calcmode="lin" valueType="num">
                                      <p:cBhvr>
                                        <p:cTn id="72" dur="1000"/>
                                        <p:tgtEl>
                                          <p:spTgt spid="7"/>
                                        </p:tgtEl>
                                        <p:attrNameLst>
                                          <p:attrName>ppt_x</p:attrName>
                                        </p:attrNameLst>
                                      </p:cBhvr>
                                      <p:tavLst>
                                        <p:tav tm="0">
                                          <p:val>
                                            <p:strVal val="ppt_x"/>
                                          </p:val>
                                        </p:tav>
                                        <p:tav tm="100000">
                                          <p:val>
                                            <p:strVal val="ppt_x"/>
                                          </p:val>
                                        </p:tav>
                                      </p:tavLst>
                                    </p:anim>
                                    <p:anim calcmode="lin" valueType="num">
                                      <p:cBhvr>
                                        <p:cTn id="73" dur="1000"/>
                                        <p:tgtEl>
                                          <p:spTgt spid="7"/>
                                        </p:tgtEl>
                                        <p:attrNameLst>
                                          <p:attrName>ppt_y</p:attrName>
                                        </p:attrNameLst>
                                      </p:cBhvr>
                                      <p:tavLst>
                                        <p:tav tm="0">
                                          <p:val>
                                            <p:strVal val="ppt_y"/>
                                          </p:val>
                                        </p:tav>
                                        <p:tav tm="100000">
                                          <p:val>
                                            <p:strVal val="ppt_y+.1"/>
                                          </p:val>
                                        </p:tav>
                                      </p:tavLst>
                                    </p:anim>
                                    <p:set>
                                      <p:cBhvr>
                                        <p:cTn id="74" dur="1" fill="hold">
                                          <p:stCondLst>
                                            <p:cond delay="999"/>
                                          </p:stCondLst>
                                        </p:cTn>
                                        <p:tgtEl>
                                          <p:spTgt spid="7"/>
                                        </p:tgtEl>
                                        <p:attrNameLst>
                                          <p:attrName>style.visibility</p:attrName>
                                        </p:attrNameLst>
                                      </p:cBhvr>
                                      <p:to>
                                        <p:strVal val="hidden"/>
                                      </p:to>
                                    </p:set>
                                  </p:childTnLst>
                                </p:cTn>
                              </p:par>
                              <p:par>
                                <p:cTn id="75" presetID="42" presetClass="exit" presetSubtype="0" fill="hold" grpId="0" nodeType="withEffect">
                                  <p:stCondLst>
                                    <p:cond delay="0"/>
                                  </p:stCondLst>
                                  <p:childTnLst>
                                    <p:animEffect transition="out" filter="fade">
                                      <p:cBhvr>
                                        <p:cTn id="76" dur="1000"/>
                                        <p:tgtEl>
                                          <p:spTgt spid="18"/>
                                        </p:tgtEl>
                                      </p:cBhvr>
                                    </p:animEffect>
                                    <p:anim calcmode="lin" valueType="num">
                                      <p:cBhvr>
                                        <p:cTn id="77" dur="1000"/>
                                        <p:tgtEl>
                                          <p:spTgt spid="18"/>
                                        </p:tgtEl>
                                        <p:attrNameLst>
                                          <p:attrName>ppt_x</p:attrName>
                                        </p:attrNameLst>
                                      </p:cBhvr>
                                      <p:tavLst>
                                        <p:tav tm="0">
                                          <p:val>
                                            <p:strVal val="ppt_x"/>
                                          </p:val>
                                        </p:tav>
                                        <p:tav tm="100000">
                                          <p:val>
                                            <p:strVal val="ppt_x"/>
                                          </p:val>
                                        </p:tav>
                                      </p:tavLst>
                                    </p:anim>
                                    <p:anim calcmode="lin" valueType="num">
                                      <p:cBhvr>
                                        <p:cTn id="78" dur="1000"/>
                                        <p:tgtEl>
                                          <p:spTgt spid="18"/>
                                        </p:tgtEl>
                                        <p:attrNameLst>
                                          <p:attrName>ppt_y</p:attrName>
                                        </p:attrNameLst>
                                      </p:cBhvr>
                                      <p:tavLst>
                                        <p:tav tm="0">
                                          <p:val>
                                            <p:strVal val="ppt_y"/>
                                          </p:val>
                                        </p:tav>
                                        <p:tav tm="100000">
                                          <p:val>
                                            <p:strVal val="ppt_y+.1"/>
                                          </p:val>
                                        </p:tav>
                                      </p:tavLst>
                                    </p:anim>
                                    <p:set>
                                      <p:cBhvr>
                                        <p:cTn id="79" dur="1" fill="hold">
                                          <p:stCondLst>
                                            <p:cond delay="999"/>
                                          </p:stCondLst>
                                        </p:cTn>
                                        <p:tgtEl>
                                          <p:spTgt spid="18"/>
                                        </p:tgtEl>
                                        <p:attrNameLst>
                                          <p:attrName>style.visibility</p:attrName>
                                        </p:attrNameLst>
                                      </p:cBhvr>
                                      <p:to>
                                        <p:strVal val="hidden"/>
                                      </p:to>
                                    </p:set>
                                  </p:childTnLst>
                                </p:cTn>
                              </p:par>
                              <p:par>
                                <p:cTn id="80" presetID="35" presetClass="path" presetSubtype="0" accel="50000" decel="50000" fill="hold" nodeType="withEffect">
                                  <p:stCondLst>
                                    <p:cond delay="0"/>
                                  </p:stCondLst>
                                  <p:childTnLst>
                                    <p:animMotion origin="layout" path="M -3.75E-6 2.22222E-6 L -0.15651 0.00208 " pathEditMode="relative" rAng="0" ptsTypes="AA">
                                      <p:cBhvr>
                                        <p:cTn id="81" dur="2000" fill="hold"/>
                                        <p:tgtEl>
                                          <p:spTgt spid="10"/>
                                        </p:tgtEl>
                                        <p:attrNameLst>
                                          <p:attrName>ppt_x</p:attrName>
                                          <p:attrName>ppt_y</p:attrName>
                                        </p:attrNameLst>
                                      </p:cBhvr>
                                      <p:rCtr x="-7826" y="93"/>
                                    </p:animMotion>
                                  </p:childTnLst>
                                </p:cTn>
                              </p:par>
                              <p:par>
                                <p:cTn id="82" presetID="35" presetClass="path" presetSubtype="0" accel="50000" decel="50000" fill="hold" grpId="0" nodeType="withEffect">
                                  <p:stCondLst>
                                    <p:cond delay="0"/>
                                  </p:stCondLst>
                                  <p:childTnLst>
                                    <p:animMotion origin="layout" path="M -2.08333E-6 3.7037E-7 L -0.15547 -0.00116 " pathEditMode="relative" rAng="0" ptsTypes="AA">
                                      <p:cBhvr>
                                        <p:cTn id="83" dur="2000" fill="hold"/>
                                        <p:tgtEl>
                                          <p:spTgt spid="25"/>
                                        </p:tgtEl>
                                        <p:attrNameLst>
                                          <p:attrName>ppt_x</p:attrName>
                                          <p:attrName>ppt_y</p:attrName>
                                        </p:attrNameLst>
                                      </p:cBhvr>
                                      <p:rCtr x="-7773" y="-69"/>
                                    </p:animMotion>
                                  </p:childTnLst>
                                </p:cTn>
                              </p:par>
                              <p:par>
                                <p:cTn id="84" presetID="35" presetClass="path" presetSubtype="0" accel="50000" decel="50000" fill="hold" grpId="0" nodeType="withEffect">
                                  <p:stCondLst>
                                    <p:cond delay="0"/>
                                  </p:stCondLst>
                                  <p:childTnLst>
                                    <p:animMotion origin="layout" path="M -3.75E-6 4.07407E-6 L -0.15664 0.00324 " pathEditMode="relative" rAng="0" ptsTypes="AA">
                                      <p:cBhvr>
                                        <p:cTn id="85" dur="2000" fill="hold"/>
                                        <p:tgtEl>
                                          <p:spTgt spid="17"/>
                                        </p:tgtEl>
                                        <p:attrNameLst>
                                          <p:attrName>ppt_x</p:attrName>
                                          <p:attrName>ppt_y</p:attrName>
                                        </p:attrNameLst>
                                      </p:cBhvr>
                                      <p:rCtr x="-7839" y="162"/>
                                    </p:animMotion>
                                  </p:childTnLst>
                                </p:cTn>
                              </p:par>
                              <p:par>
                                <p:cTn id="86" presetID="35" presetClass="path" presetSubtype="0" accel="50000" decel="50000" fill="hold" grpId="0" nodeType="withEffect">
                                  <p:stCondLst>
                                    <p:cond delay="0"/>
                                  </p:stCondLst>
                                  <p:childTnLst>
                                    <p:animMotion origin="layout" path="M -4.16667E-7 3.7037E-7 L -0.15716 3.7037E-7 " pathEditMode="relative" rAng="0" ptsTypes="AA">
                                      <p:cBhvr>
                                        <p:cTn id="87" dur="2000" fill="hold"/>
                                        <p:tgtEl>
                                          <p:spTgt spid="23"/>
                                        </p:tgtEl>
                                        <p:attrNameLst>
                                          <p:attrName>ppt_x</p:attrName>
                                          <p:attrName>ppt_y</p:attrName>
                                        </p:attrNameLst>
                                      </p:cBhvr>
                                      <p:rCtr x="-7865" y="0"/>
                                    </p:animMotion>
                                  </p:childTnLst>
                                </p:cTn>
                              </p:par>
                              <p:par>
                                <p:cTn id="88" presetID="35" presetClass="path" presetSubtype="0" accel="50000" decel="50000" fill="hold" nodeType="withEffect">
                                  <p:stCondLst>
                                    <p:cond delay="0"/>
                                  </p:stCondLst>
                                  <p:childTnLst>
                                    <p:animMotion origin="layout" path="M -2.29167E-6 1.85185E-6 L -0.15703 0.00116 " pathEditMode="relative" rAng="0" ptsTypes="AA">
                                      <p:cBhvr>
                                        <p:cTn id="89" dur="2000" fill="hold"/>
                                        <p:tgtEl>
                                          <p:spTgt spid="20"/>
                                        </p:tgtEl>
                                        <p:attrNameLst>
                                          <p:attrName>ppt_x</p:attrName>
                                          <p:attrName>ppt_y</p:attrName>
                                        </p:attrNameLst>
                                      </p:cBhvr>
                                      <p:rCtr x="-785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p:bldP spid="23" grpId="0"/>
      <p:bldP spid="24" grpId="0"/>
      <p:bldP spid="25" grpId="0"/>
      <p:bldP spid="26" grpId="0"/>
      <p:bldP spid="27" grpId="0"/>
      <p:bldP spid="50" grpId="0" animBg="1"/>
      <p:bldP spid="52" grpId="0" animBg="1"/>
      <p:bldP spid="54"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663" y="356126"/>
            <a:ext cx="2949846"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échographique</a:t>
            </a:r>
            <a:endParaRPr lang="fr-FR" sz="3200" dirty="0">
              <a:solidFill>
                <a:schemeClr val="bg1"/>
              </a:solidFill>
              <a:latin typeface="Comic Sans MS" panose="030F0702030302020204" pitchFamily="66" charset="0"/>
            </a:endParaRPr>
          </a:p>
        </p:txBody>
      </p:sp>
      <p:sp>
        <p:nvSpPr>
          <p:cNvPr id="14" name="Rectangle: Top Corners Rounded 104">
            <a:extLst>
              <a:ext uri="{FF2B5EF4-FFF2-40B4-BE49-F238E27FC236}">
                <a16:creationId xmlns:a16="http://schemas.microsoft.com/office/drawing/2014/main" xmlns="" id="{F1B87F23-BD02-4DB3-947D-2F61C5B87FEF}"/>
              </a:ext>
            </a:extLst>
          </p:cNvPr>
          <p:cNvSpPr/>
          <p:nvPr/>
        </p:nvSpPr>
        <p:spPr>
          <a:xfrm>
            <a:off x="3927845" y="192306"/>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7">
            <a:extLst>
              <a:ext uri="{FF2B5EF4-FFF2-40B4-BE49-F238E27FC236}">
                <a16:creationId xmlns:a16="http://schemas.microsoft.com/office/drawing/2014/main" xmlns="" id="{48958204-CE05-4E79-AC55-C76FBB79E37F}"/>
              </a:ext>
            </a:extLst>
          </p:cNvPr>
          <p:cNvSpPr/>
          <p:nvPr/>
        </p:nvSpPr>
        <p:spPr>
          <a:xfrm flipV="1">
            <a:off x="3939163"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6">
            <a:extLst>
              <a:ext uri="{FF2B5EF4-FFF2-40B4-BE49-F238E27FC236}">
                <a16:creationId xmlns:a16="http://schemas.microsoft.com/office/drawing/2014/main" xmlns="" id="{14331A99-A934-4099-9190-67078252B1A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19855" y="2865540"/>
            <a:ext cx="897858" cy="897856"/>
          </a:xfrm>
          <a:prstGeom prst="rect">
            <a:avLst/>
          </a:prstGeom>
        </p:spPr>
      </p:pic>
      <p:sp>
        <p:nvSpPr>
          <p:cNvPr id="23" name="Rectangle 22"/>
          <p:cNvSpPr/>
          <p:nvPr/>
        </p:nvSpPr>
        <p:spPr>
          <a:xfrm rot="10800000" flipV="1">
            <a:off x="3793644" y="1702662"/>
            <a:ext cx="1808894" cy="1200329"/>
          </a:xfrm>
          <a:prstGeom prst="rect">
            <a:avLst/>
          </a:prstGeom>
        </p:spPr>
        <p:txBody>
          <a:bodyPr wrap="square">
            <a:spAutoFit/>
          </a:bodyPr>
          <a:lstStyle/>
          <a:p>
            <a:pPr algn="ctr" fontAlgn="base"/>
            <a:r>
              <a:rPr lang="fr-FR" b="1" dirty="0">
                <a:latin typeface="Comic Sans MS" panose="030F0702030302020204" pitchFamily="66" charset="0"/>
              </a:rPr>
              <a:t>hétérogène, mixte ou multiloculaire solide</a:t>
            </a:r>
            <a:endParaRPr lang="fr-FR" dirty="0">
              <a:latin typeface="Comic Sans MS" panose="030F0702030302020204" pitchFamily="66" charset="0"/>
            </a:endParaRPr>
          </a:p>
        </p:txBody>
      </p:sp>
      <p:sp>
        <p:nvSpPr>
          <p:cNvPr id="25" name="TextBox 102">
            <a:extLst>
              <a:ext uri="{FF2B5EF4-FFF2-40B4-BE49-F238E27FC236}">
                <a16:creationId xmlns:a16="http://schemas.microsoft.com/office/drawing/2014/main" xmlns="" id="{FECB41C1-3E79-45AA-B100-38C9E092C776}"/>
              </a:ext>
            </a:extLst>
          </p:cNvPr>
          <p:cNvSpPr txBox="1"/>
          <p:nvPr/>
        </p:nvSpPr>
        <p:spPr>
          <a:xfrm>
            <a:off x="4242157" y="388496"/>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sp>
        <p:nvSpPr>
          <p:cNvPr id="28" name="Rectangle 27"/>
          <p:cNvSpPr/>
          <p:nvPr/>
        </p:nvSpPr>
        <p:spPr>
          <a:xfrm>
            <a:off x="6849978" y="863614"/>
            <a:ext cx="4058654" cy="923330"/>
          </a:xfrm>
          <a:prstGeom prst="rect">
            <a:avLst/>
          </a:prstGeom>
        </p:spPr>
        <p:txBody>
          <a:bodyPr wrap="square">
            <a:spAutoFit/>
          </a:bodyPr>
          <a:lstStyle/>
          <a:p>
            <a:pPr marL="285750" indent="-285750" fontAlgn="base">
              <a:buFont typeface="Arial" panose="020B0604020202020204" pitchFamily="34" charset="0"/>
              <a:buChar char="•"/>
            </a:pPr>
            <a:r>
              <a:rPr lang="fr-FR" dirty="0">
                <a:latin typeface="Comic Sans MS" panose="030F0702030302020204" pitchFamily="66" charset="0"/>
              </a:rPr>
              <a:t>Nécrobiose de </a:t>
            </a:r>
            <a:r>
              <a:rPr lang="fr-FR" dirty="0" smtClean="0">
                <a:latin typeface="Comic Sans MS" panose="030F0702030302020204" pitchFamily="66" charset="0"/>
              </a:rPr>
              <a:t>fibrome</a:t>
            </a:r>
          </a:p>
          <a:p>
            <a:pPr marL="285750" indent="-285750" fontAlgn="base">
              <a:buFont typeface="Arial" panose="020B0604020202020204" pitchFamily="34" charset="0"/>
              <a:buChar char="•"/>
            </a:pPr>
            <a:r>
              <a:rPr lang="fr-FR" dirty="0" smtClean="0">
                <a:latin typeface="Comic Sans MS" panose="030F0702030302020204" pitchFamily="66" charset="0"/>
              </a:rPr>
              <a:t>Cancer </a:t>
            </a:r>
            <a:r>
              <a:rPr lang="fr-FR" dirty="0">
                <a:latin typeface="Comic Sans MS" panose="030F0702030302020204" pitchFamily="66" charset="0"/>
              </a:rPr>
              <a:t>du corps de </a:t>
            </a:r>
            <a:r>
              <a:rPr lang="fr-FR" dirty="0" smtClean="0">
                <a:latin typeface="Comic Sans MS" panose="030F0702030302020204" pitchFamily="66" charset="0"/>
              </a:rPr>
              <a:t>l’utérus</a:t>
            </a:r>
          </a:p>
          <a:p>
            <a:pPr marL="285750" indent="-285750" fontAlgn="base">
              <a:buFont typeface="Arial" panose="020B0604020202020204" pitchFamily="34" charset="0"/>
              <a:buChar char="•"/>
            </a:pPr>
            <a:r>
              <a:rPr lang="fr-FR" dirty="0" smtClean="0">
                <a:latin typeface="Comic Sans MS" panose="030F0702030302020204" pitchFamily="66" charset="0"/>
              </a:rPr>
              <a:t>Adénomyose</a:t>
            </a:r>
            <a:endParaRPr lang="fr-FR" dirty="0">
              <a:latin typeface="Comic Sans MS" panose="030F0702030302020204" pitchFamily="66" charset="0"/>
            </a:endParaRPr>
          </a:p>
        </p:txBody>
      </p:sp>
      <p:pic>
        <p:nvPicPr>
          <p:cNvPr id="29" name="Image 28"/>
          <p:cNvPicPr>
            <a:picLocks noChangeAspect="1"/>
          </p:cNvPicPr>
          <p:nvPr/>
        </p:nvPicPr>
        <p:blipFill>
          <a:blip r:embed="rId3"/>
          <a:stretch>
            <a:fillRect/>
          </a:stretch>
        </p:blipFill>
        <p:spPr>
          <a:xfrm>
            <a:off x="5794157" y="2102723"/>
            <a:ext cx="6170295" cy="2791215"/>
          </a:xfrm>
          <a:prstGeom prst="rect">
            <a:avLst/>
          </a:prstGeom>
        </p:spPr>
      </p:pic>
      <p:sp>
        <p:nvSpPr>
          <p:cNvPr id="30" name="Rectangle 29"/>
          <p:cNvSpPr/>
          <p:nvPr/>
        </p:nvSpPr>
        <p:spPr>
          <a:xfrm>
            <a:off x="5831304" y="5332556"/>
            <a:ext cx="6096000" cy="892552"/>
          </a:xfrm>
          <a:prstGeom prst="rect">
            <a:avLst/>
          </a:prstGeom>
        </p:spPr>
        <p:txBody>
          <a:bodyPr>
            <a:spAutoFit/>
          </a:bodyPr>
          <a:lstStyle/>
          <a:p>
            <a:r>
              <a:rPr lang="fr-FR" sz="800" dirty="0">
                <a:solidFill>
                  <a:srgbClr val="231F20"/>
                </a:solidFill>
                <a:latin typeface="Frutiger-Light"/>
              </a:rPr>
              <a:t>Échographie fibrome pédiculé présentant deux plages liquidiennes tortueuses de nécrobiose (</a:t>
            </a:r>
            <a:r>
              <a:rPr lang="fr-FR" sz="800" dirty="0">
                <a:solidFill>
                  <a:srgbClr val="231F20"/>
                </a:solidFill>
                <a:latin typeface="Wingdings3"/>
              </a:rPr>
              <a:t>J</a:t>
            </a:r>
            <a:r>
              <a:rPr lang="fr-FR" sz="800" dirty="0">
                <a:solidFill>
                  <a:srgbClr val="231F20"/>
                </a:solidFill>
                <a:latin typeface="Frutiger-Light"/>
              </a:rPr>
              <a:t>). </a:t>
            </a:r>
            <a:r>
              <a:rPr lang="fr-FR" sz="800" b="1" dirty="0">
                <a:solidFill>
                  <a:srgbClr val="231F20"/>
                </a:solidFill>
                <a:latin typeface="Frutiger-Bold"/>
              </a:rPr>
              <a:t>b. </a:t>
            </a:r>
            <a:r>
              <a:rPr lang="fr-FR" sz="800" dirty="0">
                <a:solidFill>
                  <a:srgbClr val="231F20"/>
                </a:solidFill>
                <a:latin typeface="Frutiger-Light"/>
              </a:rPr>
              <a:t>Pièce opératoire : après ouverture, bonne visualisation des plages</a:t>
            </a:r>
            <a:br>
              <a:rPr lang="fr-FR" sz="800" dirty="0">
                <a:solidFill>
                  <a:srgbClr val="231F20"/>
                </a:solidFill>
                <a:latin typeface="Frutiger-Light"/>
              </a:rPr>
            </a:br>
            <a:r>
              <a:rPr lang="fr-FR" sz="800" dirty="0">
                <a:solidFill>
                  <a:srgbClr val="231F20"/>
                </a:solidFill>
                <a:latin typeface="Frutiger-Light"/>
              </a:rPr>
              <a:t>de nécrobiose (</a:t>
            </a:r>
            <a:r>
              <a:rPr lang="fr-FR" dirty="0"/>
              <a:t> </a:t>
            </a:r>
            <a:br>
              <a:rPr lang="fr-FR" dirty="0"/>
            </a:br>
            <a:endParaRPr lang="fr-FR" dirty="0"/>
          </a:p>
        </p:txBody>
      </p:sp>
    </p:spTree>
    <p:extLst>
      <p:ext uri="{BB962C8B-B14F-4D97-AF65-F5344CB8AC3E}">
        <p14:creationId xmlns:p14="http://schemas.microsoft.com/office/powerpoint/2010/main" xmlns="" val="34477676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663" y="356126"/>
            <a:ext cx="2949846"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échographique</a:t>
            </a:r>
            <a:endParaRPr lang="fr-FR" sz="3200" dirty="0">
              <a:solidFill>
                <a:schemeClr val="bg1"/>
              </a:solidFill>
              <a:latin typeface="Comic Sans MS" panose="030F0702030302020204" pitchFamily="66" charset="0"/>
            </a:endParaRPr>
          </a:p>
        </p:txBody>
      </p:sp>
      <p:grpSp>
        <p:nvGrpSpPr>
          <p:cNvPr id="7" name="Group 95">
            <a:extLst>
              <a:ext uri="{FF2B5EF4-FFF2-40B4-BE49-F238E27FC236}">
                <a16:creationId xmlns:a16="http://schemas.microsoft.com/office/drawing/2014/main" xmlns="" id="{183EA2CA-A17F-4A6A-AC3E-6F8757F77880}"/>
              </a:ext>
            </a:extLst>
          </p:cNvPr>
          <p:cNvGrpSpPr/>
          <p:nvPr/>
        </p:nvGrpSpPr>
        <p:grpSpPr>
          <a:xfrm>
            <a:off x="7633682" y="165189"/>
            <a:ext cx="1805441" cy="1894017"/>
            <a:chOff x="6381342" y="2182683"/>
            <a:chExt cx="1805441" cy="1894017"/>
          </a:xfrm>
        </p:grpSpPr>
        <p:sp>
          <p:nvSpPr>
            <p:cNvPr id="8" name="Rectangle: Top Corners Rounded 96">
              <a:extLst>
                <a:ext uri="{FF2B5EF4-FFF2-40B4-BE49-F238E27FC236}">
                  <a16:creationId xmlns:a16="http://schemas.microsoft.com/office/drawing/2014/main" xmlns=""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97">
              <a:extLst>
                <a:ext uri="{FF2B5EF4-FFF2-40B4-BE49-F238E27FC236}">
                  <a16:creationId xmlns:a16="http://schemas.microsoft.com/office/drawing/2014/main" xmlns="" id="{D9A6427C-7201-480C-B8BA-C01C9BCA7B52}"/>
                </a:ext>
              </a:extLst>
            </p:cNvPr>
            <p:cNvSpPr txBox="1"/>
            <p:nvPr/>
          </p:nvSpPr>
          <p:spPr>
            <a:xfrm>
              <a:off x="6381342"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0" name="Group 99">
            <a:extLst>
              <a:ext uri="{FF2B5EF4-FFF2-40B4-BE49-F238E27FC236}">
                <a16:creationId xmlns:a16="http://schemas.microsoft.com/office/drawing/2014/main" xmlns="" id="{12310FCA-56F2-4778-94B7-C1B5FD53AE20}"/>
              </a:ext>
            </a:extLst>
          </p:cNvPr>
          <p:cNvGrpSpPr/>
          <p:nvPr/>
        </p:nvGrpSpPr>
        <p:grpSpPr>
          <a:xfrm>
            <a:off x="5755113" y="144180"/>
            <a:ext cx="1805441" cy="1894017"/>
            <a:chOff x="3884465" y="2182683"/>
            <a:chExt cx="1805441" cy="1894017"/>
          </a:xfrm>
        </p:grpSpPr>
        <p:sp>
          <p:nvSpPr>
            <p:cNvPr id="11" name="Rectangle: Top Corners Rounded 100">
              <a:extLst>
                <a:ext uri="{FF2B5EF4-FFF2-40B4-BE49-F238E27FC236}">
                  <a16:creationId xmlns:a16="http://schemas.microsoft.com/office/drawing/2014/main" xmlns="" id="{E792FABC-AA8F-4748-B8FA-DBB9112863AC}"/>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01">
              <a:extLst>
                <a:ext uri="{FF2B5EF4-FFF2-40B4-BE49-F238E27FC236}">
                  <a16:creationId xmlns:a16="http://schemas.microsoft.com/office/drawing/2014/main" xmlns=""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3" name="Group 103">
            <a:extLst>
              <a:ext uri="{FF2B5EF4-FFF2-40B4-BE49-F238E27FC236}">
                <a16:creationId xmlns:a16="http://schemas.microsoft.com/office/drawing/2014/main" xmlns="" id="{A87830BE-EEF7-4034-8ABE-3212DB467DB4}"/>
              </a:ext>
            </a:extLst>
          </p:cNvPr>
          <p:cNvGrpSpPr/>
          <p:nvPr/>
        </p:nvGrpSpPr>
        <p:grpSpPr>
          <a:xfrm>
            <a:off x="3832233" y="165189"/>
            <a:ext cx="1805441" cy="1894017"/>
            <a:chOff x="1387588" y="2182683"/>
            <a:chExt cx="1805441" cy="1894017"/>
          </a:xfrm>
        </p:grpSpPr>
        <p:sp>
          <p:nvSpPr>
            <p:cNvPr id="14" name="Rectangle: Top Corners Rounded 104">
              <a:extLst>
                <a:ext uri="{FF2B5EF4-FFF2-40B4-BE49-F238E27FC236}">
                  <a16:creationId xmlns:a16="http://schemas.microsoft.com/office/drawing/2014/main" xmlns=""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5">
              <a:extLst>
                <a:ext uri="{FF2B5EF4-FFF2-40B4-BE49-F238E27FC236}">
                  <a16:creationId xmlns:a16="http://schemas.microsoft.com/office/drawing/2014/main" xmlns=""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16" name="Freeform: Shape 107">
            <a:extLst>
              <a:ext uri="{FF2B5EF4-FFF2-40B4-BE49-F238E27FC236}">
                <a16:creationId xmlns:a16="http://schemas.microsoft.com/office/drawing/2014/main" xmlns="" id="{48958204-CE05-4E79-AC55-C76FBB79E37F}"/>
              </a:ext>
            </a:extLst>
          </p:cNvPr>
          <p:cNvSpPr/>
          <p:nvPr/>
        </p:nvSpPr>
        <p:spPr>
          <a:xfrm flipV="1">
            <a:off x="3939163"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8">
            <a:extLst>
              <a:ext uri="{FF2B5EF4-FFF2-40B4-BE49-F238E27FC236}">
                <a16:creationId xmlns:a16="http://schemas.microsoft.com/office/drawing/2014/main" xmlns="" id="{406A5A75-24F0-496A-82D6-E2B37B100BBD}"/>
              </a:ext>
            </a:extLst>
          </p:cNvPr>
          <p:cNvSpPr/>
          <p:nvPr/>
        </p:nvSpPr>
        <p:spPr>
          <a:xfrm flipV="1">
            <a:off x="5862043" y="110474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9">
            <a:extLst>
              <a:ext uri="{FF2B5EF4-FFF2-40B4-BE49-F238E27FC236}">
                <a16:creationId xmlns:a16="http://schemas.microsoft.com/office/drawing/2014/main" xmlns="" id="{B8C3E14B-EBB2-49A7-9A4E-9C6AFAF9A364}"/>
              </a:ext>
            </a:extLst>
          </p:cNvPr>
          <p:cNvSpPr/>
          <p:nvPr/>
        </p:nvSpPr>
        <p:spPr>
          <a:xfrm flipV="1">
            <a:off x="7735560"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xmlns="" id="{D1E1EB09-3B7F-4AD1-85F5-A963B8B7D4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75476" y="2902991"/>
            <a:ext cx="894354" cy="894352"/>
          </a:xfrm>
          <a:prstGeom prst="rect">
            <a:avLst/>
          </a:prstGeom>
        </p:spPr>
      </p:pic>
      <p:pic>
        <p:nvPicPr>
          <p:cNvPr id="20" name="Picture 6">
            <a:extLst>
              <a:ext uri="{FF2B5EF4-FFF2-40B4-BE49-F238E27FC236}">
                <a16:creationId xmlns:a16="http://schemas.microsoft.com/office/drawing/2014/main" xmlns="" id="{14331A99-A934-4099-9190-67078252B1A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97767" y="2882069"/>
            <a:ext cx="897858" cy="897856"/>
          </a:xfrm>
          <a:prstGeom prst="rect">
            <a:avLst/>
          </a:prstGeom>
        </p:spPr>
      </p:pic>
      <p:pic>
        <p:nvPicPr>
          <p:cNvPr id="21"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89186" y="2902991"/>
            <a:ext cx="907482" cy="907480"/>
          </a:xfrm>
          <a:prstGeom prst="rect">
            <a:avLst/>
          </a:prstGeom>
        </p:spPr>
      </p:pic>
      <p:sp>
        <p:nvSpPr>
          <p:cNvPr id="22" name="Rectangle 21"/>
          <p:cNvSpPr/>
          <p:nvPr/>
        </p:nvSpPr>
        <p:spPr>
          <a:xfrm>
            <a:off x="4339684" y="1976843"/>
            <a:ext cx="811440" cy="369332"/>
          </a:xfrm>
          <a:prstGeom prst="rect">
            <a:avLst/>
          </a:prstGeom>
        </p:spPr>
        <p:txBody>
          <a:bodyPr wrap="none">
            <a:spAutoFit/>
          </a:bodyPr>
          <a:lstStyle/>
          <a:p>
            <a:pPr algn="ctr" fontAlgn="base"/>
            <a:r>
              <a:rPr lang="fr-FR" b="1" dirty="0">
                <a:latin typeface="Comic Sans MS" panose="030F0702030302020204" pitchFamily="66" charset="0"/>
              </a:rPr>
              <a:t>solide</a:t>
            </a:r>
            <a:endParaRPr lang="fr-FR" dirty="0">
              <a:latin typeface="Comic Sans MS" panose="030F0702030302020204" pitchFamily="66" charset="0"/>
            </a:endParaRPr>
          </a:p>
        </p:txBody>
      </p:sp>
      <p:sp>
        <p:nvSpPr>
          <p:cNvPr id="23" name="Rectangle 22"/>
          <p:cNvSpPr/>
          <p:nvPr/>
        </p:nvSpPr>
        <p:spPr>
          <a:xfrm rot="10800000" flipV="1">
            <a:off x="5728705" y="1746010"/>
            <a:ext cx="1808894" cy="1200329"/>
          </a:xfrm>
          <a:prstGeom prst="rect">
            <a:avLst/>
          </a:prstGeom>
        </p:spPr>
        <p:txBody>
          <a:bodyPr wrap="square">
            <a:spAutoFit/>
          </a:bodyPr>
          <a:lstStyle/>
          <a:p>
            <a:pPr algn="ctr" fontAlgn="base"/>
            <a:r>
              <a:rPr lang="fr-FR" b="1" dirty="0">
                <a:latin typeface="Comic Sans MS" panose="030F0702030302020204" pitchFamily="66" charset="0"/>
              </a:rPr>
              <a:t>hétérogène, mixte ou multiloculaire solide</a:t>
            </a:r>
            <a:endParaRPr lang="fr-FR" dirty="0">
              <a:latin typeface="Comic Sans MS" panose="030F0702030302020204" pitchFamily="66" charset="0"/>
            </a:endParaRPr>
          </a:p>
        </p:txBody>
      </p:sp>
      <p:sp>
        <p:nvSpPr>
          <p:cNvPr id="24" name="Rectangle 23"/>
          <p:cNvSpPr/>
          <p:nvPr/>
        </p:nvSpPr>
        <p:spPr>
          <a:xfrm rot="10800000" flipV="1">
            <a:off x="7872039" y="1822543"/>
            <a:ext cx="1318623" cy="923330"/>
          </a:xfrm>
          <a:prstGeom prst="rect">
            <a:avLst/>
          </a:prstGeom>
        </p:spPr>
        <p:txBody>
          <a:bodyPr wrap="square">
            <a:spAutoFit/>
          </a:bodyPr>
          <a:lstStyle/>
          <a:p>
            <a:pPr algn="ctr" fontAlgn="base"/>
            <a:r>
              <a:rPr lang="fr-FR" b="1" dirty="0">
                <a:latin typeface="Comic Sans MS" panose="030F0702030302020204" pitchFamily="66" charset="0"/>
              </a:rPr>
              <a:t>Critères de bénignité</a:t>
            </a:r>
            <a:endParaRPr lang="fr-FR" dirty="0">
              <a:latin typeface="Comic Sans MS" panose="030F0702030302020204" pitchFamily="66" charset="0"/>
            </a:endParaRPr>
          </a:p>
        </p:txBody>
      </p:sp>
      <p:sp>
        <p:nvSpPr>
          <p:cNvPr id="25" name="TextBox 102">
            <a:extLst>
              <a:ext uri="{FF2B5EF4-FFF2-40B4-BE49-F238E27FC236}">
                <a16:creationId xmlns:a16="http://schemas.microsoft.com/office/drawing/2014/main" xmlns="" id="{FECB41C1-3E79-45AA-B100-38C9E092C776}"/>
              </a:ext>
            </a:extLst>
          </p:cNvPr>
          <p:cNvSpPr txBox="1"/>
          <p:nvPr/>
        </p:nvSpPr>
        <p:spPr>
          <a:xfrm>
            <a:off x="6197767" y="337839"/>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sp>
        <p:nvSpPr>
          <p:cNvPr id="26" name="TextBox 102">
            <a:extLst>
              <a:ext uri="{FF2B5EF4-FFF2-40B4-BE49-F238E27FC236}">
                <a16:creationId xmlns:a16="http://schemas.microsoft.com/office/drawing/2014/main" xmlns="" id="{FECB41C1-3E79-45AA-B100-38C9E092C776}"/>
              </a:ext>
            </a:extLst>
          </p:cNvPr>
          <p:cNvSpPr txBox="1"/>
          <p:nvPr/>
        </p:nvSpPr>
        <p:spPr>
          <a:xfrm>
            <a:off x="4250875" y="356126"/>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1</a:t>
            </a:r>
            <a:endParaRPr lang="en-US" sz="6000" b="1" dirty="0">
              <a:solidFill>
                <a:srgbClr val="E6E7E9"/>
              </a:solidFill>
              <a:latin typeface="Tw Cen MT" panose="020B0602020104020603" pitchFamily="34" charset="0"/>
            </a:endParaRPr>
          </a:p>
        </p:txBody>
      </p:sp>
      <p:sp>
        <p:nvSpPr>
          <p:cNvPr id="27" name="TextBox 102">
            <a:extLst>
              <a:ext uri="{FF2B5EF4-FFF2-40B4-BE49-F238E27FC236}">
                <a16:creationId xmlns:a16="http://schemas.microsoft.com/office/drawing/2014/main" xmlns="" id="{FECB41C1-3E79-45AA-B100-38C9E092C776}"/>
              </a:ext>
            </a:extLst>
          </p:cNvPr>
          <p:cNvSpPr txBox="1"/>
          <p:nvPr/>
        </p:nvSpPr>
        <p:spPr>
          <a:xfrm>
            <a:off x="8044011" y="378594"/>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sp>
        <p:nvSpPr>
          <p:cNvPr id="50" name="Rectangle: Top Corners Rounded 96">
            <a:extLst>
              <a:ext uri="{FF2B5EF4-FFF2-40B4-BE49-F238E27FC236}">
                <a16:creationId xmlns:a16="http://schemas.microsoft.com/office/drawing/2014/main" xmlns="" id="{225A95EB-3596-4C52-91EE-39023E85BE2D}"/>
              </a:ext>
            </a:extLst>
          </p:cNvPr>
          <p:cNvSpPr/>
          <p:nvPr/>
        </p:nvSpPr>
        <p:spPr>
          <a:xfrm>
            <a:off x="9557784" y="171297"/>
            <a:ext cx="1591582" cy="1866900"/>
          </a:xfrm>
          <a:prstGeom prst="round2SameRect">
            <a:avLst>
              <a:gd name="adj1" fmla="val 12063"/>
              <a:gd name="adj2" fmla="val 0"/>
            </a:avLst>
          </a:prstGeom>
          <a:solidFill>
            <a:srgbClr val="0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09">
            <a:extLst>
              <a:ext uri="{FF2B5EF4-FFF2-40B4-BE49-F238E27FC236}">
                <a16:creationId xmlns:a16="http://schemas.microsoft.com/office/drawing/2014/main" xmlns="" id="{B8C3E14B-EBB2-49A7-9A4E-9C6AFAF9A364}"/>
              </a:ext>
            </a:extLst>
          </p:cNvPr>
          <p:cNvSpPr/>
          <p:nvPr/>
        </p:nvSpPr>
        <p:spPr>
          <a:xfrm flipV="1">
            <a:off x="9552732" y="110474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xmlns="" val="0"/>
              </a:ext>
            </a:extLst>
          </a:blip>
          <a:stretch>
            <a:fillRect/>
          </a:stretch>
        </p:blipFill>
        <p:spPr>
          <a:xfrm>
            <a:off x="9906358" y="2881982"/>
            <a:ext cx="907482" cy="907480"/>
          </a:xfrm>
          <a:prstGeom prst="rect">
            <a:avLst/>
          </a:prstGeom>
        </p:spPr>
      </p:pic>
      <p:sp>
        <p:nvSpPr>
          <p:cNvPr id="54" name="Rectangle 53"/>
          <p:cNvSpPr/>
          <p:nvPr/>
        </p:nvSpPr>
        <p:spPr>
          <a:xfrm rot="10800000" flipV="1">
            <a:off x="9510192" y="1901319"/>
            <a:ext cx="1596413" cy="646331"/>
          </a:xfrm>
          <a:prstGeom prst="rect">
            <a:avLst/>
          </a:prstGeom>
        </p:spPr>
        <p:txBody>
          <a:bodyPr wrap="square">
            <a:spAutoFit/>
          </a:bodyPr>
          <a:lstStyle/>
          <a:p>
            <a:pPr algn="ctr" fontAlgn="base"/>
            <a:r>
              <a:rPr lang="fr-FR" b="1" dirty="0">
                <a:latin typeface="Comic Sans MS" panose="030F0702030302020204" pitchFamily="66" charset="0"/>
              </a:rPr>
              <a:t>Critères de malignité</a:t>
            </a:r>
            <a:endParaRPr lang="fr-FR" dirty="0">
              <a:latin typeface="Comic Sans MS" panose="030F0702030302020204" pitchFamily="66" charset="0"/>
            </a:endParaRPr>
          </a:p>
        </p:txBody>
      </p:sp>
      <p:sp>
        <p:nvSpPr>
          <p:cNvPr id="55" name="TextBox 102">
            <a:extLst>
              <a:ext uri="{FF2B5EF4-FFF2-40B4-BE49-F238E27FC236}">
                <a16:creationId xmlns:a16="http://schemas.microsoft.com/office/drawing/2014/main" xmlns="" id="{FECB41C1-3E79-45AA-B100-38C9E092C776}"/>
              </a:ext>
            </a:extLst>
          </p:cNvPr>
          <p:cNvSpPr txBox="1"/>
          <p:nvPr/>
        </p:nvSpPr>
        <p:spPr>
          <a:xfrm>
            <a:off x="9861183" y="35758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4</a:t>
            </a:r>
          </a:p>
        </p:txBody>
      </p:sp>
    </p:spTree>
    <p:extLst>
      <p:ext uri="{BB962C8B-B14F-4D97-AF65-F5344CB8AC3E}">
        <p14:creationId xmlns:p14="http://schemas.microsoft.com/office/powerpoint/2010/main" xmlns="" val="35419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20"/>
                                        </p:tgtEl>
                                      </p:cBhvr>
                                    </p:animEffect>
                                    <p:anim calcmode="lin" valueType="num">
                                      <p:cBhvr>
                                        <p:cTn id="12" dur="1000"/>
                                        <p:tgtEl>
                                          <p:spTgt spid="20"/>
                                        </p:tgtEl>
                                        <p:attrNameLst>
                                          <p:attrName>ppt_x</p:attrName>
                                        </p:attrNameLst>
                                      </p:cBhvr>
                                      <p:tavLst>
                                        <p:tav tm="0">
                                          <p:val>
                                            <p:strVal val="ppt_x"/>
                                          </p:val>
                                        </p:tav>
                                        <p:tav tm="100000">
                                          <p:val>
                                            <p:strVal val="ppt_x"/>
                                          </p:val>
                                        </p:tav>
                                      </p:tavLst>
                                    </p:anim>
                                    <p:anim calcmode="lin" valueType="num">
                                      <p:cBhvr>
                                        <p:cTn id="13" dur="1000"/>
                                        <p:tgtEl>
                                          <p:spTgt spid="20"/>
                                        </p:tgtEl>
                                        <p:attrNameLst>
                                          <p:attrName>ppt_y</p:attrName>
                                        </p:attrNameLst>
                                      </p:cBhvr>
                                      <p:tavLst>
                                        <p:tav tm="0">
                                          <p:val>
                                            <p:strVal val="ppt_y"/>
                                          </p:val>
                                        </p:tav>
                                        <p:tav tm="100000">
                                          <p:val>
                                            <p:strVal val="ppt_y+.1"/>
                                          </p:val>
                                        </p:tav>
                                      </p:tavLst>
                                    </p:anim>
                                    <p:set>
                                      <p:cBhvr>
                                        <p:cTn id="14" dur="1" fill="hold">
                                          <p:stCondLst>
                                            <p:cond delay="999"/>
                                          </p:stCondLst>
                                        </p:cTn>
                                        <p:tgtEl>
                                          <p:spTgt spid="20"/>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2"/>
                                        </p:tgtEl>
                                      </p:cBhvr>
                                    </p:animEffect>
                                    <p:anim calcmode="lin" valueType="num">
                                      <p:cBhvr>
                                        <p:cTn id="17" dur="1000"/>
                                        <p:tgtEl>
                                          <p:spTgt spid="22"/>
                                        </p:tgtEl>
                                        <p:attrNameLst>
                                          <p:attrName>ppt_x</p:attrName>
                                        </p:attrNameLst>
                                      </p:cBhvr>
                                      <p:tavLst>
                                        <p:tav tm="0">
                                          <p:val>
                                            <p:strVal val="ppt_x"/>
                                          </p:val>
                                        </p:tav>
                                        <p:tav tm="100000">
                                          <p:val>
                                            <p:strVal val="ppt_x"/>
                                          </p:val>
                                        </p:tav>
                                      </p:tavLst>
                                    </p:anim>
                                    <p:anim calcmode="lin" valueType="num">
                                      <p:cBhvr>
                                        <p:cTn id="18" dur="1000"/>
                                        <p:tgtEl>
                                          <p:spTgt spid="22"/>
                                        </p:tgtEl>
                                        <p:attrNameLst>
                                          <p:attrName>ppt_y</p:attrName>
                                        </p:attrNameLst>
                                      </p:cBhvr>
                                      <p:tavLst>
                                        <p:tav tm="0">
                                          <p:val>
                                            <p:strVal val="ppt_y"/>
                                          </p:val>
                                        </p:tav>
                                        <p:tav tm="100000">
                                          <p:val>
                                            <p:strVal val="ppt_y+.1"/>
                                          </p:val>
                                        </p:tav>
                                      </p:tavLst>
                                    </p:anim>
                                    <p:set>
                                      <p:cBhvr>
                                        <p:cTn id="19" dur="1" fill="hold">
                                          <p:stCondLst>
                                            <p:cond delay="999"/>
                                          </p:stCondLst>
                                        </p:cTn>
                                        <p:tgtEl>
                                          <p:spTgt spid="22"/>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23"/>
                                        </p:tgtEl>
                                      </p:cBhvr>
                                    </p:animEffect>
                                    <p:anim calcmode="lin" valueType="num">
                                      <p:cBhvr>
                                        <p:cTn id="22" dur="1000"/>
                                        <p:tgtEl>
                                          <p:spTgt spid="23"/>
                                        </p:tgtEl>
                                        <p:attrNameLst>
                                          <p:attrName>ppt_x</p:attrName>
                                        </p:attrNameLst>
                                      </p:cBhvr>
                                      <p:tavLst>
                                        <p:tav tm="0">
                                          <p:val>
                                            <p:strVal val="ppt_x"/>
                                          </p:val>
                                        </p:tav>
                                        <p:tav tm="100000">
                                          <p:val>
                                            <p:strVal val="ppt_x"/>
                                          </p:val>
                                        </p:tav>
                                      </p:tavLst>
                                    </p:anim>
                                    <p:anim calcmode="lin" valueType="num">
                                      <p:cBhvr>
                                        <p:cTn id="23" dur="1000"/>
                                        <p:tgtEl>
                                          <p:spTgt spid="23"/>
                                        </p:tgtEl>
                                        <p:attrNameLst>
                                          <p:attrName>ppt_y</p:attrName>
                                        </p:attrNameLst>
                                      </p:cBhvr>
                                      <p:tavLst>
                                        <p:tav tm="0">
                                          <p:val>
                                            <p:strVal val="ppt_y"/>
                                          </p:val>
                                        </p:tav>
                                        <p:tav tm="100000">
                                          <p:val>
                                            <p:strVal val="ppt_y+.1"/>
                                          </p:val>
                                        </p:tav>
                                      </p:tavLst>
                                    </p:anim>
                                    <p:set>
                                      <p:cBhvr>
                                        <p:cTn id="24" dur="1" fill="hold">
                                          <p:stCondLst>
                                            <p:cond delay="999"/>
                                          </p:stCondLst>
                                        </p:cTn>
                                        <p:tgtEl>
                                          <p:spTgt spid="23"/>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25"/>
                                        </p:tgtEl>
                                      </p:cBhvr>
                                    </p:animEffect>
                                    <p:anim calcmode="lin" valueType="num">
                                      <p:cBhvr>
                                        <p:cTn id="27" dur="1000"/>
                                        <p:tgtEl>
                                          <p:spTgt spid="25"/>
                                        </p:tgtEl>
                                        <p:attrNameLst>
                                          <p:attrName>ppt_x</p:attrName>
                                        </p:attrNameLst>
                                      </p:cBhvr>
                                      <p:tavLst>
                                        <p:tav tm="0">
                                          <p:val>
                                            <p:strVal val="ppt_x"/>
                                          </p:val>
                                        </p:tav>
                                        <p:tav tm="100000">
                                          <p:val>
                                            <p:strVal val="ppt_x"/>
                                          </p:val>
                                        </p:tav>
                                      </p:tavLst>
                                    </p:anim>
                                    <p:anim calcmode="lin" valueType="num">
                                      <p:cBhvr>
                                        <p:cTn id="28" dur="1000"/>
                                        <p:tgtEl>
                                          <p:spTgt spid="25"/>
                                        </p:tgtEl>
                                        <p:attrNameLst>
                                          <p:attrName>ppt_y</p:attrName>
                                        </p:attrNameLst>
                                      </p:cBhvr>
                                      <p:tavLst>
                                        <p:tav tm="0">
                                          <p:val>
                                            <p:strVal val="ppt_y"/>
                                          </p:val>
                                        </p:tav>
                                        <p:tav tm="100000">
                                          <p:val>
                                            <p:strVal val="ppt_y+.1"/>
                                          </p:val>
                                        </p:tav>
                                      </p:tavLst>
                                    </p:anim>
                                    <p:set>
                                      <p:cBhvr>
                                        <p:cTn id="29" dur="1" fill="hold">
                                          <p:stCondLst>
                                            <p:cond delay="999"/>
                                          </p:stCondLst>
                                        </p:cTn>
                                        <p:tgtEl>
                                          <p:spTgt spid="25"/>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26"/>
                                        </p:tgtEl>
                                      </p:cBhvr>
                                    </p:animEffect>
                                    <p:anim calcmode="lin" valueType="num">
                                      <p:cBhvr>
                                        <p:cTn id="32" dur="1000"/>
                                        <p:tgtEl>
                                          <p:spTgt spid="26"/>
                                        </p:tgtEl>
                                        <p:attrNameLst>
                                          <p:attrName>ppt_x</p:attrName>
                                        </p:attrNameLst>
                                      </p:cBhvr>
                                      <p:tavLst>
                                        <p:tav tm="0">
                                          <p:val>
                                            <p:strVal val="ppt_x"/>
                                          </p:val>
                                        </p:tav>
                                        <p:tav tm="100000">
                                          <p:val>
                                            <p:strVal val="ppt_x"/>
                                          </p:val>
                                        </p:tav>
                                      </p:tavLst>
                                    </p:anim>
                                    <p:anim calcmode="lin" valueType="num">
                                      <p:cBhvr>
                                        <p:cTn id="33" dur="1000"/>
                                        <p:tgtEl>
                                          <p:spTgt spid="26"/>
                                        </p:tgtEl>
                                        <p:attrNameLst>
                                          <p:attrName>ppt_y</p:attrName>
                                        </p:attrNameLst>
                                      </p:cBhvr>
                                      <p:tavLst>
                                        <p:tav tm="0">
                                          <p:val>
                                            <p:strVal val="ppt_y"/>
                                          </p:val>
                                        </p:tav>
                                        <p:tav tm="100000">
                                          <p:val>
                                            <p:strVal val="ppt_y+.1"/>
                                          </p:val>
                                        </p:tav>
                                      </p:tavLst>
                                    </p:anim>
                                    <p:set>
                                      <p:cBhvr>
                                        <p:cTn id="34" dur="1" fill="hold">
                                          <p:stCondLst>
                                            <p:cond delay="999"/>
                                          </p:stCondLst>
                                        </p:cTn>
                                        <p:tgtEl>
                                          <p:spTgt spid="26"/>
                                        </p:tgtEl>
                                        <p:attrNameLst>
                                          <p:attrName>style.visibility</p:attrName>
                                        </p:attrNameLst>
                                      </p:cBhvr>
                                      <p:to>
                                        <p:strVal val="hidden"/>
                                      </p:to>
                                    </p:set>
                                  </p:childTnLst>
                                </p:cTn>
                              </p:par>
                              <p:par>
                                <p:cTn id="35" presetID="42" presetClass="exit" presetSubtype="0" fill="hold" nodeType="withEffect">
                                  <p:stCondLst>
                                    <p:cond delay="0"/>
                                  </p:stCondLst>
                                  <p:childTnLst>
                                    <p:animEffect transition="out" filter="fade">
                                      <p:cBhvr>
                                        <p:cTn id="36" dur="1000"/>
                                        <p:tgtEl>
                                          <p:spTgt spid="13"/>
                                        </p:tgtEl>
                                      </p:cBhvr>
                                    </p:animEffect>
                                    <p:anim calcmode="lin" valueType="num">
                                      <p:cBhvr>
                                        <p:cTn id="37" dur="1000"/>
                                        <p:tgtEl>
                                          <p:spTgt spid="13"/>
                                        </p:tgtEl>
                                        <p:attrNameLst>
                                          <p:attrName>ppt_x</p:attrName>
                                        </p:attrNameLst>
                                      </p:cBhvr>
                                      <p:tavLst>
                                        <p:tav tm="0">
                                          <p:val>
                                            <p:strVal val="ppt_x"/>
                                          </p:val>
                                        </p:tav>
                                        <p:tav tm="100000">
                                          <p:val>
                                            <p:strVal val="ppt_x"/>
                                          </p:val>
                                        </p:tav>
                                      </p:tavLst>
                                    </p:anim>
                                    <p:anim calcmode="lin" valueType="num">
                                      <p:cBhvr>
                                        <p:cTn id="38" dur="1000"/>
                                        <p:tgtEl>
                                          <p:spTgt spid="13"/>
                                        </p:tgtEl>
                                        <p:attrNameLst>
                                          <p:attrName>ppt_y</p:attrName>
                                        </p:attrNameLst>
                                      </p:cBhvr>
                                      <p:tavLst>
                                        <p:tav tm="0">
                                          <p:val>
                                            <p:strVal val="ppt_y"/>
                                          </p:val>
                                        </p:tav>
                                        <p:tav tm="100000">
                                          <p:val>
                                            <p:strVal val="ppt_y+.1"/>
                                          </p:val>
                                        </p:tav>
                                      </p:tavLst>
                                    </p:anim>
                                    <p:set>
                                      <p:cBhvr>
                                        <p:cTn id="39" dur="1" fill="hold">
                                          <p:stCondLst>
                                            <p:cond delay="999"/>
                                          </p:stCondLst>
                                        </p:cTn>
                                        <p:tgtEl>
                                          <p:spTgt spid="13"/>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par>
                                <p:cTn id="45" presetID="42" presetClass="exit" presetSubtype="0" fill="hold" nodeType="withEffect">
                                  <p:stCondLst>
                                    <p:cond delay="0"/>
                                  </p:stCondLst>
                                  <p:childTnLst>
                                    <p:animEffect transition="out" filter="fade">
                                      <p:cBhvr>
                                        <p:cTn id="46" dur="1000"/>
                                        <p:tgtEl>
                                          <p:spTgt spid="19"/>
                                        </p:tgtEl>
                                      </p:cBhvr>
                                    </p:animEffect>
                                    <p:anim calcmode="lin" valueType="num">
                                      <p:cBhvr>
                                        <p:cTn id="47" dur="1000"/>
                                        <p:tgtEl>
                                          <p:spTgt spid="19"/>
                                        </p:tgtEl>
                                        <p:attrNameLst>
                                          <p:attrName>ppt_x</p:attrName>
                                        </p:attrNameLst>
                                      </p:cBhvr>
                                      <p:tavLst>
                                        <p:tav tm="0">
                                          <p:val>
                                            <p:strVal val="ppt_x"/>
                                          </p:val>
                                        </p:tav>
                                        <p:tav tm="100000">
                                          <p:val>
                                            <p:strVal val="ppt_x"/>
                                          </p:val>
                                        </p:tav>
                                      </p:tavLst>
                                    </p:anim>
                                    <p:anim calcmode="lin" valueType="num">
                                      <p:cBhvr>
                                        <p:cTn id="48" dur="1000"/>
                                        <p:tgtEl>
                                          <p:spTgt spid="19"/>
                                        </p:tgtEl>
                                        <p:attrNameLst>
                                          <p:attrName>ppt_y</p:attrName>
                                        </p:attrNameLst>
                                      </p:cBhvr>
                                      <p:tavLst>
                                        <p:tav tm="0">
                                          <p:val>
                                            <p:strVal val="ppt_y"/>
                                          </p:val>
                                        </p:tav>
                                        <p:tav tm="100000">
                                          <p:val>
                                            <p:strVal val="ppt_y+.1"/>
                                          </p:val>
                                        </p:tav>
                                      </p:tavLst>
                                    </p:anim>
                                    <p:set>
                                      <p:cBhvr>
                                        <p:cTn id="49" dur="1" fill="hold">
                                          <p:stCondLst>
                                            <p:cond delay="999"/>
                                          </p:stCondLst>
                                        </p:cTn>
                                        <p:tgtEl>
                                          <p:spTgt spid="19"/>
                                        </p:tgtEl>
                                        <p:attrNameLst>
                                          <p:attrName>style.visibility</p:attrName>
                                        </p:attrNameLst>
                                      </p:cBhvr>
                                      <p:to>
                                        <p:strVal val="hidden"/>
                                      </p:to>
                                    </p:set>
                                  </p:childTnLst>
                                </p:cTn>
                              </p:par>
                              <p:par>
                                <p:cTn id="50" presetID="42" presetClass="exit" presetSubtype="0" fill="hold" nodeType="withEffect">
                                  <p:stCondLst>
                                    <p:cond delay="0"/>
                                  </p:stCondLst>
                                  <p:childTnLst>
                                    <p:animEffect transition="out" filter="fade">
                                      <p:cBhvr>
                                        <p:cTn id="51" dur="1000"/>
                                        <p:tgtEl>
                                          <p:spTgt spid="53"/>
                                        </p:tgtEl>
                                      </p:cBhvr>
                                    </p:animEffect>
                                    <p:anim calcmode="lin" valueType="num">
                                      <p:cBhvr>
                                        <p:cTn id="52" dur="1000"/>
                                        <p:tgtEl>
                                          <p:spTgt spid="53"/>
                                        </p:tgtEl>
                                        <p:attrNameLst>
                                          <p:attrName>ppt_x</p:attrName>
                                        </p:attrNameLst>
                                      </p:cBhvr>
                                      <p:tavLst>
                                        <p:tav tm="0">
                                          <p:val>
                                            <p:strVal val="ppt_x"/>
                                          </p:val>
                                        </p:tav>
                                        <p:tav tm="100000">
                                          <p:val>
                                            <p:strVal val="ppt_x"/>
                                          </p:val>
                                        </p:tav>
                                      </p:tavLst>
                                    </p:anim>
                                    <p:anim calcmode="lin" valueType="num">
                                      <p:cBhvr>
                                        <p:cTn id="53" dur="1000"/>
                                        <p:tgtEl>
                                          <p:spTgt spid="53"/>
                                        </p:tgtEl>
                                        <p:attrNameLst>
                                          <p:attrName>ppt_y</p:attrName>
                                        </p:attrNameLst>
                                      </p:cBhvr>
                                      <p:tavLst>
                                        <p:tav tm="0">
                                          <p:val>
                                            <p:strVal val="ppt_y"/>
                                          </p:val>
                                        </p:tav>
                                        <p:tav tm="100000">
                                          <p:val>
                                            <p:strVal val="ppt_y+.1"/>
                                          </p:val>
                                        </p:tav>
                                      </p:tavLst>
                                    </p:anim>
                                    <p:set>
                                      <p:cBhvr>
                                        <p:cTn id="54" dur="1" fill="hold">
                                          <p:stCondLst>
                                            <p:cond delay="999"/>
                                          </p:stCondLst>
                                        </p:cTn>
                                        <p:tgtEl>
                                          <p:spTgt spid="53"/>
                                        </p:tgtEl>
                                        <p:attrNameLst>
                                          <p:attrName>style.visibility</p:attrName>
                                        </p:attrNameLst>
                                      </p:cBhvr>
                                      <p:to>
                                        <p:strVal val="hidden"/>
                                      </p:to>
                                    </p:set>
                                  </p:childTnLst>
                                </p:cTn>
                              </p:par>
                              <p:par>
                                <p:cTn id="55" presetID="42" presetClass="exit" presetSubtype="0" fill="hold" grpId="0" nodeType="withEffect">
                                  <p:stCondLst>
                                    <p:cond delay="0"/>
                                  </p:stCondLst>
                                  <p:childTnLst>
                                    <p:animEffect transition="out" filter="fade">
                                      <p:cBhvr>
                                        <p:cTn id="56" dur="1000"/>
                                        <p:tgtEl>
                                          <p:spTgt spid="54"/>
                                        </p:tgtEl>
                                      </p:cBhvr>
                                    </p:animEffect>
                                    <p:anim calcmode="lin" valueType="num">
                                      <p:cBhvr>
                                        <p:cTn id="57" dur="1000"/>
                                        <p:tgtEl>
                                          <p:spTgt spid="54"/>
                                        </p:tgtEl>
                                        <p:attrNameLst>
                                          <p:attrName>ppt_x</p:attrName>
                                        </p:attrNameLst>
                                      </p:cBhvr>
                                      <p:tavLst>
                                        <p:tav tm="0">
                                          <p:val>
                                            <p:strVal val="ppt_x"/>
                                          </p:val>
                                        </p:tav>
                                        <p:tav tm="100000">
                                          <p:val>
                                            <p:strVal val="ppt_x"/>
                                          </p:val>
                                        </p:tav>
                                      </p:tavLst>
                                    </p:anim>
                                    <p:anim calcmode="lin" valueType="num">
                                      <p:cBhvr>
                                        <p:cTn id="58" dur="1000"/>
                                        <p:tgtEl>
                                          <p:spTgt spid="54"/>
                                        </p:tgtEl>
                                        <p:attrNameLst>
                                          <p:attrName>ppt_y</p:attrName>
                                        </p:attrNameLst>
                                      </p:cBhvr>
                                      <p:tavLst>
                                        <p:tav tm="0">
                                          <p:val>
                                            <p:strVal val="ppt_y"/>
                                          </p:val>
                                        </p:tav>
                                        <p:tav tm="100000">
                                          <p:val>
                                            <p:strVal val="ppt_y+.1"/>
                                          </p:val>
                                        </p:tav>
                                      </p:tavLst>
                                    </p:anim>
                                    <p:set>
                                      <p:cBhvr>
                                        <p:cTn id="59" dur="1" fill="hold">
                                          <p:stCondLst>
                                            <p:cond delay="999"/>
                                          </p:stCondLst>
                                        </p:cTn>
                                        <p:tgtEl>
                                          <p:spTgt spid="54"/>
                                        </p:tgtEl>
                                        <p:attrNameLst>
                                          <p:attrName>style.visibility</p:attrName>
                                        </p:attrNameLst>
                                      </p:cBhvr>
                                      <p:to>
                                        <p:strVal val="hidden"/>
                                      </p:to>
                                    </p:set>
                                  </p:childTnLst>
                                </p:cTn>
                              </p:par>
                              <p:par>
                                <p:cTn id="60" presetID="42" presetClass="exit" presetSubtype="0" fill="hold" grpId="0" nodeType="withEffect">
                                  <p:stCondLst>
                                    <p:cond delay="0"/>
                                  </p:stCondLst>
                                  <p:childTnLst>
                                    <p:animEffect transition="out" filter="fade">
                                      <p:cBhvr>
                                        <p:cTn id="61" dur="1000"/>
                                        <p:tgtEl>
                                          <p:spTgt spid="52"/>
                                        </p:tgtEl>
                                      </p:cBhvr>
                                    </p:animEffect>
                                    <p:anim calcmode="lin" valueType="num">
                                      <p:cBhvr>
                                        <p:cTn id="62" dur="1000"/>
                                        <p:tgtEl>
                                          <p:spTgt spid="52"/>
                                        </p:tgtEl>
                                        <p:attrNameLst>
                                          <p:attrName>ppt_x</p:attrName>
                                        </p:attrNameLst>
                                      </p:cBhvr>
                                      <p:tavLst>
                                        <p:tav tm="0">
                                          <p:val>
                                            <p:strVal val="ppt_x"/>
                                          </p:val>
                                        </p:tav>
                                        <p:tav tm="100000">
                                          <p:val>
                                            <p:strVal val="ppt_x"/>
                                          </p:val>
                                        </p:tav>
                                      </p:tavLst>
                                    </p:anim>
                                    <p:anim calcmode="lin" valueType="num">
                                      <p:cBhvr>
                                        <p:cTn id="63" dur="1000"/>
                                        <p:tgtEl>
                                          <p:spTgt spid="52"/>
                                        </p:tgtEl>
                                        <p:attrNameLst>
                                          <p:attrName>ppt_y</p:attrName>
                                        </p:attrNameLst>
                                      </p:cBhvr>
                                      <p:tavLst>
                                        <p:tav tm="0">
                                          <p:val>
                                            <p:strVal val="ppt_y"/>
                                          </p:val>
                                        </p:tav>
                                        <p:tav tm="100000">
                                          <p:val>
                                            <p:strVal val="ppt_y+.1"/>
                                          </p:val>
                                        </p:tav>
                                      </p:tavLst>
                                    </p:anim>
                                    <p:set>
                                      <p:cBhvr>
                                        <p:cTn id="64" dur="1" fill="hold">
                                          <p:stCondLst>
                                            <p:cond delay="999"/>
                                          </p:stCondLst>
                                        </p:cTn>
                                        <p:tgtEl>
                                          <p:spTgt spid="52"/>
                                        </p:tgtEl>
                                        <p:attrNameLst>
                                          <p:attrName>style.visibility</p:attrName>
                                        </p:attrNameLst>
                                      </p:cBhvr>
                                      <p:to>
                                        <p:strVal val="hidden"/>
                                      </p:to>
                                    </p:set>
                                  </p:childTnLst>
                                </p:cTn>
                              </p:par>
                              <p:par>
                                <p:cTn id="65" presetID="42" presetClass="exit" presetSubtype="0" fill="hold" grpId="0" nodeType="withEffect">
                                  <p:stCondLst>
                                    <p:cond delay="0"/>
                                  </p:stCondLst>
                                  <p:childTnLst>
                                    <p:animEffect transition="out" filter="fade">
                                      <p:cBhvr>
                                        <p:cTn id="66" dur="1000"/>
                                        <p:tgtEl>
                                          <p:spTgt spid="55"/>
                                        </p:tgtEl>
                                      </p:cBhvr>
                                    </p:animEffect>
                                    <p:anim calcmode="lin" valueType="num">
                                      <p:cBhvr>
                                        <p:cTn id="67" dur="1000"/>
                                        <p:tgtEl>
                                          <p:spTgt spid="55"/>
                                        </p:tgtEl>
                                        <p:attrNameLst>
                                          <p:attrName>ppt_x</p:attrName>
                                        </p:attrNameLst>
                                      </p:cBhvr>
                                      <p:tavLst>
                                        <p:tav tm="0">
                                          <p:val>
                                            <p:strVal val="ppt_x"/>
                                          </p:val>
                                        </p:tav>
                                        <p:tav tm="100000">
                                          <p:val>
                                            <p:strVal val="ppt_x"/>
                                          </p:val>
                                        </p:tav>
                                      </p:tavLst>
                                    </p:anim>
                                    <p:anim calcmode="lin" valueType="num">
                                      <p:cBhvr>
                                        <p:cTn id="68" dur="1000"/>
                                        <p:tgtEl>
                                          <p:spTgt spid="55"/>
                                        </p:tgtEl>
                                        <p:attrNameLst>
                                          <p:attrName>ppt_y</p:attrName>
                                        </p:attrNameLst>
                                      </p:cBhvr>
                                      <p:tavLst>
                                        <p:tav tm="0">
                                          <p:val>
                                            <p:strVal val="ppt_y"/>
                                          </p:val>
                                        </p:tav>
                                        <p:tav tm="100000">
                                          <p:val>
                                            <p:strVal val="ppt_y+.1"/>
                                          </p:val>
                                        </p:tav>
                                      </p:tavLst>
                                    </p:anim>
                                    <p:set>
                                      <p:cBhvr>
                                        <p:cTn id="69" dur="1" fill="hold">
                                          <p:stCondLst>
                                            <p:cond delay="999"/>
                                          </p:stCondLst>
                                        </p:cTn>
                                        <p:tgtEl>
                                          <p:spTgt spid="55"/>
                                        </p:tgtEl>
                                        <p:attrNameLst>
                                          <p:attrName>style.visibility</p:attrName>
                                        </p:attrNameLst>
                                      </p:cBhvr>
                                      <p:to>
                                        <p:strVal val="hidden"/>
                                      </p:to>
                                    </p:set>
                                  </p:childTnLst>
                                </p:cTn>
                              </p:par>
                              <p:par>
                                <p:cTn id="70" presetID="42" presetClass="exit" presetSubtype="0" fill="hold" grpId="0" nodeType="withEffect">
                                  <p:stCondLst>
                                    <p:cond delay="0"/>
                                  </p:stCondLst>
                                  <p:childTnLst>
                                    <p:animEffect transition="out" filter="fade">
                                      <p:cBhvr>
                                        <p:cTn id="71" dur="1000"/>
                                        <p:tgtEl>
                                          <p:spTgt spid="50"/>
                                        </p:tgtEl>
                                      </p:cBhvr>
                                    </p:animEffect>
                                    <p:anim calcmode="lin" valueType="num">
                                      <p:cBhvr>
                                        <p:cTn id="72" dur="1000"/>
                                        <p:tgtEl>
                                          <p:spTgt spid="50"/>
                                        </p:tgtEl>
                                        <p:attrNameLst>
                                          <p:attrName>ppt_x</p:attrName>
                                        </p:attrNameLst>
                                      </p:cBhvr>
                                      <p:tavLst>
                                        <p:tav tm="0">
                                          <p:val>
                                            <p:strVal val="ppt_x"/>
                                          </p:val>
                                        </p:tav>
                                        <p:tav tm="100000">
                                          <p:val>
                                            <p:strVal val="ppt_x"/>
                                          </p:val>
                                        </p:tav>
                                      </p:tavLst>
                                    </p:anim>
                                    <p:anim calcmode="lin" valueType="num">
                                      <p:cBhvr>
                                        <p:cTn id="73" dur="1000"/>
                                        <p:tgtEl>
                                          <p:spTgt spid="50"/>
                                        </p:tgtEl>
                                        <p:attrNameLst>
                                          <p:attrName>ppt_y</p:attrName>
                                        </p:attrNameLst>
                                      </p:cBhvr>
                                      <p:tavLst>
                                        <p:tav tm="0">
                                          <p:val>
                                            <p:strVal val="ppt_y"/>
                                          </p:val>
                                        </p:tav>
                                        <p:tav tm="100000">
                                          <p:val>
                                            <p:strVal val="ppt_y+.1"/>
                                          </p:val>
                                        </p:tav>
                                      </p:tavLst>
                                    </p:anim>
                                    <p:set>
                                      <p:cBhvr>
                                        <p:cTn id="74" dur="1" fill="hold">
                                          <p:stCondLst>
                                            <p:cond delay="999"/>
                                          </p:stCondLst>
                                        </p:cTn>
                                        <p:tgtEl>
                                          <p:spTgt spid="50"/>
                                        </p:tgtEl>
                                        <p:attrNameLst>
                                          <p:attrName>style.visibility</p:attrName>
                                        </p:attrNameLst>
                                      </p:cBhvr>
                                      <p:to>
                                        <p:strVal val="hidden"/>
                                      </p:to>
                                    </p:set>
                                  </p:childTnLst>
                                </p:cTn>
                              </p:par>
                              <p:par>
                                <p:cTn id="75" presetID="42" presetClass="exit" presetSubtype="0" fill="hold" nodeType="withEffect">
                                  <p:stCondLst>
                                    <p:cond delay="0"/>
                                  </p:stCondLst>
                                  <p:childTnLst>
                                    <p:animEffect transition="out" filter="fade">
                                      <p:cBhvr>
                                        <p:cTn id="76" dur="1000"/>
                                        <p:tgtEl>
                                          <p:spTgt spid="10"/>
                                        </p:tgtEl>
                                      </p:cBhvr>
                                    </p:animEffect>
                                    <p:anim calcmode="lin" valueType="num">
                                      <p:cBhvr>
                                        <p:cTn id="77" dur="1000"/>
                                        <p:tgtEl>
                                          <p:spTgt spid="10"/>
                                        </p:tgtEl>
                                        <p:attrNameLst>
                                          <p:attrName>ppt_x</p:attrName>
                                        </p:attrNameLst>
                                      </p:cBhvr>
                                      <p:tavLst>
                                        <p:tav tm="0">
                                          <p:val>
                                            <p:strVal val="ppt_x"/>
                                          </p:val>
                                        </p:tav>
                                        <p:tav tm="100000">
                                          <p:val>
                                            <p:strVal val="ppt_x"/>
                                          </p:val>
                                        </p:tav>
                                      </p:tavLst>
                                    </p:anim>
                                    <p:anim calcmode="lin" valueType="num">
                                      <p:cBhvr>
                                        <p:cTn id="78" dur="1000"/>
                                        <p:tgtEl>
                                          <p:spTgt spid="10"/>
                                        </p:tgtEl>
                                        <p:attrNameLst>
                                          <p:attrName>ppt_y</p:attrName>
                                        </p:attrNameLst>
                                      </p:cBhvr>
                                      <p:tavLst>
                                        <p:tav tm="0">
                                          <p:val>
                                            <p:strVal val="ppt_y"/>
                                          </p:val>
                                        </p:tav>
                                        <p:tav tm="100000">
                                          <p:val>
                                            <p:strVal val="ppt_y+.1"/>
                                          </p:val>
                                        </p:tav>
                                      </p:tavLst>
                                    </p:anim>
                                    <p:set>
                                      <p:cBhvr>
                                        <p:cTn id="79" dur="1" fill="hold">
                                          <p:stCondLst>
                                            <p:cond delay="999"/>
                                          </p:stCondLst>
                                        </p:cTn>
                                        <p:tgtEl>
                                          <p:spTgt spid="1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5" presetClass="path" presetSubtype="0" accel="50000" decel="50000" fill="hold" grpId="0" nodeType="clickEffect">
                                  <p:stCondLst>
                                    <p:cond delay="0"/>
                                  </p:stCondLst>
                                  <p:childTnLst>
                                    <p:animMotion origin="layout" path="M -4.375E-6 3.33333E-6 L -0.31093 -0.00695 " pathEditMode="relative" rAng="0" ptsTypes="AA">
                                      <p:cBhvr>
                                        <p:cTn id="83" dur="2000" fill="hold"/>
                                        <p:tgtEl>
                                          <p:spTgt spid="27"/>
                                        </p:tgtEl>
                                        <p:attrNameLst>
                                          <p:attrName>ppt_x</p:attrName>
                                          <p:attrName>ppt_y</p:attrName>
                                        </p:attrNameLst>
                                      </p:cBhvr>
                                      <p:rCtr x="-15547" y="-347"/>
                                    </p:animMotion>
                                  </p:childTnLst>
                                </p:cTn>
                              </p:par>
                              <p:par>
                                <p:cTn id="84" presetID="35" presetClass="path" presetSubtype="0" accel="50000" decel="50000" fill="hold" nodeType="withEffect">
                                  <p:stCondLst>
                                    <p:cond delay="0"/>
                                  </p:stCondLst>
                                  <p:childTnLst>
                                    <p:animMotion origin="layout" path="M -2.08333E-7 2.96296E-6 L -0.31458 -0.00093 " pathEditMode="relative" rAng="0" ptsTypes="AA">
                                      <p:cBhvr>
                                        <p:cTn id="85" dur="2000" fill="hold"/>
                                        <p:tgtEl>
                                          <p:spTgt spid="7"/>
                                        </p:tgtEl>
                                        <p:attrNameLst>
                                          <p:attrName>ppt_x</p:attrName>
                                          <p:attrName>ppt_y</p:attrName>
                                        </p:attrNameLst>
                                      </p:cBhvr>
                                      <p:rCtr x="-15729" y="-46"/>
                                    </p:animMotion>
                                  </p:childTnLst>
                                </p:cTn>
                              </p:par>
                              <p:par>
                                <p:cTn id="86" presetID="35" presetClass="path" presetSubtype="0" accel="50000" decel="50000" fill="hold" grpId="0" nodeType="withEffect">
                                  <p:stCondLst>
                                    <p:cond delay="0"/>
                                  </p:stCondLst>
                                  <p:childTnLst>
                                    <p:animMotion origin="layout" path="M 4.16667E-7 -1.85185E-6 L -0.31029 -0.00995 " pathEditMode="relative" rAng="0" ptsTypes="AA">
                                      <p:cBhvr>
                                        <p:cTn id="87" dur="2000" fill="hold"/>
                                        <p:tgtEl>
                                          <p:spTgt spid="24"/>
                                        </p:tgtEl>
                                        <p:attrNameLst>
                                          <p:attrName>ppt_x</p:attrName>
                                          <p:attrName>ppt_y</p:attrName>
                                        </p:attrNameLst>
                                      </p:cBhvr>
                                      <p:rCtr x="-15521" y="-509"/>
                                    </p:animMotion>
                                  </p:childTnLst>
                                </p:cTn>
                              </p:par>
                              <p:par>
                                <p:cTn id="88" presetID="35" presetClass="path" presetSubtype="0" accel="50000" decel="50000" fill="hold" nodeType="withEffect">
                                  <p:stCondLst>
                                    <p:cond delay="0"/>
                                  </p:stCondLst>
                                  <p:childTnLst>
                                    <p:animMotion origin="layout" path="M -1.04167E-6 -1.85185E-6 L -0.3138 -0.00069 " pathEditMode="relative" rAng="0" ptsTypes="AA">
                                      <p:cBhvr>
                                        <p:cTn id="89" dur="2000" fill="hold"/>
                                        <p:tgtEl>
                                          <p:spTgt spid="21"/>
                                        </p:tgtEl>
                                        <p:attrNameLst>
                                          <p:attrName>ppt_x</p:attrName>
                                          <p:attrName>ppt_y</p:attrName>
                                        </p:attrNameLst>
                                      </p:cBhvr>
                                      <p:rCtr x="-15690" y="-46"/>
                                    </p:animMotion>
                                  </p:childTnLst>
                                </p:cTn>
                              </p:par>
                              <p:par>
                                <p:cTn id="90" presetID="35" presetClass="path" presetSubtype="0" accel="50000" decel="50000" fill="hold" grpId="0" nodeType="withEffect">
                                  <p:stCondLst>
                                    <p:cond delay="0"/>
                                  </p:stCondLst>
                                  <p:childTnLst>
                                    <p:animMotion origin="layout" path="M 4.16667E-7 4.81481E-6 L -0.31159 0.00277 " pathEditMode="relative" rAng="0" ptsTypes="AA">
                                      <p:cBhvr>
                                        <p:cTn id="91" dur="2000" fill="hold"/>
                                        <p:tgtEl>
                                          <p:spTgt spid="18"/>
                                        </p:tgtEl>
                                        <p:attrNameLst>
                                          <p:attrName>ppt_x</p:attrName>
                                          <p:attrName>ppt_y</p:attrName>
                                        </p:attrNameLst>
                                      </p:cBhvr>
                                      <p:rCtr x="-15586"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p:bldP spid="23" grpId="0"/>
      <p:bldP spid="24" grpId="0"/>
      <p:bldP spid="25" grpId="0"/>
      <p:bldP spid="26" grpId="0"/>
      <p:bldP spid="27" grpId="0"/>
      <p:bldP spid="50" grpId="0" animBg="1"/>
      <p:bldP spid="52" grpId="0" animBg="1"/>
      <p:bldP spid="54" grpId="0"/>
      <p:bldP spid="5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663" y="356126"/>
            <a:ext cx="2949846"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échographique</a:t>
            </a:r>
            <a:endParaRPr lang="fr-FR" sz="3200" dirty="0">
              <a:solidFill>
                <a:schemeClr val="bg1"/>
              </a:solidFill>
              <a:latin typeface="Comic Sans MS" panose="030F0702030302020204" pitchFamily="66" charset="0"/>
            </a:endParaRPr>
          </a:p>
        </p:txBody>
      </p:sp>
      <p:sp>
        <p:nvSpPr>
          <p:cNvPr id="14" name="Rectangle: Top Corners Rounded 104">
            <a:extLst>
              <a:ext uri="{FF2B5EF4-FFF2-40B4-BE49-F238E27FC236}">
                <a16:creationId xmlns:a16="http://schemas.microsoft.com/office/drawing/2014/main" xmlns="" id="{F1B87F23-BD02-4DB3-947D-2F61C5B87FEF}"/>
              </a:ext>
            </a:extLst>
          </p:cNvPr>
          <p:cNvSpPr/>
          <p:nvPr/>
        </p:nvSpPr>
        <p:spPr>
          <a:xfrm>
            <a:off x="3939163" y="192306"/>
            <a:ext cx="1591582" cy="1866900"/>
          </a:xfrm>
          <a:prstGeom prst="round2SameRect">
            <a:avLst>
              <a:gd name="adj1" fmla="val 12063"/>
              <a:gd name="adj2" fmla="val 0"/>
            </a:avLst>
          </a:prstGeom>
          <a:solidFill>
            <a:srgbClr val="FDC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7">
            <a:extLst>
              <a:ext uri="{FF2B5EF4-FFF2-40B4-BE49-F238E27FC236}">
                <a16:creationId xmlns:a16="http://schemas.microsoft.com/office/drawing/2014/main" xmlns="" id="{48958204-CE05-4E79-AC55-C76FBB79E37F}"/>
              </a:ext>
            </a:extLst>
          </p:cNvPr>
          <p:cNvSpPr/>
          <p:nvPr/>
        </p:nvSpPr>
        <p:spPr>
          <a:xfrm flipV="1">
            <a:off x="3939163"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a:extLst>
              <a:ext uri="{FF2B5EF4-FFF2-40B4-BE49-F238E27FC236}">
                <a16:creationId xmlns:a16="http://schemas.microsoft.com/office/drawing/2014/main" xmlns="" id="{F5285DFE-7CB0-4F85-899B-F151E785F8D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2317" y="2881982"/>
            <a:ext cx="907482" cy="907480"/>
          </a:xfrm>
          <a:prstGeom prst="rect">
            <a:avLst/>
          </a:prstGeom>
        </p:spPr>
      </p:pic>
      <p:sp>
        <p:nvSpPr>
          <p:cNvPr id="24" name="Rectangle 23"/>
          <p:cNvSpPr/>
          <p:nvPr/>
        </p:nvSpPr>
        <p:spPr>
          <a:xfrm rot="10800000" flipV="1">
            <a:off x="4100324" y="1777741"/>
            <a:ext cx="1318623" cy="923330"/>
          </a:xfrm>
          <a:prstGeom prst="rect">
            <a:avLst/>
          </a:prstGeom>
        </p:spPr>
        <p:txBody>
          <a:bodyPr wrap="square">
            <a:spAutoFit/>
          </a:bodyPr>
          <a:lstStyle/>
          <a:p>
            <a:pPr algn="ctr" fontAlgn="base"/>
            <a:r>
              <a:rPr lang="fr-FR" b="1" dirty="0">
                <a:latin typeface="Comic Sans MS" panose="030F0702030302020204" pitchFamily="66" charset="0"/>
              </a:rPr>
              <a:t>Critères de bénignité</a:t>
            </a:r>
            <a:endParaRPr lang="fr-FR" dirty="0">
              <a:latin typeface="Comic Sans MS" panose="030F0702030302020204" pitchFamily="66" charset="0"/>
            </a:endParaRPr>
          </a:p>
        </p:txBody>
      </p:sp>
      <p:sp>
        <p:nvSpPr>
          <p:cNvPr id="27" name="TextBox 102">
            <a:extLst>
              <a:ext uri="{FF2B5EF4-FFF2-40B4-BE49-F238E27FC236}">
                <a16:creationId xmlns:a16="http://schemas.microsoft.com/office/drawing/2014/main" xmlns="" id="{FECB41C1-3E79-45AA-B100-38C9E092C776}"/>
              </a:ext>
            </a:extLst>
          </p:cNvPr>
          <p:cNvSpPr txBox="1"/>
          <p:nvPr/>
        </p:nvSpPr>
        <p:spPr>
          <a:xfrm>
            <a:off x="4242562" y="357585"/>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sp>
        <p:nvSpPr>
          <p:cNvPr id="28" name="Rectangle 27"/>
          <p:cNvSpPr/>
          <p:nvPr/>
        </p:nvSpPr>
        <p:spPr>
          <a:xfrm>
            <a:off x="5951621" y="865416"/>
            <a:ext cx="6096000" cy="1477328"/>
          </a:xfrm>
          <a:prstGeom prst="rect">
            <a:avLst/>
          </a:prstGeom>
        </p:spPr>
        <p:txBody>
          <a:bodyPr>
            <a:spAutoFit/>
          </a:bodyPr>
          <a:lstStyle/>
          <a:p>
            <a:pPr marL="285750" indent="-285750" fontAlgn="base">
              <a:buFont typeface="Wingdings" panose="05000000000000000000" pitchFamily="2" charset="2"/>
              <a:buChar char="§"/>
            </a:pPr>
            <a:r>
              <a:rPr lang="fr-FR" dirty="0">
                <a:latin typeface="Comic Sans MS" panose="030F0702030302020204" pitchFamily="66" charset="0"/>
              </a:rPr>
              <a:t>Kyste uniloculaire liquidien pur, </a:t>
            </a:r>
            <a:r>
              <a:rPr lang="fr-FR" dirty="0" smtClean="0">
                <a:latin typeface="Comic Sans MS" panose="030F0702030302020204" pitchFamily="66" charset="0"/>
              </a:rPr>
              <a:t>&lt; </a:t>
            </a:r>
            <a:r>
              <a:rPr lang="fr-FR" dirty="0">
                <a:latin typeface="Comic Sans MS" panose="030F0702030302020204" pitchFamily="66" charset="0"/>
              </a:rPr>
              <a:t>7 cm </a:t>
            </a:r>
            <a:endParaRPr lang="fr-FR" dirty="0" smtClean="0">
              <a:latin typeface="Comic Sans MS" panose="030F0702030302020204" pitchFamily="66" charset="0"/>
            </a:endParaRPr>
          </a:p>
          <a:p>
            <a:pPr marL="285750" indent="-285750" fontAlgn="base">
              <a:buFont typeface="Wingdings" panose="05000000000000000000" pitchFamily="2" charset="2"/>
              <a:buChar char="§"/>
            </a:pPr>
            <a:r>
              <a:rPr lang="fr-FR" dirty="0" smtClean="0">
                <a:latin typeface="Comic Sans MS" panose="030F0702030302020204" pitchFamily="66" charset="0"/>
              </a:rPr>
              <a:t>ou </a:t>
            </a:r>
            <a:r>
              <a:rPr lang="fr-FR" dirty="0">
                <a:latin typeface="Comic Sans MS" panose="030F0702030302020204" pitchFamily="66" charset="0"/>
              </a:rPr>
              <a:t>multiloculaire avec parois fines &lt; 3 </a:t>
            </a:r>
            <a:r>
              <a:rPr lang="fr-FR" dirty="0" smtClean="0">
                <a:latin typeface="Comic Sans MS" panose="030F0702030302020204" pitchFamily="66" charset="0"/>
              </a:rPr>
              <a:t>mm</a:t>
            </a:r>
          </a:p>
          <a:p>
            <a:pPr marL="285750" indent="-285750" fontAlgn="base">
              <a:buFont typeface="Wingdings" panose="05000000000000000000" pitchFamily="2" charset="2"/>
              <a:buChar char="§"/>
            </a:pPr>
            <a:r>
              <a:rPr lang="fr-FR" dirty="0" smtClean="0">
                <a:latin typeface="Comic Sans MS" panose="030F0702030302020204" pitchFamily="66" charset="0"/>
              </a:rPr>
              <a:t>Vascularisation </a:t>
            </a:r>
            <a:r>
              <a:rPr lang="fr-FR" dirty="0">
                <a:latin typeface="Comic Sans MS" panose="030F0702030302020204" pitchFamily="66" charset="0"/>
              </a:rPr>
              <a:t>périph. régulière avec index de résistance &gt; 0,5</a:t>
            </a:r>
            <a:br>
              <a:rPr lang="fr-FR" dirty="0">
                <a:latin typeface="Comic Sans MS" panose="030F0702030302020204" pitchFamily="66" charset="0"/>
              </a:rPr>
            </a:br>
            <a:r>
              <a:rPr lang="fr-FR" dirty="0">
                <a:latin typeface="Comic Sans MS" panose="030F0702030302020204" pitchFamily="66" charset="0"/>
              </a:rPr>
              <a:t>Chez une femme non-ménopausée</a:t>
            </a:r>
          </a:p>
        </p:txBody>
      </p:sp>
      <p:sp>
        <p:nvSpPr>
          <p:cNvPr id="35" name="Rectangle 34"/>
          <p:cNvSpPr/>
          <p:nvPr/>
        </p:nvSpPr>
        <p:spPr>
          <a:xfrm>
            <a:off x="5951621" y="3771479"/>
            <a:ext cx="5836837" cy="2441181"/>
          </a:xfrm>
          <a:prstGeom prst="rect">
            <a:avLst/>
          </a:prstGeom>
        </p:spPr>
        <p:txBody>
          <a:bodyPr wrap="square">
            <a:spAutoFit/>
          </a:bodyPr>
          <a:lstStyle/>
          <a:p>
            <a:pPr>
              <a:lnSpc>
                <a:spcPct val="106000"/>
              </a:lnSpc>
              <a:spcAft>
                <a:spcPts val="0"/>
              </a:spcAft>
              <a:tabLst>
                <a:tab pos="90170" algn="l"/>
              </a:tabLst>
            </a:pPr>
            <a:r>
              <a:rPr lang="fr-FR" b="1" dirty="0">
                <a:solidFill>
                  <a:srgbClr val="00B0F0"/>
                </a:solidFill>
                <a:latin typeface="Comic Sans MS" panose="030F0702030302020204" pitchFamily="66" charset="0"/>
                <a:ea typeface="Calibri" panose="020F0502020204030204" pitchFamily="34" charset="0"/>
                <a:cs typeface="Arial" panose="020B0604020202020204" pitchFamily="34" charset="0"/>
              </a:rPr>
              <a:t>critères d’organicités :</a:t>
            </a:r>
            <a:r>
              <a:rPr lang="fr-FR" dirty="0">
                <a:solidFill>
                  <a:srgbClr val="00B0F0"/>
                </a:solidFill>
                <a:latin typeface="Comic Sans MS" panose="030F0702030302020204" pitchFamily="66" charset="0"/>
                <a:ea typeface="Calibri" panose="020F0502020204030204" pitchFamily="34" charset="0"/>
                <a:cs typeface="Arial" panose="020B0604020202020204" pitchFamily="34" charset="0"/>
              </a:rPr>
              <a:t> </a:t>
            </a: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Le caractère organique sera évoqué par la présence d'un des signes suivants :</a:t>
            </a:r>
            <a:b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b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 Une ou plusieurs végétations intra kystiques </a:t>
            </a:r>
            <a:b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b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 Diamètre du kyste supérieur ou égal à </a:t>
            </a:r>
            <a:r>
              <a:rPr lang="fr-FR" b="1" dirty="0">
                <a:solidFill>
                  <a:srgbClr val="000000"/>
                </a:solidFill>
                <a:latin typeface="Comic Sans MS" panose="030F0702030302020204" pitchFamily="66" charset="0"/>
                <a:ea typeface="Calibri" panose="020F0502020204030204" pitchFamily="34" charset="0"/>
                <a:cs typeface="Arial" panose="020B0604020202020204" pitchFamily="34" charset="0"/>
              </a:rPr>
              <a:t>6 cm</a:t>
            </a: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 quel que soit son aspect échographique </a:t>
            </a:r>
            <a:b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b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 Composante solide </a:t>
            </a:r>
            <a:b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b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 Caractère multiloculaire </a:t>
            </a:r>
            <a:b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br>
            <a:r>
              <a:rPr lang="fr-FR" dirty="0">
                <a:solidFill>
                  <a:srgbClr val="000000"/>
                </a:solidFill>
                <a:latin typeface="Comic Sans MS" panose="030F0702030302020204" pitchFamily="66" charset="0"/>
                <a:ea typeface="Calibri" panose="020F0502020204030204" pitchFamily="34" charset="0"/>
                <a:cs typeface="Arial" panose="020B0604020202020204" pitchFamily="34" charset="0"/>
              </a:rPr>
              <a:t>- Paroi épaisse.</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Flèche vers le bas 29"/>
          <p:cNvSpPr/>
          <p:nvPr/>
        </p:nvSpPr>
        <p:spPr>
          <a:xfrm>
            <a:off x="8069179" y="2470484"/>
            <a:ext cx="561474" cy="1027847"/>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40835701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8259" y="661198"/>
            <a:ext cx="2608406" cy="1077218"/>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endParaRPr lang="fr-FR" sz="3200" dirty="0">
              <a:solidFill>
                <a:schemeClr val="bg1"/>
              </a:solidFill>
              <a:latin typeface="Comic Sans MS" panose="030F0702030302020204" pitchFamily="66" charset="0"/>
            </a:endParaRPr>
          </a:p>
        </p:txBody>
      </p:sp>
      <p:pic>
        <p:nvPicPr>
          <p:cNvPr id="10" name="Image 9"/>
          <p:cNvPicPr>
            <a:picLocks noChangeAspect="1"/>
          </p:cNvPicPr>
          <p:nvPr/>
        </p:nvPicPr>
        <p:blipFill>
          <a:blip r:embed="rId2"/>
          <a:stretch>
            <a:fillRect/>
          </a:stretch>
        </p:blipFill>
        <p:spPr>
          <a:xfrm>
            <a:off x="4847485" y="452418"/>
            <a:ext cx="5363323" cy="3867690"/>
          </a:xfrm>
          <a:prstGeom prst="rect">
            <a:avLst/>
          </a:prstGeom>
        </p:spPr>
      </p:pic>
      <p:sp>
        <p:nvSpPr>
          <p:cNvPr id="11" name="Rectangle 10"/>
          <p:cNvSpPr/>
          <p:nvPr/>
        </p:nvSpPr>
        <p:spPr>
          <a:xfrm>
            <a:off x="3481137" y="4943127"/>
            <a:ext cx="6096000" cy="1046440"/>
          </a:xfrm>
          <a:prstGeom prst="rect">
            <a:avLst/>
          </a:prstGeom>
        </p:spPr>
        <p:txBody>
          <a:bodyPr>
            <a:spAutoFit/>
          </a:bodyPr>
          <a:lstStyle/>
          <a:p>
            <a:r>
              <a:rPr lang="fr-FR" dirty="0">
                <a:solidFill>
                  <a:srgbClr val="231F20"/>
                </a:solidFill>
                <a:latin typeface="Frutiger-Roman"/>
              </a:rPr>
              <a:t>Kystes hémorragiques, aspects trompeurs.</a:t>
            </a:r>
            <a:br>
              <a:rPr lang="fr-FR" dirty="0">
                <a:solidFill>
                  <a:srgbClr val="231F20"/>
                </a:solidFill>
                <a:latin typeface="Frutiger-Roman"/>
              </a:rPr>
            </a:br>
            <a:r>
              <a:rPr lang="fr-FR" sz="800" b="1" dirty="0">
                <a:solidFill>
                  <a:srgbClr val="231F20"/>
                </a:solidFill>
                <a:latin typeface="Frutiger-Bold"/>
              </a:rPr>
              <a:t>a. </a:t>
            </a:r>
            <a:r>
              <a:rPr lang="fr-FR" sz="800" dirty="0">
                <a:solidFill>
                  <a:srgbClr val="231F20"/>
                </a:solidFill>
                <a:latin typeface="Frutiger-Light"/>
              </a:rPr>
              <a:t>Forme pseudo-</a:t>
            </a:r>
            <a:r>
              <a:rPr lang="fr-FR" sz="800" dirty="0" err="1">
                <a:solidFill>
                  <a:srgbClr val="231F20"/>
                </a:solidFill>
                <a:latin typeface="Frutiger-Light"/>
              </a:rPr>
              <a:t>végétante</a:t>
            </a:r>
            <a:r>
              <a:rPr lang="fr-FR" sz="800" dirty="0">
                <a:solidFill>
                  <a:srgbClr val="231F20"/>
                </a:solidFill>
                <a:latin typeface="Frutiger-Light"/>
              </a:rPr>
              <a:t>. </a:t>
            </a:r>
            <a:r>
              <a:rPr lang="fr-FR" sz="800" b="1" dirty="0">
                <a:solidFill>
                  <a:srgbClr val="231F20"/>
                </a:solidFill>
                <a:latin typeface="Frutiger-Bold"/>
              </a:rPr>
              <a:t>b. </a:t>
            </a:r>
            <a:r>
              <a:rPr lang="fr-FR" sz="800" dirty="0">
                <a:solidFill>
                  <a:srgbClr val="231F20"/>
                </a:solidFill>
                <a:latin typeface="Frutiger-Light"/>
              </a:rPr>
              <a:t>Forme pseudo-solide, mixte. </a:t>
            </a:r>
            <a:r>
              <a:rPr lang="fr-FR" sz="800" b="1" dirty="0">
                <a:solidFill>
                  <a:srgbClr val="231F20"/>
                </a:solidFill>
                <a:latin typeface="Frutiger-Bold"/>
              </a:rPr>
              <a:t>c. </a:t>
            </a:r>
            <a:r>
              <a:rPr lang="fr-FR" sz="800" dirty="0">
                <a:solidFill>
                  <a:srgbClr val="231F20"/>
                </a:solidFill>
                <a:latin typeface="Frutiger-Light"/>
              </a:rPr>
              <a:t>Forme pseudo-multiloculaire. </a:t>
            </a:r>
            <a:r>
              <a:rPr lang="fr-FR" sz="800" b="1" dirty="0">
                <a:solidFill>
                  <a:srgbClr val="231F20"/>
                </a:solidFill>
                <a:latin typeface="Frutiger-Bold"/>
              </a:rPr>
              <a:t>d. </a:t>
            </a:r>
            <a:r>
              <a:rPr lang="fr-FR" sz="800" dirty="0">
                <a:solidFill>
                  <a:srgbClr val="231F20"/>
                </a:solidFill>
                <a:latin typeface="Frutiger-Light"/>
              </a:rPr>
              <a:t>Forme pseudo-</a:t>
            </a:r>
            <a:r>
              <a:rPr lang="fr-FR" sz="800" dirty="0" err="1">
                <a:solidFill>
                  <a:srgbClr val="231F20"/>
                </a:solidFill>
                <a:latin typeface="Frutiger-Light"/>
              </a:rPr>
              <a:t>mucineuse</a:t>
            </a:r>
            <a:r>
              <a:rPr lang="fr-FR" sz="800" dirty="0">
                <a:solidFill>
                  <a:srgbClr val="231F20"/>
                </a:solidFill>
                <a:latin typeface="Frutiger-Light"/>
              </a:rPr>
              <a:t>. Aucune vascularisation n’est détectée</a:t>
            </a:r>
            <a:r>
              <a:rPr lang="fr-FR" dirty="0"/>
              <a:t> </a:t>
            </a:r>
            <a:br>
              <a:rPr lang="fr-FR" dirty="0"/>
            </a:br>
            <a:endParaRPr lang="fr-FR" dirty="0"/>
          </a:p>
        </p:txBody>
      </p:sp>
    </p:spTree>
    <p:extLst>
      <p:ext uri="{BB962C8B-B14F-4D97-AF65-F5344CB8AC3E}">
        <p14:creationId xmlns:p14="http://schemas.microsoft.com/office/powerpoint/2010/main" xmlns="" val="325461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663" y="356126"/>
            <a:ext cx="2949846"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échographique</a:t>
            </a:r>
            <a:endParaRPr lang="fr-FR" sz="3200" dirty="0">
              <a:solidFill>
                <a:schemeClr val="bg1"/>
              </a:solidFill>
              <a:latin typeface="Comic Sans MS" panose="030F0702030302020204" pitchFamily="66" charset="0"/>
            </a:endParaRPr>
          </a:p>
        </p:txBody>
      </p:sp>
      <p:grpSp>
        <p:nvGrpSpPr>
          <p:cNvPr id="7" name="Group 95">
            <a:extLst>
              <a:ext uri="{FF2B5EF4-FFF2-40B4-BE49-F238E27FC236}">
                <a16:creationId xmlns:a16="http://schemas.microsoft.com/office/drawing/2014/main" xmlns="" id="{183EA2CA-A17F-4A6A-AC3E-6F8757F77880}"/>
              </a:ext>
            </a:extLst>
          </p:cNvPr>
          <p:cNvGrpSpPr/>
          <p:nvPr/>
        </p:nvGrpSpPr>
        <p:grpSpPr>
          <a:xfrm>
            <a:off x="7633682" y="165189"/>
            <a:ext cx="1805441" cy="1894017"/>
            <a:chOff x="6381342" y="2182683"/>
            <a:chExt cx="1805441" cy="1894017"/>
          </a:xfrm>
        </p:grpSpPr>
        <p:sp>
          <p:nvSpPr>
            <p:cNvPr id="8" name="Rectangle: Top Corners Rounded 96">
              <a:extLst>
                <a:ext uri="{FF2B5EF4-FFF2-40B4-BE49-F238E27FC236}">
                  <a16:creationId xmlns:a16="http://schemas.microsoft.com/office/drawing/2014/main" xmlns=""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97">
              <a:extLst>
                <a:ext uri="{FF2B5EF4-FFF2-40B4-BE49-F238E27FC236}">
                  <a16:creationId xmlns:a16="http://schemas.microsoft.com/office/drawing/2014/main" xmlns="" id="{D9A6427C-7201-480C-B8BA-C01C9BCA7B52}"/>
                </a:ext>
              </a:extLst>
            </p:cNvPr>
            <p:cNvSpPr txBox="1"/>
            <p:nvPr/>
          </p:nvSpPr>
          <p:spPr>
            <a:xfrm>
              <a:off x="6381342"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0" name="Group 99">
            <a:extLst>
              <a:ext uri="{FF2B5EF4-FFF2-40B4-BE49-F238E27FC236}">
                <a16:creationId xmlns:a16="http://schemas.microsoft.com/office/drawing/2014/main" xmlns="" id="{12310FCA-56F2-4778-94B7-C1B5FD53AE20}"/>
              </a:ext>
            </a:extLst>
          </p:cNvPr>
          <p:cNvGrpSpPr/>
          <p:nvPr/>
        </p:nvGrpSpPr>
        <p:grpSpPr>
          <a:xfrm>
            <a:off x="5755113" y="144180"/>
            <a:ext cx="1805441" cy="1894017"/>
            <a:chOff x="3884465" y="2182683"/>
            <a:chExt cx="1805441" cy="1894017"/>
          </a:xfrm>
        </p:grpSpPr>
        <p:sp>
          <p:nvSpPr>
            <p:cNvPr id="11" name="Rectangle: Top Corners Rounded 100">
              <a:extLst>
                <a:ext uri="{FF2B5EF4-FFF2-40B4-BE49-F238E27FC236}">
                  <a16:creationId xmlns:a16="http://schemas.microsoft.com/office/drawing/2014/main" xmlns="" id="{E792FABC-AA8F-4748-B8FA-DBB9112863AC}"/>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01">
              <a:extLst>
                <a:ext uri="{FF2B5EF4-FFF2-40B4-BE49-F238E27FC236}">
                  <a16:creationId xmlns:a16="http://schemas.microsoft.com/office/drawing/2014/main" xmlns=""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grpSp>
        <p:nvGrpSpPr>
          <p:cNvPr id="13" name="Group 103">
            <a:extLst>
              <a:ext uri="{FF2B5EF4-FFF2-40B4-BE49-F238E27FC236}">
                <a16:creationId xmlns:a16="http://schemas.microsoft.com/office/drawing/2014/main" xmlns="" id="{A87830BE-EEF7-4034-8ABE-3212DB467DB4}"/>
              </a:ext>
            </a:extLst>
          </p:cNvPr>
          <p:cNvGrpSpPr/>
          <p:nvPr/>
        </p:nvGrpSpPr>
        <p:grpSpPr>
          <a:xfrm>
            <a:off x="3832233" y="165189"/>
            <a:ext cx="1805441" cy="1894017"/>
            <a:chOff x="1387588" y="2182683"/>
            <a:chExt cx="1805441" cy="1894017"/>
          </a:xfrm>
        </p:grpSpPr>
        <p:sp>
          <p:nvSpPr>
            <p:cNvPr id="14" name="Rectangle: Top Corners Rounded 104">
              <a:extLst>
                <a:ext uri="{FF2B5EF4-FFF2-40B4-BE49-F238E27FC236}">
                  <a16:creationId xmlns:a16="http://schemas.microsoft.com/office/drawing/2014/main" xmlns=""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5">
              <a:extLst>
                <a:ext uri="{FF2B5EF4-FFF2-40B4-BE49-F238E27FC236}">
                  <a16:creationId xmlns:a16="http://schemas.microsoft.com/office/drawing/2014/main" xmlns=""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endParaRPr lang="en-US" sz="3600" b="1" dirty="0">
                <a:solidFill>
                  <a:srgbClr val="E6E7E9"/>
                </a:solidFill>
                <a:latin typeface="Tw Cen MT" panose="020B0602020104020603" pitchFamily="34" charset="0"/>
              </a:endParaRPr>
            </a:p>
          </p:txBody>
        </p:sp>
      </p:grpSp>
      <p:sp>
        <p:nvSpPr>
          <p:cNvPr id="16" name="Freeform: Shape 107">
            <a:extLst>
              <a:ext uri="{FF2B5EF4-FFF2-40B4-BE49-F238E27FC236}">
                <a16:creationId xmlns:a16="http://schemas.microsoft.com/office/drawing/2014/main" xmlns="" id="{48958204-CE05-4E79-AC55-C76FBB79E37F}"/>
              </a:ext>
            </a:extLst>
          </p:cNvPr>
          <p:cNvSpPr/>
          <p:nvPr/>
        </p:nvSpPr>
        <p:spPr>
          <a:xfrm flipV="1">
            <a:off x="3939163"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8">
            <a:extLst>
              <a:ext uri="{FF2B5EF4-FFF2-40B4-BE49-F238E27FC236}">
                <a16:creationId xmlns:a16="http://schemas.microsoft.com/office/drawing/2014/main" xmlns="" id="{406A5A75-24F0-496A-82D6-E2B37B100BBD}"/>
              </a:ext>
            </a:extLst>
          </p:cNvPr>
          <p:cNvSpPr/>
          <p:nvPr/>
        </p:nvSpPr>
        <p:spPr>
          <a:xfrm flipV="1">
            <a:off x="5862043" y="110474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9">
            <a:extLst>
              <a:ext uri="{FF2B5EF4-FFF2-40B4-BE49-F238E27FC236}">
                <a16:creationId xmlns:a16="http://schemas.microsoft.com/office/drawing/2014/main" xmlns="" id="{B8C3E14B-EBB2-49A7-9A4E-9C6AFAF9A364}"/>
              </a:ext>
            </a:extLst>
          </p:cNvPr>
          <p:cNvSpPr/>
          <p:nvPr/>
        </p:nvSpPr>
        <p:spPr>
          <a:xfrm flipV="1">
            <a:off x="7735560"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xmlns="" id="{D1E1EB09-3B7F-4AD1-85F5-A963B8B7D4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75476" y="2902991"/>
            <a:ext cx="894354" cy="894352"/>
          </a:xfrm>
          <a:prstGeom prst="rect">
            <a:avLst/>
          </a:prstGeom>
        </p:spPr>
      </p:pic>
      <p:pic>
        <p:nvPicPr>
          <p:cNvPr id="20" name="Picture 6">
            <a:extLst>
              <a:ext uri="{FF2B5EF4-FFF2-40B4-BE49-F238E27FC236}">
                <a16:creationId xmlns:a16="http://schemas.microsoft.com/office/drawing/2014/main" xmlns="" id="{14331A99-A934-4099-9190-67078252B1A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97767" y="2882069"/>
            <a:ext cx="897858" cy="897856"/>
          </a:xfrm>
          <a:prstGeom prst="rect">
            <a:avLst/>
          </a:prstGeom>
        </p:spPr>
      </p:pic>
      <p:pic>
        <p:nvPicPr>
          <p:cNvPr id="21"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89186" y="2902991"/>
            <a:ext cx="907482" cy="907480"/>
          </a:xfrm>
          <a:prstGeom prst="rect">
            <a:avLst/>
          </a:prstGeom>
        </p:spPr>
      </p:pic>
      <p:sp>
        <p:nvSpPr>
          <p:cNvPr id="22" name="Rectangle 21"/>
          <p:cNvSpPr/>
          <p:nvPr/>
        </p:nvSpPr>
        <p:spPr>
          <a:xfrm>
            <a:off x="4339684" y="1976843"/>
            <a:ext cx="811440" cy="369332"/>
          </a:xfrm>
          <a:prstGeom prst="rect">
            <a:avLst/>
          </a:prstGeom>
        </p:spPr>
        <p:txBody>
          <a:bodyPr wrap="none">
            <a:spAutoFit/>
          </a:bodyPr>
          <a:lstStyle/>
          <a:p>
            <a:pPr algn="ctr" fontAlgn="base"/>
            <a:r>
              <a:rPr lang="fr-FR" b="1" dirty="0">
                <a:latin typeface="Comic Sans MS" panose="030F0702030302020204" pitchFamily="66" charset="0"/>
              </a:rPr>
              <a:t>solide</a:t>
            </a:r>
            <a:endParaRPr lang="fr-FR" dirty="0">
              <a:latin typeface="Comic Sans MS" panose="030F0702030302020204" pitchFamily="66" charset="0"/>
            </a:endParaRPr>
          </a:p>
        </p:txBody>
      </p:sp>
      <p:sp>
        <p:nvSpPr>
          <p:cNvPr id="23" name="Rectangle 22"/>
          <p:cNvSpPr/>
          <p:nvPr/>
        </p:nvSpPr>
        <p:spPr>
          <a:xfrm rot="10800000" flipV="1">
            <a:off x="5728705" y="1746010"/>
            <a:ext cx="1808894" cy="1200329"/>
          </a:xfrm>
          <a:prstGeom prst="rect">
            <a:avLst/>
          </a:prstGeom>
        </p:spPr>
        <p:txBody>
          <a:bodyPr wrap="square">
            <a:spAutoFit/>
          </a:bodyPr>
          <a:lstStyle/>
          <a:p>
            <a:pPr algn="ctr" fontAlgn="base"/>
            <a:r>
              <a:rPr lang="fr-FR" b="1" dirty="0">
                <a:latin typeface="Comic Sans MS" panose="030F0702030302020204" pitchFamily="66" charset="0"/>
              </a:rPr>
              <a:t>hétérogène, mixte ou multiloculaire solide</a:t>
            </a:r>
            <a:endParaRPr lang="fr-FR" dirty="0">
              <a:latin typeface="Comic Sans MS" panose="030F0702030302020204" pitchFamily="66" charset="0"/>
            </a:endParaRPr>
          </a:p>
        </p:txBody>
      </p:sp>
      <p:sp>
        <p:nvSpPr>
          <p:cNvPr id="24" name="Rectangle 23"/>
          <p:cNvSpPr/>
          <p:nvPr/>
        </p:nvSpPr>
        <p:spPr>
          <a:xfrm rot="10800000" flipV="1">
            <a:off x="7872039" y="1822543"/>
            <a:ext cx="1318623" cy="923330"/>
          </a:xfrm>
          <a:prstGeom prst="rect">
            <a:avLst/>
          </a:prstGeom>
        </p:spPr>
        <p:txBody>
          <a:bodyPr wrap="square">
            <a:spAutoFit/>
          </a:bodyPr>
          <a:lstStyle/>
          <a:p>
            <a:pPr algn="ctr" fontAlgn="base"/>
            <a:r>
              <a:rPr lang="fr-FR" b="1" dirty="0">
                <a:latin typeface="Comic Sans MS" panose="030F0702030302020204" pitchFamily="66" charset="0"/>
              </a:rPr>
              <a:t>Critères de bénignité</a:t>
            </a:r>
            <a:endParaRPr lang="fr-FR" dirty="0">
              <a:latin typeface="Comic Sans MS" panose="030F0702030302020204" pitchFamily="66" charset="0"/>
            </a:endParaRPr>
          </a:p>
        </p:txBody>
      </p:sp>
      <p:sp>
        <p:nvSpPr>
          <p:cNvPr id="25" name="TextBox 102">
            <a:extLst>
              <a:ext uri="{FF2B5EF4-FFF2-40B4-BE49-F238E27FC236}">
                <a16:creationId xmlns:a16="http://schemas.microsoft.com/office/drawing/2014/main" xmlns="" id="{FECB41C1-3E79-45AA-B100-38C9E092C776}"/>
              </a:ext>
            </a:extLst>
          </p:cNvPr>
          <p:cNvSpPr txBox="1"/>
          <p:nvPr/>
        </p:nvSpPr>
        <p:spPr>
          <a:xfrm>
            <a:off x="6197767" y="337839"/>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sp>
        <p:nvSpPr>
          <p:cNvPr id="26" name="TextBox 102">
            <a:extLst>
              <a:ext uri="{FF2B5EF4-FFF2-40B4-BE49-F238E27FC236}">
                <a16:creationId xmlns:a16="http://schemas.microsoft.com/office/drawing/2014/main" xmlns="" id="{FECB41C1-3E79-45AA-B100-38C9E092C776}"/>
              </a:ext>
            </a:extLst>
          </p:cNvPr>
          <p:cNvSpPr txBox="1"/>
          <p:nvPr/>
        </p:nvSpPr>
        <p:spPr>
          <a:xfrm>
            <a:off x="4250875" y="356126"/>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1</a:t>
            </a:r>
            <a:endParaRPr lang="en-US" sz="6000" b="1" dirty="0">
              <a:solidFill>
                <a:srgbClr val="E6E7E9"/>
              </a:solidFill>
              <a:latin typeface="Tw Cen MT" panose="020B0602020104020603" pitchFamily="34" charset="0"/>
            </a:endParaRPr>
          </a:p>
        </p:txBody>
      </p:sp>
      <p:sp>
        <p:nvSpPr>
          <p:cNvPr id="27" name="TextBox 102">
            <a:extLst>
              <a:ext uri="{FF2B5EF4-FFF2-40B4-BE49-F238E27FC236}">
                <a16:creationId xmlns:a16="http://schemas.microsoft.com/office/drawing/2014/main" xmlns="" id="{FECB41C1-3E79-45AA-B100-38C9E092C776}"/>
              </a:ext>
            </a:extLst>
          </p:cNvPr>
          <p:cNvSpPr txBox="1"/>
          <p:nvPr/>
        </p:nvSpPr>
        <p:spPr>
          <a:xfrm>
            <a:off x="8044011" y="378594"/>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sp>
        <p:nvSpPr>
          <p:cNvPr id="50" name="Rectangle: Top Corners Rounded 96">
            <a:extLst>
              <a:ext uri="{FF2B5EF4-FFF2-40B4-BE49-F238E27FC236}">
                <a16:creationId xmlns:a16="http://schemas.microsoft.com/office/drawing/2014/main" xmlns="" id="{225A95EB-3596-4C52-91EE-39023E85BE2D}"/>
              </a:ext>
            </a:extLst>
          </p:cNvPr>
          <p:cNvSpPr/>
          <p:nvPr/>
        </p:nvSpPr>
        <p:spPr>
          <a:xfrm>
            <a:off x="9557784" y="171297"/>
            <a:ext cx="1591582" cy="1866900"/>
          </a:xfrm>
          <a:prstGeom prst="round2SameRect">
            <a:avLst>
              <a:gd name="adj1" fmla="val 12063"/>
              <a:gd name="adj2" fmla="val 0"/>
            </a:avLst>
          </a:prstGeom>
          <a:solidFill>
            <a:srgbClr val="0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109">
            <a:extLst>
              <a:ext uri="{FF2B5EF4-FFF2-40B4-BE49-F238E27FC236}">
                <a16:creationId xmlns:a16="http://schemas.microsoft.com/office/drawing/2014/main" xmlns="" id="{B8C3E14B-EBB2-49A7-9A4E-9C6AFAF9A364}"/>
              </a:ext>
            </a:extLst>
          </p:cNvPr>
          <p:cNvSpPr/>
          <p:nvPr/>
        </p:nvSpPr>
        <p:spPr>
          <a:xfrm flipV="1">
            <a:off x="9552732" y="110474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8">
            <a:extLst>
              <a:ext uri="{FF2B5EF4-FFF2-40B4-BE49-F238E27FC236}">
                <a16:creationId xmlns:a16="http://schemas.microsoft.com/office/drawing/2014/main" xmlns="" id="{F5285DFE-7CB0-4F85-899B-F151E785F8D8}"/>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xmlns="" val="0"/>
              </a:ext>
            </a:extLst>
          </a:blip>
          <a:stretch>
            <a:fillRect/>
          </a:stretch>
        </p:blipFill>
        <p:spPr>
          <a:xfrm>
            <a:off x="9906358" y="2881982"/>
            <a:ext cx="907482" cy="907480"/>
          </a:xfrm>
          <a:prstGeom prst="rect">
            <a:avLst/>
          </a:prstGeom>
        </p:spPr>
      </p:pic>
      <p:sp>
        <p:nvSpPr>
          <p:cNvPr id="54" name="Rectangle 53"/>
          <p:cNvSpPr/>
          <p:nvPr/>
        </p:nvSpPr>
        <p:spPr>
          <a:xfrm rot="10800000" flipV="1">
            <a:off x="9510192" y="1901319"/>
            <a:ext cx="1596413" cy="646331"/>
          </a:xfrm>
          <a:prstGeom prst="rect">
            <a:avLst/>
          </a:prstGeom>
        </p:spPr>
        <p:txBody>
          <a:bodyPr wrap="square">
            <a:spAutoFit/>
          </a:bodyPr>
          <a:lstStyle/>
          <a:p>
            <a:pPr algn="ctr" fontAlgn="base"/>
            <a:r>
              <a:rPr lang="fr-FR" b="1" dirty="0">
                <a:latin typeface="Comic Sans MS" panose="030F0702030302020204" pitchFamily="66" charset="0"/>
              </a:rPr>
              <a:t>Critères de malignité</a:t>
            </a:r>
            <a:endParaRPr lang="fr-FR" dirty="0">
              <a:latin typeface="Comic Sans MS" panose="030F0702030302020204" pitchFamily="66" charset="0"/>
            </a:endParaRPr>
          </a:p>
        </p:txBody>
      </p:sp>
      <p:sp>
        <p:nvSpPr>
          <p:cNvPr id="55" name="TextBox 102">
            <a:extLst>
              <a:ext uri="{FF2B5EF4-FFF2-40B4-BE49-F238E27FC236}">
                <a16:creationId xmlns:a16="http://schemas.microsoft.com/office/drawing/2014/main" xmlns="" id="{FECB41C1-3E79-45AA-B100-38C9E092C776}"/>
              </a:ext>
            </a:extLst>
          </p:cNvPr>
          <p:cNvSpPr txBox="1"/>
          <p:nvPr/>
        </p:nvSpPr>
        <p:spPr>
          <a:xfrm>
            <a:off x="9861183" y="35758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4</a:t>
            </a:r>
          </a:p>
        </p:txBody>
      </p:sp>
    </p:spTree>
    <p:extLst>
      <p:ext uri="{BB962C8B-B14F-4D97-AF65-F5344CB8AC3E}">
        <p14:creationId xmlns:p14="http://schemas.microsoft.com/office/powerpoint/2010/main" xmlns="" val="22118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0"/>
                                        </p:tgtEl>
                                      </p:cBhvr>
                                    </p:animEffect>
                                    <p:anim calcmode="lin" valueType="num">
                                      <p:cBhvr>
                                        <p:cTn id="12" dur="1000"/>
                                        <p:tgtEl>
                                          <p:spTgt spid="10"/>
                                        </p:tgtEl>
                                        <p:attrNameLst>
                                          <p:attrName>ppt_x</p:attrName>
                                        </p:attrNameLst>
                                      </p:cBhvr>
                                      <p:tavLst>
                                        <p:tav tm="0">
                                          <p:val>
                                            <p:strVal val="ppt_x"/>
                                          </p:val>
                                        </p:tav>
                                        <p:tav tm="100000">
                                          <p:val>
                                            <p:strVal val="ppt_x"/>
                                          </p:val>
                                        </p:tav>
                                      </p:tavLst>
                                    </p:anim>
                                    <p:anim calcmode="lin" valueType="num">
                                      <p:cBhvr>
                                        <p:cTn id="13" dur="1000"/>
                                        <p:tgtEl>
                                          <p:spTgt spid="10"/>
                                        </p:tgtEl>
                                        <p:attrNameLst>
                                          <p:attrName>ppt_y</p:attrName>
                                        </p:attrNameLst>
                                      </p:cBhvr>
                                      <p:tavLst>
                                        <p:tav tm="0">
                                          <p:val>
                                            <p:strVal val="ppt_y"/>
                                          </p:val>
                                        </p:tav>
                                        <p:tav tm="100000">
                                          <p:val>
                                            <p:strVal val="ppt_y+.1"/>
                                          </p:val>
                                        </p:tav>
                                      </p:tavLst>
                                    </p:anim>
                                    <p:set>
                                      <p:cBhvr>
                                        <p:cTn id="14" dur="1" fill="hold">
                                          <p:stCondLst>
                                            <p:cond delay="999"/>
                                          </p:stCondLst>
                                        </p:cTn>
                                        <p:tgtEl>
                                          <p:spTgt spid="10"/>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3"/>
                                        </p:tgtEl>
                                      </p:cBhvr>
                                    </p:animEffect>
                                    <p:anim calcmode="lin" valueType="num">
                                      <p:cBhvr>
                                        <p:cTn id="17" dur="1000"/>
                                        <p:tgtEl>
                                          <p:spTgt spid="13"/>
                                        </p:tgtEl>
                                        <p:attrNameLst>
                                          <p:attrName>ppt_x</p:attrName>
                                        </p:attrNameLst>
                                      </p:cBhvr>
                                      <p:tavLst>
                                        <p:tav tm="0">
                                          <p:val>
                                            <p:strVal val="ppt_x"/>
                                          </p:val>
                                        </p:tav>
                                        <p:tav tm="100000">
                                          <p:val>
                                            <p:strVal val="ppt_x"/>
                                          </p:val>
                                        </p:tav>
                                      </p:tavLst>
                                    </p:anim>
                                    <p:anim calcmode="lin" valueType="num">
                                      <p:cBhvr>
                                        <p:cTn id="18" dur="1000"/>
                                        <p:tgtEl>
                                          <p:spTgt spid="13"/>
                                        </p:tgtEl>
                                        <p:attrNameLst>
                                          <p:attrName>ppt_y</p:attrName>
                                        </p:attrNameLst>
                                      </p:cBhvr>
                                      <p:tavLst>
                                        <p:tav tm="0">
                                          <p:val>
                                            <p:strVal val="ppt_y"/>
                                          </p:val>
                                        </p:tav>
                                        <p:tav tm="100000">
                                          <p:val>
                                            <p:strVal val="ppt_y+.1"/>
                                          </p:val>
                                        </p:tav>
                                      </p:tavLst>
                                    </p:anim>
                                    <p:set>
                                      <p:cBhvr>
                                        <p:cTn id="19" dur="1" fill="hold">
                                          <p:stCondLst>
                                            <p:cond delay="999"/>
                                          </p:stCondLst>
                                        </p:cTn>
                                        <p:tgtEl>
                                          <p:spTgt spid="13"/>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7"/>
                                        </p:tgtEl>
                                      </p:cBhvr>
                                    </p:animEffect>
                                    <p:anim calcmode="lin" valueType="num">
                                      <p:cBhvr>
                                        <p:cTn id="27" dur="1000"/>
                                        <p:tgtEl>
                                          <p:spTgt spid="17"/>
                                        </p:tgtEl>
                                        <p:attrNameLst>
                                          <p:attrName>ppt_x</p:attrName>
                                        </p:attrNameLst>
                                      </p:cBhvr>
                                      <p:tavLst>
                                        <p:tav tm="0">
                                          <p:val>
                                            <p:strVal val="ppt_x"/>
                                          </p:val>
                                        </p:tav>
                                        <p:tav tm="100000">
                                          <p:val>
                                            <p:strVal val="ppt_x"/>
                                          </p:val>
                                        </p:tav>
                                      </p:tavLst>
                                    </p:anim>
                                    <p:anim calcmode="lin" valueType="num">
                                      <p:cBhvr>
                                        <p:cTn id="28" dur="1000"/>
                                        <p:tgtEl>
                                          <p:spTgt spid="17"/>
                                        </p:tgtEl>
                                        <p:attrNameLst>
                                          <p:attrName>ppt_y</p:attrName>
                                        </p:attrNameLst>
                                      </p:cBhvr>
                                      <p:tavLst>
                                        <p:tav tm="0">
                                          <p:val>
                                            <p:strVal val="ppt_y"/>
                                          </p:val>
                                        </p:tav>
                                        <p:tav tm="100000">
                                          <p:val>
                                            <p:strVal val="ppt_y+.1"/>
                                          </p:val>
                                        </p:tav>
                                      </p:tavLst>
                                    </p:anim>
                                    <p:set>
                                      <p:cBhvr>
                                        <p:cTn id="29" dur="1" fill="hold">
                                          <p:stCondLst>
                                            <p:cond delay="999"/>
                                          </p:stCondLst>
                                        </p:cTn>
                                        <p:tgtEl>
                                          <p:spTgt spid="17"/>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18"/>
                                        </p:tgtEl>
                                      </p:cBhvr>
                                    </p:animEffect>
                                    <p:anim calcmode="lin" valueType="num">
                                      <p:cBhvr>
                                        <p:cTn id="32" dur="1000"/>
                                        <p:tgtEl>
                                          <p:spTgt spid="18"/>
                                        </p:tgtEl>
                                        <p:attrNameLst>
                                          <p:attrName>ppt_x</p:attrName>
                                        </p:attrNameLst>
                                      </p:cBhvr>
                                      <p:tavLst>
                                        <p:tav tm="0">
                                          <p:val>
                                            <p:strVal val="ppt_x"/>
                                          </p:val>
                                        </p:tav>
                                        <p:tav tm="100000">
                                          <p:val>
                                            <p:strVal val="ppt_x"/>
                                          </p:val>
                                        </p:tav>
                                      </p:tavLst>
                                    </p:anim>
                                    <p:anim calcmode="lin" valueType="num">
                                      <p:cBhvr>
                                        <p:cTn id="33" dur="1000"/>
                                        <p:tgtEl>
                                          <p:spTgt spid="18"/>
                                        </p:tgtEl>
                                        <p:attrNameLst>
                                          <p:attrName>ppt_y</p:attrName>
                                        </p:attrNameLst>
                                      </p:cBhvr>
                                      <p:tavLst>
                                        <p:tav tm="0">
                                          <p:val>
                                            <p:strVal val="ppt_y"/>
                                          </p:val>
                                        </p:tav>
                                        <p:tav tm="100000">
                                          <p:val>
                                            <p:strVal val="ppt_y+.1"/>
                                          </p:val>
                                        </p:tav>
                                      </p:tavLst>
                                    </p:anim>
                                    <p:set>
                                      <p:cBhvr>
                                        <p:cTn id="34" dur="1" fill="hold">
                                          <p:stCondLst>
                                            <p:cond delay="999"/>
                                          </p:stCondLst>
                                        </p:cTn>
                                        <p:tgtEl>
                                          <p:spTgt spid="18"/>
                                        </p:tgtEl>
                                        <p:attrNameLst>
                                          <p:attrName>style.visibility</p:attrName>
                                        </p:attrNameLst>
                                      </p:cBhvr>
                                      <p:to>
                                        <p:strVal val="hidden"/>
                                      </p:to>
                                    </p:set>
                                  </p:childTnLst>
                                </p:cTn>
                              </p:par>
                              <p:par>
                                <p:cTn id="35" presetID="42" presetClass="exit" presetSubtype="0" fill="hold" nodeType="withEffect">
                                  <p:stCondLst>
                                    <p:cond delay="0"/>
                                  </p:stCondLst>
                                  <p:childTnLst>
                                    <p:animEffect transition="out" filter="fade">
                                      <p:cBhvr>
                                        <p:cTn id="36" dur="1000"/>
                                        <p:tgtEl>
                                          <p:spTgt spid="19"/>
                                        </p:tgtEl>
                                      </p:cBhvr>
                                    </p:animEffect>
                                    <p:anim calcmode="lin" valueType="num">
                                      <p:cBhvr>
                                        <p:cTn id="37" dur="1000"/>
                                        <p:tgtEl>
                                          <p:spTgt spid="19"/>
                                        </p:tgtEl>
                                        <p:attrNameLst>
                                          <p:attrName>ppt_x</p:attrName>
                                        </p:attrNameLst>
                                      </p:cBhvr>
                                      <p:tavLst>
                                        <p:tav tm="0">
                                          <p:val>
                                            <p:strVal val="ppt_x"/>
                                          </p:val>
                                        </p:tav>
                                        <p:tav tm="100000">
                                          <p:val>
                                            <p:strVal val="ppt_x"/>
                                          </p:val>
                                        </p:tav>
                                      </p:tavLst>
                                    </p:anim>
                                    <p:anim calcmode="lin" valueType="num">
                                      <p:cBhvr>
                                        <p:cTn id="38" dur="1000"/>
                                        <p:tgtEl>
                                          <p:spTgt spid="19"/>
                                        </p:tgtEl>
                                        <p:attrNameLst>
                                          <p:attrName>ppt_y</p:attrName>
                                        </p:attrNameLst>
                                      </p:cBhvr>
                                      <p:tavLst>
                                        <p:tav tm="0">
                                          <p:val>
                                            <p:strVal val="ppt_y"/>
                                          </p:val>
                                        </p:tav>
                                        <p:tav tm="100000">
                                          <p:val>
                                            <p:strVal val="ppt_y+.1"/>
                                          </p:val>
                                        </p:tav>
                                      </p:tavLst>
                                    </p:anim>
                                    <p:set>
                                      <p:cBhvr>
                                        <p:cTn id="39" dur="1" fill="hold">
                                          <p:stCondLst>
                                            <p:cond delay="999"/>
                                          </p:stCondLst>
                                        </p:cTn>
                                        <p:tgtEl>
                                          <p:spTgt spid="19"/>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20"/>
                                        </p:tgtEl>
                                      </p:cBhvr>
                                    </p:animEffect>
                                    <p:anim calcmode="lin" valueType="num">
                                      <p:cBhvr>
                                        <p:cTn id="42" dur="1000"/>
                                        <p:tgtEl>
                                          <p:spTgt spid="20"/>
                                        </p:tgtEl>
                                        <p:attrNameLst>
                                          <p:attrName>ppt_x</p:attrName>
                                        </p:attrNameLst>
                                      </p:cBhvr>
                                      <p:tavLst>
                                        <p:tav tm="0">
                                          <p:val>
                                            <p:strVal val="ppt_x"/>
                                          </p:val>
                                        </p:tav>
                                        <p:tav tm="100000">
                                          <p:val>
                                            <p:strVal val="ppt_x"/>
                                          </p:val>
                                        </p:tav>
                                      </p:tavLst>
                                    </p:anim>
                                    <p:anim calcmode="lin" valueType="num">
                                      <p:cBhvr>
                                        <p:cTn id="43" dur="1000"/>
                                        <p:tgtEl>
                                          <p:spTgt spid="20"/>
                                        </p:tgtEl>
                                        <p:attrNameLst>
                                          <p:attrName>ppt_y</p:attrName>
                                        </p:attrNameLst>
                                      </p:cBhvr>
                                      <p:tavLst>
                                        <p:tav tm="0">
                                          <p:val>
                                            <p:strVal val="ppt_y"/>
                                          </p:val>
                                        </p:tav>
                                        <p:tav tm="100000">
                                          <p:val>
                                            <p:strVal val="ppt_y+.1"/>
                                          </p:val>
                                        </p:tav>
                                      </p:tavLst>
                                    </p:anim>
                                    <p:set>
                                      <p:cBhvr>
                                        <p:cTn id="44" dur="1" fill="hold">
                                          <p:stCondLst>
                                            <p:cond delay="999"/>
                                          </p:stCondLst>
                                        </p:cTn>
                                        <p:tgtEl>
                                          <p:spTgt spid="20"/>
                                        </p:tgtEl>
                                        <p:attrNameLst>
                                          <p:attrName>style.visibility</p:attrName>
                                        </p:attrNameLst>
                                      </p:cBhvr>
                                      <p:to>
                                        <p:strVal val="hidden"/>
                                      </p:to>
                                    </p:set>
                                  </p:childTnLst>
                                </p:cTn>
                              </p:par>
                              <p:par>
                                <p:cTn id="45" presetID="42" presetClass="exit" presetSubtype="0" fill="hold" nodeType="withEffect">
                                  <p:stCondLst>
                                    <p:cond delay="0"/>
                                  </p:stCondLst>
                                  <p:childTnLst>
                                    <p:animEffect transition="out" filter="fade">
                                      <p:cBhvr>
                                        <p:cTn id="46" dur="1000"/>
                                        <p:tgtEl>
                                          <p:spTgt spid="21"/>
                                        </p:tgtEl>
                                      </p:cBhvr>
                                    </p:animEffect>
                                    <p:anim calcmode="lin" valueType="num">
                                      <p:cBhvr>
                                        <p:cTn id="47" dur="1000"/>
                                        <p:tgtEl>
                                          <p:spTgt spid="21"/>
                                        </p:tgtEl>
                                        <p:attrNameLst>
                                          <p:attrName>ppt_x</p:attrName>
                                        </p:attrNameLst>
                                      </p:cBhvr>
                                      <p:tavLst>
                                        <p:tav tm="0">
                                          <p:val>
                                            <p:strVal val="ppt_x"/>
                                          </p:val>
                                        </p:tav>
                                        <p:tav tm="100000">
                                          <p:val>
                                            <p:strVal val="ppt_x"/>
                                          </p:val>
                                        </p:tav>
                                      </p:tavLst>
                                    </p:anim>
                                    <p:anim calcmode="lin" valueType="num">
                                      <p:cBhvr>
                                        <p:cTn id="48" dur="1000"/>
                                        <p:tgtEl>
                                          <p:spTgt spid="21"/>
                                        </p:tgtEl>
                                        <p:attrNameLst>
                                          <p:attrName>ppt_y</p:attrName>
                                        </p:attrNameLst>
                                      </p:cBhvr>
                                      <p:tavLst>
                                        <p:tav tm="0">
                                          <p:val>
                                            <p:strVal val="ppt_y"/>
                                          </p:val>
                                        </p:tav>
                                        <p:tav tm="100000">
                                          <p:val>
                                            <p:strVal val="ppt_y+.1"/>
                                          </p:val>
                                        </p:tav>
                                      </p:tavLst>
                                    </p:anim>
                                    <p:set>
                                      <p:cBhvr>
                                        <p:cTn id="49" dur="1" fill="hold">
                                          <p:stCondLst>
                                            <p:cond delay="999"/>
                                          </p:stCondLst>
                                        </p:cTn>
                                        <p:tgtEl>
                                          <p:spTgt spid="21"/>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22"/>
                                        </p:tgtEl>
                                      </p:cBhvr>
                                    </p:animEffect>
                                    <p:anim calcmode="lin" valueType="num">
                                      <p:cBhvr>
                                        <p:cTn id="52" dur="1000"/>
                                        <p:tgtEl>
                                          <p:spTgt spid="22"/>
                                        </p:tgtEl>
                                        <p:attrNameLst>
                                          <p:attrName>ppt_x</p:attrName>
                                        </p:attrNameLst>
                                      </p:cBhvr>
                                      <p:tavLst>
                                        <p:tav tm="0">
                                          <p:val>
                                            <p:strVal val="ppt_x"/>
                                          </p:val>
                                        </p:tav>
                                        <p:tav tm="100000">
                                          <p:val>
                                            <p:strVal val="ppt_x"/>
                                          </p:val>
                                        </p:tav>
                                      </p:tavLst>
                                    </p:anim>
                                    <p:anim calcmode="lin" valueType="num">
                                      <p:cBhvr>
                                        <p:cTn id="53" dur="1000"/>
                                        <p:tgtEl>
                                          <p:spTgt spid="22"/>
                                        </p:tgtEl>
                                        <p:attrNameLst>
                                          <p:attrName>ppt_y</p:attrName>
                                        </p:attrNameLst>
                                      </p:cBhvr>
                                      <p:tavLst>
                                        <p:tav tm="0">
                                          <p:val>
                                            <p:strVal val="ppt_y"/>
                                          </p:val>
                                        </p:tav>
                                        <p:tav tm="100000">
                                          <p:val>
                                            <p:strVal val="ppt_y+.1"/>
                                          </p:val>
                                        </p:tav>
                                      </p:tavLst>
                                    </p:anim>
                                    <p:set>
                                      <p:cBhvr>
                                        <p:cTn id="54" dur="1" fill="hold">
                                          <p:stCondLst>
                                            <p:cond delay="999"/>
                                          </p:stCondLst>
                                        </p:cTn>
                                        <p:tgtEl>
                                          <p:spTgt spid="22"/>
                                        </p:tgtEl>
                                        <p:attrNameLst>
                                          <p:attrName>style.visibility</p:attrName>
                                        </p:attrNameLst>
                                      </p:cBhvr>
                                      <p:to>
                                        <p:strVal val="hidden"/>
                                      </p:to>
                                    </p:set>
                                  </p:childTnLst>
                                </p:cTn>
                              </p:par>
                              <p:par>
                                <p:cTn id="55" presetID="42" presetClass="exit" presetSubtype="0" fill="hold" grpId="0" nodeType="withEffect">
                                  <p:stCondLst>
                                    <p:cond delay="0"/>
                                  </p:stCondLst>
                                  <p:childTnLst>
                                    <p:animEffect transition="out" filter="fade">
                                      <p:cBhvr>
                                        <p:cTn id="56" dur="1000"/>
                                        <p:tgtEl>
                                          <p:spTgt spid="23"/>
                                        </p:tgtEl>
                                      </p:cBhvr>
                                    </p:animEffect>
                                    <p:anim calcmode="lin" valueType="num">
                                      <p:cBhvr>
                                        <p:cTn id="57" dur="1000"/>
                                        <p:tgtEl>
                                          <p:spTgt spid="23"/>
                                        </p:tgtEl>
                                        <p:attrNameLst>
                                          <p:attrName>ppt_x</p:attrName>
                                        </p:attrNameLst>
                                      </p:cBhvr>
                                      <p:tavLst>
                                        <p:tav tm="0">
                                          <p:val>
                                            <p:strVal val="ppt_x"/>
                                          </p:val>
                                        </p:tav>
                                        <p:tav tm="100000">
                                          <p:val>
                                            <p:strVal val="ppt_x"/>
                                          </p:val>
                                        </p:tav>
                                      </p:tavLst>
                                    </p:anim>
                                    <p:anim calcmode="lin" valueType="num">
                                      <p:cBhvr>
                                        <p:cTn id="58" dur="1000"/>
                                        <p:tgtEl>
                                          <p:spTgt spid="23"/>
                                        </p:tgtEl>
                                        <p:attrNameLst>
                                          <p:attrName>ppt_y</p:attrName>
                                        </p:attrNameLst>
                                      </p:cBhvr>
                                      <p:tavLst>
                                        <p:tav tm="0">
                                          <p:val>
                                            <p:strVal val="ppt_y"/>
                                          </p:val>
                                        </p:tav>
                                        <p:tav tm="100000">
                                          <p:val>
                                            <p:strVal val="ppt_y+.1"/>
                                          </p:val>
                                        </p:tav>
                                      </p:tavLst>
                                    </p:anim>
                                    <p:set>
                                      <p:cBhvr>
                                        <p:cTn id="59" dur="1" fill="hold">
                                          <p:stCondLst>
                                            <p:cond delay="999"/>
                                          </p:stCondLst>
                                        </p:cTn>
                                        <p:tgtEl>
                                          <p:spTgt spid="23"/>
                                        </p:tgtEl>
                                        <p:attrNameLst>
                                          <p:attrName>style.visibility</p:attrName>
                                        </p:attrNameLst>
                                      </p:cBhvr>
                                      <p:to>
                                        <p:strVal val="hidden"/>
                                      </p:to>
                                    </p:set>
                                  </p:childTnLst>
                                </p:cTn>
                              </p:par>
                              <p:par>
                                <p:cTn id="60" presetID="42" presetClass="exit" presetSubtype="0" fill="hold" grpId="0" nodeType="withEffect">
                                  <p:stCondLst>
                                    <p:cond delay="0"/>
                                  </p:stCondLst>
                                  <p:childTnLst>
                                    <p:animEffect transition="out" filter="fade">
                                      <p:cBhvr>
                                        <p:cTn id="61" dur="1000"/>
                                        <p:tgtEl>
                                          <p:spTgt spid="24"/>
                                        </p:tgtEl>
                                      </p:cBhvr>
                                    </p:animEffect>
                                    <p:anim calcmode="lin" valueType="num">
                                      <p:cBhvr>
                                        <p:cTn id="62" dur="1000"/>
                                        <p:tgtEl>
                                          <p:spTgt spid="24"/>
                                        </p:tgtEl>
                                        <p:attrNameLst>
                                          <p:attrName>ppt_x</p:attrName>
                                        </p:attrNameLst>
                                      </p:cBhvr>
                                      <p:tavLst>
                                        <p:tav tm="0">
                                          <p:val>
                                            <p:strVal val="ppt_x"/>
                                          </p:val>
                                        </p:tav>
                                        <p:tav tm="100000">
                                          <p:val>
                                            <p:strVal val="ppt_x"/>
                                          </p:val>
                                        </p:tav>
                                      </p:tavLst>
                                    </p:anim>
                                    <p:anim calcmode="lin" valueType="num">
                                      <p:cBhvr>
                                        <p:cTn id="63" dur="1000"/>
                                        <p:tgtEl>
                                          <p:spTgt spid="24"/>
                                        </p:tgtEl>
                                        <p:attrNameLst>
                                          <p:attrName>ppt_y</p:attrName>
                                        </p:attrNameLst>
                                      </p:cBhvr>
                                      <p:tavLst>
                                        <p:tav tm="0">
                                          <p:val>
                                            <p:strVal val="ppt_y"/>
                                          </p:val>
                                        </p:tav>
                                        <p:tav tm="100000">
                                          <p:val>
                                            <p:strVal val="ppt_y+.1"/>
                                          </p:val>
                                        </p:tav>
                                      </p:tavLst>
                                    </p:anim>
                                    <p:set>
                                      <p:cBhvr>
                                        <p:cTn id="64" dur="1" fill="hold">
                                          <p:stCondLst>
                                            <p:cond delay="999"/>
                                          </p:stCondLst>
                                        </p:cTn>
                                        <p:tgtEl>
                                          <p:spTgt spid="24"/>
                                        </p:tgtEl>
                                        <p:attrNameLst>
                                          <p:attrName>style.visibility</p:attrName>
                                        </p:attrNameLst>
                                      </p:cBhvr>
                                      <p:to>
                                        <p:strVal val="hidden"/>
                                      </p:to>
                                    </p:set>
                                  </p:childTnLst>
                                </p:cTn>
                              </p:par>
                              <p:par>
                                <p:cTn id="65" presetID="42" presetClass="exit" presetSubtype="0" fill="hold" grpId="0" nodeType="withEffect">
                                  <p:stCondLst>
                                    <p:cond delay="0"/>
                                  </p:stCondLst>
                                  <p:childTnLst>
                                    <p:animEffect transition="out" filter="fade">
                                      <p:cBhvr>
                                        <p:cTn id="66" dur="1000"/>
                                        <p:tgtEl>
                                          <p:spTgt spid="25"/>
                                        </p:tgtEl>
                                      </p:cBhvr>
                                    </p:animEffect>
                                    <p:anim calcmode="lin" valueType="num">
                                      <p:cBhvr>
                                        <p:cTn id="67" dur="1000"/>
                                        <p:tgtEl>
                                          <p:spTgt spid="25"/>
                                        </p:tgtEl>
                                        <p:attrNameLst>
                                          <p:attrName>ppt_x</p:attrName>
                                        </p:attrNameLst>
                                      </p:cBhvr>
                                      <p:tavLst>
                                        <p:tav tm="0">
                                          <p:val>
                                            <p:strVal val="ppt_x"/>
                                          </p:val>
                                        </p:tav>
                                        <p:tav tm="100000">
                                          <p:val>
                                            <p:strVal val="ppt_x"/>
                                          </p:val>
                                        </p:tav>
                                      </p:tavLst>
                                    </p:anim>
                                    <p:anim calcmode="lin" valueType="num">
                                      <p:cBhvr>
                                        <p:cTn id="68" dur="1000"/>
                                        <p:tgtEl>
                                          <p:spTgt spid="25"/>
                                        </p:tgtEl>
                                        <p:attrNameLst>
                                          <p:attrName>ppt_y</p:attrName>
                                        </p:attrNameLst>
                                      </p:cBhvr>
                                      <p:tavLst>
                                        <p:tav tm="0">
                                          <p:val>
                                            <p:strVal val="ppt_y"/>
                                          </p:val>
                                        </p:tav>
                                        <p:tav tm="100000">
                                          <p:val>
                                            <p:strVal val="ppt_y+.1"/>
                                          </p:val>
                                        </p:tav>
                                      </p:tavLst>
                                    </p:anim>
                                    <p:set>
                                      <p:cBhvr>
                                        <p:cTn id="69" dur="1" fill="hold">
                                          <p:stCondLst>
                                            <p:cond delay="999"/>
                                          </p:stCondLst>
                                        </p:cTn>
                                        <p:tgtEl>
                                          <p:spTgt spid="25"/>
                                        </p:tgtEl>
                                        <p:attrNameLst>
                                          <p:attrName>style.visibility</p:attrName>
                                        </p:attrNameLst>
                                      </p:cBhvr>
                                      <p:to>
                                        <p:strVal val="hidden"/>
                                      </p:to>
                                    </p:set>
                                  </p:childTnLst>
                                </p:cTn>
                              </p:par>
                              <p:par>
                                <p:cTn id="70" presetID="42" presetClass="exit" presetSubtype="0" fill="hold" grpId="0" nodeType="withEffect">
                                  <p:stCondLst>
                                    <p:cond delay="0"/>
                                  </p:stCondLst>
                                  <p:childTnLst>
                                    <p:animEffect transition="out" filter="fade">
                                      <p:cBhvr>
                                        <p:cTn id="71" dur="1000"/>
                                        <p:tgtEl>
                                          <p:spTgt spid="26"/>
                                        </p:tgtEl>
                                      </p:cBhvr>
                                    </p:animEffect>
                                    <p:anim calcmode="lin" valueType="num">
                                      <p:cBhvr>
                                        <p:cTn id="72" dur="1000"/>
                                        <p:tgtEl>
                                          <p:spTgt spid="26"/>
                                        </p:tgtEl>
                                        <p:attrNameLst>
                                          <p:attrName>ppt_x</p:attrName>
                                        </p:attrNameLst>
                                      </p:cBhvr>
                                      <p:tavLst>
                                        <p:tav tm="0">
                                          <p:val>
                                            <p:strVal val="ppt_x"/>
                                          </p:val>
                                        </p:tav>
                                        <p:tav tm="100000">
                                          <p:val>
                                            <p:strVal val="ppt_x"/>
                                          </p:val>
                                        </p:tav>
                                      </p:tavLst>
                                    </p:anim>
                                    <p:anim calcmode="lin" valueType="num">
                                      <p:cBhvr>
                                        <p:cTn id="73" dur="1000"/>
                                        <p:tgtEl>
                                          <p:spTgt spid="26"/>
                                        </p:tgtEl>
                                        <p:attrNameLst>
                                          <p:attrName>ppt_y</p:attrName>
                                        </p:attrNameLst>
                                      </p:cBhvr>
                                      <p:tavLst>
                                        <p:tav tm="0">
                                          <p:val>
                                            <p:strVal val="ppt_y"/>
                                          </p:val>
                                        </p:tav>
                                        <p:tav tm="100000">
                                          <p:val>
                                            <p:strVal val="ppt_y+.1"/>
                                          </p:val>
                                        </p:tav>
                                      </p:tavLst>
                                    </p:anim>
                                    <p:set>
                                      <p:cBhvr>
                                        <p:cTn id="74" dur="1" fill="hold">
                                          <p:stCondLst>
                                            <p:cond delay="999"/>
                                          </p:stCondLst>
                                        </p:cTn>
                                        <p:tgtEl>
                                          <p:spTgt spid="26"/>
                                        </p:tgtEl>
                                        <p:attrNameLst>
                                          <p:attrName>style.visibility</p:attrName>
                                        </p:attrNameLst>
                                      </p:cBhvr>
                                      <p:to>
                                        <p:strVal val="hidden"/>
                                      </p:to>
                                    </p:set>
                                  </p:childTnLst>
                                </p:cTn>
                              </p:par>
                              <p:par>
                                <p:cTn id="75" presetID="42" presetClass="exit" presetSubtype="0" fill="hold" grpId="0" nodeType="withEffect">
                                  <p:stCondLst>
                                    <p:cond delay="0"/>
                                  </p:stCondLst>
                                  <p:childTnLst>
                                    <p:animEffect transition="out" filter="fade">
                                      <p:cBhvr>
                                        <p:cTn id="76" dur="1000"/>
                                        <p:tgtEl>
                                          <p:spTgt spid="27"/>
                                        </p:tgtEl>
                                      </p:cBhvr>
                                    </p:animEffect>
                                    <p:anim calcmode="lin" valueType="num">
                                      <p:cBhvr>
                                        <p:cTn id="77" dur="1000"/>
                                        <p:tgtEl>
                                          <p:spTgt spid="27"/>
                                        </p:tgtEl>
                                        <p:attrNameLst>
                                          <p:attrName>ppt_x</p:attrName>
                                        </p:attrNameLst>
                                      </p:cBhvr>
                                      <p:tavLst>
                                        <p:tav tm="0">
                                          <p:val>
                                            <p:strVal val="ppt_x"/>
                                          </p:val>
                                        </p:tav>
                                        <p:tav tm="100000">
                                          <p:val>
                                            <p:strVal val="ppt_x"/>
                                          </p:val>
                                        </p:tav>
                                      </p:tavLst>
                                    </p:anim>
                                    <p:anim calcmode="lin" valueType="num">
                                      <p:cBhvr>
                                        <p:cTn id="78" dur="1000"/>
                                        <p:tgtEl>
                                          <p:spTgt spid="27"/>
                                        </p:tgtEl>
                                        <p:attrNameLst>
                                          <p:attrName>ppt_y</p:attrName>
                                        </p:attrNameLst>
                                      </p:cBhvr>
                                      <p:tavLst>
                                        <p:tav tm="0">
                                          <p:val>
                                            <p:strVal val="ppt_y"/>
                                          </p:val>
                                        </p:tav>
                                        <p:tav tm="100000">
                                          <p:val>
                                            <p:strVal val="ppt_y+.1"/>
                                          </p:val>
                                        </p:tav>
                                      </p:tavLst>
                                    </p:anim>
                                    <p:set>
                                      <p:cBhvr>
                                        <p:cTn id="79" dur="1" fill="hold">
                                          <p:stCondLst>
                                            <p:cond delay="999"/>
                                          </p:stCondLst>
                                        </p:cTn>
                                        <p:tgtEl>
                                          <p:spTgt spid="27"/>
                                        </p:tgtEl>
                                        <p:attrNameLst>
                                          <p:attrName>style.visibility</p:attrName>
                                        </p:attrNameLst>
                                      </p:cBhvr>
                                      <p:to>
                                        <p:strVal val="hidden"/>
                                      </p:to>
                                    </p:set>
                                  </p:childTnLst>
                                </p:cTn>
                              </p:par>
                              <p:par>
                                <p:cTn id="80" presetID="35" presetClass="path" presetSubtype="0" accel="50000" decel="50000" fill="hold" grpId="0" nodeType="withEffect">
                                  <p:stCondLst>
                                    <p:cond delay="0"/>
                                  </p:stCondLst>
                                  <p:childTnLst>
                                    <p:animMotion origin="layout" path="M -2.70833E-6 2.59259E-6 L -0.45989 -0.01088 " pathEditMode="relative" rAng="0" ptsTypes="AA">
                                      <p:cBhvr>
                                        <p:cTn id="81" dur="2000" fill="hold"/>
                                        <p:tgtEl>
                                          <p:spTgt spid="55"/>
                                        </p:tgtEl>
                                        <p:attrNameLst>
                                          <p:attrName>ppt_x</p:attrName>
                                          <p:attrName>ppt_y</p:attrName>
                                        </p:attrNameLst>
                                      </p:cBhvr>
                                      <p:rCtr x="-22995" y="-556"/>
                                    </p:animMotion>
                                  </p:childTnLst>
                                </p:cTn>
                              </p:par>
                              <p:par>
                                <p:cTn id="82" presetID="35" presetClass="path" presetSubtype="0" accel="50000" decel="50000" fill="hold" grpId="0" nodeType="withEffect">
                                  <p:stCondLst>
                                    <p:cond delay="0"/>
                                  </p:stCondLst>
                                  <p:childTnLst>
                                    <p:animMotion origin="layout" path="M 1.25E-6 -1.11111E-6 L -0.45964 0.00417 " pathEditMode="relative" rAng="0" ptsTypes="AA">
                                      <p:cBhvr>
                                        <p:cTn id="83" dur="2000" fill="hold"/>
                                        <p:tgtEl>
                                          <p:spTgt spid="50"/>
                                        </p:tgtEl>
                                        <p:attrNameLst>
                                          <p:attrName>ppt_x</p:attrName>
                                          <p:attrName>ppt_y</p:attrName>
                                        </p:attrNameLst>
                                      </p:cBhvr>
                                      <p:rCtr x="-22982" y="208"/>
                                    </p:animMotion>
                                  </p:childTnLst>
                                </p:cTn>
                              </p:par>
                              <p:par>
                                <p:cTn id="84" presetID="35" presetClass="path" presetSubtype="0" accel="50000" decel="50000" fill="hold" grpId="0" nodeType="withEffect">
                                  <p:stCondLst>
                                    <p:cond delay="0"/>
                                  </p:stCondLst>
                                  <p:childTnLst>
                                    <p:animMotion origin="layout" path="M -2.70833E-6 4.44444E-6 L -0.45859 -0.00116 " pathEditMode="relative" rAng="0" ptsTypes="AA">
                                      <p:cBhvr>
                                        <p:cTn id="85" dur="2000" fill="hold"/>
                                        <p:tgtEl>
                                          <p:spTgt spid="54"/>
                                        </p:tgtEl>
                                        <p:attrNameLst>
                                          <p:attrName>ppt_x</p:attrName>
                                          <p:attrName>ppt_y</p:attrName>
                                        </p:attrNameLst>
                                      </p:cBhvr>
                                      <p:rCtr x="-22930" y="-69"/>
                                    </p:animMotion>
                                  </p:childTnLst>
                                </p:cTn>
                              </p:par>
                              <p:par>
                                <p:cTn id="86" presetID="35" presetClass="path" presetSubtype="0" accel="50000" decel="50000" fill="hold" grpId="0" nodeType="withEffect">
                                  <p:stCondLst>
                                    <p:cond delay="0"/>
                                  </p:stCondLst>
                                  <p:childTnLst>
                                    <p:animMotion origin="layout" path="M 2.08333E-6 4.07407E-6 L -0.45925 0.01226 " pathEditMode="relative" rAng="0" ptsTypes="AA">
                                      <p:cBhvr>
                                        <p:cTn id="87" dur="2000" fill="hold"/>
                                        <p:tgtEl>
                                          <p:spTgt spid="52"/>
                                        </p:tgtEl>
                                        <p:attrNameLst>
                                          <p:attrName>ppt_x</p:attrName>
                                          <p:attrName>ppt_y</p:attrName>
                                        </p:attrNameLst>
                                      </p:cBhvr>
                                      <p:rCtr x="-22969" y="602"/>
                                    </p:animMotion>
                                  </p:childTnLst>
                                </p:cTn>
                              </p:par>
                              <p:par>
                                <p:cTn id="88" presetID="35" presetClass="path" presetSubtype="0" accel="50000" decel="50000" fill="hold" nodeType="withEffect">
                                  <p:stCondLst>
                                    <p:cond delay="0"/>
                                  </p:stCondLst>
                                  <p:childTnLst>
                                    <p:animMotion origin="layout" path="M 4.16667E-7 -2.59259E-6 L -0.46419 0.00139 " pathEditMode="relative" rAng="0" ptsTypes="AA">
                                      <p:cBhvr>
                                        <p:cTn id="89" dur="2000" fill="hold"/>
                                        <p:tgtEl>
                                          <p:spTgt spid="53"/>
                                        </p:tgtEl>
                                        <p:attrNameLst>
                                          <p:attrName>ppt_x</p:attrName>
                                          <p:attrName>ppt_y</p:attrName>
                                        </p:attrNameLst>
                                      </p:cBhvr>
                                      <p:rCtr x="-2321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p:bldP spid="23" grpId="0"/>
      <p:bldP spid="24" grpId="0"/>
      <p:bldP spid="25" grpId="0"/>
      <p:bldP spid="26" grpId="0"/>
      <p:bldP spid="27" grpId="0"/>
      <p:bldP spid="50" grpId="0" animBg="1"/>
      <p:bldP spid="52" grpId="0" animBg="1"/>
      <p:bldP spid="54" grpId="0"/>
      <p:bldP spid="5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663" y="356126"/>
            <a:ext cx="2949846" cy="1569660"/>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p>
          <a:p>
            <a:r>
              <a:rPr lang="fr-FR" sz="3200" b="1" dirty="0" smtClean="0">
                <a:solidFill>
                  <a:schemeClr val="bg1"/>
                </a:solidFill>
                <a:latin typeface="Comic Sans MS" panose="030F0702030302020204" pitchFamily="66" charset="0"/>
              </a:rPr>
              <a:t>échographique</a:t>
            </a:r>
            <a:endParaRPr lang="fr-FR" sz="3200" dirty="0">
              <a:solidFill>
                <a:schemeClr val="bg1"/>
              </a:solidFill>
              <a:latin typeface="Comic Sans MS" panose="030F0702030302020204" pitchFamily="66" charset="0"/>
            </a:endParaRPr>
          </a:p>
        </p:txBody>
      </p:sp>
      <p:sp>
        <p:nvSpPr>
          <p:cNvPr id="14" name="Rectangle: Top Corners Rounded 104">
            <a:extLst>
              <a:ext uri="{FF2B5EF4-FFF2-40B4-BE49-F238E27FC236}">
                <a16:creationId xmlns:a16="http://schemas.microsoft.com/office/drawing/2014/main" xmlns="" id="{F1B87F23-BD02-4DB3-947D-2F61C5B87FEF}"/>
              </a:ext>
            </a:extLst>
          </p:cNvPr>
          <p:cNvSpPr/>
          <p:nvPr/>
        </p:nvSpPr>
        <p:spPr>
          <a:xfrm>
            <a:off x="3939163" y="192306"/>
            <a:ext cx="1591582" cy="1866900"/>
          </a:xfrm>
          <a:prstGeom prst="round2SameRect">
            <a:avLst>
              <a:gd name="adj1" fmla="val 12063"/>
              <a:gd name="adj2" fmla="val 0"/>
            </a:avLst>
          </a:prstGeom>
          <a:solidFill>
            <a:srgbClr val="00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7">
            <a:extLst>
              <a:ext uri="{FF2B5EF4-FFF2-40B4-BE49-F238E27FC236}">
                <a16:creationId xmlns:a16="http://schemas.microsoft.com/office/drawing/2014/main" xmlns="" id="{48958204-CE05-4E79-AC55-C76FBB79E37F}"/>
              </a:ext>
            </a:extLst>
          </p:cNvPr>
          <p:cNvSpPr/>
          <p:nvPr/>
        </p:nvSpPr>
        <p:spPr>
          <a:xfrm flipV="1">
            <a:off x="3939163" y="112575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102">
            <a:extLst>
              <a:ext uri="{FF2B5EF4-FFF2-40B4-BE49-F238E27FC236}">
                <a16:creationId xmlns:a16="http://schemas.microsoft.com/office/drawing/2014/main" xmlns="" id="{FECB41C1-3E79-45AA-B100-38C9E092C776}"/>
              </a:ext>
            </a:extLst>
          </p:cNvPr>
          <p:cNvSpPr txBox="1"/>
          <p:nvPr/>
        </p:nvSpPr>
        <p:spPr>
          <a:xfrm>
            <a:off x="4250875" y="356126"/>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4</a:t>
            </a:r>
          </a:p>
        </p:txBody>
      </p:sp>
      <p:pic>
        <p:nvPicPr>
          <p:cNvPr id="53" name="Picture 8">
            <a:extLst>
              <a:ext uri="{FF2B5EF4-FFF2-40B4-BE49-F238E27FC236}">
                <a16:creationId xmlns:a16="http://schemas.microsoft.com/office/drawing/2014/main" xmlns="" id="{F5285DFE-7CB0-4F85-899B-F151E785F8D8}"/>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xmlns="" val="0"/>
              </a:ext>
            </a:extLst>
          </a:blip>
          <a:stretch>
            <a:fillRect/>
          </a:stretch>
        </p:blipFill>
        <p:spPr>
          <a:xfrm>
            <a:off x="4244350" y="2882069"/>
            <a:ext cx="907482" cy="907480"/>
          </a:xfrm>
          <a:prstGeom prst="rect">
            <a:avLst/>
          </a:prstGeom>
        </p:spPr>
      </p:pic>
      <p:sp>
        <p:nvSpPr>
          <p:cNvPr id="54" name="Rectangle 53"/>
          <p:cNvSpPr/>
          <p:nvPr/>
        </p:nvSpPr>
        <p:spPr>
          <a:xfrm rot="10800000" flipV="1">
            <a:off x="3939163" y="1892408"/>
            <a:ext cx="1596413" cy="646331"/>
          </a:xfrm>
          <a:prstGeom prst="rect">
            <a:avLst/>
          </a:prstGeom>
        </p:spPr>
        <p:txBody>
          <a:bodyPr wrap="square">
            <a:spAutoFit/>
          </a:bodyPr>
          <a:lstStyle/>
          <a:p>
            <a:pPr algn="ctr" fontAlgn="base"/>
            <a:r>
              <a:rPr lang="fr-FR" b="1" dirty="0">
                <a:latin typeface="Comic Sans MS" panose="030F0702030302020204" pitchFamily="66" charset="0"/>
              </a:rPr>
              <a:t>Critères de malignité</a:t>
            </a:r>
            <a:endParaRPr lang="fr-FR" dirty="0">
              <a:latin typeface="Comic Sans MS" panose="030F0702030302020204" pitchFamily="66" charset="0"/>
            </a:endParaRPr>
          </a:p>
        </p:txBody>
      </p:sp>
      <p:graphicFrame>
        <p:nvGraphicFramePr>
          <p:cNvPr id="35" name="Tableau 34"/>
          <p:cNvGraphicFramePr>
            <a:graphicFrameLocks noGrp="1"/>
          </p:cNvGraphicFramePr>
          <p:nvPr>
            <p:extLst>
              <p:ext uri="{D42A27DB-BD31-4B8C-83A1-F6EECF244321}">
                <p14:modId xmlns:p14="http://schemas.microsoft.com/office/powerpoint/2010/main" xmlns="" val="2472025175"/>
              </p:ext>
            </p:extLst>
          </p:nvPr>
        </p:nvGraphicFramePr>
        <p:xfrm>
          <a:off x="3264382" y="1149011"/>
          <a:ext cx="8662596" cy="5209921"/>
        </p:xfrm>
        <a:graphic>
          <a:graphicData uri="http://schemas.openxmlformats.org/drawingml/2006/table">
            <a:tbl>
              <a:tblPr firstRow="1" firstCol="1" bandRow="1">
                <a:tableStyleId>{C4B1156A-380E-4F78-BDF5-A606A8083BF9}</a:tableStyleId>
              </a:tblPr>
              <a:tblGrid>
                <a:gridCol w="2169017">
                  <a:extLst>
                    <a:ext uri="{9D8B030D-6E8A-4147-A177-3AD203B41FA5}">
                      <a16:colId xmlns:a16="http://schemas.microsoft.com/office/drawing/2014/main" xmlns="" val="1634777782"/>
                    </a:ext>
                  </a:extLst>
                </a:gridCol>
                <a:gridCol w="3879981">
                  <a:extLst>
                    <a:ext uri="{9D8B030D-6E8A-4147-A177-3AD203B41FA5}">
                      <a16:colId xmlns:a16="http://schemas.microsoft.com/office/drawing/2014/main" xmlns="" val="4090902284"/>
                    </a:ext>
                  </a:extLst>
                </a:gridCol>
                <a:gridCol w="2613598">
                  <a:extLst>
                    <a:ext uri="{9D8B030D-6E8A-4147-A177-3AD203B41FA5}">
                      <a16:colId xmlns:a16="http://schemas.microsoft.com/office/drawing/2014/main" xmlns="" val="2448001584"/>
                    </a:ext>
                  </a:extLst>
                </a:gridCol>
              </a:tblGrid>
              <a:tr h="0">
                <a:tc>
                  <a:txBody>
                    <a:bodyPr/>
                    <a:lstStyle/>
                    <a:p>
                      <a:pPr algn="ctr">
                        <a:lnSpc>
                          <a:spcPct val="106000"/>
                        </a:lnSpc>
                        <a:spcAft>
                          <a:spcPts val="0"/>
                        </a:spcAft>
                      </a:pPr>
                      <a:r>
                        <a:rPr lang="fr-FR" sz="1600" dirty="0">
                          <a:effectLst/>
                          <a:latin typeface="Comic Sans MS" panose="030F0702030302020204" pitchFamily="66" charset="0"/>
                        </a:rPr>
                        <a:t>Les critères</a:t>
                      </a:r>
                      <a:endParaRPr lang="fr-FR" sz="1600" dirty="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Plutôt bénin</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dirty="0">
                          <a:effectLst/>
                          <a:latin typeface="Comic Sans MS" panose="030F0702030302020204" pitchFamily="66" charset="0"/>
                        </a:rPr>
                        <a:t>Plutôt malin</a:t>
                      </a:r>
                      <a:endParaRPr lang="fr-FR" sz="1600" dirty="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82273255"/>
                  </a:ext>
                </a:extLst>
              </a:tr>
              <a:tr h="0">
                <a:tc>
                  <a:txBody>
                    <a:bodyPr/>
                    <a:lstStyle/>
                    <a:p>
                      <a:pPr algn="ctr">
                        <a:lnSpc>
                          <a:spcPct val="106000"/>
                        </a:lnSpc>
                        <a:spcAft>
                          <a:spcPts val="0"/>
                        </a:spcAft>
                      </a:pPr>
                      <a:r>
                        <a:rPr lang="fr-FR" sz="1600">
                          <a:effectLst/>
                          <a:latin typeface="Comic Sans MS" panose="030F0702030302020204" pitchFamily="66" charset="0"/>
                        </a:rPr>
                        <a:t>Rapport liquide/solide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Prédominance liquidienne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Prédominance solide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90748677"/>
                  </a:ext>
                </a:extLst>
              </a:tr>
              <a:tr h="0">
                <a:tc>
                  <a:txBody>
                    <a:bodyPr/>
                    <a:lstStyle/>
                    <a:p>
                      <a:pPr algn="ctr">
                        <a:lnSpc>
                          <a:spcPct val="106000"/>
                        </a:lnSpc>
                        <a:spcAft>
                          <a:spcPts val="0"/>
                        </a:spcAft>
                      </a:pPr>
                      <a:r>
                        <a:rPr lang="fr-FR" sz="1600">
                          <a:effectLst/>
                          <a:latin typeface="Comic Sans MS" panose="030F0702030302020204" pitchFamily="66" charset="0"/>
                        </a:rPr>
                        <a:t>Liquide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Anéchogène, d’échogénicité homogène</a:t>
                      </a:r>
                      <a:br>
                        <a:rPr lang="fr-FR" sz="1600">
                          <a:effectLst/>
                          <a:latin typeface="Comic Sans MS" panose="030F0702030302020204" pitchFamily="66" charset="0"/>
                        </a:rPr>
                      </a:br>
                      <a:r>
                        <a:rPr lang="fr-FR" sz="1600">
                          <a:effectLst/>
                          <a:latin typeface="Comic Sans MS" panose="030F0702030302020204" pitchFamily="66" charset="0"/>
                        </a:rPr>
                        <a:t>ou variable à court terme (hémorragie)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Echogénicité inhomogène</a:t>
                      </a:r>
                      <a:br>
                        <a:rPr lang="fr-FR" sz="1600">
                          <a:effectLst/>
                          <a:latin typeface="Comic Sans MS" panose="030F0702030302020204" pitchFamily="66" charset="0"/>
                        </a:rPr>
                      </a:br>
                      <a:r>
                        <a:rPr lang="fr-FR" sz="1600">
                          <a:effectLst/>
                          <a:latin typeface="Comic Sans MS" panose="030F0702030302020204" pitchFamily="66" charset="0"/>
                        </a:rPr>
                        <a:t>stable dans le temps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334976278"/>
                  </a:ext>
                </a:extLst>
              </a:tr>
              <a:tr h="0">
                <a:tc>
                  <a:txBody>
                    <a:bodyPr/>
                    <a:lstStyle/>
                    <a:p>
                      <a:pPr algn="ctr">
                        <a:lnSpc>
                          <a:spcPct val="106000"/>
                        </a:lnSpc>
                        <a:spcAft>
                          <a:spcPts val="0"/>
                        </a:spcAft>
                      </a:pPr>
                      <a:r>
                        <a:rPr lang="fr-FR" sz="1600">
                          <a:effectLst/>
                          <a:latin typeface="Comic Sans MS" panose="030F0702030302020204" pitchFamily="66" charset="0"/>
                        </a:rPr>
                        <a:t>Taille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 5 cm</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 10 cm</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65829975"/>
                  </a:ext>
                </a:extLst>
              </a:tr>
              <a:tr h="0">
                <a:tc>
                  <a:txBody>
                    <a:bodyPr/>
                    <a:lstStyle/>
                    <a:p>
                      <a:pPr algn="ctr">
                        <a:lnSpc>
                          <a:spcPct val="106000"/>
                        </a:lnSpc>
                        <a:spcAft>
                          <a:spcPts val="0"/>
                        </a:spcAft>
                      </a:pPr>
                      <a:r>
                        <a:rPr lang="fr-FR" sz="1600">
                          <a:effectLst/>
                          <a:latin typeface="Comic Sans MS" panose="030F0702030302020204" pitchFamily="66" charset="0"/>
                        </a:rPr>
                        <a:t>Localisation</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Unilatérale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Bilatérale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83927302"/>
                  </a:ext>
                </a:extLst>
              </a:tr>
              <a:tr h="0">
                <a:tc>
                  <a:txBody>
                    <a:bodyPr/>
                    <a:lstStyle/>
                    <a:p>
                      <a:pPr algn="ctr">
                        <a:lnSpc>
                          <a:spcPct val="106000"/>
                        </a:lnSpc>
                        <a:spcAft>
                          <a:spcPts val="0"/>
                        </a:spcAft>
                      </a:pPr>
                      <a:r>
                        <a:rPr lang="fr-FR" sz="1600">
                          <a:effectLst/>
                          <a:latin typeface="Comic Sans MS" panose="030F0702030302020204" pitchFamily="66" charset="0"/>
                        </a:rPr>
                        <a:t>Paroi</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Fine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Epaisse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1364272"/>
                  </a:ext>
                </a:extLst>
              </a:tr>
              <a:tr h="0">
                <a:tc>
                  <a:txBody>
                    <a:bodyPr/>
                    <a:lstStyle/>
                    <a:p>
                      <a:pPr algn="ctr">
                        <a:lnSpc>
                          <a:spcPct val="106000"/>
                        </a:lnSpc>
                        <a:spcAft>
                          <a:spcPts val="0"/>
                        </a:spcAft>
                      </a:pPr>
                      <a:r>
                        <a:rPr lang="fr-FR" sz="1600">
                          <a:effectLst/>
                          <a:latin typeface="Comic Sans MS" panose="030F0702030302020204" pitchFamily="66" charset="0"/>
                        </a:rPr>
                        <a:t>Contours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Bien limités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Mal limités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22800497"/>
                  </a:ext>
                </a:extLst>
              </a:tr>
              <a:tr h="0">
                <a:tc>
                  <a:txBody>
                    <a:bodyPr/>
                    <a:lstStyle/>
                    <a:p>
                      <a:pPr algn="ctr">
                        <a:lnSpc>
                          <a:spcPct val="106000"/>
                        </a:lnSpc>
                        <a:spcAft>
                          <a:spcPts val="0"/>
                        </a:spcAft>
                      </a:pPr>
                      <a:r>
                        <a:rPr lang="fr-FR" sz="1600">
                          <a:effectLst/>
                          <a:latin typeface="Comic Sans MS" panose="030F0702030302020204" pitchFamily="66" charset="0"/>
                        </a:rPr>
                        <a:t>Uni ou multiloculaire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Uniloculaire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Multiloculaire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399684216"/>
                  </a:ext>
                </a:extLst>
              </a:tr>
              <a:tr h="0">
                <a:tc>
                  <a:txBody>
                    <a:bodyPr/>
                    <a:lstStyle/>
                    <a:p>
                      <a:pPr algn="ctr">
                        <a:lnSpc>
                          <a:spcPct val="106000"/>
                        </a:lnSpc>
                        <a:spcAft>
                          <a:spcPts val="0"/>
                        </a:spcAft>
                      </a:pPr>
                      <a:r>
                        <a:rPr lang="fr-FR" sz="1600" dirty="0">
                          <a:effectLst/>
                          <a:latin typeface="Comic Sans MS" panose="030F0702030302020204" pitchFamily="66" charset="0"/>
                        </a:rPr>
                        <a:t>Cloisons</a:t>
                      </a:r>
                      <a:endParaRPr lang="fr-FR" sz="1600" dirty="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dirty="0">
                          <a:effectLst/>
                          <a:latin typeface="Comic Sans MS" panose="030F0702030302020204" pitchFamily="66" charset="0"/>
                        </a:rPr>
                        <a:t>Fines souples linéaires</a:t>
                      </a:r>
                      <a:endParaRPr lang="fr-FR" sz="1600" dirty="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dirty="0">
                          <a:effectLst/>
                          <a:latin typeface="Comic Sans MS" panose="030F0702030302020204" pitchFamily="66" charset="0"/>
                        </a:rPr>
                        <a:t>Epaisses › à 3 mm rigides</a:t>
                      </a:r>
                      <a:endParaRPr lang="fr-FR" sz="1600" dirty="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452623341"/>
                  </a:ext>
                </a:extLst>
              </a:tr>
              <a:tr h="0">
                <a:tc>
                  <a:txBody>
                    <a:bodyPr/>
                    <a:lstStyle/>
                    <a:p>
                      <a:pPr algn="ctr">
                        <a:lnSpc>
                          <a:spcPct val="106000"/>
                        </a:lnSpc>
                        <a:spcAft>
                          <a:spcPts val="0"/>
                        </a:spcAft>
                      </a:pPr>
                      <a:r>
                        <a:rPr lang="fr-FR" sz="1600">
                          <a:effectLst/>
                          <a:latin typeface="Comic Sans MS" panose="030F0702030302020204" pitchFamily="66" charset="0"/>
                        </a:rPr>
                        <a:t>Direction des cloisons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Direction harmonieuse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Angulations brutales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62285654"/>
                  </a:ext>
                </a:extLst>
              </a:tr>
              <a:tr h="0">
                <a:tc>
                  <a:txBody>
                    <a:bodyPr/>
                    <a:lstStyle/>
                    <a:p>
                      <a:pPr algn="ctr">
                        <a:lnSpc>
                          <a:spcPct val="106000"/>
                        </a:lnSpc>
                        <a:spcAft>
                          <a:spcPts val="0"/>
                        </a:spcAft>
                      </a:pPr>
                      <a:r>
                        <a:rPr lang="fr-FR" sz="1600">
                          <a:effectLst/>
                          <a:latin typeface="Comic Sans MS" panose="030F0702030302020204" pitchFamily="66" charset="0"/>
                        </a:rPr>
                        <a:t>Végétations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Absentes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Présentes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290532754"/>
                  </a:ext>
                </a:extLst>
              </a:tr>
              <a:tr h="0">
                <a:tc>
                  <a:txBody>
                    <a:bodyPr/>
                    <a:lstStyle/>
                    <a:p>
                      <a:pPr algn="ctr">
                        <a:lnSpc>
                          <a:spcPct val="106000"/>
                        </a:lnSpc>
                        <a:spcAft>
                          <a:spcPts val="0"/>
                        </a:spcAft>
                      </a:pPr>
                      <a:r>
                        <a:rPr lang="fr-FR" sz="1600">
                          <a:effectLst/>
                          <a:latin typeface="Comic Sans MS" panose="030F0702030302020204" pitchFamily="66" charset="0"/>
                        </a:rPr>
                        <a:t>Ombre acoustique</a:t>
                      </a:r>
                      <a:br>
                        <a:rPr lang="fr-FR" sz="1600">
                          <a:effectLst/>
                          <a:latin typeface="Comic Sans MS" panose="030F0702030302020204" pitchFamily="66" charset="0"/>
                        </a:rPr>
                      </a:br>
                      <a:r>
                        <a:rPr lang="fr-FR" sz="1600">
                          <a:effectLst/>
                          <a:latin typeface="Comic Sans MS" panose="030F0702030302020204" pitchFamily="66" charset="0"/>
                        </a:rPr>
                        <a:t>sans calcification</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Présent</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Absent</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868169131"/>
                  </a:ext>
                </a:extLst>
              </a:tr>
              <a:tr h="0">
                <a:tc>
                  <a:txBody>
                    <a:bodyPr/>
                    <a:lstStyle/>
                    <a:p>
                      <a:pPr algn="ctr">
                        <a:lnSpc>
                          <a:spcPct val="106000"/>
                        </a:lnSpc>
                        <a:spcAft>
                          <a:spcPts val="0"/>
                        </a:spcAft>
                      </a:pPr>
                      <a:r>
                        <a:rPr lang="fr-FR" sz="1600">
                          <a:effectLst/>
                          <a:latin typeface="Comic Sans MS" panose="030F0702030302020204" pitchFamily="66" charset="0"/>
                        </a:rPr>
                        <a:t>Calcifications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Possibles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Absentes en règle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912957042"/>
                  </a:ext>
                </a:extLst>
              </a:tr>
              <a:tr h="0">
                <a:tc>
                  <a:txBody>
                    <a:bodyPr/>
                    <a:lstStyle/>
                    <a:p>
                      <a:pPr algn="ctr">
                        <a:lnSpc>
                          <a:spcPct val="106000"/>
                        </a:lnSpc>
                        <a:spcAft>
                          <a:spcPts val="0"/>
                        </a:spcAft>
                      </a:pPr>
                      <a:r>
                        <a:rPr lang="fr-FR" sz="1600">
                          <a:effectLst/>
                          <a:latin typeface="Comic Sans MS" panose="030F0702030302020204" pitchFamily="66" charset="0"/>
                        </a:rPr>
                        <a:t>Ascite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Absente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Présente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86761093"/>
                  </a:ext>
                </a:extLst>
              </a:tr>
              <a:tr h="0">
                <a:tc>
                  <a:txBody>
                    <a:bodyPr/>
                    <a:lstStyle/>
                    <a:p>
                      <a:pPr algn="ctr">
                        <a:lnSpc>
                          <a:spcPct val="106000"/>
                        </a:lnSpc>
                        <a:spcAft>
                          <a:spcPts val="0"/>
                        </a:spcAft>
                      </a:pPr>
                      <a:r>
                        <a:rPr lang="fr-FR" sz="1600">
                          <a:effectLst/>
                          <a:latin typeface="Comic Sans MS" panose="030F0702030302020204" pitchFamily="66" charset="0"/>
                        </a:rPr>
                        <a:t>Agglutination d’anses</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Absente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Présente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311506600"/>
                  </a:ext>
                </a:extLst>
              </a:tr>
              <a:tr h="0">
                <a:tc>
                  <a:txBody>
                    <a:bodyPr/>
                    <a:lstStyle/>
                    <a:p>
                      <a:pPr algn="ctr">
                        <a:lnSpc>
                          <a:spcPct val="106000"/>
                        </a:lnSpc>
                        <a:spcAft>
                          <a:spcPts val="0"/>
                        </a:spcAft>
                      </a:pPr>
                      <a:r>
                        <a:rPr lang="fr-FR" sz="1600">
                          <a:effectLst/>
                          <a:latin typeface="Comic Sans MS" panose="030F0702030302020204" pitchFamily="66" charset="0"/>
                        </a:rPr>
                        <a:t>Métastase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a:effectLst/>
                          <a:latin typeface="Comic Sans MS" panose="030F0702030302020204" pitchFamily="66" charset="0"/>
                        </a:rPr>
                        <a:t>Absente</a:t>
                      </a:r>
                      <a:endParaRPr lang="fr-FR" sz="160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tc>
                  <a:txBody>
                    <a:bodyPr/>
                    <a:lstStyle/>
                    <a:p>
                      <a:pPr algn="ctr">
                        <a:lnSpc>
                          <a:spcPct val="106000"/>
                        </a:lnSpc>
                        <a:spcAft>
                          <a:spcPts val="0"/>
                        </a:spcAft>
                      </a:pPr>
                      <a:r>
                        <a:rPr lang="fr-FR" sz="1600" dirty="0">
                          <a:effectLst/>
                          <a:latin typeface="Comic Sans MS" panose="030F0702030302020204" pitchFamily="66" charset="0"/>
                        </a:rPr>
                        <a:t>Présente</a:t>
                      </a:r>
                      <a:endParaRPr lang="fr-FR" sz="1600" dirty="0">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957087062"/>
                  </a:ext>
                </a:extLst>
              </a:tr>
            </a:tbl>
          </a:graphicData>
        </a:graphic>
      </p:graphicFrame>
    </p:spTree>
    <p:extLst>
      <p:ext uri="{BB962C8B-B14F-4D97-AF65-F5344CB8AC3E}">
        <p14:creationId xmlns:p14="http://schemas.microsoft.com/office/powerpoint/2010/main" xmlns="" val="21006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4"/>
                                        </p:tgtEl>
                                      </p:cBhvr>
                                    </p:animEffect>
                                    <p:anim calcmode="lin" valueType="num">
                                      <p:cBhvr>
                                        <p:cTn id="7" dur="1000"/>
                                        <p:tgtEl>
                                          <p:spTgt spid="14"/>
                                        </p:tgtEl>
                                        <p:attrNameLst>
                                          <p:attrName>ppt_x</p:attrName>
                                        </p:attrNameLst>
                                      </p:cBhvr>
                                      <p:tavLst>
                                        <p:tav tm="0">
                                          <p:val>
                                            <p:strVal val="ppt_x"/>
                                          </p:val>
                                        </p:tav>
                                        <p:tav tm="100000">
                                          <p:val>
                                            <p:strVal val="ppt_x"/>
                                          </p:val>
                                        </p:tav>
                                      </p:tavLst>
                                    </p:anim>
                                    <p:anim calcmode="lin" valueType="num">
                                      <p:cBhvr>
                                        <p:cTn id="8" dur="1000"/>
                                        <p:tgtEl>
                                          <p:spTgt spid="14"/>
                                        </p:tgtEl>
                                        <p:attrNameLst>
                                          <p:attrName>ppt_y</p:attrName>
                                        </p:attrNameLst>
                                      </p:cBhvr>
                                      <p:tavLst>
                                        <p:tav tm="0">
                                          <p:val>
                                            <p:strVal val="ppt_y"/>
                                          </p:val>
                                        </p:tav>
                                        <p:tav tm="100000">
                                          <p:val>
                                            <p:strVal val="ppt_y+.1"/>
                                          </p:val>
                                        </p:tav>
                                      </p:tavLst>
                                    </p:anim>
                                    <p:set>
                                      <p:cBhvr>
                                        <p:cTn id="9" dur="1" fill="hold">
                                          <p:stCondLst>
                                            <p:cond delay="999"/>
                                          </p:stCondLst>
                                        </p:cTn>
                                        <p:tgtEl>
                                          <p:spTgt spid="14"/>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6"/>
                                        </p:tgtEl>
                                      </p:cBhvr>
                                    </p:animEffect>
                                    <p:anim calcmode="lin" valueType="num">
                                      <p:cBhvr>
                                        <p:cTn id="12" dur="1000"/>
                                        <p:tgtEl>
                                          <p:spTgt spid="16"/>
                                        </p:tgtEl>
                                        <p:attrNameLst>
                                          <p:attrName>ppt_x</p:attrName>
                                        </p:attrNameLst>
                                      </p:cBhvr>
                                      <p:tavLst>
                                        <p:tav tm="0">
                                          <p:val>
                                            <p:strVal val="ppt_x"/>
                                          </p:val>
                                        </p:tav>
                                        <p:tav tm="100000">
                                          <p:val>
                                            <p:strVal val="ppt_x"/>
                                          </p:val>
                                        </p:tav>
                                      </p:tavLst>
                                    </p:anim>
                                    <p:anim calcmode="lin" valueType="num">
                                      <p:cBhvr>
                                        <p:cTn id="13" dur="1000"/>
                                        <p:tgtEl>
                                          <p:spTgt spid="16"/>
                                        </p:tgtEl>
                                        <p:attrNameLst>
                                          <p:attrName>ppt_y</p:attrName>
                                        </p:attrNameLst>
                                      </p:cBhvr>
                                      <p:tavLst>
                                        <p:tav tm="0">
                                          <p:val>
                                            <p:strVal val="ppt_y"/>
                                          </p:val>
                                        </p:tav>
                                        <p:tav tm="100000">
                                          <p:val>
                                            <p:strVal val="ppt_y+.1"/>
                                          </p:val>
                                        </p:tav>
                                      </p:tavLst>
                                    </p:anim>
                                    <p:set>
                                      <p:cBhvr>
                                        <p:cTn id="14" dur="1" fill="hold">
                                          <p:stCondLst>
                                            <p:cond delay="999"/>
                                          </p:stCondLst>
                                        </p:cTn>
                                        <p:tgtEl>
                                          <p:spTgt spid="16"/>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6"/>
                                        </p:tgtEl>
                                      </p:cBhvr>
                                    </p:animEffect>
                                    <p:anim calcmode="lin" valueType="num">
                                      <p:cBhvr>
                                        <p:cTn id="17" dur="1000"/>
                                        <p:tgtEl>
                                          <p:spTgt spid="26"/>
                                        </p:tgtEl>
                                        <p:attrNameLst>
                                          <p:attrName>ppt_x</p:attrName>
                                        </p:attrNameLst>
                                      </p:cBhvr>
                                      <p:tavLst>
                                        <p:tav tm="0">
                                          <p:val>
                                            <p:strVal val="ppt_x"/>
                                          </p:val>
                                        </p:tav>
                                        <p:tav tm="100000">
                                          <p:val>
                                            <p:strVal val="ppt_x"/>
                                          </p:val>
                                        </p:tav>
                                      </p:tavLst>
                                    </p:anim>
                                    <p:anim calcmode="lin" valueType="num">
                                      <p:cBhvr>
                                        <p:cTn id="18" dur="1000"/>
                                        <p:tgtEl>
                                          <p:spTgt spid="26"/>
                                        </p:tgtEl>
                                        <p:attrNameLst>
                                          <p:attrName>ppt_y</p:attrName>
                                        </p:attrNameLst>
                                      </p:cBhvr>
                                      <p:tavLst>
                                        <p:tav tm="0">
                                          <p:val>
                                            <p:strVal val="ppt_y"/>
                                          </p:val>
                                        </p:tav>
                                        <p:tav tm="100000">
                                          <p:val>
                                            <p:strVal val="ppt_y+.1"/>
                                          </p:val>
                                        </p:tav>
                                      </p:tavLst>
                                    </p:anim>
                                    <p:set>
                                      <p:cBhvr>
                                        <p:cTn id="19" dur="1" fill="hold">
                                          <p:stCondLst>
                                            <p:cond delay="999"/>
                                          </p:stCondLst>
                                        </p:cTn>
                                        <p:tgtEl>
                                          <p:spTgt spid="26"/>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53"/>
                                        </p:tgtEl>
                                      </p:cBhvr>
                                    </p:animEffect>
                                    <p:anim calcmode="lin" valueType="num">
                                      <p:cBhvr>
                                        <p:cTn id="22" dur="1000"/>
                                        <p:tgtEl>
                                          <p:spTgt spid="53"/>
                                        </p:tgtEl>
                                        <p:attrNameLst>
                                          <p:attrName>ppt_x</p:attrName>
                                        </p:attrNameLst>
                                      </p:cBhvr>
                                      <p:tavLst>
                                        <p:tav tm="0">
                                          <p:val>
                                            <p:strVal val="ppt_x"/>
                                          </p:val>
                                        </p:tav>
                                        <p:tav tm="100000">
                                          <p:val>
                                            <p:strVal val="ppt_x"/>
                                          </p:val>
                                        </p:tav>
                                      </p:tavLst>
                                    </p:anim>
                                    <p:anim calcmode="lin" valueType="num">
                                      <p:cBhvr>
                                        <p:cTn id="23" dur="1000"/>
                                        <p:tgtEl>
                                          <p:spTgt spid="53"/>
                                        </p:tgtEl>
                                        <p:attrNameLst>
                                          <p:attrName>ppt_y</p:attrName>
                                        </p:attrNameLst>
                                      </p:cBhvr>
                                      <p:tavLst>
                                        <p:tav tm="0">
                                          <p:val>
                                            <p:strVal val="ppt_y"/>
                                          </p:val>
                                        </p:tav>
                                        <p:tav tm="100000">
                                          <p:val>
                                            <p:strVal val="ppt_y+.1"/>
                                          </p:val>
                                        </p:tav>
                                      </p:tavLst>
                                    </p:anim>
                                    <p:set>
                                      <p:cBhvr>
                                        <p:cTn id="24" dur="1" fill="hold">
                                          <p:stCondLst>
                                            <p:cond delay="999"/>
                                          </p:stCondLst>
                                        </p:cTn>
                                        <p:tgtEl>
                                          <p:spTgt spid="53"/>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54"/>
                                        </p:tgtEl>
                                      </p:cBhvr>
                                    </p:animEffect>
                                    <p:anim calcmode="lin" valueType="num">
                                      <p:cBhvr>
                                        <p:cTn id="27" dur="1000"/>
                                        <p:tgtEl>
                                          <p:spTgt spid="54"/>
                                        </p:tgtEl>
                                        <p:attrNameLst>
                                          <p:attrName>ppt_x</p:attrName>
                                        </p:attrNameLst>
                                      </p:cBhvr>
                                      <p:tavLst>
                                        <p:tav tm="0">
                                          <p:val>
                                            <p:strVal val="ppt_x"/>
                                          </p:val>
                                        </p:tav>
                                        <p:tav tm="100000">
                                          <p:val>
                                            <p:strVal val="ppt_x"/>
                                          </p:val>
                                        </p:tav>
                                      </p:tavLst>
                                    </p:anim>
                                    <p:anim calcmode="lin" valueType="num">
                                      <p:cBhvr>
                                        <p:cTn id="28" dur="1000"/>
                                        <p:tgtEl>
                                          <p:spTgt spid="54"/>
                                        </p:tgtEl>
                                        <p:attrNameLst>
                                          <p:attrName>ppt_y</p:attrName>
                                        </p:attrNameLst>
                                      </p:cBhvr>
                                      <p:tavLst>
                                        <p:tav tm="0">
                                          <p:val>
                                            <p:strVal val="ppt_y"/>
                                          </p:val>
                                        </p:tav>
                                        <p:tav tm="100000">
                                          <p:val>
                                            <p:strVal val="ppt_y+.1"/>
                                          </p:val>
                                        </p:tav>
                                      </p:tavLst>
                                    </p:anim>
                                    <p:set>
                                      <p:cBhvr>
                                        <p:cTn id="29" dur="1" fill="hold">
                                          <p:stCondLst>
                                            <p:cond delay="9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6" grpId="0"/>
      <p:bldP spid="5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8259" y="661198"/>
            <a:ext cx="1483098" cy="1569660"/>
          </a:xfrm>
          <a:prstGeom prst="rect">
            <a:avLst/>
          </a:prstGeom>
        </p:spPr>
        <p:txBody>
          <a:bodyPr wrap="none">
            <a:spAutoFit/>
          </a:bodyPr>
          <a:lstStyle/>
          <a:p>
            <a:pPr algn="ctr"/>
            <a:r>
              <a:rPr lang="fr-FR" sz="3200" dirty="0" smtClean="0">
                <a:solidFill>
                  <a:schemeClr val="bg1"/>
                </a:solidFill>
                <a:latin typeface="Comic Sans MS" panose="030F0702030302020204" pitchFamily="66" charset="0"/>
              </a:rPr>
              <a:t>Prise </a:t>
            </a:r>
          </a:p>
          <a:p>
            <a:pPr algn="ctr"/>
            <a:r>
              <a:rPr lang="fr-FR" sz="3200" dirty="0" smtClean="0">
                <a:solidFill>
                  <a:schemeClr val="bg1"/>
                </a:solidFill>
                <a:latin typeface="Comic Sans MS" panose="030F0702030302020204" pitchFamily="66" charset="0"/>
              </a:rPr>
              <a:t>en </a:t>
            </a:r>
          </a:p>
          <a:p>
            <a:pPr algn="ctr"/>
            <a:r>
              <a:rPr lang="fr-FR" sz="3200" dirty="0" smtClean="0">
                <a:solidFill>
                  <a:schemeClr val="bg1"/>
                </a:solidFill>
                <a:latin typeface="Comic Sans MS" panose="030F0702030302020204" pitchFamily="66" charset="0"/>
              </a:rPr>
              <a:t>charge</a:t>
            </a:r>
            <a:endParaRPr lang="fr-FR" sz="3200" dirty="0">
              <a:solidFill>
                <a:schemeClr val="bg1"/>
              </a:solidFill>
              <a:latin typeface="Comic Sans MS" panose="030F0702030302020204" pitchFamily="66" charset="0"/>
            </a:endParaRPr>
          </a:p>
        </p:txBody>
      </p:sp>
      <p:sp>
        <p:nvSpPr>
          <p:cNvPr id="9" name="Rectangle 8"/>
          <p:cNvSpPr/>
          <p:nvPr/>
        </p:nvSpPr>
        <p:spPr>
          <a:xfrm>
            <a:off x="4315326" y="1939119"/>
            <a:ext cx="6096000" cy="923330"/>
          </a:xfrm>
          <a:prstGeom prst="rect">
            <a:avLst/>
          </a:prstGeom>
        </p:spPr>
        <p:txBody>
          <a:bodyPr>
            <a:spAutoFit/>
          </a:bodyPr>
          <a:lstStyle/>
          <a:p>
            <a:r>
              <a:rPr lang="fr-FR" b="1" dirty="0">
                <a:solidFill>
                  <a:srgbClr val="000000"/>
                </a:solidFill>
                <a:latin typeface="LucidaSansUnicode"/>
              </a:rPr>
              <a:t>CONFRONTATION ANATOMO-CLINIQUE ET RADIOLOGIQUE</a:t>
            </a:r>
            <a:r>
              <a:rPr lang="fr-FR" dirty="0"/>
              <a:t> </a:t>
            </a:r>
            <a:br>
              <a:rPr lang="fr-FR" dirty="0"/>
            </a:br>
            <a:endParaRPr lang="fr-FR" dirty="0"/>
          </a:p>
        </p:txBody>
      </p:sp>
    </p:spTree>
    <p:extLst>
      <p:ext uri="{BB962C8B-B14F-4D97-AF65-F5344CB8AC3E}">
        <p14:creationId xmlns:p14="http://schemas.microsoft.com/office/powerpoint/2010/main" xmlns="" val="8836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ésultat de recherche d'images pour &quot;pelvis anatomi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73901" y="1310044"/>
            <a:ext cx="8096250" cy="54578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9085008" y="6062875"/>
            <a:ext cx="1150374" cy="38345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9026014" y="4585316"/>
            <a:ext cx="1150374" cy="38345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9" name="Flèche droite 8"/>
          <p:cNvSpPr/>
          <p:nvPr/>
        </p:nvSpPr>
        <p:spPr>
          <a:xfrm rot="9624793">
            <a:off x="6666276" y="2096701"/>
            <a:ext cx="840658" cy="2359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rot="9624793">
            <a:off x="7176066" y="3211598"/>
            <a:ext cx="840658" cy="2359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9624793">
            <a:off x="6626948" y="2600837"/>
            <a:ext cx="840658" cy="2359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rot="1553742">
            <a:off x="5310633" y="4978266"/>
            <a:ext cx="840658" cy="2359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9624793">
            <a:off x="5979628" y="4247259"/>
            <a:ext cx="840658" cy="2359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p:nvPr/>
        </p:nvCxnSpPr>
        <p:spPr>
          <a:xfrm flipV="1">
            <a:off x="9270942" y="3505585"/>
            <a:ext cx="1274410" cy="147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9008497" y="3827121"/>
            <a:ext cx="1274410" cy="147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9111655" y="4570568"/>
            <a:ext cx="1274410" cy="147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8901978" y="5679417"/>
            <a:ext cx="1274410" cy="147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70804" y="751385"/>
            <a:ext cx="2531529" cy="1384995"/>
          </a:xfrm>
          <a:prstGeom prst="rect">
            <a:avLst/>
          </a:prstGeom>
        </p:spPr>
        <p:txBody>
          <a:bodyPr wrap="square">
            <a:spAutoFit/>
          </a:bodyPr>
          <a:lstStyle/>
          <a:p>
            <a:r>
              <a:rPr lang="fr-FR" sz="2800" b="1" dirty="0">
                <a:solidFill>
                  <a:schemeClr val="bg1"/>
                </a:solidFill>
                <a:latin typeface="Comic Sans MS" panose="030F0702030302020204" pitchFamily="66" charset="0"/>
              </a:rPr>
              <a:t>Rappels </a:t>
            </a:r>
            <a:endParaRPr lang="fr-FR" sz="2800" b="1" dirty="0" smtClean="0">
              <a:solidFill>
                <a:schemeClr val="bg1"/>
              </a:solidFill>
              <a:latin typeface="Comic Sans MS" panose="030F0702030302020204" pitchFamily="66" charset="0"/>
            </a:endParaRPr>
          </a:p>
          <a:p>
            <a:r>
              <a:rPr lang="fr-FR" sz="2800" b="1" dirty="0" smtClean="0">
                <a:solidFill>
                  <a:schemeClr val="bg1"/>
                </a:solidFill>
                <a:latin typeface="Comic Sans MS" panose="030F0702030302020204" pitchFamily="66" charset="0"/>
              </a:rPr>
              <a:t>anatomiques</a:t>
            </a:r>
            <a:r>
              <a:rPr lang="fr-FR" sz="2800" dirty="0" smtClean="0">
                <a:solidFill>
                  <a:schemeClr val="bg1"/>
                </a:solidFill>
                <a:latin typeface="Comic Sans MS" panose="030F0702030302020204" pitchFamily="66" charset="0"/>
              </a:rPr>
              <a:t> </a:t>
            </a:r>
            <a:r>
              <a:rPr lang="fr-FR" sz="2800" dirty="0">
                <a:solidFill>
                  <a:schemeClr val="bg1"/>
                </a:solidFill>
                <a:latin typeface="Comic Sans MS" panose="030F0702030302020204" pitchFamily="66" charset="0"/>
              </a:rPr>
              <a:t/>
            </a:r>
            <a:br>
              <a:rPr lang="fr-FR" sz="2800" dirty="0">
                <a:solidFill>
                  <a:schemeClr val="bg1"/>
                </a:solidFill>
                <a:latin typeface="Comic Sans MS" panose="030F0702030302020204" pitchFamily="66" charset="0"/>
              </a:rPr>
            </a:br>
            <a:endParaRPr lang="fr-FR"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380259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8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7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6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9" grpId="0" animBg="1"/>
      <p:bldP spid="12" grpId="0" animBg="1"/>
      <p:bldP spid="13"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8259" y="661198"/>
            <a:ext cx="2608406" cy="1077218"/>
          </a:xfrm>
          <a:prstGeom prst="rect">
            <a:avLst/>
          </a:prstGeom>
        </p:spPr>
        <p:txBody>
          <a:bodyPr wrap="none">
            <a:spAutoFit/>
          </a:bodyPr>
          <a:lstStyle/>
          <a:p>
            <a:r>
              <a:rPr lang="fr-FR" sz="3200" b="1" dirty="0">
                <a:solidFill>
                  <a:schemeClr val="bg1"/>
                </a:solidFill>
                <a:latin typeface="Comic Sans MS" panose="030F0702030302020204" pitchFamily="66" charset="0"/>
              </a:rPr>
              <a:t>Orientation </a:t>
            </a:r>
            <a:endParaRPr lang="fr-FR" sz="3200" b="1" dirty="0" smtClean="0">
              <a:solidFill>
                <a:schemeClr val="bg1"/>
              </a:solidFill>
              <a:latin typeface="Comic Sans MS" panose="030F0702030302020204" pitchFamily="66" charset="0"/>
            </a:endParaRPr>
          </a:p>
          <a:p>
            <a:r>
              <a:rPr lang="fr-FR" sz="3200" b="1" dirty="0" smtClean="0">
                <a:solidFill>
                  <a:schemeClr val="bg1"/>
                </a:solidFill>
                <a:latin typeface="Comic Sans MS" panose="030F0702030302020204" pitchFamily="66" charset="0"/>
              </a:rPr>
              <a:t>diagnostique</a:t>
            </a:r>
            <a:endParaRPr lang="fr-FR"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115797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8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7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2661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a:extLst>
              <a:ext uri="{FF2B5EF4-FFF2-40B4-BE49-F238E27FC236}">
                <a16:creationId xmlns:a16="http://schemas.microsoft.com/office/drawing/2014/main" xmlns="" id="{C03A4AAA-3013-424F-AC11-E30A15EC1125}"/>
              </a:ext>
            </a:extLst>
          </p:cNvPr>
          <p:cNvGrpSpPr/>
          <p:nvPr/>
        </p:nvGrpSpPr>
        <p:grpSpPr>
          <a:xfrm>
            <a:off x="6865091" y="5463534"/>
            <a:ext cx="4552042" cy="900000"/>
            <a:chOff x="6822908" y="4775693"/>
            <a:chExt cx="4552042" cy="900000"/>
          </a:xfrm>
        </p:grpSpPr>
        <p:sp>
          <p:nvSpPr>
            <p:cNvPr id="60" name="Rectangle: Rounded Corners 30">
              <a:extLst>
                <a:ext uri="{FF2B5EF4-FFF2-40B4-BE49-F238E27FC236}">
                  <a16:creationId xmlns:a16="http://schemas.microsoft.com/office/drawing/2014/main" xmlns="" id="{527F9E2E-B603-47D3-B608-B3B2BDBF58D9}"/>
                </a:ext>
              </a:extLst>
            </p:cNvPr>
            <p:cNvSpPr/>
            <p:nvPr/>
          </p:nvSpPr>
          <p:spPr>
            <a:xfrm>
              <a:off x="6838950" y="4775693"/>
              <a:ext cx="4536000" cy="900000"/>
            </a:xfrm>
            <a:prstGeom prst="roundRect">
              <a:avLst>
                <a:gd name="adj" fmla="val 50000"/>
              </a:avLst>
            </a:prstGeom>
            <a:gradFill flip="none" rotWithShape="1">
              <a:gsLst>
                <a:gs pos="0">
                  <a:srgbClr val="0D3055"/>
                </a:gs>
                <a:gs pos="100000">
                  <a:srgbClr val="154C89"/>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61" name="Oval 31">
              <a:extLst>
                <a:ext uri="{FF2B5EF4-FFF2-40B4-BE49-F238E27FC236}">
                  <a16:creationId xmlns:a16="http://schemas.microsoft.com/office/drawing/2014/main" xmlns="" id="{CDB12A70-B746-413B-B2DD-F6562885DA37}"/>
                </a:ext>
              </a:extLst>
            </p:cNvPr>
            <p:cNvSpPr/>
            <p:nvPr/>
          </p:nvSpPr>
          <p:spPr>
            <a:xfrm>
              <a:off x="6822908" y="4775693"/>
              <a:ext cx="857250" cy="9000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62" name="Oval 32">
              <a:extLst>
                <a:ext uri="{FF2B5EF4-FFF2-40B4-BE49-F238E27FC236}">
                  <a16:creationId xmlns:a16="http://schemas.microsoft.com/office/drawing/2014/main" xmlns="" id="{56725719-6D18-4FBD-8D33-839C94B7EBED}"/>
                </a:ext>
              </a:extLst>
            </p:cNvPr>
            <p:cNvSpPr/>
            <p:nvPr/>
          </p:nvSpPr>
          <p:spPr>
            <a:xfrm>
              <a:off x="6924384" y="4877649"/>
              <a:ext cx="663024" cy="696088"/>
            </a:xfrm>
            <a:prstGeom prst="ellipse">
              <a:avLst/>
            </a:prstGeom>
            <a:gradFill flip="none" rotWithShape="1">
              <a:gsLst>
                <a:gs pos="0">
                  <a:srgbClr val="0D3055"/>
                </a:gs>
                <a:gs pos="100000">
                  <a:srgbClr val="154C89"/>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grpSp>
        <p:nvGrpSpPr>
          <p:cNvPr id="3" name="Group 37">
            <a:extLst>
              <a:ext uri="{FF2B5EF4-FFF2-40B4-BE49-F238E27FC236}">
                <a16:creationId xmlns:a16="http://schemas.microsoft.com/office/drawing/2014/main" xmlns="" id="{3663A69A-7849-41B6-B8EC-1800585B2FB4}"/>
              </a:ext>
            </a:extLst>
          </p:cNvPr>
          <p:cNvGrpSpPr/>
          <p:nvPr/>
        </p:nvGrpSpPr>
        <p:grpSpPr>
          <a:xfrm>
            <a:off x="6865091" y="4358058"/>
            <a:ext cx="4552042" cy="900000"/>
            <a:chOff x="6822908" y="4775693"/>
            <a:chExt cx="4552042" cy="900000"/>
          </a:xfrm>
        </p:grpSpPr>
        <p:sp>
          <p:nvSpPr>
            <p:cNvPr id="54" name="Rectangle: Rounded Corners 38">
              <a:extLst>
                <a:ext uri="{FF2B5EF4-FFF2-40B4-BE49-F238E27FC236}">
                  <a16:creationId xmlns:a16="http://schemas.microsoft.com/office/drawing/2014/main" xmlns="" id="{E2BD9F75-FC70-4285-9388-C9B7F5C504CF}"/>
                </a:ext>
              </a:extLst>
            </p:cNvPr>
            <p:cNvSpPr/>
            <p:nvPr/>
          </p:nvSpPr>
          <p:spPr>
            <a:xfrm>
              <a:off x="6838950" y="4775693"/>
              <a:ext cx="4536000" cy="900000"/>
            </a:xfrm>
            <a:prstGeom prst="roundRect">
              <a:avLst>
                <a:gd name="adj" fmla="val 50000"/>
              </a:avLst>
            </a:prstGeom>
            <a:gradFill flip="none" rotWithShape="1">
              <a:gsLst>
                <a:gs pos="0">
                  <a:srgbClr val="00A4AC"/>
                </a:gs>
                <a:gs pos="100000">
                  <a:srgbClr val="00C2CC"/>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55" name="Oval 39">
              <a:extLst>
                <a:ext uri="{FF2B5EF4-FFF2-40B4-BE49-F238E27FC236}">
                  <a16:creationId xmlns:a16="http://schemas.microsoft.com/office/drawing/2014/main" xmlns="" id="{F6820110-0E7E-4444-BB00-0B3A146BBDA5}"/>
                </a:ext>
              </a:extLst>
            </p:cNvPr>
            <p:cNvSpPr/>
            <p:nvPr/>
          </p:nvSpPr>
          <p:spPr>
            <a:xfrm>
              <a:off x="6822908" y="4775693"/>
              <a:ext cx="857250" cy="9000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56" name="Oval 40">
              <a:extLst>
                <a:ext uri="{FF2B5EF4-FFF2-40B4-BE49-F238E27FC236}">
                  <a16:creationId xmlns:a16="http://schemas.microsoft.com/office/drawing/2014/main" xmlns="" id="{9947F70D-F046-4A7E-A561-0A09C0D10B09}"/>
                </a:ext>
              </a:extLst>
            </p:cNvPr>
            <p:cNvSpPr/>
            <p:nvPr/>
          </p:nvSpPr>
          <p:spPr>
            <a:xfrm>
              <a:off x="6924384" y="4877649"/>
              <a:ext cx="663024" cy="696088"/>
            </a:xfrm>
            <a:prstGeom prst="ellipse">
              <a:avLst/>
            </a:prstGeom>
            <a:gradFill flip="none" rotWithShape="1">
              <a:gsLst>
                <a:gs pos="0">
                  <a:srgbClr val="00A4AC"/>
                </a:gs>
                <a:gs pos="100000">
                  <a:srgbClr val="00C2CC"/>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grpSp>
        <p:nvGrpSpPr>
          <p:cNvPr id="4" name="Group 44">
            <a:extLst>
              <a:ext uri="{FF2B5EF4-FFF2-40B4-BE49-F238E27FC236}">
                <a16:creationId xmlns:a16="http://schemas.microsoft.com/office/drawing/2014/main" xmlns="" id="{8628F82E-E30E-49EB-928F-7A4770F5A4D3}"/>
              </a:ext>
            </a:extLst>
          </p:cNvPr>
          <p:cNvGrpSpPr/>
          <p:nvPr/>
        </p:nvGrpSpPr>
        <p:grpSpPr>
          <a:xfrm>
            <a:off x="6865091" y="3252584"/>
            <a:ext cx="4552042" cy="900000"/>
            <a:chOff x="6822908" y="4775693"/>
            <a:chExt cx="4552042" cy="900000"/>
          </a:xfrm>
        </p:grpSpPr>
        <p:sp>
          <p:nvSpPr>
            <p:cNvPr id="48" name="Rectangle: Rounded Corners 45">
              <a:extLst>
                <a:ext uri="{FF2B5EF4-FFF2-40B4-BE49-F238E27FC236}">
                  <a16:creationId xmlns:a16="http://schemas.microsoft.com/office/drawing/2014/main" xmlns="" id="{6C83BB05-64C4-4E4D-9375-40493CFADFD3}"/>
                </a:ext>
              </a:extLst>
            </p:cNvPr>
            <p:cNvSpPr/>
            <p:nvPr/>
          </p:nvSpPr>
          <p:spPr>
            <a:xfrm>
              <a:off x="6838950" y="4775693"/>
              <a:ext cx="4536000" cy="900000"/>
            </a:xfrm>
            <a:prstGeom prst="roundRect">
              <a:avLst>
                <a:gd name="adj" fmla="val 50000"/>
              </a:avLst>
            </a:prstGeom>
            <a:gradFill flip="none" rotWithShape="1">
              <a:gsLst>
                <a:gs pos="0">
                  <a:srgbClr val="B85A04"/>
                </a:gs>
                <a:gs pos="100000">
                  <a:srgbClr val="FA7E0A"/>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49" name="Oval 46">
              <a:extLst>
                <a:ext uri="{FF2B5EF4-FFF2-40B4-BE49-F238E27FC236}">
                  <a16:creationId xmlns:a16="http://schemas.microsoft.com/office/drawing/2014/main" xmlns="" id="{7C082D89-DBE8-4C03-B3A0-A29A0F08DE17}"/>
                </a:ext>
              </a:extLst>
            </p:cNvPr>
            <p:cNvSpPr/>
            <p:nvPr/>
          </p:nvSpPr>
          <p:spPr>
            <a:xfrm>
              <a:off x="6822908" y="4775693"/>
              <a:ext cx="857250" cy="9000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50" name="Oval 47">
              <a:extLst>
                <a:ext uri="{FF2B5EF4-FFF2-40B4-BE49-F238E27FC236}">
                  <a16:creationId xmlns:a16="http://schemas.microsoft.com/office/drawing/2014/main" xmlns="" id="{0FBF619A-4A0F-4F57-9797-6C66C2B51E18}"/>
                </a:ext>
              </a:extLst>
            </p:cNvPr>
            <p:cNvSpPr/>
            <p:nvPr/>
          </p:nvSpPr>
          <p:spPr>
            <a:xfrm>
              <a:off x="6924384" y="4877649"/>
              <a:ext cx="663024" cy="696088"/>
            </a:xfrm>
            <a:prstGeom prst="ellipse">
              <a:avLst/>
            </a:prstGeom>
            <a:gradFill flip="none" rotWithShape="1">
              <a:gsLst>
                <a:gs pos="0">
                  <a:srgbClr val="B85A04"/>
                </a:gs>
                <a:gs pos="100000">
                  <a:srgbClr val="FA7E0A"/>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sp>
        <p:nvSpPr>
          <p:cNvPr id="5" name="Rectangle: Rounded Corners 52">
            <a:extLst>
              <a:ext uri="{FF2B5EF4-FFF2-40B4-BE49-F238E27FC236}">
                <a16:creationId xmlns:a16="http://schemas.microsoft.com/office/drawing/2014/main" xmlns="" id="{3D0EC43F-0486-4667-AA2D-2D5FAFFC18C3}"/>
              </a:ext>
            </a:extLst>
          </p:cNvPr>
          <p:cNvSpPr/>
          <p:nvPr/>
        </p:nvSpPr>
        <p:spPr>
          <a:xfrm>
            <a:off x="6881133" y="2147110"/>
            <a:ext cx="4536000" cy="900000"/>
          </a:xfrm>
          <a:prstGeom prst="roundRect">
            <a:avLst>
              <a:gd name="adj" fmla="val 50000"/>
            </a:avLst>
          </a:prstGeom>
          <a:gradFill flip="none" rotWithShape="1">
            <a:gsLst>
              <a:gs pos="0">
                <a:srgbClr val="E20D43"/>
              </a:gs>
              <a:gs pos="100000">
                <a:srgbClr val="F33567"/>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6" name="Oval 53">
            <a:extLst>
              <a:ext uri="{FF2B5EF4-FFF2-40B4-BE49-F238E27FC236}">
                <a16:creationId xmlns:a16="http://schemas.microsoft.com/office/drawing/2014/main" xmlns="" id="{719014D0-42FD-4223-925E-3584DF56FF2F}"/>
              </a:ext>
            </a:extLst>
          </p:cNvPr>
          <p:cNvSpPr/>
          <p:nvPr/>
        </p:nvSpPr>
        <p:spPr>
          <a:xfrm>
            <a:off x="6865091" y="2132362"/>
            <a:ext cx="857250" cy="9000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7" name="Oval 54">
            <a:extLst>
              <a:ext uri="{FF2B5EF4-FFF2-40B4-BE49-F238E27FC236}">
                <a16:creationId xmlns:a16="http://schemas.microsoft.com/office/drawing/2014/main" xmlns="" id="{547B623A-9651-46C7-9EE0-EC9582A213D1}"/>
              </a:ext>
            </a:extLst>
          </p:cNvPr>
          <p:cNvSpPr/>
          <p:nvPr/>
        </p:nvSpPr>
        <p:spPr>
          <a:xfrm>
            <a:off x="6966567" y="2234318"/>
            <a:ext cx="663024" cy="696088"/>
          </a:xfrm>
          <a:prstGeom prst="ellipse">
            <a:avLst/>
          </a:prstGeom>
          <a:gradFill flip="none" rotWithShape="1">
            <a:gsLst>
              <a:gs pos="0">
                <a:srgbClr val="E20D43"/>
              </a:gs>
              <a:gs pos="100000">
                <a:srgbClr val="F33567"/>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nvGrpSpPr>
          <p:cNvPr id="14" name="Group 96">
            <a:extLst>
              <a:ext uri="{FF2B5EF4-FFF2-40B4-BE49-F238E27FC236}">
                <a16:creationId xmlns:a16="http://schemas.microsoft.com/office/drawing/2014/main" xmlns="" id="{86AABFB7-D3C4-49F3-93AE-BD5E26725AD5}"/>
              </a:ext>
            </a:extLst>
          </p:cNvPr>
          <p:cNvGrpSpPr/>
          <p:nvPr/>
        </p:nvGrpSpPr>
        <p:grpSpPr>
          <a:xfrm>
            <a:off x="2277902" y="2217902"/>
            <a:ext cx="4055252" cy="4384619"/>
            <a:chOff x="143491" y="877717"/>
            <a:chExt cx="4822946" cy="5188567"/>
          </a:xfrm>
        </p:grpSpPr>
        <p:sp>
          <p:nvSpPr>
            <p:cNvPr id="20" name="Oval 29">
              <a:extLst>
                <a:ext uri="{FF2B5EF4-FFF2-40B4-BE49-F238E27FC236}">
                  <a16:creationId xmlns:a16="http://schemas.microsoft.com/office/drawing/2014/main" xmlns="" id="{C7C5D7C0-E508-4A6B-BD53-02DF1EAB53C4}"/>
                </a:ext>
              </a:extLst>
            </p:cNvPr>
            <p:cNvSpPr/>
            <p:nvPr/>
          </p:nvSpPr>
          <p:spPr>
            <a:xfrm>
              <a:off x="143491" y="5713860"/>
              <a:ext cx="4822946" cy="352424"/>
            </a:xfrm>
            <a:prstGeom prst="ellipse">
              <a:avLst/>
            </a:prstGeom>
            <a:solidFill>
              <a:schemeClr val="bg1">
                <a:lumMod val="8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nvGrpSpPr>
            <p:cNvPr id="21" name="Group 25">
              <a:extLst>
                <a:ext uri="{FF2B5EF4-FFF2-40B4-BE49-F238E27FC236}">
                  <a16:creationId xmlns:a16="http://schemas.microsoft.com/office/drawing/2014/main" xmlns="" id="{136FAEBA-4A42-470C-90DB-7E9518A8170F}"/>
                </a:ext>
              </a:extLst>
            </p:cNvPr>
            <p:cNvGrpSpPr/>
            <p:nvPr/>
          </p:nvGrpSpPr>
          <p:grpSpPr>
            <a:xfrm rot="21360000" flipH="1">
              <a:off x="3346190" y="3885513"/>
              <a:ext cx="537181" cy="2085475"/>
              <a:chOff x="4256303" y="3707402"/>
              <a:chExt cx="537181" cy="2085475"/>
            </a:xfrm>
          </p:grpSpPr>
          <p:sp>
            <p:nvSpPr>
              <p:cNvPr id="37" name="Rectangle: Rounded Corners 26">
                <a:extLst>
                  <a:ext uri="{FF2B5EF4-FFF2-40B4-BE49-F238E27FC236}">
                    <a16:creationId xmlns:a16="http://schemas.microsoft.com/office/drawing/2014/main" xmlns="" id="{6D8482F2-9B4D-4BA0-BFA7-02F507A966C4}"/>
                  </a:ext>
                </a:extLst>
              </p:cNvPr>
              <p:cNvSpPr/>
              <p:nvPr/>
            </p:nvSpPr>
            <p:spPr>
              <a:xfrm rot="1500000">
                <a:off x="4256303" y="3707402"/>
                <a:ext cx="216000" cy="2085475"/>
              </a:xfrm>
              <a:prstGeom prst="roundRect">
                <a:avLst>
                  <a:gd name="adj" fmla="val 50000"/>
                </a:avLst>
              </a:prstGeom>
              <a:solidFill>
                <a:srgbClr val="DBA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38" name="Rectangle 37">
                <a:extLst>
                  <a:ext uri="{FF2B5EF4-FFF2-40B4-BE49-F238E27FC236}">
                    <a16:creationId xmlns:a16="http://schemas.microsoft.com/office/drawing/2014/main" xmlns="" id="{29D5DF2C-C89B-4313-9742-653A668167D8}"/>
                  </a:ext>
                </a:extLst>
              </p:cNvPr>
              <p:cNvSpPr/>
              <p:nvPr/>
            </p:nvSpPr>
            <p:spPr>
              <a:xfrm rot="1500000">
                <a:off x="4577484" y="3995678"/>
                <a:ext cx="216000" cy="132261"/>
              </a:xfrm>
              <a:prstGeom prst="rect">
                <a:avLst/>
              </a:prstGeom>
              <a:solidFill>
                <a:srgbClr val="D28232">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sp>
          <p:nvSpPr>
            <p:cNvPr id="22" name="Rectangle: Rounded Corners 18">
              <a:extLst>
                <a:ext uri="{FF2B5EF4-FFF2-40B4-BE49-F238E27FC236}">
                  <a16:creationId xmlns:a16="http://schemas.microsoft.com/office/drawing/2014/main" xmlns="" id="{A494AC58-D46E-40C6-A0FC-AA8EFC875524}"/>
                </a:ext>
              </a:extLst>
            </p:cNvPr>
            <p:cNvSpPr/>
            <p:nvPr/>
          </p:nvSpPr>
          <p:spPr>
            <a:xfrm>
              <a:off x="2385758" y="3902301"/>
              <a:ext cx="216000" cy="2085475"/>
            </a:xfrm>
            <a:prstGeom prst="roundRect">
              <a:avLst>
                <a:gd name="adj" fmla="val 50000"/>
              </a:avLst>
            </a:prstGeom>
            <a:solidFill>
              <a:srgbClr val="D28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nvGrpSpPr>
            <p:cNvPr id="23" name="Group 24">
              <a:extLst>
                <a:ext uri="{FF2B5EF4-FFF2-40B4-BE49-F238E27FC236}">
                  <a16:creationId xmlns:a16="http://schemas.microsoft.com/office/drawing/2014/main" xmlns="" id="{306F2A30-47E3-4ADD-8B00-C186D3EFBC1B}"/>
                </a:ext>
              </a:extLst>
            </p:cNvPr>
            <p:cNvGrpSpPr/>
            <p:nvPr/>
          </p:nvGrpSpPr>
          <p:grpSpPr>
            <a:xfrm rot="240000">
              <a:off x="1104144" y="3913504"/>
              <a:ext cx="537181" cy="2085475"/>
              <a:chOff x="4256303" y="3707402"/>
              <a:chExt cx="537181" cy="2085475"/>
            </a:xfrm>
          </p:grpSpPr>
          <p:sp>
            <p:nvSpPr>
              <p:cNvPr id="35" name="Rectangle: Rounded Corners 19">
                <a:extLst>
                  <a:ext uri="{FF2B5EF4-FFF2-40B4-BE49-F238E27FC236}">
                    <a16:creationId xmlns:a16="http://schemas.microsoft.com/office/drawing/2014/main" xmlns="" id="{F14BD4BF-179F-4E63-93F1-7941AECC7E6F}"/>
                  </a:ext>
                </a:extLst>
              </p:cNvPr>
              <p:cNvSpPr/>
              <p:nvPr/>
            </p:nvSpPr>
            <p:spPr>
              <a:xfrm rot="1500000">
                <a:off x="4256303" y="3707402"/>
                <a:ext cx="216000" cy="2085475"/>
              </a:xfrm>
              <a:prstGeom prst="roundRect">
                <a:avLst>
                  <a:gd name="adj" fmla="val 50000"/>
                </a:avLst>
              </a:prstGeom>
              <a:solidFill>
                <a:srgbClr val="DBA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36" name="Rectangle 35">
                <a:extLst>
                  <a:ext uri="{FF2B5EF4-FFF2-40B4-BE49-F238E27FC236}">
                    <a16:creationId xmlns:a16="http://schemas.microsoft.com/office/drawing/2014/main" xmlns="" id="{6644E2A1-6135-49D0-966C-1F67BC72A6BA}"/>
                  </a:ext>
                </a:extLst>
              </p:cNvPr>
              <p:cNvSpPr/>
              <p:nvPr/>
            </p:nvSpPr>
            <p:spPr>
              <a:xfrm rot="1500000">
                <a:off x="4577484" y="3995678"/>
                <a:ext cx="216000" cy="132261"/>
              </a:xfrm>
              <a:prstGeom prst="rect">
                <a:avLst/>
              </a:prstGeom>
              <a:solidFill>
                <a:srgbClr val="D28232">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sp>
          <p:nvSpPr>
            <p:cNvPr id="24" name="Oval 8">
              <a:extLst>
                <a:ext uri="{FF2B5EF4-FFF2-40B4-BE49-F238E27FC236}">
                  <a16:creationId xmlns:a16="http://schemas.microsoft.com/office/drawing/2014/main" xmlns="" id="{2AE225B2-75F6-4A1D-9994-2BB2177EFA72}"/>
                </a:ext>
              </a:extLst>
            </p:cNvPr>
            <p:cNvSpPr/>
            <p:nvPr/>
          </p:nvSpPr>
          <p:spPr>
            <a:xfrm rot="19560000">
              <a:off x="667622" y="877717"/>
              <a:ext cx="3600000" cy="3600000"/>
            </a:xfrm>
            <a:prstGeom prst="ellipse">
              <a:avLst/>
            </a:prstGeom>
            <a:gradFill flip="none" rotWithShape="1">
              <a:gsLst>
                <a:gs pos="0">
                  <a:srgbClr val="0D3055"/>
                </a:gs>
                <a:gs pos="100000">
                  <a:srgbClr val="154C89"/>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25" name="Oval 7">
              <a:extLst>
                <a:ext uri="{FF2B5EF4-FFF2-40B4-BE49-F238E27FC236}">
                  <a16:creationId xmlns:a16="http://schemas.microsoft.com/office/drawing/2014/main" xmlns="" id="{E5699C9B-E991-4527-BAFA-387A66C2456D}"/>
                </a:ext>
              </a:extLst>
            </p:cNvPr>
            <p:cNvSpPr/>
            <p:nvPr/>
          </p:nvSpPr>
          <p:spPr>
            <a:xfrm rot="19560000">
              <a:off x="1027622" y="1237717"/>
              <a:ext cx="2880000" cy="2880000"/>
            </a:xfrm>
            <a:prstGeom prst="ellipse">
              <a:avLst/>
            </a:prstGeom>
            <a:gradFill flip="none" rotWithShape="1">
              <a:gsLst>
                <a:gs pos="0">
                  <a:srgbClr val="00A4AC"/>
                </a:gs>
                <a:gs pos="100000">
                  <a:srgbClr val="00C2CC"/>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26" name="Oval 6">
              <a:extLst>
                <a:ext uri="{FF2B5EF4-FFF2-40B4-BE49-F238E27FC236}">
                  <a16:creationId xmlns:a16="http://schemas.microsoft.com/office/drawing/2014/main" xmlns="" id="{88BA8045-0504-4FAA-964B-A75615304203}"/>
                </a:ext>
              </a:extLst>
            </p:cNvPr>
            <p:cNvSpPr/>
            <p:nvPr/>
          </p:nvSpPr>
          <p:spPr>
            <a:xfrm rot="19560000">
              <a:off x="1387622" y="1597717"/>
              <a:ext cx="2160000" cy="2160000"/>
            </a:xfrm>
            <a:prstGeom prst="ellipse">
              <a:avLst/>
            </a:prstGeom>
            <a:gradFill flip="none" rotWithShape="1">
              <a:gsLst>
                <a:gs pos="0">
                  <a:srgbClr val="B85A04"/>
                </a:gs>
                <a:gs pos="100000">
                  <a:srgbClr val="FA7E0A"/>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27" name="Oval 5">
              <a:extLst>
                <a:ext uri="{FF2B5EF4-FFF2-40B4-BE49-F238E27FC236}">
                  <a16:creationId xmlns:a16="http://schemas.microsoft.com/office/drawing/2014/main" xmlns="" id="{6A37C666-2A77-4E55-9A8D-4BA5834A4810}"/>
                </a:ext>
              </a:extLst>
            </p:cNvPr>
            <p:cNvSpPr/>
            <p:nvPr/>
          </p:nvSpPr>
          <p:spPr>
            <a:xfrm rot="19560000">
              <a:off x="1747622" y="1957717"/>
              <a:ext cx="1440000" cy="1440000"/>
            </a:xfrm>
            <a:prstGeom prst="ellipse">
              <a:avLst/>
            </a:prstGeom>
            <a:gradFill flip="none" rotWithShape="1">
              <a:gsLst>
                <a:gs pos="0">
                  <a:srgbClr val="E20D43"/>
                </a:gs>
                <a:gs pos="100000">
                  <a:srgbClr val="F33567"/>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28" name="Oval 4">
              <a:extLst>
                <a:ext uri="{FF2B5EF4-FFF2-40B4-BE49-F238E27FC236}">
                  <a16:creationId xmlns:a16="http://schemas.microsoft.com/office/drawing/2014/main" xmlns="" id="{1841BC2F-70D6-4D63-A200-411EFE0940D0}"/>
                </a:ext>
              </a:extLst>
            </p:cNvPr>
            <p:cNvSpPr/>
            <p:nvPr/>
          </p:nvSpPr>
          <p:spPr>
            <a:xfrm rot="19560000">
              <a:off x="2107622" y="2317717"/>
              <a:ext cx="720000" cy="720000"/>
            </a:xfrm>
            <a:prstGeom prst="ellipse">
              <a:avLst/>
            </a:prstGeom>
            <a:gradFill flip="none" rotWithShape="1">
              <a:gsLst>
                <a:gs pos="0">
                  <a:schemeClr val="bg1">
                    <a:lumMod val="65000"/>
                  </a:schemeClr>
                </a:gs>
                <a:gs pos="100000">
                  <a:schemeClr val="bg1">
                    <a:lumMod val="85000"/>
                  </a:schemeClr>
                </a:gs>
              </a:gsLst>
              <a:lin ang="18900000" scaled="1"/>
              <a:tileRect/>
            </a:gradFill>
            <a:ln>
              <a:noFill/>
            </a:ln>
            <a:effectLst>
              <a:innerShdw blurRad="266700" dist="50800" dir="18900000">
                <a:schemeClr val="tx1">
                  <a:lumMod val="95000"/>
                  <a:lumOff val="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29" name="Rectangle: Rounded Corners 10">
              <a:extLst>
                <a:ext uri="{FF2B5EF4-FFF2-40B4-BE49-F238E27FC236}">
                  <a16:creationId xmlns:a16="http://schemas.microsoft.com/office/drawing/2014/main" xmlns="" id="{C9BB9067-77C6-4649-B895-0B90B2CB0597}"/>
                </a:ext>
              </a:extLst>
            </p:cNvPr>
            <p:cNvSpPr/>
            <p:nvPr/>
          </p:nvSpPr>
          <p:spPr>
            <a:xfrm rot="19560000">
              <a:off x="2966987" y="2511068"/>
              <a:ext cx="45719" cy="1800000"/>
            </a:xfrm>
            <a:prstGeom prst="roundRect">
              <a:avLst>
                <a:gd name="adj" fmla="val 5000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nvGrpSpPr>
            <p:cNvPr id="30" name="Group 78">
              <a:extLst>
                <a:ext uri="{FF2B5EF4-FFF2-40B4-BE49-F238E27FC236}">
                  <a16:creationId xmlns:a16="http://schemas.microsoft.com/office/drawing/2014/main" xmlns="" id="{921268EF-3F12-41FE-9978-8D467A55CF00}"/>
                </a:ext>
              </a:extLst>
            </p:cNvPr>
            <p:cNvGrpSpPr/>
            <p:nvPr/>
          </p:nvGrpSpPr>
          <p:grpSpPr>
            <a:xfrm>
              <a:off x="2261916" y="1247356"/>
              <a:ext cx="2556000" cy="757525"/>
              <a:chOff x="2261916" y="1247356"/>
              <a:chExt cx="2556000" cy="757525"/>
            </a:xfrm>
          </p:grpSpPr>
          <p:sp>
            <p:nvSpPr>
              <p:cNvPr id="31" name="Isosceles Triangle 15">
                <a:extLst>
                  <a:ext uri="{FF2B5EF4-FFF2-40B4-BE49-F238E27FC236}">
                    <a16:creationId xmlns:a16="http://schemas.microsoft.com/office/drawing/2014/main" xmlns="" id="{00CBE4DA-2ABE-4EE8-8C30-268400386C17}"/>
                  </a:ext>
                </a:extLst>
              </p:cNvPr>
              <p:cNvSpPr/>
              <p:nvPr/>
            </p:nvSpPr>
            <p:spPr>
              <a:xfrm rot="14160000">
                <a:off x="4345638" y="1177835"/>
                <a:ext cx="115335" cy="256727"/>
              </a:xfrm>
              <a:prstGeom prst="triangle">
                <a:avLst>
                  <a:gd name="adj" fmla="val 0"/>
                </a:avLst>
              </a:prstGeom>
              <a:solidFill>
                <a:srgbClr val="F8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32" name="Isosceles Triangle 16">
                <a:extLst>
                  <a:ext uri="{FF2B5EF4-FFF2-40B4-BE49-F238E27FC236}">
                    <a16:creationId xmlns:a16="http://schemas.microsoft.com/office/drawing/2014/main" xmlns="" id="{2CCB1467-19F7-4C74-912C-C57908694B13}"/>
                  </a:ext>
                </a:extLst>
              </p:cNvPr>
              <p:cNvSpPr/>
              <p:nvPr/>
            </p:nvSpPr>
            <p:spPr>
              <a:xfrm rot="3360000" flipV="1">
                <a:off x="4432097" y="1306016"/>
                <a:ext cx="115335" cy="256727"/>
              </a:xfrm>
              <a:prstGeom prst="triangle">
                <a:avLst>
                  <a:gd name="adj" fmla="val 0"/>
                </a:avLst>
              </a:prstGeom>
              <a:solidFill>
                <a:srgbClr val="2C0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33" name="Rectangle: Rounded Corners 11">
                <a:extLst>
                  <a:ext uri="{FF2B5EF4-FFF2-40B4-BE49-F238E27FC236}">
                    <a16:creationId xmlns:a16="http://schemas.microsoft.com/office/drawing/2014/main" xmlns="" id="{DD603B9E-59BB-47EA-9305-1BA522374FDF}"/>
                  </a:ext>
                </a:extLst>
              </p:cNvPr>
              <p:cNvSpPr/>
              <p:nvPr/>
            </p:nvSpPr>
            <p:spPr>
              <a:xfrm rot="3360000">
                <a:off x="3517056" y="704022"/>
                <a:ext cx="45719" cy="2556000"/>
              </a:xfrm>
              <a:prstGeom prst="roundRect">
                <a:avLst>
                  <a:gd name="adj" fmla="val 50000"/>
                </a:avLst>
              </a:prstGeom>
              <a:solidFill>
                <a:srgbClr val="FB8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34" name="Freeform: Shape 14">
                <a:extLst>
                  <a:ext uri="{FF2B5EF4-FFF2-40B4-BE49-F238E27FC236}">
                    <a16:creationId xmlns:a16="http://schemas.microsoft.com/office/drawing/2014/main" xmlns="" id="{5A54445B-F5E8-42E4-AA94-DD9F9CF93239}"/>
                  </a:ext>
                </a:extLst>
              </p:cNvPr>
              <p:cNvSpPr/>
              <p:nvPr/>
            </p:nvSpPr>
            <p:spPr>
              <a:xfrm rot="3360000">
                <a:off x="4572350" y="1219415"/>
                <a:ext cx="45720" cy="101601"/>
              </a:xfrm>
              <a:custGeom>
                <a:avLst/>
                <a:gdLst>
                  <a:gd name="connsiteX0" fmla="*/ 0 w 45720"/>
                  <a:gd name="connsiteY0" fmla="*/ 101601 h 101601"/>
                  <a:gd name="connsiteX1" fmla="*/ 0 w 45720"/>
                  <a:gd name="connsiteY1" fmla="*/ 22861 h 101601"/>
                  <a:gd name="connsiteX2" fmla="*/ 22860 w 45720"/>
                  <a:gd name="connsiteY2" fmla="*/ 0 h 101601"/>
                  <a:gd name="connsiteX3" fmla="*/ 45720 w 45720"/>
                  <a:gd name="connsiteY3" fmla="*/ 22861 h 101601"/>
                  <a:gd name="connsiteX4" fmla="*/ 45720 w 45720"/>
                  <a:gd name="connsiteY4" fmla="*/ 101601 h 10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101601">
                    <a:moveTo>
                      <a:pt x="0" y="101601"/>
                    </a:moveTo>
                    <a:lnTo>
                      <a:pt x="0" y="22861"/>
                    </a:lnTo>
                    <a:cubicBezTo>
                      <a:pt x="0" y="10237"/>
                      <a:pt x="10235" y="0"/>
                      <a:pt x="22860" y="0"/>
                    </a:cubicBezTo>
                    <a:cubicBezTo>
                      <a:pt x="35485" y="0"/>
                      <a:pt x="45720" y="10237"/>
                      <a:pt x="45720" y="22861"/>
                    </a:cubicBezTo>
                    <a:lnTo>
                      <a:pt x="45720" y="101601"/>
                    </a:lnTo>
                    <a:close/>
                  </a:path>
                </a:pathLst>
              </a:custGeom>
              <a:solidFill>
                <a:srgbClr val="3D1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grpSp>
      <p:sp>
        <p:nvSpPr>
          <p:cNvPr id="66"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149728" y="883335"/>
            <a:ext cx="5368047" cy="646331"/>
          </a:xfrm>
          <a:prstGeom prst="rect">
            <a:avLst/>
          </a:prstGeom>
        </p:spPr>
        <p:txBody>
          <a:bodyPr wrap="square">
            <a:spAutoFit/>
          </a:bodyPr>
          <a:lstStyle/>
          <a:p>
            <a:r>
              <a:rPr lang="fr-FR" dirty="0">
                <a:solidFill>
                  <a:srgbClr val="000000"/>
                </a:solidFill>
                <a:latin typeface="Comic Sans MS" panose="030F0702030302020204" pitchFamily="66" charset="0"/>
              </a:rPr>
              <a:t>Une tuméfaction pelvienne correspond à une augmentation du volume d’un organe pelvien</a:t>
            </a:r>
            <a:r>
              <a:rPr lang="fr-FR" dirty="0">
                <a:latin typeface="Comic Sans MS" panose="030F0702030302020204" pitchFamily="66" charset="0"/>
              </a:rPr>
              <a:t> </a:t>
            </a:r>
          </a:p>
        </p:txBody>
      </p:sp>
      <p:sp>
        <p:nvSpPr>
          <p:cNvPr id="71" name="Rectangle 70"/>
          <p:cNvSpPr/>
          <p:nvPr/>
        </p:nvSpPr>
        <p:spPr>
          <a:xfrm>
            <a:off x="7722341" y="3415832"/>
            <a:ext cx="3573554" cy="646331"/>
          </a:xfrm>
          <a:prstGeom prst="rect">
            <a:avLst/>
          </a:prstGeom>
        </p:spPr>
        <p:txBody>
          <a:bodyPr wrap="square">
            <a:spAutoFit/>
          </a:bodyPr>
          <a:lstStyle/>
          <a:p>
            <a:r>
              <a:rPr lang="fr-FR" dirty="0">
                <a:solidFill>
                  <a:srgbClr val="000000"/>
                </a:solidFill>
                <a:latin typeface="Comic Sans MS" panose="030F0702030302020204" pitchFamily="66" charset="0"/>
              </a:rPr>
              <a:t>Cette augmentation ou masse est-elle solide, liquide ou mixte </a:t>
            </a:r>
            <a:endParaRPr lang="fr-FR" dirty="0">
              <a:latin typeface="Comic Sans MS" panose="030F0702030302020204" pitchFamily="66" charset="0"/>
            </a:endParaRPr>
          </a:p>
        </p:txBody>
      </p:sp>
      <p:sp>
        <p:nvSpPr>
          <p:cNvPr id="72" name="Rectangle 71"/>
          <p:cNvSpPr/>
          <p:nvPr/>
        </p:nvSpPr>
        <p:spPr>
          <a:xfrm>
            <a:off x="7928819" y="4483375"/>
            <a:ext cx="2837504" cy="646331"/>
          </a:xfrm>
          <a:prstGeom prst="rect">
            <a:avLst/>
          </a:prstGeom>
        </p:spPr>
        <p:txBody>
          <a:bodyPr wrap="square">
            <a:spAutoFit/>
          </a:bodyPr>
          <a:lstStyle/>
          <a:p>
            <a:pPr algn="ctr"/>
            <a:r>
              <a:rPr lang="fr-FR" dirty="0">
                <a:solidFill>
                  <a:srgbClr val="000000"/>
                </a:solidFill>
                <a:latin typeface="Comic Sans MS" panose="030F0702030302020204" pitchFamily="66" charset="0"/>
              </a:rPr>
              <a:t>Est-elle organique ou fonctionnelle ?</a:t>
            </a:r>
            <a:endParaRPr lang="fr-FR" dirty="0">
              <a:latin typeface="Comic Sans MS" panose="030F0702030302020204" pitchFamily="66" charset="0"/>
            </a:endParaRPr>
          </a:p>
        </p:txBody>
      </p:sp>
      <p:sp>
        <p:nvSpPr>
          <p:cNvPr id="73" name="Rectangle 72"/>
          <p:cNvSpPr/>
          <p:nvPr/>
        </p:nvSpPr>
        <p:spPr>
          <a:xfrm>
            <a:off x="7928819" y="5662947"/>
            <a:ext cx="3082895" cy="369332"/>
          </a:xfrm>
          <a:prstGeom prst="rect">
            <a:avLst/>
          </a:prstGeom>
        </p:spPr>
        <p:txBody>
          <a:bodyPr wrap="none">
            <a:spAutoFit/>
          </a:bodyPr>
          <a:lstStyle/>
          <a:p>
            <a:r>
              <a:rPr lang="fr-FR" dirty="0">
                <a:solidFill>
                  <a:srgbClr val="000000"/>
                </a:solidFill>
                <a:latin typeface="Comic Sans MS" panose="030F0702030302020204" pitchFamily="66" charset="0"/>
              </a:rPr>
              <a:t>Est-elle bénigne ou malig</a:t>
            </a:r>
            <a:r>
              <a:rPr lang="fr-FR" dirty="0">
                <a:latin typeface="Comic Sans MS" panose="030F0702030302020204" pitchFamily="66" charset="0"/>
              </a:rPr>
              <a:t>ne</a:t>
            </a:r>
          </a:p>
        </p:txBody>
      </p:sp>
      <p:sp>
        <p:nvSpPr>
          <p:cNvPr id="74" name="Rectangle 73"/>
          <p:cNvSpPr/>
          <p:nvPr/>
        </p:nvSpPr>
        <p:spPr>
          <a:xfrm>
            <a:off x="385535" y="1017656"/>
            <a:ext cx="2100255" cy="584775"/>
          </a:xfrm>
          <a:prstGeom prst="rect">
            <a:avLst/>
          </a:prstGeom>
        </p:spPr>
        <p:txBody>
          <a:bodyPr wrap="none">
            <a:spAutoFit/>
          </a:bodyPr>
          <a:lstStyle/>
          <a:p>
            <a:r>
              <a:rPr lang="fr-FR" sz="3200" dirty="0">
                <a:solidFill>
                  <a:schemeClr val="bg1"/>
                </a:solidFill>
                <a:latin typeface="Comic Sans MS" panose="030F0702030302020204" pitchFamily="66" charset="0"/>
              </a:rPr>
              <a:t>Définition</a:t>
            </a:r>
          </a:p>
        </p:txBody>
      </p:sp>
      <p:sp>
        <p:nvSpPr>
          <p:cNvPr id="76" name="Rectangle 75"/>
          <p:cNvSpPr/>
          <p:nvPr/>
        </p:nvSpPr>
        <p:spPr>
          <a:xfrm>
            <a:off x="7738383" y="2284075"/>
            <a:ext cx="3573554" cy="646331"/>
          </a:xfrm>
          <a:prstGeom prst="rect">
            <a:avLst/>
          </a:prstGeom>
        </p:spPr>
        <p:txBody>
          <a:bodyPr wrap="square">
            <a:spAutoFit/>
          </a:bodyPr>
          <a:lstStyle/>
          <a:p>
            <a:pPr algn="ctr"/>
            <a:r>
              <a:rPr lang="fr-FR" dirty="0" smtClean="0">
                <a:solidFill>
                  <a:srgbClr val="000000"/>
                </a:solidFill>
                <a:latin typeface="Comic Sans MS" panose="030F0702030302020204" pitchFamily="66" charset="0"/>
              </a:rPr>
              <a:t>Masse génitale ou extra génitale</a:t>
            </a:r>
            <a:endParaRPr lang="fr-FR" dirty="0">
              <a:latin typeface="Comic Sans MS" panose="030F0702030302020204" pitchFamily="66" charset="0"/>
            </a:endParaRPr>
          </a:p>
        </p:txBody>
      </p:sp>
    </p:spTree>
    <p:extLst>
      <p:ext uri="{BB962C8B-B14F-4D97-AF65-F5344CB8AC3E}">
        <p14:creationId xmlns:p14="http://schemas.microsoft.com/office/powerpoint/2010/main" xmlns="" val="10450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800"/>
                                        <p:tgtEl>
                                          <p:spTgt spid="6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700"/>
                                        <p:tgtEl>
                                          <p:spTgt spid="6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inVertical)">
                                      <p:cBhvr>
                                        <p:cTn id="13" dur="700"/>
                                        <p:tgtEl>
                                          <p:spTgt spid="6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barn(inVertical)">
                                      <p:cBhvr>
                                        <p:cTn id="16" dur="6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1000"/>
                                        <p:tgtEl>
                                          <p:spTgt spid="70"/>
                                        </p:tgtEl>
                                      </p:cBhvr>
                                    </p:animEffect>
                                    <p:anim calcmode="lin" valueType="num">
                                      <p:cBhvr>
                                        <p:cTn id="27" dur="1000" fill="hold"/>
                                        <p:tgtEl>
                                          <p:spTgt spid="70"/>
                                        </p:tgtEl>
                                        <p:attrNameLst>
                                          <p:attrName>ppt_x</p:attrName>
                                        </p:attrNameLst>
                                      </p:cBhvr>
                                      <p:tavLst>
                                        <p:tav tm="0">
                                          <p:val>
                                            <p:strVal val="#ppt_x"/>
                                          </p:val>
                                        </p:tav>
                                        <p:tav tm="100000">
                                          <p:val>
                                            <p:strVal val="#ppt_x"/>
                                          </p:val>
                                        </p:tav>
                                      </p:tavLst>
                                    </p:anim>
                                    <p:anim calcmode="lin" valueType="num">
                                      <p:cBhvr>
                                        <p:cTn id="2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1000"/>
                                        <p:tgtEl>
                                          <p:spTgt spid="76"/>
                                        </p:tgtEl>
                                      </p:cBhvr>
                                    </p:animEffect>
                                    <p:anim calcmode="lin" valueType="num">
                                      <p:cBhvr>
                                        <p:cTn id="44" dur="1000" fill="hold"/>
                                        <p:tgtEl>
                                          <p:spTgt spid="76"/>
                                        </p:tgtEl>
                                        <p:attrNameLst>
                                          <p:attrName>ppt_x</p:attrName>
                                        </p:attrNameLst>
                                      </p:cBhvr>
                                      <p:tavLst>
                                        <p:tav tm="0">
                                          <p:val>
                                            <p:strVal val="#ppt_x"/>
                                          </p:val>
                                        </p:tav>
                                        <p:tav tm="100000">
                                          <p:val>
                                            <p:strVal val="#ppt_x"/>
                                          </p:val>
                                        </p:tav>
                                      </p:tavLst>
                                    </p:anim>
                                    <p:anim calcmode="lin" valueType="num">
                                      <p:cBhvr>
                                        <p:cTn id="45" dur="1000" fill="hold"/>
                                        <p:tgtEl>
                                          <p:spTgt spid="7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1000"/>
                                        <p:tgtEl>
                                          <p:spTgt spid="71"/>
                                        </p:tgtEl>
                                      </p:cBhvr>
                                    </p:animEffect>
                                    <p:anim calcmode="lin" valueType="num">
                                      <p:cBhvr>
                                        <p:cTn id="56" dur="1000" fill="hold"/>
                                        <p:tgtEl>
                                          <p:spTgt spid="71"/>
                                        </p:tgtEl>
                                        <p:attrNameLst>
                                          <p:attrName>ppt_x</p:attrName>
                                        </p:attrNameLst>
                                      </p:cBhvr>
                                      <p:tavLst>
                                        <p:tav tm="0">
                                          <p:val>
                                            <p:strVal val="#ppt_x"/>
                                          </p:val>
                                        </p:tav>
                                        <p:tav tm="100000">
                                          <p:val>
                                            <p:strVal val="#ppt_x"/>
                                          </p:val>
                                        </p:tav>
                                      </p:tavLst>
                                    </p:anim>
                                    <p:anim calcmode="lin" valueType="num">
                                      <p:cBhvr>
                                        <p:cTn id="57" dur="1000" fill="hold"/>
                                        <p:tgtEl>
                                          <p:spTgt spid="7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1000"/>
                                        <p:tgtEl>
                                          <p:spTgt spid="72"/>
                                        </p:tgtEl>
                                      </p:cBhvr>
                                    </p:animEffect>
                                    <p:anim calcmode="lin" valueType="num">
                                      <p:cBhvr>
                                        <p:cTn id="73" dur="1000" fill="hold"/>
                                        <p:tgtEl>
                                          <p:spTgt spid="72"/>
                                        </p:tgtEl>
                                        <p:attrNameLst>
                                          <p:attrName>ppt_x</p:attrName>
                                        </p:attrNameLst>
                                      </p:cBhvr>
                                      <p:tavLst>
                                        <p:tav tm="0">
                                          <p:val>
                                            <p:strVal val="#ppt_x"/>
                                          </p:val>
                                        </p:tav>
                                        <p:tav tm="100000">
                                          <p:val>
                                            <p:strVal val="#ppt_x"/>
                                          </p:val>
                                        </p:tav>
                                      </p:tavLst>
                                    </p:anim>
                                    <p:anim calcmode="lin" valueType="num">
                                      <p:cBhvr>
                                        <p:cTn id="7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1000"/>
                                        <p:tgtEl>
                                          <p:spTgt spid="2"/>
                                        </p:tgtEl>
                                      </p:cBhvr>
                                    </p:animEffect>
                                    <p:anim calcmode="lin" valueType="num">
                                      <p:cBhvr>
                                        <p:cTn id="85" dur="1000" fill="hold"/>
                                        <p:tgtEl>
                                          <p:spTgt spid="2"/>
                                        </p:tgtEl>
                                        <p:attrNameLst>
                                          <p:attrName>ppt_x</p:attrName>
                                        </p:attrNameLst>
                                      </p:cBhvr>
                                      <p:tavLst>
                                        <p:tav tm="0">
                                          <p:val>
                                            <p:strVal val="#ppt_x"/>
                                          </p:val>
                                        </p:tav>
                                        <p:tav tm="100000">
                                          <p:val>
                                            <p:strVal val="#ppt_x"/>
                                          </p:val>
                                        </p:tav>
                                      </p:tavLst>
                                    </p:anim>
                                    <p:anim calcmode="lin" valueType="num">
                                      <p:cBhvr>
                                        <p:cTn id="8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66" grpId="0" animBg="1"/>
      <p:bldP spid="67" grpId="0" animBg="1"/>
      <p:bldP spid="68" grpId="0" animBg="1"/>
      <p:bldP spid="69" grpId="0" animBg="1"/>
      <p:bldP spid="70" grpId="0"/>
      <p:bldP spid="71" grpId="0"/>
      <p:bldP spid="72" grpId="0"/>
      <p:bldP spid="73"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00E5C035-78C0-4541-B4B2-4E04DA972F35}"/>
              </a:ext>
            </a:extLst>
          </p:cNvPr>
          <p:cNvCxnSpPr>
            <a:cxnSpLocks/>
          </p:cNvCxnSpPr>
          <p:nvPr/>
        </p:nvCxnSpPr>
        <p:spPr>
          <a:xfrm flipH="1">
            <a:off x="2429899" y="1115060"/>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862B6CE9-08E2-4E4C-A617-1978FD810840}"/>
              </a:ext>
            </a:extLst>
          </p:cNvPr>
          <p:cNvCxnSpPr>
            <a:cxnSpLocks/>
          </p:cNvCxnSpPr>
          <p:nvPr/>
        </p:nvCxnSpPr>
        <p:spPr>
          <a:xfrm>
            <a:off x="2480834" y="-12699"/>
            <a:ext cx="0" cy="11353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9058B60F-02A2-44C0-9DFB-7F87C244630A}"/>
              </a:ext>
            </a:extLst>
          </p:cNvPr>
          <p:cNvCxnSpPr>
            <a:cxnSpLocks/>
          </p:cNvCxnSpPr>
          <p:nvPr/>
        </p:nvCxnSpPr>
        <p:spPr>
          <a:xfrm>
            <a:off x="2480834" y="1115061"/>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2E5252E0-4B57-4E49-864E-F8176551FBD3}"/>
              </a:ext>
            </a:extLst>
          </p:cNvPr>
          <p:cNvCxnSpPr>
            <a:cxnSpLocks/>
          </p:cNvCxnSpPr>
          <p:nvPr/>
        </p:nvCxnSpPr>
        <p:spPr>
          <a:xfrm>
            <a:off x="2429898" y="1454151"/>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7DE8BDE-1E57-4469-9579-7C1E42D0AFE7}"/>
              </a:ext>
            </a:extLst>
          </p:cNvPr>
          <p:cNvCxnSpPr>
            <a:cxnSpLocks/>
          </p:cNvCxnSpPr>
          <p:nvPr/>
        </p:nvCxnSpPr>
        <p:spPr>
          <a:xfrm flipH="1">
            <a:off x="2429898" y="1115060"/>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xmlns="" id="{5EF88894-AFEC-4034-937F-2FB37507D000}"/>
              </a:ext>
            </a:extLst>
          </p:cNvPr>
          <p:cNvSpPr/>
          <p:nvPr/>
        </p:nvSpPr>
        <p:spPr>
          <a:xfrm>
            <a:off x="2349501" y="1054866"/>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0" name="Straight Connector 9">
            <a:extLst>
              <a:ext uri="{FF2B5EF4-FFF2-40B4-BE49-F238E27FC236}">
                <a16:creationId xmlns:a16="http://schemas.microsoft.com/office/drawing/2014/main" xmlns="" id="{FE27731A-0D0B-4C18-B2E9-9DE1442725BF}"/>
              </a:ext>
            </a:extLst>
          </p:cNvPr>
          <p:cNvCxnSpPr>
            <a:cxnSpLocks/>
          </p:cNvCxnSpPr>
          <p:nvPr/>
        </p:nvCxnSpPr>
        <p:spPr>
          <a:xfrm flipH="1">
            <a:off x="6098404" y="1115061"/>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xmlns="" id="{8C7219A8-17FE-47AF-A872-A03FCAFBB0E0}"/>
              </a:ext>
            </a:extLst>
          </p:cNvPr>
          <p:cNvSpPr/>
          <p:nvPr/>
        </p:nvSpPr>
        <p:spPr>
          <a:xfrm rot="5400000">
            <a:off x="4993821" y="1328449"/>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FFFF00"/>
              </a:gs>
              <a:gs pos="97000">
                <a:srgbClr val="FFC00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2" name="Straight Connector 11">
            <a:extLst>
              <a:ext uri="{FF2B5EF4-FFF2-40B4-BE49-F238E27FC236}">
                <a16:creationId xmlns:a16="http://schemas.microsoft.com/office/drawing/2014/main" xmlns="" id="{2201AE52-B0C3-49FD-8A87-0B649E356B6A}"/>
              </a:ext>
            </a:extLst>
          </p:cNvPr>
          <p:cNvCxnSpPr>
            <a:cxnSpLocks/>
          </p:cNvCxnSpPr>
          <p:nvPr/>
        </p:nvCxnSpPr>
        <p:spPr>
          <a:xfrm>
            <a:off x="6149339" y="-12698"/>
            <a:ext cx="0" cy="11353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4A880AC-D86F-4FF3-802D-0ADE8A83B605}"/>
              </a:ext>
            </a:extLst>
          </p:cNvPr>
          <p:cNvCxnSpPr>
            <a:cxnSpLocks/>
          </p:cNvCxnSpPr>
          <p:nvPr/>
        </p:nvCxnSpPr>
        <p:spPr>
          <a:xfrm>
            <a:off x="6149339" y="1115062"/>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2A738A5-8648-425A-AB8C-BEDD312D3E6A}"/>
              </a:ext>
            </a:extLst>
          </p:cNvPr>
          <p:cNvCxnSpPr>
            <a:cxnSpLocks/>
          </p:cNvCxnSpPr>
          <p:nvPr/>
        </p:nvCxnSpPr>
        <p:spPr>
          <a:xfrm>
            <a:off x="6098403" y="1454152"/>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A4820552-74D6-4924-9CC7-02D85A0C136F}"/>
              </a:ext>
            </a:extLst>
          </p:cNvPr>
          <p:cNvSpPr/>
          <p:nvPr/>
        </p:nvSpPr>
        <p:spPr>
          <a:xfrm>
            <a:off x="6543520" y="1355726"/>
            <a:ext cx="502162" cy="502162"/>
          </a:xfrm>
          <a:prstGeom prst="ellipse">
            <a:avLst/>
          </a:prstGeom>
          <a:gradFill>
            <a:gsLst>
              <a:gs pos="0">
                <a:schemeClr val="bg1">
                  <a:lumMod val="95000"/>
                </a:schemeClr>
              </a:gs>
              <a:gs pos="97000">
                <a:schemeClr val="bg1">
                  <a:lumMod val="75000"/>
                </a:schemeClr>
              </a:gs>
            </a:gsLst>
            <a:lin ang="18000000" scaled="0"/>
          </a:gradFill>
          <a:ln>
            <a:noFill/>
          </a:ln>
          <a:effectLst>
            <a:outerShdw blurRad="101600" dist="63500" dir="2700000" algn="tl" rotWithShape="0">
              <a:prstClr val="black">
                <a:alpha val="40000"/>
              </a:prstClr>
            </a:outerShdw>
          </a:effectLst>
          <a:scene3d>
            <a:camera prst="orthographicFront"/>
            <a:lightRig rig="threePt" dir="t"/>
          </a:scene3d>
          <a:sp3d>
            <a:bevelT w="1524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Connector 15">
            <a:extLst>
              <a:ext uri="{FF2B5EF4-FFF2-40B4-BE49-F238E27FC236}">
                <a16:creationId xmlns:a16="http://schemas.microsoft.com/office/drawing/2014/main" xmlns="" id="{5BC7BF06-5C49-42CF-B0B1-A4581ACF21E1}"/>
              </a:ext>
            </a:extLst>
          </p:cNvPr>
          <p:cNvCxnSpPr>
            <a:cxnSpLocks/>
          </p:cNvCxnSpPr>
          <p:nvPr/>
        </p:nvCxnSpPr>
        <p:spPr>
          <a:xfrm flipH="1">
            <a:off x="9769178" y="111506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xmlns="" id="{28E60CD7-999F-44CF-99F8-B804F8EAA3F9}"/>
              </a:ext>
            </a:extLst>
          </p:cNvPr>
          <p:cNvSpPr/>
          <p:nvPr/>
        </p:nvSpPr>
        <p:spPr>
          <a:xfrm rot="5400000">
            <a:off x="8863116" y="1344351"/>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92D050"/>
              </a:gs>
              <a:gs pos="97000">
                <a:srgbClr val="00B05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Connector 17">
            <a:extLst>
              <a:ext uri="{FF2B5EF4-FFF2-40B4-BE49-F238E27FC236}">
                <a16:creationId xmlns:a16="http://schemas.microsoft.com/office/drawing/2014/main" xmlns="" id="{0A7F206E-6828-4C18-9AE4-55BDC538C044}"/>
              </a:ext>
            </a:extLst>
          </p:cNvPr>
          <p:cNvCxnSpPr>
            <a:cxnSpLocks/>
          </p:cNvCxnSpPr>
          <p:nvPr/>
        </p:nvCxnSpPr>
        <p:spPr>
          <a:xfrm>
            <a:off x="9820113" y="-12697"/>
            <a:ext cx="0" cy="1135380"/>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DD8C59E-EE48-4CA2-9711-BBDEDF3068A6}"/>
              </a:ext>
            </a:extLst>
          </p:cNvPr>
          <p:cNvCxnSpPr>
            <a:cxnSpLocks/>
          </p:cNvCxnSpPr>
          <p:nvPr/>
        </p:nvCxnSpPr>
        <p:spPr>
          <a:xfrm>
            <a:off x="9820113" y="111506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2DC7DD2-8901-4D96-B687-1B3486A32CFE}"/>
              </a:ext>
            </a:extLst>
          </p:cNvPr>
          <p:cNvCxnSpPr>
            <a:cxnSpLocks/>
          </p:cNvCxnSpPr>
          <p:nvPr/>
        </p:nvCxnSpPr>
        <p:spPr>
          <a:xfrm>
            <a:off x="9769177" y="145415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6493D04-1AC8-4DE2-BCC4-20B0FB11B289}"/>
              </a:ext>
            </a:extLst>
          </p:cNvPr>
          <p:cNvCxnSpPr>
            <a:cxnSpLocks/>
          </p:cNvCxnSpPr>
          <p:nvPr/>
        </p:nvCxnSpPr>
        <p:spPr>
          <a:xfrm flipH="1">
            <a:off x="9769177" y="111506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Arc 21">
            <a:extLst>
              <a:ext uri="{FF2B5EF4-FFF2-40B4-BE49-F238E27FC236}">
                <a16:creationId xmlns:a16="http://schemas.microsoft.com/office/drawing/2014/main" xmlns="" id="{B0EFBF5D-C258-4624-92C2-17A15DBC30BF}"/>
              </a:ext>
            </a:extLst>
          </p:cNvPr>
          <p:cNvSpPr/>
          <p:nvPr/>
        </p:nvSpPr>
        <p:spPr>
          <a:xfrm>
            <a:off x="9688780" y="105486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3" name="Oval 22">
            <a:extLst>
              <a:ext uri="{FF2B5EF4-FFF2-40B4-BE49-F238E27FC236}">
                <a16:creationId xmlns:a16="http://schemas.microsoft.com/office/drawing/2014/main" xmlns="" id="{5969F5E7-4D2B-4BEE-BA00-D0FD5BA379B7}"/>
              </a:ext>
            </a:extLst>
          </p:cNvPr>
          <p:cNvSpPr/>
          <p:nvPr/>
        </p:nvSpPr>
        <p:spPr>
          <a:xfrm>
            <a:off x="10214294" y="1355727"/>
            <a:ext cx="502162" cy="502162"/>
          </a:xfrm>
          <a:prstGeom prst="ellipse">
            <a:avLst/>
          </a:prstGeom>
          <a:gradFill>
            <a:gsLst>
              <a:gs pos="0">
                <a:schemeClr val="bg1">
                  <a:lumMod val="95000"/>
                </a:schemeClr>
              </a:gs>
              <a:gs pos="97000">
                <a:schemeClr val="bg1">
                  <a:lumMod val="75000"/>
                </a:schemeClr>
              </a:gs>
            </a:gsLst>
            <a:lin ang="18000000" scaled="0"/>
          </a:gradFill>
          <a:ln>
            <a:noFill/>
          </a:ln>
          <a:effectLst>
            <a:outerShdw blurRad="101600" dist="63500" dir="2700000" algn="tl" rotWithShape="0">
              <a:prstClr val="black">
                <a:alpha val="40000"/>
              </a:prstClr>
            </a:outerShdw>
          </a:effectLst>
          <a:scene3d>
            <a:camera prst="orthographicFront"/>
            <a:lightRig rig="threePt" dir="t"/>
          </a:scene3d>
          <a:sp3d>
            <a:bevelT w="1524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4" name="Straight Connector 23">
            <a:extLst>
              <a:ext uri="{FF2B5EF4-FFF2-40B4-BE49-F238E27FC236}">
                <a16:creationId xmlns:a16="http://schemas.microsoft.com/office/drawing/2014/main" xmlns="" id="{377EC88E-9420-47CC-AE0C-7FF60E7E76D5}"/>
              </a:ext>
            </a:extLst>
          </p:cNvPr>
          <p:cNvCxnSpPr>
            <a:cxnSpLocks/>
          </p:cNvCxnSpPr>
          <p:nvPr/>
        </p:nvCxnSpPr>
        <p:spPr>
          <a:xfrm flipH="1">
            <a:off x="4269505" y="3517452"/>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xmlns="" id="{D6689FC4-C322-4703-94A3-0C127BEDF9D8}"/>
              </a:ext>
            </a:extLst>
          </p:cNvPr>
          <p:cNvSpPr/>
          <p:nvPr/>
        </p:nvSpPr>
        <p:spPr>
          <a:xfrm rot="5400000">
            <a:off x="3164922" y="373084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00B0F0"/>
              </a:gs>
              <a:gs pos="97000">
                <a:srgbClr val="0070C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6" name="Straight Connector 25">
            <a:extLst>
              <a:ext uri="{FF2B5EF4-FFF2-40B4-BE49-F238E27FC236}">
                <a16:creationId xmlns:a16="http://schemas.microsoft.com/office/drawing/2014/main" xmlns="" id="{9C2EFE9B-9703-4A0B-A686-00A150460C1B}"/>
              </a:ext>
            </a:extLst>
          </p:cNvPr>
          <p:cNvCxnSpPr>
            <a:cxnSpLocks/>
          </p:cNvCxnSpPr>
          <p:nvPr/>
        </p:nvCxnSpPr>
        <p:spPr>
          <a:xfrm>
            <a:off x="4320440" y="-12699"/>
            <a:ext cx="0" cy="3537772"/>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733F4BC5-A10B-46D8-A907-4857EAC9CC7B}"/>
              </a:ext>
            </a:extLst>
          </p:cNvPr>
          <p:cNvCxnSpPr>
            <a:cxnSpLocks/>
          </p:cNvCxnSpPr>
          <p:nvPr/>
        </p:nvCxnSpPr>
        <p:spPr>
          <a:xfrm>
            <a:off x="4320440" y="3517453"/>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088BFDAC-8E32-4724-9F6C-BEAE8C2CE86F}"/>
              </a:ext>
            </a:extLst>
          </p:cNvPr>
          <p:cNvCxnSpPr>
            <a:cxnSpLocks/>
          </p:cNvCxnSpPr>
          <p:nvPr/>
        </p:nvCxnSpPr>
        <p:spPr>
          <a:xfrm>
            <a:off x="4269504" y="3856543"/>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4F8BB215-2ECF-453A-8407-422D43CC9BC4}"/>
              </a:ext>
            </a:extLst>
          </p:cNvPr>
          <p:cNvCxnSpPr>
            <a:cxnSpLocks/>
          </p:cNvCxnSpPr>
          <p:nvPr/>
        </p:nvCxnSpPr>
        <p:spPr>
          <a:xfrm flipH="1">
            <a:off x="4269504" y="3517452"/>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Arc 29">
            <a:extLst>
              <a:ext uri="{FF2B5EF4-FFF2-40B4-BE49-F238E27FC236}">
                <a16:creationId xmlns:a16="http://schemas.microsoft.com/office/drawing/2014/main" xmlns="" id="{BAAF94AD-FCC2-485D-9017-41B075A32A49}"/>
              </a:ext>
            </a:extLst>
          </p:cNvPr>
          <p:cNvSpPr/>
          <p:nvPr/>
        </p:nvSpPr>
        <p:spPr>
          <a:xfrm>
            <a:off x="4189107" y="3457258"/>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1" name="Oval 30">
            <a:extLst>
              <a:ext uri="{FF2B5EF4-FFF2-40B4-BE49-F238E27FC236}">
                <a16:creationId xmlns:a16="http://schemas.microsoft.com/office/drawing/2014/main" xmlns="" id="{3ADB0D16-28C7-475F-9AE1-1FD8510CC647}"/>
              </a:ext>
            </a:extLst>
          </p:cNvPr>
          <p:cNvSpPr/>
          <p:nvPr/>
        </p:nvSpPr>
        <p:spPr>
          <a:xfrm>
            <a:off x="4714621" y="3758117"/>
            <a:ext cx="502162" cy="502162"/>
          </a:xfrm>
          <a:prstGeom prst="ellipse">
            <a:avLst/>
          </a:prstGeom>
          <a:gradFill>
            <a:gsLst>
              <a:gs pos="0">
                <a:schemeClr val="bg1">
                  <a:lumMod val="95000"/>
                </a:schemeClr>
              </a:gs>
              <a:gs pos="97000">
                <a:schemeClr val="bg1">
                  <a:lumMod val="75000"/>
                </a:schemeClr>
              </a:gs>
            </a:gsLst>
            <a:lin ang="18000000" scaled="0"/>
          </a:gradFill>
          <a:ln>
            <a:noFill/>
          </a:ln>
          <a:effectLst>
            <a:outerShdw blurRad="101600" dist="63500" dir="2700000" algn="tl" rotWithShape="0">
              <a:prstClr val="black">
                <a:alpha val="40000"/>
              </a:prstClr>
            </a:outerShdw>
          </a:effectLst>
          <a:scene3d>
            <a:camera prst="orthographicFront"/>
            <a:lightRig rig="threePt" dir="t"/>
          </a:scene3d>
          <a:sp3d>
            <a:bevelT w="1524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2" name="Straight Connector 31">
            <a:extLst>
              <a:ext uri="{FF2B5EF4-FFF2-40B4-BE49-F238E27FC236}">
                <a16:creationId xmlns:a16="http://schemas.microsoft.com/office/drawing/2014/main" xmlns="" id="{64D56FC7-DE70-46C4-8CFF-F3CB24694AD0}"/>
              </a:ext>
            </a:extLst>
          </p:cNvPr>
          <p:cNvCxnSpPr>
            <a:cxnSpLocks/>
          </p:cNvCxnSpPr>
          <p:nvPr/>
        </p:nvCxnSpPr>
        <p:spPr>
          <a:xfrm flipH="1">
            <a:off x="7927301" y="3517453"/>
            <a:ext cx="50935" cy="35179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xmlns="" id="{FE798117-B93E-4F95-870D-A16F6CF03DED}"/>
              </a:ext>
            </a:extLst>
          </p:cNvPr>
          <p:cNvSpPr/>
          <p:nvPr/>
        </p:nvSpPr>
        <p:spPr>
          <a:xfrm rot="5400000">
            <a:off x="6822718" y="3730841"/>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gradFill>
            <a:gsLst>
              <a:gs pos="0">
                <a:srgbClr val="9C5BCD"/>
              </a:gs>
              <a:gs pos="97000">
                <a:srgbClr val="7030A0"/>
              </a:gs>
            </a:gsLst>
            <a:lin ang="18000000" scaled="0"/>
          </a:grad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4" name="Straight Connector 33">
            <a:extLst>
              <a:ext uri="{FF2B5EF4-FFF2-40B4-BE49-F238E27FC236}">
                <a16:creationId xmlns:a16="http://schemas.microsoft.com/office/drawing/2014/main" xmlns="" id="{27759A70-4137-4D53-949F-44DC68667D1F}"/>
              </a:ext>
            </a:extLst>
          </p:cNvPr>
          <p:cNvCxnSpPr>
            <a:cxnSpLocks/>
          </p:cNvCxnSpPr>
          <p:nvPr/>
        </p:nvCxnSpPr>
        <p:spPr>
          <a:xfrm>
            <a:off x="7978236" y="-12698"/>
            <a:ext cx="0" cy="3537772"/>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1578A5E-42A9-460B-9C20-C92B699D7449}"/>
              </a:ext>
            </a:extLst>
          </p:cNvPr>
          <p:cNvCxnSpPr>
            <a:cxnSpLocks/>
          </p:cNvCxnSpPr>
          <p:nvPr/>
        </p:nvCxnSpPr>
        <p:spPr>
          <a:xfrm>
            <a:off x="7978236" y="3517454"/>
            <a:ext cx="55991" cy="38671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6FCB9555-1EED-46EA-8B36-5A701E81D0E5}"/>
              </a:ext>
            </a:extLst>
          </p:cNvPr>
          <p:cNvCxnSpPr>
            <a:cxnSpLocks/>
          </p:cNvCxnSpPr>
          <p:nvPr/>
        </p:nvCxnSpPr>
        <p:spPr>
          <a:xfrm>
            <a:off x="7927300" y="3856544"/>
            <a:ext cx="106927" cy="34925"/>
          </a:xfrm>
          <a:prstGeom prst="line">
            <a:avLst/>
          </a:prstGeom>
          <a:ln w="28575">
            <a:solidFill>
              <a:schemeClr val="tx1">
                <a:lumMod val="75000"/>
                <a:lumOff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B5A9E98-EC84-431B-B803-182C87C256B3}"/>
              </a:ext>
            </a:extLst>
          </p:cNvPr>
          <p:cNvCxnSpPr>
            <a:cxnSpLocks/>
          </p:cNvCxnSpPr>
          <p:nvPr/>
        </p:nvCxnSpPr>
        <p:spPr>
          <a:xfrm flipH="1">
            <a:off x="7927300" y="3517453"/>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Arc 37">
            <a:extLst>
              <a:ext uri="{FF2B5EF4-FFF2-40B4-BE49-F238E27FC236}">
                <a16:creationId xmlns:a16="http://schemas.microsoft.com/office/drawing/2014/main" xmlns="" id="{ADB8D6CE-B814-47F9-91A1-E67DD8C9AE60}"/>
              </a:ext>
            </a:extLst>
          </p:cNvPr>
          <p:cNvSpPr/>
          <p:nvPr/>
        </p:nvSpPr>
        <p:spPr>
          <a:xfrm>
            <a:off x="7846903" y="3457259"/>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9" name="Oval 38">
            <a:extLst>
              <a:ext uri="{FF2B5EF4-FFF2-40B4-BE49-F238E27FC236}">
                <a16:creationId xmlns:a16="http://schemas.microsoft.com/office/drawing/2014/main" xmlns="" id="{2CA60A62-1464-449F-97F7-77554C6D97EA}"/>
              </a:ext>
            </a:extLst>
          </p:cNvPr>
          <p:cNvSpPr/>
          <p:nvPr/>
        </p:nvSpPr>
        <p:spPr>
          <a:xfrm>
            <a:off x="8372417" y="3758118"/>
            <a:ext cx="502162" cy="502162"/>
          </a:xfrm>
          <a:prstGeom prst="ellipse">
            <a:avLst/>
          </a:prstGeom>
          <a:gradFill>
            <a:gsLst>
              <a:gs pos="0">
                <a:schemeClr val="bg1">
                  <a:lumMod val="95000"/>
                </a:schemeClr>
              </a:gs>
              <a:gs pos="97000">
                <a:schemeClr val="bg1">
                  <a:lumMod val="75000"/>
                </a:schemeClr>
              </a:gs>
            </a:gsLst>
            <a:lin ang="18000000" scaled="0"/>
          </a:gradFill>
          <a:ln>
            <a:noFill/>
          </a:ln>
          <a:effectLst>
            <a:outerShdw blurRad="101600" dist="63500" dir="2700000" algn="tl" rotWithShape="0">
              <a:prstClr val="black">
                <a:alpha val="40000"/>
              </a:prstClr>
            </a:outerShdw>
          </a:effectLst>
          <a:scene3d>
            <a:camera prst="orthographicFront"/>
            <a:lightRig rig="threePt" dir="t"/>
          </a:scene3d>
          <a:sp3d>
            <a:bevelT w="1524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5" name="Picture 44">
            <a:extLst>
              <a:ext uri="{FF2B5EF4-FFF2-40B4-BE49-F238E27FC236}">
                <a16:creationId xmlns:a16="http://schemas.microsoft.com/office/drawing/2014/main" xmlns="" id="{62C6837C-49C8-4F02-9678-6FFCE175406E}"/>
              </a:ext>
            </a:extLst>
          </p:cNvPr>
          <p:cNvPicPr>
            <a:picLocks noChangeAspect="1"/>
          </p:cNvPicPr>
          <p:nvPr/>
        </p:nvPicPr>
        <p:blipFill>
          <a:blip r:embed="rId2">
            <a:biLevel thresh="75000"/>
            <a:extLst>
              <a:ext uri="{28A0092B-C50C-407E-A947-70E740481C1C}">
                <a14:useLocalDpi xmlns:a14="http://schemas.microsoft.com/office/drawing/2010/main" xmlns="" val="0"/>
              </a:ext>
            </a:extLst>
          </a:blip>
          <a:stretch>
            <a:fillRect/>
          </a:stretch>
        </p:blipFill>
        <p:spPr>
          <a:xfrm>
            <a:off x="2967652" y="1454787"/>
            <a:ext cx="320945" cy="320945"/>
          </a:xfrm>
          <a:prstGeom prst="rect">
            <a:avLst/>
          </a:prstGeom>
        </p:spPr>
      </p:pic>
      <p:cxnSp>
        <p:nvCxnSpPr>
          <p:cNvPr id="50" name="Straight Connector 49">
            <a:extLst>
              <a:ext uri="{FF2B5EF4-FFF2-40B4-BE49-F238E27FC236}">
                <a16:creationId xmlns:a16="http://schemas.microsoft.com/office/drawing/2014/main" xmlns="" id="{80A0B1B7-AC9D-4D07-8150-D5F8A8C26A53}"/>
              </a:ext>
            </a:extLst>
          </p:cNvPr>
          <p:cNvCxnSpPr>
            <a:cxnSpLocks/>
          </p:cNvCxnSpPr>
          <p:nvPr/>
        </p:nvCxnSpPr>
        <p:spPr>
          <a:xfrm flipH="1">
            <a:off x="6102758" y="1115060"/>
            <a:ext cx="101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Arc 50">
            <a:extLst>
              <a:ext uri="{FF2B5EF4-FFF2-40B4-BE49-F238E27FC236}">
                <a16:creationId xmlns:a16="http://schemas.microsoft.com/office/drawing/2014/main" xmlns="" id="{D8CA27B4-9818-4A77-AB96-F3C70B8E58B9}"/>
              </a:ext>
            </a:extLst>
          </p:cNvPr>
          <p:cNvSpPr/>
          <p:nvPr/>
        </p:nvSpPr>
        <p:spPr>
          <a:xfrm>
            <a:off x="6022361" y="1054866"/>
            <a:ext cx="105865" cy="114613"/>
          </a:xfrm>
          <a:prstGeom prst="arc">
            <a:avLst>
              <a:gd name="adj1" fmla="val 16200000"/>
              <a:gd name="adj2" fmla="val 5398701"/>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4" name="Diamond 54">
            <a:extLst>
              <a:ext uri="{FF2B5EF4-FFF2-40B4-BE49-F238E27FC236}">
                <a16:creationId xmlns:a16="http://schemas.microsoft.com/office/drawing/2014/main" xmlns="" id="{B3DB8240-CB45-4CEF-B5A4-B2E6D10EB57D}"/>
              </a:ext>
            </a:extLst>
          </p:cNvPr>
          <p:cNvSpPr/>
          <p:nvPr/>
        </p:nvSpPr>
        <p:spPr>
          <a:xfrm>
            <a:off x="1932415" y="11511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3">
            <a:extLst>
              <a:ext uri="{FF2B5EF4-FFF2-40B4-BE49-F238E27FC236}">
                <a16:creationId xmlns:a16="http://schemas.microsoft.com/office/drawing/2014/main" xmlns="" id="{1B5C809D-4A34-4EC3-833E-1151161F7598}"/>
              </a:ext>
            </a:extLst>
          </p:cNvPr>
          <p:cNvSpPr/>
          <p:nvPr/>
        </p:nvSpPr>
        <p:spPr>
          <a:xfrm>
            <a:off x="-1478501" y="-878243"/>
            <a:ext cx="4540488" cy="4376574"/>
          </a:xfrm>
          <a:prstGeom prst="diamond">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2FB5F9F8-5ECB-4E85-A711-605F6987A49F}"/>
              </a:ext>
            </a:extLst>
          </p:cNvPr>
          <p:cNvSpPr/>
          <p:nvPr/>
        </p:nvSpPr>
        <p:spPr>
          <a:xfrm rot="18964745">
            <a:off x="-69713" y="3934710"/>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5">
            <a:extLst>
              <a:ext uri="{FF2B5EF4-FFF2-40B4-BE49-F238E27FC236}">
                <a16:creationId xmlns:a16="http://schemas.microsoft.com/office/drawing/2014/main" xmlns="" id="{CD5C28B8-09DA-448E-AD5B-724278094F44}"/>
              </a:ext>
            </a:extLst>
          </p:cNvPr>
          <p:cNvSpPr/>
          <p:nvPr/>
        </p:nvSpPr>
        <p:spPr>
          <a:xfrm>
            <a:off x="-451931" y="2862449"/>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2724" y="771435"/>
            <a:ext cx="2965877" cy="1077218"/>
          </a:xfrm>
          <a:prstGeom prst="rect">
            <a:avLst/>
          </a:prstGeom>
        </p:spPr>
        <p:txBody>
          <a:bodyPr wrap="none">
            <a:spAutoFit/>
          </a:bodyPr>
          <a:lstStyle/>
          <a:p>
            <a:r>
              <a:rPr lang="fr-FR" sz="3200" dirty="0" smtClean="0">
                <a:solidFill>
                  <a:schemeClr val="bg1"/>
                </a:solidFill>
                <a:latin typeface="Comic Sans MS" panose="030F0702030302020204" pitchFamily="66" charset="0"/>
              </a:rPr>
              <a:t>Circonstances </a:t>
            </a:r>
          </a:p>
          <a:p>
            <a:r>
              <a:rPr lang="fr-FR" sz="3200" dirty="0" smtClean="0">
                <a:solidFill>
                  <a:schemeClr val="bg1"/>
                </a:solidFill>
                <a:latin typeface="Comic Sans MS" panose="030F0702030302020204" pitchFamily="66" charset="0"/>
              </a:rPr>
              <a:t>de découverte</a:t>
            </a:r>
            <a:endParaRPr lang="fr-FR" sz="3200" dirty="0">
              <a:solidFill>
                <a:schemeClr val="bg1"/>
              </a:solidFill>
              <a:latin typeface="Comic Sans MS" panose="030F0702030302020204" pitchFamily="66" charset="0"/>
            </a:endParaRPr>
          </a:p>
        </p:txBody>
      </p:sp>
      <p:sp>
        <p:nvSpPr>
          <p:cNvPr id="61" name="Rectangle 60"/>
          <p:cNvSpPr/>
          <p:nvPr/>
        </p:nvSpPr>
        <p:spPr>
          <a:xfrm>
            <a:off x="5200380" y="1848653"/>
            <a:ext cx="1953908" cy="1477328"/>
          </a:xfrm>
          <a:prstGeom prst="rect">
            <a:avLst/>
          </a:prstGeom>
        </p:spPr>
        <p:txBody>
          <a:bodyPr wrap="square">
            <a:spAutoFit/>
          </a:bodyPr>
          <a:lstStyle/>
          <a:p>
            <a:pPr algn="ctr"/>
            <a:r>
              <a:rPr lang="fr-FR" b="1" dirty="0">
                <a:latin typeface="Comic Sans MS" panose="030F0702030302020204" pitchFamily="66" charset="0"/>
              </a:rPr>
              <a:t>découverte fortuite </a:t>
            </a:r>
            <a:r>
              <a:rPr lang="fr-FR" b="1" dirty="0" smtClean="0">
                <a:latin typeface="Comic Sans MS" panose="030F0702030302020204" pitchFamily="66" charset="0"/>
              </a:rPr>
              <a:t> </a:t>
            </a:r>
            <a:r>
              <a:rPr lang="fr-FR" b="1" dirty="0" smtClean="0">
                <a:solidFill>
                  <a:srgbClr val="231F20"/>
                </a:solidFill>
                <a:latin typeface="Comic Sans MS" panose="030F0702030302020204" pitchFamily="66" charset="0"/>
              </a:rPr>
              <a:t>palpation </a:t>
            </a:r>
            <a:r>
              <a:rPr lang="fr-FR" b="1" dirty="0">
                <a:solidFill>
                  <a:srgbClr val="231F20"/>
                </a:solidFill>
                <a:latin typeface="Comic Sans MS" panose="030F0702030302020204" pitchFamily="66" charset="0"/>
              </a:rPr>
              <a:t>lors d’un examen clinique </a:t>
            </a:r>
            <a:endParaRPr lang="fr-FR" b="1" dirty="0">
              <a:latin typeface="Comic Sans MS" panose="030F0702030302020204" pitchFamily="66" charset="0"/>
            </a:endParaRPr>
          </a:p>
        </p:txBody>
      </p:sp>
      <p:sp>
        <p:nvSpPr>
          <p:cNvPr id="62" name="Rectangle 61"/>
          <p:cNvSpPr/>
          <p:nvPr/>
        </p:nvSpPr>
        <p:spPr>
          <a:xfrm>
            <a:off x="3258112" y="4314917"/>
            <a:ext cx="2124384" cy="1200329"/>
          </a:xfrm>
          <a:prstGeom prst="rect">
            <a:avLst/>
          </a:prstGeom>
        </p:spPr>
        <p:txBody>
          <a:bodyPr wrap="square">
            <a:spAutoFit/>
          </a:bodyPr>
          <a:lstStyle/>
          <a:p>
            <a:pPr algn="ctr"/>
            <a:r>
              <a:rPr lang="fr-FR" b="1" dirty="0">
                <a:latin typeface="Comic Sans MS" panose="030F0702030302020204" pitchFamily="66" charset="0"/>
              </a:rPr>
              <a:t>découverte fortuite sur un examen d’imagerie. </a:t>
            </a:r>
          </a:p>
        </p:txBody>
      </p:sp>
      <p:sp>
        <p:nvSpPr>
          <p:cNvPr id="63" name="Rectangle 62"/>
          <p:cNvSpPr/>
          <p:nvPr/>
        </p:nvSpPr>
        <p:spPr>
          <a:xfrm>
            <a:off x="9086904" y="2091229"/>
            <a:ext cx="1953908" cy="923330"/>
          </a:xfrm>
          <a:prstGeom prst="rect">
            <a:avLst/>
          </a:prstGeom>
        </p:spPr>
        <p:txBody>
          <a:bodyPr wrap="square">
            <a:spAutoFit/>
          </a:bodyPr>
          <a:lstStyle/>
          <a:p>
            <a:pPr algn="ctr"/>
            <a:r>
              <a:rPr lang="fr-FR" b="1" dirty="0">
                <a:latin typeface="Comic Sans MS" panose="030F0702030302020204" pitchFamily="66" charset="0"/>
              </a:rPr>
              <a:t>découverte </a:t>
            </a:r>
            <a:r>
              <a:rPr lang="fr-FR" b="1" dirty="0" smtClean="0">
                <a:latin typeface="Comic Sans MS" panose="030F0702030302020204" pitchFamily="66" charset="0"/>
              </a:rPr>
              <a:t>fortuite per opératoire</a:t>
            </a:r>
            <a:endParaRPr lang="fr-FR" b="1" dirty="0">
              <a:latin typeface="Comic Sans MS" panose="030F0702030302020204" pitchFamily="66" charset="0"/>
            </a:endParaRPr>
          </a:p>
        </p:txBody>
      </p:sp>
      <p:sp>
        <p:nvSpPr>
          <p:cNvPr id="64" name="Rectangle 63"/>
          <p:cNvSpPr/>
          <p:nvPr/>
        </p:nvSpPr>
        <p:spPr>
          <a:xfrm>
            <a:off x="7029277" y="4624169"/>
            <a:ext cx="1953908" cy="646331"/>
          </a:xfrm>
          <a:prstGeom prst="rect">
            <a:avLst/>
          </a:prstGeom>
        </p:spPr>
        <p:txBody>
          <a:bodyPr wrap="square">
            <a:spAutoFit/>
          </a:bodyPr>
          <a:lstStyle/>
          <a:p>
            <a:pPr algn="ctr"/>
            <a:r>
              <a:rPr lang="fr-FR" b="1" dirty="0" smtClean="0">
                <a:latin typeface="Comic Sans MS" panose="030F0702030302020204" pitchFamily="66" charset="0"/>
              </a:rPr>
              <a:t>Symptômes/</a:t>
            </a:r>
          </a:p>
          <a:p>
            <a:pPr algn="ctr"/>
            <a:r>
              <a:rPr lang="fr-FR" b="1" dirty="0" smtClean="0">
                <a:latin typeface="Comic Sans MS" panose="030F0702030302020204" pitchFamily="66" charset="0"/>
              </a:rPr>
              <a:t>complications</a:t>
            </a:r>
            <a:endParaRPr lang="fr-FR" b="1" dirty="0">
              <a:latin typeface="Comic Sans MS" panose="030F0702030302020204" pitchFamily="66" charset="0"/>
            </a:endParaRPr>
          </a:p>
        </p:txBody>
      </p:sp>
    </p:spTree>
    <p:extLst>
      <p:ext uri="{BB962C8B-B14F-4D97-AF65-F5344CB8AC3E}">
        <p14:creationId xmlns:p14="http://schemas.microsoft.com/office/powerpoint/2010/main" xmlns="" val="84569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800"/>
                                        <p:tgtEl>
                                          <p:spTgt spid="5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700"/>
                                        <p:tgtEl>
                                          <p:spTgt spid="5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700"/>
                                        <p:tgtEl>
                                          <p:spTgt spid="5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6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anim calcmode="lin" valueType="num">
                                      <p:cBhvr>
                                        <p:cTn id="36" dur="1000" fill="hold"/>
                                        <p:tgtEl>
                                          <p:spTgt spid="63"/>
                                        </p:tgtEl>
                                        <p:attrNameLst>
                                          <p:attrName>ppt_x</p:attrName>
                                        </p:attrNameLst>
                                      </p:cBhvr>
                                      <p:tavLst>
                                        <p:tav tm="0">
                                          <p:val>
                                            <p:strVal val="#ppt_x"/>
                                          </p:val>
                                        </p:tav>
                                        <p:tav tm="100000">
                                          <p:val>
                                            <p:strVal val="#ppt_x"/>
                                          </p:val>
                                        </p:tav>
                                      </p:tavLst>
                                    </p:anim>
                                    <p:anim calcmode="lin" valueType="num">
                                      <p:cBhvr>
                                        <p:cTn id="3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61" grpId="0"/>
      <p:bldP spid="62" grpId="0"/>
      <p:bldP spid="63" grpId="0"/>
      <p:bldP spid="64"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8424</TotalTime>
  <Words>1636</Words>
  <Application>Microsoft Office PowerPoint</Application>
  <PresentationFormat>Personnalisé</PresentationFormat>
  <Paragraphs>497</Paragraphs>
  <Slides>71</Slides>
  <Notes>1</Notes>
  <HiddenSlides>0</HiddenSlides>
  <MMClips>0</MMClips>
  <ScaleCrop>false</ScaleCrop>
  <HeadingPairs>
    <vt:vector size="4" baseType="variant">
      <vt:variant>
        <vt:lpstr>Thème</vt:lpstr>
      </vt:variant>
      <vt:variant>
        <vt:i4>1</vt:i4>
      </vt:variant>
      <vt:variant>
        <vt:lpstr>Titres des diapositives</vt:lpstr>
      </vt:variant>
      <vt:variant>
        <vt:i4>71</vt:i4>
      </vt:variant>
    </vt:vector>
  </HeadingPairs>
  <TitlesOfParts>
    <vt:vector size="72" baseType="lpstr">
      <vt:lpstr>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Zähringer</dc:creator>
  <cp:lastModifiedBy>Admin</cp:lastModifiedBy>
  <cp:revision>127</cp:revision>
  <dcterms:created xsi:type="dcterms:W3CDTF">2017-01-05T13:17:27Z</dcterms:created>
  <dcterms:modified xsi:type="dcterms:W3CDTF">2019-11-28T11:48:44Z</dcterms:modified>
</cp:coreProperties>
</file>