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8"/>
  </p:notesMasterIdLst>
  <p:sldIdLst>
    <p:sldId id="256" r:id="rId2"/>
    <p:sldId id="558" r:id="rId3"/>
    <p:sldId id="368" r:id="rId4"/>
    <p:sldId id="328" r:id="rId5"/>
    <p:sldId id="578" r:id="rId6"/>
    <p:sldId id="380" r:id="rId7"/>
    <p:sldId id="295" r:id="rId8"/>
    <p:sldId id="389" r:id="rId9"/>
    <p:sldId id="301" r:id="rId10"/>
    <p:sldId id="302" r:id="rId11"/>
    <p:sldId id="303" r:id="rId12"/>
    <p:sldId id="320" r:id="rId13"/>
    <p:sldId id="321" r:id="rId14"/>
    <p:sldId id="304" r:id="rId15"/>
    <p:sldId id="395" r:id="rId16"/>
    <p:sldId id="579" r:id="rId17"/>
    <p:sldId id="533" r:id="rId18"/>
    <p:sldId id="536" r:id="rId19"/>
    <p:sldId id="534" r:id="rId20"/>
    <p:sldId id="562" r:id="rId21"/>
    <p:sldId id="569" r:id="rId22"/>
    <p:sldId id="563" r:id="rId23"/>
    <p:sldId id="564" r:id="rId24"/>
    <p:sldId id="373" r:id="rId25"/>
    <p:sldId id="382" r:id="rId26"/>
    <p:sldId id="388" r:id="rId27"/>
    <p:sldId id="324" r:id="rId28"/>
    <p:sldId id="325" r:id="rId29"/>
    <p:sldId id="326" r:id="rId30"/>
    <p:sldId id="333" r:id="rId31"/>
    <p:sldId id="378" r:id="rId32"/>
    <p:sldId id="522" r:id="rId33"/>
    <p:sldId id="551" r:id="rId34"/>
    <p:sldId id="523" r:id="rId35"/>
    <p:sldId id="552" r:id="rId36"/>
    <p:sldId id="524" r:id="rId37"/>
    <p:sldId id="511" r:id="rId38"/>
    <p:sldId id="512" r:id="rId39"/>
    <p:sldId id="521" r:id="rId40"/>
    <p:sldId id="513" r:id="rId41"/>
    <p:sldId id="576" r:id="rId42"/>
    <p:sldId id="515" r:id="rId43"/>
    <p:sldId id="528" r:id="rId44"/>
    <p:sldId id="516" r:id="rId45"/>
    <p:sldId id="518" r:id="rId46"/>
    <p:sldId id="519" r:id="rId47"/>
    <p:sldId id="520" r:id="rId48"/>
    <p:sldId id="573" r:id="rId49"/>
    <p:sldId id="336" r:id="rId50"/>
    <p:sldId id="575" r:id="rId51"/>
    <p:sldId id="383" r:id="rId52"/>
    <p:sldId id="384" r:id="rId53"/>
    <p:sldId id="385" r:id="rId54"/>
    <p:sldId id="342" r:id="rId55"/>
    <p:sldId id="318" r:id="rId56"/>
    <p:sldId id="319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7911-DB5D-4DA6-9AA4-E6633B2E2613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C423-1029-4DA2-A911-61450E8E1D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C0BA1-B1F3-4ED9-ACEA-D567E95A034F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CD9CC8-81A1-41BF-B5CD-C90139A5D7DB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53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4C423-1029-4DA2-A911-61450E8E1DB1}" type="slidenum">
              <a:rPr lang="fr-FR" smtClean="0"/>
              <a:pPr/>
              <a:t>55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CE95-CAC9-48DB-930D-0F8E3DF2A412}" type="datetimeFigureOut">
              <a:rPr lang="fr-FR" smtClean="0"/>
              <a:pPr/>
              <a:t>04/04/2020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942E-675C-4487-BB56-CD478E321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44463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TROUBLES  FONCTIONNELS INTESTINAUX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5786478" cy="164307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/>
                </a:solidFill>
              </a:rPr>
              <a:t>Dr DAMMENE DEBBIH Karim</a:t>
            </a:r>
          </a:p>
          <a:p>
            <a:endParaRPr lang="fr-FR" sz="40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5" name="Picture 2" descr="Résultat de recherche d'images pour &quot;douleur abdominale dessi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143248"/>
            <a:ext cx="3143240" cy="3714752"/>
          </a:xfrm>
          <a:prstGeom prst="rect">
            <a:avLst/>
          </a:prstGeom>
          <a:noFill/>
        </p:spPr>
      </p:pic>
      <p:pic>
        <p:nvPicPr>
          <p:cNvPr id="6" name="Picture 2" descr="http://vignette4.wikia.nocookie.net/borderlands/images/c/c0/Constipation.gif/revision/latest?cb=20100920005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3143240" cy="3571876"/>
          </a:xfrm>
          <a:prstGeom prst="rect">
            <a:avLst/>
          </a:prstGeom>
          <a:noFill/>
        </p:spPr>
      </p:pic>
      <p:pic>
        <p:nvPicPr>
          <p:cNvPr id="66562" name="Picture 2" descr="Résultat de recherche d'images pour &quot;constipation chronique adult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71810"/>
            <a:ext cx="335755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(3)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800" u="sng" dirty="0" smtClean="0"/>
              <a:t>B/ </a:t>
            </a:r>
            <a:r>
              <a:rPr lang="fr-FR" sz="3800" b="1" u="sng" dirty="0" smtClean="0"/>
              <a:t>Troubles de la sensibilité colique: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 La prévalence de </a:t>
            </a:r>
            <a:r>
              <a:rPr lang="fr-FR" b="1" dirty="0" smtClean="0">
                <a:solidFill>
                  <a:srgbClr val="FF0000"/>
                </a:solidFill>
              </a:rPr>
              <a:t>l’hypersensibilité viscérale </a:t>
            </a:r>
            <a:r>
              <a:rPr lang="fr-FR" dirty="0" smtClean="0"/>
              <a:t>(HV), évaluée lors de distensions rectales ou coliques est de </a:t>
            </a:r>
            <a:r>
              <a:rPr lang="fr-FR" b="1" dirty="0" smtClean="0">
                <a:solidFill>
                  <a:srgbClr val="00B050"/>
                </a:solidFill>
              </a:rPr>
              <a:t>60 à 90%</a:t>
            </a:r>
          </a:p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dirty="0" smtClean="0"/>
              <a:t>-  Les patients souffrant de SII tolèrent plus difficilement la distension colique.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 Les seuils de perception (inconfort et douleur) sont abaissés chez les patients présentant un SII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(4)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785794"/>
            <a:ext cx="7901014" cy="60722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12800" b="1" u="sng" dirty="0" smtClean="0"/>
              <a:t> C/ : TFI post infectieux </a:t>
            </a:r>
            <a:r>
              <a:rPr lang="fr-FR" sz="8600" b="1" u="sng" dirty="0" smtClean="0"/>
              <a:t> </a:t>
            </a:r>
          </a:p>
          <a:p>
            <a:pPr>
              <a:buNone/>
            </a:pPr>
            <a:r>
              <a:rPr lang="fr-FR" sz="6000" dirty="0" smtClean="0"/>
              <a:t> </a:t>
            </a:r>
            <a:r>
              <a:rPr lang="fr-FR" sz="6000" b="1" dirty="0" smtClean="0">
                <a:solidFill>
                  <a:srgbClr val="FF0000"/>
                </a:solidFill>
              </a:rPr>
              <a:t>  </a:t>
            </a:r>
            <a:endParaRPr lang="fr-FR" sz="5800" u="sng" dirty="0" smtClean="0"/>
          </a:p>
          <a:p>
            <a:pPr>
              <a:buNone/>
            </a:pPr>
            <a:endParaRPr lang="fr-FR" b="1" u="sng" dirty="0" smtClean="0"/>
          </a:p>
          <a:p>
            <a:pPr>
              <a:buFontTx/>
              <a:buChar char="-"/>
            </a:pPr>
            <a:r>
              <a:rPr lang="fr-FR" sz="9600" dirty="0" smtClean="0"/>
              <a:t> 9 et 25 % des personnes ayant une gastro-entérite aigue vont développer  des symptômes de  TFI dans les 6 à 12 mois suivants</a:t>
            </a:r>
            <a:endParaRPr lang="fr-FR" sz="9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sz="9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9600" dirty="0" smtClean="0"/>
              <a:t>Germes: bactéries: </a:t>
            </a:r>
            <a:r>
              <a:rPr lang="fr-FR" sz="9600" b="1" dirty="0" smtClean="0"/>
              <a:t>Campylobacter ou shigella </a:t>
            </a:r>
            <a:r>
              <a:rPr lang="fr-FR" sz="9600" dirty="0" smtClean="0"/>
              <a:t>&gt; salmonella</a:t>
            </a:r>
          </a:p>
          <a:p>
            <a:pPr>
              <a:buNone/>
            </a:pPr>
            <a:r>
              <a:rPr lang="fr-FR" sz="9600" dirty="0" smtClean="0"/>
              <a:t>       parasitaire: </a:t>
            </a:r>
            <a:r>
              <a:rPr lang="fr-FR" sz="9600" b="1" dirty="0" smtClean="0"/>
              <a:t>amibes</a:t>
            </a:r>
            <a:r>
              <a:rPr lang="fr-FR" sz="9600" dirty="0" smtClean="0"/>
              <a:t>,   virale?</a:t>
            </a:r>
          </a:p>
          <a:p>
            <a:pPr>
              <a:buFontTx/>
              <a:buChar char="-"/>
            </a:pPr>
            <a:endParaRPr lang="fr-FR" sz="9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9600" dirty="0" smtClean="0"/>
              <a:t>-    </a:t>
            </a:r>
            <a:r>
              <a:rPr lang="fr-FR" sz="9600" b="1" dirty="0" smtClean="0"/>
              <a:t> Mécanisme</a:t>
            </a:r>
            <a:r>
              <a:rPr lang="fr-FR" sz="9600" dirty="0" smtClean="0"/>
              <a:t>: réaction inflammatoire anormale aurait pour conséquence de </a:t>
            </a:r>
            <a:r>
              <a:rPr lang="fr-FR" sz="9600" b="1" dirty="0" smtClean="0"/>
              <a:t>sensibiliser les mécanorécepteurs muqueux</a:t>
            </a:r>
            <a:r>
              <a:rPr lang="fr-FR" sz="9600" dirty="0" smtClean="0"/>
              <a:t> et/ou </a:t>
            </a:r>
            <a:r>
              <a:rPr lang="fr-FR" sz="9600" b="1" dirty="0" smtClean="0"/>
              <a:t>des terminaisons nerveuses sensitives </a:t>
            </a:r>
            <a:r>
              <a:rPr lang="fr-FR" sz="9600" dirty="0" smtClean="0"/>
              <a:t>(via la libération </a:t>
            </a:r>
            <a:r>
              <a:rPr lang="fr-FR" sz="9600" dirty="0" smtClean="0">
                <a:solidFill>
                  <a:srgbClr val="FF0000"/>
                </a:solidFill>
              </a:rPr>
              <a:t>de sérotonine</a:t>
            </a:r>
            <a:r>
              <a:rPr lang="fr-FR" sz="9600" dirty="0" smtClean="0"/>
              <a:t>) et de favoriser l’apparition des symptômes typiques de TFI</a:t>
            </a:r>
            <a:endParaRPr lang="fr-FR" sz="9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sz="96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9600" dirty="0" smtClean="0"/>
              <a:t>Les facteurs de risque: sexe féminin, durée &gt; 5jours de l’épisode aigu, stress associé</a:t>
            </a:r>
          </a:p>
          <a:p>
            <a:pPr>
              <a:buNone/>
            </a:pPr>
            <a:endParaRPr lang="fr-FR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(5)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14400" b="1" u="sng" dirty="0" smtClean="0"/>
              <a:t> D/ Flore bactérienne:</a:t>
            </a:r>
          </a:p>
          <a:p>
            <a:pPr>
              <a:buNone/>
            </a:pPr>
            <a:r>
              <a:rPr lang="fr-FR" b="1" dirty="0" smtClean="0"/>
              <a:t> </a:t>
            </a:r>
          </a:p>
          <a:p>
            <a:pPr>
              <a:buFontTx/>
              <a:buChar char="-"/>
            </a:pPr>
            <a:r>
              <a:rPr lang="fr-FR" sz="9600" b="1" dirty="0" smtClean="0"/>
              <a:t>Fonctions:    </a:t>
            </a:r>
          </a:p>
          <a:p>
            <a:pPr>
              <a:buNone/>
            </a:pPr>
            <a:r>
              <a:rPr lang="fr-FR" sz="9600" dirty="0"/>
              <a:t> </a:t>
            </a:r>
            <a:r>
              <a:rPr lang="fr-FR" sz="9600" dirty="0" smtClean="0"/>
              <a:t>        . Barrière contre des agents infectieux pathogènes</a:t>
            </a:r>
          </a:p>
          <a:p>
            <a:pPr>
              <a:buNone/>
            </a:pPr>
            <a:r>
              <a:rPr lang="fr-FR" sz="9600" dirty="0" smtClean="0"/>
              <a:t>         . Régulation de la réponse immunitaire</a:t>
            </a:r>
          </a:p>
          <a:p>
            <a:pPr>
              <a:buNone/>
            </a:pPr>
            <a:r>
              <a:rPr lang="fr-FR" sz="9600" dirty="0" smtClean="0"/>
              <a:t>         . Régulation de la motricité et de la sensibilité du côlon</a:t>
            </a:r>
          </a:p>
          <a:p>
            <a:pPr>
              <a:buNone/>
            </a:pPr>
            <a:r>
              <a:rPr lang="fr-FR" sz="9600" dirty="0" smtClean="0"/>
              <a:t>         . Métabolique en terminant les processus de digestion des glucides  non absorbés .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  . </a:t>
            </a:r>
            <a:r>
              <a:rPr lang="fr-FR" sz="9600" b="1" dirty="0" smtClean="0"/>
              <a:t>après la prise </a:t>
            </a:r>
            <a:r>
              <a:rPr lang="fr-FR" sz="9600" dirty="0" smtClean="0"/>
              <a:t>d’</a:t>
            </a:r>
            <a:r>
              <a:rPr lang="fr-FR" sz="9600" b="1" dirty="0" smtClean="0">
                <a:solidFill>
                  <a:srgbClr val="FF0000"/>
                </a:solidFill>
              </a:rPr>
              <a:t>Antibiotique</a:t>
            </a:r>
            <a:r>
              <a:rPr lang="fr-FR" sz="9600" dirty="0" smtClean="0">
                <a:solidFill>
                  <a:srgbClr val="FF0000"/>
                </a:solidFill>
              </a:rPr>
              <a:t>s</a:t>
            </a:r>
            <a:r>
              <a:rPr lang="fr-FR" sz="9600" dirty="0" smtClean="0"/>
              <a:t> risque de survenue d’un  </a:t>
            </a:r>
            <a:r>
              <a:rPr lang="fr-FR" sz="9600" b="1" dirty="0" smtClean="0">
                <a:solidFill>
                  <a:srgbClr val="FF0000"/>
                </a:solidFill>
              </a:rPr>
              <a:t>déséquilibre</a:t>
            </a:r>
            <a:r>
              <a:rPr lang="fr-FR" sz="9600" dirty="0" smtClean="0"/>
              <a:t> de la flore bactérienne</a:t>
            </a:r>
          </a:p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b="1" dirty="0" smtClean="0"/>
              <a:t>-  Hypothèses: </a:t>
            </a:r>
          </a:p>
          <a:p>
            <a:pPr>
              <a:buNone/>
            </a:pPr>
            <a:r>
              <a:rPr lang="fr-FR" sz="9600" dirty="0" smtClean="0"/>
              <a:t>     </a:t>
            </a:r>
            <a:r>
              <a:rPr lang="fr-FR" sz="9600" dirty="0" smtClean="0">
                <a:solidFill>
                  <a:srgbClr val="FF0000"/>
                </a:solidFill>
              </a:rPr>
              <a:t>. Production trop élevée de gaz</a:t>
            </a:r>
          </a:p>
          <a:p>
            <a:pPr>
              <a:buNone/>
            </a:pPr>
            <a:r>
              <a:rPr lang="fr-FR" sz="9600" dirty="0" smtClean="0">
                <a:solidFill>
                  <a:srgbClr val="FF0000"/>
                </a:solidFill>
              </a:rPr>
              <a:t>     . Un transit anormal </a:t>
            </a:r>
          </a:p>
          <a:p>
            <a:pPr>
              <a:buNone/>
            </a:pPr>
            <a:r>
              <a:rPr lang="fr-FR" sz="9600" dirty="0" smtClean="0">
                <a:solidFill>
                  <a:srgbClr val="FF0000"/>
                </a:solidFill>
              </a:rPr>
              <a:t>     . Une hypersensibilité viscérale</a:t>
            </a:r>
          </a:p>
          <a:p>
            <a:pPr>
              <a:buNone/>
            </a:pPr>
            <a:r>
              <a:rPr lang="fr-FR" sz="9600" dirty="0" smtClean="0"/>
              <a:t>  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(6)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918" y="2214554"/>
            <a:ext cx="8901082" cy="4325112"/>
          </a:xfrm>
        </p:spPr>
        <p:txBody>
          <a:bodyPr/>
          <a:lstStyle/>
          <a:p>
            <a:pPr>
              <a:buNone/>
            </a:pPr>
            <a:r>
              <a:rPr lang="fr-FR" sz="3600" b="1" u="sng" dirty="0" smtClean="0"/>
              <a:t>E/ Facteurs diététiques et luminaux: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sz="2800" dirty="0" smtClean="0"/>
              <a:t>Aggravent-ils plus qu’ils ne le provoquent</a:t>
            </a:r>
          </a:p>
          <a:p>
            <a:pPr>
              <a:buFontTx/>
              <a:buChar char="-"/>
            </a:pPr>
            <a:r>
              <a:rPr lang="fr-FR" sz="2800" dirty="0" smtClean="0"/>
              <a:t>Régime alimentaire (café, produits laitiers, céréaliers, les édulcorants</a:t>
            </a:r>
            <a:r>
              <a:rPr lang="fr-FR" dirty="0" smtClean="0"/>
              <a:t>,…………)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Allergies alimentaires : n’est pas responsable de TFI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(7)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9291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3600" b="1" u="sng" dirty="0" smtClean="0"/>
              <a:t>F/  Facteurs psycho-sociaux:</a:t>
            </a:r>
          </a:p>
          <a:p>
            <a:pPr>
              <a:buNone/>
            </a:pPr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b="1" dirty="0"/>
              <a:t> </a:t>
            </a:r>
            <a:r>
              <a:rPr lang="fr-FR" b="1" dirty="0" smtClean="0"/>
              <a:t>     50% </a:t>
            </a:r>
            <a:r>
              <a:rPr lang="fr-FR" dirty="0" smtClean="0"/>
              <a:t>des TFI </a:t>
            </a:r>
            <a:r>
              <a:rPr lang="fr-FR" dirty="0"/>
              <a:t> </a:t>
            </a:r>
            <a:r>
              <a:rPr lang="fr-FR" dirty="0" smtClean="0"/>
              <a:t>présentent un désordre psychologiques ou psychiatriques: </a:t>
            </a:r>
            <a:r>
              <a:rPr lang="fr-FR" dirty="0" smtClean="0">
                <a:solidFill>
                  <a:srgbClr val="FF0000"/>
                </a:solidFill>
              </a:rPr>
              <a:t>névrose ,phobie, état dépressif, événement de vie douloureux anxiété, dépression, hypochondrie, somatisation……….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-  Un stress psychologique exacerbe les symptômes</a:t>
            </a:r>
          </a:p>
          <a:p>
            <a:pPr>
              <a:buNone/>
            </a:pPr>
            <a:r>
              <a:rPr lang="fr-FR" dirty="0" smtClean="0"/>
              <a:t>    -  Augmente le nombre de consultations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(8)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74" y="2249424"/>
            <a:ext cx="8901082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600" b="1" u="sng" dirty="0" smtClean="0"/>
              <a:t>G/ Facteurs génétique et épi génétique: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Existe une prévalence familiale( un fond psychosocial et génétique). Les données d’études chez des jumeaux.</a:t>
            </a:r>
          </a:p>
          <a:p>
            <a:pPr>
              <a:buNone/>
            </a:pPr>
            <a:r>
              <a:rPr lang="fr-FR" dirty="0" smtClean="0"/>
              <a:t>  </a:t>
            </a:r>
          </a:p>
          <a:p>
            <a:r>
              <a:rPr lang="fr-FR" dirty="0" smtClean="0"/>
              <a:t> facteurs l’épi génétique c.-à-d.  des  anomalies  du génome dues  à  l’effet  de l’environnement .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PHYSIOPATHOLOGIE (9)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Les TFI résultent d’une </a:t>
            </a:r>
            <a:r>
              <a:rPr lang="fr-FR" b="1" dirty="0" smtClean="0"/>
              <a:t>interaction complexe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De troubles digestifs: anomalie de la </a:t>
            </a:r>
            <a:r>
              <a:rPr lang="fr-FR" b="1" dirty="0" smtClean="0"/>
              <a:t>motricité</a:t>
            </a:r>
            <a:r>
              <a:rPr lang="fr-FR" dirty="0" smtClean="0"/>
              <a:t> et de la </a:t>
            </a:r>
            <a:r>
              <a:rPr lang="fr-FR" b="1" dirty="0" smtClean="0"/>
              <a:t>sensibilité</a:t>
            </a:r>
            <a:r>
              <a:rPr lang="fr-FR" dirty="0" smtClean="0"/>
              <a:t> digestives.</a:t>
            </a:r>
          </a:p>
          <a:p>
            <a:pPr>
              <a:buFontTx/>
              <a:buChar char="-"/>
            </a:pPr>
            <a:r>
              <a:rPr lang="fr-FR" dirty="0" smtClean="0"/>
              <a:t>D’anomalies de contrôle de la douleur</a:t>
            </a:r>
          </a:p>
          <a:p>
            <a:pPr>
              <a:buFontTx/>
              <a:buChar char="-"/>
            </a:pPr>
            <a:r>
              <a:rPr lang="fr-FR" dirty="0" smtClean="0"/>
              <a:t>Des mécanismes </a:t>
            </a:r>
            <a:r>
              <a:rPr lang="fr-FR" b="1" dirty="0" smtClean="0"/>
              <a:t>psychosociaux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Auxquels il faut sans doute ajouter:</a:t>
            </a:r>
          </a:p>
          <a:p>
            <a:pPr>
              <a:buNone/>
            </a:pPr>
            <a:r>
              <a:rPr lang="fr-FR" dirty="0" smtClean="0"/>
              <a:t>  - Le rôle de l</a:t>
            </a:r>
            <a:r>
              <a:rPr lang="fr-FR" b="1" dirty="0" smtClean="0"/>
              <a:t>’alimentation</a:t>
            </a:r>
            <a:r>
              <a:rPr lang="fr-FR" dirty="0" smtClean="0"/>
              <a:t> ou d’une réaction anormale à certains aliments</a:t>
            </a:r>
          </a:p>
          <a:p>
            <a:pPr>
              <a:buNone/>
            </a:pPr>
            <a:r>
              <a:rPr lang="fr-FR" dirty="0" smtClean="0"/>
              <a:t>  - Le rôle de certaines </a:t>
            </a:r>
            <a:r>
              <a:rPr lang="fr-FR" b="1" dirty="0" smtClean="0"/>
              <a:t>bactéries</a:t>
            </a:r>
          </a:p>
          <a:p>
            <a:pPr>
              <a:buNone/>
            </a:pPr>
            <a:r>
              <a:rPr lang="fr-FR" dirty="0" smtClean="0"/>
              <a:t>  - Et peut-être un </a:t>
            </a:r>
            <a:r>
              <a:rPr lang="fr-FR" b="1" dirty="0" smtClean="0"/>
              <a:t>terrain génétique </a:t>
            </a:r>
            <a:r>
              <a:rPr lang="fr-FR" dirty="0" smtClean="0"/>
              <a:t>particulier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5784" y="428604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fr-FR" b="1" u="sng" dirty="0" smtClean="0">
                <a:solidFill>
                  <a:srgbClr val="FF0000"/>
                </a:solidFill>
              </a:rPr>
              <a:t>Signes cliniques  d’appel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9720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dirty="0" smtClean="0"/>
          </a:p>
          <a:p>
            <a:pPr lvl="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Douleurs abdominales.</a:t>
            </a:r>
            <a:endParaRPr lang="fr-FR" sz="2600" dirty="0" smtClean="0"/>
          </a:p>
          <a:p>
            <a:pPr lvl="0"/>
            <a:r>
              <a:rPr lang="fr-FR" sz="2400" dirty="0" smtClean="0"/>
              <a:t>De type variable : spasme , torsion, brûlure, aiguille </a:t>
            </a:r>
          </a:p>
          <a:p>
            <a:pPr lvl="0"/>
            <a:r>
              <a:rPr lang="fr-FR" sz="2400" dirty="0" smtClean="0"/>
              <a:t>De localisation classique en fosse iliaque gauche, droite  parfois sous- ombilicale, diffuse en cadre. </a:t>
            </a:r>
          </a:p>
          <a:p>
            <a:r>
              <a:rPr lang="fr-FR" sz="2400" dirty="0" smtClean="0"/>
              <a:t> Intensité variable : de la simple gène à la crise intolérable voire syncopale Soulagées par l’émission de selles ou de gaz.</a:t>
            </a:r>
          </a:p>
          <a:p>
            <a:pPr lvl="0"/>
            <a:r>
              <a:rPr lang="fr-FR" sz="2400" dirty="0" smtClean="0"/>
              <a:t>Sans rythme bien net : réveille-matin, post- prandiales, exceptionnellement nocturne.</a:t>
            </a:r>
          </a:p>
          <a:p>
            <a:pPr lvl="0"/>
            <a:r>
              <a:rPr lang="fr-FR" sz="2400" dirty="0" smtClean="0"/>
              <a:t>Avec une certaine périodicité: quelques semaines 2 à 3 fois par an.</a:t>
            </a:r>
          </a:p>
          <a:p>
            <a:pPr lvl="0"/>
            <a:endParaRPr lang="fr-FR" sz="2600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5" name="Picture 4" descr="http://previews.123rf.com/images/harunatsukobo/harunatsukobo1405/harunatsukobo140500047/28784792-Femmes-de-douleurs-abdominales-Banque-d'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034" y="0"/>
            <a:ext cx="203596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5721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Constipation</a:t>
            </a:r>
          </a:p>
          <a:p>
            <a:pPr lvl="0">
              <a:buNone/>
            </a:pPr>
            <a:endParaRPr lang="fr-FR" sz="2400" b="1" u="sng" dirty="0" smtClean="0">
              <a:solidFill>
                <a:srgbClr val="FF0000"/>
              </a:solidFill>
            </a:endParaRPr>
          </a:p>
          <a:p>
            <a:pPr marL="566928" indent="-457200"/>
            <a:r>
              <a:rPr lang="fr-FR" sz="2400" dirty="0" smtClean="0"/>
              <a:t> Une diminution de fréquence des défécations </a:t>
            </a:r>
          </a:p>
          <a:p>
            <a:pPr marL="566928" indent="-457200"/>
            <a:r>
              <a:rPr lang="fr-FR" sz="2400" dirty="0" smtClean="0"/>
              <a:t> moins de 3 fois par semaine.</a:t>
            </a:r>
          </a:p>
          <a:p>
            <a:pPr marL="566928" indent="-457200"/>
            <a:r>
              <a:rPr lang="fr-FR" sz="2400" dirty="0" smtClean="0"/>
              <a:t>  Emission de selles fermes ou dures, </a:t>
            </a:r>
          </a:p>
          <a:p>
            <a:pPr marL="566928" indent="-457200">
              <a:buNone/>
            </a:pPr>
            <a:r>
              <a:rPr lang="fr-FR" sz="2400" dirty="0" smtClean="0"/>
              <a:t>          occasionnellement   enrobées de    mucus.</a:t>
            </a:r>
          </a:p>
          <a:p>
            <a:pPr marL="566928" indent="-457200">
              <a:buNone/>
            </a:pPr>
            <a:endParaRPr lang="fr-FR" sz="2400" u="sng" dirty="0" smtClean="0"/>
          </a:p>
          <a:p>
            <a:pPr marL="566928" indent="-457200">
              <a:buNone/>
            </a:pPr>
            <a:endParaRPr lang="fr-FR" sz="2000" dirty="0" smtClean="0"/>
          </a:p>
          <a:p>
            <a:pPr marL="566928" indent="-457200">
              <a:buNone/>
            </a:pPr>
            <a:r>
              <a:rPr lang="fr-FR" sz="2000" dirty="0" smtClean="0"/>
              <a:t>    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3786190"/>
            <a:ext cx="9144000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Constipation Terminale</a:t>
            </a:r>
            <a:r>
              <a:rPr lang="fr-FR" sz="2000" dirty="0" smtClean="0"/>
              <a:t>   :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signes dyschésiques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Efforts de poussée, sensation d’évacuation incomplète.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Sensation d’obstruction ou de blocage anorectal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Manœuvres digitales pour faciliter l’évacuation des selles, perianales ou intra vaginales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sante-dz.com/consimgs/26122007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404" y="-24"/>
            <a:ext cx="258862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572140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800" dirty="0" smtClean="0"/>
          </a:p>
          <a:p>
            <a:pPr lvl="0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Diarrhée Motrice: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   Emission de selles liquides  plus de 3 fois par jour.</a:t>
            </a:r>
          </a:p>
          <a:p>
            <a:r>
              <a:rPr lang="fr-FR" sz="2400" dirty="0" smtClean="0"/>
              <a:t>   Diurne  Matinale ou postprandiale,</a:t>
            </a:r>
          </a:p>
          <a:p>
            <a:r>
              <a:rPr lang="fr-FR" sz="2400" dirty="0" smtClean="0"/>
              <a:t>   Impérieuse,</a:t>
            </a:r>
          </a:p>
          <a:p>
            <a:r>
              <a:rPr lang="fr-FR" sz="2400" dirty="0" smtClean="0"/>
              <a:t>  Contenant des aliments non digérées </a:t>
            </a:r>
          </a:p>
          <a:p>
            <a:pPr lvl="0"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3071810"/>
            <a:ext cx="9144000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PC2\Pictures\15301415-diar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322" y="0"/>
            <a:ext cx="2458677" cy="2714620"/>
          </a:xfrm>
          <a:prstGeom prst="rect">
            <a:avLst/>
          </a:prstGeom>
          <a:noFill/>
        </p:spPr>
      </p:pic>
      <p:pic>
        <p:nvPicPr>
          <p:cNvPr id="8" name="Picture 2" descr="http://vignette4.wikia.nocookie.net/borderlands/images/c/c0/Constipation.gif/revision/latest?cb=20100920005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00372"/>
            <a:ext cx="2214546" cy="3041961"/>
          </a:xfrm>
          <a:prstGeom prst="rect">
            <a:avLst/>
          </a:prstGeom>
          <a:noFill/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224210"/>
            <a:ext cx="9144000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Ballonnement: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plénitude épigastrique,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postprandiale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déclenchée par un stress, une émotion 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parfois permanente.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Souvent soulagé par l’émission de gaz, les éructations.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85720" y="21429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000108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itchFamily="2" charset="2"/>
              <a:buChar char="§"/>
            </a:pPr>
            <a:r>
              <a:rPr lang="fr-FR" sz="3200" b="1" dirty="0" smtClean="0"/>
              <a:t>Troubles fonctionnels intestinaux (TFI)</a:t>
            </a:r>
          </a:p>
          <a:p>
            <a:pPr>
              <a:buNone/>
            </a:pPr>
            <a:r>
              <a:rPr lang="fr-FR" sz="3200" b="1" dirty="0" smtClean="0"/>
              <a:t>           =  colopathie fonctionnelle</a:t>
            </a:r>
          </a:p>
          <a:p>
            <a:pPr>
              <a:buNone/>
            </a:pPr>
            <a:r>
              <a:rPr lang="fr-FR" sz="3200" b="1" dirty="0" smtClean="0"/>
              <a:t>           = syndrome de l’intestin irritable (SII)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3164681"/>
            <a:ext cx="821537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Pathologie bénigne, n'engage pas le pronostic vital mais…..  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   altère la qualité de vie.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ea typeface="Times New Roman" pitchFamily="18" charset="0"/>
                <a:cs typeface="Calibri" pitchFamily="34" charset="0"/>
              </a:rPr>
              <a:t>    Source d’un handicap chronique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   motif fréquent de consultations</a:t>
            </a:r>
            <a:endParaRPr lang="fr-FR" sz="2400" dirty="0" smtClean="0">
              <a:ea typeface="Times New Roman" pitchFamily="18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ea typeface="Times New Roman" pitchFamily="18" charset="0"/>
                <a:cs typeface="Calibri" pitchFamily="34" charset="0"/>
              </a:rPr>
              <a:t>    consommation de soins importante 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   retentissement économique .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 un problème de santé publique.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715404" cy="7072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3400" b="1" dirty="0">
                <a:solidFill>
                  <a:srgbClr val="FF0000"/>
                </a:solidFill>
              </a:rPr>
              <a:t>A- Importance de l'étape </a:t>
            </a:r>
            <a:r>
              <a:rPr lang="fr-FR" sz="3400" b="1" dirty="0" smtClean="0">
                <a:solidFill>
                  <a:srgbClr val="FF0000"/>
                </a:solidFill>
              </a:rPr>
              <a:t>clinique</a:t>
            </a:r>
          </a:p>
          <a:p>
            <a:pPr>
              <a:buNone/>
            </a:pPr>
            <a:endParaRPr lang="fr-FR" sz="3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400" dirty="0" smtClean="0"/>
              <a:t> </a:t>
            </a:r>
            <a:r>
              <a:rPr lang="fr-FR" sz="3400" dirty="0"/>
              <a:t>Le diagnostic </a:t>
            </a:r>
            <a:r>
              <a:rPr lang="fr-FR" sz="3400" dirty="0" smtClean="0"/>
              <a:t>est </a:t>
            </a:r>
            <a:r>
              <a:rPr lang="fr-FR" sz="3400" dirty="0"/>
              <a:t>évoqué par l'interrogatoire, </a:t>
            </a:r>
            <a:r>
              <a:rPr lang="fr-FR" sz="3400" dirty="0" smtClean="0"/>
              <a:t>sur</a:t>
            </a:r>
            <a:r>
              <a:rPr lang="fr-FR" sz="3400" dirty="0" smtClean="0">
                <a:solidFill>
                  <a:srgbClr val="FF0000"/>
                </a:solidFill>
              </a:rPr>
              <a:t> </a:t>
            </a:r>
            <a:r>
              <a:rPr lang="fr-FR" sz="3400" dirty="0">
                <a:solidFill>
                  <a:srgbClr val="FF0000"/>
                </a:solidFill>
              </a:rPr>
              <a:t>3 arguments </a:t>
            </a:r>
            <a:r>
              <a:rPr lang="fr-FR" sz="3400" dirty="0" smtClean="0"/>
              <a:t>:</a:t>
            </a:r>
          </a:p>
          <a:p>
            <a:pPr marL="566928" indent="-457200">
              <a:buNone/>
            </a:pPr>
            <a:endParaRPr lang="fr-FR" sz="3400" u="sng" dirty="0"/>
          </a:p>
          <a:p>
            <a:pPr marL="566928" indent="-457200">
              <a:buNone/>
            </a:pPr>
            <a:r>
              <a:rPr lang="fr-FR" sz="3400" u="sng" dirty="0" smtClean="0"/>
              <a:t>1- </a:t>
            </a:r>
            <a:r>
              <a:rPr lang="fr-FR" sz="3400" b="1" u="sng" dirty="0"/>
              <a:t>existence de troubles digestifs chroniques</a:t>
            </a:r>
            <a:r>
              <a:rPr lang="fr-FR" sz="3400" u="sng" dirty="0"/>
              <a:t> </a:t>
            </a:r>
            <a:r>
              <a:rPr lang="fr-FR" sz="3400" u="sng" dirty="0" smtClean="0"/>
              <a:t>;</a:t>
            </a:r>
          </a:p>
          <a:p>
            <a:pPr marL="566928" indent="-457200"/>
            <a:r>
              <a:rPr lang="fr-FR" sz="3400" dirty="0" smtClean="0"/>
              <a:t>au cours des 6 derniers mois, parfois depuis l’enfance</a:t>
            </a:r>
          </a:p>
          <a:p>
            <a:pPr marL="566928" indent="-457200"/>
            <a:r>
              <a:rPr lang="fr-FR" sz="3400" dirty="0" smtClean="0"/>
              <a:t> ou au décours d’une infection intestinale</a:t>
            </a:r>
          </a:p>
          <a:p>
            <a:r>
              <a:rPr lang="fr-FR" sz="3400" dirty="0" smtClean="0"/>
              <a:t>  Présents pendant au moins 3 mois , non nécessairement consécutive</a:t>
            </a:r>
            <a:endParaRPr lang="fr-FR" sz="3400" u="sng" dirty="0" smtClean="0"/>
          </a:p>
          <a:p>
            <a:pPr>
              <a:buNone/>
            </a:pPr>
            <a:r>
              <a:rPr lang="fr-FR" sz="3400" u="sng" dirty="0"/>
              <a:t/>
            </a:r>
            <a:br>
              <a:rPr lang="fr-FR" sz="3400" u="sng" dirty="0"/>
            </a:br>
            <a:r>
              <a:rPr lang="fr-FR" sz="3400" dirty="0"/>
              <a:t/>
            </a:r>
            <a:br>
              <a:rPr lang="fr-FR" sz="3400" dirty="0"/>
            </a:br>
            <a:endParaRPr lang="fr-FR" sz="3400" dirty="0"/>
          </a:p>
        </p:txBody>
      </p:sp>
      <p:sp>
        <p:nvSpPr>
          <p:cNvPr id="4" name="Rectangle 3"/>
          <p:cNvSpPr/>
          <p:nvPr/>
        </p:nvSpPr>
        <p:spPr>
          <a:xfrm>
            <a:off x="928662" y="357166"/>
            <a:ext cx="6919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Conduite diagnostique pratique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43116"/>
            <a:ext cx="8715404" cy="7072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400" u="sng" dirty="0"/>
              <a:t/>
            </a:r>
            <a:br>
              <a:rPr lang="fr-FR" sz="3400" u="sng" dirty="0"/>
            </a:br>
            <a:r>
              <a:rPr lang="fr-FR" sz="3400" u="sng" dirty="0"/>
              <a:t/>
            </a:r>
            <a:br>
              <a:rPr lang="fr-FR" sz="3400" u="sng" dirty="0"/>
            </a:br>
            <a:r>
              <a:rPr lang="fr-FR" sz="2800" b="1" u="sng" dirty="0" smtClean="0"/>
              <a:t>3- Normalité </a:t>
            </a:r>
            <a:r>
              <a:rPr lang="fr-FR" sz="2800" b="1" u="sng" dirty="0"/>
              <a:t>de l'examen clinique</a:t>
            </a:r>
            <a:r>
              <a:rPr lang="fr-FR" sz="2800" b="1" u="sng" dirty="0" smtClean="0"/>
              <a:t>.</a:t>
            </a:r>
            <a:r>
              <a:rPr lang="fr-FR" sz="2800" b="1" u="sng" dirty="0"/>
              <a:t> </a:t>
            </a:r>
            <a:endParaRPr lang="fr-FR" sz="2800" b="1" u="sng" dirty="0" smtClean="0"/>
          </a:p>
          <a:p>
            <a:pPr>
              <a:buNone/>
            </a:pPr>
            <a:r>
              <a:rPr lang="fr-FR" sz="2800" dirty="0"/>
              <a:t> </a:t>
            </a:r>
            <a:r>
              <a:rPr lang="fr-FR" sz="2800" dirty="0" smtClean="0"/>
              <a:t>    La </a:t>
            </a:r>
            <a:r>
              <a:rPr lang="fr-FR" sz="2800" dirty="0"/>
              <a:t>palpation abdominale peut réveiller la douleur, notamment au niveau des fosses iliaques. Un segment colique douloureux (« corde colique ») est parfois perceptible dans la région sigmoïdienne. </a:t>
            </a:r>
            <a:r>
              <a:rPr lang="fr-FR" sz="3400" dirty="0"/>
              <a:t/>
            </a:r>
            <a:br>
              <a:rPr lang="fr-FR" sz="3400" dirty="0"/>
            </a:br>
            <a:r>
              <a:rPr lang="fr-FR" sz="3400" dirty="0"/>
              <a:t> </a:t>
            </a:r>
            <a:br>
              <a:rPr lang="fr-FR" sz="3400" dirty="0"/>
            </a:br>
            <a:endParaRPr lang="fr-FR" sz="3400" dirty="0"/>
          </a:p>
        </p:txBody>
      </p:sp>
      <p:sp>
        <p:nvSpPr>
          <p:cNvPr id="4" name="Rectangle 3"/>
          <p:cNvSpPr/>
          <p:nvPr/>
        </p:nvSpPr>
        <p:spPr>
          <a:xfrm>
            <a:off x="428596" y="285728"/>
            <a:ext cx="6919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Conduite diagnostique pratique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42873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u="sng" dirty="0" smtClean="0"/>
              <a:t>2-  Absence d'altération de l'état général</a:t>
            </a:r>
          </a:p>
          <a:p>
            <a:pPr>
              <a:buNone/>
            </a:pPr>
            <a:r>
              <a:rPr lang="fr-FR" sz="2800" dirty="0" smtClean="0"/>
              <a:t>   (en particulier absence d'amaigrissement)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64" y="2786058"/>
            <a:ext cx="87154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dirty="0" smtClean="0"/>
          </a:p>
          <a:p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 smtClean="0"/>
          </a:p>
          <a:p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• le contexte psychologique (personnalité hypochondriaque, hystérique, anxieuse ou dépressive) ;</a:t>
            </a:r>
          </a:p>
          <a:p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• l'influence du stress ou des événements sociaux et affectifs sur les symptômes.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Outre les caractères des symptômes décrits ci-dessus, 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sont particulièrement évocateurs </a:t>
            </a:r>
            <a:r>
              <a:rPr lang="fr-FR" sz="2800" b="1" dirty="0" smtClean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150017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• </a:t>
            </a:r>
            <a:r>
              <a:rPr lang="fr-FR" sz="2400" b="1" dirty="0" smtClean="0"/>
              <a:t>l'intensité et le polymorphisme du tableau symptomatique contrastant avec l'absence de signe objectif à l'examen physique et l'absence de retentissement sur l'état général ;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71472" y="328612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• l'ancienneté des symptômes dont les caractères ne se sont guère modifiés ;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642918"/>
            <a:ext cx="660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B- Explorations complémentaires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164305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Il n'y pas de marqueur biologique ou morphologique du SII. </a:t>
            </a:r>
            <a:endParaRPr lang="fr-FR" sz="24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214422"/>
            <a:ext cx="9144000" cy="49737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200" noProof="0" dirty="0" smtClean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 biologique standard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:(de routine est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incontournable)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FNS, CRP ionogramme sanguin,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fr-FR" sz="2800" dirty="0" smtClean="0"/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bilan thyroïdien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Echographie A/P: normale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hepatoweb.com/Images/Schema_colosc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7" y="3740603"/>
            <a:ext cx="3000364" cy="31173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5357826"/>
            <a:ext cx="4572000" cy="96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fr-FR" sz="3200" b="1" dirty="0" smtClean="0">
                <a:solidFill>
                  <a:srgbClr val="FF0000"/>
                </a:solidFill>
              </a:rPr>
              <a:t>Coloscopie ….???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4857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600" dirty="0" smtClean="0"/>
              <a:t>       </a:t>
            </a:r>
          </a:p>
          <a:p>
            <a:pPr marL="624078" lvl="0" indent="-514350">
              <a:buFont typeface="+mj-lt"/>
              <a:buAutoNum type="arabicPeriod"/>
            </a:pPr>
            <a:r>
              <a:rPr lang="fr-FR" sz="3300" b="1" dirty="0" smtClean="0"/>
              <a:t>   Antécédent familial de cancer ou d'adénomes colorectaux</a:t>
            </a:r>
          </a:p>
          <a:p>
            <a:pPr marL="624078" lvl="0" indent="-514350">
              <a:buFont typeface="+mj-lt"/>
              <a:buAutoNum type="arabicPeriod"/>
            </a:pPr>
            <a:r>
              <a:rPr lang="fr-FR" sz="3300" b="1" dirty="0" smtClean="0"/>
              <a:t>   Âge &gt; 50 ans (en l'absence de coloscopie complète depuis l'installation des symptômes)</a:t>
            </a:r>
          </a:p>
          <a:p>
            <a:pPr marL="624078" lvl="0" indent="-514350">
              <a:buFont typeface="+mj-lt"/>
              <a:buAutoNum type="arabicPeriod"/>
            </a:pPr>
            <a:r>
              <a:rPr lang="fr-FR" sz="3300" b="1" dirty="0" smtClean="0"/>
              <a:t>   Symptômes récents ou récemment modifiés</a:t>
            </a:r>
          </a:p>
          <a:p>
            <a:pPr marL="624078" lvl="0" indent="-514350">
              <a:buFont typeface="+mj-lt"/>
              <a:buAutoNum type="arabicPeriod"/>
            </a:pPr>
            <a:r>
              <a:rPr lang="fr-FR" sz="3300" b="1" dirty="0" smtClean="0"/>
              <a:t>   Résistance au traitement symptomatique</a:t>
            </a:r>
          </a:p>
          <a:p>
            <a:pPr marL="624078" lvl="0" indent="-514350">
              <a:buFont typeface="+mj-lt"/>
              <a:buAutoNum type="arabicPeriod"/>
            </a:pPr>
            <a:endParaRPr lang="fr-FR" sz="3300" b="1" dirty="0" smtClean="0"/>
          </a:p>
          <a:p>
            <a:pPr marL="624078" indent="-514350">
              <a:buFont typeface="+mj-lt"/>
              <a:buAutoNum type="arabicPeriod"/>
            </a:pPr>
            <a:r>
              <a:rPr lang="fr-FR" sz="3300" b="1" dirty="0" smtClean="0"/>
              <a:t>   Présence de signes d'alarme : 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anomalies de l'examen clinique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hémorragie digestive 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FF0000"/>
                </a:solidFill>
              </a:rPr>
              <a:t>amaigrissement. </a:t>
            </a:r>
          </a:p>
          <a:p>
            <a:pPr marL="624078" lvl="0" indent="-51435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 </a:t>
            </a:r>
            <a:r>
              <a:rPr lang="fr-FR" b="1" dirty="0" smtClean="0"/>
              <a:t>Coloscopie:  </a:t>
            </a:r>
            <a:r>
              <a:rPr lang="fr-FR" b="1" i="1" dirty="0" smtClean="0">
                <a:solidFill>
                  <a:srgbClr val="FF0000"/>
                </a:solidFill>
              </a:rPr>
              <a:t> indications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5" name="Picture 4" descr="https://www.autorites-valeurs-mobilieres.ca/uploadedImages/General/images/Red%20Flag.jpg?n=4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71942"/>
            <a:ext cx="2595586" cy="2595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DIAGNOSTIC DIFFERENTIEL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858679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1- Cancer colorectal:</a:t>
            </a:r>
          </a:p>
          <a:p>
            <a:pPr>
              <a:buNone/>
            </a:pPr>
            <a:r>
              <a:rPr lang="fr-FR" sz="2000" b="1" dirty="0" smtClean="0"/>
              <a:t>      Personne  âgée qui développe une symptomatologie de SII  récente , Rectorragie, anémie ,amaigrissement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2- Colites inflammatoires (Crohn et RCH): </a:t>
            </a:r>
            <a:r>
              <a:rPr lang="fr-FR" sz="2000" b="1" dirty="0" smtClean="0"/>
              <a:t>diarrhées chroniques, réctorragie, masse inflammatoire, fière, AMG, lésion péri-anale, CRP élevée.</a:t>
            </a:r>
          </a:p>
          <a:p>
            <a:pPr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3- Intolérance au lactose</a:t>
            </a:r>
            <a:r>
              <a:rPr lang="fr-FR" sz="2000" b="1" dirty="0" smtClean="0"/>
              <a:t>: symptômes (ballonnements, flatulence, diarrhées) en relation directe avec une consommation de produits laitiers. </a:t>
            </a:r>
          </a:p>
          <a:p>
            <a:pPr>
              <a:buNone/>
            </a:pPr>
            <a:r>
              <a:rPr lang="fr-FR" sz="2000" b="1" dirty="0" smtClean="0"/>
              <a:t>      Diagnostic par le test au lactose</a:t>
            </a:r>
          </a:p>
          <a:p>
            <a:pPr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4- Maladie cœliaque</a:t>
            </a:r>
            <a:r>
              <a:rPr lang="fr-FR" sz="2000" b="1" dirty="0" smtClean="0"/>
              <a:t>: diarrhées chroniques, syndrome carentiel, fatigue ,</a:t>
            </a:r>
          </a:p>
          <a:p>
            <a:pPr>
              <a:buNone/>
            </a:pPr>
            <a:r>
              <a:rPr lang="fr-FR" sz="2000" b="1" dirty="0" smtClean="0"/>
              <a:t>      bilan immunologique et histologiques (AV)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5- Diarrhée aigue</a:t>
            </a:r>
            <a:r>
              <a:rPr lang="fr-FR" sz="2000" b="1" dirty="0" smtClean="0"/>
              <a:t> due aux protozoaire et aux bactéries: début aigu, 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14412" y="214290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2511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du traitement: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b="1" dirty="0" smtClean="0"/>
              <a:t>Relation  médecin patient</a:t>
            </a:r>
          </a:p>
          <a:p>
            <a:pPr>
              <a:buFontTx/>
              <a:buChar char="-"/>
            </a:pPr>
            <a:r>
              <a:rPr lang="fr-FR" b="1" dirty="0" smtClean="0"/>
              <a:t>Hygiène de vie</a:t>
            </a:r>
          </a:p>
          <a:p>
            <a:pPr>
              <a:buFontTx/>
              <a:buChar char="-"/>
            </a:pPr>
            <a:r>
              <a:rPr lang="fr-FR" b="1" dirty="0" smtClean="0"/>
              <a:t>Diététique</a:t>
            </a:r>
          </a:p>
          <a:p>
            <a:pPr>
              <a:buFontTx/>
              <a:buChar char="-"/>
            </a:pPr>
            <a:r>
              <a:rPr lang="fr-FR" b="1" dirty="0" smtClean="0"/>
              <a:t>Médicaments</a:t>
            </a:r>
          </a:p>
          <a:p>
            <a:pPr>
              <a:buFontTx/>
              <a:buChar char="-"/>
            </a:pPr>
            <a:r>
              <a:rPr lang="fr-FR" b="1" dirty="0" smtClean="0"/>
              <a:t>Prise en charge psychologique</a:t>
            </a:r>
          </a:p>
        </p:txBody>
      </p:sp>
      <p:pic>
        <p:nvPicPr>
          <p:cNvPr id="48130" name="Picture 2" descr="http://medecine.savoir.fr/images/0/08/TROUBLE_FONCTIONNEL_INTEST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452" y="285728"/>
            <a:ext cx="446254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433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 (2)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Relation  médecin patient</a:t>
            </a: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dirty="0" smtClean="0"/>
              <a:t>        </a:t>
            </a:r>
            <a:r>
              <a:rPr lang="fr-FR" b="1" dirty="0" smtClean="0">
                <a:solidFill>
                  <a:srgbClr val="FF0000"/>
                </a:solidFill>
              </a:rPr>
              <a:t>Effet placébo du médecin </a:t>
            </a:r>
            <a:r>
              <a:rPr lang="fr-FR" dirty="0" smtClean="0">
                <a:solidFill>
                  <a:srgbClr val="FF0000"/>
                </a:solidFill>
              </a:rPr>
              <a:t>: 30 à 80% cas</a:t>
            </a:r>
          </a:p>
          <a:p>
            <a:pPr>
              <a:buNone/>
            </a:pPr>
            <a:r>
              <a:rPr lang="fr-FR" sz="2400" dirty="0" smtClean="0"/>
              <a:t>       </a:t>
            </a:r>
            <a:r>
              <a:rPr lang="fr-FR" sz="2400" b="1" dirty="0" smtClean="0"/>
              <a:t>Prendre le temps d’écouter</a:t>
            </a:r>
          </a:p>
          <a:p>
            <a:pPr>
              <a:buNone/>
            </a:pPr>
            <a:r>
              <a:rPr lang="fr-FR" sz="2400" b="1" dirty="0" smtClean="0"/>
              <a:t>        Rassurer……..</a:t>
            </a:r>
          </a:p>
          <a:p>
            <a:pPr>
              <a:buNone/>
            </a:pPr>
            <a:r>
              <a:rPr lang="fr-FR" sz="2400" b="1" dirty="0" smtClean="0"/>
              <a:t>        Expliquer……</a:t>
            </a:r>
          </a:p>
          <a:p>
            <a:pPr>
              <a:buNone/>
            </a:pPr>
            <a:r>
              <a:rPr lang="fr-FR" sz="2400" b="1" dirty="0" smtClean="0"/>
              <a:t>        Prise en charge en long cours (crises)</a:t>
            </a:r>
            <a:endParaRPr lang="fr-FR" sz="2400" b="1" dirty="0"/>
          </a:p>
        </p:txBody>
      </p:sp>
      <p:pic>
        <p:nvPicPr>
          <p:cNvPr id="4" name="Picture 18" descr="https://lh5.googleusercontent.com/-2vCxo8hgiZY/TX4HGNxeFLI/AAAAAAAAAV8/qdDZe5scnew/s1600/irritable+bowel+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3780000" cy="280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 (3)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557214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Hygiène de vie</a:t>
            </a:r>
          </a:p>
          <a:p>
            <a:pPr>
              <a:buNone/>
            </a:pPr>
            <a:endParaRPr lang="fr-FR" sz="2000" u="sng" dirty="0" smtClean="0"/>
          </a:p>
          <a:p>
            <a:pPr>
              <a:buFontTx/>
              <a:buChar char="-"/>
            </a:pPr>
            <a:r>
              <a:rPr lang="fr-FR" sz="2800" b="1" dirty="0" smtClean="0"/>
              <a:t>Manger à heures régulières, dans le calme, bien    mâcher, éviter les grands repas</a:t>
            </a:r>
          </a:p>
          <a:p>
            <a:pPr>
              <a:buFontTx/>
              <a:buChar char="-"/>
            </a:pPr>
            <a:r>
              <a:rPr lang="fr-FR" sz="2800" b="1" dirty="0" smtClean="0"/>
              <a:t> Boire+++, entre les repas, pas soda</a:t>
            </a:r>
          </a:p>
          <a:p>
            <a:pPr>
              <a:buFontTx/>
              <a:buChar char="-"/>
            </a:pPr>
            <a:r>
              <a:rPr lang="fr-FR" sz="2800" b="1" dirty="0" smtClean="0"/>
              <a:t>Activité physique suffisante</a:t>
            </a:r>
          </a:p>
          <a:p>
            <a:pPr>
              <a:buFontTx/>
              <a:buChar char="-"/>
            </a:pPr>
            <a:r>
              <a:rPr lang="fr-FR" sz="2800" b="1" dirty="0" smtClean="0"/>
              <a:t>Se présenter à la selle, à heures régulières .    pendre le temps, Eviter de se retenir.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6084" name="Picture 4" descr="http://cache2.asset-cache.net/xc/517419679.jpg?v=2&amp;c=IWSAsset&amp;k=2&amp;d=yKsHDxA40tGtgjjTDzhweIYrpx68k-EBNkurZ_W3V_wxtigd3AeFOTEx82sNnjeu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000" y="4786322"/>
            <a:ext cx="2628000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14412" y="428604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 (4)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800" b="1" dirty="0" smtClean="0">
                <a:solidFill>
                  <a:srgbClr val="FF0000"/>
                </a:solidFill>
              </a:rPr>
              <a:t>Diététique: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   </a:t>
            </a:r>
            <a:r>
              <a:rPr lang="fr-FR" b="1" dirty="0" smtClean="0">
                <a:solidFill>
                  <a:srgbClr val="FF0000"/>
                </a:solidFill>
              </a:rPr>
              <a:t>Pas de  régime  « type  » ou restrictif +++</a:t>
            </a:r>
          </a:p>
          <a:p>
            <a:pPr>
              <a:buFontTx/>
              <a:buChar char="-"/>
            </a:pPr>
            <a:r>
              <a:rPr lang="fr-FR" b="1" dirty="0" smtClean="0"/>
              <a:t>Régime « normal »,  alimentation équilibrée, variée</a:t>
            </a:r>
          </a:p>
          <a:p>
            <a:pPr>
              <a:buFontTx/>
              <a:buChar char="-"/>
            </a:pPr>
            <a:r>
              <a:rPr lang="fr-FR" b="1" dirty="0" smtClean="0"/>
              <a:t>Consommation régulière de fruits et légumes</a:t>
            </a:r>
          </a:p>
          <a:p>
            <a:pPr>
              <a:buNone/>
            </a:pPr>
            <a:r>
              <a:rPr lang="fr-FR" b="1" dirty="0" smtClean="0"/>
              <a:t>     Les fibres chez les constipés, </a:t>
            </a:r>
          </a:p>
          <a:p>
            <a:pPr>
              <a:buNone/>
            </a:pPr>
            <a:r>
              <a:rPr lang="fr-FR" b="1" dirty="0" smtClean="0"/>
              <a:t>     (à limiter chez les ballonnés, crues? </a:t>
            </a:r>
            <a:r>
              <a:rPr lang="fr-FR" b="1" smtClean="0"/>
              <a:t>Cuites?)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-   Boissons variées et en quantité normale (1-1.5 j)</a:t>
            </a:r>
          </a:p>
          <a:p>
            <a:pPr>
              <a:buNone/>
            </a:pPr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Efficacité variable </a:t>
            </a:r>
          </a:p>
          <a:p>
            <a:pPr>
              <a:buFontTx/>
              <a:buChar char="-"/>
            </a:pPr>
            <a:endParaRPr lang="fr-FR" b="1" dirty="0"/>
          </a:p>
        </p:txBody>
      </p:sp>
      <p:pic>
        <p:nvPicPr>
          <p:cNvPr id="4" name="Picture 2" descr="http://2.bp.blogspot.com/-Lh0LAWD4mtQ/Ulaz04foF3I/AAAAAAAAARo/7arxU5UE9_A/s1600/13_08_09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000" y="357166"/>
            <a:ext cx="3528000" cy="1686573"/>
          </a:xfrm>
          <a:prstGeom prst="rect">
            <a:avLst/>
          </a:prstGeom>
          <a:noFill/>
        </p:spPr>
      </p:pic>
      <p:pic>
        <p:nvPicPr>
          <p:cNvPr id="5" name="Picture 14" descr="Résultat de recherche d'images pour &quot;constipat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2074"/>
            <a:ext cx="2160000" cy="1617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0668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DEFINITION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358346" cy="6858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Critères de Rome (III) </a:t>
            </a:r>
            <a:r>
              <a:rPr lang="fr-FR" sz="2400" b="1" u="sng" dirty="0" smtClean="0">
                <a:solidFill>
                  <a:srgbClr val="FF0000"/>
                </a:solidFill>
              </a:rPr>
              <a:t>(2006)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• </a:t>
            </a:r>
            <a:r>
              <a:rPr lang="fr-FR" sz="3000" b="1" dirty="0" smtClean="0"/>
              <a:t>Douleur ou inconfort abdominal.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3000" b="1" dirty="0" smtClean="0"/>
              <a:t>• Associé à au moins 2 signes:</a:t>
            </a:r>
          </a:p>
          <a:p>
            <a:pPr>
              <a:buNone/>
            </a:pPr>
            <a:r>
              <a:rPr lang="fr-FR" sz="3000" b="1" dirty="0" smtClean="0"/>
              <a:t> - amélioration par la défécation</a:t>
            </a:r>
          </a:p>
          <a:p>
            <a:pPr>
              <a:buNone/>
            </a:pPr>
            <a:r>
              <a:rPr lang="fr-FR" sz="3000" b="1" dirty="0" smtClean="0"/>
              <a:t> - associée à une modification </a:t>
            </a:r>
            <a:r>
              <a:rPr lang="fr-FR" sz="3000" b="1" dirty="0" smtClean="0">
                <a:solidFill>
                  <a:srgbClr val="FF0000"/>
                </a:solidFill>
              </a:rPr>
              <a:t>de la fréquence </a:t>
            </a:r>
            <a:r>
              <a:rPr lang="fr-FR" sz="3000" b="1" dirty="0" smtClean="0"/>
              <a:t>des selles </a:t>
            </a:r>
          </a:p>
          <a:p>
            <a:pPr>
              <a:buNone/>
            </a:pPr>
            <a:r>
              <a:rPr lang="fr-FR" sz="3000" b="1" dirty="0" smtClean="0"/>
              <a:t> - associée à une modification de </a:t>
            </a:r>
            <a:r>
              <a:rPr lang="fr-FR" sz="3000" b="1" dirty="0" smtClean="0">
                <a:solidFill>
                  <a:srgbClr val="FF0000"/>
                </a:solidFill>
              </a:rPr>
              <a:t>la consistance</a:t>
            </a:r>
            <a:r>
              <a:rPr lang="fr-FR" sz="3000" b="1" dirty="0" smtClean="0"/>
              <a:t> des selles</a:t>
            </a:r>
          </a:p>
          <a:p>
            <a:pPr>
              <a:buFontTx/>
              <a:buChar char="-"/>
            </a:pPr>
            <a:endParaRPr lang="fr-FR" sz="1800" b="1" dirty="0" smtClean="0"/>
          </a:p>
          <a:p>
            <a:pPr>
              <a:buNone/>
            </a:pPr>
            <a:r>
              <a:rPr lang="fr-FR" sz="3000" b="1" dirty="0" smtClean="0"/>
              <a:t>• Symptômes chroniques: </a:t>
            </a:r>
          </a:p>
          <a:p>
            <a:pPr>
              <a:buNone/>
            </a:pPr>
            <a:r>
              <a:rPr lang="fr-FR" sz="3000" b="1" dirty="0" smtClean="0"/>
              <a:t>     évoluant depuis au moins 6mois.</a:t>
            </a:r>
          </a:p>
          <a:p>
            <a:pPr>
              <a:buNone/>
            </a:pPr>
            <a:r>
              <a:rPr lang="fr-FR" sz="3000" b="1" dirty="0" smtClean="0"/>
              <a:t>• récurrents: survenant au moins 3 jours par mois au cours des 3 derniers mois</a:t>
            </a:r>
            <a:r>
              <a:rPr lang="fr-FR" sz="3000" dirty="0" smtClean="0"/>
              <a:t>.</a:t>
            </a:r>
          </a:p>
          <a:p>
            <a:pPr>
              <a:buNone/>
            </a:pPr>
            <a:endParaRPr lang="fr-FR" sz="3000" dirty="0" smtClean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endParaRPr lang="fr-FR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 (5)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Les Médicaments:</a:t>
            </a:r>
          </a:p>
          <a:p>
            <a:pPr>
              <a:buNone/>
            </a:pPr>
            <a:endParaRPr lang="fr-FR" b="1" u="sng" dirty="0" smtClean="0"/>
          </a:p>
          <a:p>
            <a:r>
              <a:rPr lang="fr-FR" b="1" dirty="0" smtClean="0"/>
              <a:t>Antispasmodiques</a:t>
            </a:r>
          </a:p>
          <a:p>
            <a:r>
              <a:rPr lang="fr-FR" b="1" dirty="0" smtClean="0"/>
              <a:t>Laxatifs</a:t>
            </a:r>
          </a:p>
          <a:p>
            <a:r>
              <a:rPr lang="fr-FR" b="1" dirty="0" smtClean="0"/>
              <a:t>Adsorbants</a:t>
            </a:r>
          </a:p>
          <a:p>
            <a:r>
              <a:rPr lang="fr-FR" b="1" dirty="0" smtClean="0"/>
              <a:t>Ralentisseurs du transits</a:t>
            </a:r>
          </a:p>
          <a:p>
            <a:r>
              <a:rPr lang="fr-FR" b="1" dirty="0" smtClean="0"/>
              <a:t>Probiotiques</a:t>
            </a:r>
          </a:p>
          <a:p>
            <a:r>
              <a:rPr lang="fr-FR" b="1" dirty="0" smtClean="0"/>
              <a:t>Anxiolytiques et antidépresseurs</a:t>
            </a:r>
            <a:endParaRPr lang="fr-FR" b="1" dirty="0"/>
          </a:p>
        </p:txBody>
      </p:sp>
      <p:pic>
        <p:nvPicPr>
          <p:cNvPr id="53250" name="Picture 2" descr="http://previews.123rf.com/images/molekuul/molekuul1308/molekuul130800452/21514033-Le-lactulose-m-dicament-constipation-chronique-laxatif-la-structure-chimique-Les-atomes-sont-repr-se-Banque-d'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6"/>
            <a:ext cx="3744000" cy="37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TRAITEMENT (6)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532888"/>
            <a:ext cx="8229600" cy="4325112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Il seront proposés en mono ou bithérapie selon l’intensité des symptômes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6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La durée des traitements ne sera pas inférieure </a:t>
            </a:r>
            <a:r>
              <a:rPr lang="fr-FR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à 28 j</a:t>
            </a: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afin d’ éviter la récidive précoce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On préviendra le patient d’un certain temps de latence dans l’efficacité des traitements.</a:t>
            </a:r>
            <a:endParaRPr lang="fr-FR" sz="36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endParaRPr lang="fr-FR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Leur arrêt sera au mieux programmé selon un mode progressif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fr-F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52228" name="Picture 4" descr="http://media.ooreka.fr/public/image/regime-medicaments-main-3329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4743450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14356"/>
            <a:ext cx="80010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 Antispasmodiques :</a:t>
            </a: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fr-F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 Antispasmodiques anticholinergiques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>
              <a:lnSpc>
                <a:spcPct val="110000"/>
              </a:lnSpc>
            </a:pPr>
            <a:r>
              <a:rPr lang="fr-FR" sz="2400" dirty="0" smtClean="0"/>
              <a:t>    </a:t>
            </a: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 associés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prifinium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(Riabal°) 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hyoscyamine = dérivé atropinique </a:t>
            </a: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(Génatropine°)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Dihexyvérine (Spasmodex°)</a:t>
            </a:r>
          </a:p>
          <a:p>
            <a:pPr algn="just">
              <a:lnSpc>
                <a:spcPct val="110000"/>
              </a:lnSpc>
            </a:pPr>
            <a:endParaRPr lang="fr-FR" sz="24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Associés à des anxiolytiques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chlordiazépoxide+clinidium bromure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(Librax°)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halopéridol+buzépide métiodure (Vésadol°)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357166"/>
            <a:ext cx="8686800" cy="6099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300" b="1" dirty="0">
              <a:solidFill>
                <a:srgbClr val="FF0000"/>
              </a:solidFill>
              <a:latin typeface="Trebuchet MS" pitchFamily="32" charset="0"/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FF0000"/>
                </a:solidFill>
                <a:latin typeface="Georgia" pitchFamily="18" charset="0"/>
              </a:rPr>
              <a:t>Action </a:t>
            </a:r>
            <a:r>
              <a:rPr lang="en-GB" sz="2400" dirty="0">
                <a:solidFill>
                  <a:srgbClr val="000000"/>
                </a:solidFill>
              </a:rPr>
              <a:t>= </a:t>
            </a:r>
            <a:r>
              <a:rPr lang="en-GB" sz="2400" dirty="0"/>
              <a:t>Anticholinergiques de </a:t>
            </a:r>
            <a:r>
              <a:rPr lang="en-GB" sz="2400" dirty="0" smtClean="0"/>
              <a:t>synthèse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par antagonisme effets muscarinique de </a:t>
            </a:r>
            <a:r>
              <a:rPr lang="en-GB" sz="2400" dirty="0" smtClean="0"/>
              <a:t>l’Ach</a:t>
            </a:r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antispasmodique fibres musculaires lisses du TD</a:t>
            </a: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Voies biliaires et urinaires</a:t>
            </a: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Ralentissement VG</a:t>
            </a: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Diminution </a:t>
            </a:r>
            <a:r>
              <a:rPr lang="en-GB" sz="2400" dirty="0" smtClean="0"/>
              <a:t>secretions </a:t>
            </a:r>
            <a:r>
              <a:rPr lang="en-GB" sz="2400" dirty="0"/>
              <a:t>gastriques, salivaires, lacrymales et </a:t>
            </a:r>
            <a:r>
              <a:rPr lang="en-GB" sz="2400" dirty="0" smtClean="0"/>
              <a:t>sudorales </a:t>
            </a: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757238" lvl="2" indent="-22860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 b="1" dirty="0" smtClean="0">
                <a:solidFill>
                  <a:srgbClr val="FF0000"/>
                </a:solidFill>
              </a:rPr>
              <a:t>(CI: glaucome et adénome prostatique)</a:t>
            </a:r>
            <a:r>
              <a:rPr lang="en-GB" sz="2800" dirty="0" smtClean="0">
                <a:solidFill>
                  <a:srgbClr val="000000"/>
                </a:solidFill>
                <a:latin typeface="Georgia" pitchFamily="18" charset="0"/>
              </a:rPr>
              <a:t>     </a:t>
            </a:r>
            <a:endParaRPr lang="en-GB" sz="28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dirty="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buClr>
                <a:srgbClr val="B13F9A"/>
              </a:buClr>
              <a:buFont typeface="Trebuchet MS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7DA39E-D56F-4B80-85C3-E186AF80F0AD}" type="slidenum">
              <a:rPr lang="en-GB" sz="1100">
                <a:solidFill>
                  <a:srgbClr val="B13F9A"/>
                </a:solidFill>
                <a:latin typeface="Trebuchet MS" pitchFamily="32" charset="0"/>
              </a:rPr>
              <a:pPr algn="r">
                <a:lnSpc>
                  <a:spcPct val="100000"/>
                </a:lnSpc>
                <a:buClr>
                  <a:srgbClr val="B13F9A"/>
                </a:buClr>
                <a:buFont typeface="Trebuchet MS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GB" sz="1100" dirty="0">
              <a:solidFill>
                <a:srgbClr val="B13F9A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00108"/>
            <a:ext cx="8001056" cy="58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Antispasmodiques :</a:t>
            </a: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fr-F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Antispasmodiques musculotropes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 associés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mébévérine (Colopriv°,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Duspatalin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pinavérium bromure </a:t>
            </a:r>
            <a:r>
              <a:rPr lang="fr-FR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fr-F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Dicétel°)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alvérine (Spasmavérine°)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Associés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siméticone+alvérine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Météospasmyl°)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siméticone+phloroglucinol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Météoxane°)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Papavérine+charbon (Acticarbine°)</a:t>
            </a:r>
          </a:p>
          <a:p>
            <a:pPr>
              <a:lnSpc>
                <a:spcPct val="110000"/>
              </a:lnSpc>
              <a:buFont typeface="Wingdings" pitchFamily="-108" charset="2"/>
              <a:buChar char="ü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 descr="https://www.lacomer.com.mx/superc/img_art/750103395757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357430"/>
            <a:ext cx="3312000" cy="2357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786842" cy="628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300" dirty="0">
              <a:solidFill>
                <a:srgbClr val="6C6C6C"/>
              </a:solidFill>
              <a:latin typeface="Trebuchet MS" pitchFamily="32" charset="0"/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>
                <a:solidFill>
                  <a:srgbClr val="FF0000"/>
                </a:solidFill>
                <a:latin typeface="Georgia" pitchFamily="18" charset="0"/>
              </a:rPr>
              <a:t>Action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Antispasmodiques musculotropes (sans effets anticholinergiques) = action directe sur fibres musculaires lisses de </a:t>
            </a:r>
            <a:r>
              <a:rPr lang="en-GB" sz="2400" dirty="0" smtClean="0"/>
              <a:t>TD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6C6C6C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EI rares</a:t>
            </a:r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Pinavérium : risque œsophagite iatrogène par adhérence muqueuse si ingestion position couchée et/ou si quantité eau non suffisante</a:t>
            </a:r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6C6C6C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Grossesse et allaitement : Phloroglucinol</a:t>
            </a:r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6C6C6C"/>
              </a:solidFill>
            </a:endParaRPr>
          </a:p>
          <a:p>
            <a:pPr marL="519113" lvl="1" indent="-228600">
              <a:lnSpc>
                <a:spcPct val="100000"/>
              </a:lnSpc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6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300" dirty="0">
              <a:solidFill>
                <a:srgbClr val="6C6C6C"/>
              </a:solidFill>
              <a:latin typeface="Trebuchet MS" pitchFamily="32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buClr>
                <a:srgbClr val="B13F9A"/>
              </a:buClr>
              <a:buFont typeface="Trebuchet MS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778263-B05B-4CA0-B0D4-AD8445D08297}" type="slidenum">
              <a:rPr lang="en-GB" sz="1100">
                <a:solidFill>
                  <a:srgbClr val="B13F9A"/>
                </a:solidFill>
                <a:latin typeface="Trebuchet MS" pitchFamily="32" charset="0"/>
              </a:rPr>
              <a:pPr algn="r">
                <a:lnSpc>
                  <a:spcPct val="100000"/>
                </a:lnSpc>
                <a:buClr>
                  <a:srgbClr val="B13F9A"/>
                </a:buClr>
                <a:buFont typeface="Trebuchet MS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GB" sz="1100" dirty="0">
              <a:solidFill>
                <a:srgbClr val="B13F9A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00108"/>
            <a:ext cx="8001056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Antispasmodiques :</a:t>
            </a: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3/Autres antispasmodiques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 algn="just">
              <a:lnSpc>
                <a:spcPct val="9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Certaines huiles aromatiques : </a:t>
            </a:r>
          </a:p>
          <a:p>
            <a:pPr algn="just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huile de pippermint ?</a:t>
            </a: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Agonistes des récepteurs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-108" charset="2"/>
              </a:rPr>
              <a:t>a</a:t>
            </a:r>
            <a:r>
              <a:rPr lang="fr-FR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(clonidine)</a:t>
            </a: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4/Modificateurs de la motricité intestinale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trimébutine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Débridat°, Transacalm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°, Modulon°)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trimébutine+sorbitol (Modulite°)</a:t>
            </a: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71546"/>
            <a:ext cx="664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Laxatifs:</a:t>
            </a:r>
          </a:p>
          <a:p>
            <a:pPr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Laxatifs de lest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Laxatifs osmotiques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Laxatifs lubrifiants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Laxatifs stimulants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Laxatifs par voie rectale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071546"/>
            <a:ext cx="7358114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a/Laxatifs de lest </a:t>
            </a: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 typeface="Wingdings" pitchFamily="-108" charset="2"/>
              <a:buChar char="ü"/>
            </a:pP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Fibres </a:t>
            </a: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Son :</a:t>
            </a:r>
          </a:p>
          <a:p>
            <a:pPr algn="just">
              <a:lnSpc>
                <a:spcPct val="12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hémicellulose,cellulose, lignine, pectine </a:t>
            </a:r>
          </a:p>
          <a:p>
            <a:pPr algn="just">
              <a:lnSpc>
                <a:spcPct val="12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fr-FR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Fiberform°,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Infibran°, </a:t>
            </a:r>
            <a:r>
              <a:rPr lang="fr-FR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Dososon°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just">
              <a:lnSpc>
                <a:spcPct val="110000"/>
              </a:lnSpc>
            </a:pP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928670"/>
            <a:ext cx="8001056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Laxatifs de lest (2):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  <a:buFont typeface="Wingdings" pitchFamily="-108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Mucilages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kaolin+gomme de sterculia (Karayal°)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gomme de sterculia (Normacol°)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psyllium+paraffine liquide (Parapsyllium°)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ispaghul (Spagulax°)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hémicellulose de psyllium (Transilane°)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méprobamate+kaolin+gomme sterculia (Kaologeais°)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97326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HelveCompressed" charset="0"/>
              </a:rPr>
              <a:t/>
            </a:r>
            <a:br>
              <a:rPr lang="fr-FR" dirty="0" smtClean="0">
                <a:solidFill>
                  <a:schemeClr val="tx2"/>
                </a:solidFill>
                <a:latin typeface="HelveCompressed" charset="0"/>
              </a:rPr>
            </a:br>
            <a:r>
              <a:rPr lang="fr-FR" dirty="0" smtClean="0">
                <a:solidFill>
                  <a:schemeClr val="tx2"/>
                </a:solidFill>
                <a:latin typeface="HelveCompressed" charset="0"/>
              </a:rPr>
              <a:t/>
            </a:r>
            <a:br>
              <a:rPr lang="fr-FR" dirty="0" smtClean="0">
                <a:solidFill>
                  <a:schemeClr val="tx2"/>
                </a:solidFill>
                <a:latin typeface="HelveCompressed" charset="0"/>
              </a:rPr>
            </a:br>
            <a:r>
              <a:rPr lang="fr-FR" sz="3100" u="sng" dirty="0" smtClean="0">
                <a:latin typeface="HelveCompressed" charset="0"/>
              </a:rPr>
              <a:t>SOUS GROUPES DE SII</a:t>
            </a:r>
            <a:br>
              <a:rPr lang="fr-FR" sz="3100" u="sng" dirty="0" smtClean="0">
                <a:latin typeface="HelveCompressed" charset="0"/>
              </a:rPr>
            </a:br>
            <a:r>
              <a:rPr lang="fr-FR" sz="3100" u="sng" dirty="0" smtClean="0"/>
              <a:t>CRITÈRES DE ROME III</a:t>
            </a:r>
            <a:r>
              <a:rPr lang="fr-FR" u="sng" dirty="0" smtClean="0">
                <a:solidFill>
                  <a:schemeClr val="tx2"/>
                </a:solidFill>
                <a:latin typeface="HelveCompressed" charset="0"/>
              </a:rPr>
              <a:t/>
            </a:r>
            <a:br>
              <a:rPr lang="fr-FR" u="sng" dirty="0" smtClean="0">
                <a:solidFill>
                  <a:schemeClr val="tx2"/>
                </a:solidFill>
                <a:latin typeface="HelveCompressed" charset="0"/>
              </a:rPr>
            </a:br>
            <a:endParaRPr lang="fr-FR" sz="31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928802"/>
            <a:ext cx="8929750" cy="5000660"/>
          </a:xfrm>
        </p:spPr>
        <p:txBody>
          <a:bodyPr>
            <a:normAutofit fontScale="70000" lnSpcReduction="20000"/>
          </a:bodyPr>
          <a:lstStyle/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r>
              <a:rPr lang="fr-FR" sz="3600" b="1" dirty="0"/>
              <a:t>SII avec </a:t>
            </a:r>
            <a:r>
              <a:rPr lang="fr-FR" sz="3600" b="1" dirty="0">
                <a:solidFill>
                  <a:srgbClr val="FF0000"/>
                </a:solidFill>
              </a:rPr>
              <a:t>une constipation prédominante </a:t>
            </a:r>
            <a:r>
              <a:rPr lang="fr-FR" b="1" dirty="0"/>
              <a:t>:</a:t>
            </a:r>
            <a:r>
              <a:rPr lang="fr-FR" dirty="0"/>
              <a:t> présence de selles dures à très dures, pendant plus 25% des défécations (type 1 ou 2 de l’échelle de Bristol</a:t>
            </a:r>
            <a:r>
              <a:rPr lang="fr-FR" dirty="0" smtClean="0"/>
              <a:t>). </a:t>
            </a:r>
            <a:endParaRPr lang="fr-FR" dirty="0"/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endParaRPr lang="fr-FR" sz="3600" dirty="0"/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r>
              <a:rPr lang="fr-FR" sz="3600" b="1" dirty="0"/>
              <a:t>SII avec </a:t>
            </a:r>
            <a:r>
              <a:rPr lang="fr-FR" sz="3600" b="1" dirty="0">
                <a:solidFill>
                  <a:srgbClr val="FF0000"/>
                </a:solidFill>
              </a:rPr>
              <a:t>diarrhée prédominante </a:t>
            </a:r>
            <a:r>
              <a:rPr lang="fr-FR" b="1" dirty="0"/>
              <a:t>: </a:t>
            </a:r>
            <a:r>
              <a:rPr lang="fr-FR" dirty="0"/>
              <a:t>présence de selles molles ou liquides dans plus de 25% des défécations (</a:t>
            </a:r>
            <a:r>
              <a:rPr lang="fr-FR" dirty="0" smtClean="0"/>
              <a:t>type 6 ou 7 de l’échelle de Bristol).</a:t>
            </a:r>
            <a:endParaRPr lang="fr-FR" dirty="0"/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endParaRPr lang="fr-FR" sz="3600" dirty="0"/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r>
              <a:rPr lang="fr-FR" sz="3600" b="1" dirty="0"/>
              <a:t>SII  avec </a:t>
            </a:r>
            <a:r>
              <a:rPr lang="fr-FR" sz="3600" b="1" dirty="0">
                <a:solidFill>
                  <a:srgbClr val="FF0000"/>
                </a:solidFill>
              </a:rPr>
              <a:t>alternance de diarrhée et de constipation </a:t>
            </a:r>
            <a:r>
              <a:rPr lang="fr-FR" dirty="0"/>
              <a:t>:  présence de selles dures ou solides dans plus de 25% des défécations et des selles molles ou liquides dans plus de 25% des défécations.</a:t>
            </a:r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endParaRPr lang="fr-FR" sz="3600" dirty="0"/>
          </a:p>
          <a:p>
            <a:pPr defTabSz="762000">
              <a:tabLst>
                <a:tab pos="228600" algn="l"/>
                <a:tab pos="457200" algn="l"/>
                <a:tab pos="571500" algn="l"/>
                <a:tab pos="1257300" algn="l"/>
                <a:tab pos="2057400" algn="l"/>
                <a:tab pos="4229100" algn="l"/>
              </a:tabLst>
              <a:defRPr/>
            </a:pPr>
            <a:r>
              <a:rPr lang="fr-FR" sz="3600" b="1" dirty="0"/>
              <a:t>SII </a:t>
            </a:r>
            <a:r>
              <a:rPr lang="fr-FR" sz="3600" b="1" dirty="0">
                <a:solidFill>
                  <a:srgbClr val="FF0000"/>
                </a:solidFill>
              </a:rPr>
              <a:t>inclassable</a:t>
            </a:r>
            <a:r>
              <a:rPr lang="fr-FR" sz="3600" b="1" dirty="0"/>
              <a:t> </a:t>
            </a:r>
            <a:r>
              <a:rPr lang="fr-FR" dirty="0"/>
              <a:t>: regroupe les patients n’ayant pas les critères suffisants pour être classés dans l’un des 3 précédents </a:t>
            </a:r>
            <a:r>
              <a:rPr lang="fr-FR" dirty="0" smtClean="0"/>
              <a:t>groupes.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1000108"/>
            <a:ext cx="8001056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u="sng" dirty="0" smtClean="0">
                <a:solidFill>
                  <a:srgbClr val="FF0000"/>
                </a:solidFill>
              </a:rPr>
              <a:t>b/Laxatifs osmotiques :</a:t>
            </a:r>
          </a:p>
          <a:p>
            <a:pPr>
              <a:lnSpc>
                <a:spcPct val="90000"/>
              </a:lnSpc>
            </a:pP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sucres et polyols :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Lactulose </a:t>
            </a:r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(Duphalac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°,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Lactulose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°, Transulose°)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lactitol (Importal°)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mannitol (Manicol°)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sorbitol (Sorbitol Delalande°)</a:t>
            </a: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polyéthylèneglycol :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macrogol 3350 et 4000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(Forlax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°, Transipeg°, Movicol°)</a:t>
            </a:r>
          </a:p>
        </p:txBody>
      </p:sp>
      <p:pic>
        <p:nvPicPr>
          <p:cNvPr id="2050" name="Picture 2" descr="https://www.pharmaciebailly.com/photos/articles/3400932924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785794"/>
            <a:ext cx="2736000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142984"/>
            <a:ext cx="8001056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Laxatifs osmotiques 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000" b="1" dirty="0" smtClean="0"/>
              <a:t>   EFFICACITE  +  BONNE TOLERANCE</a:t>
            </a: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Mécanisme :</a:t>
            </a:r>
          </a:p>
          <a:p>
            <a:pPr>
              <a:buNone/>
            </a:pPr>
            <a:r>
              <a:rPr lang="fr-FR" sz="2400" dirty="0" smtClean="0"/>
              <a:t>-Attraction eau+ ramollissement selles</a:t>
            </a:r>
          </a:p>
          <a:p>
            <a:pPr>
              <a:buNone/>
            </a:pPr>
            <a:r>
              <a:rPr lang="fr-FR" sz="2400" dirty="0" smtClean="0"/>
              <a:t>-Augmentation   fréquence des selles</a:t>
            </a:r>
          </a:p>
          <a:p>
            <a:pPr>
              <a:buNone/>
            </a:pPr>
            <a:r>
              <a:rPr lang="fr-FR" sz="2400" dirty="0" smtClean="0"/>
              <a:t>- Modification consistance</a:t>
            </a:r>
          </a:p>
          <a:p>
            <a:pPr>
              <a:buNone/>
            </a:pPr>
            <a:r>
              <a:rPr lang="fr-FR" sz="2400" dirty="0" smtClean="0"/>
              <a:t>-Limitation  efforts de poussée</a:t>
            </a: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fr-FR" sz="2400" b="1" i="1" dirty="0" smtClean="0"/>
              <a:t>Effets secondaires:  </a:t>
            </a:r>
            <a:r>
              <a:rPr lang="fr-FR" sz="2400" dirty="0" smtClean="0"/>
              <a:t>Ballonnement </a:t>
            </a:r>
          </a:p>
        </p:txBody>
      </p:sp>
      <p:pic>
        <p:nvPicPr>
          <p:cNvPr id="4" name="Picture 16" descr="http://www.modernreflexology.com/wp-content/uploads/2015/08/constip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4176000" cy="272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71546"/>
            <a:ext cx="8786842" cy="814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600" b="1" u="sng" dirty="0" smtClean="0">
                <a:solidFill>
                  <a:srgbClr val="FF0000"/>
                </a:solidFill>
              </a:rPr>
              <a:t>c/Laxatifs lubrifiants </a:t>
            </a:r>
            <a:r>
              <a:rPr lang="fr-FR" sz="3600" dirty="0" smtClean="0"/>
              <a:t>: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huile de paraffine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Huile de paraffine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Gilbert°,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Lansoyl gelée°,</a:t>
            </a:r>
            <a:r>
              <a:rPr lang="fr-FR" sz="2400" dirty="0" smtClean="0"/>
              <a:t>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Mécanisme: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 Lubrification du  bol  fécal.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 Facilite la progression fécale</a:t>
            </a:r>
          </a:p>
          <a:p>
            <a:endParaRPr lang="fr-FR" sz="2400" dirty="0" smtClean="0"/>
          </a:p>
          <a:p>
            <a:pPr>
              <a:buNone/>
            </a:pPr>
            <a:r>
              <a:rPr lang="fr-FR" sz="2400" b="1" i="1" dirty="0" smtClean="0"/>
              <a:t>   Effets secondaires</a:t>
            </a:r>
            <a:r>
              <a:rPr lang="fr-FR" sz="2400" b="1" dirty="0" smtClean="0"/>
              <a:t> </a:t>
            </a:r>
            <a:r>
              <a:rPr lang="fr-FR" sz="2400" dirty="0" smtClean="0"/>
              <a:t>= TRT prolongés 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incontinence anale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suintements anaux.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déficits en vitamines liposolubles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risque pneumopathies huileuses ( âgé)</a:t>
            </a:r>
          </a:p>
          <a:p>
            <a:endParaRPr lang="fr-FR" sz="24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fr-FR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071546"/>
            <a:ext cx="878684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600" b="1" u="sng" dirty="0" smtClean="0">
                <a:solidFill>
                  <a:srgbClr val="FF0000"/>
                </a:solidFill>
              </a:rPr>
              <a:t>d/Laxatifs par voie rectale </a:t>
            </a: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</a:pP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Eductyl°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Glycérine°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Dulcolax suppo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gels rectaux (ou micro-lavements) : 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Microlax°, Norgalax°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Normacol° lavement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éviter si fissure.</a:t>
            </a: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6" name="Picture 2" descr="http://www.dynapharma.com/image-produit-hd/bebegel-13-lax-6-canu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14818"/>
            <a:ext cx="2376000" cy="2376000"/>
          </a:xfrm>
          <a:prstGeom prst="rect">
            <a:avLst/>
          </a:prstGeom>
          <a:noFill/>
        </p:spPr>
      </p:pic>
      <p:pic>
        <p:nvPicPr>
          <p:cNvPr id="4" name="Picture 2" descr="http://www.givjoy.com/media/digifiles/2016/01/wpid-constip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2291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8786842" cy="764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fr-FR" sz="3200" b="1" u="sng" dirty="0" smtClean="0">
                <a:solidFill>
                  <a:srgbClr val="FF0000"/>
                </a:solidFill>
              </a:rPr>
              <a:t>e/Laxatifs stimulants 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(irritants, à éviter!!!) :</a:t>
            </a:r>
          </a:p>
          <a:p>
            <a:pPr algn="just">
              <a:lnSpc>
                <a:spcPct val="90000"/>
              </a:lnSpc>
            </a:pP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     DERNIERE INTENTION</a:t>
            </a:r>
          </a:p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anthracéniques : aloès, bourdaine, cascara,</a:t>
            </a:r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séné </a:t>
            </a: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(Boldoflorine°, dragées Fuca°, Herbesan°, Pursennide°, Péristaltine°, Sénokot°, Tamarine°, Modane°)</a:t>
            </a:r>
          </a:p>
          <a:p>
            <a:pPr algn="just">
              <a:lnSpc>
                <a:spcPct val="110000"/>
              </a:lnSpc>
            </a:pPr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bisacodyl (Contalax</a:t>
            </a:r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°, Dulcolax°)</a:t>
            </a:r>
          </a:p>
          <a:p>
            <a:r>
              <a:rPr lang="fr-F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Docusate sodique (Jamylène°)</a:t>
            </a:r>
            <a:endParaRPr lang="fr-FR" sz="3200" b="1" dirty="0" smtClean="0"/>
          </a:p>
          <a:p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400" b="1" u="sng" dirty="0" smtClean="0">
                <a:solidFill>
                  <a:srgbClr val="FF0000"/>
                </a:solidFill>
              </a:rPr>
              <a:t>Effets secondaires </a:t>
            </a:r>
            <a:r>
              <a:rPr lang="fr-FR" sz="2400" b="1" dirty="0" smtClean="0">
                <a:solidFill>
                  <a:srgbClr val="FF0000"/>
                </a:solidFill>
              </a:rPr>
              <a:t>= Susceptibles </a:t>
            </a:r>
          </a:p>
          <a:p>
            <a:r>
              <a:rPr lang="fr-FR" sz="2400" b="1" dirty="0" smtClean="0"/>
              <a:t>- provoquer des troubles H2O/e</a:t>
            </a:r>
          </a:p>
          <a:p>
            <a:r>
              <a:rPr lang="fr-FR" sz="2400" b="1" dirty="0" smtClean="0"/>
              <a:t>- altérer l’épithélium colique/plexus N </a:t>
            </a:r>
          </a:p>
          <a:p>
            <a:pPr>
              <a:buFontTx/>
              <a:buChar char="-"/>
            </a:pPr>
            <a:r>
              <a:rPr lang="fr-FR" sz="2400" b="1" dirty="0" smtClean="0"/>
              <a:t>favoriser  l’accoutumance ,Ostéo-arthropathies, Dermatoses, colites  hémorragiques,  </a:t>
            </a:r>
          </a:p>
          <a:p>
            <a:pPr>
              <a:buFontTx/>
              <a:buChar char="-"/>
            </a:pPr>
            <a:r>
              <a:rPr lang="fr-FR" sz="2400" b="1" dirty="0" smtClean="0"/>
              <a:t>insuffisance cardiaqu</a:t>
            </a:r>
            <a:r>
              <a:rPr lang="fr-FR" sz="2000" dirty="0" smtClean="0"/>
              <a:t>e</a:t>
            </a:r>
          </a:p>
          <a:p>
            <a:pPr algn="just">
              <a:lnSpc>
                <a:spcPct val="110000"/>
              </a:lnSpc>
            </a:pPr>
            <a:endParaRPr lang="fr-F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-108" charset="2"/>
              <a:buChar char="ü"/>
            </a:pPr>
            <a:endParaRPr lang="fr-F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071546"/>
            <a:ext cx="7072362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SzPct val="100000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3/ Pansements intestinaux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00000"/>
              <a:buFont typeface="Wingdings" pitchFamily="-108" charset="2"/>
              <a:buChar char="§"/>
            </a:pPr>
            <a:endParaRPr lang="fr-F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Argiles et apparentés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attapulgite de Mormoiron activée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Actapulgite°)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montmorillonite beidellitique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Bédélix°)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diosmectite (Smecta°)</a:t>
            </a:r>
          </a:p>
          <a:p>
            <a:pPr algn="just">
              <a:lnSpc>
                <a:spcPct val="11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Silicones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diméticone (Polysilane Upsa°,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Pepsane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siméticone (Siligaz°)</a:t>
            </a:r>
          </a:p>
          <a:p>
            <a:pPr algn="just">
              <a:lnSpc>
                <a:spcPct val="11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polyvinyl polypyrrolidone (ppp) :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Povidone (Bolinan°)</a:t>
            </a:r>
          </a:p>
          <a:p>
            <a:pPr algn="just">
              <a:lnSpc>
                <a:spcPct val="11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gomme karaya+ppp (Polykaraya°)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928670"/>
            <a:ext cx="8215370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4/Charbons :</a:t>
            </a:r>
          </a:p>
          <a:p>
            <a:pPr>
              <a:buFont typeface="Wingdings" pitchFamily="-108" charset="2"/>
              <a:buChar char="ü"/>
            </a:pPr>
            <a:endParaRPr lang="fr-FR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 associés :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Charbon végétal activé (Arkogélules°, charbon de Belloc°, 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Carbophos,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Formocarbine°)</a:t>
            </a:r>
          </a:p>
          <a:p>
            <a:pPr algn="just">
              <a:lnSpc>
                <a:spcPct val="120000"/>
              </a:lnSpc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20000"/>
              </a:lnSpc>
              <a:buFont typeface="Wingdings" pitchFamily="-108" charset="2"/>
              <a:buChar char="v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Associés :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avec papavérine (Acticarbine°)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avec levure (Carbolevure°)</a:t>
            </a:r>
          </a:p>
          <a:p>
            <a:pPr algn="just">
              <a:lnSpc>
                <a:spcPct val="12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avec diméticone (</a:t>
            </a:r>
            <a:r>
              <a:rPr lang="fr-F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Carbosylane°)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100000"/>
            </a:pP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 Ralentisseurs du transit:</a:t>
            </a: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sans atropine :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lopéramide (Imodium°, Lopéramide Gé)</a:t>
            </a:r>
          </a:p>
          <a:p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r-FR" sz="2400" dirty="0" smtClean="0"/>
              <a:t> ▫ diminution du péristaltisme intestinal</a:t>
            </a:r>
          </a:p>
          <a:p>
            <a:r>
              <a:rPr lang="fr-FR" sz="2400" dirty="0" smtClean="0"/>
              <a:t>  </a:t>
            </a:r>
          </a:p>
          <a:p>
            <a:r>
              <a:rPr lang="fr-FR" sz="2400" dirty="0" smtClean="0"/>
              <a:t>▫ Effet antisécrétoire par augmentation du flux hydroélectrolytique de la lumière intestinale vers le pôle plasmatique de l'entérocyte et réduction du flux inverse.</a:t>
            </a:r>
          </a:p>
          <a:p>
            <a:endParaRPr lang="fr-FR" sz="2400" dirty="0" smtClean="0"/>
          </a:p>
          <a:p>
            <a:r>
              <a:rPr lang="fr-FR" sz="2400" dirty="0" smtClean="0"/>
              <a:t>▫ Respect de la flore intestinale</a:t>
            </a: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 typeface="Wingdings" pitchFamily="-108" charset="2"/>
              <a:buChar char="ü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avec atropine </a:t>
            </a:r>
            <a:r>
              <a:rPr lang="fr-F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diphénoxylate, atropine (Diarsed°)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   ▫  agoniste opiacé, passage BHE =&gt; dépendance=&gt;retrait</a:t>
            </a:r>
          </a:p>
          <a:p>
            <a:r>
              <a:rPr lang="fr-FR" sz="2400" b="1" dirty="0" smtClean="0"/>
              <a:t>       CI: glaucome et adénome de prostate</a:t>
            </a:r>
            <a:r>
              <a:rPr lang="fr-FR" sz="2400" dirty="0" smtClean="0"/>
              <a:t>   </a:t>
            </a:r>
          </a:p>
          <a:p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CC232-A230-4C09-8E96-AB6C30BC3F08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4282" y="500042"/>
            <a:ext cx="89297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FF0000"/>
                </a:solidFill>
              </a:rPr>
              <a:t>Effets indésirables:</a:t>
            </a:r>
          </a:p>
          <a:p>
            <a:endParaRPr lang="fr-FR" sz="2800" dirty="0" smtClean="0"/>
          </a:p>
          <a:p>
            <a:r>
              <a:rPr lang="fr-FR" sz="2800" dirty="0" smtClean="0"/>
              <a:t>▫ </a:t>
            </a:r>
            <a:r>
              <a:rPr lang="fr-FR" sz="2400" dirty="0" smtClean="0"/>
              <a:t>Essentiellement digestifs : constipation, crampe abdominale, </a:t>
            </a:r>
          </a:p>
          <a:p>
            <a:r>
              <a:rPr lang="fr-FR" sz="2400" dirty="0" smtClean="0"/>
              <a:t>ballonnements, nausées.</a:t>
            </a:r>
          </a:p>
          <a:p>
            <a:endParaRPr lang="fr-FR" sz="2400" dirty="0" smtClean="0"/>
          </a:p>
          <a:p>
            <a:r>
              <a:rPr lang="fr-FR" sz="2400" dirty="0" smtClean="0"/>
              <a:t>▫ Sécheresse buccale, asthénie, somnolence, vertiges.</a:t>
            </a:r>
          </a:p>
          <a:p>
            <a:endParaRPr lang="fr-FR" sz="2400" dirty="0" smtClean="0"/>
          </a:p>
          <a:p>
            <a:r>
              <a:rPr lang="fr-FR" sz="2400" dirty="0" smtClean="0"/>
              <a:t>▫ Réactions d’hypersensibilité.</a:t>
            </a:r>
          </a:p>
          <a:p>
            <a:endParaRPr lang="fr-FR" sz="2400" dirty="0" smtClean="0"/>
          </a:p>
          <a:p>
            <a:r>
              <a:rPr lang="fr-FR" sz="2400" dirty="0" smtClean="0"/>
              <a:t>▫ Calculs biliaires et entérocolites nécrosantes chez le</a:t>
            </a:r>
          </a:p>
          <a:p>
            <a:r>
              <a:rPr lang="fr-FR" sz="2400" dirty="0" smtClean="0"/>
              <a:t>nourrisson.</a:t>
            </a: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6-Les Probiotiques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Lactobacillus et bifido-bactérium</a:t>
            </a:r>
          </a:p>
          <a:p>
            <a:pPr>
              <a:buNone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dirty="0" smtClean="0"/>
              <a:t>Se sont des micro-organismes vivants, qui lorsqu’ils sont ingérés en quantité suffisante, exercent un effet positif sur le colon</a:t>
            </a:r>
          </a:p>
          <a:p>
            <a:pPr>
              <a:buFontTx/>
              <a:buChar char="-"/>
            </a:pPr>
            <a:endParaRPr lang="fr-FR" sz="2800" b="1" dirty="0" smtClean="0"/>
          </a:p>
          <a:p>
            <a:pPr>
              <a:buNone/>
            </a:pPr>
            <a:r>
              <a:rPr lang="fr-FR" sz="2400" b="1" dirty="0" smtClean="0"/>
              <a:t>- Il s’agit de bactéries (lactobacilles et E coli) =Lactéol</a:t>
            </a:r>
          </a:p>
          <a:p>
            <a:pPr>
              <a:buNone/>
            </a:pPr>
            <a:r>
              <a:rPr lang="fr-FR" sz="2400" b="1" dirty="0" smtClean="0"/>
              <a:t> Et de levures (saccharomyces boulardi)= ultralevure</a:t>
            </a:r>
            <a:endParaRPr lang="fr-FR" sz="2400" b="1" dirty="0"/>
          </a:p>
        </p:txBody>
      </p:sp>
      <p:pic>
        <p:nvPicPr>
          <p:cNvPr id="1026" name="Picture 2" descr="C:\Users\PC2\Desktop\mugd\IMAGE\we_re_not_all_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576726" cy="2357430"/>
          </a:xfrm>
          <a:prstGeom prst="rect">
            <a:avLst/>
          </a:prstGeom>
          <a:noFill/>
        </p:spPr>
      </p:pic>
      <p:pic>
        <p:nvPicPr>
          <p:cNvPr id="5" name="Picture 2" descr="probiotiques natur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2002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fr-FR" dirty="0" smtClean="0"/>
              <a:t>Echelle de Bristol</a:t>
            </a: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785794"/>
            <a:ext cx="87962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Les probiotiques agissent dans l'organisme de différentes manières et leur impact n'est pas limité seulement au système digestif. Voici quelques-uns des rôles associés aux probiotiques :</a:t>
            </a:r>
          </a:p>
          <a:p>
            <a:endParaRPr lang="fr-FR" sz="2000" dirty="0" smtClean="0"/>
          </a:p>
          <a:p>
            <a:r>
              <a:rPr lang="fr-FR" sz="2000" b="1" dirty="0" smtClean="0"/>
              <a:t>Ils contribuent à la digestion des aliments. </a:t>
            </a:r>
            <a:r>
              <a:rPr lang="fr-FR" sz="2000" dirty="0" smtClean="0"/>
              <a:t>Les probiotiques permettent par exemple la digestion du lactose contenu dans les produits laitiers.</a:t>
            </a:r>
          </a:p>
          <a:p>
            <a:endParaRPr lang="fr-FR" sz="2000" dirty="0" smtClean="0"/>
          </a:p>
          <a:p>
            <a:r>
              <a:rPr lang="fr-FR" sz="2000" b="1" dirty="0" smtClean="0"/>
              <a:t>Ils modulent l'activité du système immunitaire</a:t>
            </a:r>
            <a:r>
              <a:rPr lang="fr-FR" sz="2000" dirty="0" smtClean="0"/>
              <a:t> de différentes manières, par exemple en renforçant l'immunité lorsqu'elle est faible ou encore en diminuant la réaction du système immunitaire dans le cas d'allergies ou de maladies inflammatoires.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Ils renforcent la fonction de barrière de la muqueuse intestinale</a:t>
            </a:r>
            <a:r>
              <a:rPr lang="fr-FR" sz="2000" dirty="0" smtClean="0"/>
              <a:t> en empêchant d'éventuels micro-organismes pathogènes de la traverser et de s'introduire dans le corps.</a:t>
            </a:r>
          </a:p>
          <a:p>
            <a:endParaRPr lang="fr-FR" sz="2000" dirty="0" smtClean="0"/>
          </a:p>
          <a:p>
            <a:r>
              <a:rPr lang="fr-FR" sz="2000" b="1" dirty="0" smtClean="0"/>
              <a:t>Ils entrent en compétition avec les bactéries pathogènes</a:t>
            </a:r>
            <a:r>
              <a:rPr lang="fr-FR" sz="2000" dirty="0" smtClean="0"/>
              <a:t> et </a:t>
            </a:r>
            <a:r>
              <a:rPr lang="fr-FR" sz="2000" b="1" dirty="0" smtClean="0"/>
              <a:t>produisent des substances antimicrobiennes</a:t>
            </a:r>
            <a:r>
              <a:rPr lang="fr-FR" sz="2000" dirty="0" smtClean="0"/>
              <a:t> afin d'empêcher l'adhésion des mauvaises bactéries aux parois de l'intestin.</a:t>
            </a:r>
          </a:p>
          <a:p>
            <a:endParaRPr lang="fr-FR" sz="2000" dirty="0" smtClean="0"/>
          </a:p>
          <a:p>
            <a:r>
              <a:rPr lang="fr-FR" sz="2000" dirty="0" smtClean="0"/>
              <a:t>Notez que ces rôles peuvent varier selon la souche de probiotiques.</a:t>
            </a:r>
          </a:p>
          <a:p>
            <a:r>
              <a:rPr lang="fr-FR" sz="2000" dirty="0" smtClean="0"/>
              <a:t> 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7239000" cy="1143000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7/Anxiolytiques: </a:t>
            </a:r>
            <a:r>
              <a:rPr lang="fr-FR" dirty="0" smtClean="0"/>
              <a:t>ou tranquillisants mineurs:</a:t>
            </a:r>
          </a:p>
          <a:p>
            <a:pPr>
              <a:buNone/>
            </a:pPr>
            <a:r>
              <a:rPr lang="fr-FR" dirty="0" smtClean="0"/>
              <a:t> (Lysanxia, Lexomil</a:t>
            </a:r>
            <a:r>
              <a:rPr lang="fr-FR" dirty="0"/>
              <a:t>,</a:t>
            </a:r>
            <a:r>
              <a:rPr lang="fr-FR" dirty="0" smtClean="0"/>
              <a:t> Seresta)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8/ Antidépresseurs:</a:t>
            </a:r>
          </a:p>
          <a:p>
            <a:pPr>
              <a:buNone/>
            </a:pPr>
            <a:r>
              <a:rPr lang="fr-FR" dirty="0" smtClean="0"/>
              <a:t>- tricycliques: à petite dose (Anafranil, Laroxyl)</a:t>
            </a:r>
          </a:p>
          <a:p>
            <a:pPr>
              <a:buNone/>
            </a:pPr>
            <a:r>
              <a:rPr lang="fr-FR" dirty="0" smtClean="0"/>
              <a:t>- Inhibiteurs de la recapture de la sérotonine (prozac, Deroxat)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7239000" cy="1143000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500702"/>
          </a:xfrm>
        </p:spPr>
        <p:txBody>
          <a:bodyPr>
            <a:normAutofit fontScale="3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7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Traitements d’avenir ??????? En cours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 </a:t>
            </a:r>
            <a:r>
              <a:rPr lang="fr-FR" sz="55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Les a- et anta- gonistes des récepteurs à la sérotonine (5-HT)</a:t>
            </a:r>
            <a:endParaRPr lang="fr-FR" sz="5500" b="1" u="sng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Wingdings" pitchFamily="2" charset="2"/>
              </a:rPr>
              <a:t>·</a:t>
            </a: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Les antagonistes des récepteurs 5-HT3 (- sétrons) 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L’Alocetronet le Cilancetron ont été testés dans les diarrhées 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fonctionnelles et retirés du marché (efficacité médiocre effets 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secondaires graves, colites ischémiques, décès)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Wingdings" pitchFamily="2" charset="2"/>
              </a:rPr>
              <a:t>·</a:t>
            </a: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Les antagonistes des récepteurs 5-HT4 Ils ont des effets similaires aux précédents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Wingdings" pitchFamily="2" charset="2"/>
              </a:rPr>
              <a:t>·</a:t>
            </a: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Les agonistes des récepteurs 5-HT4 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 Les antagonistes des récepteurs à la cholécystokinine (CCK)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b="1" u="sng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LeDexloxiglumide pourrait être intéressant chez les patients sans diarrhée.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 Les agonistes des récepteurs opiacés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b="1" u="sng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malgré l’échec de la Fédotozine,d’autres études seraient en cours.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55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sz="55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 Les antagonistes des récepteurs à la neurokinine (NK1</a:t>
            </a:r>
            <a:r>
              <a:rPr lang="fr-FR" sz="5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 Développement en cours</a:t>
            </a:r>
            <a:endParaRPr lang="fr-FR" sz="5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7239000" cy="1143000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25112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Prise en charge psychologique: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Psychothérapie</a:t>
            </a:r>
          </a:p>
          <a:p>
            <a:pPr>
              <a:buFontTx/>
              <a:buChar char="-"/>
            </a:pPr>
            <a:r>
              <a:rPr lang="fr-FR" dirty="0" smtClean="0"/>
              <a:t>Relaxation? maitrise du stress?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72390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EVOLUTION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8786842" cy="5072098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b="1" u="sng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- </a:t>
            </a:r>
            <a:r>
              <a:rPr lang="fr-FR" sz="2400" b="1" dirty="0" smtClean="0"/>
              <a:t>Evoluent par poussée de quelques semaines ou mois</a:t>
            </a:r>
          </a:p>
          <a:p>
            <a:pPr>
              <a:buNone/>
            </a:pPr>
            <a:r>
              <a:rPr lang="fr-FR" sz="2400" b="1" dirty="0" smtClean="0"/>
              <a:t> - Facteurs déclenchant (alimentaires ou psychologiques)</a:t>
            </a:r>
          </a:p>
          <a:p>
            <a:pPr>
              <a:buNone/>
            </a:pPr>
            <a:endParaRPr lang="fr-FR" sz="2400" b="1" u="sng" dirty="0" smtClean="0"/>
          </a:p>
          <a:p>
            <a:r>
              <a:rPr lang="fr-FR" sz="2400" b="1" dirty="0" smtClean="0"/>
              <a:t>Majorité: Persistance sans aggravation des symptômes </a:t>
            </a:r>
          </a:p>
          <a:p>
            <a:r>
              <a:rPr lang="fr-FR" sz="2400" b="1" dirty="0" smtClean="0"/>
              <a:t>Minorité: Détérioration de l’état général 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    Guérison complète possible</a:t>
            </a:r>
          </a:p>
          <a:p>
            <a:r>
              <a:rPr lang="fr-FR" sz="2400" b="1" dirty="0" smtClean="0"/>
              <a:t>Etude (USA):  1021 patients pas de symptômes chez  38%  : 12-20 mois plus tard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Les TFI est une maladie </a:t>
            </a:r>
            <a:r>
              <a:rPr lang="fr-FR" sz="2400" b="1" dirty="0" smtClean="0">
                <a:solidFill>
                  <a:srgbClr val="FF0000"/>
                </a:solidFill>
              </a:rPr>
              <a:t>bénigne et chronique</a:t>
            </a:r>
            <a:r>
              <a:rPr lang="fr-FR" sz="2400" b="1" dirty="0" smtClean="0"/>
              <a:t>, souvent accentuée par les événements environnementaux et en particulier par le stress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Le diagnostic des  TFI repose essentiellement sur </a:t>
            </a:r>
            <a:r>
              <a:rPr lang="fr-FR" sz="2400" b="1" dirty="0" smtClean="0">
                <a:solidFill>
                  <a:srgbClr val="FF0000"/>
                </a:solidFill>
              </a:rPr>
              <a:t>le bon sens du médecin </a:t>
            </a:r>
            <a:r>
              <a:rPr lang="fr-FR" sz="2400" b="1" dirty="0" smtClean="0"/>
              <a:t>plutôt que sur une attitude académique figée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La parole </a:t>
            </a:r>
            <a:r>
              <a:rPr lang="fr-FR" sz="2400" b="1" dirty="0" smtClean="0"/>
              <a:t>est la première arme thérapeutique du praticien face au syndrome de l’intestin irritable</a:t>
            </a:r>
          </a:p>
          <a:p>
            <a:endParaRPr lang="fr-FR" b="1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CONCLUSION (2)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25112"/>
          </a:xfrm>
        </p:spPr>
        <p:txBody>
          <a:bodyPr>
            <a:noAutofit/>
          </a:bodyPr>
          <a:lstStyle/>
          <a:p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La recherche de </a:t>
            </a:r>
            <a:r>
              <a:rPr lang="fr-FR" sz="2400" b="1" dirty="0" smtClean="0">
                <a:solidFill>
                  <a:srgbClr val="FF0000"/>
                </a:solidFill>
              </a:rPr>
              <a:t>la cause qui déclenche  </a:t>
            </a:r>
            <a:r>
              <a:rPr lang="fr-FR" sz="2400" b="1" dirty="0" smtClean="0"/>
              <a:t>ou aggrave des TFI est essentielle à une prise en charge adaptée de la maladie.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L’application de quelques </a:t>
            </a:r>
            <a:r>
              <a:rPr lang="fr-FR" sz="2400" b="1" dirty="0" smtClean="0">
                <a:solidFill>
                  <a:srgbClr val="FF0000"/>
                </a:solidFill>
              </a:rPr>
              <a:t>mesures thérapeutiques simples </a:t>
            </a:r>
            <a:r>
              <a:rPr lang="fr-FR" sz="2400" b="1" dirty="0" smtClean="0"/>
              <a:t>permet de rendre cette maladie compatible avec une vie normale.</a:t>
            </a:r>
          </a:p>
          <a:p>
            <a:pPr>
              <a:buNone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68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EPIDEMIOLOGIE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C2\Pictures\Capturejjjjj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644098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229600" cy="10668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EPIDEMIOLOGIE (2)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fr-FR" sz="2800" dirty="0" smtClean="0"/>
          </a:p>
          <a:p>
            <a:pPr lvl="1"/>
            <a:endParaRPr lang="fr-FR" sz="2800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fr-FR" sz="3200" b="1" dirty="0" smtClean="0">
                <a:solidFill>
                  <a:schemeClr val="tx1"/>
                </a:solidFill>
              </a:rPr>
              <a:t>Age moyen de survenue: entre 15 et 65 ans</a:t>
            </a:r>
          </a:p>
          <a:p>
            <a:endParaRPr lang="fr-FR" b="1" dirty="0" smtClean="0"/>
          </a:p>
          <a:p>
            <a:r>
              <a:rPr lang="fr-FR" b="1" dirty="0" smtClean="0"/>
              <a:t>Diminution de fréquence à mesure que l’âge avance</a:t>
            </a:r>
          </a:p>
          <a:p>
            <a:endParaRPr lang="fr-FR" b="1" dirty="0" smtClean="0"/>
          </a:p>
          <a:p>
            <a:r>
              <a:rPr lang="fr-FR" b="1" dirty="0" smtClean="0"/>
              <a:t>Le diagnostic porte : entre 30 et 40 ans</a:t>
            </a:r>
          </a:p>
          <a:p>
            <a:endParaRPr lang="fr-FR" b="1" dirty="0" smtClean="0"/>
          </a:p>
          <a:p>
            <a:r>
              <a:rPr lang="fr-FR" b="1" dirty="0" smtClean="0"/>
              <a:t>20 % cas après un épisode de gastro entérite aigue</a:t>
            </a:r>
          </a:p>
          <a:p>
            <a:endParaRPr lang="fr-FR" dirty="0"/>
          </a:p>
        </p:txBody>
      </p:sp>
      <p:pic>
        <p:nvPicPr>
          <p:cNvPr id="4" name="Picture 10" descr="http://murielortmans.be/wp-content/uploads/2014/11/Constip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3718" y="214290"/>
            <a:ext cx="1836000" cy="200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Anomalie de la motricité digestive</a:t>
            </a:r>
          </a:p>
          <a:p>
            <a:r>
              <a:rPr lang="fr-FR" b="1" dirty="0" smtClean="0"/>
              <a:t>Anomalie de la sensibilité viscérale</a:t>
            </a:r>
          </a:p>
          <a:p>
            <a:r>
              <a:rPr lang="fr-FR" b="1" dirty="0" smtClean="0"/>
              <a:t>Facteurs diététiques et luminaux</a:t>
            </a:r>
          </a:p>
          <a:p>
            <a:r>
              <a:rPr lang="fr-FR" b="1" dirty="0" smtClean="0"/>
              <a:t>Facteurs psycho-sociaux</a:t>
            </a:r>
          </a:p>
          <a:p>
            <a:r>
              <a:rPr lang="fr-FR" b="1" dirty="0" smtClean="0"/>
              <a:t>Facteurs génétique et épi génétique: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357422" y="1428736"/>
            <a:ext cx="3489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Multifactorielle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PHYSIOPATHOLOGIE (2)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28802"/>
            <a:ext cx="8786874" cy="47149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4600" u="sng" dirty="0" smtClean="0"/>
              <a:t> </a:t>
            </a:r>
            <a:r>
              <a:rPr lang="fr-FR" sz="4600" b="1" u="sng" dirty="0" smtClean="0"/>
              <a:t>A/ Anomalies motrices:</a:t>
            </a:r>
            <a:endParaRPr lang="fr-FR" b="1" u="sng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Augmentation des contractions coliques 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sz="2400" dirty="0" smtClean="0"/>
              <a:t>           déclenchées par l’alimentation et/ou le stress</a:t>
            </a:r>
            <a:r>
              <a:rPr lang="fr-FR" dirty="0" smtClean="0"/>
              <a:t>….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TFI avec </a:t>
            </a:r>
            <a:r>
              <a:rPr lang="fr-FR" b="1" dirty="0" smtClean="0"/>
              <a:t>diarrhée prédominante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   contractions de forte amplitude et rapidement propagées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TFI avec </a:t>
            </a:r>
            <a:r>
              <a:rPr lang="fr-FR" b="1" dirty="0" smtClean="0"/>
              <a:t>Constipation</a:t>
            </a:r>
            <a:r>
              <a:rPr lang="fr-FR" dirty="0" smtClean="0"/>
              <a:t>:                                                                                                          contractions segmentaires, sigmoïdiennes très intenses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2567</Words>
  <Application>Microsoft Office PowerPoint</Application>
  <PresentationFormat>Affichage à l'écran (4:3)</PresentationFormat>
  <Paragraphs>581</Paragraphs>
  <Slides>56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TROUBLES  FONCTIONNELS INTESTINAUX</vt:lpstr>
      <vt:lpstr>Diapositive 2</vt:lpstr>
      <vt:lpstr>DEFINITION</vt:lpstr>
      <vt:lpstr>  SOUS GROUPES DE SII CRITÈRES DE ROME III </vt:lpstr>
      <vt:lpstr>Echelle de Bristol</vt:lpstr>
      <vt:lpstr>EPIDEMIOLOGIE</vt:lpstr>
      <vt:lpstr>EPIDEMIOLOGIE (2)</vt:lpstr>
      <vt:lpstr>PHYSIOPATHOLOGIE (1)</vt:lpstr>
      <vt:lpstr>PHYSIOPATHOLOGIE (2)</vt:lpstr>
      <vt:lpstr>PHYSIOPATHOLOGIE (3)</vt:lpstr>
      <vt:lpstr>PHYSIOPATHOLOGIE (4)</vt:lpstr>
      <vt:lpstr>PHYSIOPATHOLOGIE (5)</vt:lpstr>
      <vt:lpstr>PHYSIOPATHOLOGIE (6)</vt:lpstr>
      <vt:lpstr>PHYSIOPATHOLOGIE (7)</vt:lpstr>
      <vt:lpstr>PHYSIOPATHOLOGIE (8)</vt:lpstr>
      <vt:lpstr>PHYSIOPATHOLOGIE (9)</vt:lpstr>
      <vt:lpstr>Signes cliniques  d’appel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 Coloscopie:   indications  </vt:lpstr>
      <vt:lpstr>DIAGNOSTIC DIFFERENTIEL</vt:lpstr>
      <vt:lpstr>TRAITEMENT</vt:lpstr>
      <vt:lpstr>TRAITEMENT (2)</vt:lpstr>
      <vt:lpstr>TRAITEMENT (3)</vt:lpstr>
      <vt:lpstr>TRAITEMENT (4)</vt:lpstr>
      <vt:lpstr>TRAITEMENT (5)</vt:lpstr>
      <vt:lpstr>TRAITEMENT (6)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6-Les Probiotiques </vt:lpstr>
      <vt:lpstr>Diapositive 50</vt:lpstr>
      <vt:lpstr>Diapositive 51</vt:lpstr>
      <vt:lpstr>Diapositive 52</vt:lpstr>
      <vt:lpstr>Diapositive 53</vt:lpstr>
      <vt:lpstr>EVOLUTION</vt:lpstr>
      <vt:lpstr>CONCLUSION</vt:lpstr>
      <vt:lpstr>CONCLUSION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FONCTIONNELS INTESTINAUX</dc:title>
  <dc:creator>Propriétaire</dc:creator>
  <cp:lastModifiedBy>Propriétaire</cp:lastModifiedBy>
  <cp:revision>533</cp:revision>
  <dcterms:created xsi:type="dcterms:W3CDTF">2011-04-10T11:56:49Z</dcterms:created>
  <dcterms:modified xsi:type="dcterms:W3CDTF">2020-04-04T20:25:48Z</dcterms:modified>
</cp:coreProperties>
</file>