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8" r:id="rId11"/>
    <p:sldId id="266" r:id="rId12"/>
    <p:sldId id="272" r:id="rId13"/>
    <p:sldId id="273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831D7-5452-4B34-B0E1-C12357CD64D5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8F7E1-E36F-4493-B81E-4DFDCF9011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19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F7E1-E36F-4493-B81E-4DFDCF9011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1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7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78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85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4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23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0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27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56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34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00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E6C1-A970-42F5-91DA-D2A3B29F1906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805F-90EF-4C07-A7AF-6BE0494FA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74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err="1"/>
              <a:t>Postmodernismo</a:t>
            </a:r>
            <a:r>
              <a:rPr lang="fr-FR" dirty="0"/>
              <a:t> e </a:t>
            </a:r>
            <a:r>
              <a:rPr lang="fr-FR" dirty="0" err="1"/>
              <a:t>sperimentalismo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solidFill>
            <a:srgbClr val="FF9966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fr-FR" dirty="0" err="1"/>
              <a:t>Dagli</a:t>
            </a:r>
            <a:r>
              <a:rPr lang="fr-FR" dirty="0"/>
              <a:t> </a:t>
            </a:r>
            <a:r>
              <a:rPr lang="fr-FR" dirty="0" err="1"/>
              <a:t>anni</a:t>
            </a:r>
            <a:r>
              <a:rPr lang="fr-FR" dirty="0"/>
              <a:t> 50  ai </a:t>
            </a:r>
            <a:r>
              <a:rPr lang="fr-FR" dirty="0" err="1"/>
              <a:t>giorni</a:t>
            </a:r>
            <a:r>
              <a:rPr lang="fr-FR" dirty="0"/>
              <a:t> </a:t>
            </a:r>
            <a:r>
              <a:rPr lang="fr-FR" dirty="0" err="1"/>
              <a:t>nostri</a:t>
            </a:r>
            <a:r>
              <a:rPr lang="fr-FR" dirty="0"/>
              <a:t> </a:t>
            </a:r>
          </a:p>
          <a:p>
            <a:pPr algn="l"/>
            <a:r>
              <a:rPr lang="fr-FR" dirty="0" err="1"/>
              <a:t>Letteratura</a:t>
            </a:r>
            <a:r>
              <a:rPr lang="fr-FR" dirty="0"/>
              <a:t> </a:t>
            </a:r>
            <a:r>
              <a:rPr lang="fr-FR" dirty="0" err="1"/>
              <a:t>femminile</a:t>
            </a:r>
            <a:endParaRPr lang="fr-FR" dirty="0"/>
          </a:p>
          <a:p>
            <a:pPr algn="l"/>
            <a:r>
              <a:rPr lang="fr-FR" dirty="0"/>
              <a:t>Giovanni </a:t>
            </a:r>
            <a:r>
              <a:rPr lang="fr-FR" dirty="0" err="1"/>
              <a:t>scrittori</a:t>
            </a:r>
            <a:r>
              <a:rPr lang="fr-FR" dirty="0"/>
              <a:t>, </a:t>
            </a:r>
            <a:r>
              <a:rPr lang="fr-FR" dirty="0" err="1"/>
              <a:t>scritture</a:t>
            </a:r>
            <a:r>
              <a:rPr lang="fr-FR" dirty="0"/>
              <a:t> </a:t>
            </a:r>
            <a:r>
              <a:rPr lang="fr-FR" dirty="0" err="1"/>
              <a:t>giovani</a:t>
            </a:r>
            <a:endParaRPr lang="fr-FR" dirty="0"/>
          </a:p>
          <a:p>
            <a:pPr algn="l"/>
            <a:r>
              <a:rPr lang="fr-FR" dirty="0" err="1"/>
              <a:t>Letteratura</a:t>
            </a:r>
            <a:r>
              <a:rPr lang="fr-FR" dirty="0"/>
              <a:t> migrante</a:t>
            </a:r>
          </a:p>
          <a:p>
            <a:pPr algn="r"/>
            <a:r>
              <a:rPr lang="fr-FR" dirty="0" err="1"/>
              <a:t>Prof.essa</a:t>
            </a:r>
            <a:r>
              <a:rPr lang="fr-FR" dirty="0"/>
              <a:t> </a:t>
            </a:r>
            <a:r>
              <a:rPr lang="fr-FR" dirty="0" err="1"/>
              <a:t>Triki</a:t>
            </a:r>
            <a:r>
              <a:rPr lang="fr-FR" dirty="0"/>
              <a:t> Sandra. Master 1. 2017 </a:t>
            </a:r>
          </a:p>
        </p:txBody>
      </p:sp>
    </p:spTree>
    <p:extLst>
      <p:ext uri="{BB962C8B-B14F-4D97-AF65-F5344CB8AC3E}">
        <p14:creationId xmlns:p14="http://schemas.microsoft.com/office/powerpoint/2010/main" val="375700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(dal francese) è una 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tecnica</a:t>
            </a:r>
            <a:r>
              <a:rPr lang="it-IT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utilizzata per la realizzazione di opere prodotte per mezzo di sovrapposizione di carte, fotografie, oggetti, ritagli di giornale o di rivista.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056163" cy="4351338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6"/>
            <a:ext cx="5181600" cy="42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Neoavanguardia</a:t>
            </a:r>
            <a:r>
              <a:rPr lang="fr-FR" dirty="0"/>
              <a:t> e </a:t>
            </a:r>
            <a:r>
              <a:rPr lang="fr-FR" dirty="0" err="1"/>
              <a:t>Sperimentalismo</a:t>
            </a:r>
            <a:r>
              <a:rPr lang="fr-FR" dirty="0"/>
              <a:t>. </a:t>
            </a:r>
            <a:r>
              <a:rPr lang="fr-FR" dirty="0" err="1"/>
              <a:t>Definizione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Lo sperimentalismo è una corrente letteraria italiana, portata avanti soprattutto dagli scrittori aderenti al </a:t>
            </a:r>
            <a:r>
              <a:rPr lang="it-IT" dirty="0">
                <a:solidFill>
                  <a:srgbClr val="FF0000"/>
                </a:solidFill>
              </a:rPr>
              <a:t>cosiddetto Gruppo 63</a:t>
            </a:r>
            <a:r>
              <a:rPr lang="it-IT" dirty="0"/>
              <a:t>. Il suo intento era di rinnovare la letteratura, mediante la scoperta di nuovi territori di ricerca, nei quali sperimentare le intuizioni dell'avanguardia. (dall’impegno del neorealismo al disimpegno totale </a:t>
            </a:r>
            <a:r>
              <a:rPr lang="it-IT"/>
              <a:t>del postmodernismo) </a:t>
            </a:r>
            <a:endParaRPr lang="it-IT" dirty="0"/>
          </a:p>
          <a:p>
            <a:r>
              <a:rPr lang="it-IT" dirty="0"/>
              <a:t>L’ impulso a favorire </a:t>
            </a:r>
            <a:r>
              <a:rPr lang="it-IT" dirty="0">
                <a:solidFill>
                  <a:srgbClr val="FF0000"/>
                </a:solidFill>
              </a:rPr>
              <a:t>l’incontro con nuove discipline </a:t>
            </a:r>
            <a:r>
              <a:rPr lang="it-IT" dirty="0"/>
              <a:t>e indirizzi di pensiero quali la </a:t>
            </a:r>
            <a:r>
              <a:rPr lang="it-IT" dirty="0">
                <a:solidFill>
                  <a:srgbClr val="FF0000"/>
                </a:solidFill>
              </a:rPr>
              <a:t>sociologia, l’antropologia, la linguistica, la psicanalisi e la fenomenologia</a:t>
            </a:r>
            <a:r>
              <a:rPr lang="it-IT" dirty="0"/>
              <a:t>, apre le porte ad un aggiornamento scientifico nel lavoro dei critici. A questo segue il rifiuto della letteratura allora esistente. Una delle figure più importanti di questo movimento è </a:t>
            </a:r>
            <a:r>
              <a:rPr lang="it-IT" dirty="0">
                <a:solidFill>
                  <a:srgbClr val="FF0000"/>
                </a:solidFill>
              </a:rPr>
              <a:t>Edoardo Sanguineti </a:t>
            </a:r>
            <a:r>
              <a:rPr lang="it-IT" dirty="0"/>
              <a:t>(1930) genovese, organizzatore teorico della neoavanguardia.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52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</a:t>
            </a:r>
            <a:r>
              <a:rPr lang="fr-FR" dirty="0" err="1"/>
              <a:t>poetica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Postmoderno</a:t>
            </a:r>
            <a:r>
              <a:rPr lang="fr-FR" dirty="0"/>
              <a:t>: da Eco ai « </a:t>
            </a:r>
            <a:r>
              <a:rPr lang="fr-FR" dirty="0" err="1"/>
              <a:t>cannibali</a:t>
            </a:r>
            <a:r>
              <a:rPr lang="fr-FR" dirty="0"/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8393"/>
          </a:xfrm>
        </p:spPr>
        <p:txBody>
          <a:bodyPr/>
          <a:lstStyle/>
          <a:p>
            <a:r>
              <a:rPr lang="fr-FR" dirty="0"/>
              <a:t>Il nome </a:t>
            </a:r>
            <a:r>
              <a:rPr lang="fr-FR" dirty="0" err="1"/>
              <a:t>della</a:t>
            </a:r>
            <a:r>
              <a:rPr lang="fr-FR" dirty="0"/>
              <a:t> rosa (1980) 	  </a:t>
            </a:r>
            <a:r>
              <a:rPr lang="fr-FR" dirty="0" err="1"/>
              <a:t>rappresenta</a:t>
            </a:r>
            <a:r>
              <a:rPr lang="fr-FR" dirty="0"/>
              <a:t> « la prima </a:t>
            </a:r>
            <a:r>
              <a:rPr lang="fr-FR" dirty="0" err="1"/>
              <a:t>consapevole</a:t>
            </a:r>
            <a:r>
              <a:rPr lang="fr-FR" dirty="0"/>
              <a:t> </a:t>
            </a:r>
            <a:r>
              <a:rPr lang="fr-FR" dirty="0" err="1"/>
              <a:t>produzione</a:t>
            </a:r>
            <a:r>
              <a:rPr lang="fr-FR" dirty="0"/>
              <a:t> di un </a:t>
            </a:r>
            <a:r>
              <a:rPr lang="fr-FR" dirty="0" err="1"/>
              <a:t>romanzo</a:t>
            </a:r>
            <a:r>
              <a:rPr lang="fr-FR" dirty="0"/>
              <a:t> </a:t>
            </a:r>
            <a:r>
              <a:rPr lang="fr-FR" dirty="0" err="1"/>
              <a:t>postmoderno</a:t>
            </a:r>
            <a:r>
              <a:rPr lang="fr-FR" dirty="0"/>
              <a:t> » Remo </a:t>
            </a:r>
            <a:r>
              <a:rPr lang="fr-FR" dirty="0" err="1"/>
              <a:t>Ceserani</a:t>
            </a:r>
            <a:r>
              <a:rPr lang="fr-FR" dirty="0"/>
              <a:t>. </a:t>
            </a:r>
          </a:p>
          <a:p>
            <a:r>
              <a:rPr lang="fr-FR" dirty="0"/>
              <a:t>La sua </a:t>
            </a:r>
            <a:r>
              <a:rPr lang="fr-FR" dirty="0" err="1"/>
              <a:t>poetica</a:t>
            </a:r>
            <a:r>
              <a:rPr lang="fr-FR" dirty="0"/>
              <a:t> consiste </a:t>
            </a:r>
            <a:r>
              <a:rPr lang="fr-FR" dirty="0" err="1"/>
              <a:t>nei</a:t>
            </a:r>
            <a:r>
              <a:rPr lang="fr-FR" dirty="0"/>
              <a:t> </a:t>
            </a:r>
            <a:r>
              <a:rPr lang="fr-FR" dirty="0" err="1"/>
              <a:t>punti</a:t>
            </a:r>
            <a:r>
              <a:rPr lang="fr-FR" dirty="0"/>
              <a:t> </a:t>
            </a:r>
            <a:r>
              <a:rPr lang="fr-FR" dirty="0" err="1"/>
              <a:t>seguenti</a:t>
            </a:r>
            <a:r>
              <a:rPr lang="fr-FR" dirty="0"/>
              <a:t>: </a:t>
            </a:r>
          </a:p>
          <a:p>
            <a:r>
              <a:rPr lang="fr-FR" dirty="0"/>
              <a:t>Fine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distinzione</a:t>
            </a:r>
            <a:r>
              <a:rPr lang="fr-FR" dirty="0"/>
              <a:t> </a:t>
            </a:r>
            <a:r>
              <a:rPr lang="fr-FR" dirty="0" err="1"/>
              <a:t>tra</a:t>
            </a:r>
            <a:r>
              <a:rPr lang="fr-FR" dirty="0"/>
              <a:t> </a:t>
            </a:r>
            <a:r>
              <a:rPr lang="fr-FR" dirty="0" err="1"/>
              <a:t>arte</a:t>
            </a:r>
            <a:r>
              <a:rPr lang="fr-FR" dirty="0"/>
              <a:t> </a:t>
            </a:r>
            <a:r>
              <a:rPr lang="fr-FR" dirty="0" err="1"/>
              <a:t>sperimentale</a:t>
            </a:r>
            <a:r>
              <a:rPr lang="fr-FR" dirty="0"/>
              <a:t> e </a:t>
            </a:r>
            <a:r>
              <a:rPr lang="fr-FR" dirty="0" err="1"/>
              <a:t>arte</a:t>
            </a:r>
            <a:r>
              <a:rPr lang="fr-FR" dirty="0"/>
              <a:t> di massa.</a:t>
            </a:r>
          </a:p>
          <a:p>
            <a:r>
              <a:rPr lang="fr-FR" dirty="0" err="1"/>
              <a:t>Ricorso</a:t>
            </a:r>
            <a:r>
              <a:rPr lang="fr-FR" dirty="0"/>
              <a:t> alla </a:t>
            </a:r>
            <a:r>
              <a:rPr lang="fr-FR" dirty="0" err="1"/>
              <a:t>citazione</a:t>
            </a:r>
            <a:r>
              <a:rPr lang="fr-FR" dirty="0"/>
              <a:t> </a:t>
            </a:r>
            <a:r>
              <a:rPr lang="fr-FR" dirty="0" err="1"/>
              <a:t>all’intertestualità</a:t>
            </a:r>
            <a:r>
              <a:rPr lang="fr-FR" dirty="0"/>
              <a:t>, </a:t>
            </a:r>
            <a:r>
              <a:rPr lang="fr-FR" dirty="0" err="1"/>
              <a:t>ironia</a:t>
            </a:r>
            <a:r>
              <a:rPr lang="fr-FR" dirty="0"/>
              <a:t>, alla </a:t>
            </a:r>
            <a:r>
              <a:rPr lang="fr-FR" dirty="0" err="1"/>
              <a:t>riscrittura</a:t>
            </a:r>
            <a:r>
              <a:rPr lang="fr-FR" dirty="0"/>
              <a:t> di </a:t>
            </a:r>
            <a:r>
              <a:rPr lang="fr-FR" dirty="0" err="1"/>
              <a:t>altri</a:t>
            </a:r>
            <a:r>
              <a:rPr lang="fr-FR" dirty="0"/>
              <a:t> </a:t>
            </a:r>
            <a:r>
              <a:rPr lang="fr-FR" dirty="0" err="1"/>
              <a:t>testi</a:t>
            </a:r>
            <a:r>
              <a:rPr lang="fr-FR" dirty="0"/>
              <a:t>;</a:t>
            </a:r>
          </a:p>
          <a:p>
            <a:r>
              <a:rPr lang="fr-FR" dirty="0" err="1"/>
              <a:t>Rivisitazione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storia</a:t>
            </a:r>
            <a:r>
              <a:rPr lang="fr-FR" dirty="0"/>
              <a:t> </a:t>
            </a:r>
            <a:r>
              <a:rPr lang="fr-FR" dirty="0" err="1"/>
              <a:t>passata</a:t>
            </a:r>
            <a:r>
              <a:rPr lang="fr-FR" dirty="0"/>
              <a:t>;</a:t>
            </a:r>
          </a:p>
          <a:p>
            <a:r>
              <a:rPr lang="fr-FR" dirty="0" err="1"/>
              <a:t>Tendenza</a:t>
            </a:r>
            <a:r>
              <a:rPr lang="fr-FR" dirty="0"/>
              <a:t> a </a:t>
            </a:r>
            <a:r>
              <a:rPr lang="fr-FR" dirty="0" err="1"/>
              <a:t>mescolare</a:t>
            </a:r>
            <a:r>
              <a:rPr lang="fr-FR" dirty="0"/>
              <a:t> (forma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i="1" dirty="0"/>
              <a:t>pastiche</a:t>
            </a:r>
            <a:r>
              <a:rPr lang="fr-FR" dirty="0"/>
              <a:t>) </a:t>
            </a:r>
            <a:r>
              <a:rPr lang="fr-FR" dirty="0" err="1"/>
              <a:t>generi</a:t>
            </a:r>
            <a:r>
              <a:rPr lang="fr-FR" dirty="0"/>
              <a:t>, </a:t>
            </a:r>
            <a:r>
              <a:rPr lang="fr-FR" dirty="0" err="1"/>
              <a:t>stili</a:t>
            </a:r>
            <a:r>
              <a:rPr lang="fr-FR" dirty="0"/>
              <a:t> e </a:t>
            </a:r>
            <a:r>
              <a:rPr lang="fr-FR" dirty="0" err="1"/>
              <a:t>linguaggi</a:t>
            </a:r>
            <a:r>
              <a:rPr lang="fr-FR" dirty="0"/>
              <a:t> </a:t>
            </a:r>
            <a:r>
              <a:rPr lang="fr-FR" dirty="0" err="1"/>
              <a:t>diversi</a:t>
            </a:r>
            <a:r>
              <a:rPr lang="fr-FR" dirty="0"/>
              <a:t>;</a:t>
            </a:r>
          </a:p>
          <a:p>
            <a:r>
              <a:rPr lang="fr-FR" dirty="0"/>
              <a:t>Il </a:t>
            </a:r>
            <a:r>
              <a:rPr lang="fr-FR" dirty="0" err="1"/>
              <a:t>tema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complotto</a:t>
            </a:r>
            <a:r>
              <a:rPr lang="fr-FR" dirty="0"/>
              <a:t>,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labirinto</a:t>
            </a:r>
            <a:r>
              <a:rPr lang="fr-FR" dirty="0"/>
              <a:t> </a:t>
            </a:r>
            <a:r>
              <a:rPr lang="fr-FR" dirty="0" err="1"/>
              <a:t>ecc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Flèche : droite 4"/>
          <p:cNvSpPr/>
          <p:nvPr/>
        </p:nvSpPr>
        <p:spPr>
          <a:xfrm>
            <a:off x="4867422" y="1969477"/>
            <a:ext cx="717452" cy="154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71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Anni</a:t>
            </a:r>
            <a:r>
              <a:rPr lang="fr-FR" dirty="0"/>
              <a:t> </a:t>
            </a:r>
            <a:r>
              <a:rPr lang="fr-FR" dirty="0" smtClean="0"/>
              <a:t>‘90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E</a:t>
            </a:r>
            <a:r>
              <a:rPr lang="fr-FR" dirty="0" err="1" smtClean="0"/>
              <a:t>voluzione</a:t>
            </a:r>
            <a:r>
              <a:rPr lang="fr-FR" dirty="0" smtClean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postmoderno</a:t>
            </a:r>
            <a:r>
              <a:rPr lang="fr-FR" dirty="0"/>
              <a:t> verso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generazione</a:t>
            </a:r>
            <a:r>
              <a:rPr lang="fr-FR" dirty="0"/>
              <a:t> di </a:t>
            </a:r>
            <a:r>
              <a:rPr lang="fr-FR" dirty="0" err="1"/>
              <a:t>giovani</a:t>
            </a:r>
            <a:r>
              <a:rPr lang="fr-FR" dirty="0"/>
              <a:t> </a:t>
            </a:r>
            <a:r>
              <a:rPr lang="fr-FR" dirty="0" err="1"/>
              <a:t>scrittori</a:t>
            </a:r>
            <a:r>
              <a:rPr lang="fr-FR" dirty="0"/>
              <a:t>. </a:t>
            </a:r>
            <a:r>
              <a:rPr lang="fr-FR" dirty="0" err="1"/>
              <a:t>Cosi</a:t>
            </a:r>
            <a:r>
              <a:rPr lang="fr-FR" dirty="0"/>
              <a:t> il </a:t>
            </a:r>
            <a:r>
              <a:rPr lang="fr-FR" dirty="0" err="1"/>
              <a:t>citazionismo</a:t>
            </a:r>
            <a:r>
              <a:rPr lang="fr-FR" dirty="0"/>
              <a:t> </a:t>
            </a:r>
            <a:r>
              <a:rPr lang="fr-FR" dirty="0" err="1"/>
              <a:t>postmoderno</a:t>
            </a:r>
            <a:r>
              <a:rPr lang="fr-FR" dirty="0"/>
              <a:t> si </a:t>
            </a:r>
            <a:r>
              <a:rPr lang="fr-FR" dirty="0" err="1"/>
              <a:t>esercita</a:t>
            </a:r>
            <a:r>
              <a:rPr lang="fr-FR" dirty="0"/>
              <a:t> non su </a:t>
            </a:r>
            <a:r>
              <a:rPr lang="fr-FR" dirty="0" err="1"/>
              <a:t>testi</a:t>
            </a:r>
            <a:r>
              <a:rPr lang="fr-FR" dirty="0"/>
              <a:t> </a:t>
            </a:r>
            <a:r>
              <a:rPr lang="fr-FR" dirty="0" err="1"/>
              <a:t>letterari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passato</a:t>
            </a:r>
            <a:r>
              <a:rPr lang="fr-FR" dirty="0"/>
              <a:t> ma </a:t>
            </a:r>
            <a:r>
              <a:rPr lang="fr-FR" dirty="0" err="1"/>
              <a:t>sul</a:t>
            </a:r>
            <a:r>
              <a:rPr lang="fr-FR" dirty="0"/>
              <a:t> </a:t>
            </a:r>
            <a:r>
              <a:rPr lang="fr-FR" dirty="0" err="1"/>
              <a:t>linguaggio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presente</a:t>
            </a:r>
            <a:r>
              <a:rPr lang="fr-FR" dirty="0"/>
              <a:t>, </a:t>
            </a:r>
            <a:r>
              <a:rPr lang="fr-FR" dirty="0" err="1"/>
              <a:t>soprattutto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spot </a:t>
            </a:r>
            <a:r>
              <a:rPr lang="fr-FR" dirty="0" err="1"/>
              <a:t>pubblicitari</a:t>
            </a:r>
            <a:r>
              <a:rPr lang="fr-FR" dirty="0"/>
              <a:t>, </a:t>
            </a:r>
            <a:r>
              <a:rPr lang="fr-FR" dirty="0" err="1"/>
              <a:t>della</a:t>
            </a:r>
            <a:r>
              <a:rPr lang="fr-FR" dirty="0"/>
              <a:t> tv,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audiovisivi</a:t>
            </a:r>
            <a:r>
              <a:rPr lang="fr-FR" dirty="0"/>
              <a:t> e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cinema</a:t>
            </a:r>
            <a:r>
              <a:rPr lang="fr-FR" dirty="0"/>
              <a:t>. </a:t>
            </a:r>
          </a:p>
          <a:p>
            <a:r>
              <a:rPr lang="fr-FR" dirty="0"/>
              <a:t>La </a:t>
            </a:r>
            <a:r>
              <a:rPr lang="fr-FR" dirty="0" err="1"/>
              <a:t>nuova</a:t>
            </a:r>
            <a:r>
              <a:rPr lang="fr-FR" dirty="0"/>
              <a:t> </a:t>
            </a:r>
            <a:r>
              <a:rPr lang="fr-FR" dirty="0" err="1"/>
              <a:t>tendenza</a:t>
            </a:r>
            <a:r>
              <a:rPr lang="fr-FR" dirty="0"/>
              <a:t>, </a:t>
            </a:r>
            <a:r>
              <a:rPr lang="fr-FR" dirty="0" err="1"/>
              <a:t>definita</a:t>
            </a:r>
            <a:r>
              <a:rPr lang="fr-FR" dirty="0"/>
              <a:t> </a:t>
            </a:r>
            <a:r>
              <a:rPr lang="fr-FR" dirty="0" err="1"/>
              <a:t>pulp</a:t>
            </a:r>
            <a:r>
              <a:rPr lang="fr-FR" dirty="0"/>
              <a:t> (dal film di Quentin Tarantino </a:t>
            </a:r>
            <a:r>
              <a:rPr lang="fr-FR" i="1" dirty="0" err="1"/>
              <a:t>Pulp</a:t>
            </a:r>
            <a:r>
              <a:rPr lang="fr-FR" i="1" dirty="0"/>
              <a:t> fiction</a:t>
            </a:r>
            <a:r>
              <a:rPr lang="fr-FR" dirty="0"/>
              <a:t>) </a:t>
            </a:r>
            <a:r>
              <a:rPr lang="fr-FR" dirty="0" err="1"/>
              <a:t>riconosce</a:t>
            </a:r>
            <a:r>
              <a:rPr lang="fr-FR" dirty="0"/>
              <a:t> come </a:t>
            </a:r>
            <a:r>
              <a:rPr lang="fr-FR" dirty="0" err="1"/>
              <a:t>unico</a:t>
            </a:r>
            <a:r>
              <a:rPr lang="fr-FR" dirty="0"/>
              <a:t> </a:t>
            </a:r>
            <a:r>
              <a:rPr lang="fr-FR" dirty="0" err="1"/>
              <a:t>antecedente</a:t>
            </a:r>
            <a:r>
              <a:rPr lang="fr-FR" dirty="0"/>
              <a:t> </a:t>
            </a:r>
            <a:r>
              <a:rPr lang="fr-FR" dirty="0" err="1"/>
              <a:t>letterario</a:t>
            </a:r>
            <a:r>
              <a:rPr lang="fr-FR" dirty="0"/>
              <a:t> i </a:t>
            </a:r>
            <a:r>
              <a:rPr lang="fr-FR" dirty="0" err="1"/>
              <a:t>romanzi</a:t>
            </a:r>
            <a:r>
              <a:rPr lang="fr-FR" dirty="0"/>
              <a:t> di Pier Vittorio </a:t>
            </a:r>
            <a:r>
              <a:rPr lang="fr-FR" dirty="0" err="1"/>
              <a:t>Tondelli</a:t>
            </a:r>
            <a:r>
              <a:rPr lang="fr-FR" dirty="0"/>
              <a:t>. </a:t>
            </a:r>
          </a:p>
          <a:p>
            <a:r>
              <a:rPr lang="fr-FR" dirty="0" err="1"/>
              <a:t>Egli</a:t>
            </a:r>
            <a:r>
              <a:rPr lang="fr-FR" dirty="0"/>
              <a:t> mette in </a:t>
            </a:r>
            <a:r>
              <a:rPr lang="fr-FR" dirty="0" err="1"/>
              <a:t>scena</a:t>
            </a:r>
            <a:r>
              <a:rPr lang="fr-FR" dirty="0"/>
              <a:t> la </a:t>
            </a:r>
            <a:r>
              <a:rPr lang="fr-FR" dirty="0" err="1"/>
              <a:t>vita</a:t>
            </a:r>
            <a:r>
              <a:rPr lang="fr-FR" dirty="0"/>
              <a:t> dei </a:t>
            </a:r>
            <a:r>
              <a:rPr lang="fr-FR" dirty="0" err="1"/>
              <a:t>giovani</a:t>
            </a:r>
            <a:r>
              <a:rPr lang="fr-FR" dirty="0"/>
              <a:t> fra </a:t>
            </a:r>
            <a:r>
              <a:rPr lang="fr-FR" dirty="0" err="1"/>
              <a:t>discoteche</a:t>
            </a:r>
            <a:r>
              <a:rPr lang="fr-FR" dirty="0"/>
              <a:t>, bar, auto, </a:t>
            </a:r>
            <a:r>
              <a:rPr lang="fr-FR" dirty="0" err="1"/>
              <a:t>ambienti</a:t>
            </a:r>
            <a:r>
              <a:rPr lang="fr-FR" dirty="0"/>
              <a:t> </a:t>
            </a:r>
            <a:r>
              <a:rPr lang="fr-FR" dirty="0" err="1"/>
              <a:t>metropolitani</a:t>
            </a:r>
            <a:r>
              <a:rPr lang="fr-FR" dirty="0"/>
              <a:t> e </a:t>
            </a:r>
            <a:r>
              <a:rPr lang="fr-FR" dirty="0" err="1"/>
              <a:t>periferie</a:t>
            </a:r>
            <a:r>
              <a:rPr lang="fr-FR" dirty="0"/>
              <a:t> di </a:t>
            </a:r>
            <a:r>
              <a:rPr lang="fr-FR" dirty="0" err="1"/>
              <a:t>città</a:t>
            </a:r>
            <a:r>
              <a:rPr lang="fr-FR" dirty="0"/>
              <a:t>. </a:t>
            </a:r>
          </a:p>
          <a:p>
            <a:r>
              <a:rPr lang="fr-FR" dirty="0"/>
              <a:t>Si parla di </a:t>
            </a:r>
            <a:r>
              <a:rPr lang="fr-FR" dirty="0" err="1">
                <a:solidFill>
                  <a:srgbClr val="FF0000"/>
                </a:solidFill>
              </a:rPr>
              <a:t>narrativa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generazionale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scritta</a:t>
            </a:r>
            <a:r>
              <a:rPr lang="fr-FR" dirty="0">
                <a:solidFill>
                  <a:srgbClr val="FF0000"/>
                </a:solidFill>
              </a:rPr>
              <a:t> da </a:t>
            </a:r>
            <a:r>
              <a:rPr lang="fr-FR" dirty="0" err="1">
                <a:solidFill>
                  <a:srgbClr val="FF0000"/>
                </a:solidFill>
              </a:rPr>
              <a:t>giovani</a:t>
            </a:r>
            <a:r>
              <a:rPr lang="fr-FR" dirty="0">
                <a:solidFill>
                  <a:srgbClr val="FF0000"/>
                </a:solidFill>
              </a:rPr>
              <a:t> per </a:t>
            </a:r>
            <a:r>
              <a:rPr lang="fr-FR" dirty="0" err="1">
                <a:solidFill>
                  <a:srgbClr val="FF0000"/>
                </a:solidFill>
              </a:rPr>
              <a:t>altri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giovani</a:t>
            </a:r>
            <a:r>
              <a:rPr lang="fr-FR" dirty="0">
                <a:solidFill>
                  <a:srgbClr val="FF0000"/>
                </a:solidFill>
              </a:rPr>
              <a:t>. </a:t>
            </a:r>
          </a:p>
          <a:p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tendenza</a:t>
            </a:r>
            <a:r>
              <a:rPr lang="fr-FR" dirty="0"/>
              <a:t> </a:t>
            </a:r>
            <a:r>
              <a:rPr lang="fr-FR" dirty="0" err="1"/>
              <a:t>appare</a:t>
            </a:r>
            <a:r>
              <a:rPr lang="fr-FR" dirty="0"/>
              <a:t> al grande </a:t>
            </a:r>
            <a:r>
              <a:rPr lang="fr-FR" dirty="0" err="1"/>
              <a:t>pubblico</a:t>
            </a:r>
            <a:r>
              <a:rPr lang="fr-FR" dirty="0"/>
              <a:t> in </a:t>
            </a:r>
            <a:r>
              <a:rPr lang="fr-FR" dirty="0" err="1"/>
              <a:t>un’antologia</a:t>
            </a:r>
            <a:r>
              <a:rPr lang="fr-FR" dirty="0"/>
              <a:t> </a:t>
            </a:r>
            <a:r>
              <a:rPr lang="fr-FR" dirty="0" err="1"/>
              <a:t>pubblicata</a:t>
            </a:r>
            <a:r>
              <a:rPr lang="fr-FR" dirty="0"/>
              <a:t> </a:t>
            </a:r>
            <a:r>
              <a:rPr lang="fr-FR" dirty="0" err="1"/>
              <a:t>nel</a:t>
            </a:r>
            <a:r>
              <a:rPr lang="fr-FR" dirty="0"/>
              <a:t> 1996 con il </a:t>
            </a:r>
            <a:r>
              <a:rPr lang="fr-FR" dirty="0" err="1"/>
              <a:t>titolo</a:t>
            </a:r>
            <a:r>
              <a:rPr lang="fr-FR" dirty="0"/>
              <a:t> </a:t>
            </a:r>
            <a:r>
              <a:rPr lang="fr-FR" i="1" dirty="0" err="1"/>
              <a:t>Gioventù</a:t>
            </a:r>
            <a:r>
              <a:rPr lang="fr-FR" i="1" dirty="0"/>
              <a:t> cannibale. </a:t>
            </a:r>
            <a:r>
              <a:rPr lang="fr-FR" dirty="0"/>
              <a:t>Da qui </a:t>
            </a:r>
            <a:r>
              <a:rPr lang="fr-FR" dirty="0" err="1"/>
              <a:t>deriva</a:t>
            </a:r>
            <a:r>
              <a:rPr lang="fr-FR" dirty="0"/>
              <a:t> la </a:t>
            </a:r>
            <a:r>
              <a:rPr lang="fr-FR" dirty="0" err="1"/>
              <a:t>denominazione</a:t>
            </a:r>
            <a:r>
              <a:rPr lang="fr-FR" dirty="0"/>
              <a:t> di </a:t>
            </a:r>
            <a:r>
              <a:rPr lang="fr-FR" dirty="0" err="1"/>
              <a:t>scrittori</a:t>
            </a:r>
            <a:r>
              <a:rPr lang="fr-FR" dirty="0"/>
              <a:t> « </a:t>
            </a:r>
            <a:r>
              <a:rPr lang="fr-FR" dirty="0" err="1"/>
              <a:t>cannibali</a:t>
            </a:r>
            <a:r>
              <a:rPr lang="fr-FR" dirty="0"/>
              <a:t> » in </a:t>
            </a:r>
            <a:r>
              <a:rPr lang="fr-FR" dirty="0" err="1"/>
              <a:t>riferimento</a:t>
            </a:r>
            <a:r>
              <a:rPr lang="fr-FR" dirty="0"/>
              <a:t> </a:t>
            </a:r>
            <a:r>
              <a:rPr lang="fr-FR" dirty="0" err="1"/>
              <a:t>all’atmosfera</a:t>
            </a:r>
            <a:r>
              <a:rPr lang="fr-FR" dirty="0"/>
              <a:t> </a:t>
            </a:r>
            <a:r>
              <a:rPr lang="fr-FR" dirty="0" err="1"/>
              <a:t>cupa</a:t>
            </a:r>
            <a:r>
              <a:rPr lang="fr-FR" dirty="0"/>
              <a:t> e sinistre </a:t>
            </a:r>
            <a:r>
              <a:rPr lang="fr-FR" dirty="0" err="1"/>
              <a:t>della</a:t>
            </a:r>
            <a:r>
              <a:rPr lang="fr-FR" dirty="0"/>
              <a:t> trama. 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0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Letteratura</a:t>
            </a:r>
            <a:r>
              <a:rPr lang="fr-FR" dirty="0"/>
              <a:t> </a:t>
            </a:r>
            <a:r>
              <a:rPr lang="fr-FR" dirty="0" err="1"/>
              <a:t>femminile</a:t>
            </a:r>
            <a:r>
              <a:rPr lang="fr-FR" dirty="0"/>
              <a:t> </a:t>
            </a:r>
            <a:r>
              <a:rPr lang="it-IT" dirty="0"/>
              <a:t>all’inizio del novecento.</a:t>
            </a:r>
            <a:br>
              <a:rPr lang="it-IT" dirty="0"/>
            </a:b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828" y="1125415"/>
            <a:ext cx="11591778" cy="5613010"/>
          </a:xfrm>
        </p:spPr>
        <p:txBody>
          <a:bodyPr>
            <a:normAutofit fontScale="92500"/>
          </a:bodyPr>
          <a:lstStyle/>
          <a:p>
            <a:pPr fontAlgn="base"/>
            <a:endParaRPr lang="it-I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</a:pPr>
            <a:r>
              <a:rPr lang="it-IT" sz="2900" dirty="0">
                <a:cs typeface="Times New Roman" panose="02020603050405020304" pitchFamily="18" charset="0"/>
              </a:rPr>
              <a:t>All’inizio del novecento in Europa pensano, scrivono donne di grande valore, come la statunitense </a:t>
            </a:r>
            <a:r>
              <a:rPr lang="it-IT" sz="2900" b="1" dirty="0">
                <a:cs typeface="Times New Roman" panose="02020603050405020304" pitchFamily="18" charset="0"/>
              </a:rPr>
              <a:t>Gertrude Stein</a:t>
            </a:r>
            <a:r>
              <a:rPr lang="it-IT" sz="2900" dirty="0">
                <a:cs typeface="Times New Roman" panose="02020603050405020304" pitchFamily="18" charset="0"/>
              </a:rPr>
              <a:t>, che a partire dal 1903 vive a Parigi, Simone Weil, la filosofa, di origine ebraica, la scrittrice inglese </a:t>
            </a:r>
            <a:r>
              <a:rPr lang="it-IT" sz="2900" b="1" dirty="0">
                <a:cs typeface="Times New Roman" panose="02020603050405020304" pitchFamily="18" charset="0"/>
              </a:rPr>
              <a:t>Virginia Woolf</a:t>
            </a:r>
            <a:r>
              <a:rPr lang="it-IT" sz="2900" dirty="0">
                <a:cs typeface="Times New Roman" panose="02020603050405020304" pitchFamily="18" charset="0"/>
              </a:rPr>
              <a:t>, che morirà suicida nel 1941…Molto diverse sono tuttavia legate da un destino comune di isolamento e solitudine che finalmente trova il luogo e lo spazio per emergere ed esprimere il talento femminile a lungo taciuto nella scrittura. E così accade a scrittrici e poetesse geniali che occuperanno nella prima parte del secolo un posto unico nella letteratura novecentesca: </a:t>
            </a:r>
            <a:r>
              <a:rPr lang="it-IT" sz="2900" b="1" dirty="0">
                <a:cs typeface="Times New Roman" panose="02020603050405020304" pitchFamily="18" charset="0"/>
              </a:rPr>
              <a:t>Anna Achmatova, Marina </a:t>
            </a:r>
            <a:r>
              <a:rPr lang="it-IT" sz="2900" b="1" dirty="0" err="1">
                <a:cs typeface="Times New Roman" panose="02020603050405020304" pitchFamily="18" charset="0"/>
              </a:rPr>
              <a:t>Cvetaeva</a:t>
            </a:r>
            <a:r>
              <a:rPr lang="it-IT" sz="2900" b="1" dirty="0">
                <a:cs typeface="Times New Roman" panose="02020603050405020304" pitchFamily="18" charset="0"/>
              </a:rPr>
              <a:t>, </a:t>
            </a:r>
            <a:r>
              <a:rPr lang="it-IT" sz="2900" b="1" dirty="0" err="1">
                <a:cs typeface="Times New Roman" panose="02020603050405020304" pitchFamily="18" charset="0"/>
              </a:rPr>
              <a:t>Katherine</a:t>
            </a:r>
            <a:r>
              <a:rPr lang="it-IT" sz="2900" b="1" dirty="0">
                <a:cs typeface="Times New Roman" panose="02020603050405020304" pitchFamily="18" charset="0"/>
              </a:rPr>
              <a:t> Mansfield, </a:t>
            </a:r>
            <a:r>
              <a:rPr lang="it-IT" sz="2900" b="1" dirty="0" err="1">
                <a:cs typeface="Times New Roman" panose="02020603050405020304" pitchFamily="18" charset="0"/>
              </a:rPr>
              <a:t>Doroty</a:t>
            </a:r>
            <a:r>
              <a:rPr lang="it-IT" sz="2900" b="1" dirty="0">
                <a:cs typeface="Times New Roman" panose="02020603050405020304" pitchFamily="18" charset="0"/>
              </a:rPr>
              <a:t> </a:t>
            </a:r>
            <a:r>
              <a:rPr lang="it-IT" sz="2900" b="1" dirty="0" smtClean="0">
                <a:cs typeface="Times New Roman" panose="02020603050405020304" pitchFamily="18" charset="0"/>
              </a:rPr>
              <a:t>Parker</a:t>
            </a:r>
            <a:r>
              <a:rPr lang="it-IT" sz="2900" dirty="0" smtClean="0">
                <a:cs typeface="Times New Roman" panose="02020603050405020304" pitchFamily="18" charset="0"/>
              </a:rPr>
              <a:t> </a:t>
            </a:r>
            <a:r>
              <a:rPr lang="it-IT" sz="2900" dirty="0">
                <a:cs typeface="Times New Roman" panose="02020603050405020304" pitchFamily="18" charset="0"/>
              </a:rPr>
              <a:t>praticano generi nuovi per una donna, scrivono opere varie, aperte, impegnate, sperimentali. </a:t>
            </a:r>
          </a:p>
          <a:p>
            <a:pPr fontAlgn="base"/>
            <a:r>
              <a:rPr lang="it-IT" sz="2900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10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Italia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77108"/>
            <a:ext cx="12070080" cy="5190978"/>
          </a:xfrm>
        </p:spPr>
        <p:txBody>
          <a:bodyPr>
            <a:normAutofit/>
          </a:bodyPr>
          <a:lstStyle/>
          <a:p>
            <a:pPr lvl="0" fontAlgn="base">
              <a:lnSpc>
                <a:spcPct val="150000"/>
              </a:lnSpc>
            </a:pPr>
            <a:r>
              <a:rPr lang="it-IT" sz="2000" dirty="0">
                <a:solidFill>
                  <a:prstClr val="black"/>
                </a:solidFill>
              </a:rPr>
              <a:t>In Italia si vive invece una situazione culturale attardata, in particolare per le donne. Sono le riviste che di solito si occupano di moda cucina </a:t>
            </a:r>
            <a:r>
              <a:rPr lang="it-IT" sz="2000" dirty="0" err="1">
                <a:solidFill>
                  <a:prstClr val="black"/>
                </a:solidFill>
              </a:rPr>
              <a:t>ecc</a:t>
            </a:r>
            <a:r>
              <a:rPr lang="it-IT" sz="2000" dirty="0">
                <a:solidFill>
                  <a:prstClr val="black"/>
                </a:solidFill>
              </a:rPr>
              <a:t> che progressivamente ospitano un certo numero di articoli culturali e di interventi mirati ad analizzare le problematiche femminili legate al lavoro e alla sfera pubblica</a:t>
            </a:r>
          </a:p>
          <a:p>
            <a:pPr lvl="0" fontAlgn="base">
              <a:lnSpc>
                <a:spcPct val="150000"/>
              </a:lnSpc>
            </a:pPr>
            <a:r>
              <a:rPr lang="it-IT" sz="2000" dirty="0">
                <a:solidFill>
                  <a:prstClr val="black"/>
                </a:solidFill>
              </a:rPr>
              <a:t>La prima scrittrice femminile Italiana </a:t>
            </a:r>
            <a:r>
              <a:rPr lang="it-IT" sz="2000" dirty="0">
                <a:solidFill>
                  <a:srgbClr val="C00000"/>
                </a:solidFill>
              </a:rPr>
              <a:t>Sibilla Aleramo</a:t>
            </a:r>
            <a:r>
              <a:rPr lang="it-IT" sz="2000" dirty="0">
                <a:solidFill>
                  <a:prstClr val="black"/>
                </a:solidFill>
              </a:rPr>
              <a:t>, è anche femminista e pubblica nel 1906 </a:t>
            </a:r>
            <a:r>
              <a:rPr lang="it-IT" sz="2000" i="1" dirty="0">
                <a:solidFill>
                  <a:prstClr val="black"/>
                </a:solidFill>
              </a:rPr>
              <a:t>Una donna</a:t>
            </a:r>
            <a:r>
              <a:rPr lang="it-IT" sz="2000" dirty="0">
                <a:solidFill>
                  <a:prstClr val="black"/>
                </a:solidFill>
              </a:rPr>
              <a:t>, che rappresenta il primo caposaldo del femminismo ed è ispirato a </a:t>
            </a:r>
            <a:r>
              <a:rPr lang="it-IT" sz="2000" i="1" dirty="0">
                <a:solidFill>
                  <a:prstClr val="black"/>
                </a:solidFill>
              </a:rPr>
              <a:t>Casa di Bambola</a:t>
            </a:r>
            <a:r>
              <a:rPr lang="it-IT" sz="2000" dirty="0">
                <a:solidFill>
                  <a:prstClr val="black"/>
                </a:solidFill>
              </a:rPr>
              <a:t> di Ibsen, e nel 1927 “Amo dunque sono”, in cui l'io narrante coincide con la scrittrice. Gli stessi Pirandello e Pascoli prenderanno in considerazione la sua opera.</a:t>
            </a:r>
          </a:p>
          <a:p>
            <a:pPr lvl="0" fontAlgn="base">
              <a:lnSpc>
                <a:spcPct val="150000"/>
              </a:lnSpc>
            </a:pPr>
            <a:r>
              <a:rPr lang="it-IT" sz="2000" dirty="0">
                <a:solidFill>
                  <a:prstClr val="black"/>
                </a:solidFill>
              </a:rPr>
              <a:t>Grazia Deledda. Maria Corti. Elsa Morante. Natalia Ginzburg. Anna </a:t>
            </a:r>
            <a:r>
              <a:rPr lang="it-IT" sz="2000" dirty="0" err="1">
                <a:solidFill>
                  <a:prstClr val="black"/>
                </a:solidFill>
              </a:rPr>
              <a:t>Banti</a:t>
            </a:r>
            <a:r>
              <a:rPr lang="it-IT" sz="2000" dirty="0">
                <a:solidFill>
                  <a:prstClr val="black"/>
                </a:solidFill>
              </a:rPr>
              <a:t>.  Alda Merini. Maria Montessori. Dacia Maraini. Goliarda Sapienza. Susanna Tamaro. </a:t>
            </a:r>
          </a:p>
          <a:p>
            <a:pPr lvl="0" fontAlgn="base">
              <a:lnSpc>
                <a:spcPct val="150000"/>
              </a:lnSpc>
            </a:pPr>
            <a:endParaRPr lang="fr-FR" sz="2000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46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Bibliografia</a:t>
            </a:r>
            <a:r>
              <a:rPr lang="fr-FR" b="1" dirty="0"/>
              <a:t> </a:t>
            </a:r>
            <a:r>
              <a:rPr lang="fr-FR" b="1" dirty="0" err="1"/>
              <a:t>critica</a:t>
            </a:r>
            <a:endParaRPr lang="fr-FR" b="1" dirty="0"/>
          </a:p>
          <a:p>
            <a:r>
              <a:rPr lang="fr-FR" dirty="0"/>
              <a:t>A. Casadei, </a:t>
            </a:r>
            <a:r>
              <a:rPr lang="fr-FR" i="1" dirty="0" err="1"/>
              <a:t>Problemi</a:t>
            </a:r>
            <a:r>
              <a:rPr lang="fr-FR" i="1" dirty="0"/>
              <a:t> </a:t>
            </a:r>
            <a:r>
              <a:rPr lang="fr-FR" i="1" dirty="0" err="1"/>
              <a:t>del</a:t>
            </a:r>
            <a:r>
              <a:rPr lang="fr-FR" i="1" dirty="0"/>
              <a:t> </a:t>
            </a:r>
            <a:r>
              <a:rPr lang="fr-FR" i="1" dirty="0" err="1"/>
              <a:t>romanzo</a:t>
            </a:r>
            <a:r>
              <a:rPr lang="fr-FR" i="1" dirty="0"/>
              <a:t> italiano </a:t>
            </a:r>
            <a:r>
              <a:rPr lang="fr-FR" i="1" dirty="0" err="1"/>
              <a:t>contemporaneo</a:t>
            </a:r>
            <a:r>
              <a:rPr lang="fr-FR" dirty="0"/>
              <a:t>, </a:t>
            </a:r>
            <a:r>
              <a:rPr lang="fr-FR" dirty="0" smtClean="0"/>
              <a:t>1996.</a:t>
            </a:r>
          </a:p>
          <a:p>
            <a:pPr marL="1828800" lvl="4" indent="0">
              <a:buNone/>
            </a:pPr>
            <a:r>
              <a:rPr lang="fr-FR" sz="2800" i="1" dirty="0" smtClean="0"/>
              <a:t>Il </a:t>
            </a:r>
            <a:r>
              <a:rPr lang="fr-FR" sz="2800" i="1" dirty="0" err="1" smtClean="0"/>
              <a:t>Novecento</a:t>
            </a:r>
            <a:r>
              <a:rPr lang="fr-FR" sz="2800" dirty="0" smtClean="0"/>
              <a:t>, il </a:t>
            </a:r>
            <a:r>
              <a:rPr lang="fr-FR" sz="2800" dirty="0" err="1" smtClean="0"/>
              <a:t>Mulino</a:t>
            </a:r>
            <a:r>
              <a:rPr lang="fr-FR" sz="2800" dirty="0" smtClean="0"/>
              <a:t>, </a:t>
            </a:r>
            <a:r>
              <a:rPr lang="fr-FR" sz="2800" dirty="0" err="1" smtClean="0"/>
              <a:t>Itinerari</a:t>
            </a:r>
            <a:r>
              <a:rPr lang="fr-FR" sz="2800" dirty="0" smtClean="0"/>
              <a:t>, 2005.</a:t>
            </a:r>
            <a:endParaRPr lang="fr-FR" sz="2800" dirty="0"/>
          </a:p>
          <a:p>
            <a:r>
              <a:rPr lang="fr-FR" dirty="0"/>
              <a:t>R. </a:t>
            </a:r>
            <a:r>
              <a:rPr lang="fr-FR" dirty="0" err="1"/>
              <a:t>Ceserani</a:t>
            </a:r>
            <a:r>
              <a:rPr lang="fr-FR" dirty="0"/>
              <a:t>, </a:t>
            </a:r>
            <a:r>
              <a:rPr lang="fr-FR" i="1" dirty="0"/>
              <a:t>Guida </a:t>
            </a:r>
            <a:r>
              <a:rPr lang="fr-FR" i="1" dirty="0" err="1"/>
              <a:t>breve</a:t>
            </a:r>
            <a:r>
              <a:rPr lang="fr-FR" i="1" dirty="0"/>
              <a:t> allo studio </a:t>
            </a:r>
            <a:r>
              <a:rPr lang="fr-FR" i="1" dirty="0" err="1"/>
              <a:t>della</a:t>
            </a:r>
            <a:r>
              <a:rPr lang="fr-FR" i="1" dirty="0"/>
              <a:t> </a:t>
            </a:r>
            <a:r>
              <a:rPr lang="fr-FR" i="1" dirty="0" err="1"/>
              <a:t>letteratura</a:t>
            </a:r>
            <a:r>
              <a:rPr lang="fr-FR" dirty="0"/>
              <a:t>, </a:t>
            </a:r>
            <a:r>
              <a:rPr lang="fr-FR" dirty="0" err="1"/>
              <a:t>Laterza</a:t>
            </a:r>
            <a:r>
              <a:rPr lang="fr-FR"/>
              <a:t>, </a:t>
            </a:r>
            <a:r>
              <a:rPr lang="fr-FR" smtClean="0"/>
              <a:t>2003.</a:t>
            </a:r>
            <a:endParaRPr lang="fr-FR" dirty="0"/>
          </a:p>
          <a:p>
            <a:r>
              <a:rPr lang="fr-FR" dirty="0"/>
              <a:t>R. </a:t>
            </a:r>
            <a:r>
              <a:rPr lang="fr-FR" dirty="0" err="1"/>
              <a:t>Luperini</a:t>
            </a:r>
            <a:r>
              <a:rPr lang="fr-FR" dirty="0"/>
              <a:t>, </a:t>
            </a:r>
            <a:r>
              <a:rPr lang="fr-FR" i="1" dirty="0"/>
              <a:t>La fine </a:t>
            </a:r>
            <a:r>
              <a:rPr lang="fr-FR" i="1" dirty="0" err="1"/>
              <a:t>del</a:t>
            </a:r>
            <a:r>
              <a:rPr lang="fr-FR" i="1" dirty="0"/>
              <a:t> </a:t>
            </a:r>
            <a:r>
              <a:rPr lang="fr-FR" i="1" dirty="0" err="1"/>
              <a:t>postmoderno</a:t>
            </a:r>
            <a:r>
              <a:rPr lang="fr-FR" dirty="0"/>
              <a:t>, Guida, 2005. </a:t>
            </a:r>
          </a:p>
        </p:txBody>
      </p:sp>
    </p:spTree>
    <p:extLst>
      <p:ext uri="{BB962C8B-B14F-4D97-AF65-F5344CB8AC3E}">
        <p14:creationId xmlns:p14="http://schemas.microsoft.com/office/powerpoint/2010/main" val="323231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crisi del neorealismo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435992" cy="4828393"/>
          </a:xfrm>
        </p:spPr>
        <p:txBody>
          <a:bodyPr>
            <a:no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partire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 seconda metà degli anni Cinquanta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letteratura italiana entrò in una nuova fase, non più caratterizzata dall'impegno e dall'interesse per la realtà politica e sociale.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autori di questo periodo recuperarono temi legati alla dimensione interiore, allo scavo nella memoria e nei sentimenti.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Ciascuno di questi autori rappresenta un caso a sé, ma sono tutti esponenti di una fase che si può definire di crisi del Neorealismo.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questi autori citiamo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Bassani, Tomasi di Lampedusa e Sciascia.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Anche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Calvino si distaccò ben presto dalla narrazione neorealista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aveva contraddistinto la sua prima produzione, raccontando storie fantastiche ricche di ironia.</a:t>
            </a:r>
          </a:p>
          <a:p>
            <a:r>
              <a:rPr lang="it-IT" sz="2000" dirty="0"/>
              <a:t> 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89917" cy="4963328"/>
          </a:xfrm>
        </p:spPr>
        <p:txBody>
          <a:bodyPr>
            <a:no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Neoavanguardie e «letteratura industriale» in Italia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si può parlare di una vera e propria narrativa neoavanguardistica: mossi da intenti provocatori e di ribellione contro la cultura contemporanea e suoi linguaggi, gli intellettuali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Gruppo 63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(Balestrini, Sanguineti,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Pagliarani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attuarono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sperimentazioni linguistiche e stilistiche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tese a disgregare l'impianto narrativo e lirico tradizionale. La cosiddetta «letteratura industriale» analizza, invece,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l'alienazione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nelle fabbriche con toni di forte polemica sociale. Tra gli autori più noti: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Ottieri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Parise, Arpino e Volponi.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Che </a:t>
            </a:r>
            <a:r>
              <a:rPr lang="fr-FR" dirty="0" err="1">
                <a:solidFill>
                  <a:srgbClr val="FF0000"/>
                </a:solidFill>
              </a:rPr>
              <a:t>cos’è</a:t>
            </a:r>
            <a:r>
              <a:rPr lang="fr-FR" dirty="0">
                <a:solidFill>
                  <a:srgbClr val="FF0000"/>
                </a:solidFill>
              </a:rPr>
              <a:t> l’</a:t>
            </a:r>
            <a:r>
              <a:rPr lang="fr-FR" dirty="0" err="1">
                <a:solidFill>
                  <a:srgbClr val="FF0000"/>
                </a:solidFill>
              </a:rPr>
              <a:t>Alienazione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nel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mondo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moderno</a:t>
            </a:r>
            <a:r>
              <a:rPr lang="fr-FR" dirty="0">
                <a:solidFill>
                  <a:srgbClr val="FF0000"/>
                </a:solidFill>
              </a:rPr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895" y="1280160"/>
            <a:ext cx="11662117" cy="5092505"/>
          </a:xfrm>
        </p:spPr>
        <p:txBody>
          <a:bodyPr>
            <a:normAutofit/>
          </a:bodyPr>
          <a:lstStyle/>
          <a:p>
            <a:r>
              <a:rPr lang="it-IT" dirty="0"/>
              <a:t>Alienazione deriva dall'aggettivo latino </a:t>
            </a:r>
            <a:r>
              <a:rPr lang="it-IT" i="1" dirty="0" err="1"/>
              <a:t>alienus</a:t>
            </a:r>
            <a:r>
              <a:rPr lang="it-IT" dirty="0"/>
              <a:t> e questo, a sua volta, dal pronome indefinito "</a:t>
            </a:r>
            <a:r>
              <a:rPr lang="it-IT" i="1" dirty="0" err="1"/>
              <a:t>alius</a:t>
            </a:r>
            <a:r>
              <a:rPr lang="it-IT" dirty="0"/>
              <a:t>" (in greco </a:t>
            </a:r>
            <a:r>
              <a:rPr lang="it-IT" i="1" dirty="0" err="1"/>
              <a:t>allos</a:t>
            </a:r>
            <a:r>
              <a:rPr lang="it-IT" dirty="0"/>
              <a:t>): altro. Il termine fa riferimento a colui o a ciò che è </a:t>
            </a:r>
            <a:r>
              <a:rPr lang="it-IT" dirty="0">
                <a:solidFill>
                  <a:srgbClr val="FF0000"/>
                </a:solidFill>
              </a:rPr>
              <a:t>altro, straniero, </a:t>
            </a:r>
            <a:r>
              <a:rPr lang="it-IT" dirty="0"/>
              <a:t>non appartenente alla nostra comunità, in pratica che "non è dei nostri" e che, quindi, ci è estraneo. La terminologia legata a questa parola viene spesso usata anche per indicare i folli, i pazzi e gli alienati mentali, o chi vive ai margini della società e della comunità umana, e tutti coloro che esprimono comportamenti </a:t>
            </a:r>
            <a:r>
              <a:rPr lang="it-IT" dirty="0">
                <a:solidFill>
                  <a:srgbClr val="FF0000"/>
                </a:solidFill>
              </a:rPr>
              <a:t>borderline</a:t>
            </a:r>
            <a:r>
              <a:rPr lang="it-IT" dirty="0"/>
              <a:t>. Il termine viene utilizzato per indicare genericamente il </a:t>
            </a:r>
            <a:r>
              <a:rPr lang="it-IT" dirty="0">
                <a:solidFill>
                  <a:srgbClr val="FF0000"/>
                </a:solidFill>
              </a:rPr>
              <a:t>disagio dell'uomo nella moderna civiltà industriale, nella quale l'artificio che gli è proprio lo fa sentire lontano dalle proprie radici naturali</a:t>
            </a:r>
            <a:r>
              <a:rPr lang="it-IT" dirty="0"/>
              <a:t>. Con le elaborazioni di Marx ed Engels - e di molti autori formatisi a questa scuola di pensiero e di azione politico-economica - che lo studio e l'analisi del fenomeno dell'alienazione, dopo l'avvento della società industriale e capitalista, trova la sua fioritura.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92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0524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Pier Paolo Pasolini (Bologna 1922-Roma 1975)</a:t>
            </a:r>
            <a:br>
              <a:rPr lang="it-IT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718538" cy="4926867"/>
          </a:xfrm>
        </p:spPr>
        <p:txBody>
          <a:bodyPr/>
          <a:lstStyle/>
          <a:p>
            <a:pPr lvl="0"/>
            <a:r>
              <a:rPr lang="it-IT" sz="2000" dirty="0">
                <a:solidFill>
                  <a:prstClr val="black"/>
                </a:solidFill>
              </a:rPr>
              <a:t>Intellettuale impegnato nei più vari campi della letteratura e dell'arte (saggistica, narrativa, poesia, giornalismo, cinema, teatro) Pasolini è una personalità che, collocabile al confine tra il Neorealismo e la Neoavanguardia, fece propri contenuti e forme espressive di questi due movimenti dando luogo a un’opera complessa e molto originale, basata sull'indagine del mondo reale, con un accentuato interesse per </a:t>
            </a:r>
            <a:r>
              <a:rPr lang="it-IT" sz="2000" dirty="0">
                <a:solidFill>
                  <a:srgbClr val="FF0000"/>
                </a:solidFill>
              </a:rPr>
              <a:t>la dimensione popolare, e costantemente volta alla denuncia delle ingiustizie sociali</a:t>
            </a:r>
            <a:r>
              <a:rPr lang="it-IT" sz="2000" dirty="0">
                <a:solidFill>
                  <a:prstClr val="black"/>
                </a:solidFill>
              </a:rPr>
              <a:t>. (</a:t>
            </a:r>
            <a:r>
              <a:rPr lang="it-IT" sz="2000" i="1" dirty="0">
                <a:solidFill>
                  <a:prstClr val="black"/>
                </a:solidFill>
              </a:rPr>
              <a:t>Ragazzi di vita </a:t>
            </a:r>
            <a:r>
              <a:rPr lang="it-IT" sz="2000" dirty="0">
                <a:solidFill>
                  <a:prstClr val="black"/>
                </a:solidFill>
              </a:rPr>
              <a:t>1955, </a:t>
            </a:r>
            <a:r>
              <a:rPr lang="it-IT" sz="2000" i="1" dirty="0">
                <a:solidFill>
                  <a:prstClr val="black"/>
                </a:solidFill>
              </a:rPr>
              <a:t>Le ceneri di Gramsci</a:t>
            </a:r>
            <a:r>
              <a:rPr lang="it-IT" sz="2000" dirty="0">
                <a:solidFill>
                  <a:prstClr val="black"/>
                </a:solidFill>
              </a:rPr>
              <a:t>, 1957 raccolta poetica) </a:t>
            </a:r>
            <a:r>
              <a:rPr lang="it-IT" sz="2000" i="1" dirty="0">
                <a:solidFill>
                  <a:prstClr val="black"/>
                </a:solidFill>
              </a:rPr>
              <a:t>Una vita violenta </a:t>
            </a:r>
            <a:r>
              <a:rPr lang="it-IT" sz="2000" dirty="0">
                <a:solidFill>
                  <a:prstClr val="black"/>
                </a:solidFill>
              </a:rPr>
              <a:t>1959) </a:t>
            </a:r>
            <a:endParaRPr lang="fr-FR" sz="2000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3176" y="1505242"/>
            <a:ext cx="3207433" cy="53527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42" y="1505242"/>
            <a:ext cx="2151917" cy="27241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182" y="4229391"/>
            <a:ext cx="2207454" cy="26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Ragazzi di </a:t>
            </a:r>
            <a:r>
              <a:rPr lang="fr-FR" i="1" dirty="0" err="1"/>
              <a:t>vita</a:t>
            </a:r>
            <a:r>
              <a:rPr lang="fr-FR" dirty="0"/>
              <a:t>. I </a:t>
            </a:r>
            <a:r>
              <a:rPr lang="fr-FR" dirty="0" err="1"/>
              <a:t>temi</a:t>
            </a:r>
            <a:r>
              <a:rPr lang="fr-FR" dirty="0"/>
              <a:t> </a:t>
            </a:r>
            <a:r>
              <a:rPr lang="fr-FR" dirty="0" err="1"/>
              <a:t>trattati</a:t>
            </a:r>
            <a:r>
              <a:rPr lang="fr-FR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Nel romanzo, viene narrata la vita del sottoproletariato delle borgate romane nel periodo del Secondo dopoguerra. L’autore descrive una realtà degradata. Qui si muovono i personaggi che agiscono spinti dall’istinto e dalle passioni. Vivono di sotterfugi ed espedienti più o meno legali. Il loro è un mondo che lo stesso Pasolini definisce povero, caotico. In questa realtà non si trovano dei punti di riferimento stabili come la famiglia, la scuola o il lavoro.</a:t>
            </a:r>
          </a:p>
          <a:p>
            <a:endParaRPr lang="it-IT" dirty="0"/>
          </a:p>
          <a:p>
            <a:r>
              <a:rPr lang="it-IT" dirty="0"/>
              <a:t>In questo romanzo, l’autore utilizza il lessico e il gergo delle borgate. La voce narrante invece segue sempre la corretta forma della lingua italiana. Essa soffre seguendo le vicissitudini del principale protagonista.</a:t>
            </a:r>
          </a:p>
          <a:p>
            <a:endParaRPr lang="it-IT" dirty="0"/>
          </a:p>
          <a:p>
            <a:r>
              <a:rPr lang="it-IT" dirty="0"/>
              <a:t>Pier Paolo Pasolini narra, in modo minuzioso, della vita delle borgate romane di quel periodo. Così come le vicende dei loro protagonisti. Le descrizioni sono ricche di estremo realismo.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65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1217812" cy="6468740"/>
          </a:xfrm>
        </p:spPr>
      </p:pic>
    </p:spTree>
    <p:extLst>
      <p:ext uri="{BB962C8B-B14F-4D97-AF65-F5344CB8AC3E}">
        <p14:creationId xmlns:p14="http://schemas.microsoft.com/office/powerpoint/2010/main" val="426890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Il </a:t>
            </a:r>
            <a:r>
              <a:rPr lang="fr-FR" dirty="0" err="1"/>
              <a:t>postmoderno</a:t>
            </a:r>
            <a:r>
              <a:rPr lang="fr-FR" dirty="0"/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082" y="1825625"/>
            <a:ext cx="11966917" cy="4898732"/>
          </a:xfrm>
        </p:spPr>
        <p:txBody>
          <a:bodyPr>
            <a:normAutofit fontScale="92500"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termine comincia a diventare di uso comune negli anni Sessanta. Letteralmente contiene il senso di una </a:t>
            </a:r>
            <a:r>
              <a:rPr lang="it-IT" altLang="fr-F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posteriorità</a:t>
            </a:r>
            <a:r>
              <a:rPr lang="it-IT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rispetto al moderno. Il suo valore non è tanto cronologico (epoca </a:t>
            </a:r>
            <a:r>
              <a:rPr lang="it-IT" altLang="fr-F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</a:t>
            </a:r>
            <a:r>
              <a:rPr lang="it-IT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moderno) ma assiologico, nel senso di un diverso rapporto con il moderno che non è né di opposizione (</a:t>
            </a:r>
            <a:r>
              <a:rPr lang="it-IT" altLang="fr-F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antimoderno</a:t>
            </a:r>
            <a:r>
              <a:rPr lang="it-IT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né di superamento (</a:t>
            </a:r>
            <a:r>
              <a:rPr lang="it-IT" altLang="fr-F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ultramoderno</a:t>
            </a:r>
            <a:r>
              <a:rPr lang="it-IT" alt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Si tratta di una riflessione  su un nuovo modello di società, sulle  basi materiali e sui  prodotti culturali.</a:t>
            </a:r>
            <a:endParaRPr lang="it-IT" altLang="fr-F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fr-F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partire dai caratteri tipici della modernità, il postmoderno ne vuole denunciare i limiti. 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cultura postmoderna mette in discussione la fiducia illuminista nel progresso, è soprattutto la capacità dell’uomo di assumere un ruolo </a:t>
            </a:r>
            <a:r>
              <a:rPr lang="it-IT" altLang="fr-FR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 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(secondo l’ideale umanistico affermatosi nel Rinascimento) nel corso della storia.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progresso scientifico e tecnologico non sempre coincide con un vero progresso. Il postmoderno pone il problema dei limiti e delle distorsioni del razionalismo moderno, della </a:t>
            </a:r>
            <a:r>
              <a:rPr lang="it-IT" altLang="fr-F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razionalizzazione 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società e del mondo introdotta dal moderno.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altLang="fr-F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razionalizzazione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comporta  un principio </a:t>
            </a:r>
            <a:r>
              <a:rPr lang="it-IT" alt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fondativo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che, riportando la realtà ad un </a:t>
            </a:r>
            <a:r>
              <a:rPr lang="it-IT" altLang="fr-FR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fondamento, tende ad una sua </a:t>
            </a:r>
            <a:r>
              <a:rPr lang="it-IT" altLang="fr-F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uniformizzazione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altLang="fr-F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 questa uniformizzazione, il postmoderno insiste sulla </a:t>
            </a:r>
            <a:r>
              <a:rPr lang="it-IT" altLang="fr-F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</a:t>
            </a:r>
            <a:r>
              <a:rPr lang="it-IT" altLang="fr-F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sulla </a:t>
            </a:r>
            <a:r>
              <a:rPr lang="it-IT" altLang="fr-F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molteplicità</a:t>
            </a:r>
            <a:r>
              <a:rPr lang="it-IT" altLang="fr-F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nonché le rivendicazioni di esperienze diverse da quella scientifica, in particolare quella estetica, che non si lasciano «razionalizzare» nei termini oggettivanti del metodo sperimentale. </a:t>
            </a:r>
            <a:endParaRPr lang="it-IT" altLang="fr-FR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95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86" y="751344"/>
            <a:ext cx="116058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postmoderno si è affermato, in Italia, a partire dagli anni Settanta, sulla scia delle grandi trasformazioni politiche, sociali e, soprattutto, culturali del decennio precedente. </a:t>
            </a:r>
          </a:p>
          <a:p>
            <a:r>
              <a:rPr lang="it-IT" sz="2400" dirty="0"/>
              <a:t>Uno dei cambiamenti più importanti per il mondo della cultura ha riguardato la figura dell’intellettuale.</a:t>
            </a:r>
          </a:p>
          <a:p>
            <a:r>
              <a:rPr lang="it-IT" sz="2400" dirty="0"/>
              <a:t>Nella nuova epoca egli non detiene più il potere del linguaggio, della scrittura, e non è più una figura di riferimento della società. </a:t>
            </a:r>
          </a:p>
          <a:p>
            <a:r>
              <a:rPr lang="it-IT" sz="2400" dirty="0"/>
              <a:t>Negli anni Settanta, l’intellettuale-editore, l’istituzione che ha caratterizzato la letteratura italiana negli anni precedenti, viene gradualmente sostituito, nella sua attività di selezionatore e promotore dei nuovi autori, dal mercato e dalle logiche economiche.</a:t>
            </a:r>
          </a:p>
          <a:p>
            <a:r>
              <a:rPr lang="it-IT" sz="2400" dirty="0"/>
              <a:t>Nel mercato, l’unica figura che decide il successo di un’opera o di un autore è il pubblico, non più distinto in pubblico alto, d’élite, e pubblico basso, popolare</a:t>
            </a:r>
          </a:p>
          <a:p>
            <a:r>
              <a:rPr lang="it-IT" sz="2400" dirty="0"/>
              <a:t>Questa divisione è caduta, e i valori letterari si sono rovesciati in favore di una produzione di consumo, </a:t>
            </a:r>
            <a:r>
              <a:rPr lang="it-IT" sz="2400" dirty="0">
                <a:solidFill>
                  <a:srgbClr val="FF0000"/>
                </a:solidFill>
              </a:rPr>
              <a:t>che punta solamente alla vendita</a:t>
            </a:r>
            <a:r>
              <a:rPr lang="it-IT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28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fr-FR" dirty="0">
                <a:solidFill>
                  <a:srgbClr val="000000"/>
                </a:solidFill>
                <a:latin typeface="Arial"/>
                <a:cs typeface="Arial"/>
              </a:rPr>
              <a:t>Postmodernismo italiano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E’ soprattutto nel romanzo che i caratteri del postmoderno si fanno più evidenti. Essi sono:</a:t>
            </a:r>
          </a:p>
          <a:p>
            <a:r>
              <a:rPr lang="it-IT" alt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 scomparsa dell’eroe protagonista</a:t>
            </a:r>
          </a:p>
          <a:p>
            <a:r>
              <a:rPr lang="it-IT" alt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l’esplosione della linearità narrativa che si snoda su più piani</a:t>
            </a:r>
          </a:p>
          <a:p>
            <a:r>
              <a:rPr lang="it-IT" alt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ipertestualità (Proprietà di un testo di essere ipertestuale, cioè connesso ad altri testi o capace di evocarli) come implicazione di più contesti. </a:t>
            </a:r>
          </a:p>
          <a:p>
            <a:r>
              <a:rPr lang="it-IT" alt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tecnica costruttiva del </a:t>
            </a:r>
            <a:r>
              <a:rPr lang="it-IT" altLang="fr-FR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collage </a:t>
            </a:r>
            <a:r>
              <a:rPr lang="it-IT" alt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it-IT" altLang="fr-FR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Opera letteraria realizzata mediante inserzione di citazioni e contesti provenienti da opere varie</a:t>
            </a:r>
            <a:r>
              <a:rPr lang="it-IT" alt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.) </a:t>
            </a:r>
          </a:p>
          <a:p>
            <a:r>
              <a:rPr lang="it-IT" alt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sdoppiamento della voce narrante. </a:t>
            </a:r>
          </a:p>
          <a:p>
            <a:r>
              <a:rPr lang="it-IT" altLang="fr-FR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Per quanto riguarda l’Italia, i nomi da ricordare sono:</a:t>
            </a:r>
          </a:p>
          <a:p>
            <a:r>
              <a:rPr lang="it-IT" altLang="fr-FR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Italo Calvino: </a:t>
            </a:r>
            <a:r>
              <a:rPr lang="it-IT" altLang="fr-FR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 città invisibili, Se una notte d’inverno un viaggiatore </a:t>
            </a:r>
          </a:p>
          <a:p>
            <a:r>
              <a:rPr lang="it-IT" altLang="fr-FR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Umberto Eco: </a:t>
            </a:r>
            <a:r>
              <a:rPr lang="it-IT" altLang="fr-FR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Il nome della rosa</a:t>
            </a:r>
            <a:r>
              <a:rPr lang="it-IT" altLang="fr-FR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it-IT" altLang="fr-FR" sz="22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it-IT" altLang="fr-FR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it-IT" altLang="fr-FR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4884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1720</Words>
  <Application>Microsoft Office PowerPoint</Application>
  <PresentationFormat>Grand écran</PresentationFormat>
  <Paragraphs>77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Thème Office</vt:lpstr>
      <vt:lpstr>Postmodernismo e sperimentalismo</vt:lpstr>
      <vt:lpstr>La crisi del neorealismo </vt:lpstr>
      <vt:lpstr>Che cos’è l’Alienazione nel mondo moderno? </vt:lpstr>
      <vt:lpstr>Pier Paolo Pasolini (Bologna 1922-Roma 1975) </vt:lpstr>
      <vt:lpstr>Ragazzi di vita. I temi trattati. </vt:lpstr>
      <vt:lpstr>Présentation PowerPoint</vt:lpstr>
      <vt:lpstr>Il postmoderno. </vt:lpstr>
      <vt:lpstr>Présentation PowerPoint</vt:lpstr>
      <vt:lpstr>Postmodernismo italiano</vt:lpstr>
      <vt:lpstr>Il collage  (dal francese) è una  tecnica utilizzata per la realizzazione di opere prodotte per mezzo di sovrapposizione di carte, fotografie, oggetti, ritagli di giornale o di rivista. </vt:lpstr>
      <vt:lpstr>Neoavanguardia e Sperimentalismo. Definizione </vt:lpstr>
      <vt:lpstr>La poetica del Postmoderno: da Eco ai « cannibali »</vt:lpstr>
      <vt:lpstr>Anni ‘90</vt:lpstr>
      <vt:lpstr>Letteratura femminile all’inizio del novecento.  </vt:lpstr>
      <vt:lpstr>In Italia</vt:lpstr>
      <vt:lpstr>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Postmoderno e sperimentalismo</dc:title>
  <dc:creator>sandra</dc:creator>
  <cp:lastModifiedBy>Triki Sandra</cp:lastModifiedBy>
  <cp:revision>29</cp:revision>
  <dcterms:created xsi:type="dcterms:W3CDTF">2017-05-07T17:44:19Z</dcterms:created>
  <dcterms:modified xsi:type="dcterms:W3CDTF">2018-04-16T06:40:40Z</dcterms:modified>
</cp:coreProperties>
</file>