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74" r:id="rId3"/>
    <p:sldId id="373" r:id="rId4"/>
    <p:sldId id="377" r:id="rId5"/>
    <p:sldId id="375" r:id="rId6"/>
    <p:sldId id="260" r:id="rId7"/>
    <p:sldId id="338" r:id="rId8"/>
    <p:sldId id="349" r:id="rId9"/>
    <p:sldId id="376" r:id="rId10"/>
    <p:sldId id="339" r:id="rId11"/>
    <p:sldId id="345" r:id="rId12"/>
    <p:sldId id="346" r:id="rId13"/>
    <p:sldId id="347" r:id="rId14"/>
    <p:sldId id="351" r:id="rId15"/>
    <p:sldId id="350" r:id="rId16"/>
    <p:sldId id="352" r:id="rId17"/>
    <p:sldId id="353" r:id="rId18"/>
    <p:sldId id="354" r:id="rId19"/>
    <p:sldId id="367" r:id="rId20"/>
    <p:sldId id="361" r:id="rId21"/>
    <p:sldId id="362" r:id="rId22"/>
    <p:sldId id="370" r:id="rId23"/>
    <p:sldId id="371" r:id="rId24"/>
    <p:sldId id="355" r:id="rId25"/>
    <p:sldId id="363" r:id="rId26"/>
    <p:sldId id="364" r:id="rId27"/>
    <p:sldId id="365" r:id="rId28"/>
    <p:sldId id="366" r:id="rId29"/>
    <p:sldId id="356" r:id="rId30"/>
    <p:sldId id="29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976FD-1CD0-45D4-BFD7-1BA3B0E77E09}" type="datetimeFigureOut">
              <a:rPr lang="fr-FR" smtClean="0"/>
              <a:pPr/>
              <a:t>17/06/2020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E26F5-1DFA-409A-8F40-EFCD2688C9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E26F5-1DFA-409A-8F40-EFCD2688C9A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acmed-annaba.com/index_0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100010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</a:t>
            </a:r>
          </a:p>
          <a:p>
            <a:endParaRPr lang="fr-FR" dirty="0" smtClean="0"/>
          </a:p>
          <a:p>
            <a:r>
              <a:rPr lang="fr-FR" sz="5400" dirty="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fr-FR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Les suppurations    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714488"/>
            <a:ext cx="8463314" cy="3662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63700" algn="l"/>
              </a:tabLst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63700" algn="l"/>
              </a:tabLst>
            </a:pPr>
            <a:r>
              <a:rPr lang="fr-FR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63700" algn="l"/>
              </a:tabLst>
            </a:pPr>
            <a:r>
              <a:rPr lang="fr-FR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fr-FR" sz="4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CAT DEVANT UNE DYSPNEE</a:t>
            </a:r>
          </a:p>
          <a:p>
            <a:r>
              <a:rPr lang="fr-FR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fr-FR" sz="3200" b="1" dirty="0" smtClean="0">
                <a:latin typeface="Arial" pitchFamily="34" charset="0"/>
                <a:cs typeface="Arial" pitchFamily="34" charset="0"/>
              </a:rPr>
              <a:t>Pr K. DEGHDEGH</a:t>
            </a:r>
          </a:p>
          <a:p>
            <a:r>
              <a:rPr lang="fr-FR" sz="32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Service de pneumologie 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CHU Dorban  Annaba                                                                             </a:t>
            </a:r>
          </a:p>
          <a:p>
            <a:pPr algn="just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endParaRPr lang="fr-FR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0"/>
            <a:ext cx="9144000" cy="8572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Faculté  de  médecine  d’Annaba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04</a:t>
            </a:r>
            <a:r>
              <a:rPr kumimoji="0" lang="fr-FR" sz="16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ème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année  médecine </a:t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Cours de pneumologie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25" descr="http://www.facmed-annaba.com/images/logofa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762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Physiopathologie de la dyspnée </a:t>
            </a:r>
            <a:endParaRPr lang="fr-FR" sz="3200" b="1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250825" y="1071546"/>
            <a:ext cx="8642350" cy="5597542"/>
          </a:xfrm>
          <a:solidFill>
            <a:schemeClr val="bg1"/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400" dirty="0" smtClean="0"/>
              <a:t>La respiration normale comporte une inspiration active et une expiration passive (un peu plus longue que l’inspiration). 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400" dirty="0" smtClean="0"/>
          </a:p>
          <a:p>
            <a:pPr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400" dirty="0" smtClean="0"/>
              <a:t>Ces cycles se succèdent à la fréquence de </a:t>
            </a:r>
            <a:r>
              <a:rPr lang="fr-FR" sz="2400" u="sng" dirty="0" smtClean="0"/>
              <a:t>12 à 16</a:t>
            </a:r>
            <a:r>
              <a:rPr lang="fr-FR" sz="2400" dirty="0" smtClean="0"/>
              <a:t> par minute, sans pause.</a:t>
            </a:r>
          </a:p>
          <a:p>
            <a:pPr>
              <a:buClr>
                <a:schemeClr val="tx1"/>
              </a:buClr>
              <a:buNone/>
              <a:defRPr/>
            </a:pPr>
            <a:endParaRPr lang="fr-FR" sz="2400" b="1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400" b="1" dirty="0" smtClean="0">
                <a:cs typeface="Times New Roman" pitchFamily="18" charset="0"/>
              </a:rPr>
              <a:t> 03 mécanisme déterminent la dyspnée</a:t>
            </a:r>
            <a:r>
              <a:rPr lang="fr-FR" sz="2400" dirty="0" smtClean="0">
                <a:cs typeface="Times New Roman" pitchFamily="18" charset="0"/>
              </a:rPr>
              <a:t>: 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dirty="0" smtClean="0">
                <a:cs typeface="Times New Roman" pitchFamily="18" charset="0"/>
              </a:rPr>
              <a:t>           </a:t>
            </a:r>
            <a:r>
              <a:rPr lang="fr-FR" sz="2400" b="1" dirty="0" smtClean="0">
                <a:cs typeface="Times New Roman" pitchFamily="18" charset="0"/>
              </a:rPr>
              <a:t>* Pression intra thoracique </a:t>
            </a:r>
            <a:r>
              <a:rPr lang="fr-FR" sz="2400" dirty="0" smtClean="0">
                <a:solidFill>
                  <a:srgbClr val="7030A0"/>
                </a:solidFill>
                <a:cs typeface="Times New Roman" pitchFamily="18" charset="0"/>
              </a:rPr>
              <a:t>(Mécanorécepteurs): </a:t>
            </a:r>
            <a:r>
              <a:rPr lang="fr-FR" sz="2400" dirty="0" smtClean="0">
                <a:cs typeface="Times New Roman" pitchFamily="18" charset="0"/>
              </a:rPr>
              <a:t>sensibles 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dirty="0" smtClean="0">
                <a:cs typeface="Times New Roman" pitchFamily="18" charset="0"/>
              </a:rPr>
              <a:t>              aux modifications des volumes et débits.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dirty="0" smtClean="0">
                <a:cs typeface="Times New Roman" pitchFamily="18" charset="0"/>
              </a:rPr>
              <a:t>           </a:t>
            </a:r>
            <a:r>
              <a:rPr lang="fr-FR" sz="2400" b="1" dirty="0" smtClean="0">
                <a:cs typeface="Times New Roman" pitchFamily="18" charset="0"/>
              </a:rPr>
              <a:t>* Contenu artériel en O2 </a:t>
            </a:r>
            <a:r>
              <a:rPr lang="fr-FR" sz="2400" dirty="0" smtClean="0">
                <a:solidFill>
                  <a:srgbClr val="7030A0"/>
                </a:solidFill>
                <a:cs typeface="Times New Roman" pitchFamily="18" charset="0"/>
              </a:rPr>
              <a:t>( Chémorécepteurs): </a:t>
            </a:r>
            <a:r>
              <a:rPr lang="fr-FR" sz="2400" dirty="0" smtClean="0">
                <a:cs typeface="Times New Roman" pitchFamily="18" charset="0"/>
              </a:rPr>
              <a:t>sensibles à  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dirty="0" smtClean="0">
                <a:cs typeface="Times New Roman" pitchFamily="18" charset="0"/>
              </a:rPr>
              <a:t>              Hémoglobine , la SAO</a:t>
            </a:r>
            <a:r>
              <a:rPr lang="fr-FR" sz="2400" baseline="-25000" dirty="0" smtClean="0">
                <a:cs typeface="Times New Roman" pitchFamily="18" charset="0"/>
              </a:rPr>
              <a:t>2</a:t>
            </a:r>
            <a:r>
              <a:rPr lang="fr-FR" sz="2400" dirty="0" smtClean="0">
                <a:cs typeface="Times New Roman" pitchFamily="18" charset="0"/>
              </a:rPr>
              <a:t> et  le débit cardiaque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b="1" dirty="0" smtClean="0">
                <a:cs typeface="Times New Roman" pitchFamily="18" charset="0"/>
              </a:rPr>
              <a:t>           * PH sanguin </a:t>
            </a:r>
            <a:r>
              <a:rPr lang="fr-FR" sz="2400" dirty="0" smtClean="0">
                <a:solidFill>
                  <a:srgbClr val="7030A0"/>
                </a:solidFill>
                <a:cs typeface="Times New Roman" pitchFamily="18" charset="0"/>
              </a:rPr>
              <a:t>(Chémorécepteurs) </a:t>
            </a:r>
            <a:r>
              <a:rPr lang="fr-FR" sz="2400" dirty="0" smtClean="0">
                <a:cs typeface="Times New Roman" pitchFamily="18" charset="0"/>
              </a:rPr>
              <a:t>/ SNC→ acidose =  </a:t>
            </a:r>
          </a:p>
          <a:p>
            <a:pPr>
              <a:buClr>
                <a:schemeClr val="tx1"/>
              </a:buClr>
              <a:buNone/>
              <a:defRPr/>
            </a:pPr>
            <a:r>
              <a:rPr lang="fr-FR" sz="2400" dirty="0" smtClean="0">
                <a:cs typeface="Times New Roman" pitchFamily="18" charset="0"/>
              </a:rPr>
              <a:t>              Augmentation ventilation minute pour diminuer PACo</a:t>
            </a:r>
            <a:r>
              <a:rPr lang="fr-FR" sz="2400" baseline="-25000" dirty="0" smtClean="0">
                <a:cs typeface="Times New Roman" pitchFamily="18" charset="0"/>
              </a:rPr>
              <a:t>2</a:t>
            </a:r>
            <a:r>
              <a:rPr lang="fr-FR" sz="2400" dirty="0" smtClean="0">
                <a:cs typeface="Times New Roman" pitchFamily="18" charset="0"/>
              </a:rPr>
              <a:t>.</a:t>
            </a:r>
            <a:endParaRPr lang="fr-FR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51304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Analyse sémiologique de la dyspnée (1) </a:t>
            </a:r>
            <a:endParaRPr lang="fr-FR" sz="2800" b="1" dirty="0"/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251520" y="1142984"/>
            <a:ext cx="8640960" cy="51435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Selon le mode d’installation</a:t>
            </a:r>
            <a:r>
              <a:rPr lang="fr-FR" sz="2400" b="1" baseline="0" dirty="0" smtClean="0"/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Aigue: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 traduit l’apparition d’un phénomène nouveau (OAP - PNO)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Chronique:   </a:t>
            </a:r>
            <a:r>
              <a:rPr lang="fr-FR" sz="2400" b="1" dirty="0" smtClean="0"/>
              <a:t>E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xiste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toute l’année pouvant être aggravée par l’effort ou le décubitus ou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l’infection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endParaRPr kumimoji="0" lang="fr-F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Selon la fréquence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Polypnée: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fréquence respiratoire &gt; 24c/mn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Bradypnée: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FR&lt;16c/mn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Analyse sémiologique de la dyspnée (2) </a:t>
            </a:r>
            <a:endParaRPr lang="fr-FR" sz="2800" b="1" dirty="0"/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>
          <a:xfrm>
            <a:off x="251520" y="908720"/>
            <a:ext cx="8522022" cy="55921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r-FR" sz="2800" b="1" u="sng" dirty="0" smtClean="0"/>
              <a:t>S</a:t>
            </a:r>
            <a:r>
              <a:rPr kumimoji="0" lang="fr-FR" sz="28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elon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 cycle ventilatoire: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Inspiratoire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contraction des muscles respiratoires accessoires, tirage, cornage (laryngée)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endParaRPr lang="fr-FR" sz="24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Expiratoire :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faveur d’un bronchospasme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Le patient rapporte toute dyspnée à une difficulté à la pénétration d’air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23528" y="908720"/>
            <a:ext cx="8496944" cy="559211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l">
              <a:lnSpc>
                <a:spcPct val="160000"/>
              </a:lnSpc>
              <a:buClr>
                <a:schemeClr val="tx1"/>
              </a:buClr>
              <a:defRPr/>
            </a:pPr>
            <a:r>
              <a:rPr lang="fr-FR" sz="9600" b="1" u="sng" dirty="0" smtClean="0">
                <a:solidFill>
                  <a:schemeClr val="tx1"/>
                </a:solidFill>
              </a:rPr>
              <a:t>Les dysrythmies</a:t>
            </a:r>
          </a:p>
          <a:p>
            <a:pPr algn="l">
              <a:lnSpc>
                <a:spcPct val="120000"/>
              </a:lnSpc>
              <a:buClr>
                <a:schemeClr val="tx1"/>
              </a:buClr>
              <a:defRPr/>
            </a:pPr>
            <a:r>
              <a:rPr lang="fr-FR" sz="9600" b="1" dirty="0" smtClean="0">
                <a:solidFill>
                  <a:srgbClr val="FF0000"/>
                </a:solidFill>
              </a:rPr>
              <a:t>* </a:t>
            </a:r>
            <a:r>
              <a:rPr lang="fr-FR" sz="9600" b="1" u="sng" dirty="0" smtClean="0">
                <a:solidFill>
                  <a:srgbClr val="FF0000"/>
                </a:solidFill>
              </a:rPr>
              <a:t>Dyspnée de Kussmaul:</a:t>
            </a:r>
          </a:p>
          <a:p>
            <a:pPr algn="l">
              <a:lnSpc>
                <a:spcPct val="120000"/>
              </a:lnSpc>
              <a:buClr>
                <a:schemeClr val="tx1"/>
              </a:buClr>
              <a:defRPr/>
            </a:pPr>
            <a:r>
              <a:rPr lang="fr-FR" sz="9600" dirty="0" smtClean="0">
                <a:solidFill>
                  <a:schemeClr val="tx1"/>
                </a:solidFill>
              </a:rPr>
              <a:t>    </a:t>
            </a:r>
            <a:r>
              <a:rPr lang="fr-FR" sz="9600" b="1" dirty="0" smtClean="0">
                <a:solidFill>
                  <a:schemeClr val="tx1"/>
                </a:solidFill>
              </a:rPr>
              <a:t>Rythme long comportant 04 temps (acidose métabolique)                </a:t>
            </a:r>
            <a:endParaRPr lang="fr-FR" sz="9600" b="1" dirty="0" smtClean="0">
              <a:solidFill>
                <a:srgbClr val="0000FF"/>
              </a:solidFill>
            </a:endParaRPr>
          </a:p>
          <a:p>
            <a:pPr algn="l">
              <a:lnSpc>
                <a:spcPct val="120000"/>
              </a:lnSpc>
              <a:buClr>
                <a:schemeClr val="tx1"/>
              </a:buClr>
              <a:defRPr/>
            </a:pPr>
            <a:r>
              <a:rPr lang="fr-FR" sz="9600" b="1" dirty="0" smtClean="0">
                <a:solidFill>
                  <a:srgbClr val="FF0000"/>
                </a:solidFill>
              </a:rPr>
              <a:t>* </a:t>
            </a:r>
            <a:r>
              <a:rPr lang="fr-FR" sz="9600" b="1" u="sng" dirty="0" smtClean="0">
                <a:solidFill>
                  <a:srgbClr val="FF0000"/>
                </a:solidFill>
              </a:rPr>
              <a:t>Dyspnée de Cheyne Stokes:</a:t>
            </a:r>
          </a:p>
          <a:p>
            <a:pPr algn="l">
              <a:lnSpc>
                <a:spcPct val="120000"/>
              </a:lnSpc>
              <a:buClr>
                <a:schemeClr val="tx1"/>
              </a:buClr>
              <a:defRPr/>
            </a:pPr>
            <a:r>
              <a:rPr lang="fr-FR" sz="9600" b="1" dirty="0" smtClean="0">
                <a:solidFill>
                  <a:schemeClr val="tx1"/>
                </a:solidFill>
              </a:rPr>
              <a:t>Mouvements respiratoires anarchiques de + en + amples et rapides et suivis d’une pause prolongée  (atteinte du </a:t>
            </a:r>
            <a:r>
              <a:rPr lang="fr-FR" sz="9600" b="1" dirty="0" err="1" smtClean="0">
                <a:solidFill>
                  <a:schemeClr val="tx1"/>
                </a:solidFill>
              </a:rPr>
              <a:t>Centre.Resp</a:t>
            </a:r>
            <a:r>
              <a:rPr lang="fr-FR" sz="96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60000"/>
              </a:lnSpc>
              <a:buClr>
                <a:schemeClr val="tx1"/>
              </a:buClr>
              <a:defRPr/>
            </a:pPr>
            <a:endParaRPr lang="fr-FR" sz="11200" b="1" dirty="0" smtClean="0">
              <a:solidFill>
                <a:schemeClr val="tx1"/>
              </a:solidFill>
            </a:endParaRPr>
          </a:p>
          <a:p>
            <a:pPr algn="l">
              <a:lnSpc>
                <a:spcPct val="160000"/>
              </a:lnSpc>
              <a:buClr>
                <a:schemeClr val="tx1"/>
              </a:buClr>
              <a:defRPr/>
            </a:pPr>
            <a:r>
              <a:rPr lang="fr-FR" sz="11200" b="1" dirty="0" smtClean="0">
                <a:solidFill>
                  <a:schemeClr val="tx1"/>
                </a:solidFill>
              </a:rPr>
              <a:t>   </a:t>
            </a:r>
            <a:endParaRPr lang="fr-FR" sz="11200" b="1" u="sng" dirty="0" smtClean="0">
              <a:solidFill>
                <a:srgbClr val="0000FF"/>
              </a:solidFill>
            </a:endParaRPr>
          </a:p>
          <a:p>
            <a:pPr algn="l" eaLnBrk="1" hangingPunct="1">
              <a:buClr>
                <a:schemeClr val="tx1"/>
              </a:buClr>
              <a:defRPr/>
            </a:pPr>
            <a:r>
              <a:rPr lang="fr-FR" sz="11200" b="1" dirty="0" smtClean="0"/>
              <a:t>   </a:t>
            </a:r>
          </a:p>
        </p:txBody>
      </p:sp>
      <p:sp>
        <p:nvSpPr>
          <p:cNvPr id="5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Analyse sémiologique de la dyspnée </a:t>
            </a:r>
            <a:r>
              <a:rPr lang="fr-FR" sz="2800" b="1" dirty="0" smtClean="0"/>
              <a:t>(3)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000504"/>
            <a:ext cx="20383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86190"/>
            <a:ext cx="47434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5720" y="857232"/>
            <a:ext cx="8604252" cy="5507056"/>
          </a:xfrm>
          <a:ln>
            <a:noFill/>
          </a:ln>
        </p:spPr>
        <p:txBody>
          <a:bodyPr/>
          <a:lstStyle/>
          <a:p>
            <a:pPr algn="l" defTabSz="762000" eaLnBrk="1" hangingPunct="1">
              <a:defRPr/>
            </a:pPr>
            <a:r>
              <a:rPr lang="fr-FR" sz="2400" b="1" u="sng" dirty="0" smtClean="0">
                <a:solidFill>
                  <a:schemeClr val="tx1"/>
                </a:solidFill>
              </a:rPr>
              <a:t>Les signes de gravité</a:t>
            </a:r>
          </a:p>
          <a:p>
            <a:pPr marL="381000" lvl="2" algn="l" defTabSz="76200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dirty="0" smtClean="0">
                <a:solidFill>
                  <a:schemeClr val="tx1"/>
                </a:solidFill>
              </a:rPr>
              <a:t> Signes évocateurs </a:t>
            </a:r>
            <a:r>
              <a:rPr lang="fr-FR" u="sng" dirty="0" smtClean="0">
                <a:solidFill>
                  <a:srgbClr val="FF0000"/>
                </a:solidFill>
              </a:rPr>
              <a:t>d'hypercapnie</a:t>
            </a:r>
            <a:r>
              <a:rPr lang="fr-FR" dirty="0" smtClean="0">
                <a:solidFill>
                  <a:schemeClr val="tx1"/>
                </a:solidFill>
              </a:rPr>
              <a:t> : sueurs, tachycardie, hypertension   érythrose du visage et des téguments.</a:t>
            </a:r>
          </a:p>
          <a:p>
            <a:pPr marL="381000" lvl="2" algn="l" defTabSz="76200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dirty="0" smtClean="0">
                <a:solidFill>
                  <a:schemeClr val="tx1"/>
                </a:solidFill>
              </a:rPr>
              <a:t> Signes évocateurs </a:t>
            </a:r>
            <a:r>
              <a:rPr lang="fr-FR" u="sng" dirty="0" smtClean="0">
                <a:solidFill>
                  <a:srgbClr val="FF0000"/>
                </a:solidFill>
              </a:rPr>
              <a:t>d'hypoxémie </a:t>
            </a:r>
            <a:r>
              <a:rPr lang="fr-FR" dirty="0" smtClean="0">
                <a:solidFill>
                  <a:schemeClr val="tx1"/>
                </a:solidFill>
              </a:rPr>
              <a:t>: cyanose. Elle signe un taux d'hémoglobine réduit (désoxygénée) &gt; 5g/100 ml. Le plus souvent absente en cas d'anémie.</a:t>
            </a:r>
          </a:p>
          <a:p>
            <a:pPr marL="381000" lvl="2" algn="l" defTabSz="76200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dirty="0" smtClean="0">
                <a:solidFill>
                  <a:schemeClr val="tx1"/>
                </a:solidFill>
              </a:rPr>
              <a:t> Symptômes extra thoraciques : confusion, agitation, troubles de la conscience voir coma</a:t>
            </a:r>
          </a:p>
          <a:p>
            <a:pPr marL="381000" lvl="2" algn="l" defTabSz="762000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dirty="0" smtClean="0">
                <a:solidFill>
                  <a:schemeClr val="tx1"/>
                </a:solidFill>
              </a:rPr>
              <a:t>  Mouvements respiratoires anormaux 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2976" y="4500570"/>
            <a:ext cx="458811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i="1" dirty="0"/>
              <a:t>Tirage </a:t>
            </a:r>
            <a:r>
              <a:rPr lang="fr-FR" sz="2400" i="1" dirty="0" smtClean="0"/>
              <a:t>inspiratoire.</a:t>
            </a:r>
            <a:endParaRPr lang="fr-FR" sz="2400" i="1" dirty="0"/>
          </a:p>
          <a:p>
            <a:pPr defTabSz="762000" eaLnBrk="0" hangingPunct="0"/>
            <a:r>
              <a:rPr lang="fr-FR" sz="2400" i="1" dirty="0"/>
              <a:t>Balancement thoraco </a:t>
            </a:r>
            <a:r>
              <a:rPr lang="fr-FR" sz="2400" i="1" dirty="0" smtClean="0"/>
              <a:t>–abdominal.</a:t>
            </a:r>
            <a:endParaRPr lang="fr-FR" sz="2400" i="1" dirty="0"/>
          </a:p>
          <a:p>
            <a:pPr defTabSz="762000" eaLnBrk="0" hangingPunct="0"/>
            <a:r>
              <a:rPr lang="fr-FR" sz="2400" i="1" dirty="0"/>
              <a:t>Battement des ailes du </a:t>
            </a:r>
            <a:r>
              <a:rPr lang="fr-FR" sz="2400" i="1" dirty="0" smtClean="0"/>
              <a:t>nez.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1313" y="690563"/>
            <a:ext cx="1635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46250" y="766763"/>
            <a:ext cx="1651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0650" y="842963"/>
            <a:ext cx="1651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352425" y="309563"/>
            <a:ext cx="1635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352425" y="538163"/>
            <a:ext cx="1635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-352425" y="80963"/>
            <a:ext cx="1635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-352425" y="614363"/>
            <a:ext cx="163512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50825" y="260350"/>
            <a:ext cx="12192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273175" y="4763"/>
            <a:ext cx="16351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3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Analyse sémiologique de la dyspnée </a:t>
            </a:r>
            <a:r>
              <a:rPr lang="fr-FR" sz="2400" b="1" dirty="0" smtClean="0"/>
              <a:t>(4)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85720" y="1285860"/>
            <a:ext cx="865130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Circonstances de survenue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857364"/>
            <a:ext cx="8501122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b="1" dirty="0" smtClean="0"/>
              <a:t>Effort</a:t>
            </a:r>
            <a:r>
              <a:rPr lang="fr-FR" sz="2400" dirty="0" smtClean="0"/>
              <a:t> :  (cardiaque-BPCO)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b="1" dirty="0" smtClean="0"/>
              <a:t>Décubitus</a:t>
            </a:r>
            <a:r>
              <a:rPr lang="fr-FR" sz="2400" dirty="0" smtClean="0"/>
              <a:t> (cardiaque): Orthopnée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b="1" dirty="0" smtClean="0"/>
              <a:t>Platypnée</a:t>
            </a:r>
            <a:r>
              <a:rPr lang="fr-FR" sz="2400" dirty="0" smtClean="0"/>
              <a:t> : aggravée par la position assise (shunt cardiaque,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fr-FR" sz="2400" dirty="0" smtClean="0"/>
              <a:t>    anévrysme artério – veineux, SD hépato-PUL)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b="1" dirty="0" smtClean="0"/>
              <a:t> Horaire </a:t>
            </a:r>
            <a:r>
              <a:rPr lang="fr-FR" sz="2400" dirty="0" smtClean="0"/>
              <a:t>: Nocturne (asthme; IVG)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fr-FR" sz="2400" b="1" dirty="0" smtClean="0"/>
              <a:t> Facteurs déclenchant </a:t>
            </a:r>
            <a:r>
              <a:rPr lang="fr-FR" sz="2400" dirty="0" smtClean="0"/>
              <a:t>:   Allergie, MDCT? Air froid…</a:t>
            </a:r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Analyse sémiologique de la dyspnée </a:t>
            </a:r>
            <a:r>
              <a:rPr lang="fr-FR" sz="2400" b="1" dirty="0" smtClean="0"/>
              <a:t>(5)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85720" y="1142984"/>
            <a:ext cx="865130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Analyse des signes associés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857364"/>
            <a:ext cx="8501122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Permet d’orienter le diagnostic: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* Auscultation pulmonaire: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  </a:t>
            </a:r>
            <a:r>
              <a:rPr lang="fr-FR" sz="2400" dirty="0" smtClean="0"/>
              <a:t>MV, présence de râles ou non ou de bruits    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dirty="0" smtClean="0"/>
              <a:t>   surajoutés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* Examen cardiovasculaire: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   </a:t>
            </a:r>
            <a:r>
              <a:rPr lang="fr-FR" sz="2400" dirty="0" smtClean="0"/>
              <a:t>F cardiaque , HTA, signes d’ICD…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* Signes extra-thoraciques:            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  </a:t>
            </a:r>
            <a:r>
              <a:rPr lang="fr-FR" sz="2400" dirty="0" smtClean="0"/>
              <a:t>Fièvre, signes cutanés , articulaires , digestifs</a:t>
            </a:r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Analyse sémiologique de la dyspnée (6)  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Examens d’exploration d’ une dyspnée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32660"/>
            <a:ext cx="8501122" cy="50475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fr-FR" sz="2400" b="1" u="sng" dirty="0" smtClean="0"/>
              <a:t>Eléments d’exploration de 1</a:t>
            </a:r>
            <a:r>
              <a:rPr lang="fr-FR" sz="2400" b="1" u="sng" baseline="30000" dirty="0" smtClean="0"/>
              <a:t>er</a:t>
            </a:r>
            <a:r>
              <a:rPr lang="fr-FR" sz="2400" b="1" u="sng" dirty="0" smtClean="0"/>
              <a:t> intention:</a:t>
            </a:r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r>
              <a:rPr lang="fr-FR" b="1" dirty="0" smtClean="0"/>
              <a:t>                       • EFR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u="sng" dirty="0" smtClean="0"/>
              <a:t>Eléments d’exploration de seconde intention</a:t>
            </a:r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  <a:p>
            <a:pPr>
              <a:buClr>
                <a:schemeClr val="accent2"/>
              </a:buClr>
              <a:defRPr/>
            </a:pPr>
            <a:endParaRPr lang="fr-FR" sz="32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714348" y="1428736"/>
            <a:ext cx="7072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762000">
              <a:defRPr/>
            </a:pPr>
            <a:r>
              <a:rPr lang="fr-FR" b="1" dirty="0" smtClean="0"/>
              <a:t>               • Interrogatoire du patient ou des proches</a:t>
            </a:r>
          </a:p>
          <a:p>
            <a:pPr marL="342900" indent="-342900" defTabSz="762000">
              <a:defRPr/>
            </a:pPr>
            <a:r>
              <a:rPr lang="fr-FR" b="1" dirty="0" smtClean="0"/>
              <a:t>			- antécédents </a:t>
            </a:r>
          </a:p>
          <a:p>
            <a:pPr marL="342900" indent="-342900" defTabSz="762000">
              <a:defRPr/>
            </a:pPr>
            <a:r>
              <a:rPr lang="fr-FR" b="1" dirty="0" smtClean="0"/>
              <a:t>			- anamnèse: exposition professionnelle, allergie</a:t>
            </a:r>
          </a:p>
          <a:p>
            <a:pPr marL="342900" indent="-342900" defTabSz="762000">
              <a:defRPr/>
            </a:pPr>
            <a:r>
              <a:rPr lang="fr-FR" b="1" dirty="0" smtClean="0"/>
              <a:t>		• Examen clinique</a:t>
            </a:r>
          </a:p>
          <a:p>
            <a:pPr marL="342900" indent="-342900" defTabSz="762000">
              <a:defRPr/>
            </a:pPr>
            <a:r>
              <a:rPr lang="fr-FR" b="1" dirty="0" smtClean="0"/>
              <a:t>		• Radiographie pulmonaire au lit </a:t>
            </a:r>
          </a:p>
          <a:p>
            <a:pPr marL="342900" indent="-342900" defTabSz="762000">
              <a:defRPr/>
            </a:pPr>
            <a:r>
              <a:rPr lang="fr-FR" b="1" dirty="0" smtClean="0"/>
              <a:t>		• Gaz du sang </a:t>
            </a:r>
          </a:p>
          <a:p>
            <a:pPr marL="342900" indent="-342900" defTabSz="762000">
              <a:defRPr/>
            </a:pPr>
            <a:r>
              <a:rPr lang="fr-FR" b="1" dirty="0" smtClean="0"/>
              <a:t>		• NFS, ionogramme  Sanguin ,créatinine, glycémie</a:t>
            </a:r>
          </a:p>
          <a:p>
            <a:pPr marL="342900" indent="-342900" defTabSz="762000">
              <a:defRPr/>
            </a:pPr>
            <a:r>
              <a:rPr lang="fr-FR" b="1" dirty="0" smtClean="0"/>
              <a:t>		• ECG,D Dimères</a:t>
            </a:r>
          </a:p>
          <a:p>
            <a:pPr marL="342900" indent="-342900" defTabSz="762000">
              <a:defRPr/>
            </a:pPr>
            <a:endParaRPr lang="fr-FR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71604" y="457200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Clr>
                <a:schemeClr val="tx1"/>
              </a:buClr>
              <a:defRPr/>
            </a:pPr>
            <a:r>
              <a:rPr lang="fr-FR" b="1" dirty="0" smtClean="0"/>
              <a:t>• Echo doppler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fr-FR" b="1" dirty="0" smtClean="0"/>
              <a:t>•  Scintigraphie de ventilation perfusion 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fr-FR" b="1" dirty="0" smtClean="0"/>
              <a:t>• Angioscanner 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fr-FR" b="1" dirty="0" smtClean="0"/>
              <a:t>• Endoscopi</a:t>
            </a:r>
            <a:r>
              <a:rPr lang="fr-FR" dirty="0" smtClean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14282" y="21429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Quantification de la dyspnée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17912"/>
            <a:ext cx="8501122" cy="49552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Plusieurs moyens et échelles de classification: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* EVA et EVN 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* Echelle de BORG : </a:t>
            </a:r>
            <a:r>
              <a:rPr lang="fr-FR" sz="2400" dirty="0" smtClean="0"/>
              <a:t>Dyspnée aigue , pondération de </a:t>
            </a:r>
            <a:r>
              <a:rPr lang="fr-FR" sz="2400" b="1" u="sng" dirty="0" smtClean="0"/>
              <a:t>0 à 10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* NYHA (</a:t>
            </a:r>
            <a:r>
              <a:rPr lang="fr-FR" sz="2400" dirty="0" smtClean="0"/>
              <a:t>New york heart association): </a:t>
            </a:r>
            <a:r>
              <a:rPr lang="fr-FR" sz="2400" b="1" dirty="0" smtClean="0"/>
              <a:t>04 classes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dirty="0" smtClean="0"/>
              <a:t> * </a:t>
            </a:r>
            <a:r>
              <a:rPr lang="fr-FR" sz="2400" b="1" dirty="0" err="1" smtClean="0"/>
              <a:t>MRCm</a:t>
            </a:r>
            <a:r>
              <a:rPr lang="fr-FR" sz="2400" b="1" dirty="0" smtClean="0"/>
              <a:t> scale : medical research cuncil</a:t>
            </a:r>
            <a:r>
              <a:rPr lang="fr-FR" sz="2400" dirty="0" smtClean="0"/>
              <a:t>: </a:t>
            </a:r>
            <a:r>
              <a:rPr lang="fr-FR" sz="2400" b="1" dirty="0" smtClean="0"/>
              <a:t>05 stades +++++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dirty="0" smtClean="0">
                <a:solidFill>
                  <a:srgbClr val="00B050"/>
                </a:solidFill>
              </a:rPr>
              <a:t>     </a:t>
            </a:r>
            <a:r>
              <a:rPr lang="fr-FR" sz="2400" dirty="0" smtClean="0"/>
              <a:t>  </a:t>
            </a:r>
            <a:r>
              <a:rPr lang="fr-FR" sz="2000" dirty="0" smtClean="0"/>
              <a:t>- stade O : D pour des efforts soutenus (montée 02 étages)</a:t>
            </a:r>
          </a:p>
          <a:p>
            <a:pPr>
              <a:buClr>
                <a:schemeClr val="accent2"/>
              </a:buClr>
              <a:defRPr/>
            </a:pPr>
            <a:r>
              <a:rPr lang="fr-FR" sz="2000" dirty="0" smtClean="0"/>
              <a:t>       - stade 1 :  D lors de la marche rapide ou en pente</a:t>
            </a:r>
          </a:p>
          <a:p>
            <a:pPr>
              <a:buClr>
                <a:schemeClr val="accent2"/>
              </a:buClr>
              <a:defRPr/>
            </a:pPr>
            <a:r>
              <a:rPr lang="fr-FR" sz="2000" dirty="0" smtClean="0"/>
              <a:t>       - stade 2 :  D à la marche sur terrain plat en suivant qq un de son âge</a:t>
            </a:r>
          </a:p>
          <a:p>
            <a:pPr>
              <a:buClr>
                <a:schemeClr val="accent2"/>
              </a:buClr>
              <a:defRPr/>
            </a:pPr>
            <a:r>
              <a:rPr lang="fr-FR" sz="2000" dirty="0" smtClean="0"/>
              <a:t>       - stade 3 :  D obligeant à s’ arrêter pour reprendre  son souffle après  qqs mn </a:t>
            </a:r>
          </a:p>
          <a:p>
            <a:pPr>
              <a:buClr>
                <a:schemeClr val="accent2"/>
              </a:buClr>
              <a:defRPr/>
            </a:pPr>
            <a:r>
              <a:rPr lang="fr-FR" sz="2000" dirty="0" smtClean="0"/>
              <a:t>                          ou un centaine de m  sur terrain  plat</a:t>
            </a:r>
          </a:p>
          <a:p>
            <a:pPr>
              <a:buClr>
                <a:schemeClr val="accent2"/>
              </a:buClr>
              <a:defRPr/>
            </a:pPr>
            <a:r>
              <a:rPr lang="fr-FR" sz="2000" dirty="0" smtClean="0"/>
              <a:t>       - Stade 4 : D au moindre effort.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>
                <a:solidFill>
                  <a:srgbClr val="0000FF"/>
                </a:solidFill>
              </a:rPr>
              <a:t>  </a:t>
            </a:r>
            <a:r>
              <a:rPr lang="fr-FR" sz="2400" b="1" dirty="0" smtClean="0"/>
              <a:t>* Test de marche de 06 mn.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 * BODE index</a:t>
            </a:r>
          </a:p>
          <a:p>
            <a:pPr>
              <a:buClr>
                <a:schemeClr val="accent2"/>
              </a:buClr>
              <a:defRPr/>
            </a:pPr>
            <a:r>
              <a:rPr lang="fr-FR" sz="2400" b="1" dirty="0" smtClean="0"/>
              <a:t>  * Epreuve d’ effort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NYHA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932660"/>
            <a:ext cx="8501122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Stade1:</a:t>
            </a:r>
            <a:r>
              <a:rPr lang="fr-FR" sz="2400" b="1" dirty="0" smtClean="0"/>
              <a:t> aucune, capacité d’effort normale pour l’ âge.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endParaRPr lang="fr-F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Stade2</a:t>
            </a:r>
            <a:r>
              <a:rPr lang="fr-FR" sz="2400" b="1" dirty="0" smtClean="0"/>
              <a:t>: Nulle au repos mais apparait pour des  activités normales pour l’ âge.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endParaRPr lang="fr-F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Stade3</a:t>
            </a:r>
            <a:r>
              <a:rPr lang="fr-FR" sz="2400" b="1" dirty="0" smtClean="0"/>
              <a:t>: Nulle au repos mais apparait pour des activités inférieure à la normale pour l ’ âge.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endParaRPr lang="fr-FR" sz="2400" b="1" dirty="0" smtClean="0"/>
          </a:p>
          <a:p>
            <a:pPr>
              <a:lnSpc>
                <a:spcPct val="150000"/>
              </a:lnSpc>
              <a:buClr>
                <a:schemeClr val="accent2"/>
              </a:buClr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Stade4</a:t>
            </a:r>
            <a:r>
              <a:rPr lang="fr-FR" sz="2400" b="1" dirty="0" smtClean="0"/>
              <a:t>: au moindre effort et ou au repos.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51304" cy="576064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CAT devant une dyspnée : objectifs pédagogiques</a:t>
            </a:r>
            <a:endParaRPr lang="fr-FR" sz="16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79512" y="1142984"/>
            <a:ext cx="8712968" cy="538236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400" dirty="0" smtClean="0"/>
              <a:t>1-  Identifier les signes de gravité d’une dyspnée </a:t>
            </a:r>
            <a:r>
              <a:rPr lang="fr-FR" sz="2400" dirty="0" smtClean="0"/>
              <a:t>qui </a:t>
            </a:r>
            <a:r>
              <a:rPr lang="fr-FR" sz="2400" dirty="0" smtClean="0"/>
              <a:t>imposent </a:t>
            </a:r>
            <a:r>
              <a:rPr lang="fr-FR" sz="2400" dirty="0" smtClean="0"/>
              <a:t>des mesures d’urgence.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2- </a:t>
            </a:r>
            <a:r>
              <a:rPr lang="fr-FR" sz="2400" dirty="0" smtClean="0"/>
              <a:t>P</a:t>
            </a:r>
            <a:r>
              <a:rPr lang="fr-FR" sz="2400" dirty="0" smtClean="0"/>
              <a:t>roposer </a:t>
            </a:r>
            <a:r>
              <a:rPr lang="fr-FR" sz="2400" dirty="0" smtClean="0"/>
              <a:t>un arbre décisionnel diagnostique face à une dyspnée </a:t>
            </a:r>
            <a:r>
              <a:rPr lang="fr-FR" sz="2400" dirty="0" smtClean="0"/>
              <a:t>aigue et décrire </a:t>
            </a:r>
            <a:r>
              <a:rPr lang="fr-FR" sz="2400" dirty="0" smtClean="0"/>
              <a:t>les mesures à mettre en œuvre devant une situation d’urgence.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4- </a:t>
            </a:r>
            <a:r>
              <a:rPr lang="fr-FR" sz="2400" dirty="0" smtClean="0"/>
              <a:t>Évaluer </a:t>
            </a:r>
            <a:r>
              <a:rPr lang="fr-FR" sz="2400" dirty="0" smtClean="0"/>
              <a:t>et coter la sévérité d’une dyspnée chronique.</a:t>
            </a:r>
          </a:p>
          <a:p>
            <a:pPr>
              <a:buFontTx/>
              <a:buNone/>
            </a:pP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5- Connaitre les éléments d’orientation diagnostique </a:t>
            </a:r>
            <a:r>
              <a:rPr lang="fr-FR" sz="2400" dirty="0" smtClean="0"/>
              <a:t>devant </a:t>
            </a:r>
            <a:r>
              <a:rPr lang="fr-FR" sz="2400" dirty="0" smtClean="0"/>
              <a:t>à une dyspnée chronique.</a:t>
            </a:r>
          </a:p>
          <a:p>
            <a:pPr>
              <a:lnSpc>
                <a:spcPct val="150000"/>
              </a:lnSpc>
              <a:buFontTx/>
              <a:buNone/>
            </a:pP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2521"/>
            <a:ext cx="8643998" cy="640975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28654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85720" y="428604"/>
            <a:ext cx="8651304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Orientation </a:t>
            </a:r>
            <a:r>
              <a:rPr lang="fr-FR" sz="2800" b="1" dirty="0" smtClean="0">
                <a:latin typeface="+mj-lt"/>
                <a:ea typeface="+mj-ea"/>
                <a:cs typeface="+mj-cs"/>
              </a:rPr>
              <a:t>étiologique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devant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une dyspnée aigue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5720" y="1071546"/>
            <a:ext cx="8496944" cy="47089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Classées en :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00FF"/>
                </a:solidFill>
              </a:rPr>
              <a:t>1-</a:t>
            </a:r>
            <a:r>
              <a:rPr lang="fr-FR" sz="2400" b="1" dirty="0" smtClean="0"/>
              <a:t> présence d’une anomalie auscultatoire: 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    * Présence de râles sibilants: BPCO, asthme…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    * Présence de râles crépitent: Pneumopathie, allergie…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    * Asymétrie auscultatoire: PNO, pleurésie..</a:t>
            </a:r>
          </a:p>
          <a:p>
            <a:endParaRPr lang="fr-FR" sz="2400" b="1" dirty="0" smtClean="0"/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00FF"/>
                </a:solidFill>
              </a:rPr>
              <a:t>2-</a:t>
            </a:r>
            <a:r>
              <a:rPr lang="fr-FR" sz="2400" b="1" dirty="0" smtClean="0"/>
              <a:t> Dyspnée avec auscultation normale: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   * Embolie pulmonaire , trouble du rythme, péricardite.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00034" y="521495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</a:t>
            </a:r>
            <a:r>
              <a:rPr lang="fr-FR" sz="2400" dirty="0" smtClean="0"/>
              <a:t>* DYSPNEE inspiratoire ou mixte: corps étranger, laryngite…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4282" y="1142984"/>
            <a:ext cx="849694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3- </a:t>
            </a:r>
            <a:r>
              <a:rPr lang="fr-FR" sz="2400" b="1" dirty="0" smtClean="0"/>
              <a:t>Dyspnées d’origine métabolique</a:t>
            </a:r>
          </a:p>
          <a:p>
            <a:r>
              <a:rPr lang="fr-FR" sz="2400" dirty="0" smtClean="0"/>
              <a:t>    * Anémies aigues</a:t>
            </a:r>
          </a:p>
          <a:p>
            <a:r>
              <a:rPr lang="fr-FR" sz="2400" dirty="0" smtClean="0"/>
              <a:t>    * Acidoses métaboliques aigues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0000FF"/>
                </a:solidFill>
              </a:rPr>
              <a:t>4- </a:t>
            </a:r>
            <a:r>
              <a:rPr lang="fr-FR" sz="2400" b="1" dirty="0" smtClean="0"/>
              <a:t>Dyspnées d’origine neurologique:</a:t>
            </a:r>
          </a:p>
          <a:p>
            <a:r>
              <a:rPr lang="fr-FR" sz="2400" dirty="0" smtClean="0"/>
              <a:t>    * AVC cheynes stokes</a:t>
            </a:r>
          </a:p>
          <a:p>
            <a:r>
              <a:rPr lang="fr-FR" sz="2400" dirty="0" smtClean="0"/>
              <a:t>    * Guillain Barré</a:t>
            </a:r>
          </a:p>
          <a:p>
            <a:r>
              <a:rPr lang="fr-FR" sz="2400" dirty="0" smtClean="0"/>
              <a:t>    * Atteinte de la jonction neuromusculaire</a:t>
            </a:r>
          </a:p>
          <a:p>
            <a:endParaRPr lang="fr-FR" sz="2400" b="1" dirty="0" smtClean="0"/>
          </a:p>
          <a:p>
            <a:r>
              <a:rPr lang="fr-FR" sz="2400" b="1" dirty="0" smtClean="0">
                <a:solidFill>
                  <a:srgbClr val="0000FF"/>
                </a:solidFill>
              </a:rPr>
              <a:t>5-</a:t>
            </a:r>
            <a:r>
              <a:rPr lang="fr-FR" sz="2400" b="1" dirty="0" smtClean="0"/>
              <a:t> Dyspnées aigues psychogènes </a:t>
            </a:r>
            <a:r>
              <a:rPr lang="fr-FR" sz="2400" dirty="0" smtClean="0"/>
              <a:t>: diagnostic d’élimination.</a:t>
            </a:r>
            <a:endParaRPr lang="fr-FR" sz="2400" dirty="0"/>
          </a:p>
        </p:txBody>
      </p:sp>
      <p:sp>
        <p:nvSpPr>
          <p:cNvPr id="4" name="Titre 3"/>
          <p:cNvSpPr txBox="1">
            <a:spLocks/>
          </p:cNvSpPr>
          <p:nvPr/>
        </p:nvSpPr>
        <p:spPr>
          <a:xfrm>
            <a:off x="285720" y="428604"/>
            <a:ext cx="8651304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Orientation </a:t>
            </a:r>
            <a:r>
              <a:rPr kumimoji="0" lang="fr-FR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étiologiquee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devant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une dyspnée aigue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meioDyspneeAigueCAT-sch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7154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3"/>
          <p:cNvSpPr txBox="1">
            <a:spLocks/>
          </p:cNvSpPr>
          <p:nvPr/>
        </p:nvSpPr>
        <p:spPr>
          <a:xfrm>
            <a:off x="285720" y="214290"/>
            <a:ext cx="8651304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CAT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devant une dyspnée aigue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89013" y="252413"/>
            <a:ext cx="7432675" cy="461943"/>
          </a:xfrm>
          <a:noFill/>
          <a:ln w="38100">
            <a:solidFill>
              <a:schemeClr val="tx1"/>
            </a:solidFill>
          </a:ln>
        </p:spPr>
        <p:txBody>
          <a:bodyPr lIns="90487" tIns="44450" rIns="90487" bIns="44450">
            <a:normAutofit fontScale="90000"/>
          </a:bodyPr>
          <a:lstStyle/>
          <a:p>
            <a:pPr eaLnBrk="1" hangingPunct="1">
              <a:defRPr/>
            </a:pPr>
            <a:r>
              <a:rPr lang="fr-FR" sz="2800" b="1" dirty="0" smtClean="0"/>
              <a:t>Orientation diagnostique rapide : GDS  à l’air ambiant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20" y="1071546"/>
            <a:ext cx="3011488" cy="1252538"/>
          </a:xfrm>
          <a:solidFill>
            <a:srgbClr val="0070C0"/>
          </a:solidFill>
          <a:ln w="12700" cap="flat">
            <a:solidFill>
              <a:srgbClr val="000000"/>
            </a:solidFill>
          </a:ln>
        </p:spPr>
        <p:txBody>
          <a:bodyPr lIns="90487" tIns="44450" rIns="90487" bIns="44450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[PaO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+ PaCO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]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&gt; 120 mmHg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85720" y="2643182"/>
            <a:ext cx="3003550" cy="1252538"/>
          </a:xfrm>
          <a:prstGeom prst="rect">
            <a:avLst/>
          </a:prstGeom>
          <a:solidFill>
            <a:srgbClr val="0070C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[PaO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PaCO</a:t>
            </a: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marL="342900" indent="-342900" algn="ctr" defTabSz="762000" eaLnBrk="0" hangingPunct="0">
              <a:spcBef>
                <a:spcPct val="20000"/>
              </a:spcBef>
            </a:pPr>
            <a:r>
              <a: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110 mmHg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714876" y="1357298"/>
            <a:ext cx="4111625" cy="766877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000" b="1" dirty="0"/>
              <a:t>HYPOVENTILATION </a:t>
            </a:r>
          </a:p>
          <a:p>
            <a:pPr algn="ctr" defTabSz="762000" eaLnBrk="0" hangingPunct="0">
              <a:spcBef>
                <a:spcPct val="20000"/>
              </a:spcBef>
            </a:pPr>
            <a:r>
              <a:rPr lang="fr-FR" sz="2000" b="1" dirty="0"/>
              <a:t>ALVÉOLAIRE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4282" y="5072074"/>
            <a:ext cx="2900363" cy="90487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400" b="1" dirty="0"/>
              <a:t>SHUNT OU </a:t>
            </a:r>
          </a:p>
          <a:p>
            <a:pPr algn="ctr" defTabSz="762000" eaLnBrk="0" hangingPunct="0">
              <a:spcBef>
                <a:spcPct val="20000"/>
              </a:spcBef>
            </a:pPr>
            <a:r>
              <a:rPr lang="fr-FR" sz="2400" b="1" dirty="0"/>
              <a:t>EFFET SHUNT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286248" y="2781300"/>
            <a:ext cx="4737102" cy="8284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400" dirty="0"/>
              <a:t>Atteinte de la commande centrale ou de l’effecteur </a:t>
            </a:r>
            <a:r>
              <a:rPr lang="fr-FR" sz="2400" dirty="0" smtClean="0"/>
              <a:t>neuromusculaire</a:t>
            </a:r>
            <a:endParaRPr lang="fr-FR" sz="2400" dirty="0"/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3322638" y="1500188"/>
            <a:ext cx="1320800" cy="471487"/>
          </a:xfrm>
          <a:prstGeom prst="rightArrow">
            <a:avLst>
              <a:gd name="adj1" fmla="val 50000"/>
              <a:gd name="adj2" fmla="val 112973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 rot="16200000" flipH="1">
            <a:off x="1065982" y="4291815"/>
            <a:ext cx="1143005" cy="417512"/>
          </a:xfrm>
          <a:prstGeom prst="rightArrow">
            <a:avLst>
              <a:gd name="adj1" fmla="val 50000"/>
              <a:gd name="adj2" fmla="val 98488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 rot="16200000" flipH="1">
            <a:off x="6515906" y="2199474"/>
            <a:ext cx="642942" cy="530225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214810" y="5857892"/>
            <a:ext cx="4735512" cy="7668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000" b="1" dirty="0">
                <a:solidFill>
                  <a:srgbClr val="0000FF"/>
                </a:solidFill>
              </a:rPr>
              <a:t>RADIO </a:t>
            </a:r>
            <a:r>
              <a:rPr lang="fr-FR" sz="2000" b="1" dirty="0" smtClean="0">
                <a:solidFill>
                  <a:srgbClr val="0000FF"/>
                </a:solidFill>
              </a:rPr>
              <a:t>PULMONAIRE ANORMALE</a:t>
            </a:r>
          </a:p>
          <a:p>
            <a:pPr defTabSz="762000" eaLnBrk="0" hangingPunct="0">
              <a:spcBef>
                <a:spcPct val="20000"/>
              </a:spcBef>
            </a:pPr>
            <a:r>
              <a:rPr lang="fr-FR" sz="2000" dirty="0" smtClean="0"/>
              <a:t> </a:t>
            </a:r>
            <a:r>
              <a:rPr lang="fr-FR" sz="2000" b="1" dirty="0" smtClean="0"/>
              <a:t>Toutes causes d’IRA</a:t>
            </a:r>
            <a:endParaRPr lang="fr-FR" sz="2000" b="1" dirty="0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254500" y="4097338"/>
            <a:ext cx="4737100" cy="1381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400" dirty="0">
                <a:solidFill>
                  <a:srgbClr val="FF5008"/>
                </a:solidFill>
              </a:rPr>
              <a:t> </a:t>
            </a:r>
            <a:r>
              <a:rPr lang="fr-FR" sz="2000" b="1" dirty="0">
                <a:solidFill>
                  <a:srgbClr val="0000FF"/>
                </a:solidFill>
              </a:rPr>
              <a:t>RADIO PULMONAIRE NORMALE</a:t>
            </a:r>
          </a:p>
          <a:p>
            <a:pPr defTabSz="7620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000" dirty="0"/>
              <a:t> </a:t>
            </a:r>
            <a:r>
              <a:rPr lang="fr-FR" sz="2000" b="1" dirty="0"/>
              <a:t>Embolie pulmonaire</a:t>
            </a:r>
          </a:p>
          <a:p>
            <a:pPr defTabSz="7620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000" b="1" dirty="0"/>
              <a:t>Asthme</a:t>
            </a:r>
          </a:p>
          <a:p>
            <a:pPr defTabSz="7620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fr-FR" sz="2000" b="1" dirty="0"/>
              <a:t>Shunt </a:t>
            </a:r>
            <a:r>
              <a:rPr lang="fr-FR" sz="2000" b="1" dirty="0" smtClean="0"/>
              <a:t>intracardiaque </a:t>
            </a:r>
            <a:r>
              <a:rPr lang="fr-FR" sz="2000" b="1" dirty="0"/>
              <a:t>droit-gauche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9240000" flipH="1">
            <a:off x="3201273" y="4820706"/>
            <a:ext cx="1026942" cy="501854"/>
          </a:xfrm>
          <a:prstGeom prst="rightArrow">
            <a:avLst>
              <a:gd name="adj1" fmla="val 50000"/>
              <a:gd name="adj2" fmla="val 85914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12598147" flipH="1">
            <a:off x="3117879" y="5808266"/>
            <a:ext cx="1071528" cy="471280"/>
          </a:xfrm>
          <a:prstGeom prst="rightArrow">
            <a:avLst>
              <a:gd name="adj1" fmla="val 50000"/>
              <a:gd name="adj2" fmla="val 90042"/>
            </a:avLst>
          </a:prstGeom>
          <a:solidFill>
            <a:schemeClr val="bg2"/>
          </a:solidFill>
          <a:ln w="127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6248" y="2285992"/>
            <a:ext cx="3552846" cy="1505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defTabSz="76200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0000FF"/>
                </a:solidFill>
              </a:rPr>
              <a:t>  OXYGÉNOTHÉRAPIE</a:t>
            </a:r>
            <a:endParaRPr lang="fr-FR" sz="2000" b="1" dirty="0">
              <a:solidFill>
                <a:srgbClr val="0000FF"/>
              </a:solidFill>
            </a:endParaRPr>
          </a:p>
          <a:p>
            <a:pPr defTabSz="76200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0000FF"/>
                </a:solidFill>
              </a:rPr>
              <a:t>  DÉSOBSTRUCTION </a:t>
            </a:r>
            <a:r>
              <a:rPr lang="fr-FR" sz="2000" b="1" dirty="0">
                <a:solidFill>
                  <a:srgbClr val="0000FF"/>
                </a:solidFill>
              </a:rPr>
              <a:t>VAS </a:t>
            </a:r>
          </a:p>
          <a:p>
            <a:pPr defTabSz="76200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0000FF"/>
                </a:solidFill>
              </a:rPr>
              <a:t>  KINÉSITHÉRAPIE</a:t>
            </a:r>
            <a:endParaRPr lang="fr-FR" sz="2000" b="1" dirty="0">
              <a:solidFill>
                <a:srgbClr val="0000FF"/>
              </a:solidFill>
            </a:endParaRPr>
          </a:p>
          <a:p>
            <a:pPr defTabSz="762000" eaLnBrk="0" hangingPunct="0">
              <a:spcBef>
                <a:spcPct val="20000"/>
              </a:spcBef>
              <a:buFont typeface="Wingdings" pitchFamily="2" charset="2"/>
              <a:buChar char="v"/>
            </a:pPr>
            <a:r>
              <a:rPr lang="fr-FR" sz="2000" b="1" dirty="0" smtClean="0">
                <a:solidFill>
                  <a:srgbClr val="0000FF"/>
                </a:solidFill>
              </a:rPr>
              <a:t>  VENTILATION </a:t>
            </a:r>
            <a:r>
              <a:rPr lang="fr-FR" sz="2000" b="1" dirty="0">
                <a:solidFill>
                  <a:srgbClr val="0000FF"/>
                </a:solidFill>
              </a:rPr>
              <a:t>MÉCANIQUE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00562" y="4643446"/>
            <a:ext cx="3368705" cy="8284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>
              <a:spcBef>
                <a:spcPct val="20000"/>
              </a:spcBef>
            </a:pPr>
            <a:r>
              <a:rPr lang="fr-FR" sz="2400" b="1" dirty="0">
                <a:solidFill>
                  <a:srgbClr val="0000FF"/>
                </a:solidFill>
              </a:rPr>
              <a:t>TRAITEMENT DE LA CAUSE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4282" y="4572008"/>
            <a:ext cx="3357562" cy="825482"/>
          </a:xfrm>
          <a:prstGeom prst="rect">
            <a:avLst/>
          </a:prstGeom>
          <a:solidFill>
            <a:srgbClr val="FFC0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>
              <a:lnSpc>
                <a:spcPct val="85000"/>
              </a:lnSpc>
            </a:pPr>
            <a:r>
              <a:rPr lang="fr-FR" sz="2800" dirty="0">
                <a:solidFill>
                  <a:schemeClr val="bg1"/>
                </a:solidFill>
              </a:rPr>
              <a:t>TRAITEMENT SPÉCIFIQUE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0800000" flipH="1">
            <a:off x="3428992" y="2786058"/>
            <a:ext cx="857256" cy="388448"/>
          </a:xfrm>
          <a:prstGeom prst="rightArrow">
            <a:avLst>
              <a:gd name="adj1" fmla="val 50000"/>
              <a:gd name="adj2" fmla="val 80628"/>
            </a:avLst>
          </a:prstGeom>
          <a:solidFill>
            <a:srgbClr val="00B0F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 rot="10800000" flipH="1">
            <a:off x="3643306" y="4774544"/>
            <a:ext cx="774894" cy="440406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2">
              <a:lumMod val="75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4282" y="2643182"/>
            <a:ext cx="3352800" cy="825482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 eaLnBrk="0" hangingPunct="0">
              <a:lnSpc>
                <a:spcPct val="85000"/>
              </a:lnSpc>
            </a:pPr>
            <a:r>
              <a:rPr lang="fr-FR" sz="2800" dirty="0">
                <a:solidFill>
                  <a:schemeClr val="bg1"/>
                </a:solidFill>
              </a:rPr>
              <a:t>TRAITEMENT NON</a:t>
            </a:r>
          </a:p>
          <a:p>
            <a:pPr algn="ctr" defTabSz="762000" eaLnBrk="0" hangingPunct="0">
              <a:lnSpc>
                <a:spcPct val="85000"/>
              </a:lnSpc>
            </a:pPr>
            <a:r>
              <a:rPr lang="fr-FR" sz="2800" dirty="0">
                <a:solidFill>
                  <a:schemeClr val="bg1"/>
                </a:solidFill>
              </a:rPr>
              <a:t>SPÉCIFIQUE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28860" y="285728"/>
            <a:ext cx="3635896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Mesures thérapeutiques d’urgences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52" y="182563"/>
            <a:ext cx="6357981" cy="506412"/>
          </a:xfrm>
          <a:noFill/>
          <a:ln w="38100">
            <a:solidFill>
              <a:schemeClr val="tx1"/>
            </a:solidFill>
          </a:ln>
        </p:spPr>
        <p:txBody>
          <a:bodyPr lIns="90487" tIns="44450" rIns="90487" bIns="44450" anchor="ctr">
            <a:noAutofit/>
          </a:bodyPr>
          <a:lstStyle/>
          <a:p>
            <a:pPr eaLnBrk="1" hangingPunct="1">
              <a:defRPr/>
            </a:pPr>
            <a:r>
              <a:rPr lang="fr-FR" sz="3200" dirty="0" smtClean="0"/>
              <a:t> OXYGÉNOTHÉRAPIE NON INVASIVE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19" y="1346200"/>
            <a:ext cx="2305943" cy="4531072"/>
          </a:xfrm>
          <a:solidFill>
            <a:schemeClr val="accent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lIns="90487" tIns="44450" rIns="90487" bIns="44450">
            <a:normAutofit/>
          </a:bodyPr>
          <a:lstStyle/>
          <a:p>
            <a:pPr marL="342900" indent="-342900" defTabSz="762000" eaLnBrk="1" hangingPunct="1">
              <a:lnSpc>
                <a:spcPct val="80000"/>
              </a:lnSpc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TRÈS FAIBLE </a:t>
            </a:r>
          </a:p>
          <a:p>
            <a:pPr marL="342900" indent="-342900" defTabSz="762000" eaLnBrk="1" hangingPunct="1">
              <a:lnSpc>
                <a:spcPct val="80000"/>
              </a:lnSpc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DÉBIT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(&lt;1L/MIN)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342900" indent="-342900" defTabSz="762000" eaLnBrk="1" hangingPunct="1">
              <a:defRPr/>
            </a:pPr>
            <a:endParaRPr lang="fr-FR" sz="2800" dirty="0" smtClean="0"/>
          </a:p>
          <a:p>
            <a:pPr marL="342900" indent="-342900" defTabSz="762000" eaLnBrk="1" hangingPunct="1">
              <a:defRPr/>
            </a:pPr>
            <a:endParaRPr lang="fr-FR" sz="2800" dirty="0" smtClean="0"/>
          </a:p>
          <a:p>
            <a:pPr marL="342900" indent="-342900" defTabSz="762000" eaLnBrk="1" hangingPunct="1"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FAIBLE DÉBIT</a:t>
            </a:r>
          </a:p>
          <a:p>
            <a:pPr marL="342900" indent="-342900" defTabSz="762000" eaLnBrk="1" hangingPunct="1">
              <a:defRPr/>
            </a:pPr>
            <a:endParaRPr lang="fr-FR" sz="2800" dirty="0" smtClean="0"/>
          </a:p>
          <a:p>
            <a:pPr marL="342900" indent="-342900" defTabSz="762000" eaLnBrk="1" hangingPunct="1">
              <a:defRPr/>
            </a:pPr>
            <a:endParaRPr lang="fr-FR" sz="2800" dirty="0" smtClean="0"/>
          </a:p>
          <a:p>
            <a:pPr marL="342900" indent="-342900" defTabSz="762000" eaLnBrk="1" hangingPunct="1">
              <a:defRPr/>
            </a:pPr>
            <a:r>
              <a:rPr lang="fr-FR" sz="2800" b="1" dirty="0" smtClean="0">
                <a:solidFill>
                  <a:schemeClr val="tx1"/>
                </a:solidFill>
              </a:rPr>
              <a:t>DÉBIT ÉLEVÉ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68600" y="2917825"/>
            <a:ext cx="2495550" cy="9429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</a:rPr>
              <a:t>EFFET SHUNT </a:t>
            </a:r>
          </a:p>
          <a:p>
            <a:pPr algn="ctr" defTabSz="762000" eaLnBrk="0" hangingPunct="0"/>
            <a:r>
              <a:rPr lang="fr-FR" sz="2800" b="1" dirty="0">
                <a:solidFill>
                  <a:srgbClr val="00B050"/>
                </a:solidFill>
              </a:rPr>
              <a:t>PRÉDOMINANT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699793" y="1265238"/>
            <a:ext cx="2808312" cy="8899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/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400" b="1" dirty="0">
                <a:solidFill>
                  <a:schemeClr val="tx2"/>
                </a:solidFill>
              </a:rPr>
              <a:t>DÉCOMPENSATION </a:t>
            </a:r>
          </a:p>
          <a:p>
            <a:pPr algn="ctr" defTabSz="762000" eaLnBrk="0" hangingPunct="0"/>
            <a:r>
              <a:rPr lang="fr-FR" sz="2400" b="1" dirty="0" smtClean="0">
                <a:solidFill>
                  <a:schemeClr val="tx2"/>
                </a:solidFill>
              </a:rPr>
              <a:t>BPCO 2/3 l.mn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60663" y="4421188"/>
            <a:ext cx="2495550" cy="13700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 defTabSz="762000" eaLnBrk="0" hangingPunct="0"/>
            <a:r>
              <a:rPr lang="fr-FR" sz="2800" dirty="0">
                <a:solidFill>
                  <a:srgbClr val="FF0000"/>
                </a:solidFill>
              </a:rPr>
              <a:t>SHUNT VRAI </a:t>
            </a:r>
          </a:p>
          <a:p>
            <a:pPr algn="ctr" defTabSz="762000" eaLnBrk="0" hangingPunct="0"/>
            <a:r>
              <a:rPr lang="fr-FR" sz="2800" dirty="0">
                <a:solidFill>
                  <a:srgbClr val="FF0000"/>
                </a:solidFill>
              </a:rPr>
              <a:t>PRÉDOMINANT</a:t>
            </a:r>
          </a:p>
          <a:p>
            <a:pPr algn="ctr" defTabSz="762000" eaLnBrk="0" hangingPunct="0"/>
            <a:r>
              <a:rPr lang="fr-FR" sz="2800" dirty="0">
                <a:solidFill>
                  <a:srgbClr val="FF0000"/>
                </a:solidFill>
              </a:rPr>
              <a:t>ou ASPHYXIE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660231" y="2009775"/>
            <a:ext cx="2232249" cy="11977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FAFD00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/>
            <a:r>
              <a:rPr lang="fr-FR" sz="2400" b="1" i="1" dirty="0">
                <a:solidFill>
                  <a:schemeClr val="bg1"/>
                </a:solidFill>
              </a:rPr>
              <a:t>LUNETTES</a:t>
            </a:r>
          </a:p>
          <a:p>
            <a:pPr algn="ctr" defTabSz="762000" eaLnBrk="0" hangingPunct="0"/>
            <a:r>
              <a:rPr lang="fr-FR" sz="2400" b="1" i="1" dirty="0">
                <a:solidFill>
                  <a:schemeClr val="bg1"/>
                </a:solidFill>
              </a:rPr>
              <a:t>ou</a:t>
            </a:r>
          </a:p>
          <a:p>
            <a:pPr algn="ctr" defTabSz="762000" eaLnBrk="0" hangingPunct="0"/>
            <a:r>
              <a:rPr lang="fr-FR" sz="2400" b="1" i="1" dirty="0">
                <a:solidFill>
                  <a:schemeClr val="bg1"/>
                </a:solidFill>
              </a:rPr>
              <a:t>SONDE  NASALE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6503989" y="3937000"/>
            <a:ext cx="2388492" cy="18097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FAFD00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 defTabSz="762000" eaLnBrk="0" hangingPunct="0"/>
            <a:r>
              <a:rPr lang="fr-FR" sz="2800" b="1" i="1" dirty="0">
                <a:solidFill>
                  <a:schemeClr val="bg1"/>
                </a:solidFill>
              </a:rPr>
              <a:t>MASQUE</a:t>
            </a:r>
          </a:p>
          <a:p>
            <a:pPr algn="ctr" defTabSz="762000" eaLnBrk="0" hangingPunct="0"/>
            <a:r>
              <a:rPr lang="fr-FR" sz="2800" b="1" i="1" dirty="0">
                <a:solidFill>
                  <a:schemeClr val="bg1"/>
                </a:solidFill>
              </a:rPr>
              <a:t>ou</a:t>
            </a:r>
          </a:p>
          <a:p>
            <a:pPr algn="ctr" defTabSz="762000" eaLnBrk="0" hangingPunct="0"/>
            <a:r>
              <a:rPr lang="fr-FR" sz="2800" b="1" i="1" dirty="0">
                <a:solidFill>
                  <a:schemeClr val="bg1"/>
                </a:solidFill>
              </a:rPr>
              <a:t>MASQUE À RÉSERVOIR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508625" y="4403725"/>
            <a:ext cx="742950" cy="8128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2100000">
            <a:off x="5492750" y="1852613"/>
            <a:ext cx="742950" cy="390525"/>
          </a:xfrm>
          <a:prstGeom prst="rightArrow">
            <a:avLst>
              <a:gd name="adj1" fmla="val 50000"/>
              <a:gd name="adj2" fmla="val 95131"/>
            </a:avLst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8700000" flipH="1">
            <a:off x="5492750" y="2994025"/>
            <a:ext cx="742950" cy="390525"/>
          </a:xfrm>
          <a:prstGeom prst="rightArrow">
            <a:avLst>
              <a:gd name="adj1" fmla="val 50000"/>
              <a:gd name="adj2" fmla="val 95131"/>
            </a:avLst>
          </a:prstGeom>
          <a:solidFill>
            <a:schemeClr val="bg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41338" y="6172200"/>
            <a:ext cx="7896225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defTabSz="762000" eaLnBrk="0" hangingPunct="0"/>
            <a:r>
              <a:rPr lang="fr-FR" sz="2000" dirty="0">
                <a:solidFill>
                  <a:srgbClr val="F39FD1"/>
                </a:solidFill>
              </a:rPr>
              <a:t>L’oxygène doit toujours être humidifié par un barboteur interposé sur le circuit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571480"/>
            <a:ext cx="6264696" cy="506412"/>
          </a:xfrm>
          <a:noFill/>
          <a:ln w="38100">
            <a:solidFill>
              <a:schemeClr val="tx1"/>
            </a:solidFill>
          </a:ln>
        </p:spPr>
        <p:txBody>
          <a:bodyPr lIns="90487" tIns="44450" rIns="90487" bIns="44450" anchor="ctr">
            <a:noAutofit/>
          </a:bodyPr>
          <a:lstStyle/>
          <a:p>
            <a:pPr eaLnBrk="1" hangingPunct="1">
              <a:defRPr/>
            </a:pPr>
            <a:r>
              <a:rPr lang="fr-FR" sz="2400" b="1" dirty="0" smtClean="0"/>
              <a:t>VENTILATION MÉCANIQUE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938" y="1285860"/>
            <a:ext cx="8837612" cy="5311492"/>
          </a:xfrm>
          <a:ln>
            <a:noFill/>
          </a:ln>
        </p:spPr>
        <p:txBody>
          <a:bodyPr lIns="90487" tIns="44450" rIns="90487" bIns="44450">
            <a:noAutofit/>
          </a:bodyPr>
          <a:lstStyle/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Ses indications sont essentiellement cliniques 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1- Epuisement du patient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2- Bradypnée, voire apnée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3- Agitation extrême ou coma ; altération de l ’état de conscience , Encombrement majeur.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4- Marbrures, état de choc ou bradycardie qui précédera de quelques minutes l'arrêt cardiaque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5- Hypoxémie sévère persistant malgré l ’O2 à fort débit</a:t>
            </a:r>
          </a:p>
          <a:p>
            <a:pPr marL="342900" indent="-342900" algn="l" defTabSz="762000" eaLnBrk="1" hangingPunct="1">
              <a:lnSpc>
                <a:spcPct val="125000"/>
              </a:lnSpc>
              <a:defRPr/>
            </a:pPr>
            <a:r>
              <a:rPr lang="fr-FR" sz="2400" dirty="0" smtClean="0">
                <a:solidFill>
                  <a:schemeClr val="tx1"/>
                </a:solidFill>
              </a:rPr>
              <a:t>6- Autre pathologie justifiant la ventilation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 txBox="1">
            <a:spLocks/>
          </p:cNvSpPr>
          <p:nvPr/>
        </p:nvSpPr>
        <p:spPr>
          <a:xfrm>
            <a:off x="251520" y="188640"/>
            <a:ext cx="8651304" cy="5760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CAT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devant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une dyspnée chronique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DiagnosticDyspneeChron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344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94146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CAT devant une dyspnée : le plan</a:t>
            </a:r>
            <a:endParaRPr lang="fr-FR" sz="28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071546"/>
            <a:ext cx="8640960" cy="559781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400" dirty="0" smtClean="0"/>
              <a:t>1- </a:t>
            </a:r>
            <a:r>
              <a:rPr lang="fr-FR" sz="2400" dirty="0" smtClean="0"/>
              <a:t>Généralités-définition et Etymologie </a:t>
            </a:r>
            <a:r>
              <a:rPr lang="fr-FR" sz="2400" dirty="0" smtClean="0"/>
              <a:t>de </a:t>
            </a:r>
            <a:r>
              <a:rPr lang="fr-FR" sz="2400" dirty="0" smtClean="0"/>
              <a:t>la </a:t>
            </a:r>
            <a:r>
              <a:rPr lang="fr-FR" sz="2400" dirty="0" smtClean="0"/>
              <a:t>dyspnée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2- Physiopathologie de la </a:t>
            </a:r>
            <a:r>
              <a:rPr lang="fr-FR" sz="2400" dirty="0" smtClean="0"/>
              <a:t>dyspnée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400" dirty="0" smtClean="0"/>
              <a:t>3- Analyse sémiologique de la </a:t>
            </a:r>
            <a:r>
              <a:rPr lang="fr-FR" sz="2400" dirty="0" smtClean="0"/>
              <a:t>dyspnée</a:t>
            </a:r>
            <a:endParaRPr lang="fr-FR" sz="2400" dirty="0" smtClean="0"/>
          </a:p>
          <a:p>
            <a:pPr>
              <a:buFontTx/>
              <a:buNone/>
            </a:pPr>
            <a:r>
              <a:rPr lang="fr-FR" sz="2000" dirty="0" smtClean="0"/>
              <a:t>    * selon le mode d’installation : Dyspnée aigue et chronique</a:t>
            </a:r>
          </a:p>
          <a:p>
            <a:pPr>
              <a:buFontTx/>
              <a:buNone/>
            </a:pPr>
            <a:r>
              <a:rPr lang="fr-FR" sz="2000" dirty="0" smtClean="0"/>
              <a:t>    * </a:t>
            </a:r>
            <a:r>
              <a:rPr lang="fr-FR" sz="2000" dirty="0" smtClean="0"/>
              <a:t>selon les caractères  de </a:t>
            </a:r>
            <a:r>
              <a:rPr lang="fr-FR" sz="2000" dirty="0" smtClean="0"/>
              <a:t>la </a:t>
            </a:r>
            <a:r>
              <a:rPr lang="fr-FR" sz="2000" dirty="0" smtClean="0"/>
              <a:t>dyspnée : </a:t>
            </a:r>
            <a:r>
              <a:rPr lang="fr-FR" sz="2000" dirty="0" smtClean="0"/>
              <a:t>fréquence, le cycle  </a:t>
            </a:r>
            <a:r>
              <a:rPr lang="fr-FR" sz="2000" dirty="0" smtClean="0"/>
              <a:t>respiratoire..</a:t>
            </a: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    * </a:t>
            </a:r>
            <a:r>
              <a:rPr lang="fr-FR" sz="2000" dirty="0" smtClean="0"/>
              <a:t>selon les circonstances d’apparition </a:t>
            </a:r>
            <a:endParaRPr lang="fr-FR" sz="2000" dirty="0" smtClean="0"/>
          </a:p>
          <a:p>
            <a:pPr>
              <a:buFontTx/>
              <a:buNone/>
            </a:pPr>
            <a:r>
              <a:rPr lang="fr-FR" sz="2000" dirty="0" smtClean="0"/>
              <a:t>    * Analyse des signes associés</a:t>
            </a:r>
          </a:p>
          <a:p>
            <a:pPr>
              <a:buFontTx/>
              <a:buNone/>
            </a:pPr>
            <a:r>
              <a:rPr lang="fr-FR" sz="2000" dirty="0" smtClean="0"/>
              <a:t>    * Examens d’exploration d’une dyspnée </a:t>
            </a:r>
          </a:p>
          <a:p>
            <a:pPr>
              <a:buFontTx/>
              <a:buNone/>
            </a:pPr>
            <a:r>
              <a:rPr lang="fr-FR" sz="2400" dirty="0" smtClean="0"/>
              <a:t>4- Quantification et échelles de la dyspnée:</a:t>
            </a:r>
          </a:p>
          <a:p>
            <a:pPr>
              <a:buFontTx/>
              <a:buNone/>
            </a:pPr>
            <a:r>
              <a:rPr lang="fr-FR" sz="2400" dirty="0" smtClean="0"/>
              <a:t>5- Orientation et CAT devant une dyspnée aigue</a:t>
            </a:r>
          </a:p>
          <a:p>
            <a:pPr>
              <a:buFontTx/>
              <a:buNone/>
            </a:pPr>
            <a:r>
              <a:rPr lang="fr-FR" sz="2400" dirty="0" smtClean="0"/>
              <a:t>6- Orientation et CAT devant une dyspnée chronique</a:t>
            </a:r>
          </a:p>
          <a:p>
            <a:pPr>
              <a:buFontTx/>
              <a:buNone/>
            </a:pPr>
            <a:r>
              <a:rPr lang="fr-FR" sz="2400" dirty="0" smtClean="0"/>
              <a:t> </a:t>
            </a:r>
            <a:r>
              <a:rPr lang="fr-FR" sz="2400" dirty="0" smtClean="0"/>
              <a:t>   </a:t>
            </a:r>
            <a:r>
              <a:rPr lang="fr-FR" sz="2400" dirty="0" smtClean="0"/>
              <a:t>Conclusion</a:t>
            </a:r>
            <a:endParaRPr lang="fr-FR" sz="2400" dirty="0" smtClean="0"/>
          </a:p>
          <a:p>
            <a:pPr>
              <a:buFontTx/>
              <a:buNone/>
            </a:pPr>
            <a:endParaRPr lang="fr-FR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547936" y="428604"/>
            <a:ext cx="8229600" cy="63251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CONCLUSION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596" y="1285860"/>
            <a:ext cx="8358246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* Devant une dyspnée : il est important de déterminer </a:t>
            </a:r>
          </a:p>
          <a:p>
            <a:r>
              <a:rPr lang="fr-FR" sz="2800" dirty="0" smtClean="0"/>
              <a:t>   les critères  de gravité </a:t>
            </a:r>
          </a:p>
          <a:p>
            <a:endParaRPr lang="fr-FR" sz="2800" dirty="0" smtClean="0"/>
          </a:p>
          <a:p>
            <a:r>
              <a:rPr lang="fr-FR" sz="2800" dirty="0" smtClean="0"/>
              <a:t>* De savoir proposer un protocole de prise en charge </a:t>
            </a:r>
          </a:p>
          <a:p>
            <a:r>
              <a:rPr lang="fr-FR" sz="2800" dirty="0" smtClean="0"/>
              <a:t>   d’une dyspnée aigue d’une dyspnée chronique</a:t>
            </a:r>
          </a:p>
          <a:p>
            <a:endParaRPr lang="fr-FR" sz="2800" dirty="0" smtClean="0"/>
          </a:p>
          <a:p>
            <a:r>
              <a:rPr lang="fr-FR" sz="2800" dirty="0" smtClean="0"/>
              <a:t>* De proposer une oxygénothérapie si  indication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51304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Définition </a:t>
            </a:r>
            <a:endParaRPr lang="fr-FR" sz="3200" b="1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597542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800" b="1" dirty="0" smtClean="0"/>
              <a:t> </a:t>
            </a:r>
            <a:r>
              <a:rPr lang="fr-FR" sz="2800" dirty="0" smtClean="0"/>
              <a:t>Sensation de gène ; pénible et désagréable ressenti par le patient lors d’une activité ordinaire (conditions atmosphérique et de température normales)  que l’interrogatoire mets  en évidence avec des termes variés.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8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fr-FR" sz="2800" dirty="0" smtClean="0"/>
              <a:t> 02 </a:t>
            </a:r>
            <a:r>
              <a:rPr lang="fr-FR" sz="2800" dirty="0" smtClean="0"/>
              <a:t>composantes : </a:t>
            </a:r>
            <a:r>
              <a:rPr lang="fr-FR" sz="2800" dirty="0" smtClean="0"/>
              <a:t>subjective (rapportée par le malade)  et objective qui est une anomalie ventilatoire observée par le médecin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  <a:defRPr/>
            </a:pPr>
            <a:endParaRPr lang="fr-FR" sz="28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smtClean="0"/>
              <a:t>Résultat d’une inadéquation entre l’ effort et les capacités de l’appareil respiratoire et cardio-vasculaire à y répondre.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fr-FR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</a:t>
            </a:r>
            <a:r>
              <a:rPr lang="fr-FR" sz="2800" dirty="0" smtClean="0">
                <a:cs typeface="Times New Roman" pitchFamily="18" charset="0"/>
              </a:rPr>
              <a:t>la dyspnée chronique peut être source </a:t>
            </a:r>
            <a:r>
              <a:rPr lang="fr-FR" sz="2800" dirty="0" smtClean="0">
                <a:solidFill>
                  <a:srgbClr val="0000FF"/>
                </a:solidFill>
                <a:cs typeface="Times New Roman" pitchFamily="18" charset="0"/>
              </a:rPr>
              <a:t>d’handicap et de déconditionnement.</a:t>
            </a:r>
            <a:endParaRPr lang="fr-FR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39718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Généralités</a:t>
            </a:r>
            <a:endParaRPr lang="fr-FR" sz="3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142984"/>
            <a:ext cx="8712968" cy="5454368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Motif fréquent de consultation</a:t>
            </a:r>
            <a:r>
              <a:rPr lang="fr-FR" sz="2800" u="sng" dirty="0" smtClean="0">
                <a:cs typeface="Times New Roman" pitchFamily="18" charset="0"/>
              </a:rPr>
              <a:t>. jamais un signe banal</a:t>
            </a:r>
            <a:r>
              <a:rPr lang="fr-FR" sz="2800" dirty="0" smtClean="0">
                <a:cs typeface="Times New Roman" pitchFamily="18" charset="0"/>
              </a:rPr>
              <a:t>, peut révéler une urgence </a:t>
            </a:r>
            <a:r>
              <a:rPr lang="fr-FR" sz="2800" dirty="0" smtClean="0">
                <a:cs typeface="Times New Roman" pitchFamily="18" charset="0"/>
              </a:rPr>
              <a:t>médicale et </a:t>
            </a:r>
            <a:r>
              <a:rPr lang="fr-FR" sz="2800" dirty="0" smtClean="0">
                <a:cs typeface="Times New Roman" pitchFamily="18" charset="0"/>
              </a:rPr>
              <a:t>mettre en jeu le PC vital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l’interrogatoire et l’examen clinique : Sont essentiels dans la prise en charge de la dyspnée, les examens paracliniques dépendent de leurs résultats.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les causes multiples :  essentiellement respiratoires mais aussi : CVX, neurologiques, musculaires, et métaboliques.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28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439718"/>
          </a:xfrm>
          <a:noFill/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Généralités</a:t>
            </a:r>
            <a:endParaRPr lang="fr-FR" sz="32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1142984"/>
            <a:ext cx="8712968" cy="5454368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u="sng" dirty="0" smtClean="0">
                <a:cs typeface="Times New Roman" pitchFamily="18" charset="0"/>
              </a:rPr>
              <a:t>03 examens son</a:t>
            </a:r>
            <a:r>
              <a:rPr lang="fr-FR" sz="2800" dirty="0" smtClean="0">
                <a:cs typeface="Times New Roman" pitchFamily="18" charset="0"/>
              </a:rPr>
              <a:t>t indispensables: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2800" dirty="0" smtClean="0">
                <a:cs typeface="Times New Roman" pitchFamily="18" charset="0"/>
              </a:rPr>
              <a:t>     Dyspnée aigue: </a:t>
            </a:r>
            <a:r>
              <a:rPr lang="fr-FR" sz="2800" dirty="0" smtClean="0">
                <a:solidFill>
                  <a:srgbClr val="0000FF"/>
                </a:solidFill>
                <a:cs typeface="Times New Roman" pitchFamily="18" charset="0"/>
              </a:rPr>
              <a:t>RX, ECG, gaz du sang</a:t>
            </a:r>
            <a:r>
              <a:rPr lang="fr-FR" sz="2800" dirty="0" smtClean="0"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fr-FR" sz="2800" dirty="0" smtClean="0">
                <a:cs typeface="Times New Roman" pitchFamily="18" charset="0"/>
              </a:rPr>
              <a:t>     Dyspnée chronique </a:t>
            </a:r>
            <a:r>
              <a:rPr lang="fr-FR" sz="2800" dirty="0" smtClean="0">
                <a:solidFill>
                  <a:srgbClr val="0000FF"/>
                </a:solidFill>
                <a:cs typeface="Times New Roman" pitchFamily="18" charset="0"/>
              </a:rPr>
              <a:t>: EFR, RX, écho cœur.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sz="2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Une dyspnée aigue impose une prise en charge d’urgence  : (O</a:t>
            </a:r>
            <a:r>
              <a:rPr lang="fr-FR" sz="2800" baseline="-25000" dirty="0" smtClean="0">
                <a:cs typeface="Times New Roman" pitchFamily="18" charset="0"/>
              </a:rPr>
              <a:t>2</a:t>
            </a:r>
            <a:r>
              <a:rPr lang="fr-FR" sz="2800" dirty="0" smtClean="0">
                <a:cs typeface="Times New Roman" pitchFamily="18" charset="0"/>
              </a:rPr>
              <a:t> TRT) avant la recherche étiologique.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fr-FR" sz="2800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2800" dirty="0" smtClean="0">
                <a:cs typeface="Times New Roman" pitchFamily="18" charset="0"/>
              </a:rPr>
              <a:t> les Dyspnées psychogènes:  Un diagnostic d’élimination.</a:t>
            </a:r>
            <a:endParaRPr lang="fr-FR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214290"/>
            <a:ext cx="8572560" cy="6357982"/>
          </a:xfrm>
          <a:noFill/>
        </p:spPr>
      </p:pic>
      <p:sp>
        <p:nvSpPr>
          <p:cNvPr id="5" name="ZoneTexte 4"/>
          <p:cNvSpPr txBox="1"/>
          <p:nvPr/>
        </p:nvSpPr>
        <p:spPr>
          <a:xfrm>
            <a:off x="428596" y="285728"/>
            <a:ext cx="8501122" cy="78175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chemeClr val="tx1"/>
              </a:buClr>
              <a:defRPr/>
            </a:pPr>
            <a:r>
              <a:rPr lang="fr-FR" sz="2400" b="1" dirty="0" smtClean="0">
                <a:solidFill>
                  <a:schemeClr val="bg1"/>
                </a:solidFill>
              </a:rPr>
              <a:t>        </a:t>
            </a:r>
            <a:r>
              <a:rPr lang="fr-FR" sz="2800" b="1" dirty="0" smtClean="0">
                <a:solidFill>
                  <a:schemeClr val="bg1"/>
                </a:solidFill>
              </a:rPr>
              <a:t>Etymologie : Grec (DYS = mauvaise ) et PNEE (respiration)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14414" y="1785926"/>
            <a:ext cx="657229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     Vocabulaire employé par les patients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1304" cy="576064"/>
          </a:xfr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b="1" dirty="0" smtClean="0"/>
              <a:t>Eléments de La respiration normale</a:t>
            </a:r>
            <a:endParaRPr lang="fr-FR" sz="3200" b="1" dirty="0"/>
          </a:p>
        </p:txBody>
      </p:sp>
      <p:sp>
        <p:nvSpPr>
          <p:cNvPr id="6" name="Espace réservé du contenu 4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578647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fr-FR" sz="2400" b="1" dirty="0" smtClean="0">
                <a:cs typeface="Times New Roman" pitchFamily="18" charset="0"/>
              </a:rPr>
              <a:t>              </a:t>
            </a:r>
            <a:endParaRPr lang="fr-FR" sz="2400" b="1" dirty="0"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3438" y="3214686"/>
            <a:ext cx="3786214" cy="369332"/>
          </a:xfrm>
          <a:prstGeom prst="rect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</a:t>
            </a:r>
            <a:r>
              <a:rPr lang="fr-FR" b="1" dirty="0" smtClean="0">
                <a:solidFill>
                  <a:schemeClr val="bg1"/>
                </a:solidFill>
              </a:rPr>
              <a:t>Rôle de la respiration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72000" y="1000108"/>
            <a:ext cx="385765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    stimulants de la respiration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43438" y="3643314"/>
            <a:ext cx="3786214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* Amener l’oxygène dans le sang artériel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Epurer le CO2 du sang veineux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Maintenir l’équilibre acide (H+) – Bases  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    (Bicarbonates)</a:t>
            </a:r>
          </a:p>
          <a:p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0" y="1500174"/>
            <a:ext cx="385765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* O2 Sang (cellules)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CO2, H+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Mécanique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SNC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14282" y="5000636"/>
            <a:ext cx="37862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</a:t>
            </a:r>
            <a:r>
              <a:rPr lang="fr-FR" b="1" dirty="0" smtClean="0"/>
              <a:t>Système des échanges gazeux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14282" y="5500702"/>
            <a:ext cx="378621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Dépend de la ventilation et de la perfusion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1000108"/>
            <a:ext cx="37862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</a:t>
            </a:r>
            <a:r>
              <a:rPr lang="fr-FR" b="1" dirty="0" smtClean="0"/>
              <a:t>Système ventilatoire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14282" y="3143248"/>
            <a:ext cx="378621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</a:t>
            </a:r>
            <a:r>
              <a:rPr lang="fr-FR" b="1" dirty="0" smtClean="0"/>
              <a:t>Mode ventilatoire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14282" y="1500174"/>
            <a:ext cx="378621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* Commande centrale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Transmission neuromusculaire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Systèmes mécaniques = cage thoracique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   et voies aériennes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Pompe cardiaque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4282" y="3643314"/>
            <a:ext cx="37862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</a:rPr>
              <a:t>* Fréquence respiratoire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Volume courant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* Volume minute =  FR  X  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76252" y="364806"/>
            <a:ext cx="5920419" cy="621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79512" y="500042"/>
            <a:ext cx="2663701" cy="40909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FFC000"/>
                </a:solidFill>
              </a:rPr>
              <a:t>Les Centres de contrôle envoient des influx aux muscles respiratoires (</a:t>
            </a:r>
            <a:r>
              <a:rPr lang="fr-FR" sz="1800" b="1" dirty="0" smtClean="0">
                <a:solidFill>
                  <a:srgbClr val="FFC000"/>
                </a:solidFill>
              </a:rPr>
              <a:t>Fréquence : </a:t>
            </a:r>
            <a:r>
              <a:rPr lang="fr-FR" sz="1800" b="1" dirty="0">
                <a:solidFill>
                  <a:srgbClr val="FFC000"/>
                </a:solidFill>
              </a:rPr>
              <a:t>12 à 18 fois à la minute au repos).</a:t>
            </a:r>
          </a:p>
          <a:p>
            <a:endParaRPr lang="fr-FR" sz="1800" dirty="0">
              <a:solidFill>
                <a:srgbClr val="FFC000"/>
              </a:solidFill>
            </a:endParaRPr>
          </a:p>
          <a:p>
            <a:r>
              <a:rPr lang="fr-FR" sz="1800" dirty="0" smtClean="0">
                <a:solidFill>
                  <a:srgbClr val="FFC000"/>
                </a:solidFill>
              </a:rPr>
              <a:t>   ------------------------------</a:t>
            </a:r>
            <a:endParaRPr lang="fr-FR" sz="1800" dirty="0">
              <a:solidFill>
                <a:srgbClr val="FFC000"/>
              </a:solidFill>
            </a:endParaRPr>
          </a:p>
          <a:p>
            <a:endParaRPr lang="fr-FR" sz="1800" dirty="0">
              <a:solidFill>
                <a:srgbClr val="FFC000"/>
              </a:solidFill>
            </a:endParaRPr>
          </a:p>
          <a:p>
            <a:r>
              <a:rPr lang="fr-FR" sz="1800" b="1" dirty="0">
                <a:solidFill>
                  <a:srgbClr val="FFC000"/>
                </a:solidFill>
              </a:rPr>
              <a:t>Selon un arc réflexe, les </a:t>
            </a:r>
            <a:r>
              <a:rPr lang="fr-FR" sz="1800" b="1" dirty="0">
                <a:solidFill>
                  <a:schemeClr val="bg1"/>
                </a:solidFill>
              </a:rPr>
              <a:t>mécanorécepteurs </a:t>
            </a:r>
            <a:r>
              <a:rPr lang="fr-FR" sz="1800" b="1" dirty="0">
                <a:solidFill>
                  <a:srgbClr val="FFC000"/>
                </a:solidFill>
              </a:rPr>
              <a:t>(poumons et diaphragme) sont activés à chaque </a:t>
            </a:r>
            <a:r>
              <a:rPr lang="fr-FR" sz="1800" b="1" dirty="0">
                <a:solidFill>
                  <a:schemeClr val="bg1"/>
                </a:solidFill>
              </a:rPr>
              <a:t>inspiration </a:t>
            </a:r>
            <a:r>
              <a:rPr lang="fr-FR" sz="1800" b="1" dirty="0">
                <a:solidFill>
                  <a:srgbClr val="FFC000"/>
                </a:solidFill>
              </a:rPr>
              <a:t> et inhibent le centre respiratoire.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158750" y="5805489"/>
            <a:ext cx="3957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GRV : groupe respiratoire ventral expiratoire</a:t>
            </a:r>
          </a:p>
          <a:p>
            <a:r>
              <a:rPr lang="fr-FR" sz="1600" b="1" dirty="0">
                <a:solidFill>
                  <a:srgbClr val="002060"/>
                </a:solidFill>
              </a:rPr>
              <a:t>GRD : groupe respiratoire dorsal </a:t>
            </a:r>
            <a:r>
              <a:rPr lang="fr-FR" sz="1600" b="1" dirty="0" smtClean="0">
                <a:solidFill>
                  <a:srgbClr val="002060"/>
                </a:solidFill>
              </a:rPr>
              <a:t>Inspiratoire</a:t>
            </a:r>
            <a:endParaRPr lang="fr-FR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1482</TotalTime>
  <Words>1621</Words>
  <Application>Microsoft Office PowerPoint</Application>
  <PresentationFormat>Affichage à l'écran (4:3)</PresentationFormat>
  <Paragraphs>284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CAT devant une dyspnée : objectifs pédagogiques</vt:lpstr>
      <vt:lpstr>CAT devant une dyspnée : le plan</vt:lpstr>
      <vt:lpstr>Définition </vt:lpstr>
      <vt:lpstr>Généralités</vt:lpstr>
      <vt:lpstr>Généralités</vt:lpstr>
      <vt:lpstr>Diapositive 7</vt:lpstr>
      <vt:lpstr>Eléments de La respiration normale</vt:lpstr>
      <vt:lpstr>Diapositive 9</vt:lpstr>
      <vt:lpstr>Physiopathologie de la dyspnée </vt:lpstr>
      <vt:lpstr>Analyse sémiologique de la dyspnée (1) </vt:lpstr>
      <vt:lpstr>Analyse sémiologique de la dyspnée (2) 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Orientation diagnostique rapide : GDS  à l’air ambiant</vt:lpstr>
      <vt:lpstr>Diapositive 26</vt:lpstr>
      <vt:lpstr> OXYGÉNOTHÉRAPIE NON INVASIVE</vt:lpstr>
      <vt:lpstr>VENTILATION MÉCANIQUE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Bureau</cp:lastModifiedBy>
  <cp:revision>399</cp:revision>
  <dcterms:modified xsi:type="dcterms:W3CDTF">2020-06-17T10:08:29Z</dcterms:modified>
</cp:coreProperties>
</file>