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307" r:id="rId3"/>
    <p:sldId id="308" r:id="rId4"/>
    <p:sldId id="309" r:id="rId5"/>
    <p:sldId id="310" r:id="rId6"/>
    <p:sldId id="313" r:id="rId7"/>
    <p:sldId id="315" r:id="rId8"/>
    <p:sldId id="316" r:id="rId9"/>
    <p:sldId id="318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2E24C-762F-4BA6-BE6B-BF4FFF81A4BC}" type="datetimeFigureOut">
              <a:rPr lang="fr-FR" smtClean="0"/>
              <a:t>26/04/2020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B55709-C902-47D7-B98F-949F2C7E7E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8219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9DBE5-9AFE-4BE9-AEB8-7DB3F4BD8474}" type="datetimeFigureOut">
              <a:rPr lang="fr-FR" smtClean="0"/>
              <a:t>26/04/2020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1D6F3-F19B-41E3-8BD2-2C2F233A77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5056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9DBE5-9AFE-4BE9-AEB8-7DB3F4BD8474}" type="datetimeFigureOut">
              <a:rPr lang="fr-FR" smtClean="0"/>
              <a:t>26/04/2020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1D6F3-F19B-41E3-8BD2-2C2F233A77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7059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9DBE5-9AFE-4BE9-AEB8-7DB3F4BD8474}" type="datetimeFigureOut">
              <a:rPr lang="fr-FR" smtClean="0"/>
              <a:t>26/04/2020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1D6F3-F19B-41E3-8BD2-2C2F233A77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8933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9DBE5-9AFE-4BE9-AEB8-7DB3F4BD8474}" type="datetimeFigureOut">
              <a:rPr lang="fr-FR" smtClean="0"/>
              <a:t>26/04/2020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1D6F3-F19B-41E3-8BD2-2C2F233A77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9205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9DBE5-9AFE-4BE9-AEB8-7DB3F4BD8474}" type="datetimeFigureOut">
              <a:rPr lang="fr-FR" smtClean="0"/>
              <a:t>26/04/2020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1D6F3-F19B-41E3-8BD2-2C2F233A77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559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9DBE5-9AFE-4BE9-AEB8-7DB3F4BD8474}" type="datetimeFigureOut">
              <a:rPr lang="fr-FR" smtClean="0"/>
              <a:t>26/04/2020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1D6F3-F19B-41E3-8BD2-2C2F233A77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4953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9DBE5-9AFE-4BE9-AEB8-7DB3F4BD8474}" type="datetimeFigureOut">
              <a:rPr lang="fr-FR" smtClean="0"/>
              <a:t>26/04/2020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1D6F3-F19B-41E3-8BD2-2C2F233A77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1474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9DBE5-9AFE-4BE9-AEB8-7DB3F4BD8474}" type="datetimeFigureOut">
              <a:rPr lang="fr-FR" smtClean="0"/>
              <a:t>26/04/2020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1D6F3-F19B-41E3-8BD2-2C2F233A77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3363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9DBE5-9AFE-4BE9-AEB8-7DB3F4BD8474}" type="datetimeFigureOut">
              <a:rPr lang="fr-FR" smtClean="0"/>
              <a:t>26/04/2020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1D6F3-F19B-41E3-8BD2-2C2F233A77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1920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9DBE5-9AFE-4BE9-AEB8-7DB3F4BD8474}" type="datetimeFigureOut">
              <a:rPr lang="fr-FR" smtClean="0"/>
              <a:t>26/04/2020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1D6F3-F19B-41E3-8BD2-2C2F233A77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0715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9DBE5-9AFE-4BE9-AEB8-7DB3F4BD8474}" type="datetimeFigureOut">
              <a:rPr lang="fr-FR" smtClean="0"/>
              <a:t>26/04/2020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1D6F3-F19B-41E3-8BD2-2C2F233A77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8584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89DBE5-9AFE-4BE9-AEB8-7DB3F4BD8474}" type="datetimeFigureOut">
              <a:rPr lang="fr-FR" smtClean="0"/>
              <a:t>26/04/2020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D1D6F3-F19B-41E3-8BD2-2C2F233A77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961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dirty="0" smtClean="0"/>
              <a:t>Sémiologie Rhumatologie</a:t>
            </a:r>
            <a:endParaRPr lang="fr-FR" b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b="1" dirty="0" smtClean="0">
                <a:solidFill>
                  <a:schemeClr val="tx1"/>
                </a:solidFill>
              </a:rPr>
              <a:t>Pr AYED.H </a:t>
            </a:r>
          </a:p>
          <a:p>
            <a:r>
              <a:rPr lang="fr-FR" b="1" dirty="0" smtClean="0">
                <a:solidFill>
                  <a:schemeClr val="tx1"/>
                </a:solidFill>
              </a:rPr>
              <a:t>Faculté de médecine Annaba</a:t>
            </a:r>
          </a:p>
          <a:p>
            <a:r>
              <a:rPr lang="fr-FR" b="1" dirty="0" smtClean="0">
                <a:solidFill>
                  <a:schemeClr val="tx1"/>
                </a:solidFill>
              </a:rPr>
              <a:t>Service de Rhumatologie  </a:t>
            </a:r>
            <a:endParaRPr lang="fr-FR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0694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fr-FR" b="1" dirty="0" smtClean="0"/>
              <a:t>Rachis 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340768"/>
            <a:ext cx="8496944" cy="4968552"/>
          </a:xfrm>
        </p:spPr>
        <p:txBody>
          <a:bodyPr/>
          <a:lstStyle/>
          <a:p>
            <a:pPr>
              <a:buNone/>
            </a:pPr>
            <a:r>
              <a:rPr lang="fr-FR" b="1" dirty="0" smtClean="0"/>
              <a:t>Inspection: </a:t>
            </a:r>
          </a:p>
          <a:p>
            <a:r>
              <a:rPr lang="fr-FR" sz="2800" dirty="0" smtClean="0"/>
              <a:t>De face: rectitude du rachis =&gt; Recherche d’une attitude scoliotique (corrigée à l’</a:t>
            </a:r>
            <a:r>
              <a:rPr lang="fr-FR" sz="2800" dirty="0" err="1" smtClean="0"/>
              <a:t>anteflexion</a:t>
            </a:r>
            <a:r>
              <a:rPr lang="fr-FR" sz="2800" dirty="0" smtClean="0"/>
              <a:t>) </a:t>
            </a:r>
          </a:p>
          <a:p>
            <a:pPr marL="0" indent="0">
              <a:buNone/>
            </a:pPr>
            <a:r>
              <a:rPr lang="fr-FR" sz="2800" dirty="0"/>
              <a:t> </a:t>
            </a:r>
            <a:r>
              <a:rPr lang="fr-FR" sz="2800" dirty="0" smtClean="0"/>
              <a:t>   ou d’une scoliose « vraie » (rotation ces CV =&gt; </a:t>
            </a:r>
          </a:p>
          <a:p>
            <a:pPr marL="0" indent="0">
              <a:buNone/>
            </a:pPr>
            <a:r>
              <a:rPr lang="fr-FR" sz="2800" dirty="0"/>
              <a:t> </a:t>
            </a:r>
            <a:r>
              <a:rPr lang="fr-FR" sz="2800" dirty="0" smtClean="0"/>
              <a:t>    gibbosité)</a:t>
            </a:r>
          </a:p>
          <a:p>
            <a:r>
              <a:rPr lang="fr-FR" sz="2800" dirty="0" smtClean="0"/>
              <a:t>De profil: examen des courbures =&gt; Recherche d’une accentuation ou d’une perte de ces courbures 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899866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Z:\Privé j.barbier\photos chir\cours rachis\100_000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2198" y="1357298"/>
            <a:ext cx="2724150" cy="4724400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/>
            <a:tailEnd/>
          </a:ln>
        </p:spPr>
      </p:pic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659688" cy="891952"/>
          </a:xfrm>
        </p:spPr>
        <p:txBody>
          <a:bodyPr>
            <a:normAutofit/>
          </a:bodyPr>
          <a:lstStyle/>
          <a:p>
            <a:r>
              <a:rPr lang="fr-FR" sz="4000" b="1" dirty="0" smtClean="0">
                <a:cs typeface="Times New Roman" pitchFamily="18" charset="0"/>
              </a:rPr>
              <a:t>Le rachis : caractères généraux</a:t>
            </a:r>
            <a:r>
              <a:rPr lang="fr-FR" sz="4000" dirty="0" smtClean="0"/>
              <a:t> </a:t>
            </a:r>
            <a:endParaRPr lang="fr-FR" sz="4000" dirty="0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04800" y="2835275"/>
            <a:ext cx="8839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-228600" eaLnBrk="0" hangingPunct="0">
              <a:tabLst>
                <a:tab pos="914400" algn="l"/>
              </a:tabLst>
            </a:pPr>
            <a:endParaRPr lang="fr-FR" sz="2000">
              <a:solidFill>
                <a:schemeClr val="tx1"/>
              </a:solidFill>
            </a:endParaRP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228600" y="1879600"/>
            <a:ext cx="6781800" cy="2899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  <a:spcBef>
                <a:spcPct val="50000"/>
              </a:spcBef>
            </a:pPr>
            <a:r>
              <a:rPr lang="fr-FR" sz="2400" b="1" dirty="0" smtClean="0">
                <a:solidFill>
                  <a:schemeClr val="tx1"/>
                </a:solidFill>
                <a:cs typeface="Times New Roman" pitchFamily="18" charset="0"/>
              </a:rPr>
              <a:t>24 </a:t>
            </a:r>
            <a:r>
              <a:rPr lang="fr-FR" sz="2400" b="1" dirty="0">
                <a:solidFill>
                  <a:schemeClr val="tx1"/>
                </a:solidFill>
                <a:cs typeface="Times New Roman" pitchFamily="18" charset="0"/>
              </a:rPr>
              <a:t>vertèbres : 7 cervicales</a:t>
            </a:r>
          </a:p>
          <a:p>
            <a:pPr algn="just">
              <a:lnSpc>
                <a:spcPct val="90000"/>
              </a:lnSpc>
              <a:spcBef>
                <a:spcPct val="50000"/>
              </a:spcBef>
            </a:pPr>
            <a:r>
              <a:rPr lang="fr-FR" sz="2400" b="1" dirty="0">
                <a:solidFill>
                  <a:schemeClr val="tx1"/>
                </a:solidFill>
                <a:cs typeface="Times New Roman" pitchFamily="18" charset="0"/>
              </a:rPr>
              <a:t>	          12 dorsales</a:t>
            </a:r>
          </a:p>
          <a:p>
            <a:pPr algn="just">
              <a:lnSpc>
                <a:spcPct val="90000"/>
              </a:lnSpc>
              <a:spcBef>
                <a:spcPct val="50000"/>
              </a:spcBef>
            </a:pPr>
            <a:r>
              <a:rPr lang="fr-FR" sz="2400" b="1" dirty="0">
                <a:solidFill>
                  <a:schemeClr val="tx1"/>
                </a:solidFill>
                <a:cs typeface="Times New Roman" pitchFamily="18" charset="0"/>
              </a:rPr>
              <a:t>	           5 lombaires</a:t>
            </a:r>
          </a:p>
          <a:p>
            <a:pPr algn="just">
              <a:lnSpc>
                <a:spcPct val="90000"/>
              </a:lnSpc>
              <a:spcBef>
                <a:spcPct val="50000"/>
              </a:spcBef>
            </a:pPr>
            <a:r>
              <a:rPr lang="fr-FR" sz="2400" b="1" dirty="0">
                <a:solidFill>
                  <a:schemeClr val="tx1"/>
                </a:solidFill>
                <a:cs typeface="Times New Roman" pitchFamily="18" charset="0"/>
              </a:rPr>
              <a:t>En distal les dix dernières pièces du rachis </a:t>
            </a:r>
          </a:p>
          <a:p>
            <a:pPr algn="just">
              <a:lnSpc>
                <a:spcPct val="60000"/>
              </a:lnSpc>
              <a:spcBef>
                <a:spcPct val="50000"/>
              </a:spcBef>
            </a:pPr>
            <a:r>
              <a:rPr lang="fr-FR" sz="2400" b="1" dirty="0">
                <a:solidFill>
                  <a:schemeClr val="tx1"/>
                </a:solidFill>
                <a:cs typeface="Times New Roman" pitchFamily="18" charset="0"/>
              </a:rPr>
              <a:t>se soudent pour former le sacrum et le coccyx 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endParaRPr lang="fr-FR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718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762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fr-FR" sz="3200" b="1">
                <a:solidFill>
                  <a:schemeClr val="tx2"/>
                </a:solidFill>
                <a:cs typeface="Times New Roman" pitchFamily="18" charset="0"/>
              </a:rPr>
              <a:t>LE RACHIS : CARACTERES GENERAUX</a:t>
            </a:r>
            <a:r>
              <a:rPr lang="fr-FR" sz="3200">
                <a:solidFill>
                  <a:schemeClr val="tx2"/>
                </a:solidFill>
              </a:rPr>
              <a:t> </a:t>
            </a:r>
          </a:p>
        </p:txBody>
      </p:sp>
      <p:pic>
        <p:nvPicPr>
          <p:cNvPr id="4101" name="Picture 5" descr="Z:\Privé j.barbier\photos chir\cours rachis\100_00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488" y="838200"/>
            <a:ext cx="2236778" cy="5791200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6309486" y="1214422"/>
            <a:ext cx="1262910" cy="46166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fr-FR" sz="2400" b="1" dirty="0" smtClean="0">
                <a:cs typeface="Times New Roman" pitchFamily="18" charset="0"/>
              </a:rPr>
              <a:t>Lordose </a:t>
            </a:r>
            <a:endParaRPr lang="fr-FR" sz="2400" b="1" dirty="0"/>
          </a:p>
        </p:txBody>
      </p:sp>
      <p:sp>
        <p:nvSpPr>
          <p:cNvPr id="6" name="Rectangle 5"/>
          <p:cNvSpPr/>
          <p:nvPr/>
        </p:nvSpPr>
        <p:spPr>
          <a:xfrm>
            <a:off x="6484054" y="2643182"/>
            <a:ext cx="1374094" cy="46166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fr-FR" sz="2400" b="1" dirty="0" smtClean="0">
                <a:cs typeface="Times New Roman" pitchFamily="18" charset="0"/>
              </a:rPr>
              <a:t>Cyphose</a:t>
            </a:r>
            <a:r>
              <a:rPr lang="fr-FR" dirty="0" smtClean="0">
                <a:cs typeface="Times New Roman" pitchFamily="18" charset="0"/>
              </a:rPr>
              <a:t>  </a:t>
            </a: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6595238" y="4143380"/>
            <a:ext cx="1262910" cy="46166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fr-FR" sz="2400" b="1" dirty="0" smtClean="0">
                <a:cs typeface="Times New Roman" pitchFamily="18" charset="0"/>
              </a:rPr>
              <a:t>Lordose </a:t>
            </a:r>
            <a:endParaRPr lang="fr-FR" sz="2400" b="1" dirty="0"/>
          </a:p>
        </p:txBody>
      </p:sp>
      <p:cxnSp>
        <p:nvCxnSpPr>
          <p:cNvPr id="9" name="Connecteur droit avec flèche 8"/>
          <p:cNvCxnSpPr/>
          <p:nvPr/>
        </p:nvCxnSpPr>
        <p:spPr>
          <a:xfrm rot="10800000">
            <a:off x="4643438" y="1500174"/>
            <a:ext cx="150019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 rot="10800000">
            <a:off x="4857752" y="2786058"/>
            <a:ext cx="150019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/>
          <p:nvPr/>
        </p:nvCxnSpPr>
        <p:spPr>
          <a:xfrm rot="10800000">
            <a:off x="4857752" y="4357694"/>
            <a:ext cx="150019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7207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20" y="274638"/>
            <a:ext cx="8501122" cy="796908"/>
          </a:xfrm>
        </p:spPr>
        <p:txBody>
          <a:bodyPr>
            <a:normAutofit/>
          </a:bodyPr>
          <a:lstStyle/>
          <a:p>
            <a:r>
              <a:rPr lang="fr-FR" sz="4000" b="1" dirty="0">
                <a:latin typeface="Tahoma" pitchFamily="34" charset="0"/>
                <a:cs typeface="Tahoma" pitchFamily="34" charset="0"/>
              </a:rPr>
              <a:t>L’examen clinique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1142984"/>
            <a:ext cx="8218487" cy="5429288"/>
          </a:xfrm>
        </p:spPr>
        <p:txBody>
          <a:bodyPr>
            <a:normAutofit lnSpcReduction="10000"/>
          </a:bodyPr>
          <a:lstStyle/>
          <a:p>
            <a:pPr lvl="1"/>
            <a:r>
              <a:rPr lang="fr-FR" b="1" dirty="0" smtClean="0">
                <a:latin typeface="Tahoma" pitchFamily="34" charset="0"/>
                <a:cs typeface="Tahoma" pitchFamily="34" charset="0"/>
              </a:rPr>
              <a:t>Rachis </a:t>
            </a:r>
            <a:r>
              <a:rPr lang="fr-FR" b="1" dirty="0">
                <a:latin typeface="Tahoma" pitchFamily="34" charset="0"/>
                <a:cs typeface="Tahoma" pitchFamily="34" charset="0"/>
              </a:rPr>
              <a:t>cervical: </a:t>
            </a:r>
          </a:p>
          <a:p>
            <a:pPr lvl="2">
              <a:buFontTx/>
              <a:buNone/>
            </a:pPr>
            <a:endParaRPr lang="fr-FR" sz="1600" b="1" u="sng" dirty="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  <a:p>
            <a:pPr lvl="2">
              <a:buFontTx/>
              <a:buChar char="•"/>
            </a:pPr>
            <a:r>
              <a:rPr lang="fr-FR" b="1" dirty="0">
                <a:latin typeface="Tahoma" pitchFamily="34" charset="0"/>
                <a:cs typeface="Tahoma" pitchFamily="34" charset="0"/>
              </a:rPr>
              <a:t>Position assise et de décontraction</a:t>
            </a:r>
          </a:p>
          <a:p>
            <a:pPr lvl="2">
              <a:buFontTx/>
              <a:buChar char="•"/>
            </a:pPr>
            <a:r>
              <a:rPr lang="fr-FR" b="1" dirty="0">
                <a:latin typeface="Tahoma" pitchFamily="34" charset="0"/>
                <a:cs typeface="Tahoma" pitchFamily="34" charset="0"/>
              </a:rPr>
              <a:t>Examen du rachis cervical bas en position indifférente</a:t>
            </a:r>
          </a:p>
          <a:p>
            <a:pPr lvl="2">
              <a:buFontTx/>
              <a:buChar char="•"/>
            </a:pPr>
            <a:r>
              <a:rPr lang="fr-FR" b="1" dirty="0">
                <a:latin typeface="Tahoma" pitchFamily="34" charset="0"/>
                <a:cs typeface="Tahoma" pitchFamily="34" charset="0"/>
              </a:rPr>
              <a:t>Examen de la région sous-occipitale en flexion</a:t>
            </a:r>
          </a:p>
          <a:p>
            <a:pPr lvl="3">
              <a:buFontTx/>
              <a:buChar char="•"/>
            </a:pPr>
            <a:endParaRPr lang="fr-FR" b="1" dirty="0">
              <a:latin typeface="Tahoma" pitchFamily="34" charset="0"/>
              <a:cs typeface="Tahoma" pitchFamily="34" charset="0"/>
            </a:endParaRPr>
          </a:p>
          <a:p>
            <a:pPr lvl="2">
              <a:buFontTx/>
              <a:buChar char="•"/>
            </a:pPr>
            <a:r>
              <a:rPr lang="fr-FR" b="1" dirty="0">
                <a:latin typeface="Tahoma" pitchFamily="34" charset="0"/>
                <a:cs typeface="Tahoma" pitchFamily="34" charset="0"/>
              </a:rPr>
              <a:t>Mesures </a:t>
            </a:r>
            <a:r>
              <a:rPr lang="fr-FR" b="1" dirty="0" err="1">
                <a:latin typeface="Tahoma" pitchFamily="34" charset="0"/>
                <a:cs typeface="Tahoma" pitchFamily="34" charset="0"/>
              </a:rPr>
              <a:t>objectives:Flexion</a:t>
            </a:r>
            <a:r>
              <a:rPr lang="fr-FR" b="1" dirty="0">
                <a:latin typeface="Tahoma" pitchFamily="34" charset="0"/>
                <a:cs typeface="Tahoma" pitchFamily="34" charset="0"/>
              </a:rPr>
              <a:t>, Extension, Rotations, Inclinaisons latérales</a:t>
            </a:r>
          </a:p>
          <a:p>
            <a:pPr lvl="3">
              <a:buFontTx/>
              <a:buChar char="•"/>
            </a:pPr>
            <a:r>
              <a:rPr lang="fr-FR" b="1" dirty="0">
                <a:latin typeface="Tahoma" pitchFamily="34" charset="0"/>
                <a:cs typeface="Tahoma" pitchFamily="34" charset="0"/>
              </a:rPr>
              <a:t>Distance </a:t>
            </a:r>
            <a:r>
              <a:rPr lang="fr-FR" b="1" dirty="0" smtClean="0">
                <a:latin typeface="Tahoma" pitchFamily="34" charset="0"/>
                <a:cs typeface="Tahoma" pitchFamily="34" charset="0"/>
              </a:rPr>
              <a:t>menton-sternum= 0</a:t>
            </a:r>
            <a:endParaRPr lang="fr-FR" b="1" dirty="0">
              <a:latin typeface="Tahoma" pitchFamily="34" charset="0"/>
              <a:cs typeface="Tahoma" pitchFamily="34" charset="0"/>
            </a:endParaRPr>
          </a:p>
          <a:p>
            <a:pPr lvl="3">
              <a:buFontTx/>
              <a:buChar char="•"/>
            </a:pPr>
            <a:r>
              <a:rPr lang="fr-FR" b="1" dirty="0">
                <a:latin typeface="Tahoma" pitchFamily="34" charset="0"/>
                <a:cs typeface="Tahoma" pitchFamily="34" charset="0"/>
              </a:rPr>
              <a:t>Distance occiput-plan </a:t>
            </a:r>
            <a:r>
              <a:rPr lang="fr-FR" b="1" dirty="0" smtClean="0">
                <a:latin typeface="Tahoma" pitchFamily="34" charset="0"/>
                <a:cs typeface="Tahoma" pitchFamily="34" charset="0"/>
              </a:rPr>
              <a:t>vertical=0</a:t>
            </a:r>
            <a:endParaRPr lang="fr-FR" b="1" dirty="0">
              <a:latin typeface="Tahoma" pitchFamily="34" charset="0"/>
              <a:cs typeface="Tahoma" pitchFamily="34" charset="0"/>
            </a:endParaRPr>
          </a:p>
          <a:p>
            <a:pPr lvl="3">
              <a:buFontTx/>
              <a:buChar char="•"/>
            </a:pPr>
            <a:r>
              <a:rPr lang="fr-FR" b="1" dirty="0">
                <a:latin typeface="Tahoma" pitchFamily="34" charset="0"/>
                <a:cs typeface="Tahoma" pitchFamily="34" charset="0"/>
              </a:rPr>
              <a:t>Distance </a:t>
            </a:r>
            <a:r>
              <a:rPr lang="fr-FR" b="1" dirty="0" smtClean="0">
                <a:latin typeface="Tahoma" pitchFamily="34" charset="0"/>
                <a:cs typeface="Tahoma" pitchFamily="34" charset="0"/>
              </a:rPr>
              <a:t>menton-acromion=0</a:t>
            </a:r>
            <a:endParaRPr lang="fr-FR" b="1" dirty="0">
              <a:latin typeface="Tahoma" pitchFamily="34" charset="0"/>
              <a:cs typeface="Tahoma" pitchFamily="34" charset="0"/>
            </a:endParaRPr>
          </a:p>
          <a:p>
            <a:pPr lvl="3">
              <a:buFontTx/>
              <a:buChar char="•"/>
            </a:pPr>
            <a:r>
              <a:rPr lang="fr-FR" b="1" dirty="0">
                <a:latin typeface="Tahoma" pitchFamily="34" charset="0"/>
                <a:cs typeface="Tahoma" pitchFamily="34" charset="0"/>
              </a:rPr>
              <a:t>Distance </a:t>
            </a:r>
            <a:r>
              <a:rPr lang="fr-FR" b="1" dirty="0" smtClean="0">
                <a:latin typeface="Tahoma" pitchFamily="34" charset="0"/>
                <a:cs typeface="Tahoma" pitchFamily="34" charset="0"/>
              </a:rPr>
              <a:t>oreille-épaule=0</a:t>
            </a:r>
            <a:endParaRPr lang="fr-FR" b="1" dirty="0">
              <a:latin typeface="Tahoma" pitchFamily="34" charset="0"/>
              <a:cs typeface="Tahoma" pitchFamily="34" charset="0"/>
            </a:endParaRPr>
          </a:p>
          <a:p>
            <a:pPr lvl="3">
              <a:buFontTx/>
              <a:buChar char="•"/>
            </a:pPr>
            <a:endParaRPr lang="fr-FR" sz="1400" dirty="0">
              <a:latin typeface="Tahoma" pitchFamily="34" charset="0"/>
              <a:cs typeface="Tahoma" pitchFamily="34" charset="0"/>
            </a:endParaRPr>
          </a:p>
          <a:p>
            <a:pPr lvl="2">
              <a:buFontTx/>
              <a:buNone/>
            </a:pPr>
            <a:endParaRPr lang="fr-FR" sz="1600" dirty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873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b="1" dirty="0">
                <a:latin typeface="Tahoma" pitchFamily="34" charset="0"/>
                <a:cs typeface="Tahoma" pitchFamily="34" charset="0"/>
              </a:rPr>
              <a:t>L’examen clinique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600200"/>
            <a:ext cx="8572559" cy="4924425"/>
          </a:xfrm>
        </p:spPr>
        <p:txBody>
          <a:bodyPr/>
          <a:lstStyle/>
          <a:p>
            <a:pPr lvl="1">
              <a:buFontTx/>
              <a:buNone/>
            </a:pPr>
            <a:endParaRPr lang="fr-FR" sz="2000" i="1" u="sng" dirty="0">
              <a:latin typeface="Tahoma" pitchFamily="34" charset="0"/>
              <a:cs typeface="Tahoma" pitchFamily="34" charset="0"/>
            </a:endParaRPr>
          </a:p>
          <a:p>
            <a:pPr lvl="2"/>
            <a:r>
              <a:rPr lang="fr-FR" b="1" dirty="0" smtClean="0">
                <a:latin typeface="Tahoma" pitchFamily="34" charset="0"/>
                <a:cs typeface="Tahoma" pitchFamily="34" charset="0"/>
              </a:rPr>
              <a:t>Rachis </a:t>
            </a:r>
            <a:r>
              <a:rPr lang="fr-FR" b="1" dirty="0">
                <a:latin typeface="Tahoma" pitchFamily="34" charset="0"/>
                <a:cs typeface="Tahoma" pitchFamily="34" charset="0"/>
              </a:rPr>
              <a:t>dorsal:</a:t>
            </a:r>
          </a:p>
          <a:p>
            <a:pPr lvl="2">
              <a:buFontTx/>
              <a:buNone/>
            </a:pPr>
            <a:endParaRPr lang="fr-FR" sz="1600" b="1" u="sng" dirty="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  <a:p>
            <a:pPr lvl="3">
              <a:buFontTx/>
              <a:buChar char="•"/>
            </a:pPr>
            <a:r>
              <a:rPr lang="fr-FR" b="1" dirty="0" smtClean="0">
                <a:latin typeface="Tahoma" pitchFamily="34" charset="0"/>
                <a:cs typeface="Tahoma" pitchFamily="34" charset="0"/>
              </a:rPr>
              <a:t>Recherche </a:t>
            </a:r>
            <a:r>
              <a:rPr lang="fr-FR" b="1" dirty="0">
                <a:latin typeface="Tahoma" pitchFamily="34" charset="0"/>
                <a:cs typeface="Tahoma" pitchFamily="34" charset="0"/>
              </a:rPr>
              <a:t>mouvement douloureux</a:t>
            </a:r>
          </a:p>
          <a:p>
            <a:pPr lvl="3">
              <a:buFontTx/>
              <a:buChar char="•"/>
            </a:pPr>
            <a:r>
              <a:rPr lang="fr-FR" b="1" dirty="0">
                <a:latin typeface="Tahoma" pitchFamily="34" charset="0"/>
                <a:cs typeface="Tahoma" pitchFamily="34" charset="0"/>
              </a:rPr>
              <a:t>Harmonie des courbures</a:t>
            </a:r>
          </a:p>
          <a:p>
            <a:pPr lvl="3">
              <a:buFontTx/>
              <a:buChar char="•"/>
            </a:pPr>
            <a:r>
              <a:rPr lang="fr-FR" b="1" dirty="0">
                <a:latin typeface="Tahoma" pitchFamily="34" charset="0"/>
                <a:cs typeface="Tahoma" pitchFamily="34" charset="0"/>
              </a:rPr>
              <a:t>Absence de rigidité segmentaire</a:t>
            </a:r>
          </a:p>
          <a:p>
            <a:pPr lvl="3">
              <a:buFontTx/>
              <a:buChar char="•"/>
            </a:pPr>
            <a:r>
              <a:rPr lang="fr-FR" b="1" dirty="0">
                <a:latin typeface="Tahoma" pitchFamily="34" charset="0"/>
                <a:cs typeface="Tahoma" pitchFamily="34" charset="0"/>
              </a:rPr>
              <a:t>Rachis dorsal= segment  peu mobile</a:t>
            </a:r>
          </a:p>
          <a:p>
            <a:pPr lvl="3">
              <a:buFontTx/>
              <a:buChar char="•"/>
            </a:pPr>
            <a:endParaRPr lang="fr-FR" sz="1400" dirty="0">
              <a:latin typeface="Tahoma" pitchFamily="34" charset="0"/>
              <a:cs typeface="Tahoma" pitchFamily="34" charset="0"/>
            </a:endParaRPr>
          </a:p>
          <a:p>
            <a:pPr lvl="4">
              <a:buNone/>
            </a:pPr>
            <a:endParaRPr lang="fr-FR" sz="1400" dirty="0">
              <a:latin typeface="Tahoma" pitchFamily="34" charset="0"/>
              <a:cs typeface="Tahoma" pitchFamily="34" charset="0"/>
            </a:endParaRPr>
          </a:p>
          <a:p>
            <a:pPr lvl="2">
              <a:buFontTx/>
              <a:buNone/>
            </a:pPr>
            <a:endParaRPr lang="fr-FR" sz="1600" dirty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435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b="1" u="sng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Rachis lombaire</a:t>
            </a:r>
            <a:endParaRPr lang="fr-FR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21" y="1600200"/>
            <a:ext cx="8572560" cy="4924425"/>
          </a:xfrm>
        </p:spPr>
        <p:txBody>
          <a:bodyPr>
            <a:normAutofit fontScale="92500" lnSpcReduction="10000"/>
          </a:bodyPr>
          <a:lstStyle/>
          <a:p>
            <a:pPr lvl="2">
              <a:buNone/>
            </a:pPr>
            <a:endParaRPr lang="fr-FR" sz="1600" b="1" u="sng" dirty="0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  <a:p>
            <a:pPr lvl="1">
              <a:buFontTx/>
              <a:buChar char="•"/>
            </a:pPr>
            <a:r>
              <a:rPr lang="fr-FR" dirty="0">
                <a:latin typeface="Tahoma" pitchFamily="34" charset="0"/>
                <a:cs typeface="Tahoma" pitchFamily="34" charset="0"/>
              </a:rPr>
              <a:t>Patient debout, jambes tendues jointes</a:t>
            </a:r>
          </a:p>
          <a:p>
            <a:pPr lvl="1">
              <a:buFontTx/>
              <a:buChar char="•"/>
            </a:pPr>
            <a:r>
              <a:rPr lang="fr-FR" dirty="0">
                <a:latin typeface="Tahoma" pitchFamily="34" charset="0"/>
                <a:cs typeface="Tahoma" pitchFamily="34" charset="0"/>
              </a:rPr>
              <a:t>Pencher en avant, membres supérieurs et inférieurs tendus</a:t>
            </a:r>
          </a:p>
          <a:p>
            <a:pPr lvl="1">
              <a:buFontTx/>
              <a:buChar char="•"/>
            </a:pPr>
            <a:r>
              <a:rPr lang="fr-FR" dirty="0">
                <a:latin typeface="Tahoma" pitchFamily="34" charset="0"/>
                <a:cs typeface="Tahoma" pitchFamily="34" charset="0"/>
              </a:rPr>
              <a:t>Déroulement harmonieux du rachis</a:t>
            </a:r>
          </a:p>
          <a:p>
            <a:pPr lvl="1">
              <a:buFontTx/>
              <a:buChar char="•"/>
            </a:pPr>
            <a:r>
              <a:rPr lang="fr-FR" dirty="0">
                <a:latin typeface="Tahoma" pitchFamily="34" charset="0"/>
                <a:cs typeface="Tahoma" pitchFamily="34" charset="0"/>
              </a:rPr>
              <a:t>Persistance ou disparition de la scoliose</a:t>
            </a:r>
          </a:p>
          <a:p>
            <a:pPr lvl="1">
              <a:buFontTx/>
              <a:buChar char="•"/>
            </a:pPr>
            <a:r>
              <a:rPr lang="fr-FR" dirty="0">
                <a:latin typeface="Tahoma" pitchFamily="34" charset="0"/>
                <a:cs typeface="Tahoma" pitchFamily="34" charset="0"/>
              </a:rPr>
              <a:t>Mesures: Inclinaison latérale, Rotations, Extension</a:t>
            </a:r>
          </a:p>
          <a:p>
            <a:pPr lvl="1">
              <a:buFontTx/>
              <a:buChar char="•"/>
            </a:pPr>
            <a:r>
              <a:rPr lang="fr-FR" dirty="0">
                <a:latin typeface="Tahoma" pitchFamily="34" charset="0"/>
                <a:cs typeface="Tahoma" pitchFamily="34" charset="0"/>
              </a:rPr>
              <a:t>Mesure de la Flexion:</a:t>
            </a:r>
          </a:p>
          <a:p>
            <a:pPr lvl="2">
              <a:buFontTx/>
              <a:buChar char="•"/>
            </a:pPr>
            <a:r>
              <a:rPr lang="fr-FR" dirty="0">
                <a:latin typeface="Tahoma" pitchFamily="34" charset="0"/>
                <a:cs typeface="Tahoma" pitchFamily="34" charset="0"/>
              </a:rPr>
              <a:t>Distance doigt-sol</a:t>
            </a:r>
          </a:p>
          <a:p>
            <a:pPr lvl="2">
              <a:buFontTx/>
              <a:buChar char="•"/>
            </a:pPr>
            <a:r>
              <a:rPr lang="fr-FR" dirty="0">
                <a:latin typeface="Tahoma" pitchFamily="34" charset="0"/>
                <a:cs typeface="Tahoma" pitchFamily="34" charset="0"/>
              </a:rPr>
              <a:t>Test de </a:t>
            </a:r>
            <a:r>
              <a:rPr lang="fr-FR" dirty="0" err="1">
                <a:latin typeface="Tahoma" pitchFamily="34" charset="0"/>
                <a:cs typeface="Tahoma" pitchFamily="34" charset="0"/>
              </a:rPr>
              <a:t>Schober</a:t>
            </a:r>
            <a:r>
              <a:rPr lang="fr-FR" dirty="0">
                <a:latin typeface="Tahoma" pitchFamily="34" charset="0"/>
                <a:cs typeface="Tahoma" pitchFamily="34" charset="0"/>
              </a:rPr>
              <a:t> : trait sur l’épineuse S1, un autre 10 cm plus haut, en fin de flexion= écartement physiologique de 15 cm</a:t>
            </a:r>
          </a:p>
          <a:p>
            <a:pPr lvl="4">
              <a:buFontTx/>
              <a:buChar char="•"/>
            </a:pPr>
            <a:endParaRPr lang="fr-FR" sz="1400" dirty="0">
              <a:latin typeface="Tahoma" pitchFamily="34" charset="0"/>
              <a:cs typeface="Tahoma" pitchFamily="34" charset="0"/>
            </a:endParaRPr>
          </a:p>
          <a:p>
            <a:pPr lvl="3">
              <a:buFontTx/>
              <a:buChar char="•"/>
            </a:pPr>
            <a:endParaRPr lang="fr-FR" sz="1400" dirty="0">
              <a:latin typeface="Tahoma" pitchFamily="34" charset="0"/>
              <a:cs typeface="Tahoma" pitchFamily="34" charset="0"/>
            </a:endParaRPr>
          </a:p>
          <a:p>
            <a:pPr lvl="4">
              <a:buFontTx/>
              <a:buChar char="•"/>
            </a:pPr>
            <a:endParaRPr lang="fr-FR" sz="1400" b="1" dirty="0">
              <a:latin typeface="Tahoma" pitchFamily="34" charset="0"/>
              <a:cs typeface="Tahoma" pitchFamily="34" charset="0"/>
            </a:endParaRPr>
          </a:p>
          <a:p>
            <a:pPr lvl="2">
              <a:buFontTx/>
              <a:buNone/>
            </a:pPr>
            <a:endParaRPr lang="fr-FR" sz="1600" b="1" dirty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525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4787900" cy="1143000"/>
          </a:xfrm>
        </p:spPr>
        <p:txBody>
          <a:bodyPr>
            <a:normAutofit fontScale="90000"/>
          </a:bodyPr>
          <a:lstStyle/>
          <a:p>
            <a:r>
              <a:rPr lang="fr-FR" sz="4000" b="1" dirty="0">
                <a:solidFill>
                  <a:srgbClr val="003300"/>
                </a:solidFill>
              </a:rPr>
              <a:t>Bilan de la mobilité</a:t>
            </a:r>
            <a:r>
              <a:rPr lang="fr-FR" sz="4000" b="1" dirty="0"/>
              <a:t/>
            </a:r>
            <a:br>
              <a:rPr lang="fr-FR" sz="4000" b="1" dirty="0"/>
            </a:br>
            <a:r>
              <a:rPr lang="fr-FR" sz="3600" b="1" dirty="0"/>
              <a:t>le rachis lombaire</a:t>
            </a:r>
          </a:p>
        </p:txBody>
      </p:sp>
      <p:pic>
        <p:nvPicPr>
          <p:cNvPr id="24582" name="Picture 6" descr="Sans titr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484313"/>
            <a:ext cx="3816350" cy="4438650"/>
          </a:xfrm>
          <a:prstGeom prst="rect">
            <a:avLst/>
          </a:prstGeom>
          <a:noFill/>
        </p:spPr>
      </p:pic>
      <p:pic>
        <p:nvPicPr>
          <p:cNvPr id="24583" name="Picture 7" descr="test&amp;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6825" y="188913"/>
            <a:ext cx="4067175" cy="2879725"/>
          </a:xfrm>
          <a:prstGeom prst="rect">
            <a:avLst/>
          </a:prstGeom>
          <a:noFill/>
        </p:spPr>
      </p:pic>
      <p:pic>
        <p:nvPicPr>
          <p:cNvPr id="24584" name="Picture 8" descr="inc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628" y="3371850"/>
            <a:ext cx="3708400" cy="34861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28077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39825"/>
          </a:xfrm>
        </p:spPr>
        <p:txBody>
          <a:bodyPr>
            <a:normAutofit fontScale="90000"/>
          </a:bodyPr>
          <a:lstStyle/>
          <a:p>
            <a:r>
              <a:rPr lang="fr-FR" b="1" dirty="0">
                <a:solidFill>
                  <a:srgbClr val="003300"/>
                </a:solidFill>
              </a:rPr>
              <a:t>Bilan de la mobilité</a:t>
            </a:r>
            <a:r>
              <a:rPr lang="fr-FR" sz="4000" b="1" dirty="0"/>
              <a:t/>
            </a:r>
            <a:br>
              <a:rPr lang="fr-FR" sz="4000" b="1" dirty="0"/>
            </a:br>
            <a:r>
              <a:rPr lang="fr-FR" sz="3600" b="1" dirty="0" smtClean="0"/>
              <a:t>sacro-iliaque</a:t>
            </a:r>
            <a:endParaRPr lang="fr-FR" sz="3600" b="1" dirty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7224" y="1268413"/>
            <a:ext cx="7929618" cy="5400675"/>
          </a:xfrm>
          <a:ln>
            <a:solidFill>
              <a:srgbClr val="FF0000"/>
            </a:solidFill>
          </a:ln>
        </p:spPr>
        <p:txBody>
          <a:bodyPr/>
          <a:lstStyle/>
          <a:p>
            <a:r>
              <a:rPr lang="fr-FR" dirty="0"/>
              <a:t>Au niveau sacro-iliaque : </a:t>
            </a:r>
            <a:endParaRPr lang="fr-FR" dirty="0" smtClean="0"/>
          </a:p>
          <a:p>
            <a:r>
              <a:rPr lang="fr-FR" dirty="0" smtClean="0"/>
              <a:t>Manœuvre du trépied,</a:t>
            </a:r>
          </a:p>
          <a:p>
            <a:r>
              <a:rPr lang="fr-FR" dirty="0" smtClean="0"/>
              <a:t>Manœuvre d’écartement </a:t>
            </a:r>
            <a:r>
              <a:rPr lang="fr-FR" dirty="0"/>
              <a:t>et de rapprochement</a:t>
            </a:r>
            <a:r>
              <a:rPr lang="fr-FR" dirty="0" smtClean="0"/>
              <a:t>…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79018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226</Words>
  <Application>Microsoft Office PowerPoint</Application>
  <PresentationFormat>Affichage à l'écran (4:3)</PresentationFormat>
  <Paragraphs>58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Thème Office</vt:lpstr>
      <vt:lpstr>Sémiologie Rhumatologie</vt:lpstr>
      <vt:lpstr>Rachis </vt:lpstr>
      <vt:lpstr>Le rachis : caractères généraux </vt:lpstr>
      <vt:lpstr>Présentation PowerPoint</vt:lpstr>
      <vt:lpstr>L’examen clinique</vt:lpstr>
      <vt:lpstr>L’examen clinique</vt:lpstr>
      <vt:lpstr>Rachis lombaire</vt:lpstr>
      <vt:lpstr>Bilan de la mobilité le rachis lombaire</vt:lpstr>
      <vt:lpstr>Bilan de la mobilité sacro-iliaque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Sémiologie Rhumatologie</dc:title>
  <dc:creator>Utilisateur Windows</dc:creator>
  <cp:lastModifiedBy>Utilisateur Windows</cp:lastModifiedBy>
  <cp:revision>4</cp:revision>
  <dcterms:created xsi:type="dcterms:W3CDTF">2020-04-25T23:07:19Z</dcterms:created>
  <dcterms:modified xsi:type="dcterms:W3CDTF">2020-04-25T23:13:08Z</dcterms:modified>
</cp:coreProperties>
</file>