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306" r:id="rId2"/>
    <p:sldId id="351" r:id="rId3"/>
    <p:sldId id="270" r:id="rId4"/>
    <p:sldId id="427" r:id="rId5"/>
    <p:sldId id="424" r:id="rId6"/>
    <p:sldId id="425" r:id="rId7"/>
    <p:sldId id="390" r:id="rId8"/>
    <p:sldId id="397" r:id="rId9"/>
    <p:sldId id="355" r:id="rId10"/>
    <p:sldId id="435" r:id="rId11"/>
    <p:sldId id="418" r:id="rId12"/>
    <p:sldId id="419" r:id="rId13"/>
    <p:sldId id="417" r:id="rId14"/>
    <p:sldId id="428" r:id="rId15"/>
    <p:sldId id="429" r:id="rId16"/>
    <p:sldId id="430" r:id="rId17"/>
    <p:sldId id="357" r:id="rId18"/>
    <p:sldId id="358" r:id="rId19"/>
    <p:sldId id="392" r:id="rId20"/>
    <p:sldId id="431" r:id="rId21"/>
    <p:sldId id="432" r:id="rId22"/>
    <p:sldId id="433" r:id="rId23"/>
    <p:sldId id="360" r:id="rId24"/>
    <p:sldId id="383" r:id="rId25"/>
    <p:sldId id="399" r:id="rId26"/>
    <p:sldId id="361" r:id="rId27"/>
    <p:sldId id="362" r:id="rId28"/>
    <p:sldId id="363" r:id="rId29"/>
    <p:sldId id="434" r:id="rId30"/>
  </p:sldIdLst>
  <p:sldSz cx="9144000" cy="6858000" type="screen4x3"/>
  <p:notesSz cx="6858000" cy="97742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E4AD"/>
    <a:srgbClr val="89C4FF"/>
    <a:srgbClr val="0066CC"/>
    <a:srgbClr val="9900FF"/>
    <a:srgbClr val="1E9252"/>
    <a:srgbClr val="FF00FF"/>
    <a:srgbClr val="FF0066"/>
    <a:srgbClr val="FF575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45" autoAdjust="0"/>
    <p:restoredTop sz="94660" autoAdjust="0"/>
  </p:normalViewPr>
  <p:slideViewPr>
    <p:cSldViewPr>
      <p:cViewPr>
        <p:scale>
          <a:sx n="74" d="100"/>
          <a:sy n="74" d="100"/>
        </p:scale>
        <p:origin x="-1818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68" y="-84"/>
      </p:cViewPr>
      <p:guideLst>
        <p:guide orient="horz" pos="307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6.xml"/><Relationship Id="rId3" Type="http://schemas.openxmlformats.org/officeDocument/2006/relationships/slide" Target="slides/slide9.xml"/><Relationship Id="rId7" Type="http://schemas.openxmlformats.org/officeDocument/2006/relationships/slide" Target="slides/slide14.xml"/><Relationship Id="rId12" Type="http://schemas.openxmlformats.org/officeDocument/2006/relationships/slide" Target="slides/slide23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13.xml"/><Relationship Id="rId11" Type="http://schemas.openxmlformats.org/officeDocument/2006/relationships/slide" Target="slides/slide22.xml"/><Relationship Id="rId5" Type="http://schemas.openxmlformats.org/officeDocument/2006/relationships/slide" Target="slides/slide12.xml"/><Relationship Id="rId15" Type="http://schemas.openxmlformats.org/officeDocument/2006/relationships/slide" Target="slides/slide28.xml"/><Relationship Id="rId10" Type="http://schemas.openxmlformats.org/officeDocument/2006/relationships/slide" Target="slides/slide18.xml"/><Relationship Id="rId4" Type="http://schemas.openxmlformats.org/officeDocument/2006/relationships/slide" Target="slides/slide11.xml"/><Relationship Id="rId9" Type="http://schemas.openxmlformats.org/officeDocument/2006/relationships/slide" Target="slides/slide17.xml"/><Relationship Id="rId14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fld id="{8624483A-B85C-429F-A382-A0AEF18021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fld id="{4F1F489C-6DDD-45E3-BBC0-D515318AA3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  <a:prstGeom prst="rect">
            <a:avLst/>
          </a:prstGeo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04FD180-200B-4815-BAA6-8E471B2B0D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D61EB-4808-48E5-B80E-E8D3875DA0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C0433-5055-47DA-97E4-6962A4192E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6B94-09ED-454C-8B95-615D6E49A12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gradFill flip="none" rotWithShape="1">
          <a:gsLst>
            <a:gs pos="100000">
              <a:schemeClr val="bg1">
                <a:lumMod val="75000"/>
                <a:alpha val="90000"/>
              </a:schemeClr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79D63-8645-49A8-85F4-B30026C064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FBBB9-9E0A-43C7-91AE-9CD9C087BB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BAF5-295A-46FE-BE9D-DFEB03B15E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EC3A1-FB79-4D70-AB8F-2586916A28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4D4B4-8DEF-44E9-88B3-917AEB330E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5C043-E864-4680-8065-49CBE86E33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9C0A-16C5-4F94-92F7-41BCD87354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A765-6AF9-4AE4-9F26-38C11443E3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FF00"/>
                </a:solidFill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896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effectLst/>
                <a:latin typeface="Times New Roman" charset="0"/>
              </a:defRPr>
            </a:lvl1pPr>
          </a:lstStyle>
          <a:p>
            <a:pPr>
              <a:defRPr/>
            </a:pPr>
            <a:fld id="{546E300C-4BF4-43F6-AC34-9F5BF6528B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  <p:sldLayoutId id="214748462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249988"/>
            <a:ext cx="2557462" cy="4191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512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512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89688" y="6249988"/>
            <a:ext cx="1825625" cy="490537"/>
          </a:xfrm>
          <a:noFill/>
        </p:spPr>
        <p:txBody>
          <a:bodyPr/>
          <a:lstStyle/>
          <a:p>
            <a:fld id="{14BDF638-27F6-4049-B717-EE5BD0D139E2}" type="slidenum">
              <a:rPr lang="fr-FR" smtClean="0">
                <a:latin typeface="Times New Roman" pitchFamily="18" charset="0"/>
              </a:rPr>
              <a:pPr/>
              <a:t>1</a:t>
            </a:fld>
            <a:endParaRPr lang="fr-FR" smtClean="0">
              <a:latin typeface="Times New Roman" pitchFamily="18" charset="0"/>
            </a:endParaRPr>
          </a:p>
        </p:txBody>
      </p:sp>
      <p:graphicFrame>
        <p:nvGraphicFramePr>
          <p:cNvPr id="126978" name="Group 2"/>
          <p:cNvGraphicFramePr>
            <a:graphicFrameLocks noGrp="1"/>
          </p:cNvGraphicFramePr>
          <p:nvPr/>
        </p:nvGraphicFramePr>
        <p:xfrm>
          <a:off x="1285875" y="1071563"/>
          <a:ext cx="6715150" cy="3566160"/>
        </p:xfrm>
        <a:graphic>
          <a:graphicData uri="http://schemas.openxmlformats.org/drawingml/2006/table">
            <a:tbl>
              <a:tblPr/>
              <a:tblGrid>
                <a:gridCol w="6715150"/>
              </a:tblGrid>
              <a:tr h="297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Le syndrome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d’Hypertension Portale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(HTP)</a:t>
                      </a:r>
                      <a:endParaRPr kumimoji="0" lang="fr-FR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698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14313" y="5715000"/>
            <a:ext cx="360362" cy="360363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4339" name="Espace réservé de la date 2"/>
          <p:cNvSpPr>
            <a:spLocks noGrp="1"/>
          </p:cNvSpPr>
          <p:nvPr>
            <p:ph type="dt" sz="quarter" idx="10"/>
          </p:nvPr>
        </p:nvSpPr>
        <p:spPr>
          <a:xfrm>
            <a:off x="428625" y="6248400"/>
            <a:ext cx="2490788" cy="457200"/>
          </a:xfrm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14340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1434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F4908A-E4D7-49C8-A29B-D2D0AAC80E29}" type="slidenum">
              <a:rPr lang="fr-FR" smtClean="0">
                <a:latin typeface="Times New Roman" pitchFamily="18" charset="0"/>
              </a:rPr>
              <a:pPr/>
              <a:t>10</a:t>
            </a:fld>
            <a:endParaRPr lang="fr-FR" smtClean="0">
              <a:latin typeface="Times New Roman" pitchFamily="18" charset="0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0"/>
            <a:ext cx="4716462" cy="67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249988"/>
            <a:ext cx="2500312" cy="4572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1536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z="1600" smtClean="0">
              <a:latin typeface="Times New Roman" pitchFamily="18" charset="0"/>
            </a:endParaRPr>
          </a:p>
        </p:txBody>
      </p:sp>
      <p:sp>
        <p:nvSpPr>
          <p:cNvPr id="1536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64275" y="6248400"/>
            <a:ext cx="1905000" cy="457200"/>
          </a:xfrm>
          <a:noFill/>
        </p:spPr>
        <p:txBody>
          <a:bodyPr/>
          <a:lstStyle/>
          <a:p>
            <a:fld id="{73194C63-4413-41E4-9620-5897EBA10975}" type="slidenum">
              <a:rPr lang="fr-FR" smtClean="0">
                <a:latin typeface="Times New Roman" pitchFamily="18" charset="0"/>
              </a:rPr>
              <a:pPr/>
              <a:t>11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70667" name="AutoShape 205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5325" y="6249988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0668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249988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5" name="Text Box 2054"/>
          <p:cNvSpPr txBox="1">
            <a:spLocks noChangeAspect="1" noChangeArrowheads="1"/>
          </p:cNvSpPr>
          <p:nvPr/>
        </p:nvSpPr>
        <p:spPr bwMode="auto">
          <a:xfrm>
            <a:off x="287338" y="0"/>
            <a:ext cx="8783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Il existe 4 types de dérivation :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04825" y="620713"/>
            <a:ext cx="863917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Antérieure :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par l’intermédiaire de la veine ombilicale </a:t>
            </a:r>
            <a:r>
              <a:rPr lang="fr-FR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(</a:t>
            </a:r>
            <a:r>
              <a:rPr lang="fr-FR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reperméabialisation</a:t>
            </a:r>
            <a:r>
              <a:rPr lang="fr-FR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de la veine ombilicale)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puis les veines de la paroi abdominale puis vers la veine cave inférieure.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23850" y="3141663"/>
            <a:ext cx="8639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Supérieure :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par l’intermédiaire de la veine coronaire stomachique et </a:t>
            </a:r>
            <a:r>
              <a:rPr lang="fr-FR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cardio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</a:t>
            </a:r>
            <a:r>
              <a:rPr lang="fr-FR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tubérositaire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puis vers le cardia et l’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phage, puis vers la veine azygos puis vers la veine cave supérieure. 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04825" y="1989138"/>
            <a:ext cx="86391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Postérieure :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par l’intermédiaire de la veine rénale gauche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puis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vers la veine cave inférieure.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50825" y="4581525"/>
            <a:ext cx="86391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Inférieure :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par l’intermédiaire de la veine mésentérique inférieure vers la veine cave inférieure.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249988"/>
            <a:ext cx="2500312" cy="4572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z="1600" smtClean="0">
              <a:latin typeface="Times New Roman" pitchFamily="18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64275" y="6248400"/>
            <a:ext cx="1905000" cy="457200"/>
          </a:xfrm>
          <a:noFill/>
        </p:spPr>
        <p:txBody>
          <a:bodyPr/>
          <a:lstStyle/>
          <a:p>
            <a:fld id="{9862D146-B12B-4B04-9E50-764D925E593E}" type="slidenum">
              <a:rPr lang="fr-FR" smtClean="0">
                <a:latin typeface="Times New Roman" pitchFamily="18" charset="0"/>
              </a:rPr>
              <a:pPr/>
              <a:t>12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70667" name="AutoShape 205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5325" y="6249988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0668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249988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" name="Text Box 2054"/>
          <p:cNvSpPr txBox="1">
            <a:spLocks noChangeAspect="1" noChangeArrowheads="1"/>
          </p:cNvSpPr>
          <p:nvPr/>
        </p:nvSpPr>
        <p:spPr bwMode="auto">
          <a:xfrm>
            <a:off x="358775" y="115888"/>
            <a:ext cx="8785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En cas de bloc </a:t>
            </a:r>
            <a:r>
              <a:rPr lang="fr-FR" sz="2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sous-hépatique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, peut se développer une circulation veineuse porto-porto sous forme d’un manchon veineux contournant l’obstacle appelé </a:t>
            </a:r>
            <a:r>
              <a:rPr lang="fr-FR" sz="2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cavernome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portal. </a:t>
            </a:r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80200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249988"/>
            <a:ext cx="2500312" cy="4572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1741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z="1600" smtClean="0">
              <a:latin typeface="Times New Roman" pitchFamily="18" charset="0"/>
            </a:endParaRPr>
          </a:p>
        </p:txBody>
      </p:sp>
      <p:sp>
        <p:nvSpPr>
          <p:cNvPr id="174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64275" y="6248400"/>
            <a:ext cx="1905000" cy="457200"/>
          </a:xfrm>
          <a:noFill/>
        </p:spPr>
        <p:txBody>
          <a:bodyPr/>
          <a:lstStyle/>
          <a:p>
            <a:fld id="{9727E4B9-EE55-4490-9686-0651824CCCDA}" type="slidenum">
              <a:rPr lang="fr-FR" smtClean="0">
                <a:latin typeface="Times New Roman" pitchFamily="18" charset="0"/>
              </a:rPr>
              <a:pPr/>
              <a:t>13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70667" name="AutoShape 205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5325" y="6249988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0668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249988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31800" y="360363"/>
            <a:ext cx="86391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</a:p>
        </p:txBody>
      </p:sp>
      <p:sp>
        <p:nvSpPr>
          <p:cNvPr id="16" name="Text Box 2054"/>
          <p:cNvSpPr txBox="1">
            <a:spLocks noChangeAspect="1" noChangeArrowheads="1"/>
          </p:cNvSpPr>
          <p:nvPr/>
        </p:nvSpPr>
        <p:spPr bwMode="auto">
          <a:xfrm>
            <a:off x="287338" y="3959225"/>
            <a:ext cx="87852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</a:t>
            </a:r>
          </a:p>
        </p:txBody>
      </p:sp>
      <p:sp>
        <p:nvSpPr>
          <p:cNvPr id="17" name="Text Box 2054"/>
          <p:cNvSpPr txBox="1">
            <a:spLocks noChangeAspect="1" noChangeArrowheads="1"/>
          </p:cNvSpPr>
          <p:nvPr/>
        </p:nvSpPr>
        <p:spPr bwMode="auto">
          <a:xfrm>
            <a:off x="358775" y="1700213"/>
            <a:ext cx="87852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Par augmentation du débit sanguin splanchnique responsable d’une destruction accrue des éléments figurés du sang :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hypersplénisme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.</a:t>
            </a:r>
          </a:p>
        </p:txBody>
      </p:sp>
      <p:sp>
        <p:nvSpPr>
          <p:cNvPr id="18" name="Text Box 2054"/>
          <p:cNvSpPr txBox="1">
            <a:spLocks noChangeArrowheads="1"/>
          </p:cNvSpPr>
          <p:nvPr/>
        </p:nvSpPr>
        <p:spPr bwMode="auto">
          <a:xfrm>
            <a:off x="323850" y="836613"/>
            <a:ext cx="356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2 – Splénomégalie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249988"/>
            <a:ext cx="2500312" cy="4572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1843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z="1600" smtClean="0">
              <a:latin typeface="Times New Roman" pitchFamily="18" charset="0"/>
            </a:endParaRPr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64275" y="6248400"/>
            <a:ext cx="1905000" cy="457200"/>
          </a:xfrm>
          <a:noFill/>
        </p:spPr>
        <p:txBody>
          <a:bodyPr/>
          <a:lstStyle/>
          <a:p>
            <a:fld id="{3147FC95-4BA9-467A-A765-F430DAADF805}" type="slidenum">
              <a:rPr lang="fr-FR" smtClean="0">
                <a:latin typeface="Times New Roman" pitchFamily="18" charset="0"/>
              </a:rPr>
              <a:pPr/>
              <a:t>14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70667" name="AutoShape 205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5325" y="6249988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0668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249988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4" name="Text Box 2054"/>
          <p:cNvSpPr txBox="1">
            <a:spLocks noChangeAspect="1" noChangeArrowheads="1"/>
          </p:cNvSpPr>
          <p:nvPr/>
        </p:nvSpPr>
        <p:spPr bwMode="auto">
          <a:xfrm>
            <a:off x="287338" y="1187450"/>
            <a:ext cx="8785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Fréquente, inconstante, souvent modérée, régulière, ne témoignant pas de degré de l’HTP.</a:t>
            </a:r>
          </a:p>
        </p:txBody>
      </p:sp>
      <p:sp>
        <p:nvSpPr>
          <p:cNvPr id="11" name="Text Box 2050"/>
          <p:cNvSpPr txBox="1">
            <a:spLocks noChangeArrowheads="1"/>
          </p:cNvSpPr>
          <p:nvPr/>
        </p:nvSpPr>
        <p:spPr bwMode="auto">
          <a:xfrm>
            <a:off x="142875" y="71438"/>
            <a:ext cx="8928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IV – Clinique :</a:t>
            </a:r>
          </a:p>
        </p:txBody>
      </p:sp>
      <p:sp>
        <p:nvSpPr>
          <p:cNvPr id="12" name="Text Box 2054"/>
          <p:cNvSpPr txBox="1">
            <a:spLocks noChangeArrowheads="1"/>
          </p:cNvSpPr>
          <p:nvPr/>
        </p:nvSpPr>
        <p:spPr bwMode="auto">
          <a:xfrm>
            <a:off x="144463" y="647700"/>
            <a:ext cx="3568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1 – Splénomégalie :</a:t>
            </a:r>
          </a:p>
        </p:txBody>
      </p:sp>
      <p:pic>
        <p:nvPicPr>
          <p:cNvPr id="18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773238"/>
            <a:ext cx="3779838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60575"/>
            <a:ext cx="489743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249988"/>
            <a:ext cx="2500312" cy="4572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194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z="1600" smtClean="0">
              <a:latin typeface="Times New Roman" pitchFamily="18" charset="0"/>
            </a:endParaRPr>
          </a:p>
        </p:txBody>
      </p:sp>
      <p:sp>
        <p:nvSpPr>
          <p:cNvPr id="194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64275" y="6248400"/>
            <a:ext cx="1905000" cy="457200"/>
          </a:xfrm>
          <a:noFill/>
        </p:spPr>
        <p:txBody>
          <a:bodyPr/>
          <a:lstStyle/>
          <a:p>
            <a:fld id="{86C4B12E-3440-4371-98D4-E9C7E7F80C80}" type="slidenum">
              <a:rPr lang="fr-FR" smtClean="0">
                <a:latin typeface="Times New Roman" pitchFamily="18" charset="0"/>
              </a:rPr>
              <a:pPr/>
              <a:t>15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70667" name="AutoShape 205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5325" y="6249988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0668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249988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7" name="Text Box 2054"/>
          <p:cNvSpPr txBox="1">
            <a:spLocks noChangeAspect="1" noChangeArrowheads="1"/>
          </p:cNvSpPr>
          <p:nvPr/>
        </p:nvSpPr>
        <p:spPr bwMode="auto">
          <a:xfrm>
            <a:off x="142875" y="785813"/>
            <a:ext cx="87852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De siège abdominal, sous forme de veines plus ou moins dilatées</a:t>
            </a:r>
          </a:p>
          <a:p>
            <a:pPr eaLnBrk="0" hangingPunct="0">
              <a:spcBef>
                <a:spcPts val="60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Dans le syndrome de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Cruveilhier Baumgarten : 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c’est la </a:t>
            </a:r>
            <a:r>
              <a:rPr lang="fr-FR" sz="2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reperméabilisation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de la  de la veine ombilicale avec des dérivations qui remontent à l’épigastre et descendent vers l’hypogastre donnant un aspect en 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tête de méduse 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associé à un souffle à l’auscultation ombilicale.</a:t>
            </a:r>
          </a:p>
        </p:txBody>
      </p:sp>
      <p:sp>
        <p:nvSpPr>
          <p:cNvPr id="18" name="Text Box 2054"/>
          <p:cNvSpPr txBox="1">
            <a:spLocks noChangeArrowheads="1"/>
          </p:cNvSpPr>
          <p:nvPr/>
        </p:nvSpPr>
        <p:spPr bwMode="auto">
          <a:xfrm>
            <a:off x="214313" y="214313"/>
            <a:ext cx="1928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2 – CVC :</a:t>
            </a:r>
          </a:p>
        </p:txBody>
      </p:sp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857500"/>
            <a:ext cx="265747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928938"/>
            <a:ext cx="300037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483" name="Espace réservé de la date 2"/>
          <p:cNvSpPr>
            <a:spLocks noGrp="1"/>
          </p:cNvSpPr>
          <p:nvPr>
            <p:ph type="dt" sz="quarter" idx="10"/>
          </p:nvPr>
        </p:nvSpPr>
        <p:spPr>
          <a:xfrm>
            <a:off x="285750" y="6408738"/>
            <a:ext cx="2633663" cy="457200"/>
          </a:xfrm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08738"/>
            <a:ext cx="3733800" cy="457200"/>
          </a:xfrm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389688" y="6408738"/>
            <a:ext cx="1905000" cy="457200"/>
          </a:xfrm>
          <a:noFill/>
        </p:spPr>
        <p:txBody>
          <a:bodyPr/>
          <a:lstStyle/>
          <a:p>
            <a:fld id="{C2FBD5EC-AAA7-4EBC-A7BD-9B88C1F3C246}" type="slidenum">
              <a:rPr lang="fr-FR" smtClean="0">
                <a:latin typeface="Times New Roman" pitchFamily="18" charset="0"/>
              </a:rPr>
              <a:pPr/>
              <a:t>16</a:t>
            </a:fld>
            <a:endParaRPr lang="fr-FR" smtClean="0">
              <a:latin typeface="Times New Roman" pitchFamily="18" charset="0"/>
            </a:endParaRPr>
          </a:p>
        </p:txBody>
      </p:sp>
      <p:pic>
        <p:nvPicPr>
          <p:cNvPr id="20486" name="Image 7" descr="Meduse 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7717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Image 8" descr="meduse 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42875"/>
            <a:ext cx="313213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Image 9" descr="meduse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42875"/>
            <a:ext cx="272573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249988"/>
            <a:ext cx="2500312" cy="4572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z="1600" smtClean="0">
              <a:latin typeface="Times New Roman" pitchFamily="18" charset="0"/>
            </a:endParaRPr>
          </a:p>
        </p:txBody>
      </p:sp>
      <p:sp>
        <p:nvSpPr>
          <p:cNvPr id="2150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64275" y="6248400"/>
            <a:ext cx="1905000" cy="457200"/>
          </a:xfrm>
          <a:noFill/>
        </p:spPr>
        <p:txBody>
          <a:bodyPr/>
          <a:lstStyle/>
          <a:p>
            <a:fld id="{ABE6F5B4-07E9-46F3-8E47-0DFEDA2BDF58}" type="slidenum">
              <a:rPr lang="fr-FR" smtClean="0">
                <a:latin typeface="Times New Roman" pitchFamily="18" charset="0"/>
              </a:rPr>
              <a:pPr/>
              <a:t>17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70667" name="AutoShape 205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5325" y="6249988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0668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249988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3" name="Text Box 2054"/>
          <p:cNvSpPr txBox="1">
            <a:spLocks noChangeArrowheads="1"/>
          </p:cNvSpPr>
          <p:nvPr/>
        </p:nvSpPr>
        <p:spPr bwMode="auto">
          <a:xfrm>
            <a:off x="571500" y="928688"/>
            <a:ext cx="3659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3 – Hépatomégalie :</a:t>
            </a:r>
          </a:p>
        </p:txBody>
      </p:sp>
      <p:sp>
        <p:nvSpPr>
          <p:cNvPr id="15" name="Text Box 2054"/>
          <p:cNvSpPr txBox="1">
            <a:spLocks noChangeAspect="1" noChangeArrowheads="1"/>
          </p:cNvSpPr>
          <p:nvPr/>
        </p:nvSpPr>
        <p:spPr bwMode="auto">
          <a:xfrm>
            <a:off x="214313" y="2000250"/>
            <a:ext cx="87852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En cas de bloc intra-hépatique ou </a:t>
            </a:r>
            <a:r>
              <a:rPr lang="fr-FR" sz="2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sus-hépathique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335713"/>
            <a:ext cx="2500312" cy="4572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2253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35713"/>
            <a:ext cx="3733800" cy="457200"/>
          </a:xfrm>
          <a:noFill/>
        </p:spPr>
        <p:txBody>
          <a:bodyPr/>
          <a:lstStyle/>
          <a:p>
            <a:endParaRPr lang="fr-FR" sz="1600" smtClean="0">
              <a:latin typeface="Times New Roman" pitchFamily="18" charset="0"/>
            </a:endParaRPr>
          </a:p>
        </p:txBody>
      </p:sp>
      <p:sp>
        <p:nvSpPr>
          <p:cNvPr id="2253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64275" y="6335713"/>
            <a:ext cx="1905000" cy="457200"/>
          </a:xfrm>
          <a:noFill/>
        </p:spPr>
        <p:txBody>
          <a:bodyPr/>
          <a:lstStyle/>
          <a:p>
            <a:fld id="{7222F22E-2BB3-4362-A990-758CD5810431}" type="slidenum">
              <a:rPr lang="fr-FR" smtClean="0">
                <a:latin typeface="Times New Roman" pitchFamily="18" charset="0"/>
              </a:rPr>
              <a:pPr/>
              <a:t>18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70667" name="AutoShape 205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5325" y="6249988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0668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249988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4" name="Text Box 2054"/>
          <p:cNvSpPr txBox="1">
            <a:spLocks noChangeAspect="1" noChangeArrowheads="1"/>
          </p:cNvSpPr>
          <p:nvPr/>
        </p:nvSpPr>
        <p:spPr bwMode="auto">
          <a:xfrm>
            <a:off x="287338" y="1044575"/>
            <a:ext cx="87852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Pancytopénie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ou diminution d’une seule lignée.</a:t>
            </a:r>
          </a:p>
        </p:txBody>
      </p:sp>
      <p:sp>
        <p:nvSpPr>
          <p:cNvPr id="11" name="Text Box 2050"/>
          <p:cNvSpPr txBox="1">
            <a:spLocks noChangeArrowheads="1"/>
          </p:cNvSpPr>
          <p:nvPr/>
        </p:nvSpPr>
        <p:spPr bwMode="auto">
          <a:xfrm>
            <a:off x="142875" y="71438"/>
            <a:ext cx="8928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V – Examens </a:t>
            </a:r>
            <a:r>
              <a:rPr lang="fr-FR" sz="36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paracliniques</a:t>
            </a: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:</a:t>
            </a:r>
          </a:p>
        </p:txBody>
      </p:sp>
      <p:sp>
        <p:nvSpPr>
          <p:cNvPr id="12" name="Text Box 2054"/>
          <p:cNvSpPr txBox="1">
            <a:spLocks noChangeArrowheads="1"/>
          </p:cNvSpPr>
          <p:nvPr/>
        </p:nvSpPr>
        <p:spPr bwMode="auto">
          <a:xfrm>
            <a:off x="144463" y="576263"/>
            <a:ext cx="181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1 – FNS :</a:t>
            </a:r>
          </a:p>
        </p:txBody>
      </p:sp>
      <p:sp>
        <p:nvSpPr>
          <p:cNvPr id="17" name="Text Box 2054"/>
          <p:cNvSpPr txBox="1">
            <a:spLocks noChangeAspect="1" noChangeArrowheads="1"/>
          </p:cNvSpPr>
          <p:nvPr/>
        </p:nvSpPr>
        <p:spPr bwMode="auto">
          <a:xfrm>
            <a:off x="287338" y="2052638"/>
            <a:ext cx="87852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Peut retrouver :</a:t>
            </a:r>
          </a:p>
        </p:txBody>
      </p:sp>
      <p:sp>
        <p:nvSpPr>
          <p:cNvPr id="18" name="Text Box 2054"/>
          <p:cNvSpPr txBox="1">
            <a:spLocks noChangeArrowheads="1"/>
          </p:cNvSpPr>
          <p:nvPr/>
        </p:nvSpPr>
        <p:spPr bwMode="auto">
          <a:xfrm>
            <a:off x="144463" y="1584325"/>
            <a:ext cx="308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2 – Fibroscopie :</a:t>
            </a:r>
          </a:p>
        </p:txBody>
      </p:sp>
      <p:sp>
        <p:nvSpPr>
          <p:cNvPr id="13" name="Text Box 2054"/>
          <p:cNvSpPr txBox="1">
            <a:spLocks noChangeAspect="1" noChangeArrowheads="1"/>
          </p:cNvSpPr>
          <p:nvPr/>
        </p:nvSpPr>
        <p:spPr bwMode="auto">
          <a:xfrm>
            <a:off x="287338" y="2484438"/>
            <a:ext cx="89281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r-F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Varices </a:t>
            </a:r>
            <a:r>
              <a:rPr lang="fr-F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</a:t>
            </a:r>
            <a:r>
              <a:rPr lang="fr-F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phagiennes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fr-F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:</a:t>
            </a:r>
          </a:p>
          <a:p>
            <a:pPr eaLnBrk="0" hangingPunct="0">
              <a:spcBef>
                <a:spcPts val="0"/>
              </a:spcBef>
              <a:buClr>
                <a:srgbClr val="FFFF00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Sous forme de cordons grisâtres ou bleus violacés siégeant au niveau du</a:t>
            </a:r>
          </a:p>
          <a:p>
            <a:pPr eaLnBrk="0" hangingPunct="0">
              <a:spcBef>
                <a:spcPts val="0"/>
              </a:spcBef>
              <a:buClr>
                <a:srgbClr val="FFFF00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tiers inférieur et remontant vers le haut. Elles sont classées en 3 stades </a:t>
            </a:r>
          </a:p>
          <a:p>
            <a:pPr eaLnBrk="0" hangingPunct="0">
              <a:spcBef>
                <a:spcPts val="0"/>
              </a:spcBef>
              <a:buClr>
                <a:srgbClr val="FFFF00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(grades) : </a:t>
            </a:r>
          </a:p>
        </p:txBody>
      </p:sp>
      <p:sp>
        <p:nvSpPr>
          <p:cNvPr id="15" name="Text Box 2054"/>
          <p:cNvSpPr txBox="1">
            <a:spLocks noChangeAspect="1" noChangeArrowheads="1"/>
          </p:cNvSpPr>
          <p:nvPr/>
        </p:nvSpPr>
        <p:spPr bwMode="auto">
          <a:xfrm>
            <a:off x="503238" y="3959225"/>
            <a:ext cx="885666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Grade I : petites varices qui s’aplatissent à l’insufflation. </a:t>
            </a:r>
          </a:p>
          <a:p>
            <a:pPr eaLnBrk="0" hangingPunct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Grades II : varices moyennes, les </a:t>
            </a:r>
            <a:r>
              <a:rPr lang="fr-FR" sz="2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veines</a:t>
            </a: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ne s’aplatissent pas à </a:t>
            </a:r>
          </a:p>
          <a:p>
            <a:pPr eaLnBrk="0" hangingPunct="0">
              <a:spcBef>
                <a:spcPts val="0"/>
              </a:spcBef>
              <a:buClr>
                <a:schemeClr val="tx1"/>
              </a:buClr>
              <a:defRPr/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l’insufflation mais sont séparées par des intervalles de muqueuse saine. </a:t>
            </a:r>
          </a:p>
          <a:p>
            <a:pPr eaLnBrk="0" hangingPunct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Grade III : grosses varices confluentes , ne s’aplatisse pas à </a:t>
            </a:r>
          </a:p>
          <a:p>
            <a:pPr eaLnBrk="0" hangingPunct="0">
              <a:spcBef>
                <a:spcPts val="0"/>
              </a:spcBef>
              <a:buClr>
                <a:schemeClr val="tx1"/>
              </a:buClr>
              <a:defRPr/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l’insufflation.</a:t>
            </a:r>
            <a:endParaRPr lang="fr-FR" sz="2200" b="1" cap="small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charset="0"/>
            </a:endParaRPr>
          </a:p>
        </p:txBody>
      </p:sp>
      <p:sp>
        <p:nvSpPr>
          <p:cNvPr id="16" name="Text Box 2054"/>
          <p:cNvSpPr txBox="1">
            <a:spLocks noChangeAspect="1" noChangeArrowheads="1"/>
          </p:cNvSpPr>
          <p:nvPr/>
        </p:nvSpPr>
        <p:spPr bwMode="auto">
          <a:xfrm>
            <a:off x="360363" y="5651500"/>
            <a:ext cx="8785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Le risque hémorragique est corrélé à leur taille et à la présence de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signes de pré-rupture (taches rouges – aspect en framboise.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1" grpId="0" autoUpdateAnimBg="0"/>
      <p:bldP spid="12" grpId="0" autoUpdateAnimBg="0"/>
      <p:bldP spid="17" grpId="0" autoUpdateAnimBg="0"/>
      <p:bldP spid="18" grpId="0" autoUpdateAnimBg="0"/>
      <p:bldP spid="13" grpId="0" autoUpdateAnimBg="0"/>
      <p:bldP spid="15" grpId="0" autoUpdateAnimBg="0"/>
      <p:bldP spid="1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4214812" cy="1643063"/>
          </a:xfrm>
        </p:spPr>
        <p:txBody>
          <a:bodyPr/>
          <a:lstStyle/>
          <a:p>
            <a:pPr>
              <a:defRPr/>
            </a:pPr>
            <a:r>
              <a:rPr lang="fr-FR" sz="4000" dirty="0" smtClean="0">
                <a:latin typeface="Comic Sans MS" pitchFamily="66" charset="0"/>
              </a:rPr>
              <a:t>Varices </a:t>
            </a:r>
            <a:r>
              <a:rPr lang="fr-FR" sz="4000" dirty="0" err="1" smtClean="0">
                <a:latin typeface="Comic Sans MS" pitchFamily="66" charset="0"/>
              </a:rPr>
              <a:t>oesophagiennes</a:t>
            </a:r>
            <a:endParaRPr lang="fr-FR" sz="4000" dirty="0">
              <a:latin typeface="Comic Sans MS" pitchFamily="66" charset="0"/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88" y="428625"/>
            <a:ext cx="2730500" cy="2786063"/>
          </a:xfrm>
          <a:noFill/>
          <a:ln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643313"/>
            <a:ext cx="293528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643188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2355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2CF336-4DE8-48FE-A3D5-D3A5DF0DD7EA}" type="slidenum">
              <a:rPr lang="fr-FR" smtClean="0">
                <a:latin typeface="Times New Roman" pitchFamily="18" charset="0"/>
              </a:rPr>
              <a:pPr/>
              <a:t>19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23560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249988"/>
            <a:ext cx="2557462" cy="4191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614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61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89688" y="6249988"/>
            <a:ext cx="1825625" cy="490537"/>
          </a:xfrm>
          <a:noFill/>
        </p:spPr>
        <p:txBody>
          <a:bodyPr/>
          <a:lstStyle/>
          <a:p>
            <a:fld id="{C75ECC17-586E-4876-8561-22980B809055}" type="slidenum">
              <a:rPr lang="fr-FR" smtClean="0">
                <a:latin typeface="Times New Roman" pitchFamily="18" charset="0"/>
              </a:rPr>
              <a:pPr/>
              <a:t>2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2698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14313" y="5715000"/>
            <a:ext cx="360362" cy="360363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" name="Text Box 2050"/>
          <p:cNvSpPr txBox="1">
            <a:spLocks noChangeArrowheads="1"/>
          </p:cNvSpPr>
          <p:nvPr/>
        </p:nvSpPr>
        <p:spPr bwMode="auto">
          <a:xfrm>
            <a:off x="1079500" y="1116013"/>
            <a:ext cx="7019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I – Définition.</a:t>
            </a:r>
          </a:p>
        </p:txBody>
      </p:sp>
      <p:sp>
        <p:nvSpPr>
          <p:cNvPr id="8" name="Text Box 2050"/>
          <p:cNvSpPr txBox="1">
            <a:spLocks noChangeArrowheads="1"/>
          </p:cNvSpPr>
          <p:nvPr/>
        </p:nvSpPr>
        <p:spPr bwMode="auto">
          <a:xfrm>
            <a:off x="1079500" y="1763713"/>
            <a:ext cx="70199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II – Rappel anatomique.</a:t>
            </a:r>
          </a:p>
        </p:txBody>
      </p:sp>
      <p:sp>
        <p:nvSpPr>
          <p:cNvPr id="9" name="Text Box 2050"/>
          <p:cNvSpPr txBox="1">
            <a:spLocks noChangeArrowheads="1"/>
          </p:cNvSpPr>
          <p:nvPr/>
        </p:nvSpPr>
        <p:spPr bwMode="auto">
          <a:xfrm>
            <a:off x="1079500" y="2376488"/>
            <a:ext cx="7019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III – Conséquences.</a:t>
            </a:r>
          </a:p>
        </p:txBody>
      </p:sp>
      <p:sp>
        <p:nvSpPr>
          <p:cNvPr id="10" name="Text Box 2050"/>
          <p:cNvSpPr txBox="1">
            <a:spLocks noChangeArrowheads="1"/>
          </p:cNvSpPr>
          <p:nvPr/>
        </p:nvSpPr>
        <p:spPr bwMode="auto">
          <a:xfrm>
            <a:off x="1079500" y="3060700"/>
            <a:ext cx="7019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IV – Clinique.</a:t>
            </a:r>
          </a:p>
        </p:txBody>
      </p:sp>
      <p:sp>
        <p:nvSpPr>
          <p:cNvPr id="11" name="Text Box 2050"/>
          <p:cNvSpPr txBox="1">
            <a:spLocks noChangeArrowheads="1"/>
          </p:cNvSpPr>
          <p:nvPr/>
        </p:nvSpPr>
        <p:spPr bwMode="auto">
          <a:xfrm>
            <a:off x="142875" y="0"/>
            <a:ext cx="7731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                              </a:t>
            </a:r>
            <a:r>
              <a:rPr lang="fr-FR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Plan</a:t>
            </a:r>
          </a:p>
        </p:txBody>
      </p:sp>
      <p:sp>
        <p:nvSpPr>
          <p:cNvPr id="12" name="Text Box 2050"/>
          <p:cNvSpPr txBox="1">
            <a:spLocks noChangeArrowheads="1"/>
          </p:cNvSpPr>
          <p:nvPr/>
        </p:nvSpPr>
        <p:spPr bwMode="auto">
          <a:xfrm>
            <a:off x="1079500" y="3743325"/>
            <a:ext cx="7019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V </a:t>
            </a:r>
            <a:r>
              <a:rPr lang="fr-FR" sz="3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– Examens Paracliniques.</a:t>
            </a:r>
          </a:p>
        </p:txBody>
      </p:sp>
      <p:sp>
        <p:nvSpPr>
          <p:cNvPr id="13" name="Text Box 2050"/>
          <p:cNvSpPr txBox="1">
            <a:spLocks noChangeArrowheads="1"/>
          </p:cNvSpPr>
          <p:nvPr/>
        </p:nvSpPr>
        <p:spPr bwMode="auto">
          <a:xfrm>
            <a:off x="1079500" y="4427538"/>
            <a:ext cx="7019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VI</a:t>
            </a:r>
            <a:r>
              <a:rPr lang="fr-FR" sz="3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– </a:t>
            </a:r>
            <a:r>
              <a:rPr lang="fr-FR" sz="3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Complications.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a dat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24579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B88718-29E7-49CF-8FDC-277F5328E953}" type="slidenum">
              <a:rPr lang="fr-FR" smtClean="0">
                <a:latin typeface="Times New Roman" pitchFamily="18" charset="0"/>
              </a:rPr>
              <a:pPr/>
              <a:t>20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5" name="Text Box 2054"/>
          <p:cNvSpPr txBox="1">
            <a:spLocks noChangeAspect="1" noChangeArrowheads="1"/>
          </p:cNvSpPr>
          <p:nvPr/>
        </p:nvSpPr>
        <p:spPr bwMode="auto">
          <a:xfrm>
            <a:off x="287338" y="36513"/>
            <a:ext cx="89281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r-F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Varices </a:t>
            </a:r>
            <a:r>
              <a:rPr lang="fr-F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gastriques </a:t>
            </a:r>
            <a:r>
              <a:rPr lang="fr-F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:</a:t>
            </a:r>
          </a:p>
          <a:p>
            <a:pPr eaLnBrk="0" hangingPunct="0">
              <a:spcBef>
                <a:spcPts val="0"/>
              </a:spcBef>
              <a:buClr>
                <a:srgbClr val="FFFF00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  Se développent en sous-cardial et au niveau de la grosse tubérosité, </a:t>
            </a:r>
          </a:p>
          <a:p>
            <a:pPr eaLnBrk="0" hangingPunct="0">
              <a:spcBef>
                <a:spcPts val="0"/>
              </a:spcBef>
              <a:buClr>
                <a:srgbClr val="FFFF00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souvent associées aux varices 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phagiennes. </a:t>
            </a:r>
            <a:endParaRPr lang="fr-FR" sz="2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charset="0"/>
            </a:endParaRPr>
          </a:p>
        </p:txBody>
      </p:sp>
      <p:sp>
        <p:nvSpPr>
          <p:cNvPr id="6" name="Text Box 2054"/>
          <p:cNvSpPr txBox="1">
            <a:spLocks noChangeAspect="1" noChangeArrowheads="1"/>
          </p:cNvSpPr>
          <p:nvPr/>
        </p:nvSpPr>
        <p:spPr bwMode="auto">
          <a:xfrm>
            <a:off x="287338" y="1116013"/>
            <a:ext cx="88201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r-F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</a:t>
            </a:r>
            <a:r>
              <a:rPr lang="fr-FR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Gastropathie</a:t>
            </a:r>
            <a:r>
              <a:rPr lang="fr-F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:</a:t>
            </a:r>
          </a:p>
          <a:p>
            <a:pPr eaLnBrk="0" hangingPunct="0">
              <a:spcBef>
                <a:spcPts val="0"/>
              </a:spcBef>
              <a:buClr>
                <a:srgbClr val="FFFF00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Dilatation des veines de la sous-muqueuse gastrique donnant un aspect</a:t>
            </a:r>
          </a:p>
          <a:p>
            <a:pPr eaLnBrk="0" hangingPunct="0">
              <a:spcBef>
                <a:spcPts val="0"/>
              </a:spcBef>
              <a:buClr>
                <a:srgbClr val="FFFF00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mosaïque : érythèmes diffus ou aspect pétéchial.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643313"/>
            <a:ext cx="3398838" cy="2857500"/>
          </a:xfrm>
          <a:noFill/>
          <a:ln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28625"/>
            <a:ext cx="3403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286125"/>
            <a:ext cx="30003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33575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Espace réservé de la date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2560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AD1614-C57F-4403-BC93-C2B23B25C8AF}" type="slidenum">
              <a:rPr lang="fr-FR" smtClean="0">
                <a:latin typeface="Times New Roman" pitchFamily="18" charset="0"/>
              </a:rPr>
              <a:pPr/>
              <a:t>21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25609" name="Espace réservé du pied de page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408738"/>
            <a:ext cx="2500312" cy="4572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2662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08738"/>
            <a:ext cx="3733800" cy="457200"/>
          </a:xfrm>
          <a:noFill/>
        </p:spPr>
        <p:txBody>
          <a:bodyPr/>
          <a:lstStyle/>
          <a:p>
            <a:endParaRPr lang="fr-FR" sz="1600" smtClean="0">
              <a:latin typeface="Times New Roman" pitchFamily="18" charset="0"/>
            </a:endParaRPr>
          </a:p>
        </p:txBody>
      </p:sp>
      <p:sp>
        <p:nvSpPr>
          <p:cNvPr id="266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64275" y="6408738"/>
            <a:ext cx="1905000" cy="457200"/>
          </a:xfrm>
          <a:noFill/>
        </p:spPr>
        <p:txBody>
          <a:bodyPr/>
          <a:lstStyle/>
          <a:p>
            <a:fld id="{D4F9F7C3-26B8-47D7-B62B-C3792CA59027}" type="slidenum">
              <a:rPr lang="fr-FR" smtClean="0">
                <a:latin typeface="Times New Roman" pitchFamily="18" charset="0"/>
              </a:rPr>
              <a:pPr/>
              <a:t>22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70667" name="AutoShape 205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5325" y="6249988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0668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249988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0" name="Text Box 2054"/>
          <p:cNvSpPr txBox="1">
            <a:spLocks noChangeArrowheads="1"/>
          </p:cNvSpPr>
          <p:nvPr/>
        </p:nvSpPr>
        <p:spPr bwMode="auto">
          <a:xfrm>
            <a:off x="428625" y="357188"/>
            <a:ext cx="5445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3 – Echo-</a:t>
            </a:r>
            <a:r>
              <a:rPr lang="fr-FR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Dopler</a:t>
            </a: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-abdominale :</a:t>
            </a:r>
          </a:p>
        </p:txBody>
      </p:sp>
      <p:sp>
        <p:nvSpPr>
          <p:cNvPr id="21" name="Text Box 2054"/>
          <p:cNvSpPr txBox="1">
            <a:spLocks noChangeAspect="1" noChangeArrowheads="1"/>
          </p:cNvSpPr>
          <p:nvPr/>
        </p:nvSpPr>
        <p:spPr bwMode="auto">
          <a:xfrm>
            <a:off x="250825" y="1214438"/>
            <a:ext cx="88931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r-F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permet 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d’analyser le </a:t>
            </a:r>
            <a:r>
              <a:rPr lang="fr-FR" sz="2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flus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hépatique </a:t>
            </a:r>
            <a:r>
              <a:rPr lang="fr-FR" sz="2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quie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est normalement </a:t>
            </a:r>
            <a:r>
              <a:rPr lang="fr-FR" sz="2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hépatofuge</a:t>
            </a:r>
            <a:endParaRPr lang="fr-FR" sz="2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charset="0"/>
            </a:endParaRPr>
          </a:p>
          <a:p>
            <a:pPr eaLnBrk="0" hangingPunct="0">
              <a:spcBef>
                <a:spcPts val="0"/>
              </a:spcBef>
              <a:buClr>
                <a:srgbClr val="FFFF00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</a:t>
            </a:r>
            <a:r>
              <a:rPr lang="fr-FR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(vers le fois) 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il devient inversé </a:t>
            </a:r>
            <a:r>
              <a:rPr lang="fr-FR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(</a:t>
            </a:r>
            <a:r>
              <a:rPr lang="fr-FR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hépatopète</a:t>
            </a:r>
            <a:r>
              <a:rPr lang="fr-FR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)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.</a:t>
            </a:r>
            <a:r>
              <a:rPr lang="fr-FR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</a:t>
            </a:r>
          </a:p>
        </p:txBody>
      </p:sp>
      <p:sp>
        <p:nvSpPr>
          <p:cNvPr id="22" name="Text Box 2054"/>
          <p:cNvSpPr txBox="1">
            <a:spLocks noChangeAspect="1" noChangeArrowheads="1"/>
          </p:cNvSpPr>
          <p:nvPr/>
        </p:nvSpPr>
        <p:spPr bwMode="auto">
          <a:xfrm>
            <a:off x="250825" y="2143125"/>
            <a:ext cx="8893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r-F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mesurer 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le débit qui va être diminué.</a:t>
            </a:r>
            <a:r>
              <a:rPr lang="fr-FR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</a:t>
            </a:r>
          </a:p>
        </p:txBody>
      </p:sp>
      <p:sp>
        <p:nvSpPr>
          <p:cNvPr id="23" name="Text Box 2054"/>
          <p:cNvSpPr txBox="1">
            <a:spLocks noChangeAspect="1" noChangeArrowheads="1"/>
          </p:cNvSpPr>
          <p:nvPr/>
        </p:nvSpPr>
        <p:spPr bwMode="auto">
          <a:xfrm>
            <a:off x="250825" y="2643188"/>
            <a:ext cx="8893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r-F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rechercher 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une dilatation du système porte.</a:t>
            </a:r>
            <a:r>
              <a:rPr lang="fr-FR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</a:t>
            </a:r>
          </a:p>
        </p:txBody>
      </p:sp>
      <p:sp>
        <p:nvSpPr>
          <p:cNvPr id="24" name="Text Box 2054"/>
          <p:cNvSpPr txBox="1">
            <a:spLocks noChangeAspect="1" noChangeArrowheads="1"/>
          </p:cNvSpPr>
          <p:nvPr/>
        </p:nvSpPr>
        <p:spPr bwMode="auto">
          <a:xfrm>
            <a:off x="252413" y="3143250"/>
            <a:ext cx="88915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r-F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objectiver 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les voies de dérivation port-caves.</a:t>
            </a:r>
            <a:r>
              <a:rPr lang="fr-FR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</a:t>
            </a:r>
          </a:p>
        </p:txBody>
      </p:sp>
      <p:sp>
        <p:nvSpPr>
          <p:cNvPr id="25" name="Text Box 2054"/>
          <p:cNvSpPr txBox="1">
            <a:spLocks noChangeAspect="1" noChangeArrowheads="1"/>
          </p:cNvSpPr>
          <p:nvPr/>
        </p:nvSpPr>
        <p:spPr bwMode="auto">
          <a:xfrm>
            <a:off x="250825" y="3643313"/>
            <a:ext cx="8893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r-F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taille 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de la rate et état du foie.</a:t>
            </a:r>
            <a:r>
              <a:rPr lang="fr-FR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</a:t>
            </a:r>
          </a:p>
        </p:txBody>
      </p:sp>
      <p:sp>
        <p:nvSpPr>
          <p:cNvPr id="26" name="Text Box 2054"/>
          <p:cNvSpPr txBox="1">
            <a:spLocks noChangeAspect="1" noChangeArrowheads="1"/>
          </p:cNvSpPr>
          <p:nvPr/>
        </p:nvSpPr>
        <p:spPr bwMode="auto">
          <a:xfrm>
            <a:off x="250825" y="4214813"/>
            <a:ext cx="8893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r-F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rechercher 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une ascite </a:t>
            </a:r>
            <a:r>
              <a:rPr lang="fr-FR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(complication)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.</a:t>
            </a:r>
            <a:r>
              <a:rPr lang="fr-FR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</a:t>
            </a:r>
          </a:p>
        </p:txBody>
      </p:sp>
      <p:sp>
        <p:nvSpPr>
          <p:cNvPr id="27" name="Text Box 2054"/>
          <p:cNvSpPr txBox="1">
            <a:spLocks noChangeArrowheads="1"/>
          </p:cNvSpPr>
          <p:nvPr/>
        </p:nvSpPr>
        <p:spPr bwMode="auto">
          <a:xfrm>
            <a:off x="357188" y="4929188"/>
            <a:ext cx="60626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4 – Exploration </a:t>
            </a:r>
            <a:r>
              <a:rPr lang="fr-FR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hémodinamique</a:t>
            </a: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:</a:t>
            </a:r>
          </a:p>
        </p:txBody>
      </p:sp>
      <p:sp>
        <p:nvSpPr>
          <p:cNvPr id="28" name="Text Box 2054"/>
          <p:cNvSpPr txBox="1">
            <a:spLocks noChangeAspect="1" noChangeArrowheads="1"/>
          </p:cNvSpPr>
          <p:nvPr/>
        </p:nvSpPr>
        <p:spPr bwMode="auto">
          <a:xfrm>
            <a:off x="439738" y="5616575"/>
            <a:ext cx="88201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Clr>
                <a:srgbClr val="FFFF00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Permet d’explorer le gradient de pression porto-cave par abord jugulaire. </a:t>
            </a:r>
            <a:r>
              <a:rPr lang="fr-FR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Cette technique n’est pas indispensable au diagnostic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335713"/>
            <a:ext cx="2500312" cy="4572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2765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35713"/>
            <a:ext cx="3733800" cy="457200"/>
          </a:xfrm>
          <a:noFill/>
        </p:spPr>
        <p:txBody>
          <a:bodyPr/>
          <a:lstStyle/>
          <a:p>
            <a:endParaRPr lang="fr-FR" sz="1600" smtClean="0">
              <a:latin typeface="Times New Roman" pitchFamily="18" charset="0"/>
            </a:endParaRPr>
          </a:p>
        </p:txBody>
      </p:sp>
      <p:sp>
        <p:nvSpPr>
          <p:cNvPr id="2765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64275" y="6335713"/>
            <a:ext cx="1905000" cy="457200"/>
          </a:xfrm>
          <a:noFill/>
        </p:spPr>
        <p:txBody>
          <a:bodyPr/>
          <a:lstStyle/>
          <a:p>
            <a:fld id="{C711B975-B672-422C-9167-A9F1BB333D75}" type="slidenum">
              <a:rPr lang="fr-FR" smtClean="0">
                <a:latin typeface="Times New Roman" pitchFamily="18" charset="0"/>
              </a:rPr>
              <a:pPr/>
              <a:t>23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70667" name="AutoShape 205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5325" y="6249988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0668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249988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1" name="Text Box 2050"/>
          <p:cNvSpPr txBox="1">
            <a:spLocks noChangeArrowheads="1"/>
          </p:cNvSpPr>
          <p:nvPr/>
        </p:nvSpPr>
        <p:spPr bwMode="auto">
          <a:xfrm>
            <a:off x="142875" y="-36513"/>
            <a:ext cx="8928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VI – Complication :</a:t>
            </a:r>
          </a:p>
        </p:txBody>
      </p:sp>
      <p:sp>
        <p:nvSpPr>
          <p:cNvPr id="12" name="Text Box 2054"/>
          <p:cNvSpPr txBox="1">
            <a:spLocks noChangeArrowheads="1"/>
          </p:cNvSpPr>
          <p:nvPr/>
        </p:nvSpPr>
        <p:spPr bwMode="auto">
          <a:xfrm>
            <a:off x="144463" y="395288"/>
            <a:ext cx="8824912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1 – Ascite: 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Liée à l’association d’une HTP avec une rétention hydro-sodée.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C’est une ascite </a:t>
            </a:r>
            <a:r>
              <a:rPr lang="fr-FR" sz="21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transsudative</a:t>
            </a:r>
            <a:r>
              <a:rPr lang="fr-FR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mais peut être riche en protéines </a:t>
            </a:r>
            <a:r>
              <a:rPr lang="fr-FR" sz="21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(dans le 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1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cas d’un bloc sus-hépatique).</a:t>
            </a:r>
            <a:endParaRPr lang="fr-FR" sz="21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Elle est associée à des œdèmes des membres inférieurs ou épanchement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pleural droit. </a:t>
            </a:r>
          </a:p>
        </p:txBody>
      </p:sp>
      <p:sp>
        <p:nvSpPr>
          <p:cNvPr id="19" name="Text Box 2054"/>
          <p:cNvSpPr txBox="1">
            <a:spLocks noChangeArrowheads="1"/>
          </p:cNvSpPr>
          <p:nvPr/>
        </p:nvSpPr>
        <p:spPr bwMode="auto">
          <a:xfrm>
            <a:off x="144463" y="2519363"/>
            <a:ext cx="882491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2 – Hémorragie digestive :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Hématémèse et </a:t>
            </a:r>
            <a:r>
              <a:rPr lang="fr-FR" sz="21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mélena</a:t>
            </a:r>
            <a:r>
              <a:rPr lang="fr-FR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par ruptures des varices </a:t>
            </a:r>
            <a:r>
              <a:rPr lang="fr-FR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</a:t>
            </a:r>
            <a:r>
              <a:rPr lang="fr-FR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phagiennes ou </a:t>
            </a:r>
            <a:endParaRPr lang="fr-FR" sz="21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gastriques, ou saignement de la </a:t>
            </a:r>
            <a:r>
              <a:rPr lang="fr-FR" sz="21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gastropathie</a:t>
            </a:r>
            <a:r>
              <a:rPr lang="fr-FR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hypertensive.</a:t>
            </a:r>
          </a:p>
        </p:txBody>
      </p:sp>
      <p:sp>
        <p:nvSpPr>
          <p:cNvPr id="20" name="Text Box 2054"/>
          <p:cNvSpPr txBox="1">
            <a:spLocks noChangeArrowheads="1"/>
          </p:cNvSpPr>
          <p:nvPr/>
        </p:nvSpPr>
        <p:spPr bwMode="auto">
          <a:xfrm>
            <a:off x="144463" y="3671888"/>
            <a:ext cx="882491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3 – Encéphalopathie hépatique :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Au cours du bloc intra-hépatique, favorisé par les shunts porto-caves à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grand débit.</a:t>
            </a:r>
          </a:p>
        </p:txBody>
      </p:sp>
      <p:sp>
        <p:nvSpPr>
          <p:cNvPr id="21" name="Text Box 2054"/>
          <p:cNvSpPr txBox="1">
            <a:spLocks noChangeArrowheads="1"/>
          </p:cNvSpPr>
          <p:nvPr/>
        </p:nvSpPr>
        <p:spPr bwMode="auto">
          <a:xfrm>
            <a:off x="144463" y="4824413"/>
            <a:ext cx="88249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4 – HTAP : </a:t>
            </a:r>
            <a:r>
              <a:rPr lang="fr-FR" sz="2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(</a:t>
            </a:r>
            <a:r>
              <a:rPr lang="fr-FR" sz="22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HyperTension</a:t>
            </a:r>
            <a:r>
              <a:rPr lang="fr-FR" sz="2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de l’Artère Pulmonaire si insuffisance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hépatique associée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Rare, de mauvais pronostic, avec dyspnée importante, syncope d’effort,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insuffisance cardiaque.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a date 1"/>
          <p:cNvSpPr>
            <a:spLocks noGrp="1"/>
          </p:cNvSpPr>
          <p:nvPr>
            <p:ph type="dt" sz="quarter" idx="10"/>
          </p:nvPr>
        </p:nvSpPr>
        <p:spPr>
          <a:xfrm>
            <a:off x="1014413" y="6372225"/>
            <a:ext cx="1905000" cy="457200"/>
          </a:xfrm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2867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3733800" cy="457200"/>
          </a:xfrm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389688" y="6372225"/>
            <a:ext cx="1905000" cy="457200"/>
          </a:xfrm>
          <a:noFill/>
        </p:spPr>
        <p:txBody>
          <a:bodyPr/>
          <a:lstStyle/>
          <a:p>
            <a:fld id="{BA11B537-D841-4BB7-8041-E66F95184AD1}" type="slidenum">
              <a:rPr lang="fr-FR" smtClean="0">
                <a:latin typeface="Times New Roman" pitchFamily="18" charset="0"/>
              </a:rPr>
              <a:pPr/>
              <a:t>24</a:t>
            </a:fld>
            <a:endParaRPr lang="fr-FR" smtClean="0">
              <a:latin typeface="Times New Roman" pitchFamily="18" charset="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 descr="G:\Ascite\2990596247_1_3_cmgbphjD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6575" y="357188"/>
            <a:ext cx="24479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G:\Ascite\ASCI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6575" y="3429000"/>
            <a:ext cx="24479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71463" y="166846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9699" name="Picture 4" descr="Ed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84313"/>
            <a:ext cx="61626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812800" y="152400"/>
            <a:ext cx="7450138" cy="1200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600">
                <a:solidFill>
                  <a:schemeClr val="accent2"/>
                </a:solidFill>
              </a:rPr>
              <a:t>Oedèmes des membres inférieurs prenant le godet</a:t>
            </a:r>
          </a:p>
        </p:txBody>
      </p:sp>
      <p:sp>
        <p:nvSpPr>
          <p:cNvPr id="29701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2970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37DCAA-BF96-4377-9BA2-DD6B3F2E9B8A}" type="slidenum">
              <a:rPr lang="fr-FR" smtClean="0">
                <a:latin typeface="Times New Roman" pitchFamily="18" charset="0"/>
              </a:rPr>
              <a:pPr/>
              <a:t>25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29703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335713"/>
            <a:ext cx="2500312" cy="4572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3072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35713"/>
            <a:ext cx="3733800" cy="457200"/>
          </a:xfrm>
          <a:noFill/>
        </p:spPr>
        <p:txBody>
          <a:bodyPr/>
          <a:lstStyle/>
          <a:p>
            <a:endParaRPr lang="fr-FR" sz="1600" smtClean="0">
              <a:latin typeface="Times New Roman" pitchFamily="18" charset="0"/>
            </a:endParaRPr>
          </a:p>
        </p:txBody>
      </p:sp>
      <p:sp>
        <p:nvSpPr>
          <p:cNvPr id="3072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64275" y="6335713"/>
            <a:ext cx="1905000" cy="457200"/>
          </a:xfrm>
          <a:noFill/>
        </p:spPr>
        <p:txBody>
          <a:bodyPr/>
          <a:lstStyle/>
          <a:p>
            <a:fld id="{661F9046-0E7A-4DE7-B1EB-EBAE731FA598}" type="slidenum">
              <a:rPr lang="fr-FR" smtClean="0">
                <a:latin typeface="Times New Roman" pitchFamily="18" charset="0"/>
              </a:rPr>
              <a:pPr/>
              <a:t>26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70667" name="AutoShape 205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5325" y="6249988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0668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249988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1" name="Text Box 2050"/>
          <p:cNvSpPr txBox="1">
            <a:spLocks noChangeArrowheads="1"/>
          </p:cNvSpPr>
          <p:nvPr/>
        </p:nvSpPr>
        <p:spPr bwMode="auto">
          <a:xfrm>
            <a:off x="142875" y="71438"/>
            <a:ext cx="8928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VII – Etiologie :</a:t>
            </a:r>
          </a:p>
        </p:txBody>
      </p:sp>
      <p:sp>
        <p:nvSpPr>
          <p:cNvPr id="12" name="Text Box 2054"/>
          <p:cNvSpPr txBox="1">
            <a:spLocks noChangeArrowheads="1"/>
          </p:cNvSpPr>
          <p:nvPr/>
        </p:nvSpPr>
        <p:spPr bwMode="auto">
          <a:xfrm>
            <a:off x="144463" y="576263"/>
            <a:ext cx="882491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1 – Bloc </a:t>
            </a:r>
            <a:r>
              <a:rPr lang="fr-FR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sous-hépatique</a:t>
            </a: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: 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L’obstacle siège soit au niveau de la veine porte ou d’une veine du système porte </a:t>
            </a:r>
            <a:r>
              <a:rPr lang="fr-FR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(</a:t>
            </a:r>
            <a:r>
              <a:rPr lang="fr-FR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htp</a:t>
            </a:r>
            <a:r>
              <a:rPr lang="fr-FR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segmentaire).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Le foie est sain </a:t>
            </a: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  <a:sym typeface="Wingdings" pitchFamily="2" charset="2"/>
              </a:rPr>
              <a:t> Les causes :</a:t>
            </a:r>
            <a:endParaRPr lang="fr-FR" sz="2200" b="1" dirty="0"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</p:txBody>
      </p:sp>
      <p:sp>
        <p:nvSpPr>
          <p:cNvPr id="19" name="Text Box 2054"/>
          <p:cNvSpPr txBox="1">
            <a:spLocks noChangeArrowheads="1"/>
          </p:cNvSpPr>
          <p:nvPr/>
        </p:nvSpPr>
        <p:spPr bwMode="auto">
          <a:xfrm>
            <a:off x="431800" y="1728788"/>
            <a:ext cx="8675688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Thrombose de la veine porte 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● Secondaire à une affection </a:t>
            </a:r>
            <a:r>
              <a:rPr lang="fr-FR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thrombogene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rgbClr val="80E4A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     * syndrome </a:t>
            </a:r>
            <a:r>
              <a:rPr lang="fr-FR" b="1" dirty="0" err="1">
                <a:solidFill>
                  <a:srgbClr val="80E4A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myéloprolifératif</a:t>
            </a:r>
            <a:r>
              <a:rPr lang="fr-FR" b="1" dirty="0">
                <a:solidFill>
                  <a:srgbClr val="80E4A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rgbClr val="80E4A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     * déficit en protéine S ou C, antithrombine III.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rgbClr val="80E4A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     * prise de contraceptifs oraux.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rgbClr val="80E4A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     * grossesse. </a:t>
            </a:r>
          </a:p>
        </p:txBody>
      </p:sp>
      <p:sp>
        <p:nvSpPr>
          <p:cNvPr id="13" name="Text Box 2054"/>
          <p:cNvSpPr txBox="1">
            <a:spLocks noChangeArrowheads="1"/>
          </p:cNvSpPr>
          <p:nvPr/>
        </p:nvSpPr>
        <p:spPr bwMode="auto">
          <a:xfrm>
            <a:off x="431800" y="3924300"/>
            <a:ext cx="86756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● Secondaire à un foyer infectieux dans le territoire porte 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rgbClr val="80E4A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     * appendicite.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rgbClr val="80E4A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     * colite infectieuse.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rgbClr val="80E4A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     * cholécystite.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rgbClr val="80E4A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     * pancréatite. </a:t>
            </a:r>
          </a:p>
        </p:txBody>
      </p:sp>
      <p:sp>
        <p:nvSpPr>
          <p:cNvPr id="14" name="Text Box 2054"/>
          <p:cNvSpPr txBox="1">
            <a:spLocks noChangeArrowheads="1"/>
          </p:cNvSpPr>
          <p:nvPr/>
        </p:nvSpPr>
        <p:spPr bwMode="auto">
          <a:xfrm>
            <a:off x="431800" y="5724525"/>
            <a:ext cx="8675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● Secondaire à un traumatisme chirurgical.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9" grpId="0" autoUpdateAnimBg="0"/>
      <p:bldP spid="13" grpId="0" autoUpdateAnimBg="0"/>
      <p:bldP spid="1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335713"/>
            <a:ext cx="2500312" cy="4572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3174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35713"/>
            <a:ext cx="3733800" cy="457200"/>
          </a:xfrm>
          <a:noFill/>
        </p:spPr>
        <p:txBody>
          <a:bodyPr/>
          <a:lstStyle/>
          <a:p>
            <a:endParaRPr lang="fr-FR" sz="1600" smtClean="0">
              <a:latin typeface="Times New Roman" pitchFamily="18" charset="0"/>
            </a:endParaRPr>
          </a:p>
        </p:txBody>
      </p:sp>
      <p:sp>
        <p:nvSpPr>
          <p:cNvPr id="317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64275" y="6335713"/>
            <a:ext cx="1905000" cy="457200"/>
          </a:xfrm>
          <a:noFill/>
        </p:spPr>
        <p:txBody>
          <a:bodyPr/>
          <a:lstStyle/>
          <a:p>
            <a:fld id="{9C2F41CA-D87C-47AC-83DD-E5B21059DA62}" type="slidenum">
              <a:rPr lang="fr-FR" smtClean="0">
                <a:latin typeface="Times New Roman" pitchFamily="18" charset="0"/>
              </a:rPr>
              <a:pPr/>
              <a:t>27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70667" name="AutoShape 205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5325" y="6249988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0668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249988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9" name="Text Box 2054"/>
          <p:cNvSpPr txBox="1">
            <a:spLocks noChangeArrowheads="1"/>
          </p:cNvSpPr>
          <p:nvPr/>
        </p:nvSpPr>
        <p:spPr bwMode="auto">
          <a:xfrm>
            <a:off x="142875" y="928688"/>
            <a:ext cx="8567738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Compression extrinsèque 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● Cancer de l’estomac, pancréas.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● Kyste hydatique.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● Adénopathie 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tuberculeuse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comprimant le pédicule hépatique.</a:t>
            </a:r>
          </a:p>
        </p:txBody>
      </p:sp>
      <p:sp>
        <p:nvSpPr>
          <p:cNvPr id="15" name="Text Box 2054"/>
          <p:cNvSpPr txBox="1">
            <a:spLocks noChangeArrowheads="1"/>
          </p:cNvSpPr>
          <p:nvPr/>
        </p:nvSpPr>
        <p:spPr bwMode="auto">
          <a:xfrm>
            <a:off x="468313" y="3571875"/>
            <a:ext cx="86756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Invasion néoplasique </a:t>
            </a:r>
            <a:r>
              <a:rPr lang="fr-FR" sz="2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luminale</a:t>
            </a:r>
            <a:r>
              <a:rPr lang="fr-F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: 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surtout au cours du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 carcinome </a:t>
            </a:r>
            <a:r>
              <a:rPr lang="fr-FR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hépato-cellulaire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.</a:t>
            </a:r>
          </a:p>
        </p:txBody>
      </p:sp>
      <p:sp>
        <p:nvSpPr>
          <p:cNvPr id="16" name="Text Box 2054"/>
          <p:cNvSpPr txBox="1">
            <a:spLocks noChangeArrowheads="1"/>
          </p:cNvSpPr>
          <p:nvPr/>
        </p:nvSpPr>
        <p:spPr bwMode="auto">
          <a:xfrm>
            <a:off x="468313" y="4929188"/>
            <a:ext cx="8675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Malformation congénitale : 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atrésie de la veine porte.</a:t>
            </a:r>
            <a:endParaRPr lang="fr-FR" sz="2600" b="1" dirty="0"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</p:txBody>
      </p:sp>
      <p:pic>
        <p:nvPicPr>
          <p:cNvPr id="13" name="Picture 2" descr="C:\Users\DDK\Documents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0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335713"/>
            <a:ext cx="2500312" cy="4572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3277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35713"/>
            <a:ext cx="3733800" cy="457200"/>
          </a:xfrm>
          <a:noFill/>
        </p:spPr>
        <p:txBody>
          <a:bodyPr/>
          <a:lstStyle/>
          <a:p>
            <a:endParaRPr lang="fr-FR" sz="1600" smtClean="0">
              <a:latin typeface="Times New Roman" pitchFamily="18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64275" y="6335713"/>
            <a:ext cx="1905000" cy="457200"/>
          </a:xfrm>
          <a:noFill/>
        </p:spPr>
        <p:txBody>
          <a:bodyPr/>
          <a:lstStyle/>
          <a:p>
            <a:fld id="{5ABD6B91-5948-4F20-BA74-EB3C95684A14}" type="slidenum">
              <a:rPr lang="fr-FR" smtClean="0">
                <a:latin typeface="Times New Roman" pitchFamily="18" charset="0"/>
              </a:rPr>
              <a:pPr/>
              <a:t>28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70667" name="AutoShape 205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5325" y="6249988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0668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249988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7" name="Text Box 2054"/>
          <p:cNvSpPr txBox="1">
            <a:spLocks noChangeArrowheads="1"/>
          </p:cNvSpPr>
          <p:nvPr/>
        </p:nvSpPr>
        <p:spPr bwMode="auto">
          <a:xfrm>
            <a:off x="144463" y="107950"/>
            <a:ext cx="89995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2</a:t>
            </a: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</a:t>
            </a: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– Bloc sus-hépatique :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Par obstruction d’au moins deux veines sus-hépatiques : </a:t>
            </a:r>
            <a:endParaRPr lang="fr-FR" sz="2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                        </a:t>
            </a:r>
            <a:r>
              <a:rPr lang="fr-FR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syndrome </a:t>
            </a:r>
            <a:r>
              <a:rPr lang="fr-FR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Budd Chiari.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Au début le foie est sain, puis il y a un ralentissement et souffrance hépatique avec cirrhose vasculaire.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L’ascite peut être riche en 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protéines</a:t>
            </a:r>
            <a:endParaRPr lang="fr-FR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charset="0"/>
            </a:endParaRPr>
          </a:p>
        </p:txBody>
      </p:sp>
      <p:sp>
        <p:nvSpPr>
          <p:cNvPr id="12" name="Text Box 2054"/>
          <p:cNvSpPr txBox="1">
            <a:spLocks noChangeArrowheads="1"/>
          </p:cNvSpPr>
          <p:nvPr/>
        </p:nvSpPr>
        <p:spPr bwMode="auto">
          <a:xfrm>
            <a:off x="285750" y="2286000"/>
            <a:ext cx="867568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  <a:sym typeface="Wingdings" pitchFamily="2" charset="2"/>
              </a:rPr>
              <a:t> Les causes :</a:t>
            </a:r>
            <a:r>
              <a:rPr lang="fr-FR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</a:t>
            </a:r>
            <a:endParaRPr lang="fr-FR" sz="2800" b="1" dirty="0"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Affections </a:t>
            </a:r>
            <a:r>
              <a:rPr lang="fr-FR" sz="2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thrombogènes</a:t>
            </a:r>
            <a:r>
              <a:rPr lang="fr-F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● Syndrome </a:t>
            </a:r>
            <a:r>
              <a:rPr lang="fr-FR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myéloprolifératif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.</a:t>
            </a:r>
            <a:endParaRPr lang="fr-FR" b="1" dirty="0">
              <a:solidFill>
                <a:srgbClr val="80E4AD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● </a:t>
            </a:r>
            <a:r>
              <a:rPr lang="fr-FR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Déficite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en protéines S ou C, antithrombine III.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● Prise de contraceptifs oraux.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● Grossesse.</a:t>
            </a:r>
          </a:p>
        </p:txBody>
      </p:sp>
      <p:sp>
        <p:nvSpPr>
          <p:cNvPr id="13" name="Text Box 2054"/>
          <p:cNvSpPr txBox="1">
            <a:spLocks noChangeArrowheads="1"/>
          </p:cNvSpPr>
          <p:nvPr/>
        </p:nvSpPr>
        <p:spPr bwMode="auto">
          <a:xfrm>
            <a:off x="0" y="4786313"/>
            <a:ext cx="867568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Compression extrinsèque </a:t>
            </a:r>
            <a:r>
              <a:rPr lang="fr-F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: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Cancer du poumon, rein, kyste hydatique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,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carcinome hépatocellulaire.</a:t>
            </a:r>
          </a:p>
        </p:txBody>
      </p:sp>
      <p:sp>
        <p:nvSpPr>
          <p:cNvPr id="14" name="Text Box 2054"/>
          <p:cNvSpPr txBox="1">
            <a:spLocks noChangeArrowheads="1"/>
          </p:cNvSpPr>
          <p:nvPr/>
        </p:nvSpPr>
        <p:spPr bwMode="auto">
          <a:xfrm>
            <a:off x="0" y="6365875"/>
            <a:ext cx="8675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Insuffisance cardiaque droite, péricardite.</a:t>
            </a:r>
          </a:p>
        </p:txBody>
      </p:sp>
      <p:pic>
        <p:nvPicPr>
          <p:cNvPr id="11" name="Picture 2" descr="C:\Users\DDK\Documents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375150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a dat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33795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A4E0ED-6B05-4867-BECC-882040898C69}" type="slidenum">
              <a:rPr lang="fr-FR" smtClean="0">
                <a:latin typeface="Times New Roman" pitchFamily="18" charset="0"/>
              </a:rPr>
              <a:pPr/>
              <a:t>29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6" name="Text Box 2054"/>
          <p:cNvSpPr txBox="1">
            <a:spLocks noChangeArrowheads="1"/>
          </p:cNvSpPr>
          <p:nvPr/>
        </p:nvSpPr>
        <p:spPr bwMode="auto">
          <a:xfrm>
            <a:off x="357188" y="285750"/>
            <a:ext cx="8099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3</a:t>
            </a: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– </a:t>
            </a: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Bloc intra-hépatique : </a:t>
            </a:r>
          </a:p>
        </p:txBody>
      </p:sp>
      <p:sp>
        <p:nvSpPr>
          <p:cNvPr id="7" name="Text Box 2054"/>
          <p:cNvSpPr txBox="1">
            <a:spLocks noChangeArrowheads="1"/>
          </p:cNvSpPr>
          <p:nvPr/>
        </p:nvSpPr>
        <p:spPr bwMode="auto">
          <a:xfrm>
            <a:off x="468313" y="1214438"/>
            <a:ext cx="8675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Cirrhose quelque soit son étiologie.</a:t>
            </a:r>
          </a:p>
        </p:txBody>
      </p:sp>
      <p:sp>
        <p:nvSpPr>
          <p:cNvPr id="8" name="Text Box 2054"/>
          <p:cNvSpPr txBox="1">
            <a:spLocks noChangeArrowheads="1"/>
          </p:cNvSpPr>
          <p:nvPr/>
        </p:nvSpPr>
        <p:spPr bwMode="auto">
          <a:xfrm>
            <a:off x="285750" y="2214563"/>
            <a:ext cx="86756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Fibrose hépatique congénitale.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Tuberculose.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Sarcoïdose 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(granulome tuberculoïde).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Amylose hépatique.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249988"/>
            <a:ext cx="2500312" cy="4572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717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z="1600" smtClean="0">
              <a:latin typeface="Times New Roman" pitchFamily="18" charset="0"/>
            </a:endParaRPr>
          </a:p>
        </p:txBody>
      </p:sp>
      <p:sp>
        <p:nvSpPr>
          <p:cNvPr id="71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64275" y="6248400"/>
            <a:ext cx="1905000" cy="457200"/>
          </a:xfrm>
          <a:noFill/>
        </p:spPr>
        <p:txBody>
          <a:bodyPr/>
          <a:lstStyle/>
          <a:p>
            <a:fld id="{3D897572-DFD2-443B-95DC-F23FEC274583}" type="slidenum">
              <a:rPr lang="fr-FR" smtClean="0">
                <a:latin typeface="Times New Roman" pitchFamily="18" charset="0"/>
              </a:rPr>
              <a:pPr/>
              <a:t>3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70658" name="Text Box 2050"/>
          <p:cNvSpPr txBox="1">
            <a:spLocks noChangeArrowheads="1"/>
          </p:cNvSpPr>
          <p:nvPr/>
        </p:nvSpPr>
        <p:spPr bwMode="auto">
          <a:xfrm>
            <a:off x="142875" y="468313"/>
            <a:ext cx="7731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I – Définition</a:t>
            </a:r>
          </a:p>
        </p:txBody>
      </p:sp>
      <p:sp>
        <p:nvSpPr>
          <p:cNvPr id="70667" name="AutoShape 205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5325" y="6249988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0668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249988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5" name="Text Box 2054"/>
          <p:cNvSpPr txBox="1">
            <a:spLocks noChangeAspect="1" noChangeArrowheads="1"/>
          </p:cNvSpPr>
          <p:nvPr/>
        </p:nvSpPr>
        <p:spPr bwMode="auto">
          <a:xfrm>
            <a:off x="287338" y="1187450"/>
            <a:ext cx="8783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L’HTP est définie par :</a:t>
            </a:r>
          </a:p>
        </p:txBody>
      </p:sp>
      <p:sp>
        <p:nvSpPr>
          <p:cNvPr id="10" name="Text Box 2054"/>
          <p:cNvSpPr txBox="1">
            <a:spLocks noChangeArrowheads="1"/>
          </p:cNvSpPr>
          <p:nvPr/>
        </p:nvSpPr>
        <p:spPr bwMode="auto">
          <a:xfrm>
            <a:off x="252413" y="1944688"/>
            <a:ext cx="83645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une pression portale ≥ 12 </a:t>
            </a:r>
            <a:r>
              <a:rPr lang="fr-FR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mmHg</a:t>
            </a: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(N: 7-12 </a:t>
            </a:r>
            <a:r>
              <a:rPr lang="fr-FR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mmHg</a:t>
            </a: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).</a:t>
            </a:r>
          </a:p>
        </p:txBody>
      </p:sp>
      <p:sp>
        <p:nvSpPr>
          <p:cNvPr id="14" name="Text Box 2054"/>
          <p:cNvSpPr txBox="1">
            <a:spLocks noChangeAspect="1" noChangeArrowheads="1"/>
          </p:cNvSpPr>
          <p:nvPr/>
        </p:nvSpPr>
        <p:spPr bwMode="auto">
          <a:xfrm>
            <a:off x="252413" y="2663825"/>
            <a:ext cx="85693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</a:t>
            </a: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Existence d’un gradient de pression entre le système 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porte et le système cave &gt; 5 </a:t>
            </a:r>
            <a:r>
              <a:rPr lang="fr-FR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mmHg</a:t>
            </a: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(N : 1-4 </a:t>
            </a:r>
            <a:r>
              <a:rPr lang="fr-FR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mmHg</a:t>
            </a: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15" grpId="0" autoUpdateAnimBg="0"/>
      <p:bldP spid="10" grpId="0" autoUpdateAnimBg="0"/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249988"/>
            <a:ext cx="2500312" cy="4572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819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z="1600" smtClean="0">
              <a:latin typeface="Times New Roman" pitchFamily="18" charset="0"/>
            </a:endParaRP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64275" y="6248400"/>
            <a:ext cx="1905000" cy="457200"/>
          </a:xfrm>
          <a:noFill/>
        </p:spPr>
        <p:txBody>
          <a:bodyPr/>
          <a:lstStyle/>
          <a:p>
            <a:fld id="{D1FED9E3-BB14-4A26-B701-A7388ADA4533}" type="slidenum">
              <a:rPr lang="fr-FR" smtClean="0">
                <a:latin typeface="Times New Roman" pitchFamily="18" charset="0"/>
              </a:rPr>
              <a:pPr/>
              <a:t>4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70658" name="Text Box 2050"/>
          <p:cNvSpPr txBox="1">
            <a:spLocks noChangeArrowheads="1"/>
          </p:cNvSpPr>
          <p:nvPr/>
        </p:nvSpPr>
        <p:spPr bwMode="auto">
          <a:xfrm>
            <a:off x="142875" y="107950"/>
            <a:ext cx="8928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II – Rappel Anatomique</a:t>
            </a:r>
          </a:p>
        </p:txBody>
      </p:sp>
      <p:sp>
        <p:nvSpPr>
          <p:cNvPr id="70667" name="AutoShape 205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5325" y="6249988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0668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249988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5" name="Text Box 2054"/>
          <p:cNvSpPr txBox="1">
            <a:spLocks noChangeAspect="1" noChangeArrowheads="1"/>
          </p:cNvSpPr>
          <p:nvPr/>
        </p:nvSpPr>
        <p:spPr bwMode="auto">
          <a:xfrm>
            <a:off x="287338" y="755650"/>
            <a:ext cx="8783637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Le système porte a pour fonction essentielle d’amener aux cellules hépatiques les nutriments absorbés à l’étage intestinal. Il est caractérisé par l’existence à ses extrémités d’un réseau veineux dense.</a:t>
            </a:r>
          </a:p>
          <a:p>
            <a:pPr eaLnBrk="0" hangingPunct="0">
              <a:spcBef>
                <a:spcPts val="60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A l’origine du système porte, 4 principaux troncs drainent le territoire splanchnique : 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31800" y="2700338"/>
            <a:ext cx="86391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La veine mésentérique supérieure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draine le grêle et le colon droit.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La veine mésentérique inférieure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draine le colon gauche et le rectum.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La veine splénique draine la rate. 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Les veines accessoires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drainent l’estomac, la vésicule biliaire, le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pancréas. </a:t>
            </a:r>
          </a:p>
        </p:txBody>
      </p:sp>
      <p:sp>
        <p:nvSpPr>
          <p:cNvPr id="14" name="Text Box 2054"/>
          <p:cNvSpPr txBox="1">
            <a:spLocks noChangeAspect="1" noChangeArrowheads="1"/>
          </p:cNvSpPr>
          <p:nvPr/>
        </p:nvSpPr>
        <p:spPr bwMode="auto">
          <a:xfrm>
            <a:off x="287338" y="4500563"/>
            <a:ext cx="87852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A sa terminaison on a un delta veineux s’épanouissant dans le foie</a:t>
            </a:r>
          </a:p>
          <a:p>
            <a:pPr eaLnBrk="0" hangingPunct="0">
              <a:spcBef>
                <a:spcPts val="60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Puis, un drainage assuré par trois veines sus-hépatiques vers le cœur droit via la veine cave inférieure.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chemeClr val="folHlink"/>
                </a:solidFill>
                <a:cs typeface="Times New Roman" charset="0"/>
              </a:rPr>
              <a:t>II – Rappel Anatomique</a:t>
            </a:r>
            <a:br>
              <a:rPr lang="fr-FR" b="1" dirty="0" smtClean="0">
                <a:solidFill>
                  <a:schemeClr val="folHlink"/>
                </a:solidFill>
                <a:cs typeface="Times New Roman" charset="0"/>
              </a:rPr>
            </a:br>
            <a:endParaRPr lang="fr-FR" dirty="0"/>
          </a:p>
        </p:txBody>
      </p:sp>
      <p:sp>
        <p:nvSpPr>
          <p:cNvPr id="9219" name="Espace réservé de la date 2"/>
          <p:cNvSpPr>
            <a:spLocks noGrp="1"/>
          </p:cNvSpPr>
          <p:nvPr>
            <p:ph type="dt" sz="quarter" idx="10"/>
          </p:nvPr>
        </p:nvSpPr>
        <p:spPr>
          <a:xfrm>
            <a:off x="428625" y="6248400"/>
            <a:ext cx="2857500" cy="457200"/>
          </a:xfrm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13B830-3180-4360-A8CE-4250AFF84AB3}" type="slidenum">
              <a:rPr lang="fr-FR" smtClean="0">
                <a:latin typeface="Times New Roman" pitchFamily="18" charset="0"/>
              </a:rPr>
              <a:pPr/>
              <a:t>5</a:t>
            </a:fld>
            <a:endParaRPr lang="fr-FR" smtClean="0">
              <a:latin typeface="Times New Roman" pitchFamily="18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428750"/>
            <a:ext cx="6048375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 l="2844" t="4213" r="3258" b="3403"/>
          <a:stretch>
            <a:fillRect/>
          </a:stretch>
        </p:blipFill>
        <p:spPr bwMode="auto">
          <a:xfrm>
            <a:off x="468313" y="406400"/>
            <a:ext cx="8351837" cy="5399088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858963" y="6213475"/>
            <a:ext cx="4873625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0"/>
              </a:lnSpc>
            </a:pPr>
            <a:endParaRPr lang="fr-FR" sz="2800" b="1" i="1">
              <a:solidFill>
                <a:srgbClr val="FFFF99"/>
              </a:solidFill>
            </a:endParaRPr>
          </a:p>
          <a:p>
            <a:r>
              <a:rPr lang="fr-FR" sz="2800" b="1" i="1">
                <a:solidFill>
                  <a:srgbClr val="FFFF99"/>
                </a:solidFill>
              </a:rPr>
              <a:t>SYSTEME PORTE NORMAL</a:t>
            </a:r>
          </a:p>
          <a:p>
            <a:pPr>
              <a:lnSpc>
                <a:spcPct val="0"/>
              </a:lnSpc>
            </a:pPr>
            <a:endParaRPr lang="fr-FR" sz="2800" b="1" i="1">
              <a:solidFill>
                <a:srgbClr val="FFFF99"/>
              </a:solidFill>
            </a:endParaRPr>
          </a:p>
        </p:txBody>
      </p:sp>
      <p:sp>
        <p:nvSpPr>
          <p:cNvPr id="1024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1024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E2EC74-B8BD-41B3-B63D-E2E48AA4557E}" type="slidenum">
              <a:rPr lang="fr-FR" smtClean="0">
                <a:latin typeface="Times New Roman" pitchFamily="18" charset="0"/>
              </a:rPr>
              <a:pPr/>
              <a:t>6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024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1126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1126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FE539-980C-4957-A324-154750DCAE11}" type="slidenum">
              <a:rPr lang="fr-FR" smtClean="0">
                <a:latin typeface="Times New Roman" pitchFamily="18" charset="0"/>
              </a:rPr>
              <a:pPr/>
              <a:t>7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52513"/>
            <a:ext cx="7772400" cy="302418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fr-FR" smtClean="0">
              <a:latin typeface="Berlin Sans FB" pitchFamily="34" charset="0"/>
            </a:endParaRPr>
          </a:p>
          <a:p>
            <a:pPr>
              <a:buFontTx/>
              <a:buNone/>
            </a:pPr>
            <a:endParaRPr lang="fr-FR" smtClean="0">
              <a:latin typeface="Berlin Sans FB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141466"/>
              </a:gs>
              <a:gs pos="50000">
                <a:srgbClr val="3333FF"/>
              </a:gs>
              <a:gs pos="100000">
                <a:srgbClr val="1414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1" name="WordArt 4"/>
          <p:cNvSpPr>
            <a:spLocks noChangeArrowheads="1" noChangeShapeType="1" noTextEdit="1"/>
          </p:cNvSpPr>
          <p:nvPr/>
        </p:nvSpPr>
        <p:spPr bwMode="auto">
          <a:xfrm>
            <a:off x="71438" y="188913"/>
            <a:ext cx="637222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i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Berlin Sans FB"/>
              </a:rPr>
              <a:t>3 TYPES D'HYPERTENSION PORTALE</a:t>
            </a:r>
          </a:p>
        </p:txBody>
      </p:sp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539750" y="1125538"/>
            <a:ext cx="74168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FR" sz="3200">
                <a:latin typeface="Berlin Sans FB" pitchFamily="34" charset="0"/>
              </a:rPr>
              <a:t>Les obstacles à la circulation porto-hépatique peuvent siéger dans :</a:t>
            </a:r>
          </a:p>
          <a:p>
            <a:pPr>
              <a:buFontTx/>
              <a:buBlip>
                <a:blip r:embed="rId2"/>
              </a:buBlip>
            </a:pPr>
            <a:r>
              <a:rPr lang="fr-FR" sz="2800">
                <a:latin typeface="Berlin Sans FB" pitchFamily="34" charset="0"/>
              </a:rPr>
              <a:t> Foie </a:t>
            </a:r>
            <a:r>
              <a:rPr lang="fr-FR" sz="2800">
                <a:latin typeface="Berlin Sans FB" pitchFamily="34" charset="0"/>
                <a:sym typeface="Wingdings" pitchFamily="2" charset="2"/>
              </a:rPr>
              <a:t> bloc intra-hépatique</a:t>
            </a:r>
          </a:p>
          <a:p>
            <a:pPr>
              <a:buFontTx/>
              <a:buBlip>
                <a:blip r:embed="rId2"/>
              </a:buBlip>
            </a:pPr>
            <a:r>
              <a:rPr lang="fr-FR" sz="2800">
                <a:latin typeface="Berlin Sans FB" pitchFamily="34" charset="0"/>
                <a:sym typeface="Wingdings" pitchFamily="2" charset="2"/>
              </a:rPr>
              <a:t> Veine porte  bloc sous hépatique</a:t>
            </a:r>
          </a:p>
          <a:p>
            <a:pPr>
              <a:buFontTx/>
              <a:buBlip>
                <a:blip r:embed="rId2"/>
              </a:buBlip>
            </a:pPr>
            <a:r>
              <a:rPr lang="fr-FR" sz="2800">
                <a:latin typeface="Berlin Sans FB" pitchFamily="34" charset="0"/>
                <a:sym typeface="Wingdings" pitchFamily="2" charset="2"/>
              </a:rPr>
              <a:t> Veine sus hépatiques et partie terminale veine cave inférieure  bloc sus hépatique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074"/>
          <p:cNvSpPr>
            <a:spLocks noChangeArrowheads="1"/>
          </p:cNvSpPr>
          <p:nvPr/>
        </p:nvSpPr>
        <p:spPr bwMode="auto">
          <a:xfrm>
            <a:off x="2071688" y="10668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2291" name="Picture 3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463" y="266700"/>
            <a:ext cx="697547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3076"/>
          <p:cNvSpPr txBox="1">
            <a:spLocks noChangeArrowheads="1"/>
          </p:cNvSpPr>
          <p:nvPr/>
        </p:nvSpPr>
        <p:spPr bwMode="auto">
          <a:xfrm>
            <a:off x="1150938" y="4191000"/>
            <a:ext cx="2616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Bloc infrahépatique</a:t>
            </a:r>
          </a:p>
        </p:txBody>
      </p:sp>
      <p:sp>
        <p:nvSpPr>
          <p:cNvPr id="12293" name="Text Box 3077"/>
          <p:cNvSpPr txBox="1">
            <a:spLocks noChangeArrowheads="1"/>
          </p:cNvSpPr>
          <p:nvPr/>
        </p:nvSpPr>
        <p:spPr bwMode="auto">
          <a:xfrm>
            <a:off x="4862513" y="1590675"/>
            <a:ext cx="2598737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Bloc intrahépatique</a:t>
            </a:r>
          </a:p>
        </p:txBody>
      </p:sp>
      <p:sp>
        <p:nvSpPr>
          <p:cNvPr id="12294" name="Text Box 3078"/>
          <p:cNvSpPr txBox="1">
            <a:spLocks noChangeArrowheads="1"/>
          </p:cNvSpPr>
          <p:nvPr/>
        </p:nvSpPr>
        <p:spPr bwMode="auto">
          <a:xfrm>
            <a:off x="188913" y="66675"/>
            <a:ext cx="270351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Bloc suprahépatique</a:t>
            </a:r>
          </a:p>
        </p:txBody>
      </p:sp>
      <p:sp>
        <p:nvSpPr>
          <p:cNvPr id="12295" name="Text Box 3079"/>
          <p:cNvSpPr txBox="1">
            <a:spLocks noChangeArrowheads="1"/>
          </p:cNvSpPr>
          <p:nvPr/>
        </p:nvSpPr>
        <p:spPr bwMode="auto">
          <a:xfrm>
            <a:off x="5221288" y="5562600"/>
            <a:ext cx="3565525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i="1"/>
              <a:t>HTP segmentaire par</a:t>
            </a:r>
          </a:p>
          <a:p>
            <a:pPr algn="ctr"/>
            <a:r>
              <a:rPr lang="fr-FR" i="1"/>
              <a:t>obstruction veine splénique</a:t>
            </a:r>
          </a:p>
        </p:txBody>
      </p:sp>
      <p:sp>
        <p:nvSpPr>
          <p:cNvPr id="12296" name="Line 3080"/>
          <p:cNvSpPr>
            <a:spLocks noChangeShapeType="1"/>
          </p:cNvSpPr>
          <p:nvPr/>
        </p:nvSpPr>
        <p:spPr bwMode="auto">
          <a:xfrm flipH="1" flipV="1">
            <a:off x="5148263" y="4419600"/>
            <a:ext cx="269875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297" name="Text Box 3081"/>
          <p:cNvSpPr txBox="1">
            <a:spLocks noChangeArrowheads="1"/>
          </p:cNvSpPr>
          <p:nvPr/>
        </p:nvSpPr>
        <p:spPr bwMode="auto">
          <a:xfrm>
            <a:off x="5757863" y="228600"/>
            <a:ext cx="1524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inférieure</a:t>
            </a:r>
          </a:p>
        </p:txBody>
      </p:sp>
      <p:sp>
        <p:nvSpPr>
          <p:cNvPr id="12298" name="Espace réservé de la date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12299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2341C4-A7CF-4996-BCBA-9D92705DD458}" type="slidenum">
              <a:rPr lang="fr-FR" smtClean="0">
                <a:latin typeface="Times New Roman" pitchFamily="18" charset="0"/>
              </a:rPr>
              <a:pPr/>
              <a:t>8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2300" name="Espace réservé du pied de page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306388" y="6249988"/>
            <a:ext cx="2500312" cy="457200"/>
          </a:xfrm>
          <a:noFill/>
        </p:spPr>
        <p:txBody>
          <a:bodyPr/>
          <a:lstStyle/>
          <a:p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1331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z="1600" smtClean="0">
              <a:latin typeface="Times New Roman" pitchFamily="18" charset="0"/>
            </a:endParaRPr>
          </a:p>
        </p:txBody>
      </p:sp>
      <p:sp>
        <p:nvSpPr>
          <p:cNvPr id="133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64275" y="6248400"/>
            <a:ext cx="1905000" cy="457200"/>
          </a:xfrm>
          <a:noFill/>
        </p:spPr>
        <p:txBody>
          <a:bodyPr/>
          <a:lstStyle/>
          <a:p>
            <a:fld id="{88671F75-8D03-415C-9509-D02A4C9818FF}" type="slidenum">
              <a:rPr lang="fr-FR" smtClean="0">
                <a:latin typeface="Times New Roman" pitchFamily="18" charset="0"/>
              </a:rPr>
              <a:pPr/>
              <a:t>9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70667" name="AutoShape 205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5325" y="6249988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0668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249988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4" name="Text Box 2054"/>
          <p:cNvSpPr txBox="1">
            <a:spLocks noChangeAspect="1" noChangeArrowheads="1"/>
          </p:cNvSpPr>
          <p:nvPr/>
        </p:nvSpPr>
        <p:spPr bwMode="auto">
          <a:xfrm>
            <a:off x="287338" y="2349500"/>
            <a:ext cx="87852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Le sang portal cherche à contourner l’obstacle et à gagner les zones de basse pression constituées par le système cave. </a:t>
            </a:r>
          </a:p>
          <a:p>
            <a:pPr eaLnBrk="0" hangingPunct="0">
              <a:spcBef>
                <a:spcPts val="600"/>
              </a:spcBef>
              <a:buClr>
                <a:schemeClr val="tx2"/>
              </a:buClr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Il empreinte pour cela une nouvelle voie :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anastomose porto-cave naturelle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par inversion du courant ou par dilatation de veines préexistantes mais normalement très fines et peu ou non fonctionnelle.</a:t>
            </a:r>
          </a:p>
        </p:txBody>
      </p:sp>
      <p:sp>
        <p:nvSpPr>
          <p:cNvPr id="11" name="Text Box 2050"/>
          <p:cNvSpPr txBox="1">
            <a:spLocks noChangeArrowheads="1"/>
          </p:cNvSpPr>
          <p:nvPr/>
        </p:nvSpPr>
        <p:spPr bwMode="auto">
          <a:xfrm>
            <a:off x="215900" y="620713"/>
            <a:ext cx="8928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III – Conséquences :</a:t>
            </a:r>
          </a:p>
        </p:txBody>
      </p:sp>
      <p:sp>
        <p:nvSpPr>
          <p:cNvPr id="12" name="Text Box 2054"/>
          <p:cNvSpPr txBox="1">
            <a:spLocks noChangeArrowheads="1"/>
          </p:cNvSpPr>
          <p:nvPr/>
        </p:nvSpPr>
        <p:spPr bwMode="auto">
          <a:xfrm>
            <a:off x="144463" y="1484313"/>
            <a:ext cx="54292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1 – Anastomoses porto-caves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Essor">
  <a:themeElements>
    <a:clrScheme name="Ess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Ess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lnDef>
  </a:objectDefaults>
  <a:extraClrSchemeLst>
    <a:extraClrScheme>
      <a:clrScheme name="Ess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Designs\Essor.pot</Template>
  <TotalTime>5146</TotalTime>
  <Words>1307</Words>
  <Application>Microsoft Office PowerPoint</Application>
  <PresentationFormat>Affichage à l'écran (4:3)</PresentationFormat>
  <Paragraphs>188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Times New Roman</vt:lpstr>
      <vt:lpstr>Arial</vt:lpstr>
      <vt:lpstr>Wingdings</vt:lpstr>
      <vt:lpstr>Berlin Sans FB</vt:lpstr>
      <vt:lpstr>Comic Sans MS</vt:lpstr>
      <vt:lpstr>Essor</vt:lpstr>
      <vt:lpstr>Diapositive 1</vt:lpstr>
      <vt:lpstr>Diapositive 2</vt:lpstr>
      <vt:lpstr>Diapositive 3</vt:lpstr>
      <vt:lpstr>Diapositive 4</vt:lpstr>
      <vt:lpstr>II – Rappel Anatomique 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Varices oesophagiennes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Company>CHU IBN SINA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thérapeutique du RGO</dc:title>
  <dc:creator>F.DAMMENE-DEBBIH</dc:creator>
  <cp:lastModifiedBy>Propriétaire</cp:lastModifiedBy>
  <cp:revision>483</cp:revision>
  <dcterms:created xsi:type="dcterms:W3CDTF">2001-03-05T20:41:49Z</dcterms:created>
  <dcterms:modified xsi:type="dcterms:W3CDTF">2020-04-03T15:27:26Z</dcterms:modified>
</cp:coreProperties>
</file>