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pPr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 </a:t>
            </a:r>
            <a: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fr-FR" sz="4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Complications du </a:t>
            </a:r>
            <a:r>
              <a:rPr lang="fr-FR" sz="4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Diabète</a:t>
            </a:r>
            <a:br>
              <a:rPr lang="fr-FR" sz="4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fr-FR" sz="4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insulino</a:t>
            </a:r>
            <a:r>
              <a:rPr lang="fr-FR" sz="4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-</a:t>
            </a:r>
            <a:r>
              <a:rPr lang="fr-FR" sz="4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dépendant </a:t>
            </a:r>
            <a:r>
              <a:rPr lang="fr-FR" sz="4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de l’enfant</a:t>
            </a:r>
            <a:r>
              <a:rPr lang="fr-FR" sz="4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/>
            </a:r>
            <a:br>
              <a:rPr lang="fr-FR" sz="4800" dirty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endParaRPr lang="fr-FR" sz="48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67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054810"/>
              </p:ext>
            </p:extLst>
          </p:nvPr>
        </p:nvGraphicFramePr>
        <p:xfrm>
          <a:off x="241300" y="1270000"/>
          <a:ext cx="11506200" cy="34035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7936"/>
                <a:gridCol w="5794758"/>
                <a:gridCol w="4303506"/>
              </a:tblGrid>
              <a:tr h="5203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 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 H0-H2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H2-H24</a:t>
                      </a:r>
                      <a:endParaRPr lang="fr-F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669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Collapsus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SSI : 10cc/kg en 30min (répéter si pouls faible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3l/m</a:t>
                      </a:r>
                      <a:r>
                        <a:rPr lang="fr-FR" sz="1800" b="1" baseline="30000" dirty="0">
                          <a:effectLst/>
                        </a:rPr>
                        <a:t>2 </a:t>
                      </a:r>
                      <a:r>
                        <a:rPr lang="fr-FR" sz="1800" b="1" dirty="0">
                          <a:effectLst/>
                        </a:rPr>
                        <a:t>SG 5% + 2g </a:t>
                      </a:r>
                      <a:r>
                        <a:rPr lang="fr-FR" sz="1800" b="1" dirty="0" err="1">
                          <a:effectLst/>
                        </a:rPr>
                        <a:t>Nacl</a:t>
                      </a:r>
                      <a:r>
                        <a:rPr lang="fr-FR" sz="1800" b="1" dirty="0">
                          <a:effectLst/>
                        </a:rPr>
                        <a:t> , 3g KCL, 3g gluconate de Ca</a:t>
                      </a:r>
                      <a:r>
                        <a:rPr lang="fr-FR" sz="1800" b="1" baseline="30000" dirty="0">
                          <a:effectLst/>
                        </a:rPr>
                        <a:t>++ </a:t>
                      </a:r>
                      <a:r>
                        <a:rPr lang="fr-FR" sz="1800" b="1" dirty="0">
                          <a:effectLst/>
                        </a:rPr>
                        <a:t>0,5g sulfate de Mg</a:t>
                      </a:r>
                      <a:r>
                        <a:rPr lang="fr-FR" sz="1800" b="1" baseline="30000" dirty="0">
                          <a:effectLst/>
                        </a:rPr>
                        <a:t>++ </a:t>
                      </a:r>
                      <a:r>
                        <a:rPr lang="fr-FR" sz="1800" b="1" dirty="0">
                          <a:effectLst/>
                        </a:rPr>
                        <a:t>. Relais se fait par le SG10% avec les mêmes électrolytes dès que la glycémie = 2g/l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669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PH ˂ 7,20 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SBI 14‰ : 5cc/kg en 30min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4942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Tous/ cas</a:t>
                      </a:r>
                      <a:endParaRPr lang="fr-F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SSI 9‰ : 10cc/kg/h puis le volume est adapté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Selon la Na</a:t>
                      </a:r>
                      <a:r>
                        <a:rPr lang="fr-FR" sz="1800" b="1" baseline="30000" dirty="0">
                          <a:effectLst/>
                        </a:rPr>
                        <a:t>+ </a:t>
                      </a:r>
                      <a:r>
                        <a:rPr lang="fr-FR" sz="1800" b="1" dirty="0">
                          <a:effectLst/>
                        </a:rPr>
                        <a:t>corrigée (SSI 9‰ : 8cc/kg si Na</a:t>
                      </a:r>
                      <a:r>
                        <a:rPr lang="fr-FR" sz="1800" b="1" baseline="30000" dirty="0">
                          <a:effectLst/>
                        </a:rPr>
                        <a:t>+</a:t>
                      </a:r>
                      <a:r>
                        <a:rPr lang="fr-FR" sz="1800" b="1" dirty="0">
                          <a:effectLst/>
                        </a:rPr>
                        <a:t> ˂138meq/l) et enrichi en KCL si pas d’IR organique et pas d’hyper K</a:t>
                      </a:r>
                      <a:r>
                        <a:rPr lang="fr-FR" sz="1800" b="1" baseline="30000" dirty="0">
                          <a:effectLst/>
                        </a:rPr>
                        <a:t>+</a:t>
                      </a:r>
                      <a:r>
                        <a:rPr lang="fr-FR" sz="1800" b="1" dirty="0">
                          <a:effectLst/>
                        </a:rPr>
                        <a:t>. Après 2H → </a:t>
                      </a:r>
                      <a:r>
                        <a:rPr lang="fr-FR" sz="1800" b="1" dirty="0" smtClean="0">
                          <a:effectLst/>
                        </a:rPr>
                        <a:t>SG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463826" y="3545959"/>
            <a:ext cx="191171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65100" y="0"/>
            <a:ext cx="103505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50000"/>
              </a:lnSpc>
              <a:spcAft>
                <a:spcPts val="0"/>
              </a:spcAft>
            </a:pP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Insulinothérapie et réhydratation : Recommandations de consensus de l’ISPAD</a:t>
            </a:r>
            <a:endParaRPr lang="fr-FR" sz="24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>
              <a:lnSpc>
                <a:spcPct val="150000"/>
              </a:lnSpc>
              <a:spcAft>
                <a:spcPts val="0"/>
              </a:spcAft>
            </a:pP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Réhydratation :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Obligatoirement  réalisée avant l’insulinothérapie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3200" y="4758879"/>
            <a:ext cx="11734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Perfusion de l’Io rapide par pompe IV continue diluée dans du SSI (1cc = 1u d’Io dilué dans 99cc SSI) à la dose de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0,1u /kg/heure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(0,05u/kg/H si ˂ 5 ans) en Y avec la réhydratation. 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</a:t>
            </a:r>
            <a:r>
              <a:rPr lang="fr-F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gly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˂1g/l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réduction de 50%.    Si </a:t>
            </a:r>
            <a:r>
              <a:rPr lang="fr-F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glyc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˃ 2,50g/l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Augmentation de 50%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738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2942" y="1387124"/>
            <a:ext cx="1197905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accent1"/>
              </a:buClr>
            </a:pPr>
            <a:r>
              <a:rPr lang="fr-FR" sz="2400" b="1" dirty="0" smtClean="0"/>
              <a:t>Complications</a:t>
            </a:r>
            <a:r>
              <a:rPr lang="fr-FR" sz="2400" b="1" dirty="0"/>
              <a:t>  inhérentes au traitement:</a:t>
            </a:r>
            <a:r>
              <a:rPr lang="fr-FR" sz="2400" dirty="0"/>
              <a:t> </a:t>
            </a:r>
            <a:endParaRPr lang="fr-FR" sz="2400" dirty="0" smtClean="0"/>
          </a:p>
          <a:p>
            <a:pPr marL="285750" indent="-285750">
              <a:lnSpc>
                <a:spcPct val="150000"/>
              </a:lnSpc>
              <a:buClr>
                <a:schemeClr val="accent1"/>
              </a:buClr>
            </a:pPr>
            <a:endParaRPr lang="fr-FR" sz="2400" dirty="0"/>
          </a:p>
          <a:p>
            <a:pPr lvl="0">
              <a:lnSpc>
                <a:spcPct val="150000"/>
              </a:lnSpc>
              <a:buFontTx/>
              <a:buChar char="-"/>
            </a:pPr>
            <a:r>
              <a:rPr lang="fr-FR" sz="2400" dirty="0" smtClean="0"/>
              <a:t>Œdème </a:t>
            </a:r>
            <a:r>
              <a:rPr lang="fr-FR" sz="2400" dirty="0"/>
              <a:t>cérébral durant les 1</a:t>
            </a:r>
            <a:r>
              <a:rPr lang="fr-FR" sz="2000" dirty="0"/>
              <a:t>ères</a:t>
            </a:r>
            <a:r>
              <a:rPr lang="fr-FR" sz="2400" dirty="0"/>
              <a:t> 24Heures, en rapport avec </a:t>
            </a:r>
            <a:r>
              <a:rPr lang="fr-FR" sz="2400" dirty="0" smtClean="0"/>
              <a:t>une: </a:t>
            </a:r>
          </a:p>
          <a:p>
            <a:pPr lvl="0" algn="ctr">
              <a:lnSpc>
                <a:spcPct val="150000"/>
              </a:lnSpc>
            </a:pPr>
            <a:r>
              <a:rPr lang="fr-FR" sz="2400" dirty="0" smtClean="0"/>
              <a:t> * hyperhydratation</a:t>
            </a:r>
            <a:r>
              <a:rPr lang="fr-FR" sz="2400" dirty="0"/>
              <a:t>, </a:t>
            </a:r>
            <a:endParaRPr lang="fr-FR" sz="2400" dirty="0" smtClean="0"/>
          </a:p>
          <a:p>
            <a:pPr lvl="0" algn="ctr">
              <a:lnSpc>
                <a:spcPct val="150000"/>
              </a:lnSpc>
              <a:buFont typeface="Arial" charset="0"/>
              <a:buChar char="•"/>
            </a:pPr>
            <a:r>
              <a:rPr lang="fr-FR" sz="2400" dirty="0" smtClean="0"/>
              <a:t>chute </a:t>
            </a:r>
            <a:r>
              <a:rPr lang="fr-FR" sz="2400" dirty="0"/>
              <a:t>trop rapide de la </a:t>
            </a:r>
            <a:r>
              <a:rPr lang="fr-FR" sz="2400" dirty="0" err="1" smtClean="0"/>
              <a:t>gly</a:t>
            </a:r>
            <a:endParaRPr lang="fr-FR" sz="2400" dirty="0" smtClean="0"/>
          </a:p>
          <a:p>
            <a:pPr lvl="0" algn="ctr">
              <a:lnSpc>
                <a:spcPct val="150000"/>
              </a:lnSpc>
              <a:buFont typeface="Arial" charset="0"/>
              <a:buChar char="•"/>
            </a:pPr>
            <a:r>
              <a:rPr lang="fr-FR" sz="2400" dirty="0" smtClean="0"/>
              <a:t>* l’acidose</a:t>
            </a:r>
            <a:r>
              <a:rPr lang="fr-FR" sz="2400" dirty="0"/>
              <a:t>.</a:t>
            </a:r>
          </a:p>
          <a:p>
            <a:pPr lvl="0">
              <a:lnSpc>
                <a:spcPct val="150000"/>
              </a:lnSpc>
            </a:pPr>
            <a:r>
              <a:rPr lang="fr-FR" sz="2400" dirty="0" smtClean="0"/>
              <a:t>- Hypo </a:t>
            </a:r>
            <a:r>
              <a:rPr lang="fr-FR" sz="2400" dirty="0"/>
              <a:t>k</a:t>
            </a:r>
            <a:r>
              <a:rPr lang="fr-FR" sz="2400" baseline="30000" dirty="0"/>
              <a:t>+  </a:t>
            </a:r>
            <a:r>
              <a:rPr lang="fr-FR" sz="2400" dirty="0"/>
              <a:t>durant les 1</a:t>
            </a:r>
            <a:r>
              <a:rPr lang="fr-FR" sz="2400" baseline="30000" dirty="0"/>
              <a:t>ères </a:t>
            </a:r>
            <a:r>
              <a:rPr lang="fr-FR" sz="2400" dirty="0"/>
              <a:t>heures </a:t>
            </a:r>
            <a:r>
              <a:rPr lang="fr-FR" sz="2400" dirty="0">
                <a:sym typeface="Symbol" panose="05050102010706020507" pitchFamily="18" charset="2"/>
              </a:rPr>
              <a:t></a:t>
            </a:r>
            <a:r>
              <a:rPr lang="fr-FR" sz="2400" dirty="0"/>
              <a:t> </a:t>
            </a:r>
            <a:r>
              <a:rPr lang="fr-FR" sz="2400" dirty="0" err="1" smtClean="0"/>
              <a:t>Supplémentation</a:t>
            </a:r>
            <a:r>
              <a:rPr lang="fr-FR" sz="2400" dirty="0" smtClean="0"/>
              <a:t> </a:t>
            </a:r>
            <a:r>
              <a:rPr lang="fr-FR" sz="2400" dirty="0"/>
              <a:t>KCL sans ˃ </a:t>
            </a:r>
            <a:r>
              <a:rPr lang="fr-FR" sz="2400" dirty="0" smtClean="0"/>
              <a:t>60meq/l</a:t>
            </a:r>
            <a:endParaRPr lang="fr-FR" sz="2400" dirty="0"/>
          </a:p>
          <a:p>
            <a:pPr lvl="0">
              <a:lnSpc>
                <a:spcPct val="150000"/>
              </a:lnSpc>
            </a:pPr>
            <a:r>
              <a:rPr lang="fr-FR" sz="2400" baseline="30000" dirty="0"/>
              <a:t> </a:t>
            </a:r>
            <a:r>
              <a:rPr lang="fr-FR" sz="2400" baseline="30000" dirty="0" smtClean="0"/>
              <a:t>-</a:t>
            </a:r>
            <a:r>
              <a:rPr lang="fr-FR" sz="2400" dirty="0" smtClean="0"/>
              <a:t> Hypoglycémie </a:t>
            </a:r>
            <a:endParaRPr lang="fr-FR" sz="2400" dirty="0"/>
          </a:p>
          <a:p>
            <a:endParaRPr lang="fr-FR" sz="2400" u="sng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8030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 algn="ctr">
              <a:buFont typeface="+mj-lt"/>
              <a:buAutoNum type="romanUcPeriod"/>
            </a:pPr>
            <a:r>
              <a:rPr lang="fr-F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COMA HYPOGLYCEMIQUE</a:t>
            </a:r>
            <a:endParaRPr lang="fr-FR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idx="1"/>
          </p:nvPr>
        </p:nvSpPr>
        <p:spPr>
          <a:xfrm>
            <a:off x="150312" y="2355742"/>
            <a:ext cx="11824570" cy="4502258"/>
          </a:xfrm>
        </p:spPr>
        <p:txBody>
          <a:bodyPr>
            <a:noAutofit/>
          </a:bodyPr>
          <a:lstStyle/>
          <a:p>
            <a:pPr marL="285750" indent="-285750">
              <a:buNone/>
            </a:pPr>
            <a:r>
              <a:rPr lang="fr-F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Définition</a:t>
            </a:r>
            <a:r>
              <a:rPr lang="fr-F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>
              <a:buNone/>
            </a:pPr>
            <a:r>
              <a:rPr lang="fr-FR" sz="2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Complication métabolique très fréquente, de gravité variable </a:t>
            </a:r>
            <a:r>
              <a:rPr lang="fr-FR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le </a:t>
            </a:r>
            <a:r>
              <a:rPr lang="fr-FR" sz="2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pronostic vital </a:t>
            </a:r>
          </a:p>
          <a:p>
            <a:pPr marL="285750" indent="-285750">
              <a:lnSpc>
                <a:spcPct val="150000"/>
              </a:lnSpc>
              <a:buNone/>
            </a:pPr>
            <a:r>
              <a:rPr lang="fr-FR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                                 </a:t>
            </a:r>
            <a:r>
              <a:rPr lang="fr-F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Clinique</a:t>
            </a:r>
            <a:r>
              <a:rPr lang="fr-F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fr-FR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Sécrétion </a:t>
            </a:r>
            <a:r>
              <a:rPr lang="fr-FR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d’adrénaline</a:t>
            </a: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fr-FR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                                                                                         </a:t>
            </a:r>
            <a:r>
              <a:rPr lang="fr-FR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Retentissement </a:t>
            </a:r>
            <a:r>
              <a:rPr lang="fr-FR" sz="20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neuro</a:t>
            </a:r>
            <a:r>
              <a:rPr lang="fr-FR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-cérébral</a:t>
            </a:r>
            <a:r>
              <a:rPr lang="fr-FR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</a:t>
            </a:r>
          </a:p>
          <a:p>
            <a:pPr lvl="0">
              <a:buNone/>
            </a:pPr>
            <a:r>
              <a:rPr lang="fr-FR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Début </a:t>
            </a:r>
            <a:r>
              <a:rPr lang="fr-F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brutal</a:t>
            </a: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agitation, sueur</a:t>
            </a:r>
            <a:r>
              <a:rPr lang="fr-FR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                                                                             Diplopie, agressivité, parésie</a:t>
            </a:r>
          </a:p>
          <a:p>
            <a:pPr lvl="0">
              <a:buNone/>
            </a:pPr>
            <a:r>
              <a:rPr lang="fr-FR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pâleur</a:t>
            </a: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palpitation, </a:t>
            </a:r>
            <a:r>
              <a:rPr lang="fr-FR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tremblement,                                                                         trouble du comportement, convulsion</a:t>
            </a:r>
          </a:p>
          <a:p>
            <a:pPr>
              <a:buNone/>
            </a:pPr>
            <a:r>
              <a:rPr lang="fr-FR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faim impérieuse</a:t>
            </a:r>
            <a:r>
              <a:rPr lang="fr-FR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                                                                                                      coma, BBK bilatéral</a:t>
            </a:r>
          </a:p>
          <a:p>
            <a:pPr lvl="0">
              <a:lnSpc>
                <a:spcPct val="150000"/>
              </a:lnSpc>
              <a:buNone/>
            </a:pPr>
            <a:r>
              <a:rPr lang="fr-FR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R/ Glycosurie </a:t>
            </a:r>
            <a:r>
              <a:rPr lang="fr-FR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n’élimine pas une hypoglycémie car les urines </a:t>
            </a:r>
            <a:r>
              <a:rPr lang="fr-FR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sont stockées </a:t>
            </a:r>
            <a:r>
              <a:rPr lang="fr-FR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antérieurement</a:t>
            </a:r>
          </a:p>
          <a:p>
            <a:pPr marL="0" indent="0">
              <a:buNone/>
            </a:pPr>
            <a:endParaRPr lang="fr-FR" sz="2000" dirty="0"/>
          </a:p>
        </p:txBody>
      </p:sp>
      <p:sp>
        <p:nvSpPr>
          <p:cNvPr id="6" name="Flèche droite à entaille 5"/>
          <p:cNvSpPr/>
          <p:nvPr/>
        </p:nvSpPr>
        <p:spPr>
          <a:xfrm>
            <a:off x="7077205" y="2993719"/>
            <a:ext cx="400833" cy="17097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avec flèche 7"/>
          <p:cNvCxnSpPr/>
          <p:nvPr/>
        </p:nvCxnSpPr>
        <p:spPr>
          <a:xfrm rot="10800000" flipV="1">
            <a:off x="3056351" y="3732755"/>
            <a:ext cx="2054268" cy="4759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6413326" y="3757807"/>
            <a:ext cx="1365337" cy="4133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00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4433" y="-356651"/>
            <a:ext cx="993441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endParaRPr lang="fr-FR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fr-FR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fr-FR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0522" y="338202"/>
            <a:ext cx="1172436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Causes</a:t>
            </a: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fr-FR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interrogatoire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*  Repas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  sauté, </a:t>
            </a:r>
            <a:endParaRPr lang="fr-FR" sz="24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* Surdosage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l’insuline, </a:t>
            </a:r>
            <a:endParaRPr lang="fr-FR" sz="24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* Non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adaptation de la dose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avant l’ activité physique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fr-FR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</a:pPr>
            <a:r>
              <a:rPr lang="fr-F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Traitements</a:t>
            </a:r>
            <a:r>
              <a:rPr lang="fr-F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</a:t>
            </a:r>
            <a:r>
              <a:rPr lang="fr-FR" sz="24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Hypoglycémie </a:t>
            </a:r>
            <a:r>
              <a:rPr lang="fr-FR" sz="24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mineure</a:t>
            </a: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Alimentation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sucrée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fr-FR" sz="24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Hypoglycémie sévère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1mg de glucagon en intra musculaire profonde (1ampoule =1mg)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</a:t>
            </a: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↓   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5min après si pas de récupération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10-20cc de SG30% relais par 10cc/Kg/perfusion de 1h de SG10%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</a:t>
            </a: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↓   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H1 si toujours  hypoglycémie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SG10% durant  6H + 2g/l de gluconate de Na</a:t>
            </a:r>
            <a:r>
              <a:rPr lang="fr-FR" sz="2400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+ 1,5g/l de gluconate K</a:t>
            </a:r>
            <a:r>
              <a:rPr lang="fr-FR" sz="2400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± HHC 2mg/kg /3h</a:t>
            </a:r>
          </a:p>
          <a:p>
            <a:pPr>
              <a:lnSpc>
                <a:spcPct val="150000"/>
              </a:lnSpc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1227551" y="739036"/>
            <a:ext cx="977030" cy="125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èche droite rayée 8"/>
          <p:cNvSpPr/>
          <p:nvPr/>
        </p:nvSpPr>
        <p:spPr>
          <a:xfrm>
            <a:off x="5812077" y="2730674"/>
            <a:ext cx="350728" cy="18350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31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 algn="ctr">
              <a:buFont typeface="+mj-lt"/>
              <a:buAutoNum type="romanUcPeriod" startAt="2"/>
            </a:pPr>
            <a:r>
              <a:rPr lang="fr-FR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Acidocétose diabétique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26094" y="2317315"/>
            <a:ext cx="11398684" cy="454068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Définition</a:t>
            </a:r>
          </a:p>
          <a:p>
            <a:pPr>
              <a:buNone/>
            </a:pPr>
            <a:endParaRPr lang="fr-FR" sz="2400" dirty="0"/>
          </a:p>
          <a:p>
            <a:pPr>
              <a:buFont typeface="Wingdings" pitchFamily="2" charset="2"/>
              <a:buChar char="ü"/>
            </a:pPr>
            <a:r>
              <a:rPr lang="fr-FR" sz="2400" dirty="0"/>
              <a:t>Complication métabolique aigue </a:t>
            </a:r>
            <a:r>
              <a:rPr lang="fr-FR" sz="2400" dirty="0" smtClean="0"/>
              <a:t>du DID/ carence </a:t>
            </a:r>
            <a:r>
              <a:rPr lang="fr-FR" sz="2400" dirty="0"/>
              <a:t>profonde </a:t>
            </a:r>
            <a:r>
              <a:rPr lang="fr-FR" sz="2400" dirty="0" smtClean="0"/>
              <a:t>en Io</a:t>
            </a:r>
          </a:p>
          <a:p>
            <a:pPr>
              <a:buFont typeface="Wingdings" pitchFamily="2" charset="2"/>
              <a:buChar char="ü"/>
            </a:pPr>
            <a:r>
              <a:rPr lang="fr-FR" sz="2400" dirty="0" smtClean="0"/>
              <a:t>Mode </a:t>
            </a:r>
            <a:r>
              <a:rPr lang="fr-FR" sz="2400" dirty="0"/>
              <a:t>fréquent de révélation du diabète</a:t>
            </a:r>
            <a:r>
              <a:rPr lang="fr-FR" sz="2400" dirty="0" smtClean="0"/>
              <a:t>.(45% clinique Sainte Thérèse)</a:t>
            </a:r>
          </a:p>
          <a:p>
            <a:pPr>
              <a:buFont typeface="Wingdings" pitchFamily="2" charset="2"/>
              <a:buChar char="ü"/>
            </a:pPr>
            <a:r>
              <a:rPr lang="fr-FR" sz="2400" b="1" dirty="0" smtClean="0"/>
              <a:t>Une </a:t>
            </a:r>
            <a:r>
              <a:rPr lang="fr-FR" sz="2400" b="1" dirty="0"/>
              <a:t>hyperglycémie ≥ 2,50g/l </a:t>
            </a:r>
          </a:p>
          <a:p>
            <a:pPr>
              <a:buFont typeface="Wingdings" pitchFamily="2" charset="2"/>
              <a:buChar char="ü"/>
            </a:pPr>
            <a:r>
              <a:rPr lang="fr-FR" sz="2400" b="1" dirty="0" smtClean="0"/>
              <a:t>Une </a:t>
            </a:r>
            <a:r>
              <a:rPr lang="fr-FR" sz="2400" b="1" dirty="0"/>
              <a:t>acidose métabolique </a:t>
            </a:r>
            <a:r>
              <a:rPr lang="fr-FR" sz="2400" dirty="0"/>
              <a:t>(PH </a:t>
            </a:r>
            <a:r>
              <a:rPr lang="fr-FR" sz="2400" dirty="0" smtClean="0"/>
              <a:t>˂ </a:t>
            </a:r>
            <a:r>
              <a:rPr lang="fr-FR" sz="2400" dirty="0"/>
              <a:t>7,30, HCO3</a:t>
            </a:r>
            <a:r>
              <a:rPr lang="fr-FR" sz="2400" baseline="30000" dirty="0"/>
              <a:t>-</a:t>
            </a:r>
            <a:r>
              <a:rPr lang="fr-FR" sz="2400" dirty="0"/>
              <a:t> ˂ 15meq/l) </a:t>
            </a:r>
          </a:p>
          <a:p>
            <a:pPr>
              <a:buFont typeface="Wingdings" pitchFamily="2" charset="2"/>
              <a:buChar char="ü"/>
            </a:pPr>
            <a:r>
              <a:rPr lang="fr-FR" sz="2400" b="1" dirty="0"/>
              <a:t>C</a:t>
            </a:r>
            <a:r>
              <a:rPr lang="fr-FR" sz="2400" b="1" dirty="0" smtClean="0"/>
              <a:t>étonémie ˃ 7 </a:t>
            </a:r>
            <a:r>
              <a:rPr lang="fr-FR" sz="2400" b="1" dirty="0" err="1"/>
              <a:t>moml</a:t>
            </a:r>
            <a:r>
              <a:rPr lang="fr-FR" sz="2400" b="1" dirty="0"/>
              <a:t>/l </a:t>
            </a:r>
          </a:p>
          <a:p>
            <a:pPr>
              <a:buFont typeface="Wingdings" pitchFamily="2" charset="2"/>
              <a:buChar char="ü"/>
            </a:pPr>
            <a:r>
              <a:rPr lang="fr-FR" sz="2400" b="1" dirty="0"/>
              <a:t>C</a:t>
            </a:r>
            <a:r>
              <a:rPr lang="fr-FR" sz="2400" b="1" dirty="0" smtClean="0"/>
              <a:t>étonurie </a:t>
            </a:r>
            <a:r>
              <a:rPr lang="fr-FR" sz="2400" b="1" dirty="0"/>
              <a:t>massive</a:t>
            </a:r>
          </a:p>
        </p:txBody>
      </p:sp>
    </p:spTree>
    <p:extLst>
      <p:ext uri="{BB962C8B-B14F-4D97-AF65-F5344CB8AC3E}">
        <p14:creationId xmlns:p14="http://schemas.microsoft.com/office/powerpoint/2010/main" val="4202180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0312" y="0"/>
            <a:ext cx="12041688" cy="7594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              </a:t>
            </a:r>
            <a:r>
              <a:rPr lang="fr-F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Clinique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Cétose modérée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000" b="1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Syndrome </a:t>
            </a:r>
            <a:r>
              <a:rPr lang="fr-FR" sz="2000" b="1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polyuro</a:t>
            </a:r>
            <a:r>
              <a:rPr lang="fr-FR" sz="2000" b="1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fr-FR" sz="2000" b="1" i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polydipsique</a:t>
            </a:r>
            <a:endParaRPr lang="fr-FR" sz="2000" b="1" i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000" b="1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Reprise de l’énurésie nocturne, asthénie, amaigrissement récent, ↘ du rendement scolaire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000" b="1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Signes digestifs +++ </a:t>
            </a:r>
            <a:r>
              <a:rPr lang="fr-FR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 </a:t>
            </a:r>
            <a:r>
              <a:rPr lang="fr-FR" sz="2000" b="1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Vomissements, diarrhée et </a:t>
            </a:r>
            <a:r>
              <a:rPr lang="fr-FR" sz="2000" b="1" i="1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douleur </a:t>
            </a:r>
            <a:r>
              <a:rPr lang="fr-FR" sz="2000" b="1" i="1" u="sng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abdominale faisant évoqué un abdomen chirurgical</a:t>
            </a:r>
            <a:endParaRPr lang="fr-FR" sz="2000" b="1" i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fr-FR" sz="1400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Acidocétose </a:t>
            </a: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grave 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000" b="1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Trouble de conscience </a:t>
            </a:r>
            <a:r>
              <a:rPr lang="fr-F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sans signes de </a:t>
            </a:r>
            <a:r>
              <a:rPr lang="fr-F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localisation            </a:t>
            </a:r>
            <a:r>
              <a:rPr lang="fr-FR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coma </a:t>
            </a:r>
            <a:r>
              <a:rPr lang="fr-FR" sz="2000" b="1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calme + </a:t>
            </a:r>
            <a:r>
              <a:rPr lang="fr-FR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RCP en </a:t>
            </a:r>
            <a:r>
              <a:rPr lang="fr-FR" sz="2000" b="1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flexion </a:t>
            </a:r>
            <a:r>
              <a:rPr lang="fr-FR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avec ROT conservés</a:t>
            </a:r>
            <a:endParaRPr lang="fr-FR" sz="2000" b="1" i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000" b="1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Hyperventilation de</a:t>
            </a:r>
            <a:r>
              <a:rPr lang="fr-FR" sz="20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b="1" i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Kussmaul</a:t>
            </a:r>
            <a:r>
              <a:rPr lang="fr-FR" sz="20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b="1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(respiration à 4 temps) avec une halène acétonémique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000" b="1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Signes de déshydratation sévère avec parfois un collapsus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000" b="1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Normo ou </a:t>
            </a:r>
            <a:r>
              <a:rPr lang="fr-FR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hyperthermie                            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</a:pPr>
            <a:r>
              <a:rPr lang="fr-FR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       </a:t>
            </a: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Diagnostic positif 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</a:pPr>
            <a:endParaRPr lang="fr-FR" sz="700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</a:pPr>
            <a:r>
              <a:rPr lang="fr-FR" sz="2400" b="1" dirty="0" smtClean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ACD= Début progressif + </a:t>
            </a:r>
            <a:r>
              <a:rPr lang="fr-FR" sz="2400" b="1" dirty="0" err="1" smtClean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Glucosurie</a:t>
            </a:r>
            <a:r>
              <a:rPr lang="fr-FR" sz="2400" b="1" dirty="0" smtClean="0">
                <a:solidFill>
                  <a:schemeClr val="accent5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Acétonurie + A. métabolique + Hyperglycémie ˃2, 50g/l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</a:pPr>
            <a:endParaRPr lang="fr-FR" sz="20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</a:pPr>
            <a:endParaRPr lang="fr-FR" sz="2000" dirty="0"/>
          </a:p>
        </p:txBody>
      </p:sp>
      <p:sp>
        <p:nvSpPr>
          <p:cNvPr id="3" name="Flèche droite à entaille 2"/>
          <p:cNvSpPr/>
          <p:nvPr/>
        </p:nvSpPr>
        <p:spPr>
          <a:xfrm>
            <a:off x="5724394" y="3720230"/>
            <a:ext cx="563672" cy="1503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6836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75574" y="187889"/>
            <a:ext cx="11686782" cy="6513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marR="0" lvl="0" indent="-2857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Tx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Biologie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Gaz du sang :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 ˂7,30, HCO3- ˂ 15meq/l, PCO2 ↘,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IRF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↗TG et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 ↗GB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Glycémie ˃ 2,50g/l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Cétonémie˃ 7mmol/l,</a:t>
            </a:r>
            <a:r>
              <a:rPr kumimoji="0" lang="fr-FR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↗K</a:t>
            </a:r>
            <a:r>
              <a:rPr kumimoji="0" lang="fr-FR" sz="20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</a:t>
            </a:r>
            <a:r>
              <a:rPr kumimoji="0" lang="fr-F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(en rapport avec l’acidose, le manque en Io et la protéolyse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sortie extra cellulaire)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Natrémie variable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selon: 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fr-FR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       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les pertes hydrique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fr-FR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       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la glycémie                     Appréciation de l’état d’hydratation intra cellulaire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                                     Na</a:t>
            </a:r>
            <a:r>
              <a:rPr kumimoji="0" lang="fr-FR" sz="20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Corrigée (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meq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/l) =  Na</a:t>
            </a:r>
            <a:r>
              <a:rPr kumimoji="0" lang="fr-FR" sz="20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X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[</a:t>
            </a:r>
            <a:r>
              <a:rPr kumimoji="0" lang="fr-FR" sz="20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Gly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(mg/100) - 100]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X 1,6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                                                                                                      100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A RETENIR:  </a:t>
            </a:r>
            <a:r>
              <a:rPr kumimoji="0" lang="fr-FR" sz="2000" b="1" i="0" u="sng" strike="noStrike" cap="none" normalizeH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CHAQUE GRAMME DE GLYCEMIE AU DELA DE 1 g/l    ABAISSE LA NATREMIE DE 1,6 </a:t>
            </a:r>
            <a:r>
              <a:rPr kumimoji="0" lang="fr-FR" sz="2000" b="1" i="0" u="sng" strike="noStrike" cap="none" normalizeH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meq</a:t>
            </a:r>
            <a:r>
              <a:rPr kumimoji="0" lang="fr-FR" sz="2000" b="1" i="0" u="sng" strike="noStrike" cap="none" normalizeH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/l.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Osmolarité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plasmatique ˃ 350mosm/l=  2 X Na</a:t>
            </a:r>
            <a:r>
              <a:rPr kumimoji="0" lang="fr-FR" sz="20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+ urée + glycémie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mmol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/l   (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Nle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=290+5mosm/l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sym typeface="Symbol" panose="05050102010706020507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Glucosurie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+ cétonurie, électrolytes ↗ + PH ˂ 5  </a:t>
            </a:r>
          </a:p>
        </p:txBody>
      </p:sp>
      <p:sp>
        <p:nvSpPr>
          <p:cNvPr id="4" name="Accolade fermante 3"/>
          <p:cNvSpPr/>
          <p:nvPr/>
        </p:nvSpPr>
        <p:spPr>
          <a:xfrm>
            <a:off x="2906038" y="2943616"/>
            <a:ext cx="438411" cy="82671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courbée vers le bas 4"/>
          <p:cNvSpPr/>
          <p:nvPr/>
        </p:nvSpPr>
        <p:spPr>
          <a:xfrm>
            <a:off x="5649238" y="3757809"/>
            <a:ext cx="488515" cy="51356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882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2942" y="275573"/>
            <a:ext cx="11786991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</a:pPr>
            <a:r>
              <a:rPr lang="fr-F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Diagnostic différentiel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</a:pPr>
            <a:r>
              <a:rPr lang="fr-FR" sz="11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105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a/ Diabétique non connu 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Encéphalite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virale, intoxication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aux salicylée 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Vomissements acétonémique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(sécrétion corticosurrénale)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 ↗</a:t>
            </a:r>
            <a:r>
              <a:rPr lang="fr-F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gly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↘ K</a:t>
            </a:r>
            <a:r>
              <a:rPr lang="fr-FR" sz="2400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alcalose </a:t>
            </a:r>
            <a:r>
              <a:rPr lang="fr-F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metabo</a:t>
            </a:r>
            <a:endParaRPr lang="fr-FR" sz="24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</a:pP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b/ Diabétique connu :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Coma hypoglycémique :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Début brutal, sueurs, convulsions, Babinski + et bilatéral,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↘ </a:t>
            </a:r>
            <a:r>
              <a:rPr lang="fr-F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gly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Coma hyper </a:t>
            </a:r>
            <a:r>
              <a:rPr lang="fr-FR" sz="2400" b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osmolaire</a:t>
            </a: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coma fébrile+ trouble neurologique (nystagmus, hypertonie,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BBK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bilatéral, raideur méningée) +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déshydratation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intra et extra cellulaire + </a:t>
            </a:r>
            <a:r>
              <a:rPr lang="fr-F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Gly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˃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10g/l + ↗Na</a:t>
            </a:r>
            <a:r>
              <a:rPr lang="fr-FR" sz="2400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d’où hyper osmolarité + </a:t>
            </a:r>
            <a:r>
              <a:rPr lang="fr-FR" sz="24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Gucosurie</a:t>
            </a:r>
            <a:r>
              <a:rPr lang="fr-F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sans cétonurie</a:t>
            </a:r>
            <a:r>
              <a:rPr lang="fr-FR" sz="2400" b="1" baseline="30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FR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760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3335" y="58847"/>
            <a:ext cx="1130324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285750" algn="ctr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</a:pPr>
            <a:r>
              <a:rPr lang="fr-FR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Prise </a:t>
            </a:r>
            <a:r>
              <a:rPr lang="fr-FR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charge</a:t>
            </a:r>
          </a:p>
          <a:p>
            <a:pPr marL="228600">
              <a:lnSpc>
                <a:spcPct val="150000"/>
              </a:lnSpc>
              <a:spcAft>
                <a:spcPts val="0"/>
              </a:spcAft>
            </a:pPr>
            <a:r>
              <a:rPr lang="fr-F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Buts</a:t>
            </a: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Interrompre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production de corps cétoniques par une insulinothérapie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efficace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Eviter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survenue de l’</a:t>
            </a:r>
            <a:r>
              <a:rPr lang="fr-FR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hypoK</a:t>
            </a:r>
            <a:r>
              <a:rPr lang="fr-FR" sz="2400" baseline="30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 de l’œdème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cérébral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</a:pPr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>
              <a:lnSpc>
                <a:spcPct val="150000"/>
              </a:lnSpc>
              <a:spcAft>
                <a:spcPts val="0"/>
              </a:spcAft>
            </a:pPr>
            <a:r>
              <a:rPr lang="fr-FR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Mise </a:t>
            </a:r>
            <a:r>
              <a:rPr lang="fr-F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condition</a:t>
            </a:r>
            <a:endParaRPr lang="fr-FR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Hospitalisation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Recherche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 causes </a:t>
            </a:r>
            <a:r>
              <a:rPr lang="fr-FR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déclenchantes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 </a:t>
            </a:r>
            <a:endParaRPr lang="fr-FR" sz="24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*  Infection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traumatisme, intervention chirurgicale, </a:t>
            </a:r>
            <a:endParaRPr lang="fr-FR" sz="24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* Mauvaise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éducation des malades, sous dosage de l’Insuline, </a:t>
            </a:r>
            <a:endParaRPr lang="fr-FR" sz="24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* Prise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corticoïdes, dysfonctionnement d’une pompe à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insuline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* Déni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la maladie (contexte psychologique chez les adolescents)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302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3255" y="250521"/>
            <a:ext cx="11486367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</a:pPr>
            <a:endParaRPr lang="fr-FR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</a:pPr>
            <a:endParaRPr lang="fr-FR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Deux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Abord veineux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solide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bilan : </a:t>
            </a:r>
            <a:r>
              <a:rPr lang="fr-F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gly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fr-F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iono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sanguin et urinaire, 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Htes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urée et créatinine, gaz du sang,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Diurèse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Trait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Mettre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sous monitoring cardiovasculaire si coma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Arrêt de l’alimentation par voie orale et mise en place d’une sonde gastrique si coma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ECG :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signes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électriques d’hypo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 (précoce /biologie)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Surveillance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FR, FC, TA), état de conscience, état d’hydratation,  poids,  pouls, TRC, soif,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 et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 24h, Glycémie (H0, H2, H6 puis toute les 4H), </a:t>
            </a:r>
            <a:r>
              <a:rPr lang="fr-F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Ionogr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sanguin et 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urinaire</a:t>
            </a:r>
          </a:p>
          <a:p>
            <a:pPr>
              <a:lnSpc>
                <a:spcPct val="150000"/>
              </a:lnSpc>
            </a:pPr>
            <a:endParaRPr lang="fr-FR" sz="2400" dirty="0"/>
          </a:p>
          <a:p>
            <a:pPr>
              <a:lnSpc>
                <a:spcPct val="150000"/>
              </a:lnSpc>
            </a:pPr>
            <a:endParaRPr lang="fr-FR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106454" y="237994"/>
            <a:ext cx="34579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Prise en charge (2)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0658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rection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380</TotalTime>
  <Words>215</Words>
  <Application>Microsoft Office PowerPoint</Application>
  <PresentationFormat>Grand écran</PresentationFormat>
  <Paragraphs>113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Symbol</vt:lpstr>
      <vt:lpstr>Wingdings</vt:lpstr>
      <vt:lpstr>Wingdings 3</vt:lpstr>
      <vt:lpstr>Direction Ion</vt:lpstr>
      <vt:lpstr>  Complications du Diabète  insulino-dépendant de l’enfant </vt:lpstr>
      <vt:lpstr>COMA HYPOGLYCEMIQUE</vt:lpstr>
      <vt:lpstr>Présentation PowerPoint</vt:lpstr>
      <vt:lpstr>Acidocétose diabétique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Complications du Diabète insulino dépendant de l’enfant</dc:title>
  <dc:creator>aminatraia12@gmail.com</dc:creator>
  <cp:lastModifiedBy>NGC</cp:lastModifiedBy>
  <cp:revision>36</cp:revision>
  <dcterms:created xsi:type="dcterms:W3CDTF">2019-10-08T23:00:35Z</dcterms:created>
  <dcterms:modified xsi:type="dcterms:W3CDTF">2020-05-12T20:24:10Z</dcterms:modified>
</cp:coreProperties>
</file>