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031" r:id="rId2"/>
    <p:sldMasterId id="2147484043" r:id="rId3"/>
  </p:sldMasterIdLst>
  <p:notesMasterIdLst>
    <p:notesMasterId r:id="rId40"/>
  </p:notesMasterIdLst>
  <p:sldIdLst>
    <p:sldId id="256" r:id="rId4"/>
    <p:sldId id="336" r:id="rId5"/>
    <p:sldId id="300" r:id="rId6"/>
    <p:sldId id="339" r:id="rId7"/>
    <p:sldId id="343" r:id="rId8"/>
    <p:sldId id="337" r:id="rId9"/>
    <p:sldId id="340" r:id="rId10"/>
    <p:sldId id="345" r:id="rId11"/>
    <p:sldId id="344" r:id="rId12"/>
    <p:sldId id="346" r:id="rId13"/>
    <p:sldId id="347" r:id="rId14"/>
    <p:sldId id="348" r:id="rId15"/>
    <p:sldId id="349" r:id="rId16"/>
    <p:sldId id="350" r:id="rId17"/>
    <p:sldId id="351" r:id="rId18"/>
    <p:sldId id="352" r:id="rId19"/>
    <p:sldId id="342" r:id="rId20"/>
    <p:sldId id="358" r:id="rId21"/>
    <p:sldId id="359" r:id="rId22"/>
    <p:sldId id="360" r:id="rId23"/>
    <p:sldId id="361" r:id="rId24"/>
    <p:sldId id="362" r:id="rId25"/>
    <p:sldId id="363" r:id="rId26"/>
    <p:sldId id="365" r:id="rId27"/>
    <p:sldId id="366" r:id="rId28"/>
    <p:sldId id="367" r:id="rId29"/>
    <p:sldId id="368" r:id="rId30"/>
    <p:sldId id="353" r:id="rId31"/>
    <p:sldId id="354" r:id="rId32"/>
    <p:sldId id="357" r:id="rId33"/>
    <p:sldId id="355" r:id="rId34"/>
    <p:sldId id="369" r:id="rId35"/>
    <p:sldId id="370" r:id="rId36"/>
    <p:sldId id="371" r:id="rId37"/>
    <p:sldId id="372" r:id="rId38"/>
    <p:sldId id="373"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9496"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24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8.xml"/><Relationship Id="rId7"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6.xml"/><Relationship Id="rId5" Type="http://schemas.openxmlformats.org/officeDocument/2006/relationships/slide" Target="slides/slide10.xml"/><Relationship Id="rId10" Type="http://schemas.openxmlformats.org/officeDocument/2006/relationships/slide" Target="slides/slide15.xml"/><Relationship Id="rId4" Type="http://schemas.openxmlformats.org/officeDocument/2006/relationships/slide" Target="slides/slide9.xml"/><Relationship Id="rId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02/05/2018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a:t>
            </a:r>
            <a:endParaRPr lang="en-US" dirty="0"/>
          </a:p>
        </p:txBody>
      </p:sp>
    </p:spTree>
    <p:extLst>
      <p:ext uri="{BB962C8B-B14F-4D97-AF65-F5344CB8AC3E}">
        <p14:creationId xmlns:p14="http://schemas.microsoft.com/office/powerpoint/2010/main" val="238843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333074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16</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219145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114258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308404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225661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375888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58159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12</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278223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13</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241203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a:t>
            </a:r>
            <a:endParaRPr lang="en-US" dirty="0"/>
          </a:p>
        </p:txBody>
      </p:sp>
    </p:spTree>
    <p:extLst>
      <p:ext uri="{BB962C8B-B14F-4D97-AF65-F5344CB8AC3E}">
        <p14:creationId xmlns:p14="http://schemas.microsoft.com/office/powerpoint/2010/main" val="323579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A309A6D-C09C-4548-B29A-6CF363A7E532}" type="datetimeFigureOut">
              <a:rPr lang="fr-FR" smtClean="0"/>
              <a:t>02/05/2018</a:t>
            </a:fld>
            <a:endParaRPr lang="fr-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243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8400"/>
            <a:ext cx="2133600" cy="457200"/>
          </a:xfrm>
        </p:spPr>
        <p:txBody>
          <a:bodyPr/>
          <a:lstStyle>
            <a:lvl1pPr>
              <a:defRPr/>
            </a:lvl1pPr>
          </a:lstStyle>
          <a:p>
            <a:endParaRPr lang="fr-FR" alt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endParaRPr lang="fr-FR" altLang="fr-FR"/>
          </a:p>
        </p:txBody>
      </p:sp>
      <p:sp>
        <p:nvSpPr>
          <p:cNvPr id="8" name="Espace réservé du numéro de diapositive 7"/>
          <p:cNvSpPr>
            <a:spLocks noGrp="1"/>
          </p:cNvSpPr>
          <p:nvPr>
            <p:ph type="sldNum" sz="quarter" idx="12"/>
          </p:nvPr>
        </p:nvSpPr>
        <p:spPr>
          <a:xfrm>
            <a:off x="6553200" y="6248400"/>
            <a:ext cx="2133600" cy="457200"/>
          </a:xfrm>
        </p:spPr>
        <p:txBody>
          <a:bodyPr/>
          <a:lstStyle>
            <a:lvl1pPr>
              <a:defRPr/>
            </a:lvl1pPr>
          </a:lstStyle>
          <a:p>
            <a:fld id="{A0472B56-B8D0-4B72-A31A-3C446D4685BC}" type="slidenum">
              <a:rPr lang="fr-FR" altLang="fr-FR"/>
              <a:pPr/>
              <a:t>‹N°›</a:t>
            </a:fld>
            <a:endParaRPr lang="fr-FR" altLang="fr-FR"/>
          </a:p>
        </p:txBody>
      </p:sp>
    </p:spTree>
    <p:extLst>
      <p:ext uri="{BB962C8B-B14F-4D97-AF65-F5344CB8AC3E}">
        <p14:creationId xmlns:p14="http://schemas.microsoft.com/office/powerpoint/2010/main" val="373726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t>02/05/2018</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t>02/05/2018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t>02/05/2018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02/05/2018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52432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28759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641935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3612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t>02/05/2018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38461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t>02/05/2018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125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02/05/2018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87896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224704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868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45007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6372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A309A6D-C09C-4548-B29A-6CF363A7E532}" type="datetimeFigureOut">
              <a:rPr lang="fr-FR" smtClean="0"/>
              <a:t>02/05/2018</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A309A6D-C09C-4548-B29A-6CF363A7E532}" type="datetimeFigureOut">
              <a:rPr lang="fr-FR" smtClean="0"/>
              <a:t>02/05/2018</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t>‹N°›</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309A6D-C09C-4548-B29A-6CF363A7E532}" type="datetimeFigureOut">
              <a:rPr lang="fr-FR" smtClean="0"/>
              <a:t>02/05/2018</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55"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t>02/05/2018</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02/05/2018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654458059"/>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5055" y="5777068"/>
            <a:ext cx="4248473"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fr-FR"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Dr.Hafs</a:t>
            </a:r>
            <a:r>
              <a:rPr lang="fr-F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t>
            </a:r>
            <a:endPar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0967" y="0"/>
            <a:ext cx="9174967" cy="249299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fr-FR" sz="5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Chapitre V: </a:t>
            </a:r>
          </a:p>
          <a:p>
            <a:pPr algn="ctr"/>
            <a:r>
              <a:rPr lang="fr-FR" sz="5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Service de messagerie et services d’application</a:t>
            </a:r>
          </a:p>
        </p:txBody>
      </p:sp>
      <p:pic>
        <p:nvPicPr>
          <p:cNvPr id="1034" name="Picture 10" descr="Social Media Icon Pack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5814" t="21076" r="6372" b="8857"/>
          <a:stretch/>
        </p:blipFill>
        <p:spPr bwMode="auto">
          <a:xfrm>
            <a:off x="-30967" y="2492990"/>
            <a:ext cx="9174967" cy="327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4"/>
            <a:ext cx="9122939" cy="876253"/>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052736"/>
            <a:ext cx="8928992" cy="830997"/>
          </a:xfrm>
          <a:prstGeom prst="rect">
            <a:avLst/>
          </a:prstGeom>
        </p:spPr>
        <p:txBody>
          <a:bodyPr wrap="square">
            <a:spAutoFit/>
          </a:bodyPr>
          <a:lstStyle/>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signifie Post Office Protocol. Actuellement c'est la version 3 qui est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utilisée. Le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 POP écoute sur le port 110 d'un serveur.</a:t>
            </a:r>
          </a:p>
        </p:txBody>
      </p:sp>
      <p:sp>
        <p:nvSpPr>
          <p:cNvPr id="4" name="Rectangle 3"/>
          <p:cNvSpPr/>
          <p:nvPr/>
        </p:nvSpPr>
        <p:spPr>
          <a:xfrm>
            <a:off x="120382" y="2004067"/>
            <a:ext cx="8916113" cy="1569660"/>
          </a:xfrm>
          <a:prstGeom prst="rect">
            <a:avLst/>
          </a:prstGeom>
        </p:spPr>
        <p:txBody>
          <a:bodyPr wrap="square">
            <a:spAutoFit/>
          </a:bodyPr>
          <a:lstStyle/>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protocole POP a un objectif précis : permettre à l'utilisateur de relever son courrier depuis un hôte qui ne contient pas sa boîte aux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lettres. En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d'autres termes, POP établie un dialogue entre le logiciel de messagerie (MUA) et la boîte aux lettres de l'utilisateur sur le serveur.</a:t>
            </a:r>
          </a:p>
        </p:txBody>
      </p:sp>
      <p:pic>
        <p:nvPicPr>
          <p:cNvPr id="5122" name="Picture 2" descr="H:\Nouveau dossier\Reseaux-sociaux-coeil-au-car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036496"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090214"/>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4"/>
            <a:ext cx="9122939" cy="876253"/>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052736"/>
            <a:ext cx="8928992" cy="830997"/>
          </a:xfrm>
          <a:prstGeom prst="rect">
            <a:avLst/>
          </a:prstGeom>
        </p:spPr>
        <p:txBody>
          <a:bodyPr wrap="square">
            <a:spAutoFit/>
          </a:bodyPr>
          <a:lstStyle/>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signifie Post Office Protocol. Actuellement c'est la version 3 qui est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utilisée. Le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 POP écoute sur le port 110 d'un serveur.</a:t>
            </a:r>
          </a:p>
        </p:txBody>
      </p:sp>
      <p:sp>
        <p:nvSpPr>
          <p:cNvPr id="4" name="Rectangle 3"/>
          <p:cNvSpPr/>
          <p:nvPr/>
        </p:nvSpPr>
        <p:spPr>
          <a:xfrm>
            <a:off x="120382" y="2004067"/>
            <a:ext cx="8916113" cy="1569660"/>
          </a:xfrm>
          <a:prstGeom prst="rect">
            <a:avLst/>
          </a:prstGeom>
        </p:spPr>
        <p:txBody>
          <a:bodyPr wrap="square">
            <a:spAutoFit/>
          </a:bodyPr>
          <a:lstStyle/>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protocole POP a un objectif précis : permettre à l'utilisateur de relever son courrier depuis un hôte qui ne contient pas sa boîte aux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lettres. En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d'autres termes, POP établie un dialogue entre le logiciel de messagerie (MUA) et la boîte aux lettres de l'utilisateur sur le serveur.</a:t>
            </a:r>
          </a:p>
        </p:txBody>
      </p:sp>
      <p:pic>
        <p:nvPicPr>
          <p:cNvPr id="5122" name="Picture 2" descr="H:\Nouveau dossier\Reseaux-sociaux-coeil-au-car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9036496"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8228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4"/>
            <a:ext cx="9122939" cy="876253"/>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052736"/>
            <a:ext cx="8928992" cy="3046988"/>
          </a:xfrm>
          <a:prstGeom prst="rect">
            <a:avLst/>
          </a:prstGeom>
        </p:spPr>
        <p:txBody>
          <a:bodyPr wrap="square">
            <a:spAutoFit/>
          </a:bodyPr>
          <a:lstStyle/>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POP est avant tout un protocole très simple, de ce fait il ne propose que des fonctionnalités basiques</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Délimiter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 message de la boite aux lettres,</a:t>
            </a: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Compter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messages disponibles,</a:t>
            </a: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Calculer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taille des messages,</a:t>
            </a: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Supprimer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message,</a:t>
            </a: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Extraire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 message de la boite aux lettres</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descr="H:\Nouveau dossier\mentions-legales-réseaux-socia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8887"/>
            <a:ext cx="9144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99215"/>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4"/>
            <a:ext cx="9122939" cy="876253"/>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732223133"/>
              </p:ext>
            </p:extLst>
          </p:nvPr>
        </p:nvGraphicFramePr>
        <p:xfrm>
          <a:off x="179512" y="1124744"/>
          <a:ext cx="8712967" cy="5654873"/>
        </p:xfrm>
        <a:graphic>
          <a:graphicData uri="http://schemas.openxmlformats.org/drawingml/2006/table">
            <a:tbl>
              <a:tblPr>
                <a:tableStyleId>{8A107856-5554-42FB-B03E-39F5DBC370BA}</a:tableStyleId>
              </a:tblPr>
              <a:tblGrid>
                <a:gridCol w="2664296"/>
                <a:gridCol w="6048671"/>
              </a:tblGrid>
              <a:tr h="394915">
                <a:tc gridSpan="2">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Commandes POP2&lt;/souligne&gt;</a:t>
                      </a:r>
                    </a:p>
                  </a:txBody>
                  <a:tcPr marL="9525" marR="9525" marT="9525" marB="9525" anchor="ctr"/>
                </a:tc>
                <a:tc hMerge="1">
                  <a:txBody>
                    <a:bodyPr/>
                    <a:lstStyle/>
                    <a:p>
                      <a:endParaRPr lang="fr-FR"/>
                    </a:p>
                  </a:txBody>
                  <a:tcPr/>
                </a:tc>
              </a:tr>
              <a:tr h="394915">
                <a:tc>
                  <a:txBody>
                    <a:bodyPr/>
                    <a:lstStyle/>
                    <a:p>
                      <a:pPr algn="ctr"/>
                      <a:r>
                        <a:rPr lang="fr-FR" sz="2800"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a:t>
                      </a:r>
                    </a:p>
                  </a:txBody>
                  <a:tcPr marL="9525" marR="9525" marT="9525" marB="9525" anchor="ctr"/>
                </a:tc>
                <a:tc>
                  <a:txBody>
                    <a:bodyPr/>
                    <a:lstStyle/>
                    <a:p>
                      <a:pPr algn="ctr"/>
                      <a:r>
                        <a:rPr lang="fr-FR" sz="2800"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9525" marR="9525" marT="9525" marB="9525" anchor="ctr"/>
                </a:tc>
              </a:tr>
              <a:tr h="1133459">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HELLO</a:t>
                      </a:r>
                    </a:p>
                  </a:txBody>
                  <a:tcPr marL="9525" marR="9525" marT="9525" marB="9525" anchor="ctr"/>
                </a:tc>
                <a:tc>
                  <a:txBody>
                    <a:bodyPr/>
                    <a:lstStyle/>
                    <a:p>
                      <a:pPr algn="ctr"/>
                      <a:r>
                        <a:rPr 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Identification à l'aide de l'adresse IP de l'ordinateur expéditeur</a:t>
                      </a:r>
                    </a:p>
                  </a:txBody>
                  <a:tcPr marL="9525" marR="9525" marT="9525" marB="9525" anchor="ctr"/>
                </a:tc>
              </a:tr>
              <a:tr h="394915">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FOLDER</a:t>
                      </a:r>
                    </a:p>
                  </a:txBody>
                  <a:tcPr marL="9525" marR="9525" marT="9525" marB="9525" anchor="ctr"/>
                </a:tc>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 de la boîte à consulter</a:t>
                      </a:r>
                    </a:p>
                  </a:txBody>
                  <a:tcPr marL="9525" marR="9525" marT="9525" marB="9525" anchor="ctr"/>
                </a:tc>
              </a:tr>
              <a:tr h="394915">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a:t>
                      </a:r>
                    </a:p>
                  </a:txBody>
                  <a:tcPr marL="9525" marR="9525" marT="9525" marB="9525" anchor="ctr"/>
                </a:tc>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lire</a:t>
                      </a:r>
                    </a:p>
                  </a:txBody>
                  <a:tcPr marL="9525" marR="9525" marT="9525" marB="9525" anchor="ctr"/>
                </a:tc>
              </a:tr>
              <a:tr h="764188">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RETRIEVE</a:t>
                      </a:r>
                    </a:p>
                  </a:txBody>
                  <a:tcPr marL="9525" marR="9525" marT="9525" marB="9525" anchor="ctr"/>
                </a:tc>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récupérer</a:t>
                      </a:r>
                    </a:p>
                  </a:txBody>
                  <a:tcPr marL="9525" marR="9525" marT="9525" marB="9525" anchor="ctr"/>
                </a:tc>
              </a:tr>
              <a:tr h="764188">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SAVE</a:t>
                      </a:r>
                    </a:p>
                  </a:txBody>
                  <a:tcPr marL="9525" marR="9525" marT="9525" marB="9525" anchor="ctr"/>
                </a:tc>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sauvegarder</a:t>
                      </a:r>
                    </a:p>
                  </a:txBody>
                  <a:tcPr marL="9525" marR="9525" marT="9525" marB="9525" anchor="ctr"/>
                </a:tc>
              </a:tr>
              <a:tr h="764188">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DELETE</a:t>
                      </a:r>
                    </a:p>
                  </a:txBody>
                  <a:tcPr marL="9525" marR="9525" marT="9525" marB="9525" anchor="ctr"/>
                </a:tc>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supprimer</a:t>
                      </a:r>
                    </a:p>
                  </a:txBody>
                  <a:tcPr marL="9525" marR="9525" marT="9525" marB="9525" anchor="ctr"/>
                </a:tc>
              </a:tr>
              <a:tr h="394915">
                <a:tc>
                  <a:txBody>
                    <a:bodyPr/>
                    <a:lstStyle/>
                    <a:p>
                      <a:pPr algn="ctr"/>
                      <a:r>
                        <a:rPr lang="fr-FR"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a:t>
                      </a:r>
                    </a:p>
                  </a:txBody>
                  <a:tcPr marL="9525" marR="9525" marT="9525" marB="9525" anchor="ctr"/>
                </a:tc>
                <a:tc>
                  <a:txBody>
                    <a:bodyPr/>
                    <a:lstStyle/>
                    <a:p>
                      <a:pPr algn="ctr"/>
                      <a:r>
                        <a:rPr 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Sortie du serveur POP2</a:t>
                      </a:r>
                    </a:p>
                  </a:txBody>
                  <a:tcPr marL="9525" marR="9525" marT="9525" marB="9525" anchor="ctr"/>
                </a:tc>
              </a:tr>
            </a:tbl>
          </a:graphicData>
        </a:graphic>
      </p:graphicFrame>
    </p:spTree>
    <p:extLst>
      <p:ext uri="{BB962C8B-B14F-4D97-AF65-F5344CB8AC3E}">
        <p14:creationId xmlns:p14="http://schemas.microsoft.com/office/powerpoint/2010/main" val="345779827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5"/>
            <a:ext cx="9122939" cy="660230"/>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69366363"/>
              </p:ext>
            </p:extLst>
          </p:nvPr>
        </p:nvGraphicFramePr>
        <p:xfrm>
          <a:off x="107504" y="908721"/>
          <a:ext cx="9036496" cy="5891411"/>
        </p:xfrm>
        <a:graphic>
          <a:graphicData uri="http://schemas.openxmlformats.org/drawingml/2006/table">
            <a:tbl>
              <a:tblPr>
                <a:tableStyleId>{35758FB7-9AC5-4552-8A53-C91805E547FA}</a:tableStyleId>
              </a:tblPr>
              <a:tblGrid>
                <a:gridCol w="1440160"/>
                <a:gridCol w="7596336"/>
              </a:tblGrid>
              <a:tr h="241210">
                <a:tc gridSpan="2">
                  <a:txBody>
                    <a:bodyPr/>
                    <a:lstStyle/>
                    <a:p>
                      <a:pPr algn="ctr"/>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Commandes POP3&lt;/souligne&gt;</a:t>
                      </a:r>
                    </a:p>
                  </a:txBody>
                  <a:tcPr marL="2424" marR="2424" marT="2424" marB="2424" anchor="ctr"/>
                </a:tc>
                <a:tc hMerge="1">
                  <a:txBody>
                    <a:bodyPr/>
                    <a:lstStyle/>
                    <a:p>
                      <a:endParaRPr lang="fr-FR"/>
                    </a:p>
                  </a:txBody>
                  <a:tcPr/>
                </a:tc>
              </a:tr>
              <a:tr h="241210">
                <a:tc>
                  <a:txBody>
                    <a:bodyPr/>
                    <a:lstStyle/>
                    <a:p>
                      <a:r>
                        <a:rPr lang="fr-FR" sz="1600"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a:t>
                      </a:r>
                      <a:endPar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2424" marR="2424" marT="2424" marB="2424" anchor="ctr"/>
                </a:tc>
                <a:tc>
                  <a:txBody>
                    <a:bodyPr/>
                    <a:lstStyle/>
                    <a:p>
                      <a:r>
                        <a:rPr lang="fr-FR" sz="1600"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endPar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2424" marR="2424" marT="2424" marB="2424" anchor="ctr"/>
                </a:tc>
              </a:tr>
              <a:tr h="731827">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USER identifiant</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permet de s'authentifier. Elle doit être suivie du nom de l'utilisateur, c'est-à-dire une chaîne de caractères identifiant l'utilisateur sur le serveur. La commande USER doit précéder la commande PASS.</a:t>
                      </a:r>
                    </a:p>
                  </a:txBody>
                  <a:tcPr marL="2424" marR="2424" marT="2424" marB="2424" anchor="ctr"/>
                </a:tc>
              </a:tr>
              <a:tr h="477717">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 mot_de_passe</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commande PASS, permet d'indiquer le mot de passe de l'utilisateur dont le nom a été spécifié lors d'une commande USER préalable.</a:t>
                      </a:r>
                    </a:p>
                  </a:txBody>
                  <a:tcPr marL="2424" marR="2424" marT="2424" marB="2424" anchor="ctr"/>
                </a:tc>
              </a:tr>
              <a:tr h="247677">
                <a:tc>
                  <a:txBody>
                    <a:bodyPr/>
                    <a:lstStyle/>
                    <a:p>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 sur les messages contenus sur le serveur</a:t>
                      </a:r>
                    </a:p>
                  </a:txBody>
                  <a:tcPr marL="2424" marR="2424" marT="2424" marB="2424" anchor="ctr"/>
                </a:tc>
              </a:tr>
              <a:tr h="241210">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RETR</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récupérer</a:t>
                      </a:r>
                    </a:p>
                  </a:txBody>
                  <a:tcPr marL="2424" marR="2424" marT="2424" marB="2424" anchor="ctr"/>
                </a:tc>
              </a:tr>
              <a:tr h="241210">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DELE</a:t>
                      </a:r>
                    </a:p>
                  </a:txBody>
                  <a:tcPr marL="2424" marR="2424" marT="2424" marB="2424" anchor="ctr"/>
                </a:tc>
                <a:tc>
                  <a:txBody>
                    <a:bodyPr/>
                    <a:lstStyle/>
                    <a:p>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supprimer</a:t>
                      </a:r>
                    </a:p>
                  </a:txBody>
                  <a:tcPr marL="2424" marR="2424" marT="2424" marB="2424" anchor="ctr"/>
                </a:tc>
              </a:tr>
              <a:tr h="241210">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 [msg]</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Numéro du message à afficher</a:t>
                      </a:r>
                    </a:p>
                  </a:txBody>
                  <a:tcPr marL="2424" marR="2424" marT="2424" marB="2424" anchor="ctr"/>
                </a:tc>
              </a:tr>
              <a:tr h="247677">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NOOP</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Permet de garder les connexion ouverte en cas d'inactivité</a:t>
                      </a:r>
                    </a:p>
                  </a:txBody>
                  <a:tcPr marL="2424" marR="2424" marT="2424" marB="2424" anchor="ctr"/>
                </a:tc>
              </a:tr>
              <a:tr h="812517">
                <a:tc>
                  <a:txBody>
                    <a:bodyPr/>
                    <a:lstStyle/>
                    <a:p>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 </a:t>
                      </a:r>
                    </a:p>
                  </a:txBody>
                  <a:tcPr marL="2424" marR="2424" marT="2424" marB="2424" anchor="ctr"/>
                </a:tc>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 affichant n lignes du message, dont le numéro est donné en argument. En cas du réponse positive du serveur, celui-ci renvoie les en-têtes du message, puis une ligne vierge et enfin les n premières lignes du message.</a:t>
                      </a:r>
                    </a:p>
                  </a:txBody>
                  <a:tcPr marL="2424" marR="2424" marT="2424" marB="2424" anchor="ctr"/>
                </a:tc>
              </a:tr>
              <a:tr h="1538740">
                <a:tc>
                  <a:txBody>
                    <a:bodyPr/>
                    <a:lstStyle/>
                    <a:p>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UIDL [msg]</a:t>
                      </a:r>
                    </a:p>
                  </a:txBody>
                  <a:tcPr marL="2424" marR="2424" marT="2424" marB="2424" anchor="ctr"/>
                </a:tc>
                <a:tc>
                  <a:txBody>
                    <a:bodyPr/>
                    <a:lstStyle/>
                    <a:p>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Demande au serveur de renvoyer une ligne contenant des informations sur le message éventuellement donné en argument. Cette ligne contient une chaîne de caractères, appelée listing d'identificateur unique, permettant d'identifier de façon unique le message sur le serveur, indépendamment de la session. L'argument optionnel est un numéro correspondant à un message existant sur le serveur POP, c'est-à-dire un message non effacé).</a:t>
                      </a:r>
                    </a:p>
                  </a:txBody>
                  <a:tcPr marL="2424" marR="2424" marT="2424" marB="2424" anchor="ctr"/>
                </a:tc>
              </a:tr>
              <a:tr h="570442">
                <a:tc>
                  <a:txBody>
                    <a:bodyPr/>
                    <a:lstStyle/>
                    <a:p>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a:t>
                      </a:r>
                    </a:p>
                  </a:txBody>
                  <a:tcPr marL="2424" marR="2424" marT="2424" marB="2424" anchor="ctr"/>
                </a:tc>
                <a:tc>
                  <a:txBody>
                    <a:bodyPr/>
                    <a:lstStyle/>
                    <a:p>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commande QUIT demande la sortie du serveur POP3. Elle entraîne la suppression de tous les messages marqués comme effacés et renvoie l'état de cette action.</a:t>
                      </a:r>
                    </a:p>
                  </a:txBody>
                  <a:tcPr marL="2424" marR="2424" marT="2424" marB="2424" anchor="ctr"/>
                </a:tc>
              </a:tr>
            </a:tbl>
          </a:graphicData>
        </a:graphic>
      </p:graphicFrame>
    </p:spTree>
    <p:extLst>
      <p:ext uri="{BB962C8B-B14F-4D97-AF65-F5344CB8AC3E}">
        <p14:creationId xmlns:p14="http://schemas.microsoft.com/office/powerpoint/2010/main" val="80806876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4"/>
            <a:ext cx="9122939" cy="876253"/>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052736"/>
            <a:ext cx="8928992" cy="2923877"/>
          </a:xfrm>
          <a:prstGeom prst="rect">
            <a:avLst/>
          </a:prstGeom>
        </p:spPr>
        <p:txBody>
          <a:bodyPr wrap="square">
            <a:spAutoFit/>
          </a:bodyPr>
          <a:lstStyle/>
          <a:p>
            <a:pPr algn="just"/>
            <a:r>
              <a:rPr lang="fr-FR"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protocole POP3 </a:t>
            </a:r>
            <a:r>
              <a:rPr lang="fr-FR" sz="2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gère </a:t>
            </a:r>
            <a:r>
              <a:rPr lang="fr-FR"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ainsi l'authentification à l'aide d'un nom d'utilisateur et d'un mot de passe, il n'est par contre pas sécurisé car les mots de passe, au même titre que les mails, circulent en clair (de manière non chiffrée) sur le réseau.</a:t>
            </a:r>
            <a:endParaRPr lang="fr-FR" sz="2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réalité, </a:t>
            </a:r>
            <a:r>
              <a:rPr lang="fr-FR"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est possible de chiffrer le mot de passe en utilisant l'algorithme MD5 et ainsi bénéficier d'une authentification sécurisée. Toutefois, cette commande étant optionnelle, peu de serveurs </a:t>
            </a:r>
            <a:r>
              <a:rPr lang="fr-FR" sz="2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l'implémentent.</a:t>
            </a:r>
            <a:endParaRPr lang="fr-FR"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289" name="Picture 1" descr="H:\Nouveau dossier\community_manag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976613"/>
            <a:ext cx="9324528" cy="287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9778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4"/>
            <a:ext cx="9122939" cy="876253"/>
          </a:xfrm>
          <a:extLst/>
        </p:spPr>
        <p:style>
          <a:lnRef idx="1">
            <a:schemeClr val="accent2"/>
          </a:lnRef>
          <a:fillRef idx="2">
            <a:schemeClr val="accent2"/>
          </a:fillRef>
          <a:effectRef idx="1">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(Post  Office  Protocol) </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79512" y="958599"/>
            <a:ext cx="8352928" cy="6001643"/>
          </a:xfrm>
          <a:prstGeom prst="rect">
            <a:avLst/>
          </a:prstGeom>
        </p:spPr>
        <p:txBody>
          <a:bodyPr wrap="square">
            <a:spAutoFit/>
          </a:bodyPr>
          <a:lstStyle/>
          <a:p>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+OK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mail.google.fr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POP3 service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(Netscape Messaging Server 4.15 Patch 6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USER </a:t>
            </a:r>
            <a:r>
              <a:rPr 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hafstoufik</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+OK Name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valid</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mailbox</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PASS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mon_pass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+OK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Maildrop</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ready</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STAT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+OK 2 0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TOP 1 5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Bonjour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Salut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comment ca va?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bientot</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QUIT  </a:t>
            </a:r>
          </a:p>
          <a:p>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+OK</a:t>
            </a:r>
          </a:p>
        </p:txBody>
      </p:sp>
      <p:pic>
        <p:nvPicPr>
          <p:cNvPr id="11266" name="Picture 2" descr="H:\Nouveau dossier\reseauxsociauxnumeriqu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564904"/>
            <a:ext cx="5508104"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1244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092" y="1052736"/>
            <a:ext cx="8815189" cy="2400657"/>
          </a:xfrm>
          <a:prstGeom prst="rect">
            <a:avLst/>
          </a:prstGeom>
        </p:spPr>
        <p:txBody>
          <a:bodyPr wrap="square">
            <a:spAutoFit/>
          </a:bodyPr>
          <a:lstStyle/>
          <a:p>
            <a:pPr indent="177800" algn="l">
              <a:lnSpc>
                <a:spcPct val="150000"/>
              </a:lnSpc>
              <a:buClr>
                <a:schemeClr val="tx1"/>
              </a:buClr>
              <a:buFont typeface="Wingdings" pitchFamily="2" charset="2"/>
              <a:buChar char="§"/>
            </a:pPr>
            <a:r>
              <a:rPr lang="en-US" sz="2000" b="1" dirty="0"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nternet</a:t>
            </a:r>
            <a:r>
              <a:rPr lang="en-US" sz="2000" b="1" dirty="0" smtClean="0">
                <a:latin typeface="Times New Roman" panose="02020603050405020304" pitchFamily="18" charset="0"/>
                <a:cs typeface="Times New Roman" panose="02020603050405020304" pitchFamily="18" charset="0"/>
              </a:rPr>
              <a:t> M</a:t>
            </a:r>
            <a:r>
              <a:rPr lang="en-US" sz="2000" dirty="0" smtClean="0">
                <a:latin typeface="Times New Roman" panose="02020603050405020304" pitchFamily="18" charset="0"/>
                <a:cs typeface="Times New Roman" panose="02020603050405020304" pitchFamily="18" charset="0"/>
              </a:rPr>
              <a:t>essage</a:t>
            </a:r>
            <a:r>
              <a:rPr lang="en-US" sz="2000" b="1" dirty="0" smtClean="0">
                <a:latin typeface="Times New Roman" panose="02020603050405020304" pitchFamily="18" charset="0"/>
                <a:cs typeface="Times New Roman" panose="02020603050405020304" pitchFamily="18" charset="0"/>
              </a:rPr>
              <a:t> A</a:t>
            </a:r>
            <a:r>
              <a:rPr lang="en-US" sz="2000" dirty="0" smtClean="0">
                <a:latin typeface="Times New Roman" panose="02020603050405020304" pitchFamily="18" charset="0"/>
                <a:cs typeface="Times New Roman" panose="02020603050405020304" pitchFamily="18" charset="0"/>
              </a:rPr>
              <a:t>ccess</a:t>
            </a:r>
            <a:r>
              <a:rPr lang="en-US" sz="2000" b="1" dirty="0" smtClean="0">
                <a:latin typeface="Times New Roman" panose="02020603050405020304" pitchFamily="18" charset="0"/>
                <a:cs typeface="Times New Roman" panose="02020603050405020304" pitchFamily="18" charset="0"/>
              </a:rPr>
              <a:t> P</a:t>
            </a:r>
            <a:r>
              <a:rPr lang="en-US" sz="2000" dirty="0" smtClean="0">
                <a:latin typeface="Times New Roman" panose="02020603050405020304" pitchFamily="18" charset="0"/>
                <a:cs typeface="Times New Roman" panose="02020603050405020304" pitchFamily="18" charset="0"/>
              </a:rPr>
              <a:t>rotocol </a:t>
            </a:r>
            <a:r>
              <a:rPr lang="en-US" sz="2000" b="1" dirty="0" smtClean="0">
                <a:latin typeface="Times New Roman" panose="02020603050405020304" pitchFamily="18" charset="0"/>
                <a:cs typeface="Times New Roman" panose="02020603050405020304" pitchFamily="18" charset="0"/>
              </a:rPr>
              <a:t>(IMAP</a:t>
            </a:r>
            <a:r>
              <a:rPr lang="en-US" sz="2000" dirty="0" smtClean="0">
                <a:latin typeface="Times New Roman" panose="02020603050405020304" pitchFamily="18" charset="0"/>
                <a:cs typeface="Times New Roman" panose="02020603050405020304" pitchFamily="18" charset="0"/>
              </a:rPr>
              <a:t>) </a:t>
            </a:r>
          </a:p>
          <a:p>
            <a:pPr marL="342900" indent="-342900" algn="l">
              <a:lnSpc>
                <a:spcPct val="150000"/>
              </a:lnSpc>
              <a:buFont typeface="Arial" pitchFamily="34" charset="0"/>
              <a:buChar char="•"/>
            </a:pPr>
            <a:r>
              <a:rPr lang="fr-FR" sz="2000" dirty="0" smtClean="0">
                <a:latin typeface="Times New Roman" panose="02020603050405020304" pitchFamily="18" charset="0"/>
                <a:cs typeface="Times New Roman" panose="02020603050405020304" pitchFamily="18" charset="0"/>
              </a:rPr>
              <a:t>Un autre protocole  pour récupérer les e-mails</a:t>
            </a:r>
          </a:p>
          <a:p>
            <a:pPr marL="342900" indent="-342900" algn="l">
              <a:lnSpc>
                <a:spcPct val="150000"/>
              </a:lnSpc>
              <a:buFont typeface="Arial" pitchFamily="34" charset="0"/>
              <a:buChar char="•"/>
            </a:pPr>
            <a:r>
              <a:rPr lang="fr-FR" sz="2000" dirty="0" smtClean="0">
                <a:latin typeface="Times New Roman" panose="02020603050405020304" pitchFamily="18" charset="0"/>
                <a:cs typeface="Times New Roman" panose="02020603050405020304" pitchFamily="18" charset="0"/>
              </a:rPr>
              <a:t>Contrairement aux POP, lorsque l'utilisateur se connecte à un serveur IMAP, des copies de messages sont téléchargés dans l'application cliente et les Messages originaux sont conservés sur le serveur jusqu'à leur suppression manuelle.</a:t>
            </a:r>
            <a:endParaRPr lang="en-US" sz="2000" dirty="0" smtClean="0">
              <a:latin typeface="Times New Roman" panose="02020603050405020304" pitchFamily="18" charset="0"/>
              <a:cs typeface="Times New Roman" panose="02020603050405020304" pitchFamily="18" charset="0"/>
            </a:endParaRPr>
          </a:p>
        </p:txBody>
      </p:sp>
      <p:sp>
        <p:nvSpPr>
          <p:cNvPr id="11" name="Rectangle 3"/>
          <p:cNvSpPr txBox="1">
            <a:spLocks noChangeArrowheads="1"/>
          </p:cNvSpPr>
          <p:nvPr/>
        </p:nvSpPr>
        <p:spPr bwMode="auto">
          <a:xfrm>
            <a:off x="21060" y="104475"/>
            <a:ext cx="9122939" cy="720080"/>
          </a:xfrm>
          <a:prstGeom prst="rect">
            <a:avLst/>
          </a:prstGeo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3600" dirty="0">
                <a:solidFill>
                  <a:srgbClr val="0070C0"/>
                </a:solidFill>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nternet</a:t>
            </a:r>
            <a:r>
              <a:rPr lang="en-US" sz="3600" dirty="0">
                <a:solidFill>
                  <a:srgbClr val="0070C0"/>
                </a:solidFill>
                <a:latin typeface="Times New Roman" panose="02020603050405020304" pitchFamily="18" charset="0"/>
                <a:cs typeface="Times New Roman" panose="02020603050405020304" pitchFamily="18" charset="0"/>
              </a:rPr>
              <a:t> M</a:t>
            </a:r>
            <a:r>
              <a:rPr lang="en-US" sz="3600" dirty="0">
                <a:latin typeface="Times New Roman" panose="02020603050405020304" pitchFamily="18" charset="0"/>
                <a:cs typeface="Times New Roman" panose="02020603050405020304" pitchFamily="18" charset="0"/>
              </a:rPr>
              <a:t>essage</a:t>
            </a:r>
            <a:r>
              <a:rPr lang="en-US" sz="3600" dirty="0">
                <a:solidFill>
                  <a:srgbClr val="0070C0"/>
                </a:solidFill>
                <a:latin typeface="Times New Roman" panose="02020603050405020304" pitchFamily="18" charset="0"/>
                <a:cs typeface="Times New Roman" panose="02020603050405020304" pitchFamily="18" charset="0"/>
              </a:rPr>
              <a:t> A</a:t>
            </a:r>
            <a:r>
              <a:rPr lang="en-US" sz="3600" dirty="0">
                <a:latin typeface="Times New Roman" panose="02020603050405020304" pitchFamily="18" charset="0"/>
                <a:cs typeface="Times New Roman" panose="02020603050405020304" pitchFamily="18" charset="0"/>
              </a:rPr>
              <a:t>ccess</a:t>
            </a:r>
            <a:r>
              <a:rPr lang="en-US" sz="3600" dirty="0">
                <a:solidFill>
                  <a:srgbClr val="0070C0"/>
                </a:solidFill>
                <a:latin typeface="Times New Roman" panose="02020603050405020304" pitchFamily="18" charset="0"/>
                <a:cs typeface="Times New Roman" panose="02020603050405020304" pitchFamily="18" charset="0"/>
              </a:rPr>
              <a:t> P</a:t>
            </a:r>
            <a:r>
              <a:rPr lang="en-US" sz="3600" dirty="0">
                <a:latin typeface="Times New Roman" panose="02020603050405020304" pitchFamily="18" charset="0"/>
                <a:cs typeface="Times New Roman" panose="02020603050405020304" pitchFamily="18" charset="0"/>
              </a:rPr>
              <a:t>rotocol </a:t>
            </a:r>
            <a:r>
              <a:rPr lang="en-US" sz="3600" dirty="0">
                <a:solidFill>
                  <a:srgbClr val="0070C0"/>
                </a:solidFill>
                <a:latin typeface="Times New Roman" panose="02020603050405020304" pitchFamily="18" charset="0"/>
                <a:cs typeface="Times New Roman" panose="02020603050405020304" pitchFamily="18" charset="0"/>
              </a:rPr>
              <a:t>(IMAP) </a:t>
            </a:r>
          </a:p>
          <a:p>
            <a:pPr algn="ctr"/>
            <a:r>
              <a:rPr lang="fr-FR" altLang="fr-FR" sz="3600"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sz="36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H:\Nouveau dossier\ValerieDemont_Article_Réseaux-sociaux-et-m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9144000" cy="328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7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05" y="824555"/>
            <a:ext cx="8979595" cy="3730317"/>
          </a:xfrm>
          <a:prstGeom prst="rect">
            <a:avLst/>
          </a:prstGeom>
        </p:spPr>
        <p:txBody>
          <a:bodyPr wrap="square">
            <a:spAutoFit/>
          </a:bodyPr>
          <a:lstStyle/>
          <a:p>
            <a:pPr indent="177800">
              <a:lnSpc>
                <a:spcPct val="150000"/>
              </a:lnSpc>
              <a:buClr>
                <a:schemeClr val="tx1"/>
              </a:buClr>
              <a:buFont typeface="Wingdings" pitchFamily="2" charset="2"/>
              <a:buChar char="§"/>
            </a:pPr>
            <a:r>
              <a:rPr lang="fr-FR" sz="2000" b="1" dirty="0">
                <a:latin typeface="Times New Roman" panose="02020603050405020304" pitchFamily="18" charset="0"/>
                <a:cs typeface="Times New Roman" panose="02020603050405020304" pitchFamily="18" charset="0"/>
              </a:rPr>
              <a:t>Avec IMAP, tous vos courriers et vos dossiers de messages restent sur le serveur et sont donc accessibles depuis n’importe quel ordinateur connecté à Internet. Pratique si votre connexion est permanente, si vous désirez accéder à tous vos messages depuis plusieurs endroits simultanément (à domicile, en déplacement, en voyage, etc</a:t>
            </a:r>
            <a:r>
              <a:rPr lang="fr-FR" sz="2000" b="1" dirty="0" smtClean="0">
                <a:latin typeface="Times New Roman" panose="02020603050405020304" pitchFamily="18" charset="0"/>
                <a:cs typeface="Times New Roman" panose="02020603050405020304" pitchFamily="18" charset="0"/>
              </a:rPr>
              <a:t>.)</a:t>
            </a:r>
          </a:p>
          <a:p>
            <a:pPr indent="177800">
              <a:lnSpc>
                <a:spcPct val="150000"/>
              </a:lnSpc>
              <a:buClr>
                <a:schemeClr val="tx1"/>
              </a:buClr>
              <a:buFont typeface="Wingdings" pitchFamily="2" charset="2"/>
              <a:buChar char="§"/>
            </a:pP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protocole POP a été conçu pour vous permettre de récupérer votre courrier sur une machine distante quand vous n’êtes pas connecté en permanence à Internet.</a:t>
            </a:r>
            <a:endPar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3"/>
          <p:cNvSpPr txBox="1">
            <a:spLocks noChangeArrowheads="1"/>
          </p:cNvSpPr>
          <p:nvPr/>
        </p:nvSpPr>
        <p:spPr bwMode="auto">
          <a:xfrm>
            <a:off x="2267745" y="0"/>
            <a:ext cx="5184576" cy="720080"/>
          </a:xfrm>
          <a:prstGeom prst="rect">
            <a:avLst/>
          </a:prstGeo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en-US" sz="3600" dirty="0" smtClean="0">
                <a:solidFill>
                  <a:schemeClr val="accent2"/>
                </a:solidFill>
                <a:latin typeface="Times New Roman" panose="02020603050405020304" pitchFamily="18" charset="0"/>
                <a:cs typeface="Times New Roman" panose="02020603050405020304" pitchFamily="18" charset="0"/>
              </a:rPr>
              <a:t>POP</a:t>
            </a:r>
            <a:r>
              <a:rPr lang="en-US" sz="3600" dirty="0" smtClean="0">
                <a:latin typeface="Times New Roman" panose="02020603050405020304" pitchFamily="18" charset="0"/>
                <a:cs typeface="Times New Roman" panose="02020603050405020304" pitchFamily="18" charset="0"/>
              </a:rPr>
              <a:t> VS </a:t>
            </a:r>
            <a:r>
              <a:rPr lang="en-US" sz="3600" dirty="0" smtClean="0">
                <a:solidFill>
                  <a:srgbClr val="0070C0"/>
                </a:solidFill>
                <a:latin typeface="Times New Roman" panose="02020603050405020304" pitchFamily="18" charset="0"/>
                <a:cs typeface="Times New Roman" panose="02020603050405020304" pitchFamily="18" charset="0"/>
              </a:rPr>
              <a:t>IMAP</a:t>
            </a:r>
            <a:endParaRPr lang="en-US" sz="3600" dirty="0">
              <a:solidFill>
                <a:srgbClr val="0070C0"/>
              </a:solidFill>
              <a:latin typeface="Times New Roman" panose="02020603050405020304" pitchFamily="18" charset="0"/>
              <a:cs typeface="Times New Roman" panose="02020603050405020304" pitchFamily="18" charset="0"/>
            </a:endParaRPr>
          </a:p>
          <a:p>
            <a:pPr algn="ctr"/>
            <a:r>
              <a:rPr lang="fr-FR" altLang="fr-FR" sz="3600"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sz="36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2" descr="H:\Nouveau dossier\ValerieDemont_Article_Réseaux-sociaux-et-m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9144000" cy="26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07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51720" y="1124744"/>
            <a:ext cx="4824536" cy="721904"/>
          </a:xfrm>
        </p:spPr>
        <p:txBody>
          <a:bodyPr/>
          <a:lstStyle/>
          <a:p>
            <a:pPr algn="ctr"/>
            <a:r>
              <a:rPr lang="es-ES" altLang="fr-FR" dirty="0" err="1"/>
              <a:t>Caractéristiques</a:t>
            </a:r>
            <a:endParaRPr lang="fr-FR" altLang="fr-FR" dirty="0"/>
          </a:p>
        </p:txBody>
      </p:sp>
      <p:sp>
        <p:nvSpPr>
          <p:cNvPr id="12291" name="Rectangle 3"/>
          <p:cNvSpPr>
            <a:spLocks noGrp="1" noChangeArrowheads="1"/>
          </p:cNvSpPr>
          <p:nvPr>
            <p:ph type="body" idx="1"/>
          </p:nvPr>
        </p:nvSpPr>
        <p:spPr>
          <a:xfrm>
            <a:off x="323528" y="1844824"/>
            <a:ext cx="8229600" cy="4525963"/>
          </a:xfrm>
        </p:spPr>
        <p:txBody>
          <a:bodyPr/>
          <a:lstStyle/>
          <a:p>
            <a:pPr>
              <a:lnSpc>
                <a:spcPct val="90000"/>
              </a:lnSpc>
            </a:pPr>
            <a:r>
              <a:rPr lang="es-ES" altLang="fr-FR" dirty="0" err="1">
                <a:latin typeface="Times New Roman" panose="02020603050405020304" pitchFamily="18" charset="0"/>
                <a:cs typeface="Times New Roman" panose="02020603050405020304" pitchFamily="18" charset="0"/>
              </a:rPr>
              <a:t>Expéditeur</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inconnu</a:t>
            </a:r>
            <a:r>
              <a:rPr lang="es-ES" altLang="fr-FR" dirty="0">
                <a:latin typeface="Times New Roman" panose="02020603050405020304" pitchFamily="18" charset="0"/>
                <a:cs typeface="Times New Roman" panose="02020603050405020304" pitchFamily="18" charset="0"/>
              </a:rPr>
              <a:t> (et </a:t>
            </a:r>
            <a:r>
              <a:rPr lang="es-ES" altLang="fr-FR" dirty="0" err="1">
                <a:latin typeface="Times New Roman" panose="02020603050405020304" pitchFamily="18" charset="0"/>
                <a:cs typeface="Times New Roman" panose="02020603050405020304" pitchFamily="18" charset="0"/>
              </a:rPr>
              <a:t>souvent</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spoofé</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c’est</a:t>
            </a:r>
            <a:r>
              <a:rPr lang="es-ES" altLang="fr-FR" dirty="0">
                <a:latin typeface="Times New Roman" panose="02020603050405020304" pitchFamily="18" charset="0"/>
                <a:cs typeface="Times New Roman" panose="02020603050405020304" pitchFamily="18" charset="0"/>
              </a:rPr>
              <a:t>-à-</a:t>
            </a:r>
            <a:r>
              <a:rPr lang="es-ES" altLang="fr-FR" dirty="0" err="1">
                <a:latin typeface="Times New Roman" panose="02020603050405020304" pitchFamily="18" charset="0"/>
                <a:cs typeface="Times New Roman" panose="02020603050405020304" pitchFamily="18" charset="0"/>
              </a:rPr>
              <a:t>dire</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piraté</a:t>
            </a:r>
            <a:r>
              <a:rPr lang="es-ES" altLang="fr-FR" dirty="0">
                <a:latin typeface="Times New Roman" panose="02020603050405020304" pitchFamily="18" charset="0"/>
                <a:cs typeface="Times New Roman" panose="02020603050405020304" pitchFamily="18" charset="0"/>
              </a:rPr>
              <a:t>)</a:t>
            </a:r>
          </a:p>
          <a:p>
            <a:pPr>
              <a:lnSpc>
                <a:spcPct val="90000"/>
              </a:lnSpc>
            </a:pPr>
            <a:r>
              <a:rPr lang="es-ES" altLang="fr-FR" dirty="0" err="1">
                <a:latin typeface="Times New Roman" panose="02020603050405020304" pitchFamily="18" charset="0"/>
                <a:cs typeface="Times New Roman" panose="02020603050405020304" pitchFamily="18" charset="0"/>
              </a:rPr>
              <a:t>Contenu</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publicitaire</a:t>
            </a:r>
            <a:r>
              <a:rPr lang="es-ES" altLang="fr-FR" dirty="0">
                <a:latin typeface="Times New Roman" panose="02020603050405020304" pitchFamily="18" charset="0"/>
                <a:cs typeface="Times New Roman" panose="02020603050405020304" pitchFamily="18" charset="0"/>
              </a:rPr>
              <a:t> : </a:t>
            </a:r>
            <a:r>
              <a:rPr lang="es-ES" altLang="fr-FR" dirty="0" err="1">
                <a:latin typeface="Times New Roman" panose="02020603050405020304" pitchFamily="18" charset="0"/>
                <a:cs typeface="Times New Roman" panose="02020603050405020304" pitchFamily="18" charset="0"/>
              </a:rPr>
              <a:t>médicaments</a:t>
            </a:r>
            <a:r>
              <a:rPr lang="es-ES" altLang="fr-FR">
                <a:latin typeface="Times New Roman" panose="02020603050405020304" pitchFamily="18" charset="0"/>
                <a:cs typeface="Times New Roman" panose="02020603050405020304" pitchFamily="18" charset="0"/>
              </a:rPr>
              <a:t>, </a:t>
            </a:r>
            <a:r>
              <a:rPr lang="es-ES" altLang="fr-FR" smtClean="0">
                <a:latin typeface="Times New Roman" panose="02020603050405020304" pitchFamily="18" charset="0"/>
                <a:cs typeface="Times New Roman" panose="02020603050405020304" pitchFamily="18" charset="0"/>
              </a:rPr>
              <a:t>offre</a:t>
            </a:r>
            <a:r>
              <a:rPr lang="es-ES" altLang="fr-FR" dirty="0" smtClean="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spéciale</a:t>
            </a:r>
            <a:r>
              <a:rPr lang="es-ES" altLang="fr-FR" dirty="0">
                <a:latin typeface="Times New Roman" panose="02020603050405020304" pitchFamily="18" charset="0"/>
                <a:cs typeface="Times New Roman" panose="02020603050405020304" pitchFamily="18" charset="0"/>
              </a:rPr>
              <a:t>…</a:t>
            </a:r>
          </a:p>
          <a:p>
            <a:pPr>
              <a:lnSpc>
                <a:spcPct val="90000"/>
              </a:lnSpc>
            </a:pPr>
            <a:r>
              <a:rPr lang="es-ES" altLang="fr-FR" dirty="0" err="1">
                <a:latin typeface="Times New Roman" panose="02020603050405020304" pitchFamily="18" charset="0"/>
                <a:cs typeface="Times New Roman" panose="02020603050405020304" pitchFamily="18" charset="0"/>
              </a:rPr>
              <a:t>Parfois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arnaques</a:t>
            </a:r>
            <a:r>
              <a:rPr lang="es-ES" altLang="fr-FR" dirty="0">
                <a:latin typeface="Times New Roman" panose="02020603050405020304" pitchFamily="18" charset="0"/>
                <a:cs typeface="Times New Roman" panose="02020603050405020304" pitchFamily="18" charset="0"/>
              </a:rPr>
              <a:t> : </a:t>
            </a:r>
            <a:r>
              <a:rPr lang="es-ES" altLang="fr-FR" dirty="0" err="1">
                <a:latin typeface="Times New Roman" panose="02020603050405020304" pitchFamily="18" charset="0"/>
                <a:cs typeface="Times New Roman" panose="02020603050405020304" pitchFamily="18" charset="0"/>
              </a:rPr>
              <a:t>aider</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au</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transfert</a:t>
            </a:r>
            <a:r>
              <a:rPr lang="es-ES" altLang="fr-FR" dirty="0">
                <a:latin typeface="Times New Roman" panose="02020603050405020304" pitchFamily="18" charset="0"/>
                <a:cs typeface="Times New Roman" panose="02020603050405020304" pitchFamily="18" charset="0"/>
              </a:rPr>
              <a:t> de </a:t>
            </a:r>
            <a:r>
              <a:rPr lang="es-ES" altLang="fr-FR" dirty="0" err="1">
                <a:latin typeface="Times New Roman" panose="02020603050405020304" pitchFamily="18" charset="0"/>
                <a:cs typeface="Times New Roman" panose="02020603050405020304" pitchFamily="18" charset="0"/>
              </a:rPr>
              <a:t>fonds</a:t>
            </a:r>
            <a:r>
              <a:rPr lang="es-ES" altLang="fr-FR" dirty="0">
                <a:latin typeface="Times New Roman" panose="02020603050405020304" pitchFamily="18" charset="0"/>
                <a:cs typeface="Times New Roman" panose="02020603050405020304" pitchFamily="18" charset="0"/>
              </a:rPr>
              <a:t> sur un </a:t>
            </a:r>
            <a:r>
              <a:rPr lang="es-ES" altLang="fr-FR" dirty="0" err="1">
                <a:latin typeface="Times New Roman" panose="02020603050405020304" pitchFamily="18" charset="0"/>
                <a:cs typeface="Times New Roman" panose="02020603050405020304" pitchFamily="18" charset="0"/>
              </a:rPr>
              <a:t>compte</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nigérian</a:t>
            </a:r>
            <a:r>
              <a:rPr lang="es-ES" altLang="fr-FR" dirty="0">
                <a:latin typeface="Times New Roman" panose="02020603050405020304" pitchFamily="18" charset="0"/>
                <a:cs typeface="Times New Roman" panose="02020603050405020304" pitchFamily="18" charset="0"/>
              </a:rPr>
              <a:t>…</a:t>
            </a:r>
          </a:p>
          <a:p>
            <a:pPr>
              <a:lnSpc>
                <a:spcPct val="90000"/>
              </a:lnSpc>
            </a:pPr>
            <a:r>
              <a:rPr lang="es-ES" altLang="fr-FR" dirty="0" err="1">
                <a:latin typeface="Times New Roman" panose="02020603050405020304" pitchFamily="18" charset="0"/>
                <a:cs typeface="Times New Roman" panose="02020603050405020304" pitchFamily="18" charset="0"/>
              </a:rPr>
              <a:t>Parfois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désinformation</a:t>
            </a:r>
            <a:r>
              <a:rPr lang="es-ES" altLang="fr-FR" dirty="0">
                <a:latin typeface="Times New Roman" panose="02020603050405020304" pitchFamily="18" charset="0"/>
                <a:cs typeface="Times New Roman" panose="02020603050405020304" pitchFamily="18" charset="0"/>
              </a:rPr>
              <a:t> : </a:t>
            </a:r>
            <a:r>
              <a:rPr lang="es-ES" altLang="fr-FR" dirty="0" err="1">
                <a:latin typeface="Times New Roman" panose="02020603050405020304" pitchFamily="18" charset="0"/>
                <a:cs typeface="Times New Roman" panose="02020603050405020304" pitchFamily="18" charset="0"/>
              </a:rPr>
              <a:t>achetez</a:t>
            </a:r>
            <a:r>
              <a:rPr lang="es-ES" altLang="fr-FR" dirty="0">
                <a:latin typeface="Times New Roman" panose="02020603050405020304" pitchFamily="18" charset="0"/>
                <a:cs typeface="Times New Roman" panose="02020603050405020304" pitchFamily="18" charset="0"/>
              </a:rPr>
              <a:t> ces </a:t>
            </a:r>
            <a:r>
              <a:rPr lang="es-ES" altLang="fr-FR" dirty="0" err="1">
                <a:latin typeface="Times New Roman" panose="02020603050405020304" pitchFamily="18" charset="0"/>
                <a:cs typeface="Times New Roman" panose="02020603050405020304" pitchFamily="18" charset="0"/>
              </a:rPr>
              <a:t>actions</a:t>
            </a:r>
            <a:r>
              <a:rPr lang="es-ES" altLang="fr-FR" dirty="0">
                <a:latin typeface="Times New Roman" panose="02020603050405020304" pitchFamily="18" charset="0"/>
                <a:cs typeface="Times New Roman" panose="02020603050405020304" pitchFamily="18" charset="0"/>
              </a:rPr>
              <a:t>, elle </a:t>
            </a:r>
            <a:r>
              <a:rPr lang="es-ES" altLang="fr-FR" dirty="0" err="1">
                <a:latin typeface="Times New Roman" panose="02020603050405020304" pitchFamily="18" charset="0"/>
                <a:cs typeface="Times New Roman" panose="02020603050405020304" pitchFamily="18" charset="0"/>
              </a:rPr>
              <a:t>vont</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monter</a:t>
            </a:r>
            <a:r>
              <a:rPr lang="es-ES" altLang="fr-FR" dirty="0">
                <a:latin typeface="Times New Roman" panose="02020603050405020304" pitchFamily="18" charset="0"/>
                <a:cs typeface="Times New Roman" panose="02020603050405020304" pitchFamily="18" charset="0"/>
              </a:rPr>
              <a:t>…</a:t>
            </a:r>
          </a:p>
          <a:p>
            <a:pPr>
              <a:lnSpc>
                <a:spcPct val="90000"/>
              </a:lnSpc>
            </a:pPr>
            <a:r>
              <a:rPr lang="es-ES" altLang="fr-FR" dirty="0" err="1">
                <a:latin typeface="Times New Roman" panose="02020603050405020304" pitchFamily="18" charset="0"/>
                <a:cs typeface="Times New Roman" panose="02020603050405020304" pitchFamily="18" charset="0"/>
              </a:rPr>
              <a:t>Parfois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pur</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logiciel</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malveillant</a:t>
            </a:r>
            <a:r>
              <a:rPr lang="es-ES" altLang="fr-FR" dirty="0">
                <a:latin typeface="Times New Roman" panose="02020603050405020304" pitchFamily="18" charset="0"/>
                <a:cs typeface="Times New Roman" panose="02020603050405020304" pitchFamily="18" charset="0"/>
              </a:rPr>
              <a:t>.</a:t>
            </a:r>
            <a:endParaRPr lang="fr-FR" altLang="fr-FR" dirty="0">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21060" y="104474"/>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50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3815" y="7707"/>
            <a:ext cx="6997245" cy="829005"/>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5400" b="1" i="0" dirty="0" smtClean="0">
                <a:solidFill>
                  <a:schemeClr val="accent2"/>
                </a:solidFill>
                <a:effectLst>
                  <a:outerShdw blurRad="38100" dist="38100" dir="2700000" algn="tl">
                    <a:srgbClr val="000000">
                      <a:alpha val="43137"/>
                    </a:srgbClr>
                  </a:outerShdw>
                </a:effectLst>
              </a:rPr>
              <a:t>PLAN</a:t>
            </a:r>
          </a:p>
        </p:txBody>
      </p:sp>
      <p:sp>
        <p:nvSpPr>
          <p:cNvPr id="4" name="Rectangle 3"/>
          <p:cNvSpPr/>
          <p:nvPr/>
        </p:nvSpPr>
        <p:spPr>
          <a:xfrm>
            <a:off x="169573" y="909856"/>
            <a:ext cx="8568952" cy="3023200"/>
          </a:xfrm>
          <a:prstGeom prst="rect">
            <a:avLst/>
          </a:prstGeom>
        </p:spPr>
        <p:txBody>
          <a:bodyPr wrap="square">
            <a:spAutoFit/>
          </a:bodyPr>
          <a:lstStyle/>
          <a:p>
            <a:pPr marL="556260" indent="-285750" algn="just">
              <a:lnSpc>
                <a:spcPct val="115000"/>
              </a:lnSpc>
              <a:spcAft>
                <a:spcPts val="0"/>
              </a:spcAft>
              <a:buFont typeface="Arial" panose="020B0604020202020204" pitchFamily="34" charset="0"/>
              <a:buChar char="•"/>
            </a:pPr>
            <a:r>
              <a:rPr lang="fr-FR" sz="2800" dirty="0">
                <a:effectLst>
                  <a:outerShdw blurRad="38100" dist="38100" dir="2700000" algn="tl">
                    <a:srgbClr val="000000">
                      <a:alpha val="43137"/>
                    </a:srgbClr>
                  </a:outerShdw>
                </a:effectLst>
                <a:latin typeface="Cambria"/>
                <a:ea typeface="Times New Roman"/>
                <a:cs typeface="Times New Roman"/>
              </a:rPr>
              <a:t>Principes de base de la messagerie électronique</a:t>
            </a:r>
          </a:p>
          <a:p>
            <a:pPr marL="556260" indent="-285750" algn="just">
              <a:lnSpc>
                <a:spcPct val="115000"/>
              </a:lnSpc>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Format </a:t>
            </a:r>
            <a:r>
              <a:rPr lang="fr-FR" sz="2800" dirty="0">
                <a:effectLst>
                  <a:outerShdw blurRad="38100" dist="38100" dir="2700000" algn="tl">
                    <a:srgbClr val="000000">
                      <a:alpha val="43137"/>
                    </a:srgbClr>
                  </a:outerShdw>
                </a:effectLst>
                <a:latin typeface="Cambria"/>
                <a:ea typeface="Times New Roman"/>
                <a:cs typeface="Times New Roman"/>
              </a:rPr>
              <a:t>des messages</a:t>
            </a:r>
          </a:p>
          <a:p>
            <a:pPr marL="556260" indent="-285750" algn="just">
              <a:lnSpc>
                <a:spcPct val="115000"/>
              </a:lnSpc>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Protocole </a:t>
            </a:r>
            <a:r>
              <a:rPr lang="fr-FR" sz="2800" dirty="0">
                <a:effectLst>
                  <a:outerShdw blurRad="38100" dist="38100" dir="2700000" algn="tl">
                    <a:srgbClr val="000000">
                      <a:alpha val="43137"/>
                    </a:srgbClr>
                  </a:outerShdw>
                </a:effectLst>
                <a:latin typeface="Cambria"/>
                <a:ea typeface="Times New Roman"/>
                <a:cs typeface="Times New Roman"/>
              </a:rPr>
              <a:t>SMTP. Installation configuration et mise en service</a:t>
            </a:r>
          </a:p>
          <a:p>
            <a:pPr marL="556260" indent="-285750" algn="just">
              <a:lnSpc>
                <a:spcPct val="115000"/>
              </a:lnSpc>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Services </a:t>
            </a:r>
            <a:r>
              <a:rPr lang="fr-FR" sz="2800" dirty="0">
                <a:effectLst>
                  <a:outerShdw blurRad="38100" dist="38100" dir="2700000" algn="tl">
                    <a:srgbClr val="000000">
                      <a:alpha val="43137"/>
                    </a:srgbClr>
                  </a:outerShdw>
                </a:effectLst>
                <a:latin typeface="Cambria"/>
                <a:ea typeface="Times New Roman"/>
                <a:cs typeface="Times New Roman"/>
              </a:rPr>
              <a:t>FTP (File Transfert Protocol) et Web. Définition, Fonctionnement, Configuration</a:t>
            </a:r>
          </a:p>
        </p:txBody>
      </p:sp>
      <p:pic>
        <p:nvPicPr>
          <p:cNvPr id="2050" name="Picture 2" descr="Résultat de recherche d'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6071" r="3333"/>
          <a:stretch/>
        </p:blipFill>
        <p:spPr bwMode="auto">
          <a:xfrm>
            <a:off x="-24071" y="3933056"/>
            <a:ext cx="9144000" cy="30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2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a:lnSpc>
                <a:spcPct val="90000"/>
              </a:lnSpc>
            </a:pP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Propagation</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s-ES"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spyware, malware,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troyens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90000"/>
              </a:lnSpc>
            </a:pP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Baisse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évidente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productivité</a:t>
            </a:r>
            <a:endPar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90000"/>
              </a:lnSpc>
            </a:pP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Utilisation</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ressources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l’entreprise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bande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passante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espace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disque…</a:t>
            </a:r>
          </a:p>
          <a:p>
            <a:pPr>
              <a:lnSpc>
                <a:spcPct val="90000"/>
              </a:lnSpc>
            </a:pP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Dommages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indirects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1">
              <a:lnSpc>
                <a:spcPct val="90000"/>
              </a:lnSpc>
            </a:pP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Risque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d’envoi</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spam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sous</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mauvaise</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sécurité</a:t>
            </a:r>
            <a:endPar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nSpc>
                <a:spcPct val="90000"/>
              </a:lnSpc>
            </a:pP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messages</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importants</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peuvent</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être</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effacés</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accidentellement</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milieu</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a:t>
            </a:r>
            <a:r>
              <a:rPr lang="es-E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flot</a:t>
            </a:r>
            <a:r>
              <a:rPr lang="es-E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spam</a:t>
            </a:r>
            <a:endPar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21060" y="104474"/>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76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7704" y="980727"/>
            <a:ext cx="5112568" cy="1143000"/>
          </a:xfrm>
        </p:spPr>
        <p:txBody>
          <a:bodyPr/>
          <a:lstStyle/>
          <a:p>
            <a:r>
              <a:rPr lang="es-ES" altLang="fr-FR" dirty="0" err="1">
                <a:solidFill>
                  <a:srgbClr val="00B050"/>
                </a:solidFill>
              </a:rPr>
              <a:t>Comment</a:t>
            </a:r>
            <a:r>
              <a:rPr lang="es-ES" altLang="fr-FR" dirty="0">
                <a:solidFill>
                  <a:srgbClr val="00B050"/>
                </a:solidFill>
              </a:rPr>
              <a:t> </a:t>
            </a:r>
            <a:r>
              <a:rPr lang="es-ES" altLang="fr-FR" dirty="0" err="1">
                <a:solidFill>
                  <a:srgbClr val="00B050"/>
                </a:solidFill>
              </a:rPr>
              <a:t>font-ils</a:t>
            </a:r>
            <a:r>
              <a:rPr lang="es-ES" altLang="fr-FR" dirty="0">
                <a:solidFill>
                  <a:srgbClr val="00B050"/>
                </a:solidFill>
              </a:rPr>
              <a:t> ?</a:t>
            </a:r>
            <a:endParaRPr lang="fr-FR" altLang="fr-FR" dirty="0">
              <a:solidFill>
                <a:srgbClr val="00B050"/>
              </a:solidFill>
            </a:endParaRPr>
          </a:p>
        </p:txBody>
      </p:sp>
      <p:sp>
        <p:nvSpPr>
          <p:cNvPr id="13315" name="Rectangle 3"/>
          <p:cNvSpPr>
            <a:spLocks noGrp="1" noChangeArrowheads="1"/>
          </p:cNvSpPr>
          <p:nvPr>
            <p:ph type="body" idx="1"/>
          </p:nvPr>
        </p:nvSpPr>
        <p:spPr>
          <a:xfrm>
            <a:off x="467730" y="1916832"/>
            <a:ext cx="8229600" cy="4525963"/>
          </a:xfrm>
        </p:spPr>
        <p:txBody>
          <a:bodyPr>
            <a:normAutofit/>
          </a:bodyPr>
          <a:lstStyle/>
          <a:p>
            <a:r>
              <a:rPr lang="es-E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a:t>
            </a:r>
            <a:r>
              <a:rPr lang="es-E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obtenir</a:t>
            </a:r>
            <a:r>
              <a:rPr lang="es-E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es-E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adresses</a:t>
            </a:r>
            <a:r>
              <a:rPr lang="es-E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1"/>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Simplement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copiant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l’adresse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autres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membres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liste de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diffusion</a:t>
            </a:r>
            <a:endPar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donc</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très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d’utiliser</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champ</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“copie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cachée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“CCO”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l’envoi</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groupé</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achetant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bases de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données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d’utilisateurs</a:t>
            </a:r>
            <a:endPar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2"/>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théoriquement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interdit</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mais</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 a un (gros) marché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a:t>
            </a:r>
            <a:r>
              <a:rPr lang="es-E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21061" y="150923"/>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0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9552" y="2204864"/>
            <a:ext cx="8229600" cy="2657407"/>
          </a:xfrm>
        </p:spPr>
        <p:txBody>
          <a:bodyPr/>
          <a:lstStyle/>
          <a:p>
            <a:pPr>
              <a:lnSpc>
                <a:spcPct val="90000"/>
              </a:lnSpc>
            </a:pP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récupérer</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adresses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1">
              <a:lnSpc>
                <a:spcPct val="90000"/>
              </a:lnSpc>
            </a:pP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utilisant</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webcrawlers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robots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aspirateurs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d’adresses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parcourent</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Web et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prennent</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toutes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adresses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qu’ils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rencontrent</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lnSpc>
                <a:spcPct val="90000"/>
              </a:lnSpc>
            </a:pP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Avec</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technique</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DHA :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génère</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hasard</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toutes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adresses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possibles</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appartenant</a:t>
            </a:r>
            <a:r>
              <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un </a:t>
            </a:r>
            <a:r>
              <a:rPr lang="es-ES" altLang="fr-F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s-ES"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s-ES"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1907704" y="980727"/>
            <a:ext cx="5112568" cy="1143000"/>
          </a:xfrm>
        </p:spPr>
        <p:txBody>
          <a:bodyPr/>
          <a:lstStyle/>
          <a:p>
            <a:r>
              <a:rPr lang="es-ES" altLang="fr-FR" dirty="0" err="1">
                <a:solidFill>
                  <a:srgbClr val="00B050"/>
                </a:solidFill>
              </a:rPr>
              <a:t>Comment</a:t>
            </a:r>
            <a:r>
              <a:rPr lang="es-ES" altLang="fr-FR" dirty="0">
                <a:solidFill>
                  <a:srgbClr val="00B050"/>
                </a:solidFill>
              </a:rPr>
              <a:t> </a:t>
            </a:r>
            <a:r>
              <a:rPr lang="es-ES" altLang="fr-FR" dirty="0" err="1">
                <a:solidFill>
                  <a:srgbClr val="00B050"/>
                </a:solidFill>
              </a:rPr>
              <a:t>font-ils</a:t>
            </a:r>
            <a:r>
              <a:rPr lang="es-ES" altLang="fr-FR" dirty="0">
                <a:solidFill>
                  <a:srgbClr val="00B050"/>
                </a:solidFill>
              </a:rPr>
              <a:t> ?</a:t>
            </a:r>
            <a:endParaRPr lang="fr-FR" altLang="fr-FR" dirty="0">
              <a:solidFill>
                <a:srgbClr val="00B050"/>
              </a:solidFill>
            </a:endParaRPr>
          </a:p>
        </p:txBody>
      </p:sp>
      <p:sp>
        <p:nvSpPr>
          <p:cNvPr id="6" name="Rectangle 3"/>
          <p:cNvSpPr txBox="1">
            <a:spLocks noChangeArrowheads="1"/>
          </p:cNvSpPr>
          <p:nvPr/>
        </p:nvSpPr>
        <p:spPr bwMode="auto">
          <a:xfrm>
            <a:off x="21061" y="150923"/>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7170"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t="9949" r="42371"/>
          <a:stretch/>
        </p:blipFill>
        <p:spPr bwMode="auto">
          <a:xfrm>
            <a:off x="6228184" y="4562061"/>
            <a:ext cx="266429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3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552" y="980728"/>
            <a:ext cx="8229600" cy="724942"/>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ES" altLang="fr-FR" dirty="0"/>
              <a:t>Filtres </a:t>
            </a:r>
            <a:r>
              <a:rPr lang="es-ES" altLang="fr-FR" dirty="0" err="1"/>
              <a:t>antispam</a:t>
            </a:r>
            <a:endParaRPr lang="fr-FR" altLang="fr-FR" dirty="0"/>
          </a:p>
        </p:txBody>
      </p:sp>
      <p:sp>
        <p:nvSpPr>
          <p:cNvPr id="21507" name="Rectangle 3"/>
          <p:cNvSpPr>
            <a:spLocks noGrp="1" noChangeArrowheads="1"/>
          </p:cNvSpPr>
          <p:nvPr>
            <p:ph type="body" sz="half" idx="1"/>
          </p:nvPr>
        </p:nvSpPr>
        <p:spPr>
          <a:xfrm>
            <a:off x="467544" y="1844824"/>
            <a:ext cx="5122863" cy="4495800"/>
          </a:xfrm>
        </p:spPr>
        <p:txBody>
          <a:bodyPr>
            <a:normAutofit/>
          </a:bodyPr>
          <a:lstStyle/>
          <a:p>
            <a:pPr>
              <a:lnSpc>
                <a:spcPct val="80000"/>
              </a:lnSpc>
            </a:pPr>
            <a:r>
              <a:rPr lang="es-ES" altLang="fr-FR" sz="2400" dirty="0">
                <a:latin typeface="Times New Roman" panose="02020603050405020304" pitchFamily="18" charset="0"/>
                <a:cs typeface="Times New Roman" panose="02020603050405020304" pitchFamily="18" charset="0"/>
              </a:rPr>
              <a:t>Une </a:t>
            </a:r>
            <a:r>
              <a:rPr lang="es-ES" altLang="fr-FR" sz="2400" dirty="0" err="1">
                <a:latin typeface="Times New Roman" panose="02020603050405020304" pitchFamily="18" charset="0"/>
                <a:cs typeface="Times New Roman" panose="02020603050405020304" pitchFamily="18" charset="0"/>
              </a:rPr>
              <a:t>solution</a:t>
            </a:r>
            <a:r>
              <a:rPr lang="es-ES" altLang="fr-FR" sz="2400" dirty="0">
                <a:latin typeface="Times New Roman" panose="02020603050405020304" pitchFamily="18" charset="0"/>
                <a:cs typeface="Times New Roman" panose="02020603050405020304" pitchFamily="18" charset="0"/>
              </a:rPr>
              <a:t> </a:t>
            </a:r>
            <a:r>
              <a:rPr lang="es-ES" altLang="fr-FR" sz="2400" dirty="0" err="1">
                <a:latin typeface="Times New Roman" panose="02020603050405020304" pitchFamily="18" charset="0"/>
                <a:cs typeface="Times New Roman" panose="02020603050405020304" pitchFamily="18" charset="0"/>
              </a:rPr>
              <a:t>logique</a:t>
            </a:r>
            <a:r>
              <a:rPr lang="es-ES" altLang="fr-FR" sz="2400" dirty="0">
                <a:latin typeface="Times New Roman" panose="02020603050405020304" pitchFamily="18" charset="0"/>
                <a:cs typeface="Times New Roman" panose="02020603050405020304" pitchFamily="18" charset="0"/>
              </a:rPr>
              <a:t> : </a:t>
            </a:r>
            <a:r>
              <a:rPr lang="es-ES" altLang="fr-FR" sz="2400" dirty="0" err="1">
                <a:latin typeface="Times New Roman" panose="02020603050405020304" pitchFamily="18" charset="0"/>
                <a:cs typeface="Times New Roman" panose="02020603050405020304" pitchFamily="18" charset="0"/>
              </a:rPr>
              <a:t>filtrer</a:t>
            </a:r>
            <a:r>
              <a:rPr lang="es-ES" altLang="fr-FR" sz="2400" dirty="0">
                <a:latin typeface="Times New Roman" panose="02020603050405020304" pitchFamily="18" charset="0"/>
                <a:cs typeface="Times New Roman" panose="02020603050405020304" pitchFamily="18" charset="0"/>
              </a:rPr>
              <a:t> le </a:t>
            </a:r>
            <a:r>
              <a:rPr lang="es-ES" altLang="fr-FR" sz="2400" dirty="0" err="1">
                <a:latin typeface="Times New Roman" panose="02020603050405020304" pitchFamily="18" charset="0"/>
                <a:cs typeface="Times New Roman" panose="02020603050405020304" pitchFamily="18" charset="0"/>
              </a:rPr>
              <a:t>courrier</a:t>
            </a:r>
            <a:endParaRPr lang="es-ES" altLang="fr-FR" sz="2400" dirty="0">
              <a:latin typeface="Times New Roman" panose="02020603050405020304" pitchFamily="18" charset="0"/>
              <a:cs typeface="Times New Roman" panose="02020603050405020304" pitchFamily="18" charset="0"/>
            </a:endParaRPr>
          </a:p>
          <a:p>
            <a:pPr>
              <a:lnSpc>
                <a:spcPct val="80000"/>
              </a:lnSpc>
            </a:pPr>
            <a:r>
              <a:rPr lang="es-ES" altLang="fr-FR" sz="2400" dirty="0" err="1">
                <a:latin typeface="Times New Roman" panose="02020603050405020304" pitchFamily="18" charset="0"/>
                <a:cs typeface="Times New Roman" panose="02020603050405020304" pitchFamily="18" charset="0"/>
              </a:rPr>
              <a:t>D’après</a:t>
            </a:r>
            <a:r>
              <a:rPr lang="es-ES" altLang="fr-FR" sz="2400" dirty="0">
                <a:latin typeface="Times New Roman" panose="02020603050405020304" pitchFamily="18" charset="0"/>
                <a:cs typeface="Times New Roman" panose="02020603050405020304" pitchFamily="18" charset="0"/>
              </a:rPr>
              <a:t> les </a:t>
            </a:r>
            <a:r>
              <a:rPr lang="es-ES" altLang="fr-FR" sz="2400" dirty="0" err="1">
                <a:latin typeface="Times New Roman" panose="02020603050405020304" pitchFamily="18" charset="0"/>
                <a:cs typeface="Times New Roman" panose="02020603050405020304" pitchFamily="18" charset="0"/>
              </a:rPr>
              <a:t>mots</a:t>
            </a:r>
            <a:r>
              <a:rPr lang="es-ES" altLang="fr-FR" sz="2400" dirty="0">
                <a:latin typeface="Times New Roman" panose="02020603050405020304" pitchFamily="18" charset="0"/>
                <a:cs typeface="Times New Roman" panose="02020603050405020304" pitchFamily="18" charset="0"/>
              </a:rPr>
              <a:t> (ex : </a:t>
            </a:r>
            <a:r>
              <a:rPr lang="es-ES" altLang="fr-FR" sz="2400" dirty="0" err="1">
                <a:latin typeface="Times New Roman" panose="02020603050405020304" pitchFamily="18" charset="0"/>
                <a:cs typeface="Times New Roman" panose="02020603050405020304" pitchFamily="18" charset="0"/>
              </a:rPr>
              <a:t>bloquer</a:t>
            </a:r>
            <a:r>
              <a:rPr lang="es-ES" altLang="fr-FR" sz="2400" dirty="0">
                <a:latin typeface="Times New Roman" panose="02020603050405020304" pitchFamily="18" charset="0"/>
                <a:cs typeface="Times New Roman" panose="02020603050405020304" pitchFamily="18" charset="0"/>
              </a:rPr>
              <a:t> </a:t>
            </a:r>
            <a:r>
              <a:rPr lang="es-ES" altLang="fr-FR" sz="2400" dirty="0" err="1">
                <a:latin typeface="Times New Roman" panose="02020603050405020304" pitchFamily="18" charset="0"/>
                <a:cs typeface="Times New Roman" panose="02020603050405020304" pitchFamily="18" charset="0"/>
              </a:rPr>
              <a:t>tous</a:t>
            </a:r>
            <a:r>
              <a:rPr lang="es-ES" altLang="fr-FR" sz="2400" dirty="0">
                <a:latin typeface="Times New Roman" panose="02020603050405020304" pitchFamily="18" charset="0"/>
                <a:cs typeface="Times New Roman" panose="02020603050405020304" pitchFamily="18" charset="0"/>
              </a:rPr>
              <a:t> les </a:t>
            </a:r>
            <a:r>
              <a:rPr lang="es-ES" altLang="fr-FR" sz="2400" dirty="0" err="1">
                <a:latin typeface="Times New Roman" panose="02020603050405020304" pitchFamily="18" charset="0"/>
                <a:cs typeface="Times New Roman" panose="02020603050405020304" pitchFamily="18" charset="0"/>
              </a:rPr>
              <a:t>courriers</a:t>
            </a:r>
            <a:r>
              <a:rPr lang="es-ES" altLang="fr-FR" sz="2400" dirty="0">
                <a:latin typeface="Times New Roman" panose="02020603050405020304" pitchFamily="18" charset="0"/>
                <a:cs typeface="Times New Roman" panose="02020603050405020304" pitchFamily="18" charset="0"/>
              </a:rPr>
              <a:t> </a:t>
            </a:r>
            <a:r>
              <a:rPr lang="es-ES" altLang="fr-FR" sz="2400" dirty="0" err="1">
                <a:latin typeface="Times New Roman" panose="02020603050405020304" pitchFamily="18" charset="0"/>
                <a:cs typeface="Times New Roman" panose="02020603050405020304" pitchFamily="18" charset="0"/>
              </a:rPr>
              <a:t>contenant</a:t>
            </a:r>
            <a:r>
              <a:rPr lang="es-ES" altLang="fr-FR" sz="2400" dirty="0">
                <a:latin typeface="Times New Roman" panose="02020603050405020304" pitchFamily="18" charset="0"/>
                <a:cs typeface="Times New Roman" panose="02020603050405020304" pitchFamily="18" charset="0"/>
              </a:rPr>
              <a:t> </a:t>
            </a:r>
            <a:r>
              <a:rPr lang="es-ES" altLang="fr-FR" sz="2400" dirty="0" smtClean="0">
                <a:latin typeface="Times New Roman" panose="02020603050405020304" pitchFamily="18" charset="0"/>
                <a:cs typeface="Times New Roman" panose="02020603050405020304" pitchFamily="18" charset="0"/>
              </a:rPr>
              <a:t>“COMMERCE”)</a:t>
            </a:r>
            <a:endParaRPr lang="es-ES" altLang="fr-FR" sz="2400" dirty="0">
              <a:latin typeface="Times New Roman" panose="02020603050405020304" pitchFamily="18" charset="0"/>
              <a:cs typeface="Times New Roman" panose="02020603050405020304" pitchFamily="18" charset="0"/>
            </a:endParaRPr>
          </a:p>
          <a:p>
            <a:pPr>
              <a:lnSpc>
                <a:spcPct val="80000"/>
              </a:lnSpc>
            </a:pPr>
            <a:r>
              <a:rPr lang="es-ES" altLang="fr-FR" sz="2400" dirty="0" err="1">
                <a:latin typeface="Times New Roman" panose="02020603050405020304" pitchFamily="18" charset="0"/>
                <a:cs typeface="Times New Roman" panose="02020603050405020304" pitchFamily="18" charset="0"/>
              </a:rPr>
              <a:t>D’après</a:t>
            </a:r>
            <a:r>
              <a:rPr lang="es-ES" altLang="fr-FR" sz="2400" dirty="0">
                <a:latin typeface="Times New Roman" panose="02020603050405020304" pitchFamily="18" charset="0"/>
                <a:cs typeface="Times New Roman" panose="02020603050405020304" pitchFamily="18" charset="0"/>
              </a:rPr>
              <a:t> la </a:t>
            </a:r>
            <a:r>
              <a:rPr lang="es-ES" altLang="fr-FR" sz="2400" dirty="0" err="1">
                <a:latin typeface="Times New Roman" panose="02020603050405020304" pitchFamily="18" charset="0"/>
                <a:cs typeface="Times New Roman" panose="02020603050405020304" pitchFamily="18" charset="0"/>
              </a:rPr>
              <a:t>provenance</a:t>
            </a:r>
            <a:r>
              <a:rPr lang="es-ES" altLang="fr-FR" sz="2400" dirty="0">
                <a:latin typeface="Times New Roman" panose="02020603050405020304" pitchFamily="18" charset="0"/>
                <a:cs typeface="Times New Roman" panose="02020603050405020304" pitchFamily="18" charset="0"/>
              </a:rPr>
              <a:t> (ex : </a:t>
            </a:r>
            <a:r>
              <a:rPr lang="es-ES" altLang="fr-FR" sz="2400" dirty="0" err="1">
                <a:latin typeface="Times New Roman" panose="02020603050405020304" pitchFamily="18" charset="0"/>
                <a:cs typeface="Times New Roman" panose="02020603050405020304" pitchFamily="18" charset="0"/>
              </a:rPr>
              <a:t>bloquer</a:t>
            </a:r>
            <a:r>
              <a:rPr lang="es-ES" altLang="fr-FR" sz="2400" dirty="0">
                <a:latin typeface="Times New Roman" panose="02020603050405020304" pitchFamily="18" charset="0"/>
                <a:cs typeface="Times New Roman" panose="02020603050405020304" pitchFamily="18" charset="0"/>
              </a:rPr>
              <a:t> </a:t>
            </a:r>
            <a:r>
              <a:rPr lang="es-ES" altLang="fr-FR" sz="2400" dirty="0" err="1">
                <a:latin typeface="Times New Roman" panose="02020603050405020304" pitchFamily="18" charset="0"/>
                <a:cs typeface="Times New Roman" panose="02020603050405020304" pitchFamily="18" charset="0"/>
              </a:rPr>
              <a:t>tous</a:t>
            </a:r>
            <a:r>
              <a:rPr lang="es-ES" altLang="fr-FR" sz="2400" dirty="0">
                <a:latin typeface="Times New Roman" panose="02020603050405020304" pitchFamily="18" charset="0"/>
                <a:cs typeface="Times New Roman" panose="02020603050405020304" pitchFamily="18" charset="0"/>
              </a:rPr>
              <a:t> les </a:t>
            </a:r>
            <a:r>
              <a:rPr lang="es-ES" altLang="fr-FR" sz="2400" dirty="0" err="1">
                <a:latin typeface="Times New Roman" panose="02020603050405020304" pitchFamily="18" charset="0"/>
                <a:cs typeface="Times New Roman" panose="02020603050405020304" pitchFamily="18" charset="0"/>
              </a:rPr>
              <a:t>courriers</a:t>
            </a:r>
            <a:r>
              <a:rPr lang="es-ES" altLang="fr-FR" sz="2400" dirty="0">
                <a:latin typeface="Times New Roman" panose="02020603050405020304" pitchFamily="18" charset="0"/>
                <a:cs typeface="Times New Roman" panose="02020603050405020304" pitchFamily="18" charset="0"/>
              </a:rPr>
              <a:t> </a:t>
            </a:r>
            <a:r>
              <a:rPr lang="es-ES" altLang="fr-FR" sz="2400" dirty="0" err="1">
                <a:latin typeface="Times New Roman" panose="02020603050405020304" pitchFamily="18" charset="0"/>
                <a:cs typeface="Times New Roman" panose="02020603050405020304" pitchFamily="18" charset="0"/>
              </a:rPr>
              <a:t>provenant</a:t>
            </a:r>
            <a:r>
              <a:rPr lang="es-ES" altLang="fr-FR" sz="2400" dirty="0">
                <a:latin typeface="Times New Roman" panose="02020603050405020304" pitchFamily="18" charset="0"/>
                <a:cs typeface="Times New Roman" panose="02020603050405020304" pitchFamily="18" charset="0"/>
              </a:rPr>
              <a:t> du </a:t>
            </a:r>
            <a:r>
              <a:rPr lang="es-ES" altLang="fr-FR" sz="2400" dirty="0" err="1">
                <a:latin typeface="Times New Roman" panose="02020603050405020304" pitchFamily="18" charset="0"/>
                <a:cs typeface="Times New Roman" panose="02020603050405020304" pitchFamily="18" charset="0"/>
              </a:rPr>
              <a:t>domaine</a:t>
            </a:r>
            <a:r>
              <a:rPr lang="es-ES" altLang="fr-FR" sz="2400" dirty="0">
                <a:latin typeface="Times New Roman" panose="02020603050405020304" pitchFamily="18" charset="0"/>
                <a:cs typeface="Times New Roman" panose="02020603050405020304" pitchFamily="18" charset="0"/>
              </a:rPr>
              <a:t> “grospammeur.com”)</a:t>
            </a:r>
          </a:p>
          <a:p>
            <a:pPr>
              <a:lnSpc>
                <a:spcPct val="80000"/>
              </a:lnSpc>
            </a:pPr>
            <a:r>
              <a:rPr lang="es-ES" altLang="fr-FR" sz="2400" dirty="0" err="1">
                <a:latin typeface="Times New Roman" panose="02020603050405020304" pitchFamily="18" charset="0"/>
                <a:cs typeface="Times New Roman" panose="02020603050405020304" pitchFamily="18" charset="0"/>
              </a:rPr>
              <a:t>D’après</a:t>
            </a:r>
            <a:r>
              <a:rPr lang="es-ES" altLang="fr-FR" sz="2400" dirty="0">
                <a:latin typeface="Times New Roman" panose="02020603050405020304" pitchFamily="18" charset="0"/>
                <a:cs typeface="Times New Roman" panose="02020603050405020304" pitchFamily="18" charset="0"/>
              </a:rPr>
              <a:t> la </a:t>
            </a:r>
            <a:r>
              <a:rPr lang="es-ES" altLang="fr-FR" sz="2400" dirty="0" err="1">
                <a:latin typeface="Times New Roman" panose="02020603050405020304" pitchFamily="18" charset="0"/>
                <a:cs typeface="Times New Roman" panose="02020603050405020304" pitchFamily="18" charset="0"/>
              </a:rPr>
              <a:t>probabilité</a:t>
            </a:r>
            <a:endParaRPr lang="es-ES" altLang="fr-FR" sz="2400" dirty="0">
              <a:latin typeface="Times New Roman" panose="02020603050405020304" pitchFamily="18" charset="0"/>
              <a:cs typeface="Times New Roman" panose="02020603050405020304" pitchFamily="18" charset="0"/>
            </a:endParaRPr>
          </a:p>
          <a:p>
            <a:pPr lvl="1">
              <a:lnSpc>
                <a:spcPct val="80000"/>
              </a:lnSpc>
            </a:pPr>
            <a:r>
              <a:rPr lang="es-ES" altLang="fr-FR" sz="2000" dirty="0" err="1">
                <a:latin typeface="Times New Roman" panose="02020603050405020304" pitchFamily="18" charset="0"/>
                <a:cs typeface="Times New Roman" panose="02020603050405020304" pitchFamily="18" charset="0"/>
              </a:rPr>
              <a:t>C’est</a:t>
            </a:r>
            <a:r>
              <a:rPr lang="es-ES" altLang="fr-FR" sz="2000" dirty="0">
                <a:latin typeface="Times New Roman" panose="02020603050405020304" pitchFamily="18" charset="0"/>
                <a:cs typeface="Times New Roman" panose="02020603050405020304" pitchFamily="18" charset="0"/>
              </a:rPr>
              <a:t> la </a:t>
            </a:r>
            <a:r>
              <a:rPr lang="es-ES" altLang="fr-FR" sz="2000" dirty="0" err="1">
                <a:latin typeface="Times New Roman" panose="02020603050405020304" pitchFamily="18" charset="0"/>
                <a:cs typeface="Times New Roman" panose="02020603050405020304" pitchFamily="18" charset="0"/>
              </a:rPr>
              <a:t>stratégie</a:t>
            </a:r>
            <a:r>
              <a:rPr lang="es-ES" altLang="fr-FR" sz="2000" dirty="0">
                <a:latin typeface="Times New Roman" panose="02020603050405020304" pitchFamily="18" charset="0"/>
                <a:cs typeface="Times New Roman" panose="02020603050405020304" pitchFamily="18" charset="0"/>
              </a:rPr>
              <a:t> la plus </a:t>
            </a:r>
            <a:r>
              <a:rPr lang="es-ES" altLang="fr-FR" sz="2000" dirty="0" err="1">
                <a:latin typeface="Times New Roman" panose="02020603050405020304" pitchFamily="18" charset="0"/>
                <a:cs typeface="Times New Roman" panose="02020603050405020304" pitchFamily="18" charset="0"/>
              </a:rPr>
              <a:t>efficace</a:t>
            </a:r>
            <a:endParaRPr lang="es-ES" altLang="fr-FR" sz="2000" dirty="0">
              <a:latin typeface="Times New Roman" panose="02020603050405020304" pitchFamily="18" charset="0"/>
              <a:cs typeface="Times New Roman" panose="02020603050405020304" pitchFamily="18" charset="0"/>
            </a:endParaRPr>
          </a:p>
          <a:p>
            <a:pPr lvl="1">
              <a:lnSpc>
                <a:spcPct val="80000"/>
              </a:lnSpc>
            </a:pPr>
            <a:r>
              <a:rPr lang="es-ES" altLang="fr-FR" sz="2000" dirty="0" err="1">
                <a:latin typeface="Times New Roman" panose="02020603050405020304" pitchFamily="18" charset="0"/>
                <a:cs typeface="Times New Roman" panose="02020603050405020304" pitchFamily="18" charset="0"/>
              </a:rPr>
              <a:t>On</a:t>
            </a:r>
            <a:r>
              <a:rPr lang="es-ES" altLang="fr-FR" sz="2000" dirty="0">
                <a:latin typeface="Times New Roman" panose="02020603050405020304" pitchFamily="18" charset="0"/>
                <a:cs typeface="Times New Roman" panose="02020603050405020304" pitchFamily="18" charset="0"/>
              </a:rPr>
              <a:t> parle de “filtre </a:t>
            </a:r>
            <a:r>
              <a:rPr lang="es-ES" altLang="fr-FR" sz="2000" dirty="0" err="1">
                <a:latin typeface="Times New Roman" panose="02020603050405020304" pitchFamily="18" charset="0"/>
                <a:cs typeface="Times New Roman" panose="02020603050405020304" pitchFamily="18" charset="0"/>
              </a:rPr>
              <a:t>bayésien</a:t>
            </a:r>
            <a:r>
              <a:rPr lang="es-ES" altLang="fr-FR" sz="2000" dirty="0">
                <a:latin typeface="Times New Roman" panose="02020603050405020304" pitchFamily="18" charset="0"/>
                <a:cs typeface="Times New Roman" panose="02020603050405020304" pitchFamily="18" charset="0"/>
              </a:rPr>
              <a:t>”</a:t>
            </a:r>
          </a:p>
          <a:p>
            <a:pPr lvl="1">
              <a:lnSpc>
                <a:spcPct val="80000"/>
              </a:lnSpc>
            </a:pPr>
            <a:r>
              <a:rPr lang="es-ES" altLang="fr-FR" sz="2000" dirty="0">
                <a:latin typeface="Times New Roman" panose="02020603050405020304" pitchFamily="18" charset="0"/>
                <a:cs typeface="Times New Roman" panose="02020603050405020304" pitchFamily="18" charset="0"/>
              </a:rPr>
              <a:t>Basé sur </a:t>
            </a:r>
            <a:r>
              <a:rPr lang="es-ES" altLang="fr-FR" sz="2000" dirty="0" err="1">
                <a:latin typeface="Times New Roman" panose="02020603050405020304" pitchFamily="18" charset="0"/>
                <a:cs typeface="Times New Roman" panose="02020603050405020304" pitchFamily="18" charset="0"/>
              </a:rPr>
              <a:t>statistiques</a:t>
            </a:r>
            <a:r>
              <a:rPr lang="es-ES" altLang="fr-FR" sz="2000" dirty="0">
                <a:latin typeface="Times New Roman" panose="02020603050405020304" pitchFamily="18" charset="0"/>
                <a:cs typeface="Times New Roman" panose="02020603050405020304" pitchFamily="18" charset="0"/>
              </a:rPr>
              <a:t> et </a:t>
            </a:r>
            <a:r>
              <a:rPr lang="es-ES" altLang="fr-FR" sz="2000" dirty="0" err="1">
                <a:latin typeface="Times New Roman" panose="02020603050405020304" pitchFamily="18" charset="0"/>
                <a:cs typeface="Times New Roman" panose="02020603050405020304" pitchFamily="18" charset="0"/>
              </a:rPr>
              <a:t>probabilités</a:t>
            </a:r>
            <a:endParaRPr lang="es-ES" altLang="fr-FR" sz="2000" dirty="0">
              <a:latin typeface="Times New Roman" panose="02020603050405020304" pitchFamily="18" charset="0"/>
              <a:cs typeface="Times New Roman" panose="02020603050405020304" pitchFamily="18" charset="0"/>
            </a:endParaRPr>
          </a:p>
          <a:p>
            <a:pPr lvl="1">
              <a:lnSpc>
                <a:spcPct val="80000"/>
              </a:lnSpc>
            </a:pPr>
            <a:r>
              <a:rPr lang="es-ES" altLang="fr-FR" sz="2000" dirty="0">
                <a:latin typeface="Times New Roman" panose="02020603050405020304" pitchFamily="18" charset="0"/>
                <a:cs typeface="Times New Roman" panose="02020603050405020304" pitchFamily="18" charset="0"/>
              </a:rPr>
              <a:t>-&gt; un filtre à “</a:t>
            </a:r>
            <a:r>
              <a:rPr lang="es-ES" altLang="fr-FR" sz="2000" dirty="0" err="1">
                <a:latin typeface="Times New Roman" panose="02020603050405020304" pitchFamily="18" charset="0"/>
                <a:cs typeface="Times New Roman" panose="02020603050405020304" pitchFamily="18" charset="0"/>
              </a:rPr>
              <a:t>éduquer</a:t>
            </a:r>
            <a:r>
              <a:rPr lang="es-ES" altLang="fr-FR" sz="2000" dirty="0">
                <a:latin typeface="Times New Roman" panose="02020603050405020304" pitchFamily="18" charset="0"/>
                <a:cs typeface="Times New Roman" panose="02020603050405020304" pitchFamily="18" charset="0"/>
              </a:rPr>
              <a:t>”</a:t>
            </a:r>
          </a:p>
          <a:p>
            <a:pPr lvl="1">
              <a:lnSpc>
                <a:spcPct val="80000"/>
              </a:lnSpc>
            </a:pPr>
            <a:endParaRPr lang="es-ES" altLang="fr-FR" sz="2000" dirty="0">
              <a:latin typeface="Times New Roman" panose="02020603050405020304" pitchFamily="18" charset="0"/>
              <a:cs typeface="Times New Roman" panose="02020603050405020304" pitchFamily="18" charset="0"/>
            </a:endParaRPr>
          </a:p>
          <a:p>
            <a:pPr>
              <a:lnSpc>
                <a:spcPct val="80000"/>
              </a:lnSpc>
            </a:pPr>
            <a:endParaRPr lang="fr-FR" altLang="fr-FR" sz="2400" dirty="0">
              <a:latin typeface="Times New Roman" panose="02020603050405020304" pitchFamily="18" charset="0"/>
              <a:cs typeface="Times New Roman" panose="02020603050405020304" pitchFamily="18" charset="0"/>
            </a:endParaRPr>
          </a:p>
        </p:txBody>
      </p:sp>
      <p:pic>
        <p:nvPicPr>
          <p:cNvPr id="21570" name="Picture 66" descr="$\displaystyle =$"/>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77013" y="2600325"/>
            <a:ext cx="180975" cy="171450"/>
          </a:xfrm>
        </p:spPr>
      </p:pic>
      <p:pic>
        <p:nvPicPr>
          <p:cNvPr id="21512" name="Picture 8" descr="$\displaystyle P(y_{N+1} = 1\vert y_{1: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581525"/>
            <a:ext cx="13811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displaysty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941888"/>
            <a:ext cx="18097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displaystyle \int P(y_{N+1} = 1\vert \theta, y_{1:N}) P(\theta \vert y_{1:N}) d\th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941888"/>
            <a:ext cx="26765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1540" name="Picture 36" descr="$\displaystyle \frac{H_{0} + H}{H_{0} + H + T_{0} + 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5516563"/>
            <a:ext cx="14287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21575"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6044" y="1916832"/>
            <a:ext cx="29241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bwMode="auto">
          <a:xfrm>
            <a:off x="21061" y="0"/>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878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8864" y="1052736"/>
            <a:ext cx="8229600" cy="796950"/>
          </a:xfrm>
        </p:spPr>
        <p:txBody>
          <a:bodyPr/>
          <a:lstStyle/>
          <a:p>
            <a:pPr algn="ctr"/>
            <a:r>
              <a:rPr lang="es-ES" altLang="fr-FR" dirty="0" err="1">
                <a:solidFill>
                  <a:srgbClr val="7030A0"/>
                </a:solidFill>
              </a:rPr>
              <a:t>Comment</a:t>
            </a:r>
            <a:r>
              <a:rPr lang="es-ES" altLang="fr-FR" dirty="0">
                <a:solidFill>
                  <a:srgbClr val="7030A0"/>
                </a:solidFill>
              </a:rPr>
              <a:t> </a:t>
            </a:r>
            <a:r>
              <a:rPr lang="es-ES" altLang="fr-FR" dirty="0" err="1">
                <a:solidFill>
                  <a:srgbClr val="7030A0"/>
                </a:solidFill>
              </a:rPr>
              <a:t>lutter</a:t>
            </a:r>
            <a:r>
              <a:rPr lang="es-ES" altLang="fr-FR" dirty="0">
                <a:solidFill>
                  <a:srgbClr val="7030A0"/>
                </a:solidFill>
              </a:rPr>
              <a:t> ?</a:t>
            </a:r>
            <a:endParaRPr lang="fr-FR" altLang="fr-FR" dirty="0">
              <a:solidFill>
                <a:srgbClr val="7030A0"/>
              </a:solidFill>
            </a:endParaRPr>
          </a:p>
        </p:txBody>
      </p:sp>
      <p:sp>
        <p:nvSpPr>
          <p:cNvPr id="16387" name="Rectangle 3"/>
          <p:cNvSpPr>
            <a:spLocks noGrp="1" noChangeArrowheads="1"/>
          </p:cNvSpPr>
          <p:nvPr>
            <p:ph type="body" idx="1"/>
          </p:nvPr>
        </p:nvSpPr>
        <p:spPr>
          <a:xfrm>
            <a:off x="467544" y="1844824"/>
            <a:ext cx="8229600" cy="4525963"/>
          </a:xfrm>
        </p:spPr>
        <p:txBody>
          <a:bodyPr/>
          <a:lstStyle/>
          <a:p>
            <a:r>
              <a:rPr lang="es-ES" altLang="fr-FR" dirty="0" err="1">
                <a:latin typeface="Times New Roman" panose="02020603050405020304" pitchFamily="18" charset="0"/>
                <a:cs typeface="Times New Roman" panose="02020603050405020304" pitchFamily="18" charset="0"/>
              </a:rPr>
              <a:t>Il</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faut</a:t>
            </a:r>
            <a:r>
              <a:rPr lang="es-ES" altLang="fr-FR" dirty="0">
                <a:latin typeface="Times New Roman" panose="02020603050405020304" pitchFamily="18" charset="0"/>
                <a:cs typeface="Times New Roman" panose="02020603050405020304" pitchFamily="18" charset="0"/>
              </a:rPr>
              <a:t> se </a:t>
            </a:r>
            <a:r>
              <a:rPr lang="es-ES" altLang="fr-FR" dirty="0" err="1">
                <a:latin typeface="Times New Roman" panose="02020603050405020304" pitchFamily="18" charset="0"/>
                <a:cs typeface="Times New Roman" panose="02020603050405020304" pitchFamily="18" charset="0"/>
              </a:rPr>
              <a:t>prendre</a:t>
            </a:r>
            <a:r>
              <a:rPr lang="es-ES" altLang="fr-FR" dirty="0">
                <a:latin typeface="Times New Roman" panose="02020603050405020304" pitchFamily="18" charset="0"/>
                <a:cs typeface="Times New Roman" panose="02020603050405020304" pitchFamily="18" charset="0"/>
              </a:rPr>
              <a:t> en </a:t>
            </a:r>
            <a:r>
              <a:rPr lang="es-ES" altLang="fr-FR" dirty="0" err="1">
                <a:latin typeface="Times New Roman" panose="02020603050405020304" pitchFamily="18" charset="0"/>
                <a:cs typeface="Times New Roman" panose="02020603050405020304" pitchFamily="18" charset="0"/>
              </a:rPr>
              <a:t>main</a:t>
            </a:r>
            <a:r>
              <a:rPr lang="es-ES" altLang="fr-FR" dirty="0">
                <a:latin typeface="Times New Roman" panose="02020603050405020304" pitchFamily="18" charset="0"/>
                <a:cs typeface="Times New Roman" panose="02020603050405020304" pitchFamily="18" charset="0"/>
              </a:rPr>
              <a:t> et </a:t>
            </a:r>
            <a:r>
              <a:rPr lang="es-ES" altLang="fr-FR" dirty="0" err="1">
                <a:latin typeface="Times New Roman" panose="02020603050405020304" pitchFamily="18" charset="0"/>
                <a:cs typeface="Times New Roman" panose="02020603050405020304" pitchFamily="18" charset="0"/>
              </a:rPr>
              <a:t>persévérer</a:t>
            </a:r>
            <a:endParaRPr lang="es-ES" altLang="fr-FR" dirty="0">
              <a:latin typeface="Times New Roman" panose="02020603050405020304" pitchFamily="18" charset="0"/>
              <a:cs typeface="Times New Roman" panose="02020603050405020304" pitchFamily="18" charset="0"/>
            </a:endParaRPr>
          </a:p>
          <a:p>
            <a:r>
              <a:rPr lang="es-ES" altLang="fr-FR" dirty="0" err="1">
                <a:latin typeface="Times New Roman" panose="02020603050405020304" pitchFamily="18" charset="0"/>
                <a:cs typeface="Times New Roman" panose="02020603050405020304" pitchFamily="18" charset="0"/>
              </a:rPr>
              <a:t>Il</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n’y</a:t>
            </a:r>
            <a:r>
              <a:rPr lang="es-ES" altLang="fr-FR" dirty="0">
                <a:latin typeface="Times New Roman" panose="02020603050405020304" pitchFamily="18" charset="0"/>
                <a:cs typeface="Times New Roman" panose="02020603050405020304" pitchFamily="18" charset="0"/>
              </a:rPr>
              <a:t> a en </a:t>
            </a:r>
            <a:r>
              <a:rPr lang="es-ES" altLang="fr-FR" dirty="0" err="1">
                <a:latin typeface="Times New Roman" panose="02020603050405020304" pitchFamily="18" charset="0"/>
                <a:cs typeface="Times New Roman" panose="02020603050405020304" pitchFamily="18" charset="0"/>
              </a:rPr>
              <a:t>effet</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pas</a:t>
            </a:r>
            <a:r>
              <a:rPr lang="es-ES" altLang="fr-FR" dirty="0">
                <a:latin typeface="Times New Roman" panose="02020603050405020304" pitchFamily="18" charset="0"/>
                <a:cs typeface="Times New Roman" panose="02020603050405020304" pitchFamily="18" charset="0"/>
              </a:rPr>
              <a:t> de </a:t>
            </a:r>
            <a:r>
              <a:rPr lang="es-ES" altLang="fr-FR" dirty="0" err="1">
                <a:latin typeface="Times New Roman" panose="02020603050405020304" pitchFamily="18" charset="0"/>
                <a:cs typeface="Times New Roman" panose="02020603050405020304" pitchFamily="18" charset="0"/>
              </a:rPr>
              <a:t>solution</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magique</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mais</a:t>
            </a:r>
            <a:r>
              <a:rPr lang="es-ES" altLang="fr-FR" dirty="0">
                <a:latin typeface="Times New Roman" panose="02020603050405020304" pitchFamily="18" charset="0"/>
                <a:cs typeface="Times New Roman" panose="02020603050405020304" pitchFamily="18" charset="0"/>
              </a:rPr>
              <a:t> un </a:t>
            </a:r>
            <a:r>
              <a:rPr lang="es-ES" altLang="fr-FR" dirty="0" err="1">
                <a:latin typeface="Times New Roman" panose="02020603050405020304" pitchFamily="18" charset="0"/>
                <a:cs typeface="Times New Roman" panose="02020603050405020304" pitchFamily="18" charset="0"/>
              </a:rPr>
              <a:t>ensemble</a:t>
            </a:r>
            <a:r>
              <a:rPr lang="es-ES" altLang="fr-FR" dirty="0">
                <a:latin typeface="Times New Roman" panose="02020603050405020304" pitchFamily="18" charset="0"/>
                <a:cs typeface="Times New Roman" panose="02020603050405020304" pitchFamily="18" charset="0"/>
              </a:rPr>
              <a:t> de </a:t>
            </a:r>
            <a:r>
              <a:rPr lang="es-ES" altLang="fr-FR" dirty="0" err="1">
                <a:latin typeface="Times New Roman" panose="02020603050405020304" pitchFamily="18" charset="0"/>
                <a:cs typeface="Times New Roman" panose="02020603050405020304" pitchFamily="18" charset="0"/>
              </a:rPr>
              <a:t>bonnes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pratiques</a:t>
            </a:r>
            <a:endParaRPr lang="es-ES" altLang="fr-FR" dirty="0">
              <a:latin typeface="Times New Roman" panose="02020603050405020304" pitchFamily="18" charset="0"/>
              <a:cs typeface="Times New Roman" panose="02020603050405020304" pitchFamily="18" charset="0"/>
            </a:endParaRPr>
          </a:p>
          <a:p>
            <a:r>
              <a:rPr lang="es-ES" altLang="fr-FR" dirty="0">
                <a:latin typeface="Times New Roman" panose="02020603050405020304" pitchFamily="18" charset="0"/>
                <a:cs typeface="Times New Roman" panose="02020603050405020304" pitchFamily="18" charset="0"/>
              </a:rPr>
              <a:t>En gros, </a:t>
            </a:r>
            <a:r>
              <a:rPr lang="es-ES" altLang="fr-FR" dirty="0" err="1">
                <a:latin typeface="Times New Roman" panose="02020603050405020304" pitchFamily="18" charset="0"/>
                <a:cs typeface="Times New Roman" panose="02020603050405020304" pitchFamily="18" charset="0"/>
              </a:rPr>
              <a:t>deux</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choses</a:t>
            </a:r>
            <a:r>
              <a:rPr lang="es-ES" altLang="fr-FR" dirty="0">
                <a:latin typeface="Times New Roman" panose="02020603050405020304" pitchFamily="18" charset="0"/>
                <a:cs typeface="Times New Roman" panose="02020603050405020304" pitchFamily="18" charset="0"/>
              </a:rPr>
              <a:t> à faire :</a:t>
            </a:r>
          </a:p>
          <a:p>
            <a:pPr lvl="1"/>
            <a:r>
              <a:rPr lang="es-ES" altLang="fr-FR" dirty="0">
                <a:latin typeface="Times New Roman" panose="02020603050405020304" pitchFamily="18" charset="0"/>
                <a:cs typeface="Times New Roman" panose="02020603050405020304" pitchFamily="18" charset="0"/>
              </a:rPr>
              <a:t>Défense </a:t>
            </a:r>
            <a:r>
              <a:rPr lang="es-ES" altLang="fr-FR" dirty="0" err="1">
                <a:latin typeface="Times New Roman" panose="02020603050405020304" pitchFamily="18" charset="0"/>
                <a:cs typeface="Times New Roman" panose="02020603050405020304" pitchFamily="18" charset="0"/>
              </a:rPr>
              <a:t>passive</a:t>
            </a:r>
            <a:r>
              <a:rPr lang="es-ES" altLang="fr-FR" dirty="0">
                <a:latin typeface="Times New Roman" panose="02020603050405020304" pitchFamily="18" charset="0"/>
                <a:cs typeface="Times New Roman" panose="02020603050405020304" pitchFamily="18" charset="0"/>
              </a:rPr>
              <a:t> : </a:t>
            </a:r>
            <a:r>
              <a:rPr lang="es-ES" altLang="fr-FR" dirty="0" err="1">
                <a:latin typeface="Times New Roman" panose="02020603050405020304" pitchFamily="18" charset="0"/>
                <a:cs typeface="Times New Roman" panose="02020603050405020304" pitchFamily="18" charset="0"/>
              </a:rPr>
              <a:t>prudence</a:t>
            </a:r>
            <a:r>
              <a:rPr lang="es-ES" altLang="fr-FR" dirty="0">
                <a:latin typeface="Times New Roman" panose="02020603050405020304" pitchFamily="18" charset="0"/>
                <a:cs typeface="Times New Roman" panose="02020603050405020304" pitchFamily="18" charset="0"/>
              </a:rPr>
              <a:t> et </a:t>
            </a:r>
            <a:r>
              <a:rPr lang="es-ES" altLang="fr-FR" dirty="0" err="1">
                <a:latin typeface="Times New Roman" panose="02020603050405020304" pitchFamily="18" charset="0"/>
                <a:cs typeface="Times New Roman" panose="02020603050405020304" pitchFamily="18" charset="0"/>
              </a:rPr>
              <a:t>précaution</a:t>
            </a:r>
            <a:endParaRPr lang="es-ES" altLang="fr-FR" dirty="0">
              <a:latin typeface="Times New Roman" panose="02020603050405020304" pitchFamily="18" charset="0"/>
              <a:cs typeface="Times New Roman" panose="02020603050405020304" pitchFamily="18" charset="0"/>
            </a:endParaRPr>
          </a:p>
          <a:p>
            <a:pPr lvl="1"/>
            <a:r>
              <a:rPr lang="es-ES" altLang="fr-FR" dirty="0">
                <a:latin typeface="Times New Roman" panose="02020603050405020304" pitchFamily="18" charset="0"/>
                <a:cs typeface="Times New Roman" panose="02020603050405020304" pitchFamily="18" charset="0"/>
              </a:rPr>
              <a:t>Défense active : </a:t>
            </a:r>
            <a:r>
              <a:rPr lang="es-ES" altLang="fr-FR" dirty="0" err="1">
                <a:latin typeface="Times New Roman" panose="02020603050405020304" pitchFamily="18" charset="0"/>
                <a:cs typeface="Times New Roman" panose="02020603050405020304" pitchFamily="18" charset="0"/>
              </a:rPr>
              <a:t>utilisation</a:t>
            </a:r>
            <a:r>
              <a:rPr lang="es-ES" altLang="fr-FR" dirty="0">
                <a:latin typeface="Times New Roman" panose="02020603050405020304" pitchFamily="18" charset="0"/>
                <a:cs typeface="Times New Roman" panose="02020603050405020304" pitchFamily="18" charset="0"/>
              </a:rPr>
              <a:t> de filtres et listes</a:t>
            </a:r>
            <a:endParaRPr lang="fr-FR" altLang="fr-FR" dirty="0">
              <a:latin typeface="Times New Roman" panose="02020603050405020304" pitchFamily="18" charset="0"/>
              <a:cs typeface="Times New Roman" panose="02020603050405020304" pitchFamily="18" charset="0"/>
            </a:endParaRPr>
          </a:p>
        </p:txBody>
      </p:sp>
      <p:pic>
        <p:nvPicPr>
          <p:cNvPr id="4"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t="9949" r="42371"/>
          <a:stretch/>
        </p:blipFill>
        <p:spPr bwMode="auto">
          <a:xfrm>
            <a:off x="6084168" y="4437112"/>
            <a:ext cx="2664296"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21061" y="0"/>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76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730" y="980728"/>
            <a:ext cx="8229600" cy="724942"/>
          </a:xfrm>
        </p:spPr>
        <p:txBody>
          <a:bodyPr>
            <a:normAutofit/>
          </a:bodyPr>
          <a:lstStyle/>
          <a:p>
            <a:pPr algn="ctr"/>
            <a:r>
              <a:rPr lang="es-ES" altLang="fr-FR" dirty="0">
                <a:solidFill>
                  <a:srgbClr val="0070C0"/>
                </a:solidFill>
                <a:latin typeface="Times New Roman" panose="02020603050405020304" pitchFamily="18" charset="0"/>
                <a:cs typeface="Times New Roman" panose="02020603050405020304" pitchFamily="18" charset="0"/>
              </a:rPr>
              <a:t>Défense </a:t>
            </a:r>
            <a:r>
              <a:rPr lang="es-ES" altLang="fr-FR" dirty="0" err="1">
                <a:solidFill>
                  <a:srgbClr val="0070C0"/>
                </a:solidFill>
                <a:latin typeface="Times New Roman" panose="02020603050405020304" pitchFamily="18" charset="0"/>
                <a:cs typeface="Times New Roman" panose="02020603050405020304" pitchFamily="18" charset="0"/>
              </a:rPr>
              <a:t>passive</a:t>
            </a:r>
            <a:endParaRPr lang="fr-FR" altLang="fr-FR" dirty="0">
              <a:solidFill>
                <a:srgbClr val="0070C0"/>
              </a:solidFill>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type="body" idx="1"/>
          </p:nvPr>
        </p:nvSpPr>
        <p:spPr>
          <a:xfrm>
            <a:off x="467730" y="1916832"/>
            <a:ext cx="8229600" cy="4525963"/>
          </a:xfrm>
        </p:spPr>
        <p:txBody>
          <a:bodyPr/>
          <a:lstStyle/>
          <a:p>
            <a:r>
              <a:rPr lang="es-ES" altLang="fr-FR" sz="2800" dirty="0" err="1" smtClean="0">
                <a:latin typeface="Times New Roman" panose="02020603050405020304" pitchFamily="18" charset="0"/>
                <a:cs typeface="Times New Roman" panose="02020603050405020304" pitchFamily="18" charset="0"/>
              </a:rPr>
              <a:t>Avoir</a:t>
            </a:r>
            <a:r>
              <a:rPr lang="es-ES" altLang="fr-FR" sz="2800" dirty="0" smtClean="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deux</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adresses</a:t>
            </a:r>
            <a:r>
              <a:rPr lang="es-ES" altLang="fr-FR" sz="2800" dirty="0">
                <a:latin typeface="Times New Roman" panose="02020603050405020304" pitchFamily="18" charset="0"/>
                <a:cs typeface="Times New Roman" panose="02020603050405020304" pitchFamily="18" charset="0"/>
              </a:rPr>
              <a:t> (publique/</a:t>
            </a:r>
            <a:r>
              <a:rPr lang="es-ES" altLang="fr-FR" sz="2800" dirty="0" err="1">
                <a:latin typeface="Times New Roman" panose="02020603050405020304" pitchFamily="18" charset="0"/>
                <a:cs typeface="Times New Roman" panose="02020603050405020304" pitchFamily="18" charset="0"/>
              </a:rPr>
              <a:t>privée</a:t>
            </a:r>
            <a:r>
              <a:rPr lang="es-ES" altLang="fr-FR" sz="2800" dirty="0">
                <a:latin typeface="Times New Roman" panose="02020603050405020304" pitchFamily="18" charset="0"/>
                <a:cs typeface="Times New Roman" panose="02020603050405020304" pitchFamily="18" charset="0"/>
              </a:rPr>
              <a:t>)</a:t>
            </a:r>
          </a:p>
          <a:p>
            <a:r>
              <a:rPr lang="es-ES" altLang="fr-FR" sz="2800" dirty="0" err="1">
                <a:latin typeface="Times New Roman" panose="02020603050405020304" pitchFamily="18" charset="0"/>
                <a:cs typeface="Times New Roman" panose="02020603050405020304" pitchFamily="18" charset="0"/>
              </a:rPr>
              <a:t>Utiliser</a:t>
            </a:r>
            <a:r>
              <a:rPr lang="es-ES" altLang="fr-FR" sz="2800" dirty="0">
                <a:latin typeface="Times New Roman" panose="02020603050405020304" pitchFamily="18" charset="0"/>
                <a:cs typeface="Times New Roman" panose="02020603050405020304" pitchFamily="18" charset="0"/>
              </a:rPr>
              <a:t> des </a:t>
            </a:r>
            <a:r>
              <a:rPr lang="es-ES" altLang="fr-FR" sz="2800" dirty="0" err="1">
                <a:latin typeface="Times New Roman" panose="02020603050405020304" pitchFamily="18" charset="0"/>
                <a:cs typeface="Times New Roman" panose="02020603050405020304" pitchFamily="18" charset="0"/>
              </a:rPr>
              <a:t>adresses</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jetables</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pour</a:t>
            </a:r>
            <a:r>
              <a:rPr lang="es-ES" altLang="fr-FR" sz="2800" dirty="0">
                <a:latin typeface="Times New Roman" panose="02020603050405020304" pitchFamily="18" charset="0"/>
                <a:cs typeface="Times New Roman" panose="02020603050405020304" pitchFamily="18" charset="0"/>
              </a:rPr>
              <a:t> les </a:t>
            </a:r>
            <a:r>
              <a:rPr lang="es-ES" altLang="fr-FR" sz="2800" dirty="0" err="1">
                <a:latin typeface="Times New Roman" panose="02020603050405020304" pitchFamily="18" charset="0"/>
                <a:cs typeface="Times New Roman" panose="02020603050405020304" pitchFamily="18" charset="0"/>
              </a:rPr>
              <a:t>formulaires</a:t>
            </a:r>
            <a:r>
              <a:rPr lang="es-ES" altLang="fr-FR" sz="2800" dirty="0">
                <a:latin typeface="Times New Roman" panose="02020603050405020304" pitchFamily="18" charset="0"/>
                <a:cs typeface="Times New Roman" panose="02020603050405020304" pitchFamily="18" charset="0"/>
              </a:rPr>
              <a:t> en </a:t>
            </a:r>
            <a:r>
              <a:rPr lang="es-ES" altLang="fr-FR" sz="2800" dirty="0" err="1">
                <a:latin typeface="Times New Roman" panose="02020603050405020304" pitchFamily="18" charset="0"/>
                <a:cs typeface="Times New Roman" panose="02020603050405020304" pitchFamily="18" charset="0"/>
              </a:rPr>
              <a:t>ligne</a:t>
            </a:r>
            <a:r>
              <a:rPr lang="es-ES" altLang="fr-FR" sz="2800" dirty="0">
                <a:latin typeface="Times New Roman" panose="02020603050405020304" pitchFamily="18" charset="0"/>
                <a:cs typeface="Times New Roman" panose="02020603050405020304" pitchFamily="18" charset="0"/>
              </a:rPr>
              <a:t>, par </a:t>
            </a:r>
            <a:r>
              <a:rPr lang="es-ES" altLang="fr-FR" sz="2800" dirty="0" err="1">
                <a:latin typeface="Times New Roman" panose="02020603050405020304" pitchFamily="18" charset="0"/>
                <a:cs typeface="Times New Roman" panose="02020603050405020304" pitchFamily="18" charset="0"/>
              </a:rPr>
              <a:t>exemple</a:t>
            </a:r>
            <a:r>
              <a:rPr lang="es-ES" altLang="fr-FR" sz="2800" dirty="0">
                <a:latin typeface="Times New Roman" panose="02020603050405020304" pitchFamily="18" charset="0"/>
                <a:cs typeface="Times New Roman" panose="02020603050405020304" pitchFamily="18" charset="0"/>
              </a:rPr>
              <a:t>)</a:t>
            </a:r>
          </a:p>
          <a:p>
            <a:r>
              <a:rPr lang="es-ES" altLang="fr-FR" sz="2800" dirty="0" err="1">
                <a:latin typeface="Times New Roman" panose="02020603050405020304" pitchFamily="18" charset="0"/>
                <a:cs typeface="Times New Roman" panose="02020603050405020304" pitchFamily="18" charset="0"/>
              </a:rPr>
              <a:t>Masquer</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ou</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crypter</a:t>
            </a:r>
            <a:r>
              <a:rPr lang="es-ES" altLang="fr-FR" sz="2800" dirty="0">
                <a:latin typeface="Times New Roman" panose="02020603050405020304" pitchFamily="18" charset="0"/>
                <a:cs typeface="Times New Roman" panose="02020603050405020304" pitchFamily="18" charset="0"/>
              </a:rPr>
              <a:t> son </a:t>
            </a:r>
            <a:r>
              <a:rPr lang="es-ES" altLang="fr-FR" sz="2800" dirty="0" err="1" smtClean="0">
                <a:latin typeface="Times New Roman" panose="02020603050405020304" pitchFamily="18" charset="0"/>
                <a:cs typeface="Times New Roman" panose="02020603050405020304" pitchFamily="18" charset="0"/>
              </a:rPr>
              <a:t>adresse</a:t>
            </a:r>
            <a:endParaRPr lang="es-ES" altLang="fr-FR" sz="2800" dirty="0">
              <a:latin typeface="Times New Roman" panose="02020603050405020304" pitchFamily="18" charset="0"/>
              <a:cs typeface="Times New Roman" panose="02020603050405020304" pitchFamily="18" charset="0"/>
            </a:endParaRPr>
          </a:p>
          <a:p>
            <a:pPr lvl="1"/>
            <a:endParaRPr lang="fr-FR" altLang="fr-FR" sz="2400" dirty="0">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21061" y="0"/>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6"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t="9949" r="42371"/>
          <a:stretch/>
        </p:blipFill>
        <p:spPr bwMode="auto">
          <a:xfrm>
            <a:off x="5292080" y="3717032"/>
            <a:ext cx="36004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4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730" y="876253"/>
            <a:ext cx="8229600" cy="940966"/>
          </a:xfrm>
        </p:spPr>
        <p:txBody>
          <a:bodyPr/>
          <a:lstStyle/>
          <a:p>
            <a:pPr algn="ctr"/>
            <a:r>
              <a:rPr lang="es-ES" altLang="fr-FR" dirty="0">
                <a:solidFill>
                  <a:srgbClr val="C00000"/>
                </a:solidFill>
              </a:rPr>
              <a:t>Défense active</a:t>
            </a:r>
            <a:endParaRPr lang="fr-FR" altLang="fr-FR" dirty="0">
              <a:solidFill>
                <a:srgbClr val="C00000"/>
              </a:solidFill>
            </a:endParaRPr>
          </a:p>
        </p:txBody>
      </p:sp>
      <p:sp>
        <p:nvSpPr>
          <p:cNvPr id="18435" name="Rectangle 3"/>
          <p:cNvSpPr>
            <a:spLocks noGrp="1" noChangeArrowheads="1"/>
          </p:cNvSpPr>
          <p:nvPr>
            <p:ph type="body" idx="1"/>
          </p:nvPr>
        </p:nvSpPr>
        <p:spPr>
          <a:xfrm>
            <a:off x="467730" y="1772816"/>
            <a:ext cx="8229600" cy="4525963"/>
          </a:xfrm>
        </p:spPr>
        <p:txBody>
          <a:bodyPr/>
          <a:lstStyle/>
          <a:p>
            <a:r>
              <a:rPr lang="es-ES" altLang="fr-FR" dirty="0" err="1" smtClean="0">
                <a:latin typeface="Times New Roman" panose="02020603050405020304" pitchFamily="18" charset="0"/>
                <a:cs typeface="Times New Roman" panose="02020603050405020304" pitchFamily="18" charset="0"/>
              </a:rPr>
              <a:t>S’inscrire</a:t>
            </a:r>
            <a:r>
              <a:rPr lang="es-ES" altLang="fr-FR" dirty="0" smtClean="0">
                <a:latin typeface="Times New Roman" panose="02020603050405020304" pitchFamily="18" charset="0"/>
                <a:cs typeface="Times New Roman" panose="02020603050405020304" pitchFamily="18" charset="0"/>
              </a:rPr>
              <a:t> </a:t>
            </a:r>
            <a:r>
              <a:rPr lang="es-ES" altLang="fr-FR" dirty="0">
                <a:latin typeface="Times New Roman" panose="02020603050405020304" pitchFamily="18" charset="0"/>
                <a:cs typeface="Times New Roman" panose="02020603050405020304" pitchFamily="18" charset="0"/>
              </a:rPr>
              <a:t>sur des listes </a:t>
            </a:r>
            <a:r>
              <a:rPr lang="es-ES" altLang="fr-FR" dirty="0" err="1">
                <a:latin typeface="Times New Roman" panose="02020603050405020304" pitchFamily="18" charset="0"/>
                <a:cs typeface="Times New Roman" panose="02020603050405020304" pitchFamily="18" charset="0"/>
              </a:rPr>
              <a:t>rouges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mais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efficacité</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très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limitée</a:t>
            </a:r>
            <a:r>
              <a:rPr lang="es-ES" altLang="fr-FR" dirty="0">
                <a:latin typeface="Times New Roman" panose="02020603050405020304" pitchFamily="18" charset="0"/>
                <a:cs typeface="Times New Roman" panose="02020603050405020304" pitchFamily="18" charset="0"/>
              </a:rPr>
              <a:t>)</a:t>
            </a:r>
          </a:p>
          <a:p>
            <a:r>
              <a:rPr lang="es-ES" altLang="fr-FR" dirty="0" err="1">
                <a:latin typeface="Times New Roman" panose="02020603050405020304" pitchFamily="18" charset="0"/>
                <a:cs typeface="Times New Roman" panose="02020603050405020304" pitchFamily="18" charset="0"/>
              </a:rPr>
              <a:t>Installer</a:t>
            </a:r>
            <a:r>
              <a:rPr lang="es-ES" altLang="fr-FR" dirty="0">
                <a:latin typeface="Times New Roman" panose="02020603050405020304" pitchFamily="18" charset="0"/>
                <a:cs typeface="Times New Roman" panose="02020603050405020304" pitchFamily="18" charset="0"/>
              </a:rPr>
              <a:t> un </a:t>
            </a:r>
            <a:r>
              <a:rPr lang="es-ES" altLang="fr-FR" dirty="0" err="1">
                <a:latin typeface="Times New Roman" panose="02020603050405020304" pitchFamily="18" charset="0"/>
                <a:cs typeface="Times New Roman" panose="02020603050405020304" pitchFamily="18" charset="0"/>
              </a:rPr>
              <a:t>client</a:t>
            </a:r>
            <a:r>
              <a:rPr lang="es-ES" altLang="fr-FR" dirty="0">
                <a:latin typeface="Times New Roman" panose="02020603050405020304" pitchFamily="18" charset="0"/>
                <a:cs typeface="Times New Roman" panose="02020603050405020304" pitchFamily="18" charset="0"/>
              </a:rPr>
              <a:t> mail </a:t>
            </a:r>
            <a:r>
              <a:rPr lang="es-ES" altLang="fr-FR" dirty="0" err="1">
                <a:latin typeface="Times New Roman" panose="02020603050405020304" pitchFamily="18" charset="0"/>
                <a:cs typeface="Times New Roman" panose="02020603050405020304" pitchFamily="18" charset="0"/>
              </a:rPr>
              <a:t>avec</a:t>
            </a:r>
            <a:r>
              <a:rPr lang="es-ES" altLang="fr-FR" dirty="0">
                <a:latin typeface="Times New Roman" panose="02020603050405020304" pitchFamily="18" charset="0"/>
                <a:cs typeface="Times New Roman" panose="02020603050405020304" pitchFamily="18" charset="0"/>
              </a:rPr>
              <a:t> un filtre </a:t>
            </a:r>
            <a:r>
              <a:rPr lang="es-ES" altLang="fr-FR" dirty="0" err="1">
                <a:latin typeface="Times New Roman" panose="02020603050405020304" pitchFamily="18" charset="0"/>
                <a:cs typeface="Times New Roman" panose="02020603050405020304" pitchFamily="18" charset="0"/>
              </a:rPr>
              <a:t>antispam</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efficace</a:t>
            </a:r>
            <a:r>
              <a:rPr lang="es-ES" altLang="fr-FR" dirty="0">
                <a:latin typeface="Times New Roman" panose="02020603050405020304" pitchFamily="18" charset="0"/>
                <a:cs typeface="Times New Roman" panose="02020603050405020304" pitchFamily="18" charset="0"/>
              </a:rPr>
              <a:t> (par ex. </a:t>
            </a:r>
            <a:r>
              <a:rPr lang="es-ES" altLang="fr-FR" dirty="0" err="1">
                <a:latin typeface="Times New Roman" panose="02020603050405020304" pitchFamily="18" charset="0"/>
                <a:cs typeface="Times New Roman" panose="02020603050405020304" pitchFamily="18" charset="0"/>
              </a:rPr>
              <a:t>Thunderbird</a:t>
            </a:r>
            <a:r>
              <a:rPr lang="es-ES" altLang="fr-FR" dirty="0">
                <a:latin typeface="Times New Roman" panose="02020603050405020304" pitchFamily="18" charset="0"/>
                <a:cs typeface="Times New Roman" panose="02020603050405020304" pitchFamily="18" charset="0"/>
              </a:rPr>
              <a:t>)</a:t>
            </a:r>
          </a:p>
          <a:p>
            <a:r>
              <a:rPr lang="es-ES" altLang="fr-FR" dirty="0" err="1">
                <a:latin typeface="Times New Roman" panose="02020603050405020304" pitchFamily="18" charset="0"/>
                <a:cs typeface="Times New Roman" panose="02020603050405020304" pitchFamily="18" charset="0"/>
              </a:rPr>
              <a:t>Configurer</a:t>
            </a:r>
            <a:r>
              <a:rPr lang="es-ES" altLang="fr-FR" dirty="0">
                <a:latin typeface="Times New Roman" panose="02020603050405020304" pitchFamily="18" charset="0"/>
                <a:cs typeface="Times New Roman" panose="02020603050405020304" pitchFamily="18" charset="0"/>
              </a:rPr>
              <a:t> ce filtre (</a:t>
            </a:r>
            <a:r>
              <a:rPr lang="es-ES" altLang="fr-FR" dirty="0" err="1">
                <a:latin typeface="Times New Roman" panose="02020603050405020304" pitchFamily="18" charset="0"/>
                <a:cs typeface="Times New Roman" panose="02020603050405020304" pitchFamily="18" charset="0"/>
              </a:rPr>
              <a:t>c’est</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long</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mais</a:t>
            </a:r>
            <a:r>
              <a:rPr lang="es-ES" altLang="fr-FR" dirty="0">
                <a:latin typeface="Times New Roman" panose="02020603050405020304" pitchFamily="18" charset="0"/>
                <a:cs typeface="Times New Roman" panose="02020603050405020304" pitchFamily="18" charset="0"/>
              </a:rPr>
              <a:t> </a:t>
            </a:r>
            <a:r>
              <a:rPr lang="es-ES" altLang="fr-FR" dirty="0" err="1">
                <a:latin typeface="Times New Roman" panose="02020603050405020304" pitchFamily="18" charset="0"/>
                <a:cs typeface="Times New Roman" panose="02020603050405020304" pitchFamily="18" charset="0"/>
              </a:rPr>
              <a:t>payant</a:t>
            </a:r>
            <a:r>
              <a:rPr lang="es-ES" altLang="fr-FR" dirty="0">
                <a:latin typeface="Times New Roman" panose="02020603050405020304" pitchFamily="18" charset="0"/>
                <a:cs typeface="Times New Roman" panose="02020603050405020304" pitchFamily="18" charset="0"/>
              </a:rPr>
              <a:t> à </a:t>
            </a:r>
            <a:r>
              <a:rPr lang="es-ES" altLang="fr-FR" dirty="0" err="1">
                <a:latin typeface="Times New Roman" panose="02020603050405020304" pitchFamily="18" charset="0"/>
                <a:cs typeface="Times New Roman" panose="02020603050405020304" pitchFamily="18" charset="0"/>
              </a:rPr>
              <a:t>terme</a:t>
            </a:r>
            <a:r>
              <a:rPr lang="es-ES" altLang="fr-FR" dirty="0">
                <a:latin typeface="Times New Roman" panose="02020603050405020304" pitchFamily="18" charset="0"/>
                <a:cs typeface="Times New Roman" panose="02020603050405020304" pitchFamily="18" charset="0"/>
              </a:rPr>
              <a:t>)</a:t>
            </a:r>
            <a:endParaRPr lang="fr-FR" altLang="fr-FR" dirty="0">
              <a:latin typeface="Times New Roman" panose="02020603050405020304" pitchFamily="18" charset="0"/>
              <a:cs typeface="Times New Roman" panose="02020603050405020304" pitchFamily="18" charset="0"/>
            </a:endParaRPr>
          </a:p>
        </p:txBody>
      </p:sp>
      <p:pic>
        <p:nvPicPr>
          <p:cNvPr id="2050" name="Picture 2" descr="Résultat de recherche d'images pour &quot;LES SPAM.PPT&quot;"/>
          <p:cNvPicPr>
            <a:picLocks noChangeAspect="1" noChangeArrowheads="1"/>
          </p:cNvPicPr>
          <p:nvPr/>
        </p:nvPicPr>
        <p:blipFill rotWithShape="1">
          <a:blip r:embed="rId2">
            <a:extLst>
              <a:ext uri="{28A0092B-C50C-407E-A947-70E740481C1C}">
                <a14:useLocalDpi xmlns:a14="http://schemas.microsoft.com/office/drawing/2010/main" val="0"/>
              </a:ext>
            </a:extLst>
          </a:blip>
          <a:srcRect l="1" t="11578" r="45408"/>
          <a:stretch/>
        </p:blipFill>
        <p:spPr bwMode="auto">
          <a:xfrm>
            <a:off x="4844616" y="4365104"/>
            <a:ext cx="4283968"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21061" y="0"/>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34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512" y="1124744"/>
            <a:ext cx="8496758" cy="4176464"/>
          </a:xfrm>
        </p:spPr>
        <p:txBody>
          <a:bodyPr/>
          <a:lstStyle/>
          <a:p>
            <a:pPr algn="just"/>
            <a:r>
              <a:rPr lang="es-ES" altLang="fr-FR" sz="2800" dirty="0">
                <a:latin typeface="Times New Roman" panose="02020603050405020304" pitchFamily="18" charset="0"/>
                <a:cs typeface="Times New Roman" panose="02020603050405020304" pitchFamily="18" charset="0"/>
              </a:rPr>
              <a:t>Le spam </a:t>
            </a:r>
            <a:r>
              <a:rPr lang="es-ES" altLang="fr-FR" sz="2800" dirty="0" err="1">
                <a:latin typeface="Times New Roman" panose="02020603050405020304" pitchFamily="18" charset="0"/>
                <a:cs typeface="Times New Roman" panose="02020603050405020304" pitchFamily="18" charset="0"/>
              </a:rPr>
              <a:t>est</a:t>
            </a:r>
            <a:r>
              <a:rPr lang="es-ES" altLang="fr-FR" sz="2800" dirty="0">
                <a:latin typeface="Times New Roman" panose="02020603050405020304" pitchFamily="18" charset="0"/>
                <a:cs typeface="Times New Roman" panose="02020603050405020304" pitchFamily="18" charset="0"/>
              </a:rPr>
              <a:t> un </a:t>
            </a:r>
            <a:r>
              <a:rPr lang="es-ES" altLang="fr-FR" sz="2800" dirty="0" err="1">
                <a:latin typeface="Times New Roman" panose="02020603050405020304" pitchFamily="18" charset="0"/>
                <a:cs typeface="Times New Roman" panose="02020603050405020304" pitchFamily="18" charset="0"/>
              </a:rPr>
              <a:t>problème</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très</a:t>
            </a:r>
            <a:r>
              <a:rPr lang="es-ES" altLang="fr-FR" sz="2800" dirty="0">
                <a:latin typeface="Times New Roman" panose="02020603050405020304" pitchFamily="18" charset="0"/>
                <a:cs typeface="Times New Roman" panose="02020603050405020304" pitchFamily="18" charset="0"/>
              </a:rPr>
              <a:t> grave (</a:t>
            </a:r>
            <a:r>
              <a:rPr lang="es-ES" altLang="fr-FR" sz="2800" dirty="0" err="1">
                <a:latin typeface="Times New Roman" panose="02020603050405020304" pitchFamily="18" charset="0"/>
                <a:cs typeface="Times New Roman" panose="02020603050405020304" pitchFamily="18" charset="0"/>
              </a:rPr>
              <a:t>qui</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exploite</a:t>
            </a:r>
            <a:r>
              <a:rPr lang="es-ES" altLang="fr-FR" sz="2800" dirty="0">
                <a:latin typeface="Times New Roman" panose="02020603050405020304" pitchFamily="18" charset="0"/>
                <a:cs typeface="Times New Roman" panose="02020603050405020304" pitchFamily="18" charset="0"/>
              </a:rPr>
              <a:t> des </a:t>
            </a:r>
            <a:r>
              <a:rPr lang="es-ES" altLang="fr-FR" sz="2800" dirty="0" err="1">
                <a:latin typeface="Times New Roman" panose="02020603050405020304" pitchFamily="18" charset="0"/>
                <a:cs typeface="Times New Roman" panose="02020603050405020304" pitchFamily="18" charset="0"/>
              </a:rPr>
              <a:t>faiblesses</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fondamentales</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dans</a:t>
            </a:r>
            <a:r>
              <a:rPr lang="es-ES" altLang="fr-FR" sz="2800" dirty="0">
                <a:latin typeface="Times New Roman" panose="02020603050405020304" pitchFamily="18" charset="0"/>
                <a:cs typeface="Times New Roman" panose="02020603050405020304" pitchFamily="18" charset="0"/>
              </a:rPr>
              <a:t> la </a:t>
            </a:r>
            <a:r>
              <a:rPr lang="es-ES" altLang="fr-FR" sz="2800" dirty="0" err="1">
                <a:latin typeface="Times New Roman" panose="02020603050405020304" pitchFamily="18" charset="0"/>
                <a:cs typeface="Times New Roman" panose="02020603050405020304" pitchFamily="18" charset="0"/>
              </a:rPr>
              <a:t>façon</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dont</a:t>
            </a:r>
            <a:r>
              <a:rPr lang="es-ES" altLang="fr-FR" sz="2800" dirty="0">
                <a:latin typeface="Times New Roman" panose="02020603050405020304" pitchFamily="18" charset="0"/>
                <a:cs typeface="Times New Roman" panose="02020603050405020304" pitchFamily="18" charset="0"/>
              </a:rPr>
              <a:t> le mail </a:t>
            </a:r>
            <a:r>
              <a:rPr lang="es-ES" altLang="fr-FR" sz="2800" dirty="0" err="1">
                <a:latin typeface="Times New Roman" panose="02020603050405020304" pitchFamily="18" charset="0"/>
                <a:cs typeface="Times New Roman" panose="02020603050405020304" pitchFamily="18" charset="0"/>
              </a:rPr>
              <a:t>fonctionne</a:t>
            </a:r>
            <a:r>
              <a:rPr lang="es-ES" altLang="fr-FR" sz="2800" dirty="0">
                <a:latin typeface="Times New Roman" panose="02020603050405020304" pitchFamily="18" charset="0"/>
                <a:cs typeface="Times New Roman" panose="02020603050405020304" pitchFamily="18" charset="0"/>
              </a:rPr>
              <a:t>)</a:t>
            </a:r>
          </a:p>
          <a:p>
            <a:pPr algn="just"/>
            <a:r>
              <a:rPr lang="es-ES" altLang="fr-FR" sz="2800" dirty="0">
                <a:latin typeface="Times New Roman" panose="02020603050405020304" pitchFamily="18" charset="0"/>
                <a:cs typeface="Times New Roman" panose="02020603050405020304" pitchFamily="18" charset="0"/>
              </a:rPr>
              <a:t>En </a:t>
            </a:r>
            <a:r>
              <a:rPr lang="es-ES" altLang="fr-FR" sz="2800" dirty="0" err="1">
                <a:latin typeface="Times New Roman" panose="02020603050405020304" pitchFamily="18" charset="0"/>
                <a:cs typeface="Times New Roman" panose="02020603050405020304" pitchFamily="18" charset="0"/>
              </a:rPr>
              <a:t>développement</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permanent</a:t>
            </a:r>
            <a:r>
              <a:rPr lang="es-ES" altLang="fr-FR" sz="2800" dirty="0">
                <a:latin typeface="Times New Roman" panose="02020603050405020304" pitchFamily="18" charset="0"/>
                <a:cs typeface="Times New Roman" panose="02020603050405020304" pitchFamily="18" charset="0"/>
              </a:rPr>
              <a:t> (15 % de </a:t>
            </a:r>
            <a:r>
              <a:rPr lang="es-ES" altLang="fr-FR" sz="2800" dirty="0" err="1">
                <a:latin typeface="Times New Roman" panose="02020603050405020304" pitchFamily="18" charset="0"/>
                <a:cs typeface="Times New Roman" panose="02020603050405020304" pitchFamily="18" charset="0"/>
              </a:rPr>
              <a:t>croissance</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mensuelle</a:t>
            </a:r>
            <a:r>
              <a:rPr lang="es-ES" altLang="fr-FR" sz="2800" dirty="0">
                <a:latin typeface="Times New Roman" panose="02020603050405020304" pitchFamily="18" charset="0"/>
                <a:cs typeface="Times New Roman" panose="02020603050405020304" pitchFamily="18" charset="0"/>
              </a:rPr>
              <a:t>)</a:t>
            </a:r>
          </a:p>
          <a:p>
            <a:pPr algn="just"/>
            <a:r>
              <a:rPr lang="es-ES" altLang="fr-FR" sz="2800" dirty="0">
                <a:latin typeface="Times New Roman" panose="02020603050405020304" pitchFamily="18" charset="0"/>
                <a:cs typeface="Times New Roman" panose="02020603050405020304" pitchFamily="18" charset="0"/>
              </a:rPr>
              <a:t>La </a:t>
            </a:r>
            <a:r>
              <a:rPr lang="es-ES" altLang="fr-FR" sz="2800" dirty="0" err="1">
                <a:latin typeface="Times New Roman" panose="02020603050405020304" pitchFamily="18" charset="0"/>
                <a:cs typeface="Times New Roman" panose="02020603050405020304" pitchFamily="18" charset="0"/>
              </a:rPr>
              <a:t>problématique</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est</a:t>
            </a:r>
            <a:r>
              <a:rPr lang="es-ES" altLang="fr-FR" sz="2800" dirty="0">
                <a:latin typeface="Times New Roman" panose="02020603050405020304" pitchFamily="18" charset="0"/>
                <a:cs typeface="Times New Roman" panose="02020603050405020304" pitchFamily="18" charset="0"/>
              </a:rPr>
              <a:t> la </a:t>
            </a:r>
            <a:r>
              <a:rPr lang="es-ES" altLang="fr-FR" sz="2800" dirty="0" err="1">
                <a:latin typeface="Times New Roman" panose="02020603050405020304" pitchFamily="18" charset="0"/>
                <a:cs typeface="Times New Roman" panose="02020603050405020304" pitchFamily="18" charset="0"/>
              </a:rPr>
              <a:t>même</a:t>
            </a:r>
            <a:r>
              <a:rPr lang="es-ES" altLang="fr-FR" sz="2800" dirty="0">
                <a:latin typeface="Times New Roman" panose="02020603050405020304" pitchFamily="18" charset="0"/>
                <a:cs typeface="Times New Roman" panose="02020603050405020304" pitchFamily="18" charset="0"/>
              </a:rPr>
              <a:t> que </a:t>
            </a:r>
            <a:r>
              <a:rPr lang="es-ES" altLang="fr-FR" sz="2800" dirty="0" err="1" smtClean="0">
                <a:latin typeface="Times New Roman" panose="02020603050405020304" pitchFamily="18" charset="0"/>
                <a:cs typeface="Times New Roman" panose="02020603050405020304" pitchFamily="18" charset="0"/>
              </a:rPr>
              <a:t>pour</a:t>
            </a:r>
            <a:r>
              <a:rPr lang="es-ES" altLang="fr-FR" sz="2800" dirty="0" smtClean="0">
                <a:latin typeface="Times New Roman" panose="02020603050405020304" pitchFamily="18" charset="0"/>
                <a:cs typeface="Times New Roman" panose="02020603050405020304" pitchFamily="18" charset="0"/>
              </a:rPr>
              <a:t> </a:t>
            </a:r>
            <a:r>
              <a:rPr lang="es-ES" altLang="fr-FR" sz="2800" dirty="0" err="1" smtClean="0">
                <a:latin typeface="Times New Roman" panose="02020603050405020304" pitchFamily="18" charset="0"/>
                <a:cs typeface="Times New Roman" panose="02020603050405020304" pitchFamily="18" charset="0"/>
              </a:rPr>
              <a:t>l’environnement</a:t>
            </a:r>
            <a:r>
              <a:rPr lang="es-ES" altLang="fr-FR" sz="2800" dirty="0" smtClean="0">
                <a:latin typeface="Times New Roman" panose="02020603050405020304" pitchFamily="18" charset="0"/>
                <a:cs typeface="Times New Roman" panose="02020603050405020304" pitchFamily="18" charset="0"/>
              </a:rPr>
              <a:t> </a:t>
            </a:r>
            <a:r>
              <a:rPr lang="es-ES" altLang="fr-FR" sz="2800" dirty="0">
                <a:latin typeface="Times New Roman" panose="02020603050405020304" pitchFamily="18" charset="0"/>
                <a:cs typeface="Times New Roman" panose="02020603050405020304" pitchFamily="18" charset="0"/>
              </a:rPr>
              <a:t>: si les utilisateurs </a:t>
            </a:r>
            <a:r>
              <a:rPr lang="es-ES" altLang="fr-FR" sz="2800" dirty="0" err="1">
                <a:latin typeface="Times New Roman" panose="02020603050405020304" pitchFamily="18" charset="0"/>
                <a:cs typeface="Times New Roman" panose="02020603050405020304" pitchFamily="18" charset="0"/>
              </a:rPr>
              <a:t>ne</a:t>
            </a:r>
            <a:r>
              <a:rPr lang="es-ES" altLang="fr-FR" sz="2800" dirty="0">
                <a:latin typeface="Times New Roman" panose="02020603050405020304" pitchFamily="18" charset="0"/>
                <a:cs typeface="Times New Roman" panose="02020603050405020304" pitchFamily="18" charset="0"/>
              </a:rPr>
              <a:t> se </a:t>
            </a:r>
            <a:r>
              <a:rPr lang="es-ES" altLang="fr-FR" sz="2800" dirty="0" err="1">
                <a:latin typeface="Times New Roman" panose="02020603050405020304" pitchFamily="18" charset="0"/>
                <a:cs typeface="Times New Roman" panose="02020603050405020304" pitchFamily="18" charset="0"/>
              </a:rPr>
              <a:t>responsabilisent</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pas</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ils</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continueront</a:t>
            </a:r>
            <a:r>
              <a:rPr lang="es-ES" altLang="fr-FR" sz="2800" dirty="0">
                <a:latin typeface="Times New Roman" panose="02020603050405020304" pitchFamily="18" charset="0"/>
                <a:cs typeface="Times New Roman" panose="02020603050405020304" pitchFamily="18" charset="0"/>
              </a:rPr>
              <a:t> à subir de </a:t>
            </a:r>
            <a:r>
              <a:rPr lang="es-ES" altLang="fr-FR" sz="2800" dirty="0" err="1">
                <a:latin typeface="Times New Roman" panose="02020603050405020304" pitchFamily="18" charset="0"/>
                <a:cs typeface="Times New Roman" panose="02020603050405020304" pitchFamily="18" charset="0"/>
              </a:rPr>
              <a:t>plein</a:t>
            </a:r>
            <a:r>
              <a:rPr lang="es-ES" altLang="fr-FR" sz="2800" dirty="0">
                <a:latin typeface="Times New Roman" panose="02020603050405020304" pitchFamily="18" charset="0"/>
                <a:cs typeface="Times New Roman" panose="02020603050405020304" pitchFamily="18" charset="0"/>
              </a:rPr>
              <a:t> </a:t>
            </a:r>
            <a:r>
              <a:rPr lang="es-ES" altLang="fr-FR" sz="2800" dirty="0" err="1">
                <a:latin typeface="Times New Roman" panose="02020603050405020304" pitchFamily="18" charset="0"/>
                <a:cs typeface="Times New Roman" panose="02020603050405020304" pitchFamily="18" charset="0"/>
              </a:rPr>
              <a:t>fouet</a:t>
            </a:r>
            <a:r>
              <a:rPr lang="es-ES" altLang="fr-FR" sz="2800" dirty="0">
                <a:latin typeface="Times New Roman" panose="02020603050405020304" pitchFamily="18" charset="0"/>
                <a:cs typeface="Times New Roman" panose="02020603050405020304" pitchFamily="18" charset="0"/>
              </a:rPr>
              <a:t> les </a:t>
            </a:r>
            <a:r>
              <a:rPr lang="es-ES" altLang="fr-FR" sz="2800" dirty="0" err="1">
                <a:latin typeface="Times New Roman" panose="02020603050405020304" pitchFamily="18" charset="0"/>
                <a:cs typeface="Times New Roman" panose="02020603050405020304" pitchFamily="18" charset="0"/>
              </a:rPr>
              <a:t>conséquences</a:t>
            </a:r>
            <a:r>
              <a:rPr lang="es-ES" altLang="fr-FR" sz="2800" dirty="0">
                <a:latin typeface="Times New Roman" panose="02020603050405020304" pitchFamily="18" charset="0"/>
                <a:cs typeface="Times New Roman" panose="02020603050405020304" pitchFamily="18" charset="0"/>
              </a:rPr>
              <a:t> de la </a:t>
            </a:r>
            <a:r>
              <a:rPr lang="es-ES" altLang="fr-FR" sz="2800" dirty="0" err="1">
                <a:latin typeface="Times New Roman" panose="02020603050405020304" pitchFamily="18" charset="0"/>
                <a:cs typeface="Times New Roman" panose="02020603050405020304" pitchFamily="18" charset="0"/>
              </a:rPr>
              <a:t>pollution</a:t>
            </a:r>
            <a:r>
              <a:rPr lang="es-ES" altLang="fr-FR" sz="2800" dirty="0">
                <a:latin typeface="Times New Roman" panose="02020603050405020304" pitchFamily="18" charset="0"/>
                <a:cs typeface="Times New Roman" panose="02020603050405020304" pitchFamily="18" charset="0"/>
              </a:rPr>
              <a:t>…</a:t>
            </a:r>
            <a:endParaRPr lang="fr-FR" altLang="fr-FR" sz="2800" dirty="0">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bwMode="auto">
          <a:xfrm>
            <a:off x="21061" y="0"/>
            <a:ext cx="9122939" cy="876253"/>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83485" tIns="41742" rIns="83485" bIns="41742" numCol="1" rtlCol="0" anchor="t" anchorCtr="0" compatLnSpc="1">
            <a:prstTxWarp prst="textNoShape">
              <a:avLst/>
            </a:prstTxWarp>
            <a:noAutofit/>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algn="ctr"/>
            <a:r>
              <a:rPr lang="fr-FR" altLang="fr-FR"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Les SPAMS</a:t>
            </a:r>
            <a:endParaRPr lang="fr-FR" altLang="fr-FR"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7"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t="9949" r="42371"/>
          <a:stretch/>
        </p:blipFill>
        <p:spPr bwMode="auto">
          <a:xfrm>
            <a:off x="6444208" y="4842182"/>
            <a:ext cx="2448272" cy="201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7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340768"/>
            <a:ext cx="8435280" cy="4525963"/>
          </a:xfrm>
        </p:spPr>
        <p:txBody>
          <a:bodyPr/>
          <a:lstStyle/>
          <a:p>
            <a:r>
              <a:rPr lang="fr-FR" altLang="fr-FR" sz="2800" dirty="0">
                <a:latin typeface="Times New Roman" panose="02020603050405020304" pitchFamily="18" charset="0"/>
                <a:cs typeface="Times New Roman" panose="02020603050405020304" pitchFamily="18" charset="0"/>
              </a:rPr>
              <a:t>FTP est l’acronyme de (</a:t>
            </a:r>
            <a:r>
              <a:rPr lang="fr-FR" altLang="fr-FR" sz="2800" i="1" dirty="0">
                <a:latin typeface="Times New Roman" panose="02020603050405020304" pitchFamily="18" charset="0"/>
                <a:cs typeface="Times New Roman" panose="02020603050405020304" pitchFamily="18" charset="0"/>
              </a:rPr>
              <a:t>File Transfer Protocol),</a:t>
            </a:r>
            <a:r>
              <a:rPr lang="fr-FR" altLang="fr-FR" sz="2800" dirty="0">
                <a:latin typeface="Times New Roman" panose="02020603050405020304" pitchFamily="18" charset="0"/>
                <a:cs typeface="Times New Roman" panose="02020603050405020304" pitchFamily="18" charset="0"/>
              </a:rPr>
              <a:t> soit une méthode de transfert de fichiers. </a:t>
            </a:r>
          </a:p>
          <a:p>
            <a:r>
              <a:rPr lang="fr-FR" altLang="fr-FR" sz="2800" dirty="0">
                <a:latin typeface="Times New Roman" panose="02020603050405020304" pitchFamily="18" charset="0"/>
                <a:cs typeface="Times New Roman" panose="02020603050405020304" pitchFamily="18" charset="0"/>
              </a:rPr>
              <a:t>La mise en place du protocole FTP date de 1971. </a:t>
            </a:r>
          </a:p>
          <a:p>
            <a:r>
              <a:rPr lang="fr-FR" altLang="fr-FR" sz="2800" dirty="0">
                <a:latin typeface="Times New Roman" panose="02020603050405020304" pitchFamily="18" charset="0"/>
                <a:cs typeface="Times New Roman" panose="02020603050405020304" pitchFamily="18" charset="0"/>
              </a:rPr>
              <a:t>Tous les fournisseurs d’accès d’Internet proposent un tel service.</a:t>
            </a:r>
          </a:p>
          <a:p>
            <a:r>
              <a:rPr lang="fr-FR" altLang="fr-FR" sz="2800" dirty="0">
                <a:latin typeface="Times New Roman" panose="02020603050405020304" pitchFamily="18" charset="0"/>
                <a:cs typeface="Times New Roman" panose="02020603050405020304" pitchFamily="18" charset="0"/>
              </a:rPr>
              <a:t>Lorsque on veut transmettre de gros fichiers, le plus simple est d’utiliser un logiciel de FTP.</a:t>
            </a:r>
          </a:p>
        </p:txBody>
      </p:sp>
      <p:sp>
        <p:nvSpPr>
          <p:cNvPr id="5" name="Rectangle 3"/>
          <p:cNvSpPr>
            <a:spLocks noGrp="1" noChangeArrowheads="1"/>
          </p:cNvSpPr>
          <p:nvPr>
            <p:ph type="title"/>
          </p:nvPr>
        </p:nvSpPr>
        <p:spPr bwMode="auto">
          <a:xfrm>
            <a:off x="21060" y="104474"/>
            <a:ext cx="9122939"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93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r>
              <a:rPr lang="fr-FR" altLang="fr-FR"/>
              <a:t>Le protocole FTP a pour objectifs de : </a:t>
            </a:r>
          </a:p>
          <a:p>
            <a:pPr lvl="1"/>
            <a:r>
              <a:rPr lang="fr-FR" altLang="fr-FR"/>
              <a:t>permettre un partage de fichiers entre machines distantes </a:t>
            </a:r>
          </a:p>
          <a:p>
            <a:pPr lvl="1"/>
            <a:r>
              <a:rPr lang="fr-FR" altLang="fr-FR"/>
              <a:t>permettre une indépendance aux systèmes de fichiers des machines clientes et serveur </a:t>
            </a:r>
          </a:p>
          <a:p>
            <a:pPr lvl="1"/>
            <a:r>
              <a:rPr lang="fr-FR" altLang="fr-FR"/>
              <a:t>permettre de transférer des données de manière efficace</a:t>
            </a:r>
          </a:p>
        </p:txBody>
      </p:sp>
      <p:sp>
        <p:nvSpPr>
          <p:cNvPr id="5" name="Rectangle 3"/>
          <p:cNvSpPr>
            <a:spLocks noGrp="1" noChangeArrowheads="1"/>
          </p:cNvSpPr>
          <p:nvPr>
            <p:ph type="title"/>
          </p:nvPr>
        </p:nvSpPr>
        <p:spPr bwMode="auto">
          <a:xfrm>
            <a:off x="21061" y="104474"/>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73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539552" y="116632"/>
            <a:ext cx="8064896" cy="864096"/>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messagerie</a:t>
            </a:r>
            <a:endParaRPr lang="fr-FR" altLang="fr-FR" sz="48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338" name="Picture 2" descr="H:\Nouveau dossier\community_man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3573016"/>
            <a:ext cx="10028634" cy="3284984"/>
          </a:xfrm>
          <a:prstGeom prst="rect">
            <a:avLst/>
          </a:prstGeom>
          <a:noFill/>
          <a:extLst>
            <a:ext uri="{909E8E84-426E-40DD-AFC4-6F175D3DCCD1}">
              <a14:hiddenFill xmlns:a14="http://schemas.microsoft.com/office/drawing/2010/main">
                <a:solidFill>
                  <a:srgbClr val="FFFFFF"/>
                </a:solidFill>
              </a14:hiddenFill>
            </a:ext>
          </a:extLst>
        </p:spPr>
      </p:pic>
      <p:sp>
        <p:nvSpPr>
          <p:cNvPr id="254978" name="Rectangle 2"/>
          <p:cNvSpPr>
            <a:spLocks noGrp="1" noChangeArrowheads="1"/>
          </p:cNvSpPr>
          <p:nvPr>
            <p:ph idx="1"/>
          </p:nvPr>
        </p:nvSpPr>
        <p:spPr>
          <a:xfrm>
            <a:off x="-108520" y="1196752"/>
            <a:ext cx="8892480" cy="2520280"/>
          </a:xfrm>
        </p:spPr>
        <p:txBody>
          <a:bodyPr>
            <a:normAutofit/>
          </a:bodyPr>
          <a:lstStyle/>
          <a:p>
            <a:pPr marL="114300" indent="0" algn="just">
              <a:buNone/>
            </a:pPr>
            <a:r>
              <a:rPr lang="fr-FR" alt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t>
            </a:r>
            <a:r>
              <a:rPr lang="fr-FR" alt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messagerie est l'ensemble des dispositifs informatiques (machines et logiciels) </a:t>
            </a:r>
            <a:r>
              <a:rPr lang="fr-FR" alt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 permettent </a:t>
            </a:r>
            <a:r>
              <a:rPr lang="fr-FR" altLang="fr-FR"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altLang="fr-F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création d'un message sur un ordinateur et son expédition</a:t>
            </a:r>
          </a:p>
          <a:p>
            <a:pPr algn="just"/>
            <a:r>
              <a:rPr lang="fr-FR"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l'acheminement </a:t>
            </a:r>
            <a:r>
              <a:rPr lang="fr-FR"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message vers son ou ses destinataires</a:t>
            </a:r>
          </a:p>
          <a:p>
            <a:pPr algn="just"/>
            <a:r>
              <a:rPr lang="fr-FR"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t>
            </a:r>
            <a:r>
              <a:rPr lang="fr-FR"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réception et la lecture du </a:t>
            </a:r>
            <a:r>
              <a:rPr lang="fr-FR"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a:t>
            </a:r>
            <a:endParaRPr lang="fr-FR" altLang="fr-FR"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887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21061" y="104474"/>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892480" cy="1692771"/>
          </a:xfrm>
          <a:prstGeom prst="rect">
            <a:avLst/>
          </a:prstGeom>
        </p:spPr>
        <p:txBody>
          <a:bodyPr wrap="square">
            <a:spAutoFit/>
          </a:bodyPr>
          <a:lstStyle/>
          <a:p>
            <a:pPr algn="ctr"/>
            <a:r>
              <a:rPr lang="fr-FR"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modèle FTP</a:t>
            </a:r>
          </a:p>
          <a:p>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protocole FTP s' inscrit dans un modèle client-serveur, c' est-à-dire qu' une machine envoie des ordres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client</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que l' autre attend des requêtes pour effectuer des actions (le serveur).</a:t>
            </a:r>
          </a:p>
        </p:txBody>
      </p:sp>
      <p:pic>
        <p:nvPicPr>
          <p:cNvPr id="6" name="Picture 2" descr="Le modèle F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99" y="3033539"/>
            <a:ext cx="79208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37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21061" y="104474"/>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8" name="Picture 4" descr="Transfert de données par FTP entre deux serve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90465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60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28194" y="0"/>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987823" y="908720"/>
            <a:ext cx="2937022" cy="461665"/>
          </a:xfrm>
          <a:prstGeom prst="rect">
            <a:avLst/>
          </a:prstGeom>
        </p:spPr>
        <p:txBody>
          <a:bodyPr wrap="none">
            <a:spAutoFit/>
          </a:bodyPr>
          <a:lstStyle/>
          <a:p>
            <a:r>
              <a:rPr lang="fr-FR" sz="2400" b="1" dirty="0">
                <a:solidFill>
                  <a:srgbClr val="FF0000"/>
                </a:solidFill>
                <a:latin typeface="Times New Roman" panose="02020603050405020304" pitchFamily="18" charset="0"/>
                <a:cs typeface="Times New Roman" panose="02020603050405020304" pitchFamily="18" charset="0"/>
              </a:rPr>
              <a:t>Les commandes FTP</a:t>
            </a:r>
          </a:p>
        </p:txBody>
      </p:sp>
      <p:graphicFrame>
        <p:nvGraphicFramePr>
          <p:cNvPr id="3" name="Tableau 2"/>
          <p:cNvGraphicFramePr>
            <a:graphicFrameLocks noGrp="1"/>
          </p:cNvGraphicFramePr>
          <p:nvPr>
            <p:extLst>
              <p:ext uri="{D42A27DB-BD31-4B8C-83A1-F6EECF244321}">
                <p14:modId xmlns:p14="http://schemas.microsoft.com/office/powerpoint/2010/main" val="216074950"/>
              </p:ext>
            </p:extLst>
          </p:nvPr>
        </p:nvGraphicFramePr>
        <p:xfrm>
          <a:off x="35497" y="1384177"/>
          <a:ext cx="9001000" cy="5134351"/>
        </p:xfrm>
        <a:graphic>
          <a:graphicData uri="http://schemas.openxmlformats.org/drawingml/2006/table">
            <a:tbl>
              <a:tblPr>
                <a:tableStyleId>{775DCB02-9BB8-47FD-8907-85C794F793BA}</a:tableStyleId>
              </a:tblPr>
              <a:tblGrid>
                <a:gridCol w="1080119"/>
                <a:gridCol w="7920881"/>
              </a:tblGrid>
              <a:tr h="67552">
                <a:tc gridSpan="2">
                  <a:txBody>
                    <a:bodyPr/>
                    <a:lstStyle/>
                    <a:p>
                      <a:pPr algn="ct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 de contrôle d'accès</a:t>
                      </a:r>
                    </a:p>
                  </a:txBody>
                  <a:tcPr marL="0" marR="0" marT="0" marB="0" anchor="ctr"/>
                </a:tc>
                <a:tc hMerge="1">
                  <a:txBody>
                    <a:bodyPr/>
                    <a:lstStyle/>
                    <a:p>
                      <a:endParaRPr lang="fr-FR"/>
                    </a:p>
                  </a:txBody>
                  <a:tcPr/>
                </a:tc>
              </a:tr>
              <a:tr h="67552">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a:t>
                      </a:r>
                    </a:p>
                  </a:txBody>
                  <a:tcPr marL="0" marR="0" marT="0" marB="0" anchor="ctr"/>
                </a:tc>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0" marR="0" marT="0" marB="0" anchor="ctr"/>
                </a:tc>
              </a:tr>
              <a:tr h="540413">
                <a:tc>
                  <a:txBody>
                    <a:bodyPr/>
                    <a:lstStyle/>
                    <a:p>
                      <a:pPr algn="ct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USER</a:t>
                      </a:r>
                    </a:p>
                  </a:txBody>
                  <a:tcPr marL="0" marR="0" marT="0" marB="0" anchor="ctr"/>
                </a:tc>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Chaîne de caractères permettant d'identifier l'utilisateur. L'identification de l'utilisateur est nécessaire pour établir une communication sur le canal de données</a:t>
                      </a:r>
                    </a:p>
                  </a:txBody>
                  <a:tcPr marL="0" marR="0" marT="0" marB="0" anchor="ctr"/>
                </a:tc>
              </a:tr>
              <a:tr h="743068">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a:t>
                      </a:r>
                    </a:p>
                  </a:txBody>
                  <a:tcPr marL="0" marR="0" marT="0" marB="0" anchor="ctr"/>
                </a:tc>
                <a:tc>
                  <a:txBody>
                    <a:bodyPr/>
                    <a:lstStyle/>
                    <a:p>
                      <a:pPr algn="ct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Chaîne de caractères spécifiant le mot de passe de l'utilisateur. Cette commande doit être immédiatement précédée de la commande USER. </a:t>
                      </a:r>
                    </a:p>
                  </a:txBody>
                  <a:tcPr marL="0" marR="0" marT="0" marB="0" anchor="ctr"/>
                </a:tc>
              </a:tr>
              <a:tr h="276483">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ACCT</a:t>
                      </a:r>
                    </a:p>
                  </a:txBody>
                  <a:tcPr marL="0" marR="0" marT="0" marB="0" anchor="ctr"/>
                </a:tc>
                <a:tc>
                  <a:txBody>
                    <a:bodyPr/>
                    <a:lstStyle/>
                    <a:p>
                      <a:pPr algn="ct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Chaîne de caractères représentant le compte (</a:t>
                      </a:r>
                      <a:r>
                        <a:rPr lang="fr-FR" sz="1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account</a:t>
                      </a: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l'utilisateur. </a:t>
                      </a:r>
                    </a:p>
                  </a:txBody>
                  <a:tcPr marL="0" marR="0" marT="0" marB="0" anchor="ctr"/>
                </a:tc>
              </a:tr>
              <a:tr h="607965">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CWD</a:t>
                      </a:r>
                    </a:p>
                  </a:txBody>
                  <a:tcPr marL="0" marR="0" marT="0" marB="0" anchor="ctr"/>
                </a:tc>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 Working Directory : cette commande permet de changer le répertoire courant. Cette commande nécessite le chemin d'accès au répertoire à atteindre comme argument</a:t>
                      </a:r>
                    </a:p>
                  </a:txBody>
                  <a:tcPr marL="0" marR="0" marT="0" marB="0" anchor="ctr"/>
                </a:tc>
              </a:tr>
              <a:tr h="810620">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CDUP</a:t>
                      </a:r>
                    </a:p>
                  </a:txBody>
                  <a:tcPr marL="0" marR="0" marT="0" marB="0" anchor="ctr"/>
                </a:tc>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Change to Parent Directory : cette commande permet de remonter au répertoire parent. Elle a été introduite pour remédier aux problèmes de nommage de répertoire parent selon les système (généralement "..")</a:t>
                      </a:r>
                    </a:p>
                  </a:txBody>
                  <a:tcPr marL="0" marR="0" marT="0" marB="0" anchor="ctr"/>
                </a:tc>
              </a:tr>
              <a:tr h="67552">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SMNT</a:t>
                      </a:r>
                    </a:p>
                  </a:txBody>
                  <a:tcPr marL="0" marR="0" marT="0" marB="0" anchor="ctr"/>
                </a:tc>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Mount :</a:t>
                      </a:r>
                    </a:p>
                  </a:txBody>
                  <a:tcPr marL="0" marR="0" marT="0" marB="0" anchor="ctr"/>
                </a:tc>
              </a:tr>
              <a:tr h="67552">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REIN</a:t>
                      </a:r>
                    </a:p>
                  </a:txBody>
                  <a:tcPr marL="0" marR="0" marT="0" marB="0" anchor="ctr"/>
                </a:tc>
                <a:tc>
                  <a:txBody>
                    <a:bodyPr/>
                    <a:lstStyle/>
                    <a:p>
                      <a:pPr algn="ctr"/>
                      <a:r>
                        <a:rPr lang="fr-FR" sz="1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Reinitialize :</a:t>
                      </a:r>
                    </a:p>
                  </a:txBody>
                  <a:tcPr marL="0" marR="0" marT="0" marB="0" anchor="ctr"/>
                </a:tc>
              </a:tr>
              <a:tr h="607965">
                <a:tc>
                  <a:txBody>
                    <a:bodyPr/>
                    <a:lstStyle/>
                    <a:p>
                      <a:pPr algn="ct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a:t>
                      </a:r>
                    </a:p>
                  </a:txBody>
                  <a:tcPr marL="0" marR="0" marT="0" marB="0" anchor="ctr"/>
                </a:tc>
                <a:tc>
                  <a:txBody>
                    <a:bodyPr/>
                    <a:lstStyle/>
                    <a:p>
                      <a:pPr algn="ctr"/>
                      <a:r>
                        <a:rPr 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 permettant de terminer la session en cours. Le serveur attend de finir le transfert en cours le cas échéant, puis de fournir une réponse avant de fermer la connexion</a:t>
                      </a:r>
                    </a:p>
                  </a:txBody>
                  <a:tcPr marL="0" marR="0" marT="0" marB="0" anchor="ctr"/>
                </a:tc>
              </a:tr>
            </a:tbl>
          </a:graphicData>
        </a:graphic>
      </p:graphicFrame>
    </p:spTree>
    <p:extLst>
      <p:ext uri="{BB962C8B-B14F-4D97-AF65-F5344CB8AC3E}">
        <p14:creationId xmlns:p14="http://schemas.microsoft.com/office/powerpoint/2010/main" val="2742473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28194" y="0"/>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987823" y="908720"/>
            <a:ext cx="2937022" cy="461665"/>
          </a:xfrm>
          <a:prstGeom prst="rect">
            <a:avLst/>
          </a:prstGeom>
        </p:spPr>
        <p:txBody>
          <a:bodyPr wrap="none">
            <a:spAutoFit/>
          </a:bodyPr>
          <a:lstStyle/>
          <a:p>
            <a:r>
              <a:rPr lang="fr-FR" sz="2400" b="1" dirty="0">
                <a:solidFill>
                  <a:srgbClr val="FF0000"/>
                </a:solidFill>
                <a:latin typeface="Times New Roman" panose="02020603050405020304" pitchFamily="18" charset="0"/>
                <a:cs typeface="Times New Roman" panose="02020603050405020304" pitchFamily="18" charset="0"/>
              </a:rPr>
              <a:t>Les commandes FTP</a:t>
            </a:r>
          </a:p>
        </p:txBody>
      </p:sp>
      <p:graphicFrame>
        <p:nvGraphicFramePr>
          <p:cNvPr id="4" name="Tableau 3"/>
          <p:cNvGraphicFramePr>
            <a:graphicFrameLocks noGrp="1"/>
          </p:cNvGraphicFramePr>
          <p:nvPr>
            <p:extLst>
              <p:ext uri="{D42A27DB-BD31-4B8C-83A1-F6EECF244321}">
                <p14:modId xmlns:p14="http://schemas.microsoft.com/office/powerpoint/2010/main" val="2372112005"/>
              </p:ext>
            </p:extLst>
          </p:nvPr>
        </p:nvGraphicFramePr>
        <p:xfrm>
          <a:off x="611560" y="1412399"/>
          <a:ext cx="7632848" cy="4946463"/>
        </p:xfrm>
        <a:graphic>
          <a:graphicData uri="http://schemas.openxmlformats.org/drawingml/2006/table">
            <a:tbl>
              <a:tblPr>
                <a:tableStyleId>{8A107856-5554-42FB-B03E-39F5DBC370BA}</a:tableStyleId>
              </a:tblPr>
              <a:tblGrid>
                <a:gridCol w="1224136"/>
                <a:gridCol w="6408712"/>
              </a:tblGrid>
              <a:tr h="133117">
                <a:tc gridSpan="2">
                  <a:txBody>
                    <a:bodyPr/>
                    <a:lstStyle/>
                    <a:p>
                      <a:pPr algn="ct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 de paramètres de transfert</a:t>
                      </a:r>
                    </a:p>
                  </a:txBody>
                  <a:tcPr marL="0" marR="0" marT="0" marB="0" anchor="ctr"/>
                </a:tc>
                <a:tc hMerge="1">
                  <a:txBody>
                    <a:bodyPr/>
                    <a:lstStyle/>
                    <a:p>
                      <a:endParaRPr lang="fr-FR"/>
                    </a:p>
                  </a:txBody>
                  <a:tcPr/>
                </a:tc>
              </a:tr>
              <a:tr h="133117">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a:t>
                      </a:r>
                    </a:p>
                  </a:txBody>
                  <a:tcPr marL="0" marR="0" marT="0" marB="0" anchor="ctr"/>
                </a:tc>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0" marR="0" marT="0" marB="0" anchor="ctr"/>
                </a:tc>
              </a:tr>
              <a:tr h="532466">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PORT</a:t>
                      </a:r>
                    </a:p>
                  </a:txBody>
                  <a:tcPr marL="0" marR="0" marT="0" marB="0" anchor="ctr"/>
                </a:tc>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Chaîne de caractères permettant de préciser le numéro de port à utiliser</a:t>
                      </a:r>
                    </a:p>
                  </a:txBody>
                  <a:tcPr marL="0" marR="0" marT="0" marB="0" anchor="ctr"/>
                </a:tc>
              </a:tr>
              <a:tr h="1597398">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PASV</a:t>
                      </a:r>
                    </a:p>
                  </a:txBody>
                  <a:tcPr marL="0" marR="0" marT="0" marB="0" anchor="ctr"/>
                </a:tc>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 permettant d'indiquer au serveur DTP de se mettre en attente une connexion sur un port spécifique choisi aléatoirement parmi les ports disponibles. La réponse à cette commande est l'adresse IP de la machine et le port.</a:t>
                      </a:r>
                    </a:p>
                  </a:txBody>
                  <a:tcPr marL="0" marR="0" marT="0" marB="0" anchor="ctr"/>
                </a:tc>
              </a:tr>
              <a:tr h="665583">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a:t>
                      </a:r>
                    </a:p>
                  </a:txBody>
                  <a:tcPr marL="0" marR="0" marT="0" marB="0" anchor="ctr"/>
                </a:tc>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permet de préciser le type de format dans lequel les données seront envoyées</a:t>
                      </a:r>
                    </a:p>
                  </a:txBody>
                  <a:tcPr marL="0" marR="0" marT="0" marB="0" anchor="ctr"/>
                </a:tc>
              </a:tr>
              <a:tr h="665583">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a:t>
                      </a:r>
                    </a:p>
                  </a:txBody>
                  <a:tcPr marL="0" marR="0" marT="0" marB="0" anchor="ctr"/>
                </a:tc>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Caractère Telnet précisant la structure du fichier (F pour File, R pour Record, P pour Page)</a:t>
                      </a:r>
                    </a:p>
                  </a:txBody>
                  <a:tcPr marL="0" marR="0" marT="0" marB="0" anchor="ctr"/>
                </a:tc>
              </a:tr>
              <a:tr h="798699">
                <a:tc>
                  <a:txBody>
                    <a:bodyPr/>
                    <a:lstStyle/>
                    <a:p>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a:t>
                      </a:r>
                    </a:p>
                  </a:txBody>
                  <a:tcPr marL="0" marR="0" marT="0" marB="0" anchor="ctr"/>
                </a:tc>
                <a:tc>
                  <a:txBody>
                    <a:bodyPr/>
                    <a:lstStyle/>
                    <a:p>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Caractère Telnet précisant le mode de transfert des données (S pour Stream, B pour Block, C pour Compressed)</a:t>
                      </a:r>
                    </a:p>
                  </a:txBody>
                  <a:tcPr marL="0" marR="0" marT="0" marB="0" anchor="ctr"/>
                </a:tc>
              </a:tr>
            </a:tbl>
          </a:graphicData>
        </a:graphic>
      </p:graphicFrame>
    </p:spTree>
    <p:extLst>
      <p:ext uri="{BB962C8B-B14F-4D97-AF65-F5344CB8AC3E}">
        <p14:creationId xmlns:p14="http://schemas.microsoft.com/office/powerpoint/2010/main" val="3070326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28194" y="0"/>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987823" y="908720"/>
            <a:ext cx="2937022" cy="461665"/>
          </a:xfrm>
          <a:prstGeom prst="rect">
            <a:avLst/>
          </a:prstGeom>
        </p:spPr>
        <p:txBody>
          <a:bodyPr wrap="none">
            <a:spAutoFit/>
          </a:bodyPr>
          <a:lstStyle/>
          <a:p>
            <a:r>
              <a:rPr lang="fr-FR" sz="2400" b="1" dirty="0">
                <a:solidFill>
                  <a:srgbClr val="FF0000"/>
                </a:solidFill>
                <a:latin typeface="Times New Roman" panose="02020603050405020304" pitchFamily="18" charset="0"/>
                <a:cs typeface="Times New Roman" panose="02020603050405020304" pitchFamily="18" charset="0"/>
              </a:rPr>
              <a:t>Les commandes FTP</a:t>
            </a:r>
          </a:p>
        </p:txBody>
      </p:sp>
      <p:graphicFrame>
        <p:nvGraphicFramePr>
          <p:cNvPr id="3" name="Tableau 2"/>
          <p:cNvGraphicFramePr>
            <a:graphicFrameLocks noGrp="1"/>
          </p:cNvGraphicFramePr>
          <p:nvPr>
            <p:extLst>
              <p:ext uri="{D42A27DB-BD31-4B8C-83A1-F6EECF244321}">
                <p14:modId xmlns:p14="http://schemas.microsoft.com/office/powerpoint/2010/main" val="2183256638"/>
              </p:ext>
            </p:extLst>
          </p:nvPr>
        </p:nvGraphicFramePr>
        <p:xfrm>
          <a:off x="107504" y="1341987"/>
          <a:ext cx="8789690" cy="5335850"/>
        </p:xfrm>
        <a:graphic>
          <a:graphicData uri="http://schemas.openxmlformats.org/drawingml/2006/table">
            <a:tbl>
              <a:tblPr>
                <a:tableStyleId>{0505E3EF-67EA-436B-97B2-0124C06EBD24}</a:tableStyleId>
              </a:tblPr>
              <a:tblGrid>
                <a:gridCol w="1049338"/>
                <a:gridCol w="7740352"/>
              </a:tblGrid>
              <a:tr h="65594">
                <a:tc gridSpan="2">
                  <a:txBody>
                    <a:bodyPr/>
                    <a:lstStyle/>
                    <a:p>
                      <a:pPr algn="ctr"/>
                      <a:r>
                        <a:rPr lang="fr-FR"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 de service FTP</a:t>
                      </a:r>
                    </a:p>
                  </a:txBody>
                  <a:tcPr marL="0" marR="0" marT="0" marB="0" anchor="ctr"/>
                </a:tc>
                <a:tc hMerge="1">
                  <a:txBody>
                    <a:bodyPr/>
                    <a:lstStyle/>
                    <a:p>
                      <a:endParaRPr lang="fr-FR"/>
                    </a:p>
                  </a:txBody>
                  <a:tcPr/>
                </a:tc>
              </a:tr>
              <a:tr h="65594">
                <a:tc>
                  <a:txBody>
                    <a:bodyPr/>
                    <a:lstStyle/>
                    <a:p>
                      <a:r>
                        <a:rPr lang="fr-FR"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0" marR="0" marT="0" marB="0" anchor="ctr"/>
                </a:tc>
              </a:tr>
              <a:tr h="393562">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RETR</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(RETRIEVE) demande au serveur DTP une copie du fichier dont le chemin d'accès est passé en paramètre.</a:t>
                      </a:r>
                    </a:p>
                  </a:txBody>
                  <a:tcPr marL="0" marR="0" marT="0" marB="0" anchor="ctr"/>
                </a:tc>
              </a:tr>
              <a:tr h="787124">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(store) demande au serveur DTP d'accepter les données envoyées sur le canal de données et de les stocker dans le fichier portant le nom passé en paramètre. Si le fichier n'existe pas, le serveur le crée, sinon il l'écrase</a:t>
                      </a:r>
                    </a:p>
                  </a:txBody>
                  <a:tcPr marL="0" marR="0" marT="0" marB="0" anchor="ctr"/>
                </a:tc>
              </a:tr>
              <a:tr h="590343">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STOU</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est identique à la précédente, si ce n'est qu'elle demande au serveur de créer un fichier dont le nom est unique. Le nom du fichier est retourné dans la réponse</a:t>
                      </a:r>
                    </a:p>
                  </a:txBody>
                  <a:tcPr marL="0" marR="0" marT="0" marB="0" anchor="ctr"/>
                </a:tc>
              </a:tr>
              <a:tr h="590343">
                <a:tc>
                  <a:txBody>
                    <a:bodyPr/>
                    <a:lstStyle/>
                    <a:p>
                      <a:r>
                        <a:rPr lang="fr-FR"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APPE</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Grâce à cette commande (append) les données envoyées sont concaténées dans le fichier portant le nom passé en paramètre s'il existe déjà, dans le cas contraire il est créé</a:t>
                      </a:r>
                    </a:p>
                  </a:txBody>
                  <a:tcPr marL="0" marR="0" marT="0" marB="0" anchor="ctr"/>
                </a:tc>
              </a:tr>
              <a:tr h="459156">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ALLO</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(allocate) demande au serveur de prévoir un espace de stockage suffisant pour contenir le fichier dont le nom est passé en argument.</a:t>
                      </a:r>
                    </a:p>
                  </a:txBody>
                  <a:tcPr marL="0" marR="0" marT="0" marB="0" anchor="ctr"/>
                </a:tc>
              </a:tr>
              <a:tr h="983905">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REST</a:t>
                      </a:r>
                    </a:p>
                  </a:txBody>
                  <a:tcPr marL="0" marR="0" marT="0" marB="0" anchor="ctr"/>
                </a:tc>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(restart) permet de reprendre un transfert là où il s'était arrêté. Pour cela cette commande envoie en paramètre le marqueur représentant la position dans le fichier à laquelle le transfert avait été interrompu. Cette commande doit être immédiatement suivie d'une commande de transfert.</a:t>
                      </a:r>
                    </a:p>
                  </a:txBody>
                  <a:tcPr marL="0" marR="0" marT="0" marB="0" anchor="ctr"/>
                </a:tc>
              </a:tr>
              <a:tr h="590343">
                <a:tc>
                  <a:txBody>
                    <a:bodyPr/>
                    <a:lstStyle/>
                    <a:p>
                      <a:r>
                        <a:rPr lang="fr-FR" sz="17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RNFR</a:t>
                      </a:r>
                    </a:p>
                  </a:txBody>
                  <a:tcPr marL="0" marR="0" marT="0" marB="0" anchor="ctr"/>
                </a:tc>
                <a:tc>
                  <a:txBody>
                    <a:bodyPr/>
                    <a:lstStyle/>
                    <a:p>
                      <a:r>
                        <a:rPr lang="fr-FR"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commande (</a:t>
                      </a:r>
                      <a:r>
                        <a:rPr lang="fr-FR" sz="1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rename</a:t>
                      </a:r>
                      <a:r>
                        <a:rPr lang="fr-FR"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7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a:t>
                      </a:r>
                      <a:r>
                        <a:rPr lang="fr-FR"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permet de renommer un fichier. Elle indique en paramètre le nom du fichier à renommer et doit être immédiatement suivie de la commande RNTO</a:t>
                      </a:r>
                    </a:p>
                  </a:txBody>
                  <a:tcPr marL="0" marR="0" marT="0" marB="0" anchor="ctr"/>
                </a:tc>
              </a:tr>
            </a:tbl>
          </a:graphicData>
        </a:graphic>
      </p:graphicFrame>
    </p:spTree>
    <p:extLst>
      <p:ext uri="{BB962C8B-B14F-4D97-AF65-F5344CB8AC3E}">
        <p14:creationId xmlns:p14="http://schemas.microsoft.com/office/powerpoint/2010/main" val="1463552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28194" y="0"/>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987823" y="908720"/>
            <a:ext cx="2914580" cy="523220"/>
          </a:xfrm>
          <a:prstGeom prst="rect">
            <a:avLst/>
          </a:prstGeom>
        </p:spPr>
        <p:txBody>
          <a:bodyPr wrap="none">
            <a:spAutoFit/>
          </a:bodyPr>
          <a:lstStyle/>
          <a:p>
            <a:r>
              <a:rPr lang="fr-FR" sz="2800" b="1" dirty="0">
                <a:solidFill>
                  <a:srgbClr val="00B050"/>
                </a:solidFill>
                <a:latin typeface="Times New Roman" panose="02020603050405020304" pitchFamily="18" charset="0"/>
                <a:cs typeface="Times New Roman" panose="02020603050405020304" pitchFamily="18" charset="0"/>
              </a:rPr>
              <a:t>Les réponses FTP</a:t>
            </a:r>
          </a:p>
        </p:txBody>
      </p:sp>
      <p:sp>
        <p:nvSpPr>
          <p:cNvPr id="4" name="Rectangle 3"/>
          <p:cNvSpPr/>
          <p:nvPr/>
        </p:nvSpPr>
        <p:spPr>
          <a:xfrm>
            <a:off x="361459" y="1340768"/>
            <a:ext cx="8064896" cy="1200329"/>
          </a:xfrm>
          <a:prstGeom prst="rect">
            <a:avLst/>
          </a:prstGeom>
        </p:spPr>
        <p:txBody>
          <a:bodyPr wrap="square">
            <a:spAutoFit/>
          </a:bodyPr>
          <a:lstStyle/>
          <a:p>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réponses FTP permettent d'assurer la synchronisation entre client et serveur FTP. Ainsi à chaque commande envoyée par le client, le serveur effectuera éventuellement une action et renverra systématiquement une réponse.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13896901"/>
              </p:ext>
            </p:extLst>
          </p:nvPr>
        </p:nvGraphicFramePr>
        <p:xfrm>
          <a:off x="107505" y="2276872"/>
          <a:ext cx="8784974" cy="4346934"/>
        </p:xfrm>
        <a:graphic>
          <a:graphicData uri="http://schemas.openxmlformats.org/drawingml/2006/table">
            <a:tbl>
              <a:tblPr>
                <a:tableStyleId>{775DCB02-9BB8-47FD-8907-85C794F793BA}</a:tableStyleId>
              </a:tblPr>
              <a:tblGrid>
                <a:gridCol w="1008111"/>
                <a:gridCol w="2664296"/>
                <a:gridCol w="5112567"/>
              </a:tblGrid>
              <a:tr h="111326">
                <a:tc gridSpan="3">
                  <a:txBody>
                    <a:bodyPr/>
                    <a:lstStyle/>
                    <a:p>
                      <a:pPr algn="ctr"/>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Premier chiffre</a:t>
                      </a:r>
                    </a:p>
                  </a:txBody>
                  <a:tcPr marL="0" marR="0" marT="0" marB="0" anchor="ctr"/>
                </a:tc>
                <a:tc hMerge="1">
                  <a:txBody>
                    <a:bodyPr/>
                    <a:lstStyle/>
                    <a:p>
                      <a:endParaRPr lang="fr-FR"/>
                    </a:p>
                  </a:txBody>
                  <a:tcPr/>
                </a:tc>
                <a:tc hMerge="1">
                  <a:txBody>
                    <a:bodyPr/>
                    <a:lstStyle/>
                    <a:p>
                      <a:endParaRPr lang="fr-FR"/>
                    </a:p>
                  </a:txBody>
                  <a:tcPr/>
                </a:tc>
              </a:tr>
              <a:tr h="111326">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Chiffre</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Signification</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0" marR="0" marT="0" marB="0" anchor="ctr"/>
                </a:tc>
              </a:tr>
              <a:tr h="804011">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1yz</a:t>
                      </a:r>
                    </a:p>
                  </a:txBody>
                  <a:tcPr marL="0" marR="0" marT="0" marB="0" anchor="ctr"/>
                </a:tc>
                <a:tc>
                  <a:txBody>
                    <a:bodyPr/>
                    <a:lstStyle/>
                    <a:p>
                      <a:pPr algn="ctr"/>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Réponse préliminaire positive</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L'action demandée est en cours de réalisation, une seconde réponse doit être obtenue avant d'envoyer une deuxième commande</a:t>
                      </a:r>
                    </a:p>
                  </a:txBody>
                  <a:tcPr marL="0" marR="0" marT="0" marB="0" anchor="ctr"/>
                </a:tc>
              </a:tr>
              <a:tr h="562808">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2yz</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Réponse positive de réalisation</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L'action demandée a été réalisée, une nouvelle commande peut être envoyée</a:t>
                      </a:r>
                    </a:p>
                  </a:txBody>
                  <a:tcPr marL="0" marR="0" marT="0" marB="0" anchor="ctr"/>
                </a:tc>
              </a:tr>
              <a:tr h="804011">
                <a:tc>
                  <a:txBody>
                    <a:bodyPr/>
                    <a:lstStyle/>
                    <a:p>
                      <a:pPr algn="ctr"/>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3yz</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Réponse intermédiaire positive</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L'action demandée est temporairement suspendue. Des informations supplémentaires sont attendues de la part du client</a:t>
                      </a:r>
                    </a:p>
                  </a:txBody>
                  <a:tcPr marL="0" marR="0" marT="0" marB="0" anchor="ctr"/>
                </a:tc>
              </a:tr>
              <a:tr h="884413">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4yz</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Réponse négative de réalisation</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L'action demandée n'a pas eu lieu car la commande n'a temporairement pas été acceptée. Le client est prié de réessayer ultérieurement</a:t>
                      </a:r>
                    </a:p>
                  </a:txBody>
                  <a:tcPr marL="0" marR="0" marT="0" marB="0" anchor="ctr"/>
                </a:tc>
              </a:tr>
              <a:tr h="804011">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5yz</a:t>
                      </a:r>
                    </a:p>
                  </a:txBody>
                  <a:tcPr marL="0" marR="0" marT="0" marB="0" anchor="ctr"/>
                </a:tc>
                <a:tc>
                  <a:txBody>
                    <a:bodyPr/>
                    <a:lstStyle/>
                    <a:p>
                      <a:pPr algn="ctr"/>
                      <a:r>
                        <a:rPr lang="fr-FR" sz="16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Réponse négative permanente</a:t>
                      </a:r>
                    </a:p>
                  </a:txBody>
                  <a:tcPr marL="0" marR="0" marT="0" marB="0" anchor="ctr"/>
                </a:tc>
                <a:tc>
                  <a:txBody>
                    <a:bodyPr/>
                    <a:lstStyle/>
                    <a:p>
                      <a:pPr algn="ctr"/>
                      <a:r>
                        <a:rPr lang="fr-F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L'action demandée n'a pas eu lieu car la commande n'a pas été acceptée. Le client est prié de formuler une requête différente</a:t>
                      </a:r>
                    </a:p>
                  </a:txBody>
                  <a:tcPr marL="0" marR="0" marT="0" marB="0" anchor="ctr"/>
                </a:tc>
              </a:tr>
            </a:tbl>
          </a:graphicData>
        </a:graphic>
      </p:graphicFrame>
    </p:spTree>
    <p:extLst>
      <p:ext uri="{BB962C8B-B14F-4D97-AF65-F5344CB8AC3E}">
        <p14:creationId xmlns:p14="http://schemas.microsoft.com/office/powerpoint/2010/main" val="1693624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xfrm>
            <a:off x="28194" y="0"/>
            <a:ext cx="8943428" cy="876253"/>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FTP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4800"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(File Transfer </a:t>
            </a:r>
            <a:r>
              <a:rPr lang="fr-FR" altLang="fr-FR"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a:t>
            </a:r>
            <a:endParaRPr lang="fr-FR" altLang="fr-FR"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2987823" y="908720"/>
            <a:ext cx="2914580" cy="523220"/>
          </a:xfrm>
          <a:prstGeom prst="rect">
            <a:avLst/>
          </a:prstGeom>
        </p:spPr>
        <p:txBody>
          <a:bodyPr wrap="none">
            <a:spAutoFit/>
          </a:bodyPr>
          <a:lstStyle/>
          <a:p>
            <a:r>
              <a:rPr lang="fr-FR" sz="2800" b="1" dirty="0">
                <a:solidFill>
                  <a:srgbClr val="00B050"/>
                </a:solidFill>
                <a:latin typeface="Times New Roman" panose="02020603050405020304" pitchFamily="18" charset="0"/>
                <a:cs typeface="Times New Roman" panose="02020603050405020304" pitchFamily="18" charset="0"/>
              </a:rPr>
              <a:t>Les réponses FTP</a:t>
            </a:r>
          </a:p>
        </p:txBody>
      </p:sp>
      <p:graphicFrame>
        <p:nvGraphicFramePr>
          <p:cNvPr id="3" name="Tableau 2"/>
          <p:cNvGraphicFramePr>
            <a:graphicFrameLocks noGrp="1"/>
          </p:cNvGraphicFramePr>
          <p:nvPr>
            <p:extLst>
              <p:ext uri="{D42A27DB-BD31-4B8C-83A1-F6EECF244321}">
                <p14:modId xmlns:p14="http://schemas.microsoft.com/office/powerpoint/2010/main" val="1597167548"/>
              </p:ext>
            </p:extLst>
          </p:nvPr>
        </p:nvGraphicFramePr>
        <p:xfrm>
          <a:off x="412664" y="1431940"/>
          <a:ext cx="8064897" cy="5005224"/>
        </p:xfrm>
        <a:graphic>
          <a:graphicData uri="http://schemas.openxmlformats.org/drawingml/2006/table">
            <a:tbl>
              <a:tblPr>
                <a:tableStyleId>{22838BEF-8BB2-4498-84A7-C5851F593DF1}</a:tableStyleId>
              </a:tblPr>
              <a:tblGrid>
                <a:gridCol w="1224136"/>
                <a:gridCol w="2160240"/>
                <a:gridCol w="4680521"/>
              </a:tblGrid>
              <a:tr h="141817">
                <a:tc gridSpan="3">
                  <a:txBody>
                    <a:bodyPr/>
                    <a:lstStyle/>
                    <a:p>
                      <a:pPr algn="ct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 chiffre</a:t>
                      </a:r>
                    </a:p>
                  </a:txBody>
                  <a:tcPr marL="0" marR="0" marT="0" marB="0" anchor="ctr"/>
                </a:tc>
                <a:tc hMerge="1">
                  <a:txBody>
                    <a:bodyPr/>
                    <a:lstStyle/>
                    <a:p>
                      <a:endParaRPr lang="fr-FR"/>
                    </a:p>
                  </a:txBody>
                  <a:tcPr/>
                </a:tc>
                <a:tc hMerge="1">
                  <a:txBody>
                    <a:bodyPr/>
                    <a:lstStyle/>
                    <a:p>
                      <a:endParaRPr lang="fr-FR"/>
                    </a:p>
                  </a:txBody>
                  <a:tcPr/>
                </a:tc>
              </a:tr>
              <a:tr h="141817">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Chiffre</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Signification</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0" marR="0" marT="0" marB="0" anchor="ctr"/>
                </a:tc>
              </a:tr>
              <a:tr h="1174755">
                <a:tc>
                  <a:txBody>
                    <a:bodyPr/>
                    <a:lstStyle/>
                    <a:p>
                      <a:pPr algn="ct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x0z</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Syntaxe</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L'action possède une erreur de syntaxe, ou bien il s'agit d'une commande non comprise par le serveur</a:t>
                      </a:r>
                    </a:p>
                  </a:txBody>
                  <a:tcPr marL="0" marR="0" marT="0" marB="0" anchor="ctr"/>
                </a:tc>
              </a:tr>
              <a:tr h="1174755">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x1z</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s'agit d'une réponse renvoyant des informations (par exemple pour une réponse à une commande STAT)</a:t>
                      </a:r>
                    </a:p>
                  </a:txBody>
                  <a:tcPr marL="0" marR="0" marT="0" marB="0" anchor="ctr"/>
                </a:tc>
              </a:tr>
              <a:tr h="522114">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x2z</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Connexions</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réponse concerne le canal de données</a:t>
                      </a:r>
                    </a:p>
                  </a:txBody>
                  <a:tcPr marL="0" marR="0" marT="0" marB="0" anchor="ctr"/>
                </a:tc>
              </a:tr>
              <a:tr h="913699">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x3z</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Authentification et comptes</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réponse concerne le login (USER/PASS) ou la demande de changement de compte (CPT)</a:t>
                      </a:r>
                    </a:p>
                  </a:txBody>
                  <a:tcPr marL="0" marR="0" marT="0" marB="0" anchor="ctr"/>
                </a:tc>
              </a:tr>
              <a:tr h="522114">
                <a:tc>
                  <a:txBody>
                    <a:bodyPr/>
                    <a:lstStyle/>
                    <a:p>
                      <a:pPr algn="ct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x5z</a:t>
                      </a:r>
                    </a:p>
                  </a:txBody>
                  <a:tcPr marL="0" marR="0" marT="0" marB="0" anchor="ctr"/>
                </a:tc>
                <a:tc>
                  <a:txBody>
                    <a:bodyPr/>
                    <a:lstStyle/>
                    <a:p>
                      <a:pPr algn="ctr"/>
                      <a:r>
                        <a:rPr lang="fr-FR"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Système de fichiers</a:t>
                      </a:r>
                    </a:p>
                  </a:txBody>
                  <a:tcPr marL="0" marR="0" marT="0" marB="0" anchor="ctr"/>
                </a:tc>
                <a:tc>
                  <a:txBody>
                    <a:bodyPr/>
                    <a:lstStyle/>
                    <a:p>
                      <a:pPr algn="ct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réponse concerne le système de fichiers distant</a:t>
                      </a:r>
                    </a:p>
                  </a:txBody>
                  <a:tcPr marL="0" marR="0" marT="0" marB="0" anchor="ctr"/>
                </a:tc>
              </a:tr>
            </a:tbl>
          </a:graphicData>
        </a:graphic>
      </p:graphicFrame>
    </p:spTree>
    <p:extLst>
      <p:ext uri="{BB962C8B-B14F-4D97-AF65-F5344CB8AC3E}">
        <p14:creationId xmlns:p14="http://schemas.microsoft.com/office/powerpoint/2010/main" val="280977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660" y="1050596"/>
            <a:ext cx="4207140" cy="5016758"/>
          </a:xfrm>
          <a:prstGeom prst="rect">
            <a:avLst/>
          </a:prstGeom>
        </p:spPr>
        <p:txBody>
          <a:bodyPr wrap="square">
            <a:spAutoFit/>
          </a:bodyPr>
          <a:lstStyle/>
          <a:p>
            <a:pPr marL="174625" indent="-174625" algn="l">
              <a:buFont typeface="Arial" pitchFamily="34" charset="0"/>
              <a:buChar char="•"/>
            </a:pP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Utilisent une application appelée agent utilisateur de messagerie (client de messagerie)</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l">
              <a:lnSpc>
                <a:spcPct val="100000"/>
              </a:lnSpc>
              <a:buFont typeface="Arial" pitchFamily="34" charset="0"/>
              <a:buChar char="•"/>
            </a:pP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Permet</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aux messages d‘être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envoyés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74625" indent="-174625" algn="l">
              <a:lnSpc>
                <a:spcPct val="100000"/>
              </a:lnSpc>
              <a:buFont typeface="Arial"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messages reçus dans la boîte aux lettres du c</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lient</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l">
              <a:lnSpc>
                <a:spcPct val="100000"/>
              </a:lnSpc>
              <a:buFont typeface="Arial"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Envoyer un email à partir d'un </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 ou un serveur</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l">
              <a:lnSpc>
                <a:spcPct val="100000"/>
              </a:lnSpc>
              <a:buFont typeface="Arial"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 -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Recevoir des e-mails à partir </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 serveur</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messagerie</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l">
              <a:lnSpc>
                <a:spcPct val="100000"/>
              </a:lnSpc>
              <a:buFont typeface="Arial"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IMAP -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Internet </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 Access Protocol </a:t>
            </a:r>
            <a:endPar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l">
              <a:lnSpc>
                <a:spcPct val="100000"/>
              </a:lnSpc>
              <a:buFont typeface="Arial" pitchFamily="34" charset="0"/>
              <a:buChar char="•"/>
            </a:pPr>
            <a:endPar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74625" indent="-174625" algn="l">
              <a:lnSpc>
                <a:spcPct val="100000"/>
              </a:lnSpc>
              <a:buFont typeface="Arial" pitchFamily="34" charset="0"/>
              <a:buChar char="•"/>
            </a:pP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client récupère son email, en utilisant </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des deux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protocoles : POP ou IMAP</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408" y="1875437"/>
            <a:ext cx="4279900" cy="373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rot="19840560">
            <a:off x="5826309" y="2889323"/>
            <a:ext cx="2188479" cy="244682"/>
          </a:xfrm>
          <a:prstGeom prst="rect">
            <a:avLst/>
          </a:prstGeom>
          <a:solidFill>
            <a:schemeClr val="bg1"/>
          </a:solidFill>
        </p:spPr>
        <p:txBody>
          <a:bodyPr wrap="square" rtlCol="1">
            <a:spAutoFit/>
          </a:bodyPr>
          <a:lstStyle/>
          <a:p>
            <a:r>
              <a:rPr lang="fr-FR" sz="1100" dirty="0" smtClean="0"/>
              <a:t>Envoi courriel en utilisant SMTP</a:t>
            </a:r>
            <a:endParaRPr lang="ar-DZ" sz="1100" dirty="0"/>
          </a:p>
        </p:txBody>
      </p:sp>
      <p:sp>
        <p:nvSpPr>
          <p:cNvPr id="10" name="ZoneTexte 9"/>
          <p:cNvSpPr txBox="1"/>
          <p:nvPr/>
        </p:nvSpPr>
        <p:spPr>
          <a:xfrm rot="19862254">
            <a:off x="5817027" y="3436634"/>
            <a:ext cx="2374344" cy="244682"/>
          </a:xfrm>
          <a:prstGeom prst="rect">
            <a:avLst/>
          </a:prstGeom>
          <a:solidFill>
            <a:schemeClr val="bg1"/>
          </a:solidFill>
        </p:spPr>
        <p:txBody>
          <a:bodyPr wrap="square" rtlCol="1">
            <a:spAutoFit/>
          </a:bodyPr>
          <a:lstStyle/>
          <a:p>
            <a:r>
              <a:rPr lang="fr-FR" sz="1100" dirty="0" smtClean="0"/>
              <a:t>Réception courriel en utilisant POP</a:t>
            </a:r>
            <a:endParaRPr lang="ar-DZ" sz="1100" dirty="0"/>
          </a:p>
        </p:txBody>
      </p:sp>
      <p:sp>
        <p:nvSpPr>
          <p:cNvPr id="11" name="ZoneTexte 10"/>
          <p:cNvSpPr txBox="1"/>
          <p:nvPr/>
        </p:nvSpPr>
        <p:spPr>
          <a:xfrm>
            <a:off x="7495120" y="1892325"/>
            <a:ext cx="1553630" cy="369332"/>
          </a:xfrm>
          <a:prstGeom prst="rect">
            <a:avLst/>
          </a:prstGeom>
          <a:solidFill>
            <a:schemeClr val="bg1"/>
          </a:solidFill>
        </p:spPr>
        <p:txBody>
          <a:bodyPr wrap="none" rtlCol="1">
            <a:spAutoFit/>
          </a:bodyPr>
          <a:lstStyle/>
          <a:p>
            <a:r>
              <a:rPr lang="fr-FR" sz="1000" dirty="0" smtClean="0"/>
              <a:t>Agent utilisateur courriel</a:t>
            </a:r>
          </a:p>
          <a:p>
            <a:r>
              <a:rPr lang="fr-FR" sz="1000" dirty="0" smtClean="0"/>
              <a:t>(</a:t>
            </a:r>
            <a:r>
              <a:rPr lang="fr-FR" sz="1000" b="1" dirty="0" smtClean="0"/>
              <a:t>MUA</a:t>
            </a:r>
            <a:r>
              <a:rPr lang="fr-FR" sz="1000" dirty="0" smtClean="0"/>
              <a:t>)</a:t>
            </a:r>
            <a:endParaRPr lang="ar-DZ" sz="1000" dirty="0"/>
          </a:p>
        </p:txBody>
      </p:sp>
      <p:sp>
        <p:nvSpPr>
          <p:cNvPr id="12" name="ZoneTexte 11"/>
          <p:cNvSpPr txBox="1"/>
          <p:nvPr/>
        </p:nvSpPr>
        <p:spPr>
          <a:xfrm>
            <a:off x="4495800" y="5245125"/>
            <a:ext cx="4648200" cy="1015663"/>
          </a:xfrm>
          <a:prstGeom prst="rect">
            <a:avLst/>
          </a:prstGeom>
          <a:solidFill>
            <a:schemeClr val="bg1"/>
          </a:solidFill>
        </p:spPr>
        <p:txBody>
          <a:bodyPr wrap="square" rtlCol="1">
            <a:spAutoFit/>
          </a:bodyPr>
          <a:lstStyle/>
          <a:p>
            <a:r>
              <a:rPr lang="fr-FR" sz="2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clients envoient du courriel en utilisant </a:t>
            </a:r>
            <a:r>
              <a:rPr lang="fr-FR"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a:t>
            </a:r>
            <a:r>
              <a:rPr lang="fr-FR" sz="2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reçoivent du courriel en utilisant </a:t>
            </a:r>
            <a:r>
              <a:rPr lang="fr-FR"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POP3</a:t>
            </a:r>
            <a:endParaRPr lang="ar-DZ"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3"/>
          <p:cNvSpPr>
            <a:spLocks noGrp="1" noChangeArrowheads="1"/>
          </p:cNvSpPr>
          <p:nvPr>
            <p:ph type="title"/>
          </p:nvPr>
        </p:nvSpPr>
        <p:spPr bwMode="auto">
          <a:xfrm>
            <a:off x="539552" y="116632"/>
            <a:ext cx="8064896" cy="864096"/>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48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messagerie</a:t>
            </a:r>
            <a:endParaRPr lang="fr-FR" altLang="fr-FR" sz="48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79017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504" y="116632"/>
            <a:ext cx="8928992" cy="864096"/>
          </a:xfr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fr-FR" dirty="0">
                <a:solidFill>
                  <a:srgbClr val="0070C0"/>
                </a:solidFill>
                <a:latin typeface="Times New Roman" panose="02020603050405020304" pitchFamily="18" charset="0"/>
                <a:cs typeface="Times New Roman" panose="02020603050405020304" pitchFamily="18" charset="0"/>
              </a:rPr>
              <a:t>Simple Mail Transfer </a:t>
            </a:r>
            <a:r>
              <a:rPr lang="fr-FR" dirty="0" smtClean="0">
                <a:solidFill>
                  <a:srgbClr val="0070C0"/>
                </a:solidFill>
                <a:latin typeface="Times New Roman" panose="02020603050405020304" pitchFamily="18" charset="0"/>
                <a:cs typeface="Times New Roman" panose="02020603050405020304" pitchFamily="18" charset="0"/>
              </a:rPr>
              <a:t>Protocol)</a:t>
            </a:r>
            <a:r>
              <a:rPr lang="fr-FR" altLang="fr-FR"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28601" y="1052736"/>
            <a:ext cx="5047456"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service de mail est constitué de plusieurs fonctions :</a:t>
            </a:r>
          </a:p>
          <a:p>
            <a:pPr>
              <a:buFontTx/>
              <a:buChar char="-"/>
            </a:pPr>
            <a:endPar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buFontTx/>
              <a:buChar char="•"/>
            </a:pP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MUA : Mail User Agent, c’est le client de messagerie.</a:t>
            </a:r>
          </a:p>
          <a:p>
            <a:pPr lvl="1">
              <a:buFontTx/>
              <a:buChar char="•"/>
            </a:pP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MTA : Mail Transfert Agent, c’est l’agent qui va envoyer le mail vers le serveur chargé de la gestion des emails du destinataire. </a:t>
            </a:r>
          </a:p>
          <a:p>
            <a:pPr lvl="1">
              <a:buFontTx/>
              <a:buChar char="•"/>
            </a:pP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MDA : Mail Delivery Agent est le service de remise du courrier dans les boîtes aux lettres des destinataires.</a:t>
            </a:r>
          </a:p>
          <a:p>
            <a:endPar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Tx/>
              <a:buChar char="•"/>
            </a:pPr>
            <a:endParaRPr lang="fr-FR" alt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7" name="Picture 3" descr="H:\Nouveau dossier\charte-utilisation-reseaux-socia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1067966"/>
            <a:ext cx="4108283" cy="579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05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504" y="116632"/>
            <a:ext cx="8928992" cy="864096"/>
          </a:xfr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fr-FR" dirty="0">
                <a:solidFill>
                  <a:srgbClr val="0070C0"/>
                </a:solidFill>
                <a:latin typeface="Times New Roman" panose="02020603050405020304" pitchFamily="18" charset="0"/>
                <a:cs typeface="Times New Roman" panose="02020603050405020304" pitchFamily="18" charset="0"/>
              </a:rPr>
              <a:t>Simple Mail Transfer </a:t>
            </a:r>
            <a:r>
              <a:rPr lang="fr-FR" dirty="0" smtClean="0">
                <a:solidFill>
                  <a:srgbClr val="0070C0"/>
                </a:solidFill>
                <a:latin typeface="Times New Roman" panose="02020603050405020304" pitchFamily="18" charset="0"/>
                <a:cs typeface="Times New Roman" panose="02020603050405020304" pitchFamily="18" charset="0"/>
              </a:rPr>
              <a:t>Protocol)</a:t>
            </a:r>
            <a:r>
              <a:rPr lang="fr-FR" altLang="fr-FR"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protocole SM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48883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108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0688"/>
            <a:ext cx="6732240" cy="5632311"/>
          </a:xfrm>
          <a:prstGeom prst="rect">
            <a:avLst/>
          </a:prstGeom>
        </p:spPr>
        <p:txBody>
          <a:bodyPr wrap="square">
            <a:spAutoFit/>
          </a:bodyPr>
          <a:lstStyle/>
          <a:p>
            <a:pPr algn="l"/>
            <a:endParaRPr lang="en-US" sz="2000" dirty="0" smtClean="0">
              <a:latin typeface="Times New Roman" panose="02020603050405020304" pitchFamily="18" charset="0"/>
              <a:cs typeface="Times New Roman" panose="02020603050405020304" pitchFamily="18" charset="0"/>
            </a:endParaRPr>
          </a:p>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Les messages doivent être correctement formatés.</a:t>
            </a:r>
            <a:r>
              <a:rPr lang="en-US" sz="2000" dirty="0" smtClean="0">
                <a:latin typeface="Times New Roman" panose="02020603050405020304" pitchFamily="18" charset="0"/>
                <a:cs typeface="Times New Roman" panose="02020603050405020304" pitchFamily="18" charset="0"/>
              </a:rPr>
              <a:t> </a:t>
            </a:r>
          </a:p>
          <a:p>
            <a:pPr marL="342900" indent="-342900" algn="l">
              <a:buFont typeface="Wingdings" pitchFamily="2" charset="2"/>
              <a:buChar char="§"/>
            </a:pPr>
            <a:r>
              <a:rPr lang="en-US" sz="2000" dirty="0" smtClean="0">
                <a:latin typeface="Times New Roman" panose="02020603050405020304" pitchFamily="18" charset="0"/>
                <a:cs typeface="Times New Roman" panose="02020603050405020304" pitchFamily="18" charset="0"/>
              </a:rPr>
              <a:t>Le </a:t>
            </a:r>
            <a:r>
              <a:rPr lang="en-US" sz="2000" dirty="0" err="1" smtClean="0">
                <a:latin typeface="Times New Roman" panose="02020603050405020304" pitchFamily="18" charset="0"/>
                <a:cs typeface="Times New Roman" panose="02020603050405020304" pitchFamily="18" charset="0"/>
              </a:rPr>
              <a:t>processus</a:t>
            </a:r>
            <a:r>
              <a:rPr lang="en-US" sz="2000" dirty="0" smtClean="0">
                <a:latin typeface="Times New Roman" panose="02020603050405020304" pitchFamily="18" charset="0"/>
                <a:cs typeface="Times New Roman" panose="02020603050405020304" pitchFamily="18" charset="0"/>
              </a:rPr>
              <a:t> SMTP d</a:t>
            </a:r>
            <a:r>
              <a:rPr lang="fr-FR" sz="2000" dirty="0" err="1" smtClean="0">
                <a:latin typeface="Times New Roman" panose="02020603050405020304" pitchFamily="18" charset="0"/>
                <a:cs typeface="Times New Roman" panose="02020603050405020304" pitchFamily="18" charset="0"/>
              </a:rPr>
              <a:t>oit</a:t>
            </a:r>
            <a:r>
              <a:rPr lang="fr-FR" sz="2000" dirty="0" smtClean="0">
                <a:latin typeface="Times New Roman" panose="02020603050405020304" pitchFamily="18" charset="0"/>
                <a:cs typeface="Times New Roman" panose="02020603050405020304" pitchFamily="18" charset="0"/>
              </a:rPr>
              <a:t> être en cours d'exécution sur le </a:t>
            </a:r>
            <a:r>
              <a:rPr lang="fr-FR" sz="2000" b="1" dirty="0" smtClean="0">
                <a:latin typeface="Times New Roman" panose="02020603050405020304" pitchFamily="18" charset="0"/>
                <a:cs typeface="Times New Roman" panose="02020603050405020304" pitchFamily="18" charset="0"/>
              </a:rPr>
              <a:t>client</a:t>
            </a:r>
            <a:r>
              <a:rPr lang="fr-FR" sz="2000" dirty="0" smtClean="0">
                <a:latin typeface="Times New Roman" panose="02020603050405020304" pitchFamily="18" charset="0"/>
                <a:cs typeface="Times New Roman" panose="02020603050405020304" pitchFamily="18" charset="0"/>
              </a:rPr>
              <a:t> et le </a:t>
            </a:r>
            <a:r>
              <a:rPr lang="fr-FR" sz="2000" b="1" dirty="0" smtClean="0">
                <a:latin typeface="Times New Roman" panose="02020603050405020304" pitchFamily="18" charset="0"/>
                <a:cs typeface="Times New Roman" panose="02020603050405020304" pitchFamily="18" charset="0"/>
              </a:rPr>
              <a:t>serveur</a:t>
            </a:r>
            <a:r>
              <a:rPr lang="fr-FR" sz="2000" dirty="0" smtClean="0">
                <a:latin typeface="Times New Roman" panose="02020603050405020304" pitchFamily="18" charset="0"/>
                <a:cs typeface="Times New Roman" panose="02020603050405020304" pitchFamily="18" charset="0"/>
              </a:rPr>
              <a:t>.</a:t>
            </a:r>
          </a:p>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L’en-tête du message doit avoir une </a:t>
            </a:r>
            <a:r>
              <a:rPr lang="fr-FR" sz="2000" b="1" dirty="0" smtClean="0">
                <a:latin typeface="Times New Roman" panose="02020603050405020304" pitchFamily="18" charset="0"/>
                <a:cs typeface="Times New Roman" panose="02020603050405020304" pitchFamily="18" charset="0"/>
              </a:rPr>
              <a:t>adresse e-mail du destinataire </a:t>
            </a:r>
            <a:r>
              <a:rPr lang="fr-FR" sz="2000" dirty="0" smtClean="0">
                <a:latin typeface="Times New Roman" panose="02020603050405020304" pitchFamily="18" charset="0"/>
                <a:cs typeface="Times New Roman" panose="02020603050405020304" pitchFamily="18" charset="0"/>
              </a:rPr>
              <a:t>et de </a:t>
            </a:r>
            <a:r>
              <a:rPr lang="fr-FR" sz="2000" b="1" dirty="0" smtClean="0">
                <a:latin typeface="Times New Roman" panose="02020603050405020304" pitchFamily="18" charset="0"/>
                <a:cs typeface="Times New Roman" panose="02020603050405020304" pitchFamily="18" charset="0"/>
              </a:rPr>
              <a:t>l’expéditeur</a:t>
            </a:r>
            <a:r>
              <a:rPr lang="en-US"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correctement formatées. </a:t>
            </a:r>
            <a:endParaRPr lang="en-US" sz="2000" dirty="0" smtClean="0">
              <a:latin typeface="Times New Roman" panose="02020603050405020304" pitchFamily="18" charset="0"/>
              <a:cs typeface="Times New Roman" panose="02020603050405020304" pitchFamily="18" charset="0"/>
            </a:endParaRPr>
          </a:p>
          <a:p>
            <a:pPr marL="342900" indent="-342900" algn="l">
              <a:buFont typeface="Wingdings" pitchFamily="2" charset="2"/>
              <a:buChar char="§"/>
            </a:pPr>
            <a:r>
              <a:rPr lang="en-US" sz="2000" dirty="0" smtClean="0">
                <a:latin typeface="Times New Roman" panose="02020603050405020304" pitchFamily="18" charset="0"/>
                <a:cs typeface="Times New Roman" panose="02020603050405020304" pitchFamily="18" charset="0"/>
              </a:rPr>
              <a:t>SMTP </a:t>
            </a:r>
            <a:r>
              <a:rPr lang="en-US" sz="2000" dirty="0" err="1" smtClean="0">
                <a:latin typeface="Times New Roman" panose="02020603050405020304" pitchFamily="18" charset="0"/>
                <a:cs typeface="Times New Roman" panose="02020603050405020304" pitchFamily="18" charset="0"/>
              </a:rPr>
              <a:t>utilise</a:t>
            </a:r>
            <a:r>
              <a:rPr lang="en-US" sz="2000" dirty="0" smtClean="0">
                <a:latin typeface="Times New Roman" panose="02020603050405020304" pitchFamily="18" charset="0"/>
                <a:cs typeface="Times New Roman" panose="02020603050405020304" pitchFamily="18" charset="0"/>
              </a:rPr>
              <a:t> le port 25.</a:t>
            </a:r>
            <a:endParaRPr lang="fr-FR" sz="2000" dirty="0" smtClean="0">
              <a:latin typeface="Times New Roman" panose="02020603050405020304" pitchFamily="18" charset="0"/>
              <a:cs typeface="Times New Roman" panose="02020603050405020304" pitchFamily="18" charset="0"/>
            </a:endParaRPr>
          </a:p>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Lorsque le serveur reçoit le message, il le place soit dans un compte local, si le destinataire est local, ou le transmet à l'aide de SMTP vers un autre serveur de messagerie pour la livraison.</a:t>
            </a:r>
          </a:p>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Le serveur de messagerie de destination peut ne pas être en ligne ou être occupé lorsque les messages sont envoyés.</a:t>
            </a:r>
          </a:p>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Les messages sont alors empilés pour être envoyés à une date ultérieure.</a:t>
            </a:r>
          </a:p>
          <a:p>
            <a:pPr marL="342900" indent="-342900" algn="l">
              <a:buFont typeface="Wingdings" pitchFamily="2" charset="2"/>
              <a:buChar char="§"/>
            </a:pPr>
            <a:r>
              <a:rPr lang="fr-FR" sz="2000" dirty="0" smtClean="0">
                <a:latin typeface="Times New Roman" panose="02020603050405020304" pitchFamily="18" charset="0"/>
                <a:cs typeface="Times New Roman" panose="02020603050405020304" pitchFamily="18" charset="0"/>
              </a:rPr>
              <a:t>Si le message n'est pas livré après un délai d'expiration prédéterminé , il est retourné à l'expéditeur comme non délivré .</a:t>
            </a:r>
          </a:p>
        </p:txBody>
      </p:sp>
      <p:sp>
        <p:nvSpPr>
          <p:cNvPr id="14" name="Rectangle 3"/>
          <p:cNvSpPr>
            <a:spLocks noGrp="1" noChangeArrowheads="1"/>
          </p:cNvSpPr>
          <p:nvPr>
            <p:ph type="title"/>
          </p:nvPr>
        </p:nvSpPr>
        <p:spPr bwMode="auto">
          <a:xfrm>
            <a:off x="107504" y="116632"/>
            <a:ext cx="8928992" cy="864096"/>
          </a:xfr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fr-FR" dirty="0">
                <a:solidFill>
                  <a:srgbClr val="0070C0"/>
                </a:solidFill>
                <a:latin typeface="Times New Roman" panose="02020603050405020304" pitchFamily="18" charset="0"/>
                <a:cs typeface="Times New Roman" panose="02020603050405020304" pitchFamily="18" charset="0"/>
              </a:rPr>
              <a:t>Simple Mail Transfer </a:t>
            </a:r>
            <a:r>
              <a:rPr lang="fr-FR" dirty="0" smtClean="0">
                <a:solidFill>
                  <a:srgbClr val="0070C0"/>
                </a:solidFill>
                <a:latin typeface="Times New Roman" panose="02020603050405020304" pitchFamily="18" charset="0"/>
                <a:cs typeface="Times New Roman" panose="02020603050405020304" pitchFamily="18" charset="0"/>
              </a:rPr>
              <a:t>Protocol)</a:t>
            </a:r>
            <a:r>
              <a:rPr lang="fr-FR" altLang="fr-FR"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H:\Nouveau dossier\ValerieDemont_Article_Réseaux-sociaux-et-m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052736"/>
            <a:ext cx="2699792" cy="580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86611"/>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107504" y="116632"/>
            <a:ext cx="8928992" cy="864096"/>
          </a:xfr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fr-FR" dirty="0">
                <a:solidFill>
                  <a:srgbClr val="0070C0"/>
                </a:solidFill>
                <a:latin typeface="Times New Roman" panose="02020603050405020304" pitchFamily="18" charset="0"/>
                <a:cs typeface="Times New Roman" panose="02020603050405020304" pitchFamily="18" charset="0"/>
              </a:rPr>
              <a:t>Simple Mail Transfer </a:t>
            </a:r>
            <a:r>
              <a:rPr lang="fr-FR" dirty="0" smtClean="0">
                <a:solidFill>
                  <a:srgbClr val="0070C0"/>
                </a:solidFill>
                <a:latin typeface="Times New Roman" panose="02020603050405020304" pitchFamily="18" charset="0"/>
                <a:cs typeface="Times New Roman" panose="02020603050405020304" pitchFamily="18" charset="0"/>
              </a:rPr>
              <a:t>Protocol)</a:t>
            </a:r>
            <a:r>
              <a:rPr lang="fr-FR" altLang="fr-FR"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502337362"/>
              </p:ext>
            </p:extLst>
          </p:nvPr>
        </p:nvGraphicFramePr>
        <p:xfrm>
          <a:off x="179512" y="1124744"/>
          <a:ext cx="8784975" cy="5469876"/>
        </p:xfrm>
        <a:graphic>
          <a:graphicData uri="http://schemas.openxmlformats.org/drawingml/2006/table">
            <a:tbl>
              <a:tblPr>
                <a:tableStyleId>{0505E3EF-67EA-436B-97B2-0124C06EBD24}</a:tableStyleId>
              </a:tblPr>
              <a:tblGrid>
                <a:gridCol w="2928325"/>
                <a:gridCol w="2760307"/>
                <a:gridCol w="3096343"/>
              </a:tblGrid>
              <a:tr h="392772">
                <a:tc>
                  <a:txBody>
                    <a:bodyPr/>
                    <a:lstStyle/>
                    <a:p>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Commande</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Description</a:t>
                      </a:r>
                    </a:p>
                  </a:txBody>
                  <a:tcPr marL="82290" marR="82290" marT="41145" marB="41145" anchor="ctr"/>
                </a:tc>
              </a:tr>
              <a:tr h="1276506">
                <a:tc>
                  <a:txBody>
                    <a:bodyPr/>
                    <a:lstStyle/>
                    <a:p>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HELO </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désormais EHLO)</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EHLO 193.56.47.125</a:t>
                      </a:r>
                    </a:p>
                  </a:txBody>
                  <a:tcPr marL="82290" marR="82290" marT="41145" marB="41145" anchor="ctr"/>
                </a:tc>
                <a:tc>
                  <a:txBody>
                    <a:bodyPr/>
                    <a:lstStyle/>
                    <a:p>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Identification à l'aide de l'adresse IP ou du nom de domaine de l'ordinateur expéditeur</a:t>
                      </a:r>
                    </a:p>
                  </a:txBody>
                  <a:tcPr marL="82290" marR="82290" marT="41145" marB="41145" anchor="ctr"/>
                </a:tc>
              </a:tr>
              <a:tr h="981926">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MAIL FROM:</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MAIL FROM: expediteur@domaine.com</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Identification de l'adresse de l'expéditeur</a:t>
                      </a:r>
                    </a:p>
                  </a:txBody>
                  <a:tcPr marL="82290" marR="82290" marT="41145" marB="41145" anchor="ctr"/>
                </a:tc>
              </a:tr>
              <a:tr h="981926">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RCPT TO:</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RCPT TO: destinataire@domaine.com</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Identification de l'adresse du destinataire</a:t>
                      </a:r>
                    </a:p>
                  </a:txBody>
                  <a:tcPr marL="82290" marR="82290" marT="41145" marB="41145" anchor="ctr"/>
                </a:tc>
              </a:tr>
              <a:tr h="392772">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DATA message</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Corps du mail</a:t>
                      </a:r>
                    </a:p>
                  </a:txBody>
                  <a:tcPr marL="82290" marR="82290" marT="41145" marB="41145" anchor="ctr"/>
                </a:tc>
              </a:tr>
              <a:tr h="392772">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QUIT</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Sortie du serveur SMTP</a:t>
                      </a:r>
                    </a:p>
                  </a:txBody>
                  <a:tcPr marL="82290" marR="82290" marT="41145" marB="41145" anchor="ctr"/>
                </a:tc>
              </a:tr>
              <a:tr h="981926">
                <a:tc>
                  <a:txBody>
                    <a:bodyPr/>
                    <a:lstStyle/>
                    <a:p>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a:t>
                      </a:r>
                    </a:p>
                  </a:txBody>
                  <a:tcPr marL="82290" marR="82290" marT="41145" marB="41145" anchor="ctr"/>
                </a:tc>
                <a:tc>
                  <a:txBody>
                    <a:bodyPr/>
                    <a:lstStyle/>
                    <a:p>
                      <a:r>
                        <a:rPr lang="fr-FR" sz="2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a:t>
                      </a:r>
                    </a:p>
                  </a:txBody>
                  <a:tcPr marL="82290" marR="82290" marT="41145" marB="41145" anchor="ctr"/>
                </a:tc>
                <a:tc>
                  <a:txBody>
                    <a:bodyPr/>
                    <a:lstStyle/>
                    <a:p>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Liste des commandes SMTP supportées par le serveur</a:t>
                      </a:r>
                    </a:p>
                  </a:txBody>
                  <a:tcPr marL="82290" marR="82290" marT="41145" marB="41145" anchor="ctr"/>
                </a:tc>
              </a:tr>
            </a:tbl>
          </a:graphicData>
        </a:graphic>
      </p:graphicFrame>
    </p:spTree>
    <p:extLst>
      <p:ext uri="{BB962C8B-B14F-4D97-AF65-F5344CB8AC3E}">
        <p14:creationId xmlns:p14="http://schemas.microsoft.com/office/powerpoint/2010/main" val="398306281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title"/>
          </p:nvPr>
        </p:nvSpPr>
        <p:spPr bwMode="auto">
          <a:xfrm>
            <a:off x="21060" y="104475"/>
            <a:ext cx="9122939" cy="720080"/>
          </a:xfrm>
          <a:extLst/>
        </p:spPr>
        <p:style>
          <a:lnRef idx="2">
            <a:schemeClr val="accent2"/>
          </a:lnRef>
          <a:fillRef idx="1">
            <a:schemeClr val="lt1"/>
          </a:fillRef>
          <a:effectRef idx="0">
            <a:schemeClr val="accent2"/>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fr-FR" dirty="0">
                <a:solidFill>
                  <a:srgbClr val="0070C0"/>
                </a:solidFill>
                <a:latin typeface="Times New Roman" panose="02020603050405020304" pitchFamily="18" charset="0"/>
                <a:cs typeface="Times New Roman" panose="02020603050405020304" pitchFamily="18" charset="0"/>
              </a:rPr>
              <a:t>Simple Mail Transfer </a:t>
            </a:r>
            <a:r>
              <a:rPr lang="fr-FR" dirty="0" smtClean="0">
                <a:solidFill>
                  <a:srgbClr val="0070C0"/>
                </a:solidFill>
                <a:latin typeface="Times New Roman" panose="02020603050405020304" pitchFamily="18" charset="0"/>
                <a:cs typeface="Times New Roman" panose="02020603050405020304" pitchFamily="18" charset="0"/>
              </a:rPr>
              <a:t>Protocol)</a:t>
            </a:r>
            <a:r>
              <a:rPr lang="fr-FR" altLang="fr-FR"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altLang="fr-FR"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67544" y="836712"/>
            <a:ext cx="8208912" cy="5940088"/>
          </a:xfrm>
          <a:prstGeom prst="rect">
            <a:avLst/>
          </a:prstGeom>
        </p:spPr>
        <p:txBody>
          <a:bodyPr wrap="square">
            <a:spAutoFit/>
          </a:bodyPr>
          <a:lstStyle/>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220 </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smtp.google.fr </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 </a:t>
            </a:r>
            <a:r>
              <a:rPr lang="fr-FR" sz="1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Ready</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EHLO </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machine1.google.fr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250 </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smtp.google.fr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MAIL FROM</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:&lt;hafstoufik@gmail.com&gt;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250 OK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RCPT TO</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:&lt;toufikhafs@u-pec.fr&gt;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250 OK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RCPT TO</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:&lt;toufik/hafs@u-pec.fr &gt;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550 No </a:t>
            </a:r>
            <a:r>
              <a:rPr lang="fr-FR" sz="1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such</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user </a:t>
            </a:r>
            <a:r>
              <a:rPr lang="fr-FR" sz="19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DATA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354 Start </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mail  input</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end </a:t>
            </a:r>
            <a:r>
              <a:rPr lang="fr-FR" sz="1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&lt;CRLF&gt;.&lt;CRLF&gt;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fr-FR" sz="1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Bonjour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Salut </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comment ca va?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 </a:t>
            </a:r>
            <a:r>
              <a:rPr lang="fr-FR" sz="1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bientot</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&lt;CRLF&gt;.&lt;CRLF&gt;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 250 OK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QUIT </a:t>
            </a:r>
          </a:p>
          <a:p>
            <a:r>
              <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 221 </a:t>
            </a:r>
            <a:r>
              <a:rPr lang="fr-FR" sz="1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smtp.google,fr</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19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a:t>
            </a:r>
            <a:r>
              <a:rPr lang="fr-FR" sz="1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transmission</a:t>
            </a:r>
            <a:endParaRPr lang="fr-FR" sz="1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803048"/>
      </p:ext>
    </p:extLst>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40428</TotalTime>
  <Words>3002</Words>
  <Application>Microsoft Office PowerPoint</Application>
  <PresentationFormat>Affichage à l'écran (4:3)</PresentationFormat>
  <Paragraphs>363</Paragraphs>
  <Slides>36</Slides>
  <Notes>11</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36</vt:i4>
      </vt:variant>
    </vt:vector>
  </HeadingPairs>
  <TitlesOfParts>
    <vt:vector size="52" baseType="lpstr">
      <vt:lpstr>Arial Unicode MS</vt:lpstr>
      <vt:lpstr>ＭＳ Ｐゴシック</vt:lpstr>
      <vt:lpstr>Arial</vt:lpstr>
      <vt:lpstr>Calibri</vt:lpstr>
      <vt:lpstr>Cambria</vt:lpstr>
      <vt:lpstr>Franklin Gothic Book</vt:lpstr>
      <vt:lpstr>Lucida Sans Unicode</vt:lpstr>
      <vt:lpstr>Perpetua</vt:lpstr>
      <vt:lpstr>Times New Roman</vt:lpstr>
      <vt:lpstr>Verdana</vt:lpstr>
      <vt:lpstr>Wingdings</vt:lpstr>
      <vt:lpstr>Wingdings 2</vt:lpstr>
      <vt:lpstr>Wingdings 3</vt:lpstr>
      <vt:lpstr>Rotonde</vt:lpstr>
      <vt:lpstr>Capitaux</vt:lpstr>
      <vt:lpstr>Thème Office</vt:lpstr>
      <vt:lpstr>Présentation PowerPoint</vt:lpstr>
      <vt:lpstr>PLAN</vt:lpstr>
      <vt:lpstr>La messagerie</vt:lpstr>
      <vt:lpstr>La messagerie</vt:lpstr>
      <vt:lpstr>SMTP (Simple Mail Transfer Protocol) </vt:lpstr>
      <vt:lpstr>SMTP (Simple Mail Transfer Protocol) </vt:lpstr>
      <vt:lpstr>SMTP (Simple Mail Transfer Protocol) </vt:lpstr>
      <vt:lpstr>SMTP (Simple Mail Transfer Protocol) </vt:lpstr>
      <vt:lpstr>SMTP (Simple Mail Transfer Protocol) </vt:lpstr>
      <vt:lpstr>POP (Post  Office  Protocol) </vt:lpstr>
      <vt:lpstr>POP (Post  Office  Protocol) </vt:lpstr>
      <vt:lpstr>POP (Post  Office  Protocol) </vt:lpstr>
      <vt:lpstr>POP (Post  Office  Protocol) </vt:lpstr>
      <vt:lpstr>POP (Post  Office  Protocol) </vt:lpstr>
      <vt:lpstr>POP (Post  Office  Protocol) </vt:lpstr>
      <vt:lpstr>POP (Post  Office  Protocol) </vt:lpstr>
      <vt:lpstr>Présentation PowerPoint</vt:lpstr>
      <vt:lpstr>Présentation PowerPoint</vt:lpstr>
      <vt:lpstr>Caractéristiques</vt:lpstr>
      <vt:lpstr>Présentation PowerPoint</vt:lpstr>
      <vt:lpstr>Comment font-ils ?</vt:lpstr>
      <vt:lpstr>Comment font-ils ?</vt:lpstr>
      <vt:lpstr>Filtres antispam</vt:lpstr>
      <vt:lpstr>Comment lutter ?</vt:lpstr>
      <vt:lpstr>Défense passive</vt:lpstr>
      <vt:lpstr>Défense active</vt:lpstr>
      <vt:lpstr>Présentation PowerPoint</vt:lpstr>
      <vt:lpstr>FTP  (File Transfer Protocol)</vt:lpstr>
      <vt:lpstr>FTP  (File Transfer Protocol)</vt:lpstr>
      <vt:lpstr>FTP  (File Transfer Protocol)</vt:lpstr>
      <vt:lpstr>FTP  (File Transfer Protocol)</vt:lpstr>
      <vt:lpstr>FTP  (File Transfer Protocol)</vt:lpstr>
      <vt:lpstr>FTP  (File Transfer Protocol)</vt:lpstr>
      <vt:lpstr>FTP  (File Transfer Protocol)</vt:lpstr>
      <vt:lpstr>FTP  (File Transfer Protocol)</vt:lpstr>
      <vt:lpstr>FTP  (File Transfer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181</cp:revision>
  <dcterms:created xsi:type="dcterms:W3CDTF">2017-02-14T18:50:07Z</dcterms:created>
  <dcterms:modified xsi:type="dcterms:W3CDTF">2018-05-02T17:16:01Z</dcterms:modified>
</cp:coreProperties>
</file>