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7" r:id="rId3"/>
    <p:sldId id="281" r:id="rId4"/>
    <p:sldId id="280" r:id="rId5"/>
    <p:sldId id="258" r:id="rId6"/>
    <p:sldId id="259" r:id="rId7"/>
    <p:sldId id="263" r:id="rId8"/>
    <p:sldId id="264" r:id="rId9"/>
    <p:sldId id="265" r:id="rId10"/>
    <p:sldId id="283" r:id="rId11"/>
    <p:sldId id="266" r:id="rId12"/>
    <p:sldId id="267" r:id="rId13"/>
    <p:sldId id="284" r:id="rId14"/>
    <p:sldId id="269" r:id="rId15"/>
    <p:sldId id="270" r:id="rId16"/>
    <p:sldId id="271" r:id="rId17"/>
    <p:sldId id="272" r:id="rId18"/>
    <p:sldId id="273" r:id="rId19"/>
    <p:sldId id="274" r:id="rId20"/>
    <p:sldId id="277" r:id="rId21"/>
    <p:sldId id="278" r:id="rId22"/>
    <p:sldId id="279" r:id="rId23"/>
    <p:sldId id="282"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171" autoAdjust="0"/>
  </p:normalViewPr>
  <p:slideViewPr>
    <p:cSldViewPr>
      <p:cViewPr varScale="1">
        <p:scale>
          <a:sx n="46" d="100"/>
          <a:sy n="46" d="100"/>
        </p:scale>
        <p:origin x="-1387"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6C008F-417A-4E14-9584-BA84EEFC2E2B}" type="datetimeFigureOut">
              <a:rPr lang="fr-FR" smtClean="0"/>
              <a:pPr/>
              <a:t>12/02/2020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8D8986-6840-4FA8-A58E-C3B306D473F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Intolérance glucosée : GAJ &lt; 1,26g/l  + glycémie à la 2ème H d’une HGPO comprise entre 1,40 et 2 g/l.  </a:t>
            </a:r>
          </a:p>
          <a:p>
            <a:r>
              <a:rPr lang="fr-FR" dirty="0" smtClean="0"/>
              <a:t>Hyperglycémie modérée à jeun : GAJ comprise entre 1,10 et 1,26 g/l + glycémie à la 2ème H d’une HGPO &lt; 1,40 g/l. A noter que le seuil de 1,1 g/l a été abaissé en 2003 à 1g/l et confirmé par les experts de l’ADA (American </a:t>
            </a:r>
            <a:r>
              <a:rPr lang="fr-FR" dirty="0" err="1" smtClean="0"/>
              <a:t>Diabetes</a:t>
            </a:r>
            <a:r>
              <a:rPr lang="fr-FR" dirty="0" smtClean="0"/>
              <a:t> Association) en 2009. Il correspond au seuil d’apparition des complications </a:t>
            </a:r>
            <a:r>
              <a:rPr lang="fr-FR" dirty="0" err="1" smtClean="0"/>
              <a:t>macroangiopathiques</a:t>
            </a:r>
            <a:r>
              <a:rPr lang="fr-FR" dirty="0" smtClean="0"/>
              <a:t>. A noter que ces troubles de la tolérance glucosée exposent au risque de développement ultérieur de DS d’où les programmes de prévention qui doivent être menés dès ce stade précoce de la maladie </a:t>
            </a:r>
          </a:p>
          <a:p>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1er cas : signes cliniques évocateurs de DS + glycémie ≥ 2 g/l quel que soit le moment de la journée où le dosage est réalisé. 2ème cas : glycémie à jeun (GAJ) ≥ 1,26 g/l à deux dosages successifs. 3ème cas : glycémie à jeun ≤ 1,26 + glycémie à la 2ème heure d’une HGPO (hyperglycémie provoquée par voie orale) ≥ 2g/l. NB : les dosages de la glycémie sont effectués sur du plasma veineux, par méthode utilisant la glucose oxydase. </a:t>
            </a:r>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4</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-Syndrome </a:t>
            </a:r>
            <a:r>
              <a:rPr lang="fr-FR" dirty="0" err="1" smtClean="0"/>
              <a:t>polyuro</a:t>
            </a:r>
            <a:r>
              <a:rPr lang="fr-FR" dirty="0" smtClean="0"/>
              <a:t>-</a:t>
            </a:r>
            <a:r>
              <a:rPr lang="fr-FR" dirty="0" err="1" smtClean="0"/>
              <a:t>polydipsique</a:t>
            </a:r>
            <a:r>
              <a:rPr lang="fr-FR" dirty="0" smtClean="0"/>
              <a:t>; &gt; 3L/24h, avec nycturie, d’installation brutale ou progressive,  lié à l’hyperglycémie (quand le seuil rénal est dépassé: glycémie &gt; 1,80 gr/l).  </a:t>
            </a:r>
          </a:p>
          <a:p>
            <a:r>
              <a:rPr lang="fr-FR" dirty="0" smtClean="0"/>
              <a:t>-Polyphagie : elle est moins fréquente, observée surtout au début de la maladie.  Elle est souvent masquée par la polydipsie. </a:t>
            </a:r>
          </a:p>
          <a:p>
            <a:r>
              <a:rPr lang="fr-FR" dirty="0" smtClean="0"/>
              <a:t>-Amaigrissement : Contraste avec la polyphagie, d’intensité variable, il traduit un </a:t>
            </a:r>
            <a:r>
              <a:rPr lang="fr-FR" dirty="0" err="1" smtClean="0"/>
              <a:t>hypercatabolisme</a:t>
            </a:r>
            <a:r>
              <a:rPr lang="fr-FR" dirty="0" smtClean="0"/>
              <a:t> lié à une carence en insuline. -Asthénie : d’intensité variable, elle est physique, psychique et sexuelle </a:t>
            </a:r>
          </a:p>
          <a:p>
            <a:endParaRPr lang="fr-FR" dirty="0" smtClean="0"/>
          </a:p>
          <a:p>
            <a:r>
              <a:rPr lang="fr-FR" dirty="0" smtClean="0"/>
              <a:t>Chez les diabétique de type 1 (DT1): Ces signes sont intenses, d’installation brutale, d’évolution rapidement croissante vers l’aggravation. * Chez les diabétiques de type 2 (DT2): Ces signes manquent souvent, quand ils existent, ils sont peu marqués, d’évolution insidieuse sur plusieurs mois ou années. </a:t>
            </a:r>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5</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 Découverte fortuite : C’est l’apanage du DT2. -A l’occasion d’un bilan biologique : réalisé dans le cadre du dépistage du DS (obésité, parents diabétiques …), de la surveillance d’une grossesse, ou d’un traitement diabétogène, bilan préopératoire...    II- 1-3 A l’occasion d’une complication :  </a:t>
            </a:r>
          </a:p>
          <a:p>
            <a:r>
              <a:rPr lang="fr-FR" dirty="0" smtClean="0"/>
              <a:t>-Coma : acidocétose, coma </a:t>
            </a:r>
            <a:r>
              <a:rPr lang="fr-FR" dirty="0" err="1" smtClean="0"/>
              <a:t>hyperosmolaire</a:t>
            </a:r>
            <a:r>
              <a:rPr lang="fr-FR" dirty="0" smtClean="0"/>
              <a:t> -Complication non spécifique, infection récidivante, gangrène, hypertension artérielle, accident vasculaire cérébral… -Complication spécifique : Baisse de l’acuité visuelle liée à la rétinopathie diabétique, protéinurie, neuropathie diabétique … </a:t>
            </a:r>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7500" lnSpcReduction="20000"/>
          </a:bodyPr>
          <a:lstStyle/>
          <a:p>
            <a:pPr marL="0" lvl="2" indent="0">
              <a:buNone/>
              <a:defRPr/>
            </a:pPr>
            <a:r>
              <a:rPr lang="fr-FR" b="1" u="sng" dirty="0" smtClean="0">
                <a:latin typeface="Arial" pitchFamily="34" charset="0"/>
                <a:cs typeface="Arial" pitchFamily="34" charset="0"/>
              </a:rPr>
              <a:t>Facteurs génétiques :</a:t>
            </a:r>
          </a:p>
          <a:p>
            <a:pPr marL="0" lvl="2" indent="0">
              <a:buNone/>
              <a:defRPr/>
            </a:pPr>
            <a:r>
              <a:rPr lang="en-US" b="1" dirty="0" smtClean="0">
                <a:latin typeface="Arial" pitchFamily="34" charset="0"/>
                <a:cs typeface="Arial" pitchFamily="34" charset="0"/>
              </a:rPr>
              <a:t>HLA de type II </a:t>
            </a:r>
            <a:r>
              <a:rPr lang="en-US" sz="1800" b="1" dirty="0" smtClean="0">
                <a:latin typeface="Arial" pitchFamily="34" charset="0"/>
                <a:cs typeface="Arial" pitchFamily="34" charset="0"/>
              </a:rPr>
              <a:t>: HLA DR3 ,HLA DR4</a:t>
            </a:r>
            <a:endParaRPr lang="en-US" b="1" dirty="0" smtClean="0">
              <a:latin typeface="Arial" pitchFamily="34" charset="0"/>
              <a:cs typeface="Arial" pitchFamily="34" charset="0"/>
            </a:endParaRPr>
          </a:p>
          <a:p>
            <a:pPr marL="0" lvl="2" indent="0">
              <a:buNone/>
              <a:defRPr/>
            </a:pPr>
            <a:r>
              <a:rPr lang="fr-FR" b="1" dirty="0" smtClean="0">
                <a:latin typeface="Arial" pitchFamily="34" charset="0"/>
                <a:cs typeface="Arial" pitchFamily="34" charset="0"/>
              </a:rPr>
              <a:t>Fratrie D1 = risque de développer D1 x 15</a:t>
            </a:r>
          </a:p>
          <a:p>
            <a:pPr marL="0" lvl="2" indent="0">
              <a:buNone/>
              <a:defRPr/>
            </a:pPr>
            <a:r>
              <a:rPr lang="fr-FR" b="1" dirty="0" smtClean="0">
                <a:latin typeface="Arial" pitchFamily="34" charset="0"/>
                <a:cs typeface="Arial" pitchFamily="34" charset="0"/>
              </a:rPr>
              <a:t>Blancs non hispaniques</a:t>
            </a:r>
          </a:p>
          <a:p>
            <a:pPr marL="0" lvl="2" indent="0">
              <a:buNone/>
              <a:defRPr/>
            </a:pPr>
            <a:endParaRPr lang="fr-FR" b="1" dirty="0" smtClean="0">
              <a:latin typeface="Arial" pitchFamily="34" charset="0"/>
              <a:cs typeface="Arial" pitchFamily="34" charset="0"/>
            </a:endParaRPr>
          </a:p>
          <a:p>
            <a:pPr marL="0" lvl="2" indent="0">
              <a:buNone/>
              <a:defRPr/>
            </a:pPr>
            <a:r>
              <a:rPr lang="fr-FR" b="1" u="sng" dirty="0" smtClean="0">
                <a:latin typeface="Arial" pitchFamily="34" charset="0"/>
                <a:cs typeface="Arial" pitchFamily="34" charset="0"/>
              </a:rPr>
              <a:t>Facteurs environnementaux :</a:t>
            </a:r>
          </a:p>
          <a:p>
            <a:pPr marL="246063" lvl="2">
              <a:lnSpc>
                <a:spcPct val="90000"/>
              </a:lnSpc>
              <a:defRPr/>
            </a:pPr>
            <a:r>
              <a:rPr lang="fr-FR" sz="1800" b="1" dirty="0" smtClean="0">
                <a:latin typeface="Arial" pitchFamily="34" charset="0"/>
                <a:cs typeface="Arial" pitchFamily="34" charset="0"/>
              </a:rPr>
              <a:t>Albumine bovine chez </a:t>
            </a:r>
            <a:r>
              <a:rPr lang="fr-FR" sz="1800" b="1" dirty="0" err="1" smtClean="0">
                <a:latin typeface="Arial" pitchFamily="34" charset="0"/>
                <a:cs typeface="Arial" pitchFamily="34" charset="0"/>
              </a:rPr>
              <a:t>nv</a:t>
            </a:r>
            <a:r>
              <a:rPr lang="fr-FR" sz="1800" b="1" dirty="0" smtClean="0">
                <a:latin typeface="Arial" pitchFamily="34" charset="0"/>
                <a:cs typeface="Arial" pitchFamily="34" charset="0"/>
              </a:rPr>
              <a:t>-né au lait artificiel</a:t>
            </a:r>
          </a:p>
          <a:p>
            <a:pPr marL="246063" lvl="2">
              <a:lnSpc>
                <a:spcPct val="90000"/>
              </a:lnSpc>
              <a:defRPr/>
            </a:pPr>
            <a:r>
              <a:rPr lang="fr-FR" sz="1800" b="1" dirty="0" smtClean="0">
                <a:latin typeface="Arial" pitchFamily="34" charset="0"/>
                <a:cs typeface="Arial" pitchFamily="34" charset="0"/>
              </a:rPr>
              <a:t>Viandes fumées ( nitrosamines)</a:t>
            </a:r>
          </a:p>
          <a:p>
            <a:pPr marL="246063" lvl="2">
              <a:lnSpc>
                <a:spcPct val="90000"/>
              </a:lnSpc>
              <a:defRPr/>
            </a:pPr>
            <a:r>
              <a:rPr lang="fr-FR" sz="1800" b="1" dirty="0" smtClean="0">
                <a:latin typeface="Arial" pitchFamily="34" charset="0"/>
                <a:cs typeface="Arial" pitchFamily="34" charset="0"/>
              </a:rPr>
              <a:t>Virus ?</a:t>
            </a:r>
          </a:p>
          <a:p>
            <a:pPr marL="246063" lvl="2">
              <a:lnSpc>
                <a:spcPct val="90000"/>
              </a:lnSpc>
              <a:defRPr/>
            </a:pPr>
            <a:endParaRPr lang="fr-FR" sz="1800" b="1" dirty="0" smtClean="0">
              <a:latin typeface="Arial" pitchFamily="34" charset="0"/>
              <a:cs typeface="Arial" pitchFamily="34" charset="0"/>
            </a:endParaRPr>
          </a:p>
          <a:p>
            <a:pPr marL="246063" lvl="2">
              <a:lnSpc>
                <a:spcPct val="90000"/>
              </a:lnSpc>
              <a:buNone/>
              <a:defRPr/>
            </a:pPr>
            <a:r>
              <a:rPr lang="fr-FR" sz="1800" b="1" dirty="0" smtClean="0">
                <a:latin typeface="Arial" pitchFamily="34" charset="0"/>
                <a:cs typeface="Arial" pitchFamily="34" charset="0"/>
              </a:rPr>
              <a:t>F=M en </a:t>
            </a:r>
            <a:r>
              <a:rPr lang="fr-FR" sz="1800" b="1" dirty="0" err="1" smtClean="0">
                <a:latin typeface="Arial" pitchFamily="34" charset="0"/>
                <a:cs typeface="Arial" pitchFamily="34" charset="0"/>
              </a:rPr>
              <a:t>normopoids</a:t>
            </a:r>
            <a:endParaRPr lang="fr-FR" dirty="0" smtClean="0"/>
          </a:p>
          <a:p>
            <a:pPr>
              <a:buClr>
                <a:schemeClr val="accent3"/>
              </a:buClr>
              <a:buNone/>
              <a:defRPr/>
            </a:pPr>
            <a:r>
              <a:rPr lang="fr-FR" sz="2800" b="1" u="sng" dirty="0" smtClean="0">
                <a:cs typeface="Arial" pitchFamily="34" charset="0"/>
              </a:rPr>
              <a:t>Anticorps</a:t>
            </a:r>
            <a:r>
              <a:rPr lang="fr-FR" sz="2800" b="1" dirty="0" smtClean="0">
                <a:cs typeface="Arial" pitchFamily="34" charset="0"/>
              </a:rPr>
              <a:t>:</a:t>
            </a:r>
          </a:p>
          <a:p>
            <a:pPr>
              <a:buClr>
                <a:schemeClr val="accent3"/>
              </a:buClr>
              <a:buNone/>
              <a:defRPr/>
            </a:pPr>
            <a:r>
              <a:rPr lang="fr-FR" sz="2800" b="1" dirty="0" smtClean="0">
                <a:cs typeface="Arial" pitchFamily="34" charset="0"/>
              </a:rPr>
              <a:t>- </a:t>
            </a:r>
            <a:r>
              <a:rPr lang="fr-FR" sz="2800" b="1" dirty="0" err="1" smtClean="0">
                <a:cs typeface="Arial" pitchFamily="34" charset="0"/>
              </a:rPr>
              <a:t>Ac</a:t>
            </a:r>
            <a:r>
              <a:rPr lang="fr-FR" sz="2800" b="1" dirty="0" smtClean="0">
                <a:cs typeface="Arial" pitchFamily="34" charset="0"/>
              </a:rPr>
              <a:t> anti-cellules d’îlots (ICA):</a:t>
            </a:r>
            <a:r>
              <a:rPr lang="fr-FR" sz="2400" b="1" dirty="0" smtClean="0">
                <a:cs typeface="Arial" pitchFamily="34" charset="0"/>
              </a:rPr>
              <a:t>+ 70 % DT1</a:t>
            </a:r>
          </a:p>
          <a:p>
            <a:pPr marL="265113" lvl="2">
              <a:buFont typeface="Wingdings 2"/>
              <a:buChar char=""/>
              <a:defRPr/>
            </a:pPr>
            <a:r>
              <a:rPr lang="fr-FR" sz="2400" b="1" dirty="0" smtClean="0">
                <a:cs typeface="Arial" pitchFamily="34" charset="0"/>
              </a:rPr>
              <a:t>Difficultés de dosage, absence de standardisation</a:t>
            </a:r>
          </a:p>
          <a:p>
            <a:pPr marL="265113" lvl="2">
              <a:buNone/>
              <a:defRPr/>
            </a:pPr>
            <a:r>
              <a:rPr lang="fr-FR" sz="2800" b="1" dirty="0" smtClean="0">
                <a:cs typeface="Arial" pitchFamily="34" charset="0"/>
              </a:rPr>
              <a:t>-</a:t>
            </a:r>
            <a:r>
              <a:rPr lang="fr-FR" sz="2800" b="1" dirty="0" err="1" smtClean="0">
                <a:cs typeface="Arial" pitchFamily="34" charset="0"/>
              </a:rPr>
              <a:t>Ac</a:t>
            </a:r>
            <a:r>
              <a:rPr lang="fr-FR" sz="2800" b="1" dirty="0" smtClean="0">
                <a:cs typeface="Arial" pitchFamily="34" charset="0"/>
              </a:rPr>
              <a:t> anti-protéine tyrosine phosphatase (IA-2):</a:t>
            </a:r>
            <a:r>
              <a:rPr lang="fr-FR" b="1" dirty="0" smtClean="0">
                <a:cs typeface="Arial" pitchFamily="34" charset="0"/>
              </a:rPr>
              <a:t> 55-75% D1 ( &lt; 2,5% témoins)</a:t>
            </a:r>
          </a:p>
          <a:p>
            <a:pPr marL="246063" lvl="2">
              <a:buFont typeface="Wingdings 2"/>
              <a:buChar char=""/>
              <a:defRPr/>
            </a:pPr>
            <a:r>
              <a:rPr lang="fr-FR" b="1" dirty="0" smtClean="0">
                <a:cs typeface="Arial" pitchFamily="34" charset="0"/>
              </a:rPr>
              <a:t>Persistent 1 an après Dg et diminuent</a:t>
            </a:r>
          </a:p>
          <a:p>
            <a:pPr marL="246063" lvl="2">
              <a:buNone/>
              <a:defRPr/>
            </a:pPr>
            <a:r>
              <a:rPr lang="fr-FR" b="1" dirty="0" smtClean="0">
                <a:cs typeface="Arial" pitchFamily="34" charset="0"/>
              </a:rPr>
              <a:t>- </a:t>
            </a:r>
            <a:r>
              <a:rPr lang="fr-FR" sz="2800" b="1" dirty="0" err="1" smtClean="0">
                <a:cs typeface="Arial" pitchFamily="34" charset="0"/>
              </a:rPr>
              <a:t>Ac</a:t>
            </a:r>
            <a:r>
              <a:rPr lang="fr-FR" sz="2800" b="1" dirty="0" smtClean="0">
                <a:cs typeface="Arial" pitchFamily="34" charset="0"/>
              </a:rPr>
              <a:t> anti-glutamate décarboxylase ( GAD)</a:t>
            </a:r>
          </a:p>
          <a:p>
            <a:pPr marL="265113" lvl="2">
              <a:buFont typeface="Wingdings 2"/>
              <a:buChar char=""/>
              <a:defRPr/>
            </a:pPr>
            <a:r>
              <a:rPr lang="fr-FR" b="1" dirty="0" smtClean="0">
                <a:cs typeface="Arial" pitchFamily="34" charset="0"/>
              </a:rPr>
              <a:t>  50 – 80% D1 ( &lt;2% témoins)</a:t>
            </a:r>
          </a:p>
          <a:p>
            <a:pPr marL="265113" lvl="2">
              <a:buFont typeface="Wingdings 2"/>
              <a:buChar char=""/>
              <a:defRPr/>
            </a:pPr>
            <a:r>
              <a:rPr lang="fr-FR" b="1" dirty="0" smtClean="0">
                <a:cs typeface="Arial" pitchFamily="34" charset="0"/>
              </a:rPr>
              <a:t>Persistent plusieurs années après le diagnostic</a:t>
            </a:r>
          </a:p>
          <a:p>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9</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L’hyperglycémie  est liée à l’association, à des degrés divers, d’une </a:t>
            </a:r>
            <a:r>
              <a:rPr lang="fr-FR" dirty="0" err="1" smtClean="0"/>
              <a:t>insulinorésistance</a:t>
            </a:r>
            <a:r>
              <a:rPr lang="fr-FR" dirty="0" smtClean="0"/>
              <a:t> et d’une </a:t>
            </a:r>
            <a:r>
              <a:rPr lang="fr-FR" dirty="0" err="1" smtClean="0"/>
              <a:t>insulinopénie</a:t>
            </a:r>
            <a:r>
              <a:rPr lang="fr-FR" dirty="0" smtClean="0"/>
              <a:t>. Plusieurs facteurs ont été incriminés :   Facteurs génétiques: il existe des formes </a:t>
            </a:r>
            <a:r>
              <a:rPr lang="fr-FR" dirty="0" err="1" smtClean="0"/>
              <a:t>monogéniques</a:t>
            </a:r>
            <a:r>
              <a:rPr lang="fr-FR" dirty="0" smtClean="0"/>
              <a:t>, mais le plus souvent il s’agit de formes polygéniques+++  Facteurs environnementaux: obésité, sédentarité, …. </a:t>
            </a:r>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12</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DS type MODY = </a:t>
            </a:r>
            <a:r>
              <a:rPr lang="fr-FR" dirty="0" err="1" smtClean="0"/>
              <a:t>Maturity</a:t>
            </a:r>
            <a:r>
              <a:rPr lang="fr-FR" dirty="0" smtClean="0"/>
              <a:t> </a:t>
            </a:r>
            <a:r>
              <a:rPr lang="fr-FR" dirty="0" err="1" smtClean="0"/>
              <a:t>Onset</a:t>
            </a:r>
            <a:r>
              <a:rPr lang="fr-FR" dirty="0" smtClean="0"/>
              <a:t> </a:t>
            </a:r>
            <a:r>
              <a:rPr lang="fr-FR" dirty="0" err="1" smtClean="0"/>
              <a:t>Diabetes</a:t>
            </a:r>
            <a:r>
              <a:rPr lang="fr-FR" dirty="0" smtClean="0"/>
              <a:t> of the Young - Survient chez le sujet jeune, en général avant l’âge de 25 ans. - Représente 2 à 5% des diabétiques non </a:t>
            </a:r>
            <a:r>
              <a:rPr lang="fr-FR" dirty="0" err="1" smtClean="0"/>
              <a:t>insulinotraités</a:t>
            </a:r>
            <a:r>
              <a:rPr lang="fr-FR" dirty="0" smtClean="0"/>
              <a:t> </a:t>
            </a:r>
          </a:p>
          <a:p>
            <a:r>
              <a:rPr lang="fr-FR" dirty="0" smtClean="0"/>
              <a:t>Transmission autosomique dominante. - Présence de la maladie sur plusieurs générations. - Atteinte de la moitié de la fratrie. - Tous les gènes ne sont pas identifiés (40%) - Gènes: </a:t>
            </a:r>
            <a:r>
              <a:rPr lang="fr-FR" dirty="0" err="1" smtClean="0"/>
              <a:t>glucokinase</a:t>
            </a:r>
            <a:r>
              <a:rPr lang="fr-FR" dirty="0" smtClean="0"/>
              <a:t> et 5 facteurs de transcription nucléaire participant au développement du pancréas endocrine - Plusieurs sous types les plus connus :   MODY 2 : c’est la forme la plus fréquente (50% des MODY), il est lié à une mutation du gêne codant pour la </a:t>
            </a:r>
            <a:r>
              <a:rPr lang="fr-FR" dirty="0" err="1" smtClean="0"/>
              <a:t>Glucokinase</a:t>
            </a:r>
            <a:r>
              <a:rPr lang="fr-FR" dirty="0" smtClean="0"/>
              <a:t> situé sur le chromosome 7. MODY 3 : représente 25% des MODY, il est du à une mutation du gène HNF1α situé sur le chromosome 12 impliqué dans le métabolisme du glucose. MODY 1 : c’est une forme rare, elle est liée à une mutation du gène HNF4α situé sur le chromosome 20. Autres MODY moins fréquents: MODY 4, 5, 6 </a:t>
            </a:r>
          </a:p>
          <a:p>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14</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B8D8986-6840-4FA8-A58E-C3B306D473F4}" type="slidenum">
              <a:rPr lang="fr-FR" smtClean="0"/>
              <a:pPr/>
              <a:t>16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41E16456-63BA-413F-A799-411DCD1259D3}"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E16456-63BA-413F-A799-411DCD1259D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E16456-63BA-413F-A799-411DCD1259D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1E16456-63BA-413F-A799-411DCD1259D3}"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41E16456-63BA-413F-A799-411DCD1259D3}"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E16456-63BA-413F-A799-411DCD1259D3}"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1E16456-63BA-413F-A799-411DCD1259D3}"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1E16456-63BA-413F-A799-411DCD1259D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1E16456-63BA-413F-A799-411DCD1259D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1E16456-63BA-413F-A799-411DCD1259D3}"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D93D5BD-0E83-448C-AF30-5480C7C2C042}" type="datetimeFigureOut">
              <a:rPr lang="fr-FR" smtClean="0"/>
              <a:pPr/>
              <a:t>12/02/2020</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41E16456-63BA-413F-A799-411DCD1259D3}"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D93D5BD-0E83-448C-AF30-5480C7C2C042}" type="datetimeFigureOut">
              <a:rPr lang="fr-FR" smtClean="0"/>
              <a:pPr/>
              <a:t>12/02/2020</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1E16456-63BA-413F-A799-411DCD1259D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31640" y="4365104"/>
            <a:ext cx="6400800" cy="1600200"/>
          </a:xfrm>
        </p:spPr>
        <p:txBody>
          <a:bodyPr/>
          <a:lstStyle/>
          <a:p>
            <a:r>
              <a:rPr lang="fr-FR" dirty="0" smtClean="0">
                <a:solidFill>
                  <a:schemeClr val="tx2">
                    <a:lumMod val="10000"/>
                  </a:schemeClr>
                </a:solidFill>
              </a:rPr>
              <a:t>Dr HARBI.A</a:t>
            </a:r>
          </a:p>
          <a:p>
            <a:r>
              <a:rPr lang="fr-FR" dirty="0" err="1" smtClean="0">
                <a:solidFill>
                  <a:schemeClr val="tx2">
                    <a:lumMod val="10000"/>
                  </a:schemeClr>
                </a:solidFill>
              </a:rPr>
              <a:t>Sce</a:t>
            </a:r>
            <a:r>
              <a:rPr lang="fr-FR" dirty="0" smtClean="0">
                <a:solidFill>
                  <a:schemeClr val="tx2">
                    <a:lumMod val="10000"/>
                  </a:schemeClr>
                </a:solidFill>
              </a:rPr>
              <a:t> ENDOCRINOLOGIE</a:t>
            </a:r>
          </a:p>
          <a:p>
            <a:r>
              <a:rPr lang="fr-FR" dirty="0" smtClean="0">
                <a:solidFill>
                  <a:schemeClr val="tx2">
                    <a:lumMod val="10000"/>
                  </a:schemeClr>
                </a:solidFill>
              </a:rPr>
              <a:t>CHU  ANNABA</a:t>
            </a:r>
            <a:endParaRPr lang="fr-FR" dirty="0">
              <a:solidFill>
                <a:schemeClr val="tx2">
                  <a:lumMod val="10000"/>
                </a:schemeClr>
              </a:solidFill>
            </a:endParaRPr>
          </a:p>
        </p:txBody>
      </p:sp>
      <p:sp>
        <p:nvSpPr>
          <p:cNvPr id="2" name="Titre 1"/>
          <p:cNvSpPr>
            <a:spLocks noGrp="1"/>
          </p:cNvSpPr>
          <p:nvPr>
            <p:ph type="ctrTitle"/>
          </p:nvPr>
        </p:nvSpPr>
        <p:spPr/>
        <p:txBody>
          <a:bodyPr>
            <a:noAutofit/>
          </a:bodyPr>
          <a:lstStyle/>
          <a:p>
            <a:r>
              <a:rPr lang="fr-FR" sz="4400" b="1" dirty="0" smtClean="0"/>
              <a:t>DIAGNOSTIC ET CLASSIFICATION TYPAGE DU DIABETE SUCRE</a:t>
            </a:r>
            <a:endParaRPr lang="fr-FR" sz="4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tx1"/>
                </a:solidFill>
              </a:rPr>
              <a:t>DS lié à une pathologie du système immunitaire</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endParaRPr lang="fr-FR" sz="2800" dirty="0" smtClean="0"/>
          </a:p>
          <a:p>
            <a:r>
              <a:rPr lang="fr-FR" sz="2800" dirty="0" err="1" smtClean="0"/>
              <a:t>Polyendocrinopathies</a:t>
            </a:r>
            <a:r>
              <a:rPr lang="fr-FR" sz="2800" dirty="0" smtClean="0"/>
              <a:t> </a:t>
            </a:r>
            <a:r>
              <a:rPr lang="fr-FR" sz="2800" dirty="0" smtClean="0"/>
              <a:t>auto-immunes </a:t>
            </a:r>
            <a:r>
              <a:rPr lang="fr-FR" sz="2800" dirty="0" smtClean="0"/>
              <a:t>de type 1</a:t>
            </a:r>
          </a:p>
          <a:p>
            <a:pPr>
              <a:buNone/>
            </a:pPr>
            <a:r>
              <a:rPr lang="fr-FR" sz="2800" dirty="0" smtClean="0"/>
              <a:t> </a:t>
            </a:r>
          </a:p>
          <a:p>
            <a:r>
              <a:rPr lang="fr-FR" sz="2800" dirty="0" err="1" smtClean="0"/>
              <a:t>Polyendocrinopathies</a:t>
            </a:r>
            <a:r>
              <a:rPr lang="fr-FR" sz="2800" dirty="0" smtClean="0"/>
              <a:t> </a:t>
            </a:r>
            <a:r>
              <a:rPr lang="fr-FR" sz="2800" dirty="0" smtClean="0"/>
              <a:t>auto-immunes </a:t>
            </a:r>
            <a:r>
              <a:rPr lang="fr-FR" sz="2800" dirty="0" smtClean="0"/>
              <a:t>de type 2 </a:t>
            </a:r>
          </a:p>
          <a:p>
            <a:pPr>
              <a:buNone/>
            </a:pPr>
            <a:r>
              <a:rPr lang="fr-FR" sz="2800" dirty="0" smtClean="0"/>
              <a:t> </a:t>
            </a:r>
          </a:p>
          <a:p>
            <a:r>
              <a:rPr lang="fr-FR" sz="2800" dirty="0" err="1" smtClean="0"/>
              <a:t>Polyendocrinopathies</a:t>
            </a:r>
            <a:r>
              <a:rPr lang="fr-FR" sz="2800" dirty="0" smtClean="0"/>
              <a:t> </a:t>
            </a:r>
            <a:r>
              <a:rPr lang="fr-FR" sz="2800" dirty="0" smtClean="0"/>
              <a:t>auto-immunes </a:t>
            </a:r>
            <a:r>
              <a:rPr lang="fr-FR" sz="2800" dirty="0" smtClean="0"/>
              <a:t>liée à l’X</a:t>
            </a:r>
            <a:endParaRPr lang="fr-F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tx2">
                    <a:lumMod val="10000"/>
                  </a:schemeClr>
                </a:solidFill>
              </a:rPr>
              <a:t>LADA </a:t>
            </a:r>
            <a:r>
              <a:rPr lang="fr-FR" sz="3100" dirty="0" smtClean="0">
                <a:solidFill>
                  <a:schemeClr val="tx2">
                    <a:lumMod val="10000"/>
                  </a:schemeClr>
                </a:solidFill>
              </a:rPr>
              <a:t>( Latent </a:t>
            </a:r>
            <a:r>
              <a:rPr lang="fr-FR" sz="3100" dirty="0" err="1" smtClean="0">
                <a:solidFill>
                  <a:schemeClr val="tx2">
                    <a:lumMod val="10000"/>
                  </a:schemeClr>
                </a:solidFill>
              </a:rPr>
              <a:t>Autoimmune</a:t>
            </a:r>
            <a:r>
              <a:rPr lang="fr-FR" sz="3100" dirty="0" smtClean="0">
                <a:solidFill>
                  <a:schemeClr val="tx2">
                    <a:lumMod val="10000"/>
                  </a:schemeClr>
                </a:solidFill>
              </a:rPr>
              <a:t> </a:t>
            </a:r>
            <a:r>
              <a:rPr lang="fr-FR" sz="3100" dirty="0" err="1" smtClean="0">
                <a:solidFill>
                  <a:schemeClr val="tx2">
                    <a:lumMod val="10000"/>
                  </a:schemeClr>
                </a:solidFill>
              </a:rPr>
              <a:t>Diabetes</a:t>
            </a:r>
            <a:r>
              <a:rPr lang="fr-FR" sz="3100" dirty="0" smtClean="0">
                <a:solidFill>
                  <a:schemeClr val="tx2">
                    <a:lumMod val="10000"/>
                  </a:schemeClr>
                </a:solidFill>
              </a:rPr>
              <a:t> </a:t>
            </a:r>
            <a:r>
              <a:rPr lang="fr-FR" sz="3100" dirty="0" smtClean="0">
                <a:solidFill>
                  <a:schemeClr val="tx2">
                    <a:lumMod val="10000"/>
                  </a:schemeClr>
                </a:solidFill>
              </a:rPr>
              <a:t>of the </a:t>
            </a:r>
            <a:r>
              <a:rPr lang="fr-FR" sz="3100" dirty="0" err="1" smtClean="0">
                <a:solidFill>
                  <a:schemeClr val="tx2">
                    <a:lumMod val="10000"/>
                  </a:schemeClr>
                </a:solidFill>
              </a:rPr>
              <a:t>Adult</a:t>
            </a:r>
            <a:r>
              <a:rPr lang="fr-FR" sz="3100" dirty="0" smtClean="0">
                <a:solidFill>
                  <a:schemeClr val="tx2">
                    <a:lumMod val="10000"/>
                  </a:schemeClr>
                </a:solidFill>
              </a:rPr>
              <a:t>)</a:t>
            </a:r>
            <a:endParaRPr lang="fr-FR" dirty="0">
              <a:solidFill>
                <a:schemeClr val="tx2">
                  <a:lumMod val="10000"/>
                </a:schemeClr>
              </a:solidFill>
            </a:endParaRPr>
          </a:p>
        </p:txBody>
      </p:sp>
      <p:sp>
        <p:nvSpPr>
          <p:cNvPr id="3" name="Espace réservé du contenu 2"/>
          <p:cNvSpPr>
            <a:spLocks noGrp="1"/>
          </p:cNvSpPr>
          <p:nvPr>
            <p:ph sz="quarter" idx="1"/>
          </p:nvPr>
        </p:nvSpPr>
        <p:spPr>
          <a:xfrm>
            <a:off x="395536" y="1447800"/>
            <a:ext cx="8291264" cy="4933528"/>
          </a:xfrm>
        </p:spPr>
        <p:txBody>
          <a:bodyPr>
            <a:normAutofit/>
          </a:bodyPr>
          <a:lstStyle/>
          <a:p>
            <a:r>
              <a:rPr lang="fr-FR" sz="2800" dirty="0" smtClean="0">
                <a:cs typeface="Arial" charset="0"/>
              </a:rPr>
              <a:t>Age sup à 40 ans </a:t>
            </a:r>
          </a:p>
          <a:p>
            <a:r>
              <a:rPr lang="fr-FR" sz="2800" dirty="0" smtClean="0">
                <a:cs typeface="Arial" charset="0"/>
              </a:rPr>
              <a:t>Présence de marqueurs immunogénétiques de D1 chez des patients initialement considérés comme D2:</a:t>
            </a:r>
          </a:p>
          <a:p>
            <a:pPr lvl="2"/>
            <a:r>
              <a:rPr lang="fr-FR" sz="2800" dirty="0" smtClean="0">
                <a:cs typeface="Arial" charset="0"/>
              </a:rPr>
              <a:t>Caractéristiques spécifiques de D2 (</a:t>
            </a:r>
            <a:r>
              <a:rPr lang="fr-FR" sz="2800" dirty="0" err="1" smtClean="0">
                <a:cs typeface="Arial" charset="0"/>
              </a:rPr>
              <a:t>insulinoR</a:t>
            </a:r>
            <a:r>
              <a:rPr lang="fr-FR" sz="2800" dirty="0" smtClean="0">
                <a:cs typeface="Arial" charset="0"/>
              </a:rPr>
              <a:t>)</a:t>
            </a:r>
          </a:p>
          <a:p>
            <a:pPr lvl="2"/>
            <a:r>
              <a:rPr lang="fr-FR" sz="2800" dirty="0" smtClean="0">
                <a:cs typeface="Arial" charset="0"/>
              </a:rPr>
              <a:t>Patients + jeunes et BMI + faibles que D2</a:t>
            </a:r>
          </a:p>
          <a:p>
            <a:pPr lvl="2"/>
            <a:r>
              <a:rPr lang="fr-FR" sz="2800" dirty="0" smtClean="0">
                <a:cs typeface="Arial" charset="0"/>
              </a:rPr>
              <a:t>Révélation des LADA est moins brutale que D1</a:t>
            </a:r>
          </a:p>
          <a:p>
            <a:pPr lvl="2"/>
            <a:r>
              <a:rPr lang="fr-FR" sz="2800" dirty="0" smtClean="0">
                <a:cs typeface="Arial" charset="0"/>
              </a:rPr>
              <a:t>Antidiabétiques </a:t>
            </a:r>
            <a:r>
              <a:rPr lang="fr-FR" sz="2800" dirty="0" smtClean="0">
                <a:cs typeface="Arial" charset="0"/>
              </a:rPr>
              <a:t>oraux</a:t>
            </a:r>
            <a:r>
              <a:rPr lang="fr-FR" sz="2800" dirty="0" smtClean="0">
                <a:solidFill>
                  <a:srgbClr val="FF0000"/>
                </a:solidFill>
                <a:cs typeface="Arial" charset="0"/>
              </a:rPr>
              <a:t> </a:t>
            </a:r>
            <a:r>
              <a:rPr lang="fr-FR" sz="2800" dirty="0" smtClean="0">
                <a:cs typeface="Arial" charset="0"/>
              </a:rPr>
              <a:t>donnent de bons résultats dans les 1ères années d’évolution</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2">
                    <a:lumMod val="10000"/>
                  </a:schemeClr>
                </a:solidFill>
              </a:rPr>
              <a:t>DT2</a:t>
            </a:r>
            <a:endParaRPr lang="fr-FR" b="1" dirty="0">
              <a:solidFill>
                <a:schemeClr val="tx2">
                  <a:lumMod val="10000"/>
                </a:schemeClr>
              </a:solidFill>
            </a:endParaRPr>
          </a:p>
        </p:txBody>
      </p:sp>
      <p:pic>
        <p:nvPicPr>
          <p:cNvPr id="4098" name="Picture 2"/>
          <p:cNvPicPr>
            <a:picLocks noGrp="1" noChangeAspect="1" noChangeArrowheads="1"/>
          </p:cNvPicPr>
          <p:nvPr>
            <p:ph sz="quarter" idx="1"/>
          </p:nvPr>
        </p:nvPicPr>
        <p:blipFill>
          <a:blip r:embed="rId3" cstate="print"/>
          <a:srcRect/>
          <a:stretch>
            <a:fillRect/>
          </a:stretch>
        </p:blipFill>
        <p:spPr bwMode="auto">
          <a:xfrm>
            <a:off x="683568" y="1412776"/>
            <a:ext cx="7560840" cy="482453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251520" y="404664"/>
            <a:ext cx="8640960" cy="6192688"/>
          </a:xfrm>
        </p:spPr>
        <p:txBody>
          <a:bodyPr>
            <a:normAutofit/>
          </a:bodyPr>
          <a:lstStyle/>
          <a:p>
            <a:pPr algn="ctr"/>
            <a:r>
              <a:rPr lang="fr-FR" dirty="0" smtClean="0">
                <a:effectLst>
                  <a:outerShdw blurRad="38100" dist="38100" dir="2700000" algn="tl">
                    <a:srgbClr val="000000">
                      <a:alpha val="43137"/>
                    </a:srgbClr>
                  </a:outerShdw>
                </a:effectLst>
              </a:rPr>
              <a:t>Facteurs de risque du diabète sucré</a:t>
            </a:r>
          </a:p>
          <a:p>
            <a:r>
              <a:rPr lang="fr-FR" dirty="0" smtClean="0"/>
              <a:t>Age sup à 45 ans</a:t>
            </a:r>
          </a:p>
          <a:p>
            <a:r>
              <a:rPr lang="fr-FR" dirty="0" smtClean="0"/>
              <a:t>Surpoids (IMC sup à 25 )</a:t>
            </a:r>
          </a:p>
          <a:p>
            <a:r>
              <a:rPr lang="fr-FR" dirty="0" smtClean="0"/>
              <a:t>Histoire familiale de DS</a:t>
            </a:r>
          </a:p>
          <a:p>
            <a:r>
              <a:rPr lang="fr-FR" dirty="0" smtClean="0"/>
              <a:t>Sédentarité</a:t>
            </a:r>
          </a:p>
          <a:p>
            <a:r>
              <a:rPr lang="fr-FR" dirty="0" smtClean="0"/>
              <a:t>Race/ ethnie</a:t>
            </a:r>
          </a:p>
          <a:p>
            <a:r>
              <a:rPr lang="fr-FR" dirty="0" smtClean="0"/>
              <a:t>Antécédent de diabète gestationnel ou de macrosomie</a:t>
            </a:r>
          </a:p>
          <a:p>
            <a:r>
              <a:rPr lang="fr-FR" dirty="0" smtClean="0"/>
              <a:t>HTA</a:t>
            </a:r>
          </a:p>
          <a:p>
            <a:r>
              <a:rPr lang="fr-FR" dirty="0" err="1" smtClean="0"/>
              <a:t>HDLc</a:t>
            </a:r>
            <a:r>
              <a:rPr lang="fr-FR" dirty="0" smtClean="0"/>
              <a:t> </a:t>
            </a:r>
            <a:r>
              <a:rPr lang="fr-FR" dirty="0" err="1" smtClean="0"/>
              <a:t>inf</a:t>
            </a:r>
            <a:r>
              <a:rPr lang="fr-FR" dirty="0" smtClean="0"/>
              <a:t> à 35 mg/dl et/ou Triglycérides sup à 250 mg/dl</a:t>
            </a:r>
          </a:p>
          <a:p>
            <a:r>
              <a:rPr lang="fr-FR" dirty="0" smtClean="0"/>
              <a:t> Syndrome des ovaires </a:t>
            </a:r>
            <a:r>
              <a:rPr lang="fr-FR" dirty="0" err="1" smtClean="0"/>
              <a:t>polykystiques</a:t>
            </a:r>
            <a:endParaRPr lang="fr-FR" dirty="0" smtClean="0"/>
          </a:p>
          <a:p>
            <a:r>
              <a:rPr lang="fr-FR" dirty="0" smtClean="0"/>
              <a:t>Antécédents de pathologies cardiovasculaires</a:t>
            </a:r>
          </a:p>
          <a:p>
            <a:endParaRPr lang="fr-FR" dirty="0" smtClean="0"/>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chemeClr val="tx2">
                    <a:lumMod val="10000"/>
                  </a:schemeClr>
                </a:solidFill>
              </a:rPr>
              <a:t>Défauts génétiques de la fonction des cellules B </a:t>
            </a:r>
            <a:endParaRPr lang="fr-FR" dirty="0">
              <a:solidFill>
                <a:schemeClr val="tx2">
                  <a:lumMod val="10000"/>
                </a:schemeClr>
              </a:solidFill>
            </a:endParaRPr>
          </a:p>
        </p:txBody>
      </p:sp>
      <p:sp>
        <p:nvSpPr>
          <p:cNvPr id="3" name="Espace réservé du contenu 2"/>
          <p:cNvSpPr>
            <a:spLocks noGrp="1"/>
          </p:cNvSpPr>
          <p:nvPr>
            <p:ph sz="quarter" idx="1"/>
          </p:nvPr>
        </p:nvSpPr>
        <p:spPr>
          <a:xfrm>
            <a:off x="251520" y="1447800"/>
            <a:ext cx="8640960" cy="5005536"/>
          </a:xfrm>
        </p:spPr>
        <p:txBody>
          <a:bodyPr>
            <a:normAutofit/>
          </a:bodyPr>
          <a:lstStyle/>
          <a:p>
            <a:r>
              <a:rPr lang="fr-FR" sz="2800" dirty="0" smtClean="0"/>
              <a:t> </a:t>
            </a:r>
            <a:r>
              <a:rPr lang="fr-FR" sz="2800" u="sng" dirty="0" smtClean="0">
                <a:effectLst>
                  <a:outerShdw blurRad="38100" dist="38100" dir="2700000" algn="tl">
                    <a:srgbClr val="000000">
                      <a:alpha val="43137"/>
                    </a:srgbClr>
                  </a:outerShdw>
                </a:effectLst>
              </a:rPr>
              <a:t>DS  MODY (</a:t>
            </a:r>
            <a:r>
              <a:rPr lang="fr-FR" sz="2800" u="sng" dirty="0" err="1" smtClean="0">
                <a:effectLst>
                  <a:outerShdw blurRad="38100" dist="38100" dir="2700000" algn="tl">
                    <a:srgbClr val="000000">
                      <a:alpha val="43137"/>
                    </a:srgbClr>
                  </a:outerShdw>
                </a:effectLst>
              </a:rPr>
              <a:t>Maturity</a:t>
            </a:r>
            <a:r>
              <a:rPr lang="fr-FR" sz="2800" u="sng" dirty="0" smtClean="0">
                <a:effectLst>
                  <a:outerShdw blurRad="38100" dist="38100" dir="2700000" algn="tl">
                    <a:srgbClr val="000000">
                      <a:alpha val="43137"/>
                    </a:srgbClr>
                  </a:outerShdw>
                </a:effectLst>
              </a:rPr>
              <a:t> </a:t>
            </a:r>
            <a:r>
              <a:rPr lang="fr-FR" sz="2800" u="sng" dirty="0" err="1" smtClean="0">
                <a:effectLst>
                  <a:outerShdw blurRad="38100" dist="38100" dir="2700000" algn="tl">
                    <a:srgbClr val="000000">
                      <a:alpha val="43137"/>
                    </a:srgbClr>
                  </a:outerShdw>
                </a:effectLst>
              </a:rPr>
              <a:t>Onset</a:t>
            </a:r>
            <a:r>
              <a:rPr lang="fr-FR" sz="2800" u="sng" dirty="0" smtClean="0">
                <a:effectLst>
                  <a:outerShdw blurRad="38100" dist="38100" dir="2700000" algn="tl">
                    <a:srgbClr val="000000">
                      <a:alpha val="43137"/>
                    </a:srgbClr>
                  </a:outerShdw>
                </a:effectLst>
              </a:rPr>
              <a:t> </a:t>
            </a:r>
            <a:r>
              <a:rPr lang="fr-FR" sz="2800" u="sng" dirty="0" err="1" smtClean="0">
                <a:effectLst>
                  <a:outerShdw blurRad="38100" dist="38100" dir="2700000" algn="tl">
                    <a:srgbClr val="000000">
                      <a:alpha val="43137"/>
                    </a:srgbClr>
                  </a:outerShdw>
                </a:effectLst>
              </a:rPr>
              <a:t>Diabetes</a:t>
            </a:r>
            <a:r>
              <a:rPr lang="fr-FR" sz="2800" u="sng" dirty="0" smtClean="0">
                <a:effectLst>
                  <a:outerShdw blurRad="38100" dist="38100" dir="2700000" algn="tl">
                    <a:srgbClr val="000000">
                      <a:alpha val="43137"/>
                    </a:srgbClr>
                  </a:outerShdw>
                </a:effectLst>
              </a:rPr>
              <a:t> of the Young) </a:t>
            </a:r>
            <a:r>
              <a:rPr lang="fr-FR" sz="2800" dirty="0" smtClean="0"/>
              <a:t>: Survient  avant l’âge de 25 ans.</a:t>
            </a:r>
          </a:p>
          <a:p>
            <a:r>
              <a:rPr lang="fr-FR" sz="2800" dirty="0" smtClean="0"/>
              <a:t>Transmission autosomique dominante. </a:t>
            </a:r>
          </a:p>
          <a:p>
            <a:r>
              <a:rPr lang="fr-FR" sz="2800" dirty="0" smtClean="0"/>
              <a:t>Présence de la maladie sur plusieurs </a:t>
            </a:r>
            <a:r>
              <a:rPr lang="fr-FR" sz="2800" dirty="0" err="1" smtClean="0"/>
              <a:t>générations,atteinte</a:t>
            </a:r>
            <a:r>
              <a:rPr lang="fr-FR" sz="2800" dirty="0" smtClean="0"/>
              <a:t> de la moitié de la fratrie.  </a:t>
            </a:r>
          </a:p>
          <a:p>
            <a:r>
              <a:rPr lang="fr-FR" sz="2800" dirty="0" smtClean="0"/>
              <a:t>Gènes: </a:t>
            </a:r>
            <a:r>
              <a:rPr lang="fr-FR" sz="2800" dirty="0" err="1" smtClean="0"/>
              <a:t>glucokinase</a:t>
            </a:r>
            <a:r>
              <a:rPr lang="fr-FR" sz="2800" dirty="0" smtClean="0"/>
              <a:t> et 5 facteurs de transcription nucléaire participant au développement du pancréas endocrine  </a:t>
            </a:r>
          </a:p>
          <a:p>
            <a:r>
              <a:rPr lang="fr-FR" sz="2800" dirty="0" smtClean="0"/>
              <a:t>Plusieurs sous types les plus connus : MODY 2 ,MODY 3, MODY1, MODY 4, 5, 6 </a:t>
            </a:r>
            <a:endParaRPr lang="fr-FR"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323528" y="1447800"/>
            <a:ext cx="8496944" cy="5077544"/>
          </a:xfrm>
        </p:spPr>
        <p:txBody>
          <a:bodyPr>
            <a:normAutofit/>
          </a:bodyPr>
          <a:lstStyle/>
          <a:p>
            <a:r>
              <a:rPr lang="fr-FR" sz="2800" u="sng" dirty="0" smtClean="0">
                <a:effectLst>
                  <a:outerShdw blurRad="38100" dist="38100" dir="2700000" algn="tl">
                    <a:srgbClr val="000000">
                      <a:alpha val="43137"/>
                    </a:srgbClr>
                  </a:outerShdw>
                </a:effectLst>
              </a:rPr>
              <a:t>DS par </a:t>
            </a:r>
            <a:r>
              <a:rPr lang="fr-FR" sz="2800" u="sng" dirty="0" err="1" smtClean="0">
                <a:effectLst>
                  <a:outerShdw blurRad="38100" dist="38100" dir="2700000" algn="tl">
                    <a:srgbClr val="000000">
                      <a:alpha val="43137"/>
                    </a:srgbClr>
                  </a:outerShdw>
                </a:effectLst>
              </a:rPr>
              <a:t>cytopathie</a:t>
            </a:r>
            <a:r>
              <a:rPr lang="fr-FR" sz="2800" u="sng" dirty="0" smtClean="0">
                <a:effectLst>
                  <a:outerShdw blurRad="38100" dist="38100" dir="2700000" algn="tl">
                    <a:srgbClr val="000000">
                      <a:alpha val="43137"/>
                    </a:srgbClr>
                  </a:outerShdw>
                </a:effectLst>
              </a:rPr>
              <a:t> mitochondriale </a:t>
            </a:r>
            <a:r>
              <a:rPr lang="fr-FR" sz="2800" dirty="0" smtClean="0"/>
              <a:t>:  </a:t>
            </a:r>
          </a:p>
          <a:p>
            <a:r>
              <a:rPr lang="fr-FR" sz="2800" dirty="0" smtClean="0"/>
              <a:t>Transmission du DS est maternelle. </a:t>
            </a:r>
          </a:p>
          <a:p>
            <a:r>
              <a:rPr lang="fr-FR" sz="2800" dirty="0" smtClean="0"/>
              <a:t>Syndrome de MIDD : DS + signes neurosensoriels + signes neuromusculaires.            </a:t>
            </a:r>
          </a:p>
          <a:p>
            <a:r>
              <a:rPr lang="fr-FR" sz="2800" dirty="0" smtClean="0"/>
              <a:t> Syndrome de WOLFRAM : Affection </a:t>
            </a:r>
            <a:r>
              <a:rPr lang="fr-FR" sz="2800" dirty="0" err="1" smtClean="0"/>
              <a:t>neurodégénérative</a:t>
            </a:r>
            <a:r>
              <a:rPr lang="fr-FR" sz="2800" dirty="0" smtClean="0"/>
              <a:t> de transmission  autosomique récessive= DIDMOAD : diabète insipide, Diabète sucré, atrophie optique, surdité +/- signes neurologiques (syndrome cérébelleux, neuropathie             périphérique, vessie </a:t>
            </a:r>
            <a:r>
              <a:rPr lang="fr-FR" sz="2800" dirty="0" err="1" smtClean="0"/>
              <a:t>neurogène</a:t>
            </a:r>
            <a:r>
              <a:rPr lang="fr-FR" sz="2800" dirty="0" smtClean="0"/>
              <a:t>, retard mental, nystagmus, épilepsie, démence) +/- dépression, psychose </a:t>
            </a:r>
            <a:endParaRPr lang="fr-FR"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buFont typeface="Arial" pitchFamily="34" charset="0"/>
              <a:buChar char="•"/>
            </a:pPr>
            <a:r>
              <a:rPr lang="fr-FR" sz="3600" b="1" dirty="0" smtClean="0">
                <a:solidFill>
                  <a:schemeClr val="tx2">
                    <a:lumMod val="10000"/>
                  </a:schemeClr>
                </a:solidFill>
              </a:rPr>
              <a:t> </a:t>
            </a:r>
            <a:r>
              <a:rPr lang="fr-FR" sz="3600" b="1" dirty="0" smtClean="0">
                <a:solidFill>
                  <a:schemeClr val="tx2">
                    <a:lumMod val="10000"/>
                  </a:schemeClr>
                </a:solidFill>
                <a:latin typeface="+mn-lt"/>
              </a:rPr>
              <a:t>Défaut génétique de l’action de l’insuline </a:t>
            </a:r>
            <a:endParaRPr lang="fr-FR" sz="3600" b="1" dirty="0">
              <a:solidFill>
                <a:schemeClr val="tx2">
                  <a:lumMod val="10000"/>
                </a:schemeClr>
              </a:solidFill>
              <a:latin typeface="+mn-lt"/>
            </a:endParaRPr>
          </a:p>
        </p:txBody>
      </p:sp>
      <p:sp>
        <p:nvSpPr>
          <p:cNvPr id="3" name="Espace réservé du contenu 2"/>
          <p:cNvSpPr>
            <a:spLocks noGrp="1"/>
          </p:cNvSpPr>
          <p:nvPr>
            <p:ph sz="quarter" idx="1"/>
          </p:nvPr>
        </p:nvSpPr>
        <p:spPr>
          <a:xfrm>
            <a:off x="323528" y="1447800"/>
            <a:ext cx="8496944" cy="4933528"/>
          </a:xfrm>
        </p:spPr>
        <p:txBody>
          <a:bodyPr/>
          <a:lstStyle/>
          <a:p>
            <a:endParaRPr lang="fr-FR" sz="2800" dirty="0" smtClean="0"/>
          </a:p>
          <a:p>
            <a:r>
              <a:rPr lang="fr-FR" sz="2800" dirty="0" smtClean="0"/>
              <a:t>Formes pédiatriques par mutation du récepteur de l’insuline avec syndrome de résistance majeure à l’insuline</a:t>
            </a: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sz="3600" b="1" dirty="0" smtClean="0">
                <a:solidFill>
                  <a:schemeClr val="tx2">
                    <a:lumMod val="10000"/>
                  </a:schemeClr>
                </a:solidFill>
              </a:rPr>
              <a:t>Diabète pancréatique </a:t>
            </a:r>
            <a:endParaRPr lang="fr-FR" b="1" dirty="0">
              <a:solidFill>
                <a:schemeClr val="tx2">
                  <a:lumMod val="10000"/>
                </a:schemeClr>
              </a:solidFill>
            </a:endParaRPr>
          </a:p>
        </p:txBody>
      </p:sp>
      <p:sp>
        <p:nvSpPr>
          <p:cNvPr id="3" name="Espace réservé du contenu 2"/>
          <p:cNvSpPr>
            <a:spLocks noGrp="1"/>
          </p:cNvSpPr>
          <p:nvPr>
            <p:ph sz="quarter" idx="1"/>
          </p:nvPr>
        </p:nvSpPr>
        <p:spPr>
          <a:xfrm>
            <a:off x="323528" y="1447800"/>
            <a:ext cx="8640960" cy="5005536"/>
          </a:xfrm>
        </p:spPr>
        <p:txBody>
          <a:bodyPr/>
          <a:lstStyle/>
          <a:p>
            <a:pPr>
              <a:buNone/>
            </a:pPr>
            <a:endParaRPr lang="fr-FR" dirty="0" smtClean="0"/>
          </a:p>
          <a:p>
            <a:r>
              <a:rPr lang="fr-FR" sz="2800" dirty="0" smtClean="0"/>
              <a:t>Pancréatite </a:t>
            </a:r>
          </a:p>
          <a:p>
            <a:r>
              <a:rPr lang="fr-FR" sz="2800" dirty="0" smtClean="0"/>
              <a:t>Pancréatectomie  </a:t>
            </a:r>
          </a:p>
          <a:p>
            <a:r>
              <a:rPr lang="fr-FR" sz="2800" dirty="0" smtClean="0"/>
              <a:t>Cancer du pancréas  </a:t>
            </a:r>
          </a:p>
          <a:p>
            <a:r>
              <a:rPr lang="fr-FR" sz="2800" dirty="0" smtClean="0"/>
              <a:t>Mucoviscidose </a:t>
            </a:r>
          </a:p>
          <a:p>
            <a:r>
              <a:rPr lang="fr-FR" sz="2800" dirty="0" smtClean="0"/>
              <a:t>Hémochromatose </a:t>
            </a:r>
          </a:p>
          <a:p>
            <a:r>
              <a:rPr lang="fr-FR" sz="2800" dirty="0" smtClean="0"/>
              <a:t>Pancréatite </a:t>
            </a:r>
            <a:r>
              <a:rPr lang="fr-FR" sz="2800" dirty="0" err="1" smtClean="0"/>
              <a:t>fibrocalculeuse</a:t>
            </a: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solidFill>
                  <a:schemeClr val="tx1"/>
                </a:solidFill>
              </a:rPr>
              <a:t>Endocrinopathies</a:t>
            </a:r>
            <a:endParaRPr lang="fr-FR" b="1" dirty="0">
              <a:solidFill>
                <a:schemeClr val="tx1"/>
              </a:solidFill>
            </a:endParaRPr>
          </a:p>
        </p:txBody>
      </p:sp>
      <p:sp>
        <p:nvSpPr>
          <p:cNvPr id="3" name="Espace réservé du contenu 2"/>
          <p:cNvSpPr>
            <a:spLocks noGrp="1"/>
          </p:cNvSpPr>
          <p:nvPr>
            <p:ph sz="quarter" idx="1"/>
          </p:nvPr>
        </p:nvSpPr>
        <p:spPr/>
        <p:txBody>
          <a:bodyPr/>
          <a:lstStyle/>
          <a:p>
            <a:endParaRPr lang="fr-FR" dirty="0" smtClean="0"/>
          </a:p>
          <a:p>
            <a:r>
              <a:rPr lang="fr-FR" sz="2800" dirty="0" smtClean="0"/>
              <a:t>Acromégalie </a:t>
            </a:r>
          </a:p>
          <a:p>
            <a:r>
              <a:rPr lang="fr-FR" sz="2800" dirty="0" smtClean="0"/>
              <a:t>Syndrome de cushing  </a:t>
            </a:r>
          </a:p>
          <a:p>
            <a:r>
              <a:rPr lang="fr-FR" sz="2800" dirty="0" err="1" smtClean="0"/>
              <a:t>Glucagonome</a:t>
            </a:r>
            <a:r>
              <a:rPr lang="fr-FR" sz="2800" dirty="0" smtClean="0"/>
              <a:t> </a:t>
            </a:r>
          </a:p>
          <a:p>
            <a:r>
              <a:rPr lang="fr-FR" sz="2800" dirty="0" smtClean="0"/>
              <a:t>Phéochromocytome  </a:t>
            </a:r>
          </a:p>
          <a:p>
            <a:r>
              <a:rPr lang="fr-FR" sz="2800" dirty="0" smtClean="0"/>
              <a:t>Hyperthyroïdie</a:t>
            </a:r>
          </a:p>
          <a:p>
            <a:r>
              <a:rPr lang="fr-FR" sz="2800" dirty="0" err="1" smtClean="0"/>
              <a:t>Somatostatinome</a:t>
            </a:r>
            <a:r>
              <a:rPr lang="fr-FR" sz="2800" dirty="0" smtClean="0"/>
              <a:t> </a:t>
            </a:r>
          </a:p>
          <a:p>
            <a:r>
              <a:rPr lang="fr-FR" sz="2800" dirty="0" smtClean="0"/>
              <a:t> </a:t>
            </a:r>
            <a:r>
              <a:rPr lang="fr-FR" sz="2800" dirty="0" err="1" smtClean="0"/>
              <a:t>Hyperaldostéronisme</a:t>
            </a:r>
            <a:endParaRPr lang="fr-FR"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chemeClr val="tx1"/>
                </a:solidFill>
              </a:rPr>
              <a:t>Diabète induit par des médicaments</a:t>
            </a:r>
            <a:endParaRPr lang="fr-FR" b="1" dirty="0">
              <a:solidFill>
                <a:schemeClr val="tx1"/>
              </a:solidFill>
            </a:endParaRPr>
          </a:p>
        </p:txBody>
      </p:sp>
      <p:sp>
        <p:nvSpPr>
          <p:cNvPr id="3" name="Espace réservé du contenu 2"/>
          <p:cNvSpPr>
            <a:spLocks noGrp="1"/>
          </p:cNvSpPr>
          <p:nvPr>
            <p:ph sz="quarter" idx="1"/>
          </p:nvPr>
        </p:nvSpPr>
        <p:spPr>
          <a:xfrm>
            <a:off x="395536" y="1447800"/>
            <a:ext cx="8291264" cy="5221560"/>
          </a:xfrm>
        </p:spPr>
        <p:txBody>
          <a:bodyPr/>
          <a:lstStyle/>
          <a:p>
            <a:endParaRPr lang="fr-FR" dirty="0" smtClean="0"/>
          </a:p>
          <a:p>
            <a:r>
              <a:rPr lang="fr-FR" sz="2800" dirty="0" smtClean="0"/>
              <a:t>Glucocorticoïdes</a:t>
            </a:r>
          </a:p>
          <a:p>
            <a:pPr>
              <a:buNone/>
            </a:pPr>
            <a:endParaRPr lang="fr-FR" sz="2800" dirty="0" smtClean="0"/>
          </a:p>
          <a:p>
            <a:r>
              <a:rPr lang="fr-FR" sz="2800" dirty="0" smtClean="0"/>
              <a:t>diurétiques thiazidiques</a:t>
            </a:r>
          </a:p>
          <a:p>
            <a:pPr>
              <a:buNone/>
            </a:pPr>
            <a:r>
              <a:rPr lang="fr-FR" sz="2800" dirty="0" smtClean="0"/>
              <a:t> </a:t>
            </a:r>
          </a:p>
          <a:p>
            <a:r>
              <a:rPr lang="fr-FR" sz="2800" dirty="0" err="1" smtClean="0"/>
              <a:t>Diazoxide</a:t>
            </a:r>
            <a:endParaRPr lang="fr-FR" sz="2800" dirty="0" smtClean="0"/>
          </a:p>
          <a:p>
            <a:pPr>
              <a:buNone/>
            </a:pPr>
            <a:endParaRPr lang="fr-FR" sz="2800" dirty="0" smtClean="0"/>
          </a:p>
          <a:p>
            <a:r>
              <a:rPr lang="fr-FR" sz="2800" dirty="0" smtClean="0"/>
              <a:t>agonistes </a:t>
            </a:r>
            <a:r>
              <a:rPr lang="el-GR" sz="2800" dirty="0" smtClean="0"/>
              <a:t>β </a:t>
            </a:r>
            <a:r>
              <a:rPr lang="fr-FR" sz="2800" dirty="0" smtClean="0"/>
              <a:t>adrénergiques</a:t>
            </a:r>
          </a:p>
          <a:p>
            <a:pPr>
              <a:buNone/>
            </a:pPr>
            <a:endParaRPr lang="fr-FR" sz="2800" dirty="0" smtClean="0"/>
          </a:p>
          <a:p>
            <a:r>
              <a:rPr lang="fr-FR" sz="2800" dirty="0" smtClean="0"/>
              <a:t> interféron alpha</a:t>
            </a:r>
            <a:endParaRPr lang="fr-FR"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chemeClr val="tx2">
                    <a:lumMod val="10000"/>
                  </a:schemeClr>
                </a:solidFill>
              </a:rPr>
              <a:t>INTRODUCTION</a:t>
            </a:r>
            <a:endParaRPr lang="fr-FR" b="1" dirty="0">
              <a:solidFill>
                <a:schemeClr val="tx2">
                  <a:lumMod val="10000"/>
                </a:schemeClr>
              </a:solidFill>
            </a:endParaRPr>
          </a:p>
        </p:txBody>
      </p:sp>
      <p:sp>
        <p:nvSpPr>
          <p:cNvPr id="3" name="Espace réservé du contenu 2"/>
          <p:cNvSpPr>
            <a:spLocks noGrp="1"/>
          </p:cNvSpPr>
          <p:nvPr>
            <p:ph sz="quarter" idx="1"/>
          </p:nvPr>
        </p:nvSpPr>
        <p:spPr>
          <a:xfrm>
            <a:off x="251520" y="1447800"/>
            <a:ext cx="8640960" cy="4933528"/>
          </a:xfrm>
        </p:spPr>
        <p:txBody>
          <a:bodyPr>
            <a:noAutofit/>
          </a:bodyPr>
          <a:lstStyle/>
          <a:p>
            <a:r>
              <a:rPr lang="fr-FR" sz="2800" dirty="0" smtClean="0"/>
              <a:t> Le terme DS regroupe tous les états morbides ayant en commun une hyperglycémie chronique , résultant :</a:t>
            </a:r>
          </a:p>
          <a:p>
            <a:pPr>
              <a:buNone/>
            </a:pPr>
            <a:r>
              <a:rPr lang="fr-FR" sz="2800" dirty="0" smtClean="0"/>
              <a:t>    * d’une insuffisance de sécrétion d’insuline par le pancréas : </a:t>
            </a:r>
            <a:r>
              <a:rPr lang="fr-FR" sz="2800" dirty="0" err="1" smtClean="0"/>
              <a:t>insulinocarence</a:t>
            </a:r>
            <a:r>
              <a:rPr lang="fr-FR" sz="2800" dirty="0" smtClean="0"/>
              <a:t> absolue ou relative,   </a:t>
            </a:r>
          </a:p>
          <a:p>
            <a:pPr>
              <a:buNone/>
            </a:pPr>
            <a:r>
              <a:rPr lang="fr-FR" sz="2800" dirty="0" smtClean="0"/>
              <a:t>    * ou d’une anomalie de l’action de l’insuline au niveau des tissus cibles (foie, muscles, tissus adipeux) :  </a:t>
            </a:r>
            <a:r>
              <a:rPr lang="fr-FR" sz="2800" dirty="0" err="1" smtClean="0"/>
              <a:t>insulinorésistance</a:t>
            </a:r>
            <a:r>
              <a:rPr lang="fr-FR" sz="2800" dirty="0" smtClean="0"/>
              <a:t>,  </a:t>
            </a:r>
          </a:p>
          <a:p>
            <a:pPr>
              <a:buNone/>
            </a:pPr>
            <a:r>
              <a:rPr lang="fr-FR" sz="2800" dirty="0" smtClean="0"/>
              <a:t>   * ou le plus souvent d’une intrication des 2 mécanismes. </a:t>
            </a:r>
          </a:p>
          <a:p>
            <a:r>
              <a:rPr lang="fr-FR" sz="2800" dirty="0" smtClean="0"/>
              <a:t>Les conséquences du diabète à long terme sont la survenue de complications organiques touchant particulièrement : les yeux, les reins, les nerfs, le cœur et les vaisseaux. </a:t>
            </a:r>
            <a:endParaRPr lang="fr-FR"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74638"/>
            <a:ext cx="8147248" cy="1143000"/>
          </a:xfrm>
        </p:spPr>
        <p:txBody>
          <a:bodyPr>
            <a:normAutofit fontScale="90000"/>
          </a:bodyPr>
          <a:lstStyle/>
          <a:p>
            <a:pPr algn="ctr"/>
            <a:r>
              <a:rPr lang="fr-FR" b="1" dirty="0" smtClean="0">
                <a:solidFill>
                  <a:schemeClr val="tx1"/>
                </a:solidFill>
              </a:rPr>
              <a:t>S</a:t>
            </a:r>
            <a:r>
              <a:rPr lang="fr-FR" b="1" dirty="0" smtClean="0">
                <a:solidFill>
                  <a:schemeClr val="tx1"/>
                </a:solidFill>
              </a:rPr>
              <a:t>yndromes </a:t>
            </a:r>
            <a:r>
              <a:rPr lang="fr-FR" b="1" dirty="0" smtClean="0">
                <a:solidFill>
                  <a:schemeClr val="tx1"/>
                </a:solidFill>
              </a:rPr>
              <a:t>génétiques associés parfois au DS</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buNone/>
            </a:pPr>
            <a:r>
              <a:rPr lang="fr-FR" dirty="0" smtClean="0"/>
              <a:t> </a:t>
            </a:r>
          </a:p>
          <a:p>
            <a:r>
              <a:rPr lang="fr-FR" sz="2800" dirty="0" smtClean="0"/>
              <a:t>Klinefelter </a:t>
            </a:r>
          </a:p>
          <a:p>
            <a:r>
              <a:rPr lang="fr-FR" sz="2800" dirty="0" smtClean="0"/>
              <a:t>Ataxie de </a:t>
            </a:r>
            <a:r>
              <a:rPr lang="fr-FR" sz="2800" dirty="0" err="1" smtClean="0"/>
              <a:t>Friedreich</a:t>
            </a:r>
            <a:endParaRPr lang="fr-FR" sz="2800" dirty="0" smtClean="0"/>
          </a:p>
          <a:p>
            <a:r>
              <a:rPr lang="fr-FR" sz="2800" dirty="0" smtClean="0"/>
              <a:t>Turner </a:t>
            </a:r>
          </a:p>
          <a:p>
            <a:r>
              <a:rPr lang="fr-FR" sz="2800" dirty="0" err="1" smtClean="0"/>
              <a:t>Choree</a:t>
            </a:r>
            <a:r>
              <a:rPr lang="fr-FR" sz="2800" dirty="0" smtClean="0"/>
              <a:t> de Huntington</a:t>
            </a:r>
          </a:p>
          <a:p>
            <a:r>
              <a:rPr lang="fr-FR" sz="2800" dirty="0" smtClean="0"/>
              <a:t>Laurence – Moon</a:t>
            </a:r>
          </a:p>
          <a:p>
            <a:r>
              <a:rPr lang="fr-FR" sz="2800" dirty="0" smtClean="0"/>
              <a:t>Syndrome de Down</a:t>
            </a:r>
          </a:p>
          <a:p>
            <a:r>
              <a:rPr lang="fr-FR" sz="2800" dirty="0" smtClean="0"/>
              <a:t> </a:t>
            </a:r>
            <a:r>
              <a:rPr lang="fr-FR" sz="2800" dirty="0" err="1" smtClean="0"/>
              <a:t>Prader</a:t>
            </a:r>
            <a:r>
              <a:rPr lang="fr-FR" sz="2800" dirty="0" smtClean="0"/>
              <a:t> </a:t>
            </a:r>
            <a:r>
              <a:rPr lang="fr-FR" sz="2800" dirty="0" err="1" smtClean="0"/>
              <a:t>Willi</a:t>
            </a:r>
            <a:endParaRPr lang="fr-FR" sz="2800" dirty="0" smtClean="0"/>
          </a:p>
          <a:p>
            <a:pPr lvl="2">
              <a:lnSpc>
                <a:spcPct val="90000"/>
              </a:lnSpc>
            </a:pPr>
            <a:endParaRPr lang="fr-FR" sz="2400" dirty="0" smtClean="0">
              <a:cs typeface="Arial" charset="0"/>
            </a:endParaRPr>
          </a:p>
          <a:p>
            <a:endParaRPr lang="fr-FR"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4638"/>
            <a:ext cx="8219256" cy="1143000"/>
          </a:xfrm>
        </p:spPr>
        <p:txBody>
          <a:bodyPr/>
          <a:lstStyle/>
          <a:p>
            <a:pPr algn="ctr"/>
            <a:r>
              <a:rPr lang="fr-FR" b="1" dirty="0" smtClean="0">
                <a:solidFill>
                  <a:schemeClr val="tx1"/>
                </a:solidFill>
              </a:rPr>
              <a:t>Diabète gestationnel</a:t>
            </a:r>
            <a:endParaRPr lang="fr-FR" b="1" dirty="0">
              <a:solidFill>
                <a:schemeClr val="tx1"/>
              </a:solidFill>
            </a:endParaRPr>
          </a:p>
        </p:txBody>
      </p:sp>
      <p:sp>
        <p:nvSpPr>
          <p:cNvPr id="3" name="Espace réservé du contenu 2"/>
          <p:cNvSpPr>
            <a:spLocks noGrp="1"/>
          </p:cNvSpPr>
          <p:nvPr>
            <p:ph sz="quarter" idx="1"/>
          </p:nvPr>
        </p:nvSpPr>
        <p:spPr>
          <a:xfrm>
            <a:off x="323528" y="1447800"/>
            <a:ext cx="8363272" cy="5005536"/>
          </a:xfrm>
        </p:spPr>
        <p:txBody>
          <a:bodyPr>
            <a:normAutofit fontScale="77500" lnSpcReduction="20000"/>
          </a:bodyPr>
          <a:lstStyle/>
          <a:p>
            <a:r>
              <a:rPr lang="fr-FR" sz="3600" dirty="0" smtClean="0"/>
              <a:t>C’est un DS découvert pour la première fois au cour de la grossesse quel que soit le terme et quel que soit son devenir après l’accouchement.</a:t>
            </a:r>
          </a:p>
          <a:p>
            <a:pPr algn="just"/>
            <a:r>
              <a:rPr lang="fr-FR" sz="3600" dirty="0" smtClean="0"/>
              <a:t>Dépistage: entre </a:t>
            </a:r>
            <a:r>
              <a:rPr lang="fr-FR" sz="3600" u="sng" dirty="0" smtClean="0"/>
              <a:t>24 et 28 SA</a:t>
            </a:r>
            <a:r>
              <a:rPr lang="fr-FR" sz="3600" dirty="0" smtClean="0"/>
              <a:t>:</a:t>
            </a:r>
          </a:p>
          <a:p>
            <a:pPr algn="just">
              <a:buFont typeface="Wingdings" pitchFamily="2" charset="2"/>
              <a:buChar char="ü"/>
            </a:pPr>
            <a:r>
              <a:rPr lang="fr-FR" sz="3600" dirty="0" smtClean="0"/>
              <a:t>Méthode en deux temps (dépistage par dosage de la glycémie une heure après ingestion de 50 g de glucose, puis diagnostic par une HGPO avec 100 g de glucose) </a:t>
            </a:r>
          </a:p>
          <a:p>
            <a:pPr algn="just">
              <a:buFont typeface="Wingdings" pitchFamily="2" charset="2"/>
              <a:buChar char="ü"/>
            </a:pPr>
            <a:r>
              <a:rPr lang="fr-FR" sz="3600" dirty="0" smtClean="0"/>
              <a:t>Méthode en un temps (HGPO avec 75 g de glucose). </a:t>
            </a:r>
          </a:p>
          <a:p>
            <a:pPr lvl="1" algn="just"/>
            <a:r>
              <a:rPr lang="fr-FR" sz="3600" dirty="0" smtClean="0"/>
              <a:t>GJ ≥ 0,92 g/L (5,1 </a:t>
            </a:r>
            <a:r>
              <a:rPr lang="fr-FR" sz="3600" dirty="0" err="1" smtClean="0"/>
              <a:t>mmol</a:t>
            </a:r>
            <a:r>
              <a:rPr lang="fr-FR" sz="3600" dirty="0" smtClean="0"/>
              <a:t>/L) et/ou </a:t>
            </a:r>
          </a:p>
          <a:p>
            <a:pPr lvl="1" algn="just"/>
            <a:r>
              <a:rPr lang="fr-FR" sz="3600" dirty="0" smtClean="0"/>
              <a:t>G1h ≥ 1,80 g/L (10,0 </a:t>
            </a:r>
            <a:r>
              <a:rPr lang="fr-FR" sz="3600" dirty="0" err="1" smtClean="0"/>
              <a:t>mmol</a:t>
            </a:r>
            <a:r>
              <a:rPr lang="fr-FR" sz="3600" dirty="0" smtClean="0"/>
              <a:t>/L) (post HGPO 75 g de glucose)</a:t>
            </a:r>
          </a:p>
          <a:p>
            <a:pPr lvl="1" algn="just"/>
            <a:r>
              <a:rPr lang="fr-FR" sz="3600" dirty="0" smtClean="0"/>
              <a:t>G2h ≥ 1,53 g/L (8,5 </a:t>
            </a:r>
            <a:r>
              <a:rPr lang="fr-FR" sz="3600" dirty="0" err="1" smtClean="0"/>
              <a:t>mmol</a:t>
            </a:r>
            <a:r>
              <a:rPr lang="fr-FR" sz="3600" dirty="0" smtClean="0"/>
              <a:t>/L) (post HGPO 75 g de glucose)</a:t>
            </a:r>
          </a:p>
          <a:p>
            <a:endParaRPr lang="fr-FR"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2">
                    <a:lumMod val="10000"/>
                  </a:schemeClr>
                </a:solidFill>
              </a:rPr>
              <a:t>CONCLUSION</a:t>
            </a:r>
            <a:endParaRPr lang="fr-FR" b="1" dirty="0">
              <a:solidFill>
                <a:schemeClr val="tx2">
                  <a:lumMod val="10000"/>
                </a:schemeClr>
              </a:solidFill>
            </a:endParaRPr>
          </a:p>
        </p:txBody>
      </p:sp>
      <p:sp>
        <p:nvSpPr>
          <p:cNvPr id="3" name="Espace réservé du contenu 2"/>
          <p:cNvSpPr>
            <a:spLocks noGrp="1"/>
          </p:cNvSpPr>
          <p:nvPr>
            <p:ph sz="quarter" idx="1"/>
          </p:nvPr>
        </p:nvSpPr>
        <p:spPr/>
        <p:txBody>
          <a:bodyPr>
            <a:normAutofit/>
          </a:bodyPr>
          <a:lstStyle/>
          <a:p>
            <a:r>
              <a:rPr lang="fr-FR" sz="2800" dirty="0" smtClean="0"/>
              <a:t>Le DS est l’une des maladies non transmissibles les plus courantes à l’échelle mondiale. Il expose à des complications dégénératives susceptibles d’être évitées ou tout au moins retardées par un traitement adéquat. Sa définition et son exploration ont vu ces dernières années beaucoup d’avancées</a:t>
            </a:r>
            <a:endParaRPr lang="fr-FR"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2">
                    <a:lumMod val="10000"/>
                  </a:schemeClr>
                </a:solidFill>
              </a:rPr>
              <a:t>TYPAGE DU DIABETE SUCRE</a:t>
            </a:r>
            <a:endParaRPr lang="fr-FR" b="1" dirty="0">
              <a:solidFill>
                <a:schemeClr val="tx2">
                  <a:lumMod val="10000"/>
                </a:schemeClr>
              </a:solidFill>
            </a:endParaRP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251520" y="1556792"/>
            <a:ext cx="8568952" cy="51125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tx1"/>
                </a:solidFill>
                <a:effectLst>
                  <a:outerShdw blurRad="38100" dist="38100" dir="2700000" algn="tl">
                    <a:srgbClr val="000000">
                      <a:alpha val="43137"/>
                    </a:srgbClr>
                  </a:outerShdw>
                </a:effectLst>
              </a:rPr>
              <a:t>Troubles du métabolisme </a:t>
            </a:r>
            <a:r>
              <a:rPr lang="fr-FR" dirty="0" smtClean="0">
                <a:solidFill>
                  <a:schemeClr val="tx1"/>
                </a:solidFill>
                <a:effectLst>
                  <a:outerShdw blurRad="38100" dist="38100" dir="2700000" algn="tl">
                    <a:srgbClr val="000000">
                      <a:alpha val="43137"/>
                    </a:srgbClr>
                  </a:outerShdw>
                </a:effectLst>
              </a:rPr>
              <a:t>glucidique</a:t>
            </a:r>
            <a:endParaRPr lang="fr-FR" dirty="0">
              <a:solidFill>
                <a:schemeClr val="tx1"/>
              </a:solidFill>
              <a:effectLst>
                <a:outerShdw blurRad="38100" dist="38100" dir="2700000" algn="tl">
                  <a:srgbClr val="000000">
                    <a:alpha val="43137"/>
                  </a:srgbClr>
                </a:outerShdw>
              </a:effectLst>
            </a:endParaRPr>
          </a:p>
        </p:txBody>
      </p:sp>
      <p:sp>
        <p:nvSpPr>
          <p:cNvPr id="3" name="Espace réservé du contenu 2"/>
          <p:cNvSpPr>
            <a:spLocks noGrp="1"/>
          </p:cNvSpPr>
          <p:nvPr>
            <p:ph sz="quarter" idx="1"/>
          </p:nvPr>
        </p:nvSpPr>
        <p:spPr>
          <a:xfrm>
            <a:off x="395536" y="1447800"/>
            <a:ext cx="8291264" cy="5077544"/>
          </a:xfrm>
        </p:spPr>
        <p:txBody>
          <a:bodyPr>
            <a:normAutofit/>
          </a:bodyPr>
          <a:lstStyle/>
          <a:p>
            <a:endParaRPr lang="fr-FR" sz="2800" dirty="0" smtClean="0">
              <a:effectLst>
                <a:outerShdw blurRad="38100" dist="38100" dir="2700000" algn="tl">
                  <a:srgbClr val="000000">
                    <a:alpha val="43137"/>
                  </a:srgbClr>
                </a:outerShdw>
              </a:effectLst>
            </a:endParaRPr>
          </a:p>
          <a:p>
            <a:r>
              <a:rPr lang="fr-FR" sz="2800" dirty="0" smtClean="0">
                <a:effectLst>
                  <a:outerShdw blurRad="38100" dist="38100" dir="2700000" algn="tl">
                    <a:srgbClr val="000000">
                      <a:alpha val="43137"/>
                    </a:srgbClr>
                  </a:outerShdw>
                </a:effectLst>
              </a:rPr>
              <a:t>Hyperglycémie modérée à jeun </a:t>
            </a:r>
            <a:r>
              <a:rPr lang="fr-FR" sz="2800" dirty="0" smtClean="0"/>
              <a:t>: GAJ comprise entre 1,10 et 1,26 g/l + glycémie à la 2ème H d’une HGPO &lt; 1,40 g/l. </a:t>
            </a:r>
          </a:p>
          <a:p>
            <a:pPr>
              <a:buNone/>
            </a:pPr>
            <a:endParaRPr lang="fr-FR" sz="2800" dirty="0" smtClean="0">
              <a:effectLst>
                <a:outerShdw blurRad="38100" dist="38100" dir="2700000" algn="tl">
                  <a:srgbClr val="000000">
                    <a:alpha val="43137"/>
                  </a:srgbClr>
                </a:outerShdw>
              </a:effectLst>
            </a:endParaRPr>
          </a:p>
          <a:p>
            <a:r>
              <a:rPr lang="fr-FR" sz="2800" dirty="0" smtClean="0">
                <a:effectLst>
                  <a:outerShdw blurRad="38100" dist="38100" dir="2700000" algn="tl">
                    <a:srgbClr val="000000">
                      <a:alpha val="43137"/>
                    </a:srgbClr>
                  </a:outerShdw>
                </a:effectLst>
              </a:rPr>
              <a:t>Intolérance glucosée </a:t>
            </a:r>
            <a:r>
              <a:rPr lang="fr-FR" sz="2800" dirty="0" smtClean="0"/>
              <a:t>: GAJ &lt; 1,26g/l  + glycémie à la 2ème heure d’une HGPO comprise entre 1,40 et 2 g/l. </a:t>
            </a:r>
          </a:p>
          <a:p>
            <a:endParaRPr lang="fr-FR" sz="2800" dirty="0" smtClean="0"/>
          </a:p>
          <a:p>
            <a:r>
              <a:rPr lang="fr-FR" sz="2800" dirty="0" smtClean="0">
                <a:effectLst>
                  <a:outerShdw blurRad="38100" dist="38100" dir="2700000" algn="tl">
                    <a:srgbClr val="000000">
                      <a:alpha val="43137"/>
                    </a:srgbClr>
                  </a:outerShdw>
                </a:effectLst>
              </a:rPr>
              <a:t>Diabète sucré</a:t>
            </a:r>
          </a:p>
          <a:p>
            <a:pPr>
              <a:buNone/>
            </a:pPr>
            <a:r>
              <a:rPr lang="fr-FR" sz="2800" dirty="0" smtClean="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2">
                    <a:lumMod val="10000"/>
                  </a:schemeClr>
                </a:solidFill>
              </a:rPr>
              <a:t>DEFINITION  OMS</a:t>
            </a:r>
            <a:endParaRPr lang="fr-FR" b="1" dirty="0">
              <a:solidFill>
                <a:schemeClr val="tx2">
                  <a:lumMod val="10000"/>
                </a:schemeClr>
              </a:solidFill>
            </a:endParaRPr>
          </a:p>
        </p:txBody>
      </p:sp>
      <p:sp>
        <p:nvSpPr>
          <p:cNvPr id="3" name="Espace réservé du contenu 2"/>
          <p:cNvSpPr>
            <a:spLocks noGrp="1"/>
          </p:cNvSpPr>
          <p:nvPr>
            <p:ph sz="quarter" idx="1"/>
          </p:nvPr>
        </p:nvSpPr>
        <p:spPr/>
        <p:txBody>
          <a:bodyPr>
            <a:normAutofit lnSpcReduction="10000"/>
          </a:bodyPr>
          <a:lstStyle/>
          <a:p>
            <a:endParaRPr lang="fr-FR" sz="2800" dirty="0" smtClean="0"/>
          </a:p>
          <a:p>
            <a:r>
              <a:rPr lang="fr-FR" sz="2800" dirty="0" smtClean="0"/>
              <a:t>Signes cliniques évocateurs de DS + glycémie ≥ 2 g/l quel que soit le moment de la journée où le dosage est réalisé.</a:t>
            </a:r>
          </a:p>
          <a:p>
            <a:pPr>
              <a:buNone/>
            </a:pPr>
            <a:r>
              <a:rPr lang="fr-FR" sz="2800" dirty="0" smtClean="0"/>
              <a:t> </a:t>
            </a:r>
          </a:p>
          <a:p>
            <a:r>
              <a:rPr lang="fr-FR" sz="2800" dirty="0" smtClean="0"/>
              <a:t>Glycémie à jeun (GAJ) ≥ 1,26 g/l à deux dosages successifs.</a:t>
            </a:r>
          </a:p>
          <a:p>
            <a:pPr>
              <a:buNone/>
            </a:pPr>
            <a:r>
              <a:rPr lang="fr-FR" sz="2800" dirty="0" smtClean="0"/>
              <a:t> </a:t>
            </a:r>
          </a:p>
          <a:p>
            <a:r>
              <a:rPr lang="fr-FR" sz="2800" dirty="0" smtClean="0"/>
              <a:t>Glycémie à jeun ≤ 1,26 + glycémie à la 2ème heure d’une HGPO  ≥ 2g/l.</a:t>
            </a:r>
            <a:endParaRPr lang="fr-FR"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tx2">
                    <a:lumMod val="10000"/>
                  </a:schemeClr>
                </a:solidFill>
              </a:rPr>
              <a:t>DIAGNOSTIC POSITIF</a:t>
            </a:r>
            <a:endParaRPr lang="fr-FR" b="1" dirty="0">
              <a:solidFill>
                <a:schemeClr val="tx2">
                  <a:lumMod val="10000"/>
                </a:schemeClr>
              </a:solidFill>
            </a:endParaRPr>
          </a:p>
        </p:txBody>
      </p:sp>
      <p:sp>
        <p:nvSpPr>
          <p:cNvPr id="3" name="Espace réservé du contenu 2"/>
          <p:cNvSpPr>
            <a:spLocks noGrp="1"/>
          </p:cNvSpPr>
          <p:nvPr>
            <p:ph sz="quarter" idx="1"/>
          </p:nvPr>
        </p:nvSpPr>
        <p:spPr>
          <a:xfrm>
            <a:off x="539552" y="1447800"/>
            <a:ext cx="8147248" cy="4572000"/>
          </a:xfrm>
        </p:spPr>
        <p:txBody>
          <a:bodyPr>
            <a:normAutofit/>
          </a:bodyPr>
          <a:lstStyle/>
          <a:p>
            <a:endParaRPr lang="fr-FR" sz="2800" dirty="0" smtClean="0"/>
          </a:p>
          <a:p>
            <a:r>
              <a:rPr lang="fr-FR" sz="2800" dirty="0" smtClean="0"/>
              <a:t>-Syndrome </a:t>
            </a:r>
            <a:r>
              <a:rPr lang="fr-FR" sz="2800" dirty="0" err="1" smtClean="0"/>
              <a:t>polyuro</a:t>
            </a:r>
            <a:r>
              <a:rPr lang="fr-FR" sz="2800" dirty="0" smtClean="0"/>
              <a:t>-</a:t>
            </a:r>
            <a:r>
              <a:rPr lang="fr-FR" sz="2800" dirty="0" err="1" smtClean="0"/>
              <a:t>polydipsique</a:t>
            </a:r>
            <a:r>
              <a:rPr lang="fr-FR" sz="2800" dirty="0" smtClean="0"/>
              <a:t>; &gt; 3L/24h, avec nycturie, d’installation brutale ou progressive.  </a:t>
            </a:r>
          </a:p>
          <a:p>
            <a:r>
              <a:rPr lang="fr-FR" sz="2800" dirty="0" smtClean="0"/>
              <a:t>-Polyphagie. </a:t>
            </a:r>
          </a:p>
          <a:p>
            <a:r>
              <a:rPr lang="fr-FR" sz="2800" dirty="0" smtClean="0"/>
              <a:t>-Amaigrissement : Contrastant avec la polyphagie, d’intensité variable.</a:t>
            </a:r>
          </a:p>
          <a:p>
            <a:r>
              <a:rPr lang="fr-FR" sz="2800" dirty="0" smtClean="0"/>
              <a:t> -Asthénie : d’intensité variable, physique, psychique et sexuelle </a:t>
            </a:r>
            <a:endParaRPr lang="fr-F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467544" y="476672"/>
            <a:ext cx="8219256" cy="5760640"/>
          </a:xfrm>
        </p:spPr>
        <p:txBody>
          <a:bodyPr>
            <a:noAutofit/>
          </a:bodyPr>
          <a:lstStyle/>
          <a:p>
            <a:pPr algn="ctr">
              <a:buNone/>
            </a:pPr>
            <a:r>
              <a:rPr lang="fr-FR" sz="2800" b="1" u="sng" dirty="0" smtClean="0"/>
              <a:t>Circonstances de découverte:</a:t>
            </a:r>
          </a:p>
          <a:p>
            <a:r>
              <a:rPr lang="fr-FR" sz="2800" dirty="0" smtClean="0"/>
              <a:t> Découverte fortuite : (DT2). </a:t>
            </a:r>
          </a:p>
          <a:p>
            <a:pPr>
              <a:buNone/>
            </a:pPr>
            <a:r>
              <a:rPr lang="fr-FR" sz="2800" dirty="0" smtClean="0"/>
              <a:t>   -A l’occasion d’un bilan biologique : dépistage, surveillance d’une grossesse, d’un traitement diabétogène, bilan préopératoire...  </a:t>
            </a:r>
          </a:p>
          <a:p>
            <a:r>
              <a:rPr lang="fr-FR" sz="2800" dirty="0" smtClean="0"/>
              <a:t> A l’occasion d’une complication :  </a:t>
            </a:r>
          </a:p>
          <a:p>
            <a:pPr>
              <a:buNone/>
            </a:pPr>
            <a:r>
              <a:rPr lang="fr-FR" sz="2800" dirty="0" smtClean="0"/>
              <a:t>   -Acidocétose, coma </a:t>
            </a:r>
            <a:r>
              <a:rPr lang="fr-FR" sz="2800" dirty="0" err="1" smtClean="0"/>
              <a:t>hyperosmolaire</a:t>
            </a:r>
            <a:endParaRPr lang="fr-FR" sz="2800" dirty="0" smtClean="0"/>
          </a:p>
          <a:p>
            <a:pPr>
              <a:buNone/>
            </a:pPr>
            <a:r>
              <a:rPr lang="fr-FR" sz="2800" dirty="0" smtClean="0"/>
              <a:t>   -Complication non spécifique, infection récidivante, gangrène, HTA, AVC… </a:t>
            </a:r>
          </a:p>
          <a:p>
            <a:pPr>
              <a:buNone/>
            </a:pPr>
            <a:r>
              <a:rPr lang="fr-FR" sz="2800" dirty="0" smtClean="0"/>
              <a:t>  -Complication spécifique : Baisse de l’acuité visuelle par rétinopathie diabétique, protéinurie, neuropathie diabétique  </a:t>
            </a:r>
            <a:endParaRPr lang="fr-FR"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tx2">
                    <a:lumMod val="10000"/>
                  </a:schemeClr>
                </a:solidFill>
              </a:rPr>
              <a:t>Caractéristiques cliniques DT1/DT2</a:t>
            </a:r>
            <a:endParaRPr lang="fr-FR" sz="3600" b="1" dirty="0">
              <a:solidFill>
                <a:schemeClr val="tx2">
                  <a:lumMod val="10000"/>
                </a:schemeClr>
              </a:solidFill>
            </a:endParaRPr>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251520" y="1447800"/>
            <a:ext cx="8640960" cy="50775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b="1" dirty="0" smtClean="0">
                <a:solidFill>
                  <a:schemeClr val="tx2">
                    <a:lumMod val="10000"/>
                  </a:schemeClr>
                </a:solidFill>
              </a:rPr>
              <a:t>DT1</a:t>
            </a:r>
            <a:endParaRPr lang="fr-FR" sz="3600" b="1" dirty="0">
              <a:solidFill>
                <a:schemeClr val="tx2">
                  <a:lumMod val="10000"/>
                </a:schemeClr>
              </a:solidFill>
            </a:endParaRPr>
          </a:p>
        </p:txBody>
      </p:sp>
      <p:pic>
        <p:nvPicPr>
          <p:cNvPr id="3074" name="Picture 2"/>
          <p:cNvPicPr>
            <a:picLocks noGrp="1" noChangeAspect="1" noChangeArrowheads="1"/>
          </p:cNvPicPr>
          <p:nvPr>
            <p:ph sz="quarter" idx="1"/>
          </p:nvPr>
        </p:nvPicPr>
        <p:blipFill>
          <a:blip r:embed="rId2" cstate="print"/>
          <a:srcRect/>
          <a:stretch>
            <a:fillRect/>
          </a:stretch>
        </p:blipFill>
        <p:spPr bwMode="auto">
          <a:xfrm>
            <a:off x="1043608" y="1556792"/>
            <a:ext cx="6912768" cy="432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a:xfrm>
            <a:off x="323528" y="476672"/>
            <a:ext cx="8568952" cy="6048672"/>
          </a:xfrm>
        </p:spPr>
        <p:txBody>
          <a:bodyPr>
            <a:normAutofit/>
          </a:bodyPr>
          <a:lstStyle/>
          <a:p>
            <a:pPr marL="0" lvl="2" indent="0">
              <a:buNone/>
              <a:defRPr/>
            </a:pPr>
            <a:r>
              <a:rPr lang="fr-FR" sz="2800" b="1" u="sng" dirty="0" smtClean="0">
                <a:cs typeface="Arial" pitchFamily="34" charset="0"/>
              </a:rPr>
              <a:t>Facteurs génétiques :</a:t>
            </a:r>
          </a:p>
          <a:p>
            <a:pPr marL="0" lvl="2" indent="0">
              <a:buNone/>
              <a:defRPr/>
            </a:pPr>
            <a:r>
              <a:rPr lang="en-US" sz="2800" dirty="0" smtClean="0">
                <a:cs typeface="Arial" pitchFamily="34" charset="0"/>
              </a:rPr>
              <a:t>HLA de type II : HLA DR3 ,HLA DR4</a:t>
            </a:r>
          </a:p>
          <a:p>
            <a:pPr marL="0" lvl="2" indent="0">
              <a:buNone/>
              <a:defRPr/>
            </a:pPr>
            <a:endParaRPr lang="fr-FR" sz="2800" b="1" dirty="0" smtClean="0">
              <a:cs typeface="Arial" pitchFamily="34" charset="0"/>
            </a:endParaRPr>
          </a:p>
          <a:p>
            <a:pPr marL="0" lvl="2" indent="0">
              <a:buNone/>
              <a:defRPr/>
            </a:pPr>
            <a:r>
              <a:rPr lang="fr-FR" sz="2800" b="1" u="sng" dirty="0" smtClean="0">
                <a:cs typeface="Arial" pitchFamily="34" charset="0"/>
              </a:rPr>
              <a:t>Facteurs environnementaux :</a:t>
            </a:r>
          </a:p>
          <a:p>
            <a:pPr marL="246063" lvl="2">
              <a:lnSpc>
                <a:spcPct val="90000"/>
              </a:lnSpc>
              <a:defRPr/>
            </a:pPr>
            <a:r>
              <a:rPr lang="fr-FR" sz="2800" dirty="0" smtClean="0">
                <a:cs typeface="Arial" pitchFamily="34" charset="0"/>
              </a:rPr>
              <a:t>Albumine </a:t>
            </a:r>
            <a:r>
              <a:rPr lang="fr-FR" sz="2800" dirty="0" err="1" smtClean="0">
                <a:cs typeface="Arial" pitchFamily="34" charset="0"/>
              </a:rPr>
              <a:t>bovine,Viandes</a:t>
            </a:r>
            <a:r>
              <a:rPr lang="fr-FR" sz="2800" dirty="0" smtClean="0">
                <a:cs typeface="Arial" pitchFamily="34" charset="0"/>
              </a:rPr>
              <a:t> fumées ( nitrosamines),Virus </a:t>
            </a:r>
          </a:p>
          <a:p>
            <a:pPr marL="246063" lvl="2">
              <a:lnSpc>
                <a:spcPct val="90000"/>
              </a:lnSpc>
              <a:defRPr/>
            </a:pPr>
            <a:endParaRPr lang="fr-FR" sz="2800" b="1" dirty="0" smtClean="0">
              <a:cs typeface="Arial" pitchFamily="34" charset="0"/>
            </a:endParaRPr>
          </a:p>
          <a:p>
            <a:pPr>
              <a:buClr>
                <a:schemeClr val="accent3"/>
              </a:buClr>
              <a:buNone/>
              <a:defRPr/>
            </a:pPr>
            <a:r>
              <a:rPr lang="fr-FR" sz="2800" b="1" u="sng" dirty="0" err="1" smtClean="0">
                <a:cs typeface="Arial" pitchFamily="34" charset="0"/>
              </a:rPr>
              <a:t>Antoimmunité</a:t>
            </a:r>
            <a:r>
              <a:rPr lang="fr-FR" sz="2800" b="1" dirty="0" smtClean="0">
                <a:cs typeface="Arial" pitchFamily="34" charset="0"/>
              </a:rPr>
              <a:t>:</a:t>
            </a:r>
          </a:p>
          <a:p>
            <a:pPr>
              <a:buClr>
                <a:schemeClr val="accent3"/>
              </a:buClr>
              <a:buFontTx/>
              <a:buChar char="-"/>
              <a:defRPr/>
            </a:pPr>
            <a:r>
              <a:rPr lang="fr-FR" sz="2800" dirty="0" err="1" smtClean="0">
                <a:cs typeface="Arial" pitchFamily="34" charset="0"/>
              </a:rPr>
              <a:t>Ac</a:t>
            </a:r>
            <a:r>
              <a:rPr lang="fr-FR" sz="2800" dirty="0" smtClean="0">
                <a:cs typeface="Arial" pitchFamily="34" charset="0"/>
              </a:rPr>
              <a:t> anti-cellules d’îlots (ICA):</a:t>
            </a:r>
          </a:p>
          <a:p>
            <a:pPr>
              <a:buClr>
                <a:schemeClr val="accent3"/>
              </a:buClr>
              <a:buFontTx/>
              <a:buChar char="-"/>
              <a:defRPr/>
            </a:pPr>
            <a:r>
              <a:rPr lang="fr-FR" sz="2800" dirty="0" err="1" smtClean="0">
                <a:cs typeface="Arial" pitchFamily="34" charset="0"/>
              </a:rPr>
              <a:t>Ac</a:t>
            </a:r>
            <a:r>
              <a:rPr lang="fr-FR" sz="2800" dirty="0" smtClean="0">
                <a:cs typeface="Arial" pitchFamily="34" charset="0"/>
              </a:rPr>
              <a:t> anti-protéine tyrosine phosphatase (IA-2): </a:t>
            </a:r>
          </a:p>
          <a:p>
            <a:pPr marL="265113" lvl="2">
              <a:buNone/>
              <a:defRPr/>
            </a:pPr>
            <a:r>
              <a:rPr lang="fr-FR" sz="2800" dirty="0" smtClean="0">
                <a:cs typeface="Arial" pitchFamily="34" charset="0"/>
              </a:rPr>
              <a:t>-  </a:t>
            </a:r>
            <a:r>
              <a:rPr lang="fr-FR" sz="2800" dirty="0" err="1" smtClean="0">
                <a:cs typeface="Arial" pitchFamily="34" charset="0"/>
              </a:rPr>
              <a:t>Ac</a:t>
            </a:r>
            <a:r>
              <a:rPr lang="fr-FR" sz="2800" dirty="0" smtClean="0">
                <a:cs typeface="Arial" pitchFamily="34" charset="0"/>
              </a:rPr>
              <a:t> anti-glutamate décarboxylase ( GAD)</a:t>
            </a:r>
          </a:p>
          <a:p>
            <a:pPr marL="265113" lvl="2">
              <a:buFont typeface="Wingdings 2"/>
              <a:buChar char=""/>
              <a:defRPr/>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7461</TotalTime>
  <Words>1758</Words>
  <Application>Microsoft Office PowerPoint</Application>
  <PresentationFormat>Affichage à l'écran (4:3)</PresentationFormat>
  <Paragraphs>181</Paragraphs>
  <Slides>23</Slides>
  <Notes>8</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Capitaux</vt:lpstr>
      <vt:lpstr>DIAGNOSTIC ET CLASSIFICATION TYPAGE DU DIABETE SUCRE</vt:lpstr>
      <vt:lpstr>INTRODUCTION</vt:lpstr>
      <vt:lpstr>Troubles du métabolisme glucidique</vt:lpstr>
      <vt:lpstr>DEFINITION  OMS</vt:lpstr>
      <vt:lpstr>DIAGNOSTIC POSITIF</vt:lpstr>
      <vt:lpstr>Diapositive 6</vt:lpstr>
      <vt:lpstr>Caractéristiques cliniques DT1/DT2</vt:lpstr>
      <vt:lpstr>DT1</vt:lpstr>
      <vt:lpstr>Diapositive 9</vt:lpstr>
      <vt:lpstr>DS lié à une pathologie du système immunitaire</vt:lpstr>
      <vt:lpstr>LADA ( Latent Autoimmune Diabetes of the Adult)</vt:lpstr>
      <vt:lpstr>DT2</vt:lpstr>
      <vt:lpstr>Diapositive 13</vt:lpstr>
      <vt:lpstr>Défauts génétiques de la fonction des cellules B </vt:lpstr>
      <vt:lpstr>Diapositive 15</vt:lpstr>
      <vt:lpstr> Défaut génétique de l’action de l’insuline </vt:lpstr>
      <vt:lpstr> Diabète pancréatique </vt:lpstr>
      <vt:lpstr>Endocrinopathies</vt:lpstr>
      <vt:lpstr>Diabète induit par des médicaments</vt:lpstr>
      <vt:lpstr>Syndromes génétiques associés parfois au DS</vt:lpstr>
      <vt:lpstr>Diabète gestationnel</vt:lpstr>
      <vt:lpstr>CONCLUSION</vt:lpstr>
      <vt:lpstr>TYPAGE DU DIABETE SUCRE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 ET CLASSIFICATION TYPAGE DU DIABETE SUCRE</dc:title>
  <dc:creator>khalil arioua</dc:creator>
  <cp:lastModifiedBy>khalil arioua</cp:lastModifiedBy>
  <cp:revision>19</cp:revision>
  <dcterms:created xsi:type="dcterms:W3CDTF">2018-11-12T20:57:31Z</dcterms:created>
  <dcterms:modified xsi:type="dcterms:W3CDTF">2020-02-12T17:39:51Z</dcterms:modified>
</cp:coreProperties>
</file>