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179B4F-93F3-428D-896A-08297361BF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55F2CB4-32A7-4190-9032-B243F37772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03B04BD-EF17-4712-9C68-AF0CBE137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2EACD-1541-4189-9D68-77FED108B8A9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28F0518-1E8C-4E5B-B682-B7813B5A1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5EE73E-027F-4248-A5B4-E93E8286A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A451-54A2-434A-A4B7-CEC049E91F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1146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AEB747-DE9B-4AC1-AC14-91B572169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A968E51-BE5A-45C8-9D51-F5B75C7D9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6E4F30-1983-4F31-8599-9B6C995C4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2EACD-1541-4189-9D68-77FED108B8A9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49B922-0422-4797-9E69-0FE033D0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879B04-AD2E-49A3-99D4-ED9D6AF82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A451-54A2-434A-A4B7-CEC049E91F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5614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E0CE99A-FC32-48E5-936A-AEE65A2B0F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0FE2E25-C72B-48AA-A03D-9675442CB9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9419B9-8968-4EF4-9A74-79793902D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2EACD-1541-4189-9D68-77FED108B8A9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D964F7-3B10-4E98-98C2-8D27B11C2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648139-104A-408C-B299-15F5186CE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A451-54A2-434A-A4B7-CEC049E91F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8640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DE10F2-CC75-4584-AE76-3B1E5E9B8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5853C7-D72E-423D-B4AB-9A1A38854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2ED5BF-7126-422D-831B-4E3454B08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2EACD-1541-4189-9D68-77FED108B8A9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8AB0B0-7959-4269-827C-4BA5C1F8B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BC21D2-05C5-4207-80A4-D2AEEC4CA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A451-54A2-434A-A4B7-CEC049E91F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6541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F3091C-A603-403D-89EB-E764CCBF1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5B433A8-FBE3-4174-9A36-E22468D54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878559-B7CC-400F-BFFF-926EE224C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2EACD-1541-4189-9D68-77FED108B8A9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F4C1189-162A-459F-BE3C-FAFB3F3B4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7E981D-8F4B-4D0D-9950-5E7398075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A451-54A2-434A-A4B7-CEC049E91F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3273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28CF89-AA4E-440A-8F14-4DC162184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2A2073-799C-47A9-A276-464BC2E0A7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28C1C47-80F4-47D5-840A-D87928AC3C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95CD6C6-292B-4269-9EB1-27599AE01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2EACD-1541-4189-9D68-77FED108B8A9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77252B1-428D-4449-90D5-5884CC9B6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D0C2FFC-C1DA-410B-910D-EDA271128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A451-54A2-434A-A4B7-CEC049E91F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930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7DF4DB-3B55-4BE0-8742-500211872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3E57662-7147-43F5-AD5E-CF59946F8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BA7F1AB-F719-409F-9ECE-B4AD2594A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53BC1C7-33FC-452A-A546-060F2E0F2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A5462AE-A289-4B34-9937-15AE493241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91DDEF1-3A83-438B-B257-3CD9CECDE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2EACD-1541-4189-9D68-77FED108B8A9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E90CAB9-8F14-4B7F-BF7E-BF218B657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351B89B-A00F-47E5-A1E0-CEE40AABA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A451-54A2-434A-A4B7-CEC049E91F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1198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3FFF07-8B05-4B4F-996C-00485E9DE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E7B17C6-C0B4-40E8-8512-3C1DC136C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2EACD-1541-4189-9D68-77FED108B8A9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7C0AEDF-7908-4063-99F1-896166B8B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4A4F7E8-5789-4095-93FF-FB4A5B62E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A451-54A2-434A-A4B7-CEC049E91F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385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F5FA0F6-B315-4B81-A752-15B3F0019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2EACD-1541-4189-9D68-77FED108B8A9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CFCB910-8EED-4A41-B359-09D63F75E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C0E6651-FBF1-4DD5-8B38-A06675CC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A451-54A2-434A-A4B7-CEC049E91F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4687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4247FD-2FF2-4096-80A5-DC5F1C954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3733CC-C7B6-41F6-973C-BEBFB3026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6C5E1D1-19AA-48F2-803B-F1BD78FA8D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7201BB9-DD25-496C-8423-5E150C977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2EACD-1541-4189-9D68-77FED108B8A9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296D6CA-A265-4CD0-BDA5-A52FAED88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1BF885F-F94C-4B57-8F04-6E7D1D404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A451-54A2-434A-A4B7-CEC049E91F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8371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39A110-5627-4BEB-8A2B-9F02CB348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C375E86-6AFD-4E7B-84F9-EDDB0193C9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915FCCC-1518-46C1-9CA3-0BDB31FB5E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A3F980D-D78F-4601-9B0F-EB03BDBD3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2EACD-1541-4189-9D68-77FED108B8A9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F87F03-901A-423C-B51A-792CDEFC5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53A143A-8EF0-4395-96A4-13E9CCA8E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A451-54A2-434A-A4B7-CEC049E91F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9900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5CFDB9A-501D-4FB6-A273-A21344F80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96F514A-6E9B-4575-BF28-F1B220E33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AF77B4-5AA6-4712-B063-512241173F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2EACD-1541-4189-9D68-77FED108B8A9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52EFE9-D8E3-48E9-8309-F4F48F0C6D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E331AD-6862-43D1-9091-DCD8C4B69C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3A451-54A2-434A-A4B7-CEC049E91F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7430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3593164F-76CF-41A2-8B00-66CC9F91ECCA}"/>
              </a:ext>
            </a:extLst>
          </p:cNvPr>
          <p:cNvSpPr txBox="1">
            <a:spLocks/>
          </p:cNvSpPr>
          <p:nvPr/>
        </p:nvSpPr>
        <p:spPr>
          <a:xfrm>
            <a:off x="1000649" y="145736"/>
            <a:ext cx="55277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Les vaisseaux du cou</a:t>
            </a:r>
            <a:endParaRPr lang="fr-FR" b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68B7099-37AA-451C-8A6C-90236AF6D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2269" y="1336548"/>
            <a:ext cx="4334360" cy="537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454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0BBFD67-9883-4AB2-BEC0-66DECD55C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0937" y="1685259"/>
            <a:ext cx="5053861" cy="241392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AA131A2-8AA9-4227-BC13-0DA762903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97" y="0"/>
            <a:ext cx="3034241" cy="6858000"/>
          </a:xfrm>
          <a:prstGeom prst="rect">
            <a:avLst/>
          </a:prstGeom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4C63FCB9-D387-4759-9D13-00103215E76D}"/>
              </a:ext>
            </a:extLst>
          </p:cNvPr>
          <p:cNvCxnSpPr>
            <a:cxnSpLocks/>
          </p:cNvCxnSpPr>
          <p:nvPr/>
        </p:nvCxnSpPr>
        <p:spPr>
          <a:xfrm flipH="1">
            <a:off x="1599636" y="4882488"/>
            <a:ext cx="309995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6E67A6ED-7F30-4C4F-BCE7-0AF25F7DF8A2}"/>
              </a:ext>
            </a:extLst>
          </p:cNvPr>
          <p:cNvCxnSpPr>
            <a:cxnSpLocks/>
          </p:cNvCxnSpPr>
          <p:nvPr/>
        </p:nvCxnSpPr>
        <p:spPr>
          <a:xfrm flipH="1" flipV="1">
            <a:off x="2273033" y="2440544"/>
            <a:ext cx="2086316" cy="69622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A01A9B77-29CE-4694-9E78-4E23290F7EAA}"/>
              </a:ext>
            </a:extLst>
          </p:cNvPr>
          <p:cNvCxnSpPr>
            <a:cxnSpLocks/>
          </p:cNvCxnSpPr>
          <p:nvPr/>
        </p:nvCxnSpPr>
        <p:spPr>
          <a:xfrm flipH="1">
            <a:off x="2092278" y="2238525"/>
            <a:ext cx="2352131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BB5AD5D8-D2E7-4B85-8F71-155CADA2B2C1}"/>
              </a:ext>
            </a:extLst>
          </p:cNvPr>
          <p:cNvCxnSpPr>
            <a:cxnSpLocks/>
          </p:cNvCxnSpPr>
          <p:nvPr/>
        </p:nvCxnSpPr>
        <p:spPr>
          <a:xfrm flipV="1">
            <a:off x="7099649" y="3503592"/>
            <a:ext cx="144463" cy="123365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5C936353-9396-4774-9338-0A078AD4395D}"/>
              </a:ext>
            </a:extLst>
          </p:cNvPr>
          <p:cNvCxnSpPr>
            <a:cxnSpLocks/>
          </p:cNvCxnSpPr>
          <p:nvPr/>
        </p:nvCxnSpPr>
        <p:spPr>
          <a:xfrm flipV="1">
            <a:off x="9278400" y="3402954"/>
            <a:ext cx="78121" cy="119579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58CBAD1C-4A81-47DD-82B6-2A5E8101AF53}"/>
              </a:ext>
            </a:extLst>
          </p:cNvPr>
          <p:cNvCxnSpPr>
            <a:cxnSpLocks/>
          </p:cNvCxnSpPr>
          <p:nvPr/>
        </p:nvCxnSpPr>
        <p:spPr>
          <a:xfrm flipH="1" flipV="1">
            <a:off x="9618715" y="3466297"/>
            <a:ext cx="691115" cy="118005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29B70325-E626-4315-8E51-CF2186F2DFE2}"/>
              </a:ext>
            </a:extLst>
          </p:cNvPr>
          <p:cNvCxnSpPr>
            <a:cxnSpLocks/>
          </p:cNvCxnSpPr>
          <p:nvPr/>
        </p:nvCxnSpPr>
        <p:spPr>
          <a:xfrm flipH="1">
            <a:off x="9964272" y="2365743"/>
            <a:ext cx="781495" cy="103721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itre 1">
            <a:extLst>
              <a:ext uri="{FF2B5EF4-FFF2-40B4-BE49-F238E27FC236}">
                <a16:creationId xmlns:a16="http://schemas.microsoft.com/office/drawing/2014/main" id="{DE7C2B2A-F2A5-44AB-BF36-607B19346C30}"/>
              </a:ext>
            </a:extLst>
          </p:cNvPr>
          <p:cNvSpPr txBox="1">
            <a:spLocks/>
          </p:cNvSpPr>
          <p:nvPr/>
        </p:nvSpPr>
        <p:spPr>
          <a:xfrm>
            <a:off x="4486940" y="101880"/>
            <a:ext cx="55277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Les artères du cou</a:t>
            </a:r>
            <a:endParaRPr lang="fr-FR" b="1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C3D6B6FB-D2E0-4304-92B7-893BFCDE15D3}"/>
              </a:ext>
            </a:extLst>
          </p:cNvPr>
          <p:cNvSpPr txBox="1"/>
          <p:nvPr/>
        </p:nvSpPr>
        <p:spPr>
          <a:xfrm>
            <a:off x="3243138" y="4598745"/>
            <a:ext cx="1849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200" b="1" dirty="0"/>
              <a:t>Artère carotide primitive</a:t>
            </a:r>
            <a:endParaRPr lang="fr-FR" sz="1200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96B45962-2820-452F-A9EE-50F8F4CCCBB9}"/>
              </a:ext>
            </a:extLst>
          </p:cNvPr>
          <p:cNvSpPr txBox="1"/>
          <p:nvPr/>
        </p:nvSpPr>
        <p:spPr>
          <a:xfrm>
            <a:off x="3519801" y="1982256"/>
            <a:ext cx="1849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200" b="1" dirty="0"/>
              <a:t>Artère carotide externe</a:t>
            </a:r>
            <a:endParaRPr lang="fr-FR" sz="1200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4F698FB8-AD75-4356-AF0B-79562B0D96A2}"/>
              </a:ext>
            </a:extLst>
          </p:cNvPr>
          <p:cNvSpPr txBox="1"/>
          <p:nvPr/>
        </p:nvSpPr>
        <p:spPr>
          <a:xfrm>
            <a:off x="3647430" y="3165737"/>
            <a:ext cx="1849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200" b="1" dirty="0"/>
              <a:t>Artère carotide interne</a:t>
            </a:r>
            <a:endParaRPr lang="fr-FR" sz="1200"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A26D1A62-1B2D-4566-8D4D-F1FE7852A142}"/>
              </a:ext>
            </a:extLst>
          </p:cNvPr>
          <p:cNvSpPr txBox="1"/>
          <p:nvPr/>
        </p:nvSpPr>
        <p:spPr>
          <a:xfrm>
            <a:off x="8353792" y="4665833"/>
            <a:ext cx="1849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200" b="1" dirty="0"/>
              <a:t>Artère carotide </a:t>
            </a:r>
          </a:p>
          <a:p>
            <a:r>
              <a:rPr lang="fr-FR" altLang="fr-FR" sz="1200" b="1" dirty="0"/>
              <a:t>primitive</a:t>
            </a:r>
            <a:endParaRPr lang="fr-FR" sz="1200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D9344A15-9E15-4AA6-880B-5A9B184EF3E8}"/>
              </a:ext>
            </a:extLst>
          </p:cNvPr>
          <p:cNvSpPr txBox="1"/>
          <p:nvPr/>
        </p:nvSpPr>
        <p:spPr>
          <a:xfrm>
            <a:off x="6567803" y="4732921"/>
            <a:ext cx="1849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200" b="1" dirty="0"/>
              <a:t>Gaine carotidienne</a:t>
            </a:r>
            <a:endParaRPr lang="fr-FR" sz="1200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39F5C475-E488-4722-8AB4-84247A68CC3D}"/>
              </a:ext>
            </a:extLst>
          </p:cNvPr>
          <p:cNvSpPr txBox="1"/>
          <p:nvPr/>
        </p:nvSpPr>
        <p:spPr>
          <a:xfrm>
            <a:off x="9810245" y="4682806"/>
            <a:ext cx="1849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200" b="1" dirty="0"/>
              <a:t>Nerf vague</a:t>
            </a:r>
            <a:endParaRPr lang="fr-FR" sz="1200" dirty="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C32A28D-C92E-43BA-AAFD-D76DF587351C}"/>
              </a:ext>
            </a:extLst>
          </p:cNvPr>
          <p:cNvSpPr txBox="1"/>
          <p:nvPr/>
        </p:nvSpPr>
        <p:spPr>
          <a:xfrm>
            <a:off x="10099722" y="1904078"/>
            <a:ext cx="1849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200" b="1" dirty="0"/>
              <a:t>Veine jugulaire interne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478379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9F5A05A-DAE1-4677-AD92-204709D2C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4256" y="298541"/>
            <a:ext cx="3506760" cy="418584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A90BBF7-9BD3-417C-AD29-E385909D9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007" y="298541"/>
            <a:ext cx="2681640" cy="277344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8982F83-3B1E-4E1C-A8BC-D2F161B2D9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4932" y="3071981"/>
            <a:ext cx="2303460" cy="3603760"/>
          </a:xfrm>
          <a:prstGeom prst="rect">
            <a:avLst/>
          </a:prstGeom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A4F3667C-F8B4-4BC0-A007-DC3C677B8642}"/>
              </a:ext>
            </a:extLst>
          </p:cNvPr>
          <p:cNvCxnSpPr>
            <a:cxnSpLocks/>
          </p:cNvCxnSpPr>
          <p:nvPr/>
        </p:nvCxnSpPr>
        <p:spPr>
          <a:xfrm flipV="1">
            <a:off x="3502647" y="4965406"/>
            <a:ext cx="1590348" cy="136096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420F2173-2EBF-4289-98B4-AF090247653F}"/>
              </a:ext>
            </a:extLst>
          </p:cNvPr>
          <p:cNvCxnSpPr>
            <a:cxnSpLocks/>
          </p:cNvCxnSpPr>
          <p:nvPr/>
        </p:nvCxnSpPr>
        <p:spPr>
          <a:xfrm flipH="1" flipV="1">
            <a:off x="5750443" y="5645889"/>
            <a:ext cx="1681715" cy="25518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926567A8-D931-41B4-8D09-F424EA4710FF}"/>
              </a:ext>
            </a:extLst>
          </p:cNvPr>
          <p:cNvCxnSpPr>
            <a:cxnSpLocks/>
          </p:cNvCxnSpPr>
          <p:nvPr/>
        </p:nvCxnSpPr>
        <p:spPr>
          <a:xfrm flipV="1">
            <a:off x="648586" y="2248618"/>
            <a:ext cx="1244012" cy="244034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36D226BE-1CDB-4DEE-8D52-45F4A2F8E6DB}"/>
              </a:ext>
            </a:extLst>
          </p:cNvPr>
          <p:cNvCxnSpPr>
            <a:cxnSpLocks/>
          </p:cNvCxnSpPr>
          <p:nvPr/>
        </p:nvCxnSpPr>
        <p:spPr>
          <a:xfrm flipH="1" flipV="1">
            <a:off x="2456123" y="2247790"/>
            <a:ext cx="2128809" cy="82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2820C70D-8E39-442F-A84C-68FBCF05F777}"/>
              </a:ext>
            </a:extLst>
          </p:cNvPr>
          <p:cNvCxnSpPr>
            <a:cxnSpLocks/>
          </p:cNvCxnSpPr>
          <p:nvPr/>
        </p:nvCxnSpPr>
        <p:spPr>
          <a:xfrm flipH="1" flipV="1">
            <a:off x="2129928" y="2046104"/>
            <a:ext cx="484895" cy="223881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FCC38683-A3C0-4442-BE7A-F0B703C3D32A}"/>
              </a:ext>
            </a:extLst>
          </p:cNvPr>
          <p:cNvCxnSpPr>
            <a:cxnSpLocks/>
          </p:cNvCxnSpPr>
          <p:nvPr/>
        </p:nvCxnSpPr>
        <p:spPr>
          <a:xfrm flipV="1">
            <a:off x="7516432" y="2391461"/>
            <a:ext cx="2284357" cy="9112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CA215380-5BD7-4DA8-9F83-C236610ED3D6}"/>
              </a:ext>
            </a:extLst>
          </p:cNvPr>
          <p:cNvCxnSpPr>
            <a:cxnSpLocks/>
          </p:cNvCxnSpPr>
          <p:nvPr/>
        </p:nvCxnSpPr>
        <p:spPr>
          <a:xfrm flipH="1" flipV="1">
            <a:off x="10398641" y="2987750"/>
            <a:ext cx="309075" cy="188611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itre 1">
            <a:extLst>
              <a:ext uri="{FF2B5EF4-FFF2-40B4-BE49-F238E27FC236}">
                <a16:creationId xmlns:a16="http://schemas.microsoft.com/office/drawing/2014/main" id="{974DF08C-79E8-40C6-A001-CF2E2EB5A690}"/>
              </a:ext>
            </a:extLst>
          </p:cNvPr>
          <p:cNvSpPr txBox="1">
            <a:spLocks/>
          </p:cNvSpPr>
          <p:nvPr/>
        </p:nvSpPr>
        <p:spPr>
          <a:xfrm>
            <a:off x="3730723" y="119185"/>
            <a:ext cx="55277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Les artères du cou (2)</a:t>
            </a:r>
            <a:endParaRPr lang="fr-FR" b="1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5A4ABA40-2C31-4053-9437-AF01B3A2E1CE}"/>
              </a:ext>
            </a:extLst>
          </p:cNvPr>
          <p:cNvSpPr txBox="1"/>
          <p:nvPr/>
        </p:nvSpPr>
        <p:spPr>
          <a:xfrm>
            <a:off x="3476226" y="1907604"/>
            <a:ext cx="1849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200" b="1" dirty="0"/>
              <a:t>Artère carotide primitive</a:t>
            </a:r>
            <a:endParaRPr lang="fr-FR" sz="1200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3A6F5478-F130-4DD3-9A5B-7E647AA9DD8E}"/>
              </a:ext>
            </a:extLst>
          </p:cNvPr>
          <p:cNvSpPr txBox="1"/>
          <p:nvPr/>
        </p:nvSpPr>
        <p:spPr>
          <a:xfrm>
            <a:off x="2614823" y="3701513"/>
            <a:ext cx="1849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200" b="1" dirty="0"/>
              <a:t>Artère vertébrale</a:t>
            </a:r>
            <a:endParaRPr lang="fr-FR" sz="1200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06693AEB-D6D0-4DB3-8A9A-E89280C5EBDA}"/>
              </a:ext>
            </a:extLst>
          </p:cNvPr>
          <p:cNvSpPr txBox="1"/>
          <p:nvPr/>
        </p:nvSpPr>
        <p:spPr>
          <a:xfrm>
            <a:off x="665227" y="4541680"/>
            <a:ext cx="1849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200" b="1" dirty="0"/>
              <a:t>Artère subclavière</a:t>
            </a:r>
            <a:endParaRPr lang="fr-FR" sz="1200"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D94F24B0-E0DC-4AF2-8E17-D506F6B3EC77}"/>
              </a:ext>
            </a:extLst>
          </p:cNvPr>
          <p:cNvSpPr txBox="1"/>
          <p:nvPr/>
        </p:nvSpPr>
        <p:spPr>
          <a:xfrm>
            <a:off x="2161827" y="5948750"/>
            <a:ext cx="1849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200" b="1" dirty="0"/>
              <a:t>Artère faciale</a:t>
            </a:r>
            <a:endParaRPr lang="fr-FR" sz="1200" dirty="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EF35F670-4A2E-485C-AB57-CD611B27FDC7}"/>
              </a:ext>
            </a:extLst>
          </p:cNvPr>
          <p:cNvSpPr txBox="1"/>
          <p:nvPr/>
        </p:nvSpPr>
        <p:spPr>
          <a:xfrm>
            <a:off x="7164998" y="5607093"/>
            <a:ext cx="1849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200" b="1" dirty="0"/>
              <a:t>Artère carotide primitive</a:t>
            </a:r>
            <a:endParaRPr lang="fr-FR" sz="1200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295D400E-1B38-42A6-83BA-07F775C0DD96}"/>
              </a:ext>
            </a:extLst>
          </p:cNvPr>
          <p:cNvSpPr txBox="1"/>
          <p:nvPr/>
        </p:nvSpPr>
        <p:spPr>
          <a:xfrm>
            <a:off x="7045315" y="2205585"/>
            <a:ext cx="1849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200" b="1" dirty="0"/>
              <a:t>Artère vertébrale</a:t>
            </a:r>
            <a:endParaRPr lang="fr-FR" sz="1200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9ED7588-80B7-4C58-B183-90A2D3F50FB8}"/>
              </a:ext>
            </a:extLst>
          </p:cNvPr>
          <p:cNvSpPr txBox="1"/>
          <p:nvPr/>
        </p:nvSpPr>
        <p:spPr>
          <a:xfrm>
            <a:off x="9800789" y="4959695"/>
            <a:ext cx="1849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200" b="1" dirty="0"/>
              <a:t>Artère carotide primitive</a:t>
            </a:r>
          </a:p>
          <a:p>
            <a:r>
              <a:rPr lang="fr-FR" sz="1200" b="1" dirty="0"/>
              <a:t>gauche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857429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76ECBE3-B5BE-4BE5-B7BC-3CC1F4458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1205" y="0"/>
            <a:ext cx="4310090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511BF7A-A14F-4009-9A08-63764A85C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673" y="870757"/>
            <a:ext cx="3678660" cy="4562480"/>
          </a:xfrm>
          <a:prstGeom prst="rect">
            <a:avLst/>
          </a:prstGeom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D1A0FBDF-4B77-441A-84A2-474C30F7BBCF}"/>
              </a:ext>
            </a:extLst>
          </p:cNvPr>
          <p:cNvCxnSpPr>
            <a:cxnSpLocks/>
          </p:cNvCxnSpPr>
          <p:nvPr/>
        </p:nvCxnSpPr>
        <p:spPr>
          <a:xfrm flipV="1">
            <a:off x="8502321" y="4508205"/>
            <a:ext cx="1463929" cy="108435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FFE8C4A5-6D01-46A8-8D0C-809217B85EF3}"/>
              </a:ext>
            </a:extLst>
          </p:cNvPr>
          <p:cNvCxnSpPr>
            <a:cxnSpLocks/>
          </p:cNvCxnSpPr>
          <p:nvPr/>
        </p:nvCxnSpPr>
        <p:spPr>
          <a:xfrm flipH="1" flipV="1">
            <a:off x="10515600" y="4508205"/>
            <a:ext cx="691115" cy="118005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20220734-3DC0-433A-B1F6-EC481A89B1ED}"/>
              </a:ext>
            </a:extLst>
          </p:cNvPr>
          <p:cNvCxnSpPr>
            <a:cxnSpLocks/>
          </p:cNvCxnSpPr>
          <p:nvPr/>
        </p:nvCxnSpPr>
        <p:spPr>
          <a:xfrm flipV="1">
            <a:off x="7811205" y="3328155"/>
            <a:ext cx="1205205" cy="118005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18E6CC51-A8F1-40AD-89BA-328474ECA4E5}"/>
              </a:ext>
            </a:extLst>
          </p:cNvPr>
          <p:cNvCxnSpPr>
            <a:cxnSpLocks/>
          </p:cNvCxnSpPr>
          <p:nvPr/>
        </p:nvCxnSpPr>
        <p:spPr>
          <a:xfrm flipH="1" flipV="1">
            <a:off x="3246394" y="2738130"/>
            <a:ext cx="1435394" cy="33467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CD742DA9-0543-4B7E-84AD-A7C6EB30E3A5}"/>
              </a:ext>
            </a:extLst>
          </p:cNvPr>
          <p:cNvCxnSpPr>
            <a:cxnSpLocks/>
          </p:cNvCxnSpPr>
          <p:nvPr/>
        </p:nvCxnSpPr>
        <p:spPr>
          <a:xfrm flipH="1" flipV="1">
            <a:off x="2997944" y="3151997"/>
            <a:ext cx="1584426" cy="88837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87429411-DA1B-44F7-9B36-35851E501CC7}"/>
              </a:ext>
            </a:extLst>
          </p:cNvPr>
          <p:cNvCxnSpPr>
            <a:cxnSpLocks/>
          </p:cNvCxnSpPr>
          <p:nvPr/>
        </p:nvCxnSpPr>
        <p:spPr>
          <a:xfrm flipH="1" flipV="1">
            <a:off x="2555280" y="3813294"/>
            <a:ext cx="1133778" cy="196018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B29E8C27-6B5B-46DD-B11E-A93FA230C057}"/>
              </a:ext>
            </a:extLst>
          </p:cNvPr>
          <p:cNvSpPr txBox="1"/>
          <p:nvPr/>
        </p:nvSpPr>
        <p:spPr>
          <a:xfrm>
            <a:off x="7489747" y="5311814"/>
            <a:ext cx="1182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200" b="1" dirty="0"/>
              <a:t>Veine jugulaire interne</a:t>
            </a:r>
            <a:endParaRPr lang="fr-FR" sz="1200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D0347F3-FA19-4F85-AF83-57B72399BB03}"/>
              </a:ext>
            </a:extLst>
          </p:cNvPr>
          <p:cNvSpPr txBox="1"/>
          <p:nvPr/>
        </p:nvSpPr>
        <p:spPr>
          <a:xfrm>
            <a:off x="6974408" y="4508205"/>
            <a:ext cx="1182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200" b="1" dirty="0"/>
              <a:t>Veine faciale</a:t>
            </a:r>
            <a:endParaRPr lang="fr-FR" sz="1200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EF8617D-5E5A-4E5A-B76B-2DD52FE8E9AB}"/>
              </a:ext>
            </a:extLst>
          </p:cNvPr>
          <p:cNvSpPr txBox="1"/>
          <p:nvPr/>
        </p:nvSpPr>
        <p:spPr>
          <a:xfrm>
            <a:off x="10966254" y="5688255"/>
            <a:ext cx="1182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200" b="1" dirty="0"/>
              <a:t>Veine jugulaire externe</a:t>
            </a:r>
            <a:endParaRPr lang="fr-FR" sz="1200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D9B2A16-9062-4EB1-89D6-8372377AAC8D}"/>
              </a:ext>
            </a:extLst>
          </p:cNvPr>
          <p:cNvSpPr txBox="1"/>
          <p:nvPr/>
        </p:nvSpPr>
        <p:spPr>
          <a:xfrm>
            <a:off x="4661748" y="2881571"/>
            <a:ext cx="1182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200" b="1" dirty="0"/>
              <a:t>Veine jugulaire externe</a:t>
            </a:r>
            <a:endParaRPr lang="fr-FR" sz="1200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328B56B-79AC-4994-841A-F5000A2B3793}"/>
              </a:ext>
            </a:extLst>
          </p:cNvPr>
          <p:cNvSpPr txBox="1"/>
          <p:nvPr/>
        </p:nvSpPr>
        <p:spPr>
          <a:xfrm>
            <a:off x="4548420" y="3781944"/>
            <a:ext cx="1182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200" b="1" dirty="0"/>
              <a:t>Veine jugulaire interne</a:t>
            </a:r>
            <a:endParaRPr lang="fr-FR" sz="1200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CEC31BF-E1F6-4F50-A8E3-43640F6316E5}"/>
              </a:ext>
            </a:extLst>
          </p:cNvPr>
          <p:cNvSpPr txBox="1"/>
          <p:nvPr/>
        </p:nvSpPr>
        <p:spPr>
          <a:xfrm>
            <a:off x="3705517" y="5437172"/>
            <a:ext cx="1182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200" b="1" dirty="0"/>
              <a:t>Veine jugulaire antérieure</a:t>
            </a:r>
            <a:endParaRPr lang="fr-FR" sz="1200" dirty="0"/>
          </a:p>
        </p:txBody>
      </p:sp>
      <p:sp>
        <p:nvSpPr>
          <p:cNvPr id="23" name="Titre 1">
            <a:extLst>
              <a:ext uri="{FF2B5EF4-FFF2-40B4-BE49-F238E27FC236}">
                <a16:creationId xmlns:a16="http://schemas.microsoft.com/office/drawing/2014/main" id="{61D41121-B7E0-4A90-B75D-ACFC1D44F64D}"/>
              </a:ext>
            </a:extLst>
          </p:cNvPr>
          <p:cNvSpPr txBox="1">
            <a:spLocks/>
          </p:cNvSpPr>
          <p:nvPr/>
        </p:nvSpPr>
        <p:spPr>
          <a:xfrm>
            <a:off x="3730723" y="119185"/>
            <a:ext cx="55277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Les veines du cou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255799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B09B738-00B1-4778-90E2-789B1C68B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58" y="0"/>
            <a:ext cx="5491331" cy="6858000"/>
          </a:xfrm>
          <a:prstGeom prst="rect">
            <a:avLst/>
          </a:prstGeom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72CB1642-A933-4819-BA42-67FC8EF2650B}"/>
              </a:ext>
            </a:extLst>
          </p:cNvPr>
          <p:cNvCxnSpPr>
            <a:cxnSpLocks/>
          </p:cNvCxnSpPr>
          <p:nvPr/>
        </p:nvCxnSpPr>
        <p:spPr>
          <a:xfrm flipH="1">
            <a:off x="4913645" y="3084844"/>
            <a:ext cx="1182355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F39169A5-7141-43BD-AA58-C643414848EE}"/>
              </a:ext>
            </a:extLst>
          </p:cNvPr>
          <p:cNvCxnSpPr>
            <a:cxnSpLocks/>
          </p:cNvCxnSpPr>
          <p:nvPr/>
        </p:nvCxnSpPr>
        <p:spPr>
          <a:xfrm flipH="1">
            <a:off x="3731291" y="3548743"/>
            <a:ext cx="236470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FF0E9A00-891C-4A9F-AE22-9E4F895E93E1}"/>
              </a:ext>
            </a:extLst>
          </p:cNvPr>
          <p:cNvCxnSpPr>
            <a:cxnSpLocks/>
          </p:cNvCxnSpPr>
          <p:nvPr/>
        </p:nvCxnSpPr>
        <p:spPr>
          <a:xfrm flipH="1">
            <a:off x="2775022" y="4012642"/>
            <a:ext cx="332097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1B41E26C-14F7-4A68-A0A2-0193D611ED52}"/>
              </a:ext>
            </a:extLst>
          </p:cNvPr>
          <p:cNvCxnSpPr>
            <a:cxnSpLocks/>
          </p:cNvCxnSpPr>
          <p:nvPr/>
        </p:nvCxnSpPr>
        <p:spPr>
          <a:xfrm flipH="1">
            <a:off x="2309446" y="4925368"/>
            <a:ext cx="378655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F0762B0F-AE80-4423-9119-3E279AAD0E72}"/>
              </a:ext>
            </a:extLst>
          </p:cNvPr>
          <p:cNvCxnSpPr>
            <a:cxnSpLocks/>
          </p:cNvCxnSpPr>
          <p:nvPr/>
        </p:nvCxnSpPr>
        <p:spPr>
          <a:xfrm flipH="1">
            <a:off x="1716594" y="5297157"/>
            <a:ext cx="437940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9E46FD4F-55F5-4FFA-AA28-721501BEA601}"/>
              </a:ext>
            </a:extLst>
          </p:cNvPr>
          <p:cNvSpPr txBox="1"/>
          <p:nvPr/>
        </p:nvSpPr>
        <p:spPr>
          <a:xfrm>
            <a:off x="5363358" y="2648300"/>
            <a:ext cx="1182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200" b="1" dirty="0"/>
              <a:t>lymphonoeuds occipitaux</a:t>
            </a:r>
            <a:endParaRPr lang="fr-FR" sz="12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A5E4A95-3881-4163-8527-DD8D52C939E5}"/>
              </a:ext>
            </a:extLst>
          </p:cNvPr>
          <p:cNvSpPr txBox="1"/>
          <p:nvPr/>
        </p:nvSpPr>
        <p:spPr>
          <a:xfrm>
            <a:off x="5174114" y="3133693"/>
            <a:ext cx="1182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200" b="1" dirty="0"/>
              <a:t>lymphonoeuds mastoïdiens</a:t>
            </a:r>
            <a:endParaRPr lang="fr-FR" sz="12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6136C6D-7914-4D55-8E96-3A6C7E5DB689}"/>
              </a:ext>
            </a:extLst>
          </p:cNvPr>
          <p:cNvSpPr txBox="1"/>
          <p:nvPr/>
        </p:nvSpPr>
        <p:spPr>
          <a:xfrm>
            <a:off x="5055111" y="3600941"/>
            <a:ext cx="1182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200" b="1" dirty="0"/>
              <a:t>lymphonoeuds parotidiens</a:t>
            </a:r>
            <a:endParaRPr lang="fr-FR" sz="12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BACBB1D-E5E1-4AD2-A6E3-01CB09A68287}"/>
              </a:ext>
            </a:extLst>
          </p:cNvPr>
          <p:cNvSpPr txBox="1"/>
          <p:nvPr/>
        </p:nvSpPr>
        <p:spPr>
          <a:xfrm>
            <a:off x="4913645" y="4522323"/>
            <a:ext cx="1405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200" b="1" dirty="0"/>
              <a:t>lymphonoeuds submandibulaires</a:t>
            </a:r>
            <a:endParaRPr lang="fr-FR" sz="1200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1902D0D-066B-49C3-9C02-A7ABD9C61060}"/>
              </a:ext>
            </a:extLst>
          </p:cNvPr>
          <p:cNvSpPr txBox="1"/>
          <p:nvPr/>
        </p:nvSpPr>
        <p:spPr>
          <a:xfrm>
            <a:off x="5125844" y="4898574"/>
            <a:ext cx="1182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200" b="1" dirty="0"/>
              <a:t>lymphonoeuds submentaux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5465457-0F9F-48C1-9B9D-6446A7887816}"/>
              </a:ext>
            </a:extLst>
          </p:cNvPr>
          <p:cNvSpPr txBox="1"/>
          <p:nvPr/>
        </p:nvSpPr>
        <p:spPr>
          <a:xfrm>
            <a:off x="7280825" y="3429000"/>
            <a:ext cx="4783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4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Cercle </a:t>
            </a:r>
            <a:r>
              <a:rPr lang="fr-FR" altLang="fr-FR" sz="40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péricervical</a:t>
            </a:r>
            <a:endParaRPr lang="fr-FR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D0E5E6D6-868B-46AE-B545-0D7B00E86F8D}"/>
              </a:ext>
            </a:extLst>
          </p:cNvPr>
          <p:cNvSpPr txBox="1">
            <a:spLocks/>
          </p:cNvSpPr>
          <p:nvPr/>
        </p:nvSpPr>
        <p:spPr>
          <a:xfrm>
            <a:off x="5539563" y="525323"/>
            <a:ext cx="608417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Les lymphatiques du cou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40037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B9C0126-D17B-4224-ABDA-09E81AD8F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6" y="0"/>
            <a:ext cx="4936487" cy="6858000"/>
          </a:xfrm>
          <a:prstGeom prst="rect">
            <a:avLst/>
          </a:prstGeom>
        </p:spPr>
      </p:pic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742E3F45-DE66-47F2-AA4F-7E2E812D4F9C}"/>
              </a:ext>
            </a:extLst>
          </p:cNvPr>
          <p:cNvCxnSpPr>
            <a:cxnSpLocks/>
          </p:cNvCxnSpPr>
          <p:nvPr/>
        </p:nvCxnSpPr>
        <p:spPr>
          <a:xfrm flipH="1">
            <a:off x="2591874" y="4302370"/>
            <a:ext cx="236470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448274DC-456B-47CE-9422-65FFD705837B}"/>
              </a:ext>
            </a:extLst>
          </p:cNvPr>
          <p:cNvSpPr txBox="1"/>
          <p:nvPr/>
        </p:nvSpPr>
        <p:spPr>
          <a:xfrm>
            <a:off x="4034697" y="3887320"/>
            <a:ext cx="1733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200" b="1" dirty="0"/>
              <a:t>lymphonoeuds cervicaux latéraux</a:t>
            </a:r>
            <a:endParaRPr lang="fr-FR" sz="1200" dirty="0"/>
          </a:p>
        </p:txBody>
      </p:sp>
      <p:pic>
        <p:nvPicPr>
          <p:cNvPr id="7" name="Image 6" descr="cercle peri-cervical diapo2.JPG">
            <a:extLst>
              <a:ext uri="{FF2B5EF4-FFF2-40B4-BE49-F238E27FC236}">
                <a16:creationId xmlns:a16="http://schemas.microsoft.com/office/drawing/2014/main" id="{847155CA-AF66-454D-8151-E38B82841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286177"/>
            <a:ext cx="5715000" cy="366395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12700" sx="1000" sy="1000" algn="tl" rotWithShape="0">
              <a:srgbClr val="000000"/>
            </a:outerShdw>
          </a:effec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6BFE597-349B-441D-AB2D-62978220ABA3}"/>
              </a:ext>
            </a:extLst>
          </p:cNvPr>
          <p:cNvSpPr txBox="1"/>
          <p:nvPr/>
        </p:nvSpPr>
        <p:spPr>
          <a:xfrm>
            <a:off x="5767754" y="532563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Lymphocentres du cou (2)</a:t>
            </a:r>
          </a:p>
        </p:txBody>
      </p:sp>
    </p:spTree>
    <p:extLst>
      <p:ext uri="{BB962C8B-B14F-4D97-AF65-F5344CB8AC3E}">
        <p14:creationId xmlns:p14="http://schemas.microsoft.com/office/powerpoint/2010/main" val="229309095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98</Words>
  <Application>Microsoft Office PowerPoint</Application>
  <PresentationFormat>Grand écran</PresentationFormat>
  <Paragraphs>35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</dc:creator>
  <cp:lastModifiedBy>Utilisateur</cp:lastModifiedBy>
  <cp:revision>4</cp:revision>
  <dcterms:created xsi:type="dcterms:W3CDTF">2020-05-12T13:11:26Z</dcterms:created>
  <dcterms:modified xsi:type="dcterms:W3CDTF">2020-05-12T13:47:38Z</dcterms:modified>
</cp:coreProperties>
</file>