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2"/>
  </p:notesMasterIdLst>
  <p:sldIdLst>
    <p:sldId id="256" r:id="rId2"/>
    <p:sldId id="295" r:id="rId3"/>
    <p:sldId id="257" r:id="rId4"/>
    <p:sldId id="258" r:id="rId5"/>
    <p:sldId id="260" r:id="rId6"/>
    <p:sldId id="261" r:id="rId7"/>
    <p:sldId id="263" r:id="rId8"/>
    <p:sldId id="296" r:id="rId9"/>
    <p:sldId id="297" r:id="rId10"/>
    <p:sldId id="298" r:id="rId11"/>
    <p:sldId id="301" r:id="rId12"/>
    <p:sldId id="302" r:id="rId13"/>
    <p:sldId id="311" r:id="rId14"/>
    <p:sldId id="303" r:id="rId15"/>
    <p:sldId id="304" r:id="rId16"/>
    <p:sldId id="305" r:id="rId17"/>
    <p:sldId id="306" r:id="rId18"/>
    <p:sldId id="307" r:id="rId19"/>
    <p:sldId id="308" r:id="rId20"/>
    <p:sldId id="276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309" r:id="rId33"/>
    <p:sldId id="259" r:id="rId34"/>
    <p:sldId id="289" r:id="rId35"/>
    <p:sldId id="291" r:id="rId36"/>
    <p:sldId id="290" r:id="rId37"/>
    <p:sldId id="292" r:id="rId38"/>
    <p:sldId id="293" r:id="rId39"/>
    <p:sldId id="294" r:id="rId40"/>
    <p:sldId id="310" r:id="rId4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52F14-83D9-4256-A1F1-A0A74A9D302D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1B5D2-6626-4881-8022-F27EF1EE0A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41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1B5D2-6626-4881-8022-F27EF1EE0A88}" type="slidenum">
              <a:rPr lang="fr-FR" smtClean="0"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592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DC4B60B-F460-4FCF-83E8-36A7FC92AB14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4B49D9-1999-49DC-AB54-482B7671165F}" type="slidenum">
              <a:rPr lang="fr-FR" smtClean="0"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Perte de connaissance, comas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err="1" smtClean="0"/>
              <a:t>Dr.Kouider</a:t>
            </a:r>
            <a:endParaRPr lang="fr-FR" dirty="0" smtClean="0"/>
          </a:p>
          <a:p>
            <a:r>
              <a:rPr lang="fr-FR" dirty="0" smtClean="0"/>
              <a:t>Service de neurologie médicale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54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Il est réalisé lorsque les fonctions vitales sont stabilisées, afin de déterminer la cause du coma et de définir son </a:t>
            </a:r>
            <a:r>
              <a:rPr lang="fr-FR" dirty="0" smtClean="0">
                <a:solidFill>
                  <a:prstClr val="black"/>
                </a:solidFill>
              </a:rPr>
              <a:t>pronostic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a. Réactivité </a:t>
            </a:r>
            <a:r>
              <a:rPr lang="fr-FR" dirty="0">
                <a:solidFill>
                  <a:prstClr val="black"/>
                </a:solidFill>
              </a:rPr>
              <a:t>à la douleur: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prstClr val="black"/>
                </a:solidFill>
              </a:rPr>
              <a:t>Étudiée par </a:t>
            </a:r>
            <a:r>
              <a:rPr lang="fr-FR" dirty="0" smtClean="0">
                <a:solidFill>
                  <a:prstClr val="black"/>
                </a:solidFill>
              </a:rPr>
              <a:t>pression </a:t>
            </a:r>
            <a:r>
              <a:rPr lang="fr-FR" dirty="0">
                <a:solidFill>
                  <a:prstClr val="black"/>
                </a:solidFill>
              </a:rPr>
              <a:t>du lit unguéal, pincement du mamelon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fr-FR" dirty="0">
                <a:solidFill>
                  <a:prstClr val="black"/>
                </a:solidFill>
              </a:rPr>
              <a:t>Réactions d’éveil : ouverture des yeux, réaction d’orientation, réaction mimique (déficit facial central ou paralysie faciale).</a:t>
            </a:r>
          </a:p>
          <a:p>
            <a:pPr marL="0" indent="0">
              <a:buNone/>
            </a:pPr>
            <a:r>
              <a:rPr lang="fr-FR" dirty="0"/>
              <a:t>	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3132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a. Réactivité </a:t>
            </a:r>
            <a:r>
              <a:rPr lang="fr-FR" dirty="0">
                <a:solidFill>
                  <a:prstClr val="black"/>
                </a:solidFill>
              </a:rPr>
              <a:t>à la douleur: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sz="2300" dirty="0">
                <a:solidFill>
                  <a:prstClr val="black"/>
                </a:solidFill>
              </a:rPr>
              <a:t>Au niveau des membres, plusieurs types de réponses possibles </a:t>
            </a:r>
            <a:r>
              <a:rPr lang="fr-FR" sz="2400" dirty="0">
                <a:solidFill>
                  <a:prstClr val="black"/>
                </a:solidFill>
              </a:rPr>
              <a:t>:</a:t>
            </a:r>
          </a:p>
          <a:p>
            <a:pPr lvl="1">
              <a:buClr>
                <a:srgbClr val="9FB8CD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464653"/>
                </a:solidFill>
              </a:rPr>
              <a:t>absence de réponse d’un côté en faveur d’une hémiplégie ;</a:t>
            </a:r>
          </a:p>
          <a:p>
            <a:pPr lvl="1">
              <a:buClr>
                <a:srgbClr val="9FB8CD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464653"/>
                </a:solidFill>
              </a:rPr>
              <a:t>réponse appropriée dirigée vers la stimulation en cas de coma léger ;</a:t>
            </a:r>
          </a:p>
          <a:p>
            <a:pPr lvl="1">
              <a:buClr>
                <a:srgbClr val="9FB8CD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464653"/>
                </a:solidFill>
              </a:rPr>
              <a:t>réponse inappropriée sans finalité : souffrance des structures hémisphériques profondes ou de la partie haute du tronc cérébral ;</a:t>
            </a:r>
          </a:p>
          <a:p>
            <a:pPr lvl="1">
              <a:buClr>
                <a:srgbClr val="9FB8CD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464653"/>
                </a:solidFill>
              </a:rPr>
              <a:t>réponse en décortication (membres supérieurs en flexion, adduction, membres inférieurs en extension) : souffrance hémisphérique étendue</a:t>
            </a:r>
          </a:p>
          <a:p>
            <a:pPr lvl="1">
              <a:buClr>
                <a:srgbClr val="9FB8CD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srgbClr val="464653"/>
                </a:solidFill>
              </a:rPr>
              <a:t>réponse en décérébration (membres supérieurs en extension, adduction, rotation interne, membres inférieurs en extension) : souffrance de la partie haute du tronc cérébral.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2026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b. Examen des yeux:</a:t>
            </a:r>
            <a:endParaRPr lang="fr-FR" dirty="0">
              <a:solidFill>
                <a:prstClr val="black"/>
              </a:solidFill>
            </a:endParaRP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>
                <a:solidFill>
                  <a:prstClr val="black"/>
                </a:solidFill>
              </a:rPr>
              <a:t>Clignements réflexes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Présence d’un clignement à la menace → persistance d’un certain degré d’activation corticale.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Abolition unilatérale du réflexe cornéen → signe de localisation (atteinte du VII ou du V).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Abolition bilatérale du réflexe cornéen → atteinte </a:t>
            </a:r>
            <a:r>
              <a:rPr lang="fr-FR" dirty="0" err="1">
                <a:solidFill>
                  <a:prstClr val="black"/>
                </a:solidFill>
              </a:rPr>
              <a:t>diencéphalo</a:t>
            </a:r>
            <a:r>
              <a:rPr lang="fr-FR" dirty="0">
                <a:solidFill>
                  <a:prstClr val="black"/>
                </a:solidFill>
              </a:rPr>
              <a:t>-mésencéphalique (nature lésionnelle, toxique ou métabolique).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endParaRPr lang="fr-FR" sz="2100" dirty="0">
              <a:solidFill>
                <a:srgbClr val="464653"/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4943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8680"/>
            <a:ext cx="8352927" cy="5607645"/>
          </a:xfrm>
        </p:spPr>
      </p:pic>
    </p:spTree>
    <p:extLst>
      <p:ext uri="{BB962C8B-B14F-4D97-AF65-F5344CB8AC3E}">
        <p14:creationId xmlns:p14="http://schemas.microsoft.com/office/powerpoint/2010/main" val="338771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b. Examen des yeux:</a:t>
            </a:r>
            <a:endParaRPr lang="fr-FR" dirty="0">
              <a:solidFill>
                <a:prstClr val="black"/>
              </a:solidFill>
            </a:endParaRP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</a:rPr>
              <a:t>Motricité intrinsèque (pupille)</a:t>
            </a:r>
          </a:p>
          <a:p>
            <a:pPr lvl="0">
              <a:buClr>
                <a:srgbClr val="727CA3"/>
              </a:buClr>
              <a:buFontTx/>
              <a:buChar char="-"/>
            </a:pPr>
            <a:r>
              <a:rPr lang="fr-FR" sz="2400" dirty="0" smtClean="0">
                <a:solidFill>
                  <a:prstClr val="black"/>
                </a:solidFill>
              </a:rPr>
              <a:t>Mydriase </a:t>
            </a:r>
            <a:r>
              <a:rPr lang="fr-FR" sz="2400" dirty="0" err="1">
                <a:solidFill>
                  <a:prstClr val="black"/>
                </a:solidFill>
              </a:rPr>
              <a:t>aréactive</a:t>
            </a:r>
            <a:r>
              <a:rPr lang="fr-FR" sz="2400" dirty="0">
                <a:solidFill>
                  <a:prstClr val="black"/>
                </a:solidFill>
              </a:rPr>
              <a:t> unilatérale → engagement temporal </a:t>
            </a:r>
            <a:endParaRPr lang="fr-FR" sz="2400" dirty="0" smtClean="0">
              <a:solidFill>
                <a:prstClr val="black"/>
              </a:solidFill>
            </a:endParaRPr>
          </a:p>
          <a:p>
            <a:pPr lvl="0">
              <a:buClr>
                <a:srgbClr val="727CA3"/>
              </a:buClr>
              <a:buFontTx/>
              <a:buChar char="-"/>
            </a:pPr>
            <a:r>
              <a:rPr lang="fr-FR" sz="2400" dirty="0" smtClean="0">
                <a:solidFill>
                  <a:prstClr val="black"/>
                </a:solidFill>
              </a:rPr>
              <a:t>Myosis </a:t>
            </a:r>
            <a:r>
              <a:rPr lang="fr-FR" sz="2400" dirty="0" err="1">
                <a:solidFill>
                  <a:prstClr val="black"/>
                </a:solidFill>
              </a:rPr>
              <a:t>aréactif</a:t>
            </a:r>
            <a:r>
              <a:rPr lang="fr-FR" sz="2400" dirty="0">
                <a:solidFill>
                  <a:prstClr val="black"/>
                </a:solidFill>
              </a:rPr>
              <a:t>, toujours évoquer un coma métabolique ou toxique ou un coma de mauvais pronostic (souffrance de la partie basse du tronc cérébral).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sz="2400" dirty="0">
                <a:solidFill>
                  <a:prstClr val="black"/>
                </a:solidFill>
              </a:rPr>
              <a:t>- M</a:t>
            </a:r>
            <a:r>
              <a:rPr lang="fr-FR" sz="2400" dirty="0" smtClean="0">
                <a:solidFill>
                  <a:prstClr val="black"/>
                </a:solidFill>
              </a:rPr>
              <a:t>ydriase </a:t>
            </a:r>
            <a:r>
              <a:rPr lang="fr-FR" sz="2400" dirty="0">
                <a:solidFill>
                  <a:prstClr val="black"/>
                </a:solidFill>
              </a:rPr>
              <a:t>bilatérale </a:t>
            </a:r>
            <a:r>
              <a:rPr lang="fr-FR" sz="2400" dirty="0" err="1">
                <a:solidFill>
                  <a:prstClr val="black"/>
                </a:solidFill>
              </a:rPr>
              <a:t>aréactive</a:t>
            </a:r>
            <a:r>
              <a:rPr lang="fr-FR" sz="2400" dirty="0">
                <a:solidFill>
                  <a:prstClr val="black"/>
                </a:solidFill>
              </a:rPr>
              <a:t> :</a:t>
            </a:r>
          </a:p>
          <a:p>
            <a:pPr lvl="1">
              <a:buClr>
                <a:srgbClr val="727CA3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prstClr val="black"/>
                </a:solidFill>
              </a:rPr>
              <a:t>mort cérébrale ;</a:t>
            </a:r>
          </a:p>
          <a:p>
            <a:pPr lvl="1">
              <a:buClr>
                <a:srgbClr val="727CA3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prstClr val="black"/>
                </a:solidFill>
              </a:rPr>
              <a:t>encéphalopathie post-anoxique ;</a:t>
            </a:r>
          </a:p>
          <a:p>
            <a:pPr lvl="1">
              <a:buClr>
                <a:srgbClr val="727CA3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prstClr val="black"/>
                </a:solidFill>
              </a:rPr>
              <a:t>hypothermie ;</a:t>
            </a:r>
          </a:p>
          <a:p>
            <a:pPr lvl="1">
              <a:buClr>
                <a:srgbClr val="727CA3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prstClr val="black"/>
                </a:solidFill>
              </a:rPr>
              <a:t>souffrance mésencéphalique ;</a:t>
            </a:r>
          </a:p>
          <a:p>
            <a:pPr lvl="1">
              <a:buClr>
                <a:srgbClr val="727CA3"/>
              </a:buClr>
              <a:buFont typeface="Arial" panose="020B0604020202020204" pitchFamily="34" charset="0"/>
              <a:buChar char="•"/>
            </a:pPr>
            <a:r>
              <a:rPr lang="fr-FR" sz="2100" dirty="0">
                <a:solidFill>
                  <a:prstClr val="black"/>
                </a:solidFill>
              </a:rPr>
              <a:t>certaines intoxications (anticholinergiques, organophosphorés, barbituriques).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endParaRPr lang="fr-FR" sz="2100" dirty="0">
              <a:solidFill>
                <a:srgbClr val="464653"/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4428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b. Examen des yeux:</a:t>
            </a:r>
            <a:endParaRPr lang="fr-FR" dirty="0">
              <a:solidFill>
                <a:prstClr val="black"/>
              </a:solidFill>
            </a:endParaRP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</a:rPr>
              <a:t>Position des globes oculaires: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- Patient </a:t>
            </a:r>
            <a:r>
              <a:rPr lang="fr-FR" dirty="0">
                <a:solidFill>
                  <a:prstClr val="black"/>
                </a:solidFill>
              </a:rPr>
              <a:t>regarde son hémicorps sain : déviation conjuguée des yeux dans le plan horizontal </a:t>
            </a:r>
            <a:r>
              <a:rPr lang="fr-FR" dirty="0" err="1">
                <a:solidFill>
                  <a:prstClr val="black"/>
                </a:solidFill>
              </a:rPr>
              <a:t>ipsilatérale</a:t>
            </a:r>
            <a:r>
              <a:rPr lang="fr-FR" dirty="0">
                <a:solidFill>
                  <a:prstClr val="black"/>
                </a:solidFill>
              </a:rPr>
              <a:t> à la lésion → lésion hémisphérique.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Patient regarde son hémiplégie : déviation conjuguée des yeux controlatérale à la lésion → lésion protubérantielle.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Strabisme horizontal → atteinte d’un nerf oculomoteur (III, VI).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</a:t>
            </a:r>
            <a:r>
              <a:rPr lang="fr-FR" dirty="0" err="1">
                <a:solidFill>
                  <a:prstClr val="black"/>
                </a:solidFill>
              </a:rPr>
              <a:t>Skew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dirty="0" err="1">
                <a:solidFill>
                  <a:prstClr val="black"/>
                </a:solidFill>
              </a:rPr>
              <a:t>deviation</a:t>
            </a:r>
            <a:r>
              <a:rPr lang="fr-FR" dirty="0">
                <a:solidFill>
                  <a:prstClr val="black"/>
                </a:solidFill>
              </a:rPr>
              <a:t> (déviation oblique avec un œil vers le haut et un vers le bas) → lésion du tronc cérébral.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2123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c. Etude du tonus et des reflexes: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- Recherche </a:t>
            </a:r>
            <a:r>
              <a:rPr lang="fr-FR" dirty="0">
                <a:solidFill>
                  <a:prstClr val="black"/>
                </a:solidFill>
              </a:rPr>
              <a:t>de signes méningés et d’une hypotonie d’un hémicorps.</a:t>
            </a:r>
          </a:p>
          <a:p>
            <a:pPr lvl="0">
              <a:buClr>
                <a:srgbClr val="727CA3"/>
              </a:buClr>
              <a:buFontTx/>
              <a:buChar char="-"/>
            </a:pPr>
            <a:r>
              <a:rPr lang="fr-FR" dirty="0">
                <a:solidFill>
                  <a:prstClr val="black"/>
                </a:solidFill>
              </a:rPr>
              <a:t>Recherche d’un signe de Babinski, de valeur localisatrice si unilatéral.</a:t>
            </a:r>
          </a:p>
          <a:p>
            <a:pPr marL="0" lvl="0" indent="0">
              <a:buClr>
                <a:srgbClr val="727CA3"/>
              </a:buClr>
              <a:buNone/>
            </a:pPr>
            <a:endParaRPr lang="fr-F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03550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B.  Examen neurologique détaillé :</a:t>
            </a:r>
            <a:endParaRPr lang="fr-FR" u="sng" dirty="0"/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 smtClean="0">
                <a:solidFill>
                  <a:prstClr val="black"/>
                </a:solidFill>
              </a:rPr>
              <a:t>	d. Etude de la fonction ventilatoire: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 smtClean="0">
                <a:solidFill>
                  <a:prstClr val="black"/>
                </a:solidFill>
              </a:rPr>
              <a:t>Respiration </a:t>
            </a:r>
            <a:r>
              <a:rPr lang="fr-FR" dirty="0">
                <a:solidFill>
                  <a:prstClr val="black"/>
                </a:solidFill>
              </a:rPr>
              <a:t>périodique de </a:t>
            </a:r>
            <a:r>
              <a:rPr lang="fr-FR" dirty="0" err="1">
                <a:solidFill>
                  <a:prstClr val="black"/>
                </a:solidFill>
              </a:rPr>
              <a:t>Cheyne</a:t>
            </a:r>
            <a:r>
              <a:rPr lang="fr-FR" dirty="0">
                <a:solidFill>
                  <a:prstClr val="black"/>
                </a:solidFill>
              </a:rPr>
              <a:t>-Stokes (mouvements respiratoires d’amplitude variable avec alternance régulière de périodes d’apnée et d’hyperpnée) → souffrance diencéphalique ou mésencéphalique supérieure ou perturbations métaboliques générales</a:t>
            </a:r>
            <a:r>
              <a:rPr lang="fr-FR" dirty="0" smtClean="0">
                <a:solidFill>
                  <a:prstClr val="black"/>
                </a:solidFill>
              </a:rPr>
              <a:t>.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>
                <a:solidFill>
                  <a:prstClr val="black"/>
                </a:solidFill>
              </a:rPr>
              <a:t>Dyspnée de </a:t>
            </a:r>
            <a:r>
              <a:rPr lang="fr-FR" dirty="0" err="1">
                <a:solidFill>
                  <a:prstClr val="black"/>
                </a:solidFill>
              </a:rPr>
              <a:t>Kussmaul</a:t>
            </a:r>
            <a:r>
              <a:rPr lang="fr-FR" dirty="0">
                <a:solidFill>
                  <a:prstClr val="black"/>
                </a:solidFill>
              </a:rPr>
              <a:t> (alternance inspiration-pause en inspiration-expiration-pause en expiration) → souffrance de la partie basse du tronc, acidose métabolique ; pronostic variable selon la cause.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>
                <a:solidFill>
                  <a:prstClr val="black"/>
                </a:solidFill>
              </a:rPr>
              <a:t>Respiration ataxique, irrégulière et anarchique → souffrance bulbaire avant l’arrêt cardiaque</a:t>
            </a:r>
          </a:p>
          <a:p>
            <a:pPr marL="0" lvl="0" indent="0">
              <a:buClr>
                <a:srgbClr val="727CA3"/>
              </a:buClr>
              <a:buNone/>
            </a:pPr>
            <a:endParaRPr lang="fr-F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501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3. </a:t>
            </a:r>
            <a:r>
              <a:rPr lang="fr-FR" u="sng" dirty="0" smtClean="0"/>
              <a:t>Classification des comas:</a:t>
            </a:r>
            <a:endParaRPr lang="fr-FR" u="sng" dirty="0"/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v"/>
            </a:pPr>
            <a:r>
              <a:rPr lang="fr-FR" dirty="0">
                <a:solidFill>
                  <a:prstClr val="black"/>
                </a:solidFill>
              </a:rPr>
              <a:t>Echelle de gravité:</a:t>
            </a:r>
          </a:p>
          <a:p>
            <a:pPr lvl="1">
              <a:buClr>
                <a:srgbClr val="727CA3"/>
              </a:buClr>
              <a:buFont typeface="Wingdings" panose="05000000000000000000" pitchFamily="2" charset="2"/>
              <a:buChar char="q"/>
            </a:pPr>
            <a:r>
              <a:rPr lang="fr-FR" dirty="0">
                <a:solidFill>
                  <a:prstClr val="black"/>
                </a:solidFill>
              </a:rPr>
              <a:t>Échelle de Glasgow  :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s’établit sur trois types de réponse : ouverture des yeux (E), réponse motrice (M), réponse verbale (V) (cotation attribuée à la meilleure des réponses) ;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somme E + M + V définit un score de 3 (coma profond) à 15 (conscience normale) ;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coma si score ≤ 7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195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3. </a:t>
            </a:r>
            <a:r>
              <a:rPr lang="fr-FR" u="sng" dirty="0" smtClean="0"/>
              <a:t>Classification des comas: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Stade 1 : patient dit en coma vigil, réponses possibles (phrases ± compréhensibles) aux stimulations répétées verbales et sensorielles, mouvements de défense adaptés contre la douleur.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Stade 2 : coma léger, réponse inadaptée aux stimulations nociceptives, pas de troubles neurovégétatifs.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Stade 3 (coma carus) : coma profond, mouvements de décérébration aux stimulations nociceptives ou absence de réponse, troubles neurovégétatifs.</a:t>
            </a:r>
          </a:p>
          <a:p>
            <a:pPr marL="0" lvl="0" indent="0">
              <a:buClr>
                <a:srgbClr val="727CA3"/>
              </a:buClr>
              <a:buNone/>
            </a:pPr>
            <a:r>
              <a:rPr lang="fr-FR" dirty="0">
                <a:solidFill>
                  <a:prstClr val="black"/>
                </a:solidFill>
              </a:rPr>
              <a:t>- Stade 4 : coma dépassé, pas de réponse aux stimulations, hypotonie, mydriase, abolition des fonctions végétatives.</a:t>
            </a:r>
          </a:p>
          <a:p>
            <a:pPr marL="0" indent="0">
              <a:buNone/>
            </a:pP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val="421381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fr-FR" dirty="0" smtClean="0"/>
              <a:t>Comas: </a:t>
            </a:r>
          </a:p>
          <a:p>
            <a:pPr marL="0" indent="0">
              <a:buNone/>
            </a:pPr>
            <a:r>
              <a:rPr lang="fr-FR" dirty="0" smtClean="0"/>
              <a:t>	1. Définitions </a:t>
            </a:r>
          </a:p>
          <a:p>
            <a:pPr marL="0" indent="0">
              <a:buNone/>
            </a:pPr>
            <a:r>
              <a:rPr lang="fr-FR" dirty="0"/>
              <a:t>	2</a:t>
            </a:r>
            <a:r>
              <a:rPr lang="fr-FR" dirty="0" smtClean="0"/>
              <a:t>. Conduite tenue: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	A. </a:t>
            </a:r>
            <a:r>
              <a:rPr lang="fr-FR" dirty="0"/>
              <a:t>Prise en charge en </a:t>
            </a:r>
            <a:r>
              <a:rPr lang="fr-FR" dirty="0" smtClean="0"/>
              <a:t>urgence</a:t>
            </a:r>
          </a:p>
          <a:p>
            <a:pPr marL="0" indent="0">
              <a:buNone/>
            </a:pPr>
            <a:r>
              <a:rPr lang="fr-FR" dirty="0"/>
              <a:t>		</a:t>
            </a:r>
            <a:r>
              <a:rPr lang="fr-FR" dirty="0" smtClean="0"/>
              <a:t>B. Examen neurologique détaillé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3.  Classification des comas</a:t>
            </a:r>
          </a:p>
          <a:p>
            <a:pPr marL="0" indent="0">
              <a:buNone/>
            </a:pPr>
            <a:r>
              <a:rPr lang="fr-FR" dirty="0" smtClean="0"/>
              <a:t>	4.  Diagnostic différentiel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5.  Diagnostic étiologique</a:t>
            </a:r>
          </a:p>
          <a:p>
            <a:pPr marL="0" indent="0">
              <a:buNone/>
            </a:pPr>
            <a:r>
              <a:rPr lang="fr-FR" dirty="0" smtClean="0"/>
              <a:t>II. Perte de connaissance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950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4</a:t>
            </a:r>
            <a:r>
              <a:rPr lang="fr-FR" u="sng" dirty="0" smtClean="0"/>
              <a:t>. </a:t>
            </a:r>
            <a:r>
              <a:rPr lang="fr-FR" u="sng" dirty="0"/>
              <a:t>D</a:t>
            </a:r>
            <a:r>
              <a:rPr lang="fr-FR" u="sng" dirty="0" smtClean="0"/>
              <a:t>iagnostic différentiel: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Si </a:t>
            </a:r>
            <a:r>
              <a:rPr lang="fr-FR" dirty="0"/>
              <a:t>le malade ne parle pas, </a:t>
            </a:r>
            <a:r>
              <a:rPr lang="fr-FR" dirty="0" smtClean="0"/>
              <a:t>n'obéit </a:t>
            </a:r>
            <a:r>
              <a:rPr lang="fr-FR" dirty="0"/>
              <a:t>pas aux ordres, mais qu'il bouge et a les yeux </a:t>
            </a:r>
            <a:r>
              <a:rPr lang="fr-FR" dirty="0" smtClean="0"/>
              <a:t>ouverts</a:t>
            </a:r>
          </a:p>
          <a:p>
            <a:pPr marL="0" indent="0">
              <a:buNone/>
            </a:pPr>
            <a:r>
              <a:rPr lang="fr-FR" dirty="0" smtClean="0"/>
              <a:t>Aphasie </a:t>
            </a:r>
            <a:r>
              <a:rPr lang="fr-FR" dirty="0"/>
              <a:t>globale ou aphasie de Broca, ou état </a:t>
            </a:r>
            <a:r>
              <a:rPr lang="fr-FR" dirty="0" smtClean="0"/>
              <a:t>psychotique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Si le malade ne parle pas, n’obéit pas, garde les yeux ouverts, mais ne bouge pas</a:t>
            </a:r>
          </a:p>
          <a:p>
            <a:pPr marL="0" indent="0">
              <a:buNone/>
            </a:pPr>
            <a:r>
              <a:rPr lang="fr-FR" dirty="0" smtClean="0"/>
              <a:t>Mutisme </a:t>
            </a:r>
            <a:r>
              <a:rPr lang="fr-FR" dirty="0" err="1"/>
              <a:t>akinétique</a:t>
            </a:r>
            <a:r>
              <a:rPr lang="fr-FR" dirty="0"/>
              <a:t> caractérisé par un syndrome frontal bilatéral, négligence motrice et sensitive, inattention, absence </a:t>
            </a:r>
            <a:r>
              <a:rPr lang="fr-FR" dirty="0" smtClean="0"/>
              <a:t>de </a:t>
            </a:r>
            <a:r>
              <a:rPr lang="fr-FR" dirty="0"/>
              <a:t>déficit moteur, réflexes et tonus </a:t>
            </a:r>
            <a:r>
              <a:rPr lang="fr-FR" dirty="0" smtClean="0"/>
              <a:t>normaux.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05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u="sng" dirty="0" smtClean="0"/>
              <a:t>4. </a:t>
            </a:r>
            <a:r>
              <a:rPr lang="fr-FR" u="sng" dirty="0"/>
              <a:t>D</a:t>
            </a:r>
            <a:r>
              <a:rPr lang="fr-FR" u="sng" dirty="0" smtClean="0"/>
              <a:t>iagnostic différentiel: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Si </a:t>
            </a:r>
            <a:r>
              <a:rPr lang="fr-FR" dirty="0"/>
              <a:t>le malade ne parle pas, ne bouge pas et garde les yeux fermés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Hystérie ou </a:t>
            </a:r>
            <a:r>
              <a:rPr lang="fr-FR" dirty="0"/>
              <a:t>simulation avec </a:t>
            </a:r>
            <a:r>
              <a:rPr lang="fr-FR" dirty="0" smtClean="0"/>
              <a:t>phénomène </a:t>
            </a:r>
            <a:r>
              <a:rPr lang="fr-FR" dirty="0"/>
              <a:t>d'opposition lors de la </a:t>
            </a:r>
            <a:r>
              <a:rPr lang="fr-FR" dirty="0" smtClean="0"/>
              <a:t>levée </a:t>
            </a:r>
            <a:r>
              <a:rPr lang="fr-FR" dirty="0"/>
              <a:t>des </a:t>
            </a:r>
            <a:r>
              <a:rPr lang="fr-FR" dirty="0" smtClean="0"/>
              <a:t>paupières, persistance </a:t>
            </a:r>
            <a:r>
              <a:rPr lang="fr-FR" dirty="0"/>
              <a:t>d'un certain tonus lors de la mobilisation passive des membres, mouvement </a:t>
            </a:r>
            <a:r>
              <a:rPr lang="fr-FR" dirty="0" smtClean="0"/>
              <a:t>d’évitement de </a:t>
            </a:r>
            <a:r>
              <a:rPr lang="fr-FR" dirty="0"/>
              <a:t>la main lorsqu'on laisse tomber celle-ci vers les yeux maintenus ouverts.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2174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u="sng" dirty="0"/>
              <a:t>5</a:t>
            </a:r>
            <a:r>
              <a:rPr lang="fr-FR" u="sng" dirty="0" smtClean="0"/>
              <a:t>. </a:t>
            </a:r>
            <a:r>
              <a:rPr lang="fr-FR" u="sng" dirty="0"/>
              <a:t>D</a:t>
            </a:r>
            <a:r>
              <a:rPr lang="fr-FR" u="sng" dirty="0" smtClean="0"/>
              <a:t>iagnostic étiologique:</a:t>
            </a:r>
          </a:p>
          <a:p>
            <a:pPr marL="514350" indent="-514350">
              <a:buAutoNum type="alphaUcPeriod"/>
            </a:pPr>
            <a:r>
              <a:rPr lang="fr-FR" dirty="0" smtClean="0"/>
              <a:t>Coma toxique: </a:t>
            </a:r>
          </a:p>
          <a:p>
            <a:pPr marL="0" indent="0">
              <a:buNone/>
            </a:pPr>
            <a:r>
              <a:rPr lang="fr-FR" dirty="0" smtClean="0"/>
              <a:t>- Cause </a:t>
            </a:r>
            <a:r>
              <a:rPr lang="fr-FR" dirty="0"/>
              <a:t>évoquée devant tout coma de cause inexpliquée </a:t>
            </a:r>
            <a:r>
              <a:rPr lang="fr-FR" dirty="0" smtClean="0"/>
              <a:t>  (</a:t>
            </a:r>
            <a:r>
              <a:rPr lang="fr-FR" dirty="0"/>
              <a:t>la recherche de toxiques dans les urines et dans le sang s’impose : </a:t>
            </a:r>
            <a:r>
              <a:rPr lang="fr-FR" dirty="0" err="1"/>
              <a:t>barbitémie</a:t>
            </a:r>
            <a:r>
              <a:rPr lang="fr-FR" dirty="0"/>
              <a:t>, alcoolémie).</a:t>
            </a:r>
          </a:p>
          <a:p>
            <a:pPr marL="0" indent="0">
              <a:buNone/>
            </a:pPr>
            <a:r>
              <a:rPr lang="fr-FR" dirty="0" smtClean="0"/>
              <a:t>- Devant </a:t>
            </a:r>
            <a:r>
              <a:rPr lang="fr-FR" dirty="0"/>
              <a:t>un coma dépassé (</a:t>
            </a:r>
            <a:r>
              <a:rPr lang="fr-FR" dirty="0" err="1"/>
              <a:t>aréactivité</a:t>
            </a:r>
            <a:r>
              <a:rPr lang="fr-FR" dirty="0"/>
              <a:t>, mydriase, hypothermie, apnée, collapsus circulatoire, voire silence électrique à l’EEG), l’exclusion de toute participation toxique doit être formelle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75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514350" indent="-514350">
              <a:buAutoNum type="alphaUcPeriod"/>
            </a:pPr>
            <a:r>
              <a:rPr lang="fr-FR" dirty="0" smtClean="0"/>
              <a:t>Coma toxique: </a:t>
            </a:r>
          </a:p>
          <a:p>
            <a:pPr marL="0" indent="0">
              <a:buNone/>
            </a:pPr>
            <a:r>
              <a:rPr lang="fr-FR" dirty="0" smtClean="0"/>
              <a:t>On </a:t>
            </a:r>
            <a:r>
              <a:rPr lang="fr-FR" dirty="0"/>
              <a:t>distingue causes iatrogènes et causes </a:t>
            </a:r>
            <a:r>
              <a:rPr lang="fr-FR" dirty="0" smtClean="0"/>
              <a:t>exogènes: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Causes </a:t>
            </a:r>
            <a:r>
              <a:rPr lang="fr-FR" dirty="0" smtClean="0"/>
              <a:t>iatrogènes: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- Barbituriques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Antidépresseur </a:t>
            </a:r>
            <a:r>
              <a:rPr lang="fr-FR" dirty="0"/>
              <a:t>tricyclique 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Causes exogènes: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- Intoxication </a:t>
            </a:r>
            <a:r>
              <a:rPr lang="fr-FR" dirty="0"/>
              <a:t>oxycarbonée </a:t>
            </a:r>
            <a:r>
              <a:rPr lang="fr-FR" dirty="0" smtClean="0"/>
              <a:t>(syndrome </a:t>
            </a:r>
            <a:r>
              <a:rPr lang="fr-FR" dirty="0"/>
              <a:t>pyramidal et hypertonie généralisée, convulsions fréquentes).</a:t>
            </a:r>
          </a:p>
          <a:p>
            <a:pPr marL="0" indent="0">
              <a:buNone/>
            </a:pPr>
            <a:r>
              <a:rPr lang="fr-FR" dirty="0" smtClean="0"/>
              <a:t>- Intoxication </a:t>
            </a:r>
            <a:r>
              <a:rPr lang="fr-FR" dirty="0"/>
              <a:t>alcoolique aiguë.</a:t>
            </a:r>
          </a:p>
          <a:p>
            <a:pPr marL="0" indent="0">
              <a:buNone/>
            </a:pPr>
            <a:r>
              <a:rPr lang="fr-FR" dirty="0" smtClean="0"/>
              <a:t>- Produits </a:t>
            </a:r>
            <a:r>
              <a:rPr lang="fr-FR" dirty="0"/>
              <a:t>organophosphorés (</a:t>
            </a:r>
            <a:r>
              <a:rPr lang="fr-FR" dirty="0" smtClean="0"/>
              <a:t>insecticides)</a:t>
            </a:r>
          </a:p>
        </p:txBody>
      </p:sp>
    </p:spTree>
    <p:extLst>
      <p:ext uri="{BB962C8B-B14F-4D97-AF65-F5344CB8AC3E}">
        <p14:creationId xmlns:p14="http://schemas.microsoft.com/office/powerpoint/2010/main" val="16228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u="sng" dirty="0" smtClean="0"/>
              <a:t>. </a:t>
            </a:r>
            <a:r>
              <a:rPr lang="fr-FR" u="sng" dirty="0"/>
              <a:t>D</a:t>
            </a:r>
            <a:r>
              <a:rPr lang="fr-FR" u="sng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. Coma métabolique: </a:t>
            </a:r>
          </a:p>
          <a:p>
            <a:r>
              <a:rPr lang="fr-FR" b="1" dirty="0">
                <a:solidFill>
                  <a:srgbClr val="FF0000"/>
                </a:solidFill>
              </a:rPr>
              <a:t>Quelle que soit la cause d’un coma, un facteur métabolique surajouté doit être envisagé.</a:t>
            </a:r>
          </a:p>
          <a:p>
            <a:r>
              <a:rPr lang="fr-FR" dirty="0"/>
              <a:t>Évoqué devant un coma d’apparition rapidement progressive avec des antécédents évocateurs</a:t>
            </a:r>
          </a:p>
          <a:p>
            <a:pPr marL="514350" indent="-514350">
              <a:buAutoNum type="alphaUcPeriod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67259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u="sng" dirty="0" smtClean="0"/>
              <a:t>5. </a:t>
            </a:r>
            <a:r>
              <a:rPr lang="fr-FR" u="sng" dirty="0"/>
              <a:t>D</a:t>
            </a:r>
            <a:r>
              <a:rPr lang="fr-FR" u="sng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. Coma métabolique: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L’anoxie </a:t>
            </a:r>
            <a:r>
              <a:rPr lang="fr-FR" dirty="0"/>
              <a:t>cérébrale </a:t>
            </a:r>
            <a:r>
              <a:rPr lang="fr-FR" dirty="0" smtClean="0"/>
              <a:t>: par arrêt </a:t>
            </a:r>
            <a:r>
              <a:rPr lang="fr-FR" dirty="0"/>
              <a:t>cardiaque, choc cardiogénique, infectieux ou </a:t>
            </a:r>
            <a:r>
              <a:rPr lang="fr-FR" dirty="0" smtClean="0"/>
              <a:t>hémorragique.    Autres </a:t>
            </a:r>
            <a:r>
              <a:rPr lang="fr-FR" dirty="0"/>
              <a:t>causes : asphyxie, fausse route alimentaire, embolie pulmonaire, trouble du rythme </a:t>
            </a:r>
            <a:r>
              <a:rPr lang="fr-FR" dirty="0" smtClean="0"/>
              <a:t>cardiaque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L’hypoglycémie </a:t>
            </a:r>
            <a:r>
              <a:rPr lang="fr-FR" dirty="0"/>
              <a:t>: coma avec sueurs abondantes, signe de Babinski bilatéral, hypothermie, parfois crises convulsives et signes déficitaires </a:t>
            </a:r>
            <a:r>
              <a:rPr lang="fr-FR" dirty="0" smtClean="0"/>
              <a:t>localisés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Les </a:t>
            </a:r>
            <a:r>
              <a:rPr lang="fr-FR" dirty="0"/>
              <a:t>encéphalopathies hypo-</a:t>
            </a:r>
            <a:r>
              <a:rPr lang="fr-FR" dirty="0" err="1"/>
              <a:t>osmolaires</a:t>
            </a:r>
            <a:r>
              <a:rPr lang="fr-FR" dirty="0"/>
              <a:t> (les grandes hyponatrémies s’accompagnent de troubles de vigilance et de crises convulsives) ou hyper-</a:t>
            </a:r>
            <a:r>
              <a:rPr lang="fr-FR" dirty="0" err="1"/>
              <a:t>osmolaire</a:t>
            </a:r>
            <a:r>
              <a:rPr lang="fr-FR" dirty="0"/>
              <a:t> (diabète)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6213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u="sng" dirty="0"/>
              <a:t>5</a:t>
            </a:r>
            <a:r>
              <a:rPr lang="fr-FR" u="sng" dirty="0" smtClean="0"/>
              <a:t>. </a:t>
            </a:r>
            <a:r>
              <a:rPr lang="fr-FR" u="sng" dirty="0"/>
              <a:t>D</a:t>
            </a:r>
            <a:r>
              <a:rPr lang="fr-FR" u="sng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. Coma métabolique: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L'encéphalopathie </a:t>
            </a:r>
            <a:r>
              <a:rPr lang="fr-FR" dirty="0"/>
              <a:t>de Gayet-Wernicke (carence en vitamine B1) : troubles de vigilance avec paralysie oculomotrice, troubles de l’équilibre, syndrome cérébelleux ; l’évolution vers le coma est parfois précipitée par l’administration de sérum glucosé sans vitamine B1 associée </a:t>
            </a:r>
            <a:r>
              <a:rPr lang="fr-FR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L’encéphalopathie </a:t>
            </a:r>
            <a:r>
              <a:rPr lang="fr-FR" dirty="0"/>
              <a:t>hépatique : coma précédé d’une confusion avec </a:t>
            </a:r>
            <a:r>
              <a:rPr lang="fr-FR" dirty="0" err="1"/>
              <a:t>astérixis</a:t>
            </a:r>
            <a:r>
              <a:rPr lang="fr-FR" dirty="0"/>
              <a:t> (</a:t>
            </a:r>
            <a:r>
              <a:rPr lang="fr-FR" dirty="0" err="1"/>
              <a:t>myoclonies</a:t>
            </a:r>
            <a:r>
              <a:rPr lang="fr-FR" dirty="0"/>
              <a:t> négatives</a:t>
            </a:r>
            <a:r>
              <a:rPr lang="fr-F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59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b</a:t>
            </a:r>
            <a:r>
              <a:rPr lang="fr-FR" dirty="0" smtClean="0"/>
              <a:t>. Coma métabolique: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L’encéphalopathie </a:t>
            </a:r>
            <a:r>
              <a:rPr lang="fr-FR" dirty="0"/>
              <a:t>de l’insuffisance rénale : évolution progressive vers le coma, manifestations motrices </a:t>
            </a:r>
            <a:r>
              <a:rPr lang="fr-FR" dirty="0" smtClean="0"/>
              <a:t>fréquentes </a:t>
            </a:r>
            <a:r>
              <a:rPr lang="fr-FR" dirty="0"/>
              <a:t>(</a:t>
            </a:r>
            <a:r>
              <a:rPr lang="fr-FR" dirty="0" err="1"/>
              <a:t>astérixis</a:t>
            </a:r>
            <a:r>
              <a:rPr lang="fr-FR" dirty="0"/>
              <a:t>, </a:t>
            </a:r>
            <a:r>
              <a:rPr lang="fr-FR" dirty="0" err="1"/>
              <a:t>myoclonies</a:t>
            </a:r>
            <a:r>
              <a:rPr lang="fr-FR" dirty="0"/>
              <a:t>, crises convulsives) </a:t>
            </a:r>
            <a:r>
              <a:rPr lang="fr-FR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L’encéphalopathie </a:t>
            </a:r>
            <a:r>
              <a:rPr lang="fr-FR" dirty="0"/>
              <a:t>des affections endocriniennes : hypothyroïdie sévère, insuffisance surrénale aiguë, hypercalcémie.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6031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 smtClean="0"/>
              <a:t>c. Coma épileptique: </a:t>
            </a:r>
          </a:p>
          <a:p>
            <a:pPr marL="0" indent="0">
              <a:buNone/>
            </a:pPr>
            <a:r>
              <a:rPr lang="fr-FR" dirty="0" smtClean="0"/>
              <a:t>- Le </a:t>
            </a:r>
            <a:r>
              <a:rPr lang="fr-FR" dirty="0"/>
              <a:t>coma </a:t>
            </a:r>
            <a:r>
              <a:rPr lang="fr-FR" dirty="0" err="1"/>
              <a:t>post-critique</a:t>
            </a:r>
            <a:r>
              <a:rPr lang="fr-FR" dirty="0"/>
              <a:t> n’excède pas 20 à 30 minutes. </a:t>
            </a:r>
            <a:r>
              <a:rPr lang="fr-FR" dirty="0" smtClean="0"/>
              <a:t>    Au-delà</a:t>
            </a:r>
            <a:r>
              <a:rPr lang="fr-FR" dirty="0"/>
              <a:t>, il faut envisager une complication traumatique, vasculaire, tumorale, infectieuse, toxique, iatrogène ou métabolique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- Devant </a:t>
            </a:r>
            <a:r>
              <a:rPr lang="fr-FR" dirty="0"/>
              <a:t>un coma en l’absence de notion de crise </a:t>
            </a:r>
            <a:r>
              <a:rPr lang="fr-FR" dirty="0" err="1"/>
              <a:t>tonicoclonique</a:t>
            </a:r>
            <a:r>
              <a:rPr lang="fr-FR" dirty="0"/>
              <a:t>, rechercher systématiquement une perte d’urine, morsure de langue, respiration stertoreuse.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557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d</a:t>
            </a:r>
            <a:r>
              <a:rPr lang="fr-FR" dirty="0" smtClean="0"/>
              <a:t>. Coma avec signes méningés: </a:t>
            </a:r>
          </a:p>
          <a:p>
            <a:pPr>
              <a:buFontTx/>
              <a:buChar char="-"/>
            </a:pPr>
            <a:r>
              <a:rPr lang="fr-FR" dirty="0" smtClean="0"/>
              <a:t>La prise de température oriente le diagnostic</a:t>
            </a:r>
            <a:r>
              <a:rPr lang="vi-VN" dirty="0" smtClean="0"/>
              <a:t>.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En dehors d’un contexte fébrile: </a:t>
            </a:r>
          </a:p>
          <a:p>
            <a:pPr>
              <a:buFontTx/>
              <a:buChar char="-"/>
            </a:pPr>
            <a:r>
              <a:rPr lang="fr-FR" b="1" dirty="0" smtClean="0"/>
              <a:t>Hémorragie méningée +++++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Devant un coma fébrile:</a:t>
            </a:r>
          </a:p>
          <a:p>
            <a:pPr marL="0" indent="0">
              <a:buNone/>
            </a:pPr>
            <a:r>
              <a:rPr lang="fr-FR" dirty="0" smtClean="0"/>
              <a:t>- Méningo-encéphalite bactérienne: en premier lieu.    Indication </a:t>
            </a:r>
            <a:r>
              <a:rPr lang="fr-FR" dirty="0"/>
              <a:t>majeure de la ponction lombaire (réaction cellulaire, </a:t>
            </a:r>
            <a:r>
              <a:rPr lang="fr-FR" dirty="0" err="1"/>
              <a:t>hypoglycorachie</a:t>
            </a:r>
            <a:r>
              <a:rPr lang="fr-FR" dirty="0"/>
              <a:t>). En cas de signes de focalisation, elle sera précédée en urgence d’un scanner cérébral (contre-indication en cas d’effet de masse</a:t>
            </a:r>
            <a:r>
              <a:rPr lang="fr-FR" dirty="0" smtClean="0"/>
              <a:t>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370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r>
              <a:rPr lang="fr-FR" dirty="0" smtClean="0"/>
              <a:t>1. Définitions: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/>
              <a:t>Coma </a:t>
            </a:r>
            <a:r>
              <a:rPr lang="fr-FR" dirty="0" smtClean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du </a:t>
            </a:r>
            <a:r>
              <a:rPr lang="fr-FR" dirty="0"/>
              <a:t>grec ancien </a:t>
            </a:r>
            <a:r>
              <a:rPr lang="fr-FR" dirty="0" err="1"/>
              <a:t>κῶμ</a:t>
            </a:r>
            <a:r>
              <a:rPr lang="fr-FR" dirty="0"/>
              <a:t>α, kôma (« sommeil profond </a:t>
            </a:r>
            <a:r>
              <a:rPr lang="fr-FR" dirty="0" smtClean="0"/>
              <a:t>»)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suppression de la vigilance (ou éveil), composante de la conscience. </a:t>
            </a:r>
          </a:p>
          <a:p>
            <a:pPr>
              <a:buFontTx/>
              <a:buChar char="-"/>
            </a:pPr>
            <a:r>
              <a:rPr lang="fr-FR" dirty="0" smtClean="0"/>
              <a:t>Il traduit: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Une souffrance de la formation réticulée activatrice ascendante du tronc cérébral: support neurophysiologique de la vigilance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 smtClean="0"/>
              <a:t>Une souffrance corticale diffuse</a:t>
            </a:r>
          </a:p>
          <a:p>
            <a:pPr>
              <a:buFontTx/>
              <a:buChar char="-"/>
            </a:pPr>
            <a:r>
              <a:rPr lang="fr-FR" b="1" dirty="0" smtClean="0">
                <a:solidFill>
                  <a:srgbClr val="FF0000"/>
                </a:solidFill>
              </a:rPr>
              <a:t>C’est une urgence diagnostique et thérapeutique </a:t>
            </a:r>
          </a:p>
          <a:p>
            <a:pPr>
              <a:buFontTx/>
              <a:buChar char="-"/>
            </a:pPr>
            <a:r>
              <a:rPr lang="fr-FR" dirty="0"/>
              <a:t>Il </a:t>
            </a:r>
            <a:r>
              <a:rPr lang="fr-FR" dirty="0" smtClean="0"/>
              <a:t>peut </a:t>
            </a:r>
            <a:r>
              <a:rPr lang="fr-FR" dirty="0"/>
              <a:t>apparaître d’emblée ou faire suite à une obnubilation ou à une stupeur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98154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e</a:t>
            </a:r>
            <a:r>
              <a:rPr lang="fr-FR" dirty="0" smtClean="0"/>
              <a:t>. Coma avec signes de focalisation: </a:t>
            </a:r>
          </a:p>
          <a:p>
            <a:pPr>
              <a:buFontTx/>
              <a:buChar char="-"/>
            </a:pPr>
            <a:r>
              <a:rPr lang="fr-FR" dirty="0"/>
              <a:t>L’imagerie cérébrale en urgence contribue au diagnostic</a:t>
            </a:r>
            <a:r>
              <a:rPr lang="fr-FR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Début progressif: </a:t>
            </a:r>
          </a:p>
          <a:p>
            <a:pPr marL="0" indent="0">
              <a:buNone/>
            </a:pPr>
            <a:r>
              <a:rPr lang="fr-FR" dirty="0"/>
              <a:t>Un début progressif évoque un processus expansif </a:t>
            </a:r>
            <a:r>
              <a:rPr lang="fr-FR" dirty="0" smtClean="0"/>
              <a:t>intracrânien.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Début brutal: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Une </a:t>
            </a:r>
            <a:r>
              <a:rPr lang="fr-FR" dirty="0"/>
              <a:t>hémorragie cérébrale :</a:t>
            </a:r>
          </a:p>
          <a:p>
            <a:pPr marL="0" indent="0">
              <a:buNone/>
            </a:pPr>
            <a:r>
              <a:rPr lang="fr-FR" dirty="0" smtClean="0"/>
              <a:t>Coma </a:t>
            </a:r>
            <a:r>
              <a:rPr lang="fr-FR" dirty="0"/>
              <a:t>souvent d’installation brutale avec céphalées, vomissements et signes de focalisation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740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5</a:t>
            </a:r>
            <a:r>
              <a:rPr lang="fr-FR" dirty="0" smtClean="0"/>
              <a:t>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e</a:t>
            </a:r>
            <a:r>
              <a:rPr lang="fr-FR" dirty="0" smtClean="0"/>
              <a:t>. Coma avec signes de focalisation: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Début brutal: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Un accident vasculaire ischémique :</a:t>
            </a:r>
          </a:p>
          <a:p>
            <a:pPr>
              <a:buFontTx/>
              <a:buChar char="-"/>
            </a:pPr>
            <a:r>
              <a:rPr lang="fr-FR" dirty="0" smtClean="0"/>
              <a:t>Coma </a:t>
            </a:r>
            <a:r>
              <a:rPr lang="fr-FR" dirty="0"/>
              <a:t>souvent retardé après un délai de quelques heures, conséquence de l’œdème cérébral développé autour de </a:t>
            </a:r>
            <a:r>
              <a:rPr lang="fr-FR" dirty="0" smtClean="0"/>
              <a:t>l’infarctus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Les autres causes sont </a:t>
            </a:r>
            <a:r>
              <a:rPr lang="fr-FR" dirty="0" smtClean="0"/>
              <a:t>: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Encéphalopathie hypertensive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Thrombophlébite </a:t>
            </a:r>
            <a:r>
              <a:rPr lang="fr-FR" dirty="0"/>
              <a:t>cérébrale du sinus longitudinal </a:t>
            </a:r>
            <a:r>
              <a:rPr lang="fr-FR" dirty="0" smtClean="0"/>
              <a:t>supérieur</a:t>
            </a:r>
          </a:p>
          <a:p>
            <a:pPr>
              <a:buFontTx/>
              <a:buChar char="-"/>
            </a:pPr>
            <a:r>
              <a:rPr lang="fr-FR" dirty="0" smtClean="0"/>
              <a:t>Embolie </a:t>
            </a:r>
            <a:r>
              <a:rPr lang="fr-FR" dirty="0"/>
              <a:t>gazeuse (accidents de décompression en plongée, chirurgie thoracique) </a:t>
            </a:r>
            <a:r>
              <a:rPr lang="fr-FR" dirty="0" smtClean="0"/>
              <a:t>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272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638800"/>
          </a:xfrm>
        </p:spPr>
        <p:txBody>
          <a:bodyPr>
            <a:normAutofit/>
          </a:bodyPr>
          <a:lstStyle/>
          <a:p>
            <a:r>
              <a:rPr lang="fr-FR" dirty="0" smtClean="0"/>
              <a:t>6. </a:t>
            </a:r>
            <a:r>
              <a:rPr lang="fr-FR" dirty="0"/>
              <a:t>D</a:t>
            </a:r>
            <a:r>
              <a:rPr lang="fr-FR" dirty="0" smtClean="0"/>
              <a:t>iagnostic étiologique:</a:t>
            </a:r>
          </a:p>
          <a:p>
            <a:pPr marL="0" indent="0">
              <a:buNone/>
            </a:pPr>
            <a:r>
              <a:rPr lang="fr-FR" dirty="0"/>
              <a:t>e</a:t>
            </a:r>
            <a:r>
              <a:rPr lang="fr-FR" dirty="0" smtClean="0"/>
              <a:t>. Coma avec signes de focalisation: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Début brutal: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Les </a:t>
            </a:r>
            <a:r>
              <a:rPr lang="fr-FR" dirty="0"/>
              <a:t>autres causes sont </a:t>
            </a:r>
            <a:r>
              <a:rPr lang="fr-FR" dirty="0" smtClean="0"/>
              <a:t>:</a:t>
            </a:r>
            <a:endParaRPr lang="fr-FR" dirty="0"/>
          </a:p>
          <a:p>
            <a:pPr>
              <a:buFontTx/>
              <a:buChar char="-"/>
            </a:pPr>
            <a:r>
              <a:rPr lang="fr-FR" dirty="0" smtClean="0"/>
              <a:t>Embolie </a:t>
            </a:r>
            <a:r>
              <a:rPr lang="fr-FR" dirty="0"/>
              <a:t>graisseuse (fractures des os longs) ;</a:t>
            </a:r>
          </a:p>
          <a:p>
            <a:pPr>
              <a:buFontTx/>
              <a:buChar char="-"/>
            </a:pPr>
            <a:r>
              <a:rPr lang="fr-FR" dirty="0" smtClean="0"/>
              <a:t>Tumeurs </a:t>
            </a:r>
            <a:r>
              <a:rPr lang="fr-FR" dirty="0"/>
              <a:t>primitives ou secondaires sus-</a:t>
            </a:r>
            <a:r>
              <a:rPr lang="fr-FR" dirty="0" err="1"/>
              <a:t>tentorielles</a:t>
            </a:r>
            <a:r>
              <a:rPr lang="fr-FR" dirty="0"/>
              <a:t> ou sous-</a:t>
            </a:r>
            <a:r>
              <a:rPr lang="fr-FR" dirty="0" err="1"/>
              <a:t>tentorielles</a:t>
            </a:r>
            <a:r>
              <a:rPr lang="fr-FR" dirty="0"/>
              <a:t> avec hydrocéphalie ;</a:t>
            </a:r>
          </a:p>
          <a:p>
            <a:pPr>
              <a:buFontTx/>
              <a:buChar char="-"/>
            </a:pPr>
            <a:r>
              <a:rPr lang="fr-FR" dirty="0" smtClean="0"/>
              <a:t>Hématome </a:t>
            </a:r>
            <a:r>
              <a:rPr lang="fr-FR" dirty="0"/>
              <a:t>sous-dural chronique (le plus souvent précédé d’autres signes neurologiques avant le coma)</a:t>
            </a:r>
          </a:p>
        </p:txBody>
      </p:sp>
    </p:spTree>
    <p:extLst>
      <p:ext uri="{BB962C8B-B14F-4D97-AF65-F5344CB8AC3E}">
        <p14:creationId xmlns:p14="http://schemas.microsoft.com/office/powerpoint/2010/main" val="336425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Définitions :</a:t>
            </a:r>
          </a:p>
          <a:p>
            <a:r>
              <a:rPr lang="fr-FR" dirty="0" smtClean="0"/>
              <a:t>La </a:t>
            </a:r>
            <a:r>
              <a:rPr lang="fr-FR" dirty="0"/>
              <a:t>perte de connaissance transitoire est une perte de conscience spontanée avec récupération </a:t>
            </a:r>
            <a:r>
              <a:rPr lang="fr-FR" dirty="0" smtClean="0"/>
              <a:t>complète. </a:t>
            </a:r>
          </a:p>
          <a:p>
            <a:r>
              <a:rPr lang="fr-FR" dirty="0" smtClean="0"/>
              <a:t>Elle a plusieurs causes dont les plus fréquentes sont:</a:t>
            </a:r>
          </a:p>
          <a:p>
            <a:pPr lvl="1"/>
            <a:r>
              <a:rPr lang="fr-FR" dirty="0" smtClean="0"/>
              <a:t>Les pathologies cardiovasculaires</a:t>
            </a:r>
          </a:p>
          <a:p>
            <a:pPr lvl="1"/>
            <a:r>
              <a:rPr lang="fr-FR" dirty="0" smtClean="0"/>
              <a:t>L’épilepsie</a:t>
            </a:r>
          </a:p>
          <a:p>
            <a:pPr lvl="1"/>
            <a:r>
              <a:rPr lang="fr-FR" dirty="0" smtClean="0"/>
              <a:t>Les attaques psychogéniques</a:t>
            </a:r>
          </a:p>
          <a:p>
            <a:pPr marL="274320" lvl="1" indent="0">
              <a:buNone/>
            </a:pP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45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3000" dirty="0" smtClean="0"/>
              <a:t>2. Conditions générales du diagnostic d’une perte de connaissance :</a:t>
            </a:r>
          </a:p>
          <a:p>
            <a:pPr marL="274320" lvl="1" indent="0">
              <a:buNone/>
            </a:pPr>
            <a:endParaRPr lang="fr-FR" dirty="0" smtClean="0"/>
          </a:p>
          <a:p>
            <a:r>
              <a:rPr lang="fr-FR" dirty="0"/>
              <a:t>Le diagnostic est </a:t>
            </a:r>
            <a:r>
              <a:rPr lang="fr-FR" b="1" u="sng" dirty="0"/>
              <a:t>essentiellement clinique </a:t>
            </a:r>
            <a:r>
              <a:rPr lang="fr-FR" dirty="0"/>
              <a:t>(parfois en assistant à la perte de connaissance mais, le plus souvent, après) et repose donc quasi exclusivement sur l’interrogatoire très précis du patient et/ou d’un témoin (y compris en joignant un témoin par téléphone).</a:t>
            </a:r>
          </a:p>
          <a:p>
            <a:r>
              <a:rPr lang="fr-FR" dirty="0" smtClean="0"/>
              <a:t>En </a:t>
            </a:r>
            <a:r>
              <a:rPr lang="fr-FR" dirty="0"/>
              <a:t>pratique courante, le problème diagnostique est de distinguer syncope et crise d’épilepsie généralisée. </a:t>
            </a:r>
            <a:r>
              <a:rPr lang="fr-FR" dirty="0" smtClean="0"/>
              <a:t>                Le </a:t>
            </a:r>
            <a:r>
              <a:rPr lang="fr-FR" dirty="0"/>
              <a:t>critère diagnostique majeur est la </a:t>
            </a:r>
            <a:r>
              <a:rPr lang="fr-FR" b="1" u="sng" dirty="0"/>
              <a:t>durée de l’épisode </a:t>
            </a:r>
            <a:r>
              <a:rPr lang="fr-FR" dirty="0"/>
              <a:t>; celle-ci est souvent mal évaluée par les témoins et impossible à évaluer par le patient.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5747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2. </a:t>
            </a:r>
            <a:r>
              <a:rPr lang="fr-FR" sz="2400" dirty="0" smtClean="0"/>
              <a:t>Conditions générales du diagnostic d’une perte de connaissance :</a:t>
            </a:r>
          </a:p>
          <a:p>
            <a:pPr lvl="1"/>
            <a:r>
              <a:rPr lang="fr-FR" sz="2400" dirty="0"/>
              <a:t>syncope : reprise de conscience claire sur les lieux de la perte de connaissance avant l’arrivée des secours (médecins, pompiers) ;</a:t>
            </a:r>
          </a:p>
          <a:p>
            <a:pPr lvl="1"/>
            <a:r>
              <a:rPr lang="fr-FR" sz="2400" dirty="0"/>
              <a:t>crise d’épilepsie généralisée : reprise de conscience progressive dans le camion des secours ou aux urgences</a:t>
            </a:r>
            <a:r>
              <a:rPr lang="fr-FR" sz="2800" dirty="0"/>
              <a:t>.</a:t>
            </a: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40665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/>
              <a:t>3. Syncopes et lipothymies </a:t>
            </a:r>
            <a:r>
              <a:rPr lang="fr-FR" sz="3000" dirty="0" smtClean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Syncope: perte de connaissance secondaire à une chute brutale du débit sanguin cérébral d’au </a:t>
            </a:r>
            <a:r>
              <a:rPr lang="fr-FR" smtClean="0"/>
              <a:t>moins 3minutes. </a:t>
            </a:r>
            <a:r>
              <a:rPr lang="fr-FR" dirty="0" smtClean="0"/>
              <a:t>Cette perte de connaissance a un début rapide, est de durée courte et est suivie d’une récupération spontanée de la conscience.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Lipothymie: a les mêmes caractéristiques sémiologiques mais la perte de connaissance n’est pas totale (brouillard visuel, vertige)</a:t>
            </a:r>
          </a:p>
        </p:txBody>
      </p:sp>
    </p:spTree>
    <p:extLst>
      <p:ext uri="{BB962C8B-B14F-4D97-AF65-F5344CB8AC3E}">
        <p14:creationId xmlns:p14="http://schemas.microsoft.com/office/powerpoint/2010/main" val="22961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/>
              <a:t>3. Syncopes et lipothymies </a:t>
            </a:r>
            <a:r>
              <a:rPr lang="fr-FR" sz="3000" dirty="0" smtClean="0"/>
              <a:t>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 Diagnostic: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r-FR" sz="3000" dirty="0" smtClean="0"/>
              <a:t>Arguments majeurs du diagnostic de syncope: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700" dirty="0"/>
              <a:t> brièveté de la perte de connaissance (quelques secondes à 3 minutes) 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700" dirty="0"/>
              <a:t>état de mort apparente durant la perte de connaissance : pâleur extrême, hypotonie globale, pouls imprenable 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sz="2700" dirty="0"/>
              <a:t>reprise immédiate, sur place, d’une conscience claire.</a:t>
            </a:r>
            <a:endParaRPr lang="fr-FR" sz="2700" dirty="0" smtClean="0"/>
          </a:p>
        </p:txBody>
      </p:sp>
    </p:spTree>
    <p:extLst>
      <p:ext uri="{BB962C8B-B14F-4D97-AF65-F5344CB8AC3E}">
        <p14:creationId xmlns:p14="http://schemas.microsoft.com/office/powerpoint/2010/main" val="115397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4. Crise d’épilepsie généralisée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Début soudain, sans prodromes (sauf si aura)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Durée prolongée ( crise elle-même + coma et confusion </a:t>
            </a:r>
            <a:r>
              <a:rPr lang="fr-FR" sz="3000" dirty="0" err="1" smtClean="0"/>
              <a:t>post-critique</a:t>
            </a:r>
            <a:r>
              <a:rPr lang="fr-FR" sz="3000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Séquence </a:t>
            </a:r>
            <a:r>
              <a:rPr lang="fr-FR" sz="3000" dirty="0" err="1" smtClean="0"/>
              <a:t>tonicoclonique</a:t>
            </a:r>
            <a:r>
              <a:rPr lang="fr-FR" sz="3000" dirty="0" smtClean="0"/>
              <a:t>- résolution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 Morsure de la langue</a:t>
            </a:r>
          </a:p>
          <a:p>
            <a:pPr>
              <a:buFont typeface="Wingdings" panose="05000000000000000000" pitchFamily="2" charset="2"/>
              <a:buChar char="q"/>
            </a:pPr>
            <a:endParaRPr lang="fr-FR" sz="30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700" dirty="0" smtClean="0"/>
          </a:p>
        </p:txBody>
      </p:sp>
    </p:spTree>
    <p:extLst>
      <p:ext uri="{BB962C8B-B14F-4D97-AF65-F5344CB8AC3E}">
        <p14:creationId xmlns:p14="http://schemas.microsoft.com/office/powerpoint/2010/main" val="247160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</a:t>
            </a:r>
            <a:r>
              <a:rPr lang="fr-FR" dirty="0" smtClean="0"/>
              <a:t>erte de connaissance: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000" dirty="0" smtClean="0"/>
              <a:t>5. Evènement non épileptique (</a:t>
            </a:r>
            <a:r>
              <a:rPr lang="fr-FR" sz="3000" dirty="0" err="1" smtClean="0"/>
              <a:t>pseudocrise</a:t>
            </a:r>
            <a:r>
              <a:rPr lang="fr-FR" sz="3000" dirty="0" smtClean="0"/>
              <a:t>)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 Absence de véritable perte de connaissance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Perte de connaissance très prolongée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Mouvements des membres anarchiques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 smtClean="0"/>
              <a:t>Antécédents psychiatriques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sz="3000" dirty="0"/>
              <a:t>Résistance à l’ouverture des yeux ; absence, habituellement, de blessure ou de perte d’urines</a:t>
            </a:r>
            <a:endParaRPr lang="fr-FR" sz="3000" dirty="0" smtClean="0"/>
          </a:p>
          <a:p>
            <a:pPr>
              <a:buFont typeface="Wingdings" panose="05000000000000000000" pitchFamily="2" charset="2"/>
              <a:buChar char="q"/>
            </a:pPr>
            <a:endParaRPr lang="fr-FR" sz="2700" dirty="0" smtClean="0"/>
          </a:p>
        </p:txBody>
      </p:sp>
    </p:spTree>
    <p:extLst>
      <p:ext uri="{BB962C8B-B14F-4D97-AF65-F5344CB8AC3E}">
        <p14:creationId xmlns:p14="http://schemas.microsoft.com/office/powerpoint/2010/main" val="336003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Rappel physiologique: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66" b="10129"/>
          <a:stretch/>
        </p:blipFill>
        <p:spPr>
          <a:xfrm>
            <a:off x="4427984" y="1412776"/>
            <a:ext cx="4444166" cy="4392000"/>
          </a:xfrm>
        </p:spPr>
      </p:pic>
      <p:sp>
        <p:nvSpPr>
          <p:cNvPr id="5" name="ZoneTexte 4"/>
          <p:cNvSpPr txBox="1"/>
          <p:nvPr/>
        </p:nvSpPr>
        <p:spPr>
          <a:xfrm>
            <a:off x="467544" y="1628800"/>
            <a:ext cx="3744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fr-FR" dirty="0" smtClean="0"/>
              <a:t>- Elle maintient un « état de veille » en envoyant en permanence des influx au cortex cérébral par l'intermédiaire du thalamus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- Cette partie de la formation réticulée est inhibée par les centres du sommeil.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16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Un coma traduit une défaillance de la formation réticulée ascendante du tronc cérébral ou une souffrance corticale diffuse.</a:t>
            </a:r>
          </a:p>
          <a:p>
            <a:r>
              <a:rPr lang="fr-FR" dirty="0" smtClean="0"/>
              <a:t>L’orientation étiologique commence par un examen clinique systématique et méthodique</a:t>
            </a:r>
          </a:p>
          <a:p>
            <a:r>
              <a:rPr lang="fr-FR" dirty="0" smtClean="0"/>
              <a:t>On s’acharnera à éliminer en premier les étiologies justifiant une thérapeutique urgente voire immédiate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885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r>
              <a:rPr lang="fr-FR" dirty="0" smtClean="0"/>
              <a:t>1. Définitions: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smtClean="0"/>
              <a:t>Obnubilation </a:t>
            </a:r>
            <a:r>
              <a:rPr lang="fr-FR" u="sng" dirty="0" smtClean="0"/>
              <a:t>: réaction maintenue aux ordres complexes </a:t>
            </a:r>
            <a:r>
              <a:rPr lang="fr-FR" dirty="0" smtClean="0"/>
              <a:t>mais réactivité moins rapide et moins précise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smtClean="0"/>
              <a:t>Stupeur:  </a:t>
            </a:r>
            <a:r>
              <a:rPr lang="fr-FR" u="sng" dirty="0" smtClean="0"/>
              <a:t>réactivité maintenue aux stimuli extéroceptifs simples </a:t>
            </a:r>
            <a:r>
              <a:rPr lang="fr-FR" dirty="0" smtClean="0"/>
              <a:t>(appel au nom, stimulation auditive ou nociceptive), réponse obtenue= geste ou parole.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/>
              <a:t>Dans le cas du coma, seule la </a:t>
            </a:r>
            <a:r>
              <a:rPr lang="fr-FR" dirty="0" smtClean="0"/>
              <a:t>réaction </a:t>
            </a:r>
            <a:r>
              <a:rPr lang="fr-FR" dirty="0"/>
              <a:t>aux stimulations nociceptives est obtenue, sauf en cas de </a:t>
            </a:r>
            <a:r>
              <a:rPr lang="fr-FR" dirty="0" smtClean="0"/>
              <a:t>coma dépassé</a:t>
            </a:r>
          </a:p>
        </p:txBody>
      </p:sp>
    </p:spTree>
    <p:extLst>
      <p:ext uri="{BB962C8B-B14F-4D97-AF65-F5344CB8AC3E}">
        <p14:creationId xmlns:p14="http://schemas.microsoft.com/office/powerpoint/2010/main" val="116947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990600"/>
          </a:xfrm>
        </p:spPr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r>
              <a:rPr lang="fr-FR" dirty="0" smtClean="0"/>
              <a:t>2. </a:t>
            </a:r>
            <a:r>
              <a:rPr lang="fr-FR" u="sng" dirty="0" smtClean="0"/>
              <a:t>Conduite tenue:</a:t>
            </a:r>
          </a:p>
          <a:p>
            <a:pPr marL="514350" indent="-514350">
              <a:buAutoNum type="alphaUcPeriod"/>
            </a:pPr>
            <a:r>
              <a:rPr lang="fr-FR" u="sng" dirty="0" smtClean="0"/>
              <a:t>Prise en charge en urgence:</a:t>
            </a:r>
          </a:p>
          <a:p>
            <a:pPr marL="0" indent="0">
              <a:buNone/>
            </a:pPr>
            <a:r>
              <a:rPr lang="fr-FR" dirty="0" smtClean="0"/>
              <a:t>	a. Premiers gestes cliniques à effectuer :</a:t>
            </a:r>
          </a:p>
          <a:p>
            <a:pPr>
              <a:buFontTx/>
              <a:buChar char="-"/>
            </a:pPr>
            <a:r>
              <a:rPr lang="fr-FR" dirty="0" smtClean="0"/>
              <a:t>Un </a:t>
            </a:r>
            <a:r>
              <a:rPr lang="fr-FR" dirty="0"/>
              <a:t>examen </a:t>
            </a:r>
            <a:r>
              <a:rPr lang="fr-FR" dirty="0" smtClean="0"/>
              <a:t>général </a:t>
            </a:r>
            <a:r>
              <a:rPr lang="fr-FR" dirty="0"/>
              <a:t>: </a:t>
            </a:r>
            <a:r>
              <a:rPr lang="fr-FR" dirty="0" smtClean="0"/>
              <a:t>auscultations </a:t>
            </a:r>
            <a:r>
              <a:rPr lang="fr-FR" dirty="0"/>
              <a:t>cardiaque </a:t>
            </a:r>
            <a:r>
              <a:rPr lang="fr-FR" dirty="0" smtClean="0"/>
              <a:t>                  et </a:t>
            </a:r>
            <a:r>
              <a:rPr lang="fr-FR" dirty="0"/>
              <a:t>pulmonaire, palpation abdominale, </a:t>
            </a:r>
            <a:r>
              <a:rPr lang="fr-FR" u="sng" dirty="0"/>
              <a:t>prise de </a:t>
            </a:r>
            <a:r>
              <a:rPr lang="fr-FR" u="sng" dirty="0" smtClean="0"/>
              <a:t>la température </a:t>
            </a:r>
            <a:r>
              <a:rPr lang="fr-FR" dirty="0" smtClean="0"/>
              <a:t>et </a:t>
            </a:r>
            <a:r>
              <a:rPr lang="fr-FR" dirty="0"/>
              <a:t>de la pression </a:t>
            </a:r>
            <a:r>
              <a:rPr lang="fr-FR" dirty="0" smtClean="0"/>
              <a:t>artérielle;</a:t>
            </a:r>
          </a:p>
          <a:p>
            <a:pPr>
              <a:buFontTx/>
              <a:buChar char="-"/>
            </a:pPr>
            <a:r>
              <a:rPr lang="fr-FR" dirty="0" smtClean="0"/>
              <a:t>Déshabiller </a:t>
            </a:r>
            <a:r>
              <a:rPr lang="fr-FR" dirty="0"/>
              <a:t>le malade et rechercher toutes indications externes d’une étiologie évidente : traumatisme même si pas de contexte évocateur, purpura, trace de piqûres, etc.</a:t>
            </a:r>
          </a:p>
          <a:p>
            <a:pPr>
              <a:buFontTx/>
              <a:buChar char="-"/>
            </a:pPr>
            <a:r>
              <a:rPr lang="fr-FR" dirty="0"/>
              <a:t>rechercher une raideur de nuque, une hémiplégie, des troubles oculomoteurs évidents </a:t>
            </a:r>
            <a:r>
              <a:rPr lang="fr-FR" dirty="0" smtClean="0"/>
              <a:t>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26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A. Prise </a:t>
            </a:r>
            <a:r>
              <a:rPr lang="fr-FR" u="sng" dirty="0"/>
              <a:t>en charge en urgence:</a:t>
            </a:r>
          </a:p>
          <a:p>
            <a:pPr marL="0" indent="0">
              <a:buNone/>
            </a:pPr>
            <a:r>
              <a:rPr lang="fr-FR" dirty="0"/>
              <a:t>	a. Premiers gestes cliniques à effectuer :</a:t>
            </a:r>
          </a:p>
          <a:p>
            <a:pPr marL="0" indent="0">
              <a:buNone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 smtClean="0"/>
              <a:t>Faire </a:t>
            </a:r>
            <a:r>
              <a:rPr lang="fr-FR" dirty="0"/>
              <a:t>un </a:t>
            </a:r>
            <a:r>
              <a:rPr lang="fr-FR" dirty="0" err="1"/>
              <a:t>Dextro</a:t>
            </a:r>
            <a:r>
              <a:rPr lang="fr-FR" dirty="0"/>
              <a:t> pour éliminer une hypoglycémie ;</a:t>
            </a:r>
          </a:p>
          <a:p>
            <a:pPr>
              <a:buFontTx/>
              <a:buChar char="-"/>
            </a:pPr>
            <a:r>
              <a:rPr lang="fr-FR" dirty="0" smtClean="0"/>
              <a:t>Obtenir </a:t>
            </a:r>
            <a:r>
              <a:rPr lang="fr-FR" dirty="0"/>
              <a:t>auprès de toute personne (famille, médecin, pompiers, voisins) le maximum de renseignements : antécédents, circonstances entourant le coma, prise de toxique, mode d’installation progressif ou brutal, signes d’accompagnement, crises convulsives, </a:t>
            </a:r>
            <a:r>
              <a:rPr lang="fr-FR" dirty="0" smtClean="0"/>
              <a:t>traumatisme…..</a:t>
            </a:r>
          </a:p>
        </p:txBody>
      </p:sp>
    </p:spTree>
    <p:extLst>
      <p:ext uri="{BB962C8B-B14F-4D97-AF65-F5344CB8AC3E}">
        <p14:creationId xmlns:p14="http://schemas.microsoft.com/office/powerpoint/2010/main" val="62984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A. Prise </a:t>
            </a:r>
            <a:r>
              <a:rPr lang="fr-FR" u="sng" dirty="0"/>
              <a:t>en charge en urgence: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b. Principaux examens complémentaires </a:t>
            </a:r>
            <a:r>
              <a:rPr lang="fr-FR" dirty="0"/>
              <a:t>: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Examens biologiques</a:t>
            </a:r>
            <a:r>
              <a:rPr lang="fr-FR" dirty="0">
                <a:solidFill>
                  <a:prstClr val="black"/>
                </a:solidFill>
              </a:rPr>
              <a:t> (glycémie, ionogramme, fonctions rénale et hépatique, gaz du sang, NFS, bilan d’hémostase, alcoolémie, </a:t>
            </a:r>
            <a:r>
              <a:rPr lang="fr-FR" dirty="0" err="1">
                <a:solidFill>
                  <a:prstClr val="black"/>
                </a:solidFill>
              </a:rPr>
              <a:t>amoniémie</a:t>
            </a:r>
            <a:r>
              <a:rPr lang="fr-FR" dirty="0">
                <a:solidFill>
                  <a:prstClr val="black"/>
                </a:solidFill>
              </a:rPr>
              <a:t>, etc.), recherche de toxiques dans le sang et les urines, dosage du monoxyde de carbone, hémocultures en cas d’hyperthermie ;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ECG</a:t>
            </a:r>
            <a:r>
              <a:rPr lang="fr-FR" dirty="0">
                <a:solidFill>
                  <a:prstClr val="black"/>
                </a:solidFill>
              </a:rPr>
              <a:t>, 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Radiographie du thorax</a:t>
            </a:r>
            <a:r>
              <a:rPr lang="fr-FR" dirty="0">
                <a:solidFill>
                  <a:prstClr val="black"/>
                </a:solidFill>
              </a:rPr>
              <a:t> ;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44284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Comas: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450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2. </a:t>
            </a:r>
            <a:r>
              <a:rPr lang="fr-FR" u="sng" dirty="0"/>
              <a:t>Conduite tenue:</a:t>
            </a:r>
          </a:p>
          <a:p>
            <a:pPr marL="0" indent="0">
              <a:buNone/>
            </a:pPr>
            <a:r>
              <a:rPr lang="fr-FR" u="sng" dirty="0" smtClean="0"/>
              <a:t>A. Prise </a:t>
            </a:r>
            <a:r>
              <a:rPr lang="fr-FR" u="sng" dirty="0"/>
              <a:t>en charge en urgence: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smtClean="0"/>
              <a:t>b. Principaux examens complémentaires :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Scanner cérébral</a:t>
            </a:r>
            <a:r>
              <a:rPr lang="fr-FR" dirty="0">
                <a:solidFill>
                  <a:prstClr val="black"/>
                </a:solidFill>
              </a:rPr>
              <a:t> sans injection en urgence pour préciser la nature lésionnelle d’un coma, il sera réalisé en l’absence de cause évidente même en l’absence de signes </a:t>
            </a:r>
            <a:r>
              <a:rPr lang="fr-FR" dirty="0" smtClean="0">
                <a:solidFill>
                  <a:prstClr val="black"/>
                </a:solidFill>
              </a:rPr>
              <a:t>              de </a:t>
            </a:r>
            <a:r>
              <a:rPr lang="fr-FR" dirty="0">
                <a:solidFill>
                  <a:prstClr val="black"/>
                </a:solidFill>
              </a:rPr>
              <a:t>focalisation ;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IRM encéphalique en urgence</a:t>
            </a:r>
            <a:r>
              <a:rPr lang="fr-FR" dirty="0">
                <a:solidFill>
                  <a:prstClr val="black"/>
                </a:solidFill>
              </a:rPr>
              <a:t>, justifiée en cas de suspicion de thrombophlébite cérébrale ;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Ponction lombaire</a:t>
            </a:r>
            <a:r>
              <a:rPr lang="fr-FR" dirty="0">
                <a:solidFill>
                  <a:prstClr val="black"/>
                </a:solidFill>
              </a:rPr>
              <a:t> devant toute suspicion de méningite ;</a:t>
            </a:r>
          </a:p>
          <a:p>
            <a:pPr lvl="0">
              <a:buClr>
                <a:srgbClr val="727CA3"/>
              </a:buClr>
            </a:pPr>
            <a:r>
              <a:rPr lang="fr-FR" i="1" dirty="0">
                <a:solidFill>
                  <a:prstClr val="black"/>
                </a:solidFill>
              </a:rPr>
              <a:t>Electro-encéphalogramme </a:t>
            </a:r>
            <a:r>
              <a:rPr lang="fr-FR" dirty="0">
                <a:solidFill>
                  <a:prstClr val="black"/>
                </a:solidFill>
              </a:rPr>
              <a:t>en cas de coma métabolique (par exemple, encéphalopathie hépatique) ou en cas de suspicion de crise convulsive.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39106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2562</TotalTime>
  <Words>1843</Words>
  <Application>Microsoft Office PowerPoint</Application>
  <PresentationFormat>Affichage à l'écran (4:3)</PresentationFormat>
  <Paragraphs>271</Paragraphs>
  <Slides>40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Origine</vt:lpstr>
      <vt:lpstr>Perte de connaissance, comas </vt:lpstr>
      <vt:lpstr>Plan: </vt:lpstr>
      <vt:lpstr>Comas: </vt:lpstr>
      <vt:lpstr>Rappel physiologique: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Présentation PowerPoint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Comas: </vt:lpstr>
      <vt:lpstr>Perte de connaissance:</vt:lpstr>
      <vt:lpstr>Perte de connaissance:</vt:lpstr>
      <vt:lpstr>Perte de connaissance:</vt:lpstr>
      <vt:lpstr>Perte de connaissance:</vt:lpstr>
      <vt:lpstr>Perte de connaissance:</vt:lpstr>
      <vt:lpstr>Perte de connaissance:</vt:lpstr>
      <vt:lpstr>Perte de connaissance:</vt:lpstr>
      <vt:lpstr>Conclusion: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Malaise, perte de connaissance, comas</dc:title>
  <dc:creator>user</dc:creator>
  <cp:lastModifiedBy>user</cp:lastModifiedBy>
  <cp:revision>161</cp:revision>
  <dcterms:created xsi:type="dcterms:W3CDTF">2020-03-02T16:44:56Z</dcterms:created>
  <dcterms:modified xsi:type="dcterms:W3CDTF">2020-04-02T14:43:50Z</dcterms:modified>
</cp:coreProperties>
</file>