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56" r:id="rId3"/>
    <p:sldId id="257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113" autoAdjust="0"/>
    <p:restoredTop sz="94624" autoAdjust="0"/>
  </p:normalViewPr>
  <p:slideViewPr>
    <p:cSldViewPr>
      <p:cViewPr>
        <p:scale>
          <a:sx n="75" d="100"/>
          <a:sy n="75" d="100"/>
        </p:scale>
        <p:origin x="-91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A74D6-D4EC-4859-A985-A0545DEFADA4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BC851-C732-4DC2-984F-B35A3117D1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	Equations</a:t>
            </a:r>
            <a:r>
              <a:rPr lang="fr-FR" baseline="0" dirty="0" smtClean="0"/>
              <a:t> différentielles du premier ordre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BC851-C732-4DC2-984F-B35A3117D1E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Équation</a:t>
            </a:r>
            <a:r>
              <a:rPr lang="fr-FR" baseline="0" dirty="0" smtClean="0"/>
              <a:t>s différentielles homogènes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BC851-C732-4DC2-984F-B35A3117D1E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Équation</a:t>
            </a:r>
            <a:r>
              <a:rPr lang="fr-FR" baseline="0" dirty="0" smtClean="0"/>
              <a:t>s différentielles homogènes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BC851-C732-4DC2-984F-B35A3117D1E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C6C0D-B460-4FB4-92D1-95B7AF43D8F5}" type="datetimeFigureOut">
              <a:rPr lang="fr-FR" smtClean="0"/>
              <a:pPr/>
              <a:t>13/04/2020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43160" y="1714488"/>
            <a:ext cx="4514856" cy="857256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Corrigés de l'exercice 1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71736" y="2844225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Partie  c) , d) et e)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 noChangeAspect="1"/>
          </p:cNvSpPr>
          <p:nvPr>
            <p:ph type="ctrTitle"/>
          </p:nvPr>
        </p:nvSpPr>
        <p:spPr>
          <a:xfrm>
            <a:off x="214282" y="428604"/>
            <a:ext cx="8501122" cy="500066"/>
          </a:xfrm>
        </p:spPr>
        <p:txBody>
          <a:bodyPr>
            <a:normAutofit fontScale="90000"/>
          </a:bodyPr>
          <a:lstStyle/>
          <a:p>
            <a:pPr algn="l"/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dirty="0" smtClean="0"/>
              <a:t> </a:t>
            </a:r>
            <a:r>
              <a:rPr lang="fr-FR" sz="2000" dirty="0" smtClean="0">
                <a:solidFill>
                  <a:schemeClr val="accent2"/>
                </a:solidFill>
              </a:rPr>
              <a:t> </a:t>
            </a:r>
            <a:r>
              <a:rPr lang="fr-FR" sz="2000" b="1" dirty="0" smtClean="0">
                <a:solidFill>
                  <a:schemeClr val="accent2"/>
                </a:solidFill>
              </a:rPr>
              <a:t>c)- </a:t>
            </a:r>
            <a:r>
              <a:rPr lang="fr-FR" sz="2000" dirty="0" smtClean="0"/>
              <a:t>Soit  l’équation différentielle suivante: 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571480"/>
            <a:ext cx="2893239" cy="35719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285860"/>
            <a:ext cx="1285884" cy="642942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00034" y="12858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Cette équation peut être écrite sous la forme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357158" y="2214554"/>
            <a:ext cx="8501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C’est une équation homogène du premier ordre (On vérifie aisément que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4348" y="3000372"/>
            <a:ext cx="1962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𝑓(𝜆𝑥, 𝜆𝑦) = 𝑓(𝑥, 𝑦) 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000372"/>
            <a:ext cx="1643074" cy="605343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214678" y="300037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avec</a:t>
            </a:r>
            <a:endParaRPr lang="fr-FR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3714752"/>
            <a:ext cx="96441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   Posons :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643314"/>
            <a:ext cx="1071570" cy="526856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 rot="10800000" flipV="1">
            <a:off x="2911212" y="3714753"/>
            <a:ext cx="89393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ou bien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643314"/>
            <a:ext cx="604838" cy="352426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4572000" y="370261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qui donne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714752"/>
            <a:ext cx="1428760" cy="571504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57158" y="4357694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Remplaçons dans notre équation pour obtenir</a:t>
            </a: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786322"/>
            <a:ext cx="3929090" cy="548173"/>
          </a:xfrm>
          <a:prstGeom prst="rect">
            <a:avLst/>
          </a:prstGeom>
          <a:noFill/>
        </p:spPr>
      </p:pic>
      <p:sp>
        <p:nvSpPr>
          <p:cNvPr id="40" name="ZoneTexte 39"/>
          <p:cNvSpPr txBox="1"/>
          <p:nvPr/>
        </p:nvSpPr>
        <p:spPr>
          <a:xfrm>
            <a:off x="428596" y="564357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qui donne</a:t>
            </a: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5572140"/>
            <a:ext cx="1500198" cy="470865"/>
          </a:xfrm>
          <a:prstGeom prst="rect">
            <a:avLst/>
          </a:prstGeom>
          <a:noFill/>
        </p:spPr>
      </p:pic>
      <p:sp>
        <p:nvSpPr>
          <p:cNvPr id="43" name="ZoneTexte 42"/>
          <p:cNvSpPr txBox="1"/>
          <p:nvPr/>
        </p:nvSpPr>
        <p:spPr>
          <a:xfrm>
            <a:off x="3857620" y="564357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alors</a:t>
            </a:r>
            <a:endParaRPr lang="fr-FR" dirty="0"/>
          </a:p>
        </p:txBody>
      </p:sp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5572140"/>
            <a:ext cx="1900251" cy="50006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9" grpId="0"/>
      <p:bldP spid="1036" grpId="0"/>
      <p:bldP spid="1038" grpId="0"/>
      <p:bldP spid="28" grpId="0"/>
      <p:bldP spid="36" grpId="0"/>
      <p:bldP spid="40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28572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simplifie, on trouve que 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2818" y="357166"/>
            <a:ext cx="1733562" cy="500066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4282" y="107154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Séparons les variables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000108"/>
            <a:ext cx="2000264" cy="515038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5000628" y="107154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ou encore 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1000108"/>
            <a:ext cx="2054619" cy="500066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357158" y="178592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a</a:t>
            </a:r>
            <a:endParaRPr lang="fr-FR" dirty="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714488"/>
            <a:ext cx="2928958" cy="586081"/>
          </a:xfrm>
          <a:prstGeom prst="rect">
            <a:avLst/>
          </a:prstGeom>
          <a:noFill/>
        </p:spPr>
      </p:pic>
      <p:sp>
        <p:nvSpPr>
          <p:cNvPr id="17" name="ZoneTexte 16"/>
          <p:cNvSpPr txBox="1"/>
          <p:nvPr/>
        </p:nvSpPr>
        <p:spPr>
          <a:xfrm>
            <a:off x="4143372" y="178592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D’ou</a:t>
            </a:r>
            <a:endParaRPr lang="fr-FR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714488"/>
            <a:ext cx="2500330" cy="540272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14282" y="2568355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passant à l’intégrale on obtient :</a:t>
            </a:r>
            <a:r>
              <a:rPr lang="fr-FR" i="1" dirty="0"/>
              <a:t/>
            </a:r>
            <a:br>
              <a:rPr lang="fr-FR" i="1" dirty="0"/>
            </a:br>
            <a:endParaRPr lang="fr-FR" dirty="0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922854"/>
            <a:ext cx="2643206" cy="506146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Cambria Math" pitchFamily="18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596" y="357187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qui donne: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38359" y="3500438"/>
            <a:ext cx="2476517" cy="571504"/>
          </a:xfrm>
          <a:prstGeom prst="rect">
            <a:avLst/>
          </a:prstGeom>
          <a:noFill/>
        </p:spPr>
      </p:pic>
      <p:sp>
        <p:nvSpPr>
          <p:cNvPr id="29" name="ZoneTexte 28"/>
          <p:cNvSpPr txBox="1"/>
          <p:nvPr/>
        </p:nvSpPr>
        <p:spPr>
          <a:xfrm>
            <a:off x="428596" y="4143380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 les solutions générales sont donc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143380"/>
            <a:ext cx="2786082" cy="543626"/>
          </a:xfrm>
          <a:prstGeom prst="rect">
            <a:avLst/>
          </a:prstGeom>
          <a:noFill/>
        </p:spPr>
      </p:pic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352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7158" y="4786322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 avoir remplacer          </a:t>
            </a:r>
            <a:endParaRPr lang="fr-FR" dirty="0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714884"/>
            <a:ext cx="187525" cy="500066"/>
          </a:xfrm>
          <a:prstGeom prst="rect">
            <a:avLst/>
          </a:prstGeom>
          <a:noFill/>
        </p:spPr>
      </p:pic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857760"/>
            <a:ext cx="196454" cy="314327"/>
          </a:xfrm>
          <a:prstGeom prst="rect">
            <a:avLst/>
          </a:prstGeom>
          <a:noFill/>
        </p:spPr>
      </p:pic>
      <p:sp>
        <p:nvSpPr>
          <p:cNvPr id="38" name="ZoneTexte 37"/>
          <p:cNvSpPr txBox="1"/>
          <p:nvPr/>
        </p:nvSpPr>
        <p:spPr>
          <a:xfrm>
            <a:off x="285720" y="5286388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trouve les solutions de l’équation différentielle</a:t>
            </a:r>
          </a:p>
        </p:txBody>
      </p:sp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986429"/>
            <a:ext cx="4071965" cy="371529"/>
          </a:xfrm>
          <a:prstGeom prst="rect">
            <a:avLst/>
          </a:prstGeom>
          <a:noFill/>
        </p:spPr>
      </p:pic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2928926" y="5857892"/>
            <a:ext cx="4572032" cy="571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928926" y="478632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900" decel="100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  <p:bldP spid="14" grpId="0"/>
      <p:bldP spid="17" grpId="0"/>
      <p:bldP spid="21" grpId="0"/>
      <p:bldP spid="25" grpId="0"/>
      <p:bldP spid="29" grpId="0"/>
      <p:bldP spid="33" grpId="0"/>
      <p:bldP spid="38" grpId="0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14290"/>
            <a:ext cx="1500199" cy="593829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642910" y="85723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équation est de la forme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215074" y="857232"/>
            <a:ext cx="17859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Cambria Math" pitchFamily="18" charset="0"/>
              </a:rPr>
              <a:t>𝑜ù  𝑐 = 1 𝑒𝑡 𝑐’ = 0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14282" y="1357298"/>
            <a:ext cx="885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la ramener à une équation homogène on effectue le </a:t>
            </a:r>
            <a:r>
              <a:rPr lang="fr-FR" dirty="0" smtClean="0"/>
              <a:t>changement </a:t>
            </a:r>
            <a:r>
              <a:rPr lang="fr-FR" dirty="0"/>
              <a:t>𝑥 = 𝑋 + 𝛼 , 𝑦 = 𝑌 + 𝛽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85720" y="1857365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a alors </a:t>
            </a:r>
          </a:p>
          <a:p>
            <a:endParaRPr lang="fr-FR" dirty="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000240"/>
            <a:ext cx="4357718" cy="550144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785794"/>
            <a:ext cx="2145020" cy="500066"/>
          </a:xfrm>
          <a:prstGeom prst="rect">
            <a:avLst/>
          </a:prstGeom>
          <a:noFill/>
        </p:spPr>
      </p:pic>
      <p:sp>
        <p:nvSpPr>
          <p:cNvPr id="20" name="ZoneTexte 19"/>
          <p:cNvSpPr txBox="1"/>
          <p:nvPr/>
        </p:nvSpPr>
        <p:spPr>
          <a:xfrm>
            <a:off x="428596" y="2857496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</a:t>
            </a:r>
            <a:r>
              <a:rPr lang="fr-FR" dirty="0" smtClean="0"/>
              <a:t>trouver </a:t>
            </a:r>
            <a:r>
              <a:rPr lang="el-GR" dirty="0" smtClean="0"/>
              <a:t>α</a:t>
            </a:r>
            <a:r>
              <a:rPr lang="fr-FR" dirty="0" smtClean="0"/>
              <a:t> et </a:t>
            </a:r>
            <a:r>
              <a:rPr lang="el-GR" dirty="0"/>
              <a:t>β</a:t>
            </a:r>
            <a:r>
              <a:rPr lang="fr-FR" dirty="0" smtClean="0"/>
              <a:t> </a:t>
            </a:r>
            <a:r>
              <a:rPr lang="fr-FR" dirty="0"/>
              <a:t>on doit résoudre le système algébrique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357562"/>
            <a:ext cx="1616540" cy="571504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2428860" y="342900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trouve que</a:t>
            </a:r>
            <a:endParaRPr lang="fr-FR" dirty="0"/>
          </a:p>
        </p:txBody>
      </p:sp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5" y="3428999"/>
            <a:ext cx="1857388" cy="357191"/>
          </a:xfrm>
          <a:prstGeom prst="rect">
            <a:avLst/>
          </a:prstGeom>
          <a:noFill/>
        </p:spPr>
      </p:pic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28596" y="414338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 l’équation devient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071942"/>
            <a:ext cx="1071570" cy="487077"/>
          </a:xfrm>
          <a:prstGeom prst="rect">
            <a:avLst/>
          </a:prstGeom>
          <a:noFill/>
        </p:spPr>
      </p:pic>
      <p:sp>
        <p:nvSpPr>
          <p:cNvPr id="34" name="ZoneTexte 33"/>
          <p:cNvSpPr txBox="1"/>
          <p:nvPr/>
        </p:nvSpPr>
        <p:spPr>
          <a:xfrm>
            <a:off x="428596" y="4786322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Qui est une équation homogène du premier ordre posons alors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4786322"/>
            <a:ext cx="2098491" cy="357190"/>
          </a:xfrm>
          <a:prstGeom prst="rect">
            <a:avLst/>
          </a:prstGeom>
          <a:noFill/>
        </p:spPr>
      </p:pic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ambria Math" pitchFamily="18" charset="0"/>
              </a:rPr>
              <a:t>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00034" y="5429264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 dérive le changement de variable par rapport au variable  </a:t>
            </a:r>
            <a:r>
              <a:rPr lang="fr-FR" i="1" dirty="0" smtClean="0"/>
              <a:t>X </a:t>
            </a:r>
            <a:endParaRPr lang="fr-FR" i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571472" y="600076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trouve </a:t>
            </a:r>
            <a:endParaRPr lang="fr-FR" dirty="0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946254"/>
            <a:ext cx="1500198" cy="46409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500034" y="214290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</a:rPr>
              <a:t>d)- </a:t>
            </a:r>
            <a:r>
              <a:rPr lang="fr-FR" dirty="0" smtClean="0"/>
              <a:t>Soit l'</a:t>
            </a:r>
            <a:r>
              <a:rPr lang="fr-FR" dirty="0"/>
              <a:t>é</a:t>
            </a:r>
            <a:r>
              <a:rPr lang="fr-FR" dirty="0" smtClean="0"/>
              <a:t>quation différentielle suivante: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125" grpId="0"/>
      <p:bldP spid="11" grpId="0"/>
      <p:bldP spid="12" grpId="0"/>
      <p:bldP spid="20" grpId="0"/>
      <p:bldP spid="23" grpId="0"/>
      <p:bldP spid="31" grpId="0"/>
      <p:bldP spid="34" grpId="0"/>
      <p:bldP spid="38" grpId="0"/>
      <p:bldP spid="39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345024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remplace dans l’équation pour avoir </a:t>
            </a:r>
            <a:endParaRPr lang="fr-F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263291"/>
            <a:ext cx="1726532" cy="52250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5720" y="702214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Ce qui donne</a:t>
            </a:r>
            <a:endParaRPr lang="fr-F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714356"/>
            <a:ext cx="1357322" cy="534028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357158" y="1285860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utilise la séparation  des variables</a:t>
            </a:r>
            <a:endParaRPr lang="fr-FR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1257010"/>
            <a:ext cx="1571636" cy="528916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6143668" y="1285860"/>
            <a:ext cx="2571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puis  on  intègre</a:t>
            </a:r>
            <a:endParaRPr lang="fr-FR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85720" y="271462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obtient</a:t>
            </a:r>
            <a:endParaRPr lang="fr-FR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143248"/>
            <a:ext cx="4356130" cy="571504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5143504" y="3286124"/>
            <a:ext cx="6429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⥤</a:t>
            </a:r>
            <a:endParaRPr lang="fr-FR" dirty="0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3379" y="3286124"/>
            <a:ext cx="2637711" cy="428628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4643438" y="271462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qui donne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571472" y="400050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Ou bien</a:t>
            </a:r>
            <a:endParaRPr lang="fr-FR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8571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00504"/>
            <a:ext cx="3397266" cy="428627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072066" y="400050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comme</a:t>
            </a:r>
            <a:endParaRPr lang="fr-FR" dirty="0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000504"/>
            <a:ext cx="771530" cy="428628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333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ambria Math" pitchFamily="18" charset="0"/>
              </a:rPr>
              <a:t>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6715140" y="392906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on aura alors </a:t>
            </a:r>
            <a:endParaRPr lang="fr-FR" dirty="0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572008"/>
            <a:ext cx="2907652" cy="714380"/>
          </a:xfrm>
          <a:prstGeom prst="rect">
            <a:avLst/>
          </a:prstGeom>
          <a:noFill/>
        </p:spPr>
      </p:pic>
      <p:sp>
        <p:nvSpPr>
          <p:cNvPr id="33" name="Rectangle 32"/>
          <p:cNvSpPr/>
          <p:nvPr/>
        </p:nvSpPr>
        <p:spPr>
          <a:xfrm>
            <a:off x="3643306" y="4786322"/>
            <a:ext cx="403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⥤</a:t>
            </a:r>
            <a:endParaRPr lang="fr-FR" dirty="0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78721" y="4643446"/>
            <a:ext cx="2579295" cy="500067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500034" y="5357826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 en revenant aux variables 𝑥 𝑒𝑡 𝑦 on trouve:</a:t>
            </a:r>
            <a:endParaRPr lang="fr-FR" dirty="0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857892"/>
            <a:ext cx="3929090" cy="769887"/>
          </a:xfrm>
          <a:prstGeom prst="rect">
            <a:avLst/>
          </a:prstGeom>
          <a:noFill/>
        </p:spPr>
      </p:pic>
      <p:sp>
        <p:nvSpPr>
          <p:cNvPr id="42" name="Rectangle à coins arrondis 41"/>
          <p:cNvSpPr/>
          <p:nvPr/>
        </p:nvSpPr>
        <p:spPr>
          <a:xfrm>
            <a:off x="2643174" y="5715016"/>
            <a:ext cx="5214974" cy="92869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928802"/>
            <a:ext cx="4481111" cy="5715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2" grpId="0"/>
      <p:bldP spid="15" grpId="0"/>
      <p:bldP spid="18" grpId="0"/>
      <p:bldP spid="21" grpId="0"/>
      <p:bldP spid="22" grpId="0"/>
      <p:bldP spid="26" grpId="0"/>
      <p:bldP spid="30" grpId="0"/>
      <p:bldP spid="33" grpId="0"/>
      <p:bldP spid="39" grpId="0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 noChangeAspect="1"/>
          </p:cNvSpPr>
          <p:nvPr>
            <p:ph type="ctrTitle"/>
          </p:nvPr>
        </p:nvSpPr>
        <p:spPr>
          <a:xfrm>
            <a:off x="214282" y="357166"/>
            <a:ext cx="8501122" cy="500066"/>
          </a:xfrm>
        </p:spPr>
        <p:txBody>
          <a:bodyPr>
            <a:normAutofit fontScale="90000"/>
          </a:bodyPr>
          <a:lstStyle/>
          <a:p>
            <a:pPr algn="l"/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dirty="0" smtClean="0"/>
              <a:t> </a:t>
            </a:r>
            <a:r>
              <a:rPr lang="fr-FR" sz="2000" b="1" dirty="0" smtClean="0"/>
              <a:t> </a:t>
            </a:r>
            <a:r>
              <a:rPr lang="fr-FR" sz="2000" b="1" dirty="0" smtClean="0">
                <a:solidFill>
                  <a:schemeClr val="accent2"/>
                </a:solidFill>
              </a:rPr>
              <a:t>e)- </a:t>
            </a:r>
            <a:r>
              <a:rPr lang="fr-FR" sz="2000" dirty="0" smtClean="0"/>
              <a:t>Soit  l’équation différentielle suivante: 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00034" y="1071546"/>
            <a:ext cx="20717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Elle est de la forme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357158" y="1643050"/>
            <a:ext cx="8501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Qui est une équation linéaire du premier ordre dont la solution générale est </a:t>
            </a:r>
            <a:endParaRPr lang="fr-FR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7158" y="278605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Sachant que</a:t>
            </a:r>
            <a:endParaRPr lang="fr-FR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3357562"/>
            <a:ext cx="42148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fr-FR" dirty="0" smtClean="0"/>
              <a:t>Dont la solution est donnée par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: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500826" y="335756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tel que</a:t>
            </a:r>
            <a:endParaRPr lang="fr-FR" dirty="0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28604"/>
            <a:ext cx="1956040" cy="35719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056506"/>
            <a:ext cx="2357454" cy="372230"/>
          </a:xfrm>
          <a:prstGeom prst="rect">
            <a:avLst/>
          </a:prstGeom>
          <a:noFill/>
        </p:spPr>
      </p:pic>
      <p:sp>
        <p:nvSpPr>
          <p:cNvPr id="34" name="ZoneTexte 33"/>
          <p:cNvSpPr txBox="1"/>
          <p:nvPr/>
        </p:nvSpPr>
        <p:spPr>
          <a:xfrm>
            <a:off x="5000628" y="107154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où</a:t>
            </a:r>
            <a:endParaRPr lang="fr-FR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76881" y="1071546"/>
            <a:ext cx="1309697" cy="357190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1071546"/>
            <a:ext cx="1513805" cy="35719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143116"/>
            <a:ext cx="2714644" cy="385304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857496"/>
            <a:ext cx="503468" cy="285752"/>
          </a:xfrm>
          <a:prstGeom prst="rect">
            <a:avLst/>
          </a:prstGeom>
          <a:noFill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2786058"/>
            <a:ext cx="1183830" cy="428628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mbria Math" pitchFamily="18" charset="0"/>
              </a:rPr>
              <a:t> 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mbria Math" pitchFamily="18" charset="0"/>
              </a:rPr>
              <a:t> 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2143108" y="2786058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est  la solution de l'équation homogène associée </a:t>
            </a:r>
            <a:endParaRPr lang="fr-FR" dirty="0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429000"/>
            <a:ext cx="2678925" cy="357190"/>
          </a:xfrm>
          <a:prstGeom prst="rect">
            <a:avLst/>
          </a:prstGeom>
          <a:noFill/>
        </p:spPr>
      </p:pic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000504"/>
            <a:ext cx="4714908" cy="409992"/>
          </a:xfrm>
          <a:prstGeom prst="rect">
            <a:avLst/>
          </a:prstGeom>
          <a:noFill/>
        </p:spPr>
      </p:pic>
      <p:sp>
        <p:nvSpPr>
          <p:cNvPr id="57" name="ZoneTexte 56"/>
          <p:cNvSpPr txBox="1"/>
          <p:nvPr/>
        </p:nvSpPr>
        <p:spPr>
          <a:xfrm>
            <a:off x="214282" y="435769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Ainsi </a:t>
            </a:r>
            <a:endParaRPr lang="fr-FR" dirty="0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8704" y="4643446"/>
            <a:ext cx="2670420" cy="357190"/>
          </a:xfrm>
          <a:prstGeom prst="rect">
            <a:avLst/>
          </a:prstGeom>
          <a:noFill/>
        </p:spPr>
      </p:pic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357158" y="5000636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Cherchons maintenant la solution particulière</a:t>
            </a:r>
            <a:endParaRPr lang="fr-FR" dirty="0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045088"/>
            <a:ext cx="628652" cy="384176"/>
          </a:xfrm>
          <a:prstGeom prst="rect">
            <a:avLst/>
          </a:prstGeom>
          <a:noFill/>
        </p:spPr>
      </p:pic>
      <p:sp>
        <p:nvSpPr>
          <p:cNvPr id="64" name="ZoneTexte 63"/>
          <p:cNvSpPr txBox="1"/>
          <p:nvPr/>
        </p:nvSpPr>
        <p:spPr>
          <a:xfrm>
            <a:off x="6786578" y="100010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</a:t>
            </a:r>
            <a:endParaRPr lang="fr-FR" dirty="0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9" grpId="0"/>
      <p:bldP spid="1036" grpId="0"/>
      <p:bldP spid="28" grpId="0"/>
      <p:bldP spid="28" grpId="1"/>
      <p:bldP spid="34" grpId="0"/>
      <p:bldP spid="51" grpId="0"/>
      <p:bldP spid="57" grpId="0"/>
      <p:bldP spid="61" grpId="0"/>
      <p:bldP spid="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214290"/>
            <a:ext cx="70723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En utilisant la méthode de la variation de  la constante sous la forme</a:t>
            </a:r>
            <a:endParaRPr lang="fr-FR" dirty="0"/>
          </a:p>
        </p:txBody>
      </p:sp>
      <p:pic>
        <p:nvPicPr>
          <p:cNvPr id="5" name="Picture 3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714356"/>
            <a:ext cx="2071702" cy="383004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642910" y="128586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qui donne par dérivation</a:t>
            </a:r>
            <a:endParaRPr lang="fr-FR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785926"/>
            <a:ext cx="3312125" cy="357190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3071810"/>
            <a:ext cx="5057810" cy="357190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8596" y="371475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qui donne </a:t>
            </a:r>
            <a:endParaRPr lang="fr-FR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24045" y="3786190"/>
            <a:ext cx="1190633" cy="357190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500034" y="4345552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 une intégration</a:t>
            </a:r>
            <a:endParaRPr lang="fr-FR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3134" y="4214818"/>
            <a:ext cx="3649130" cy="642942"/>
          </a:xfrm>
          <a:prstGeom prst="rect">
            <a:avLst/>
          </a:prstGeom>
          <a:noFill/>
        </p:spPr>
      </p:pic>
      <p:sp>
        <p:nvSpPr>
          <p:cNvPr id="19" name="ZoneTexte 18"/>
          <p:cNvSpPr txBox="1"/>
          <p:nvPr/>
        </p:nvSpPr>
        <p:spPr>
          <a:xfrm>
            <a:off x="500034" y="492919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trouve que</a:t>
            </a:r>
            <a:endParaRPr lang="fr-FR" dirty="0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96884" y="4786322"/>
            <a:ext cx="2332240" cy="714380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500034" y="5417122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 les solutions générales  sont données alors par</a:t>
            </a:r>
            <a:endParaRPr lang="fr-FR" dirty="0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920400"/>
            <a:ext cx="5214974" cy="651872"/>
          </a:xfrm>
          <a:prstGeom prst="rect">
            <a:avLst/>
          </a:prstGeom>
          <a:noFill/>
        </p:spPr>
      </p:pic>
      <p:sp>
        <p:nvSpPr>
          <p:cNvPr id="27" name="ZoneTexte 26"/>
          <p:cNvSpPr txBox="1"/>
          <p:nvPr/>
        </p:nvSpPr>
        <p:spPr>
          <a:xfrm>
            <a:off x="428596" y="2285992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remplaçant</a:t>
            </a:r>
            <a:r>
              <a:rPr lang="fr-FR" dirty="0" smtClean="0">
                <a:latin typeface="Calibri" pitchFamily="34" charset="0"/>
                <a:ea typeface="Calibri" pitchFamily="34" charset="0"/>
                <a:cs typeface="Cambria Math" pitchFamily="18" charset="0"/>
              </a:rPr>
              <a:t> 𝑦</a:t>
            </a:r>
            <a:r>
              <a:rPr lang="fr-FR" baseline="-25000" dirty="0" smtClean="0">
                <a:latin typeface="Calibri" pitchFamily="34" charset="0"/>
                <a:ea typeface="Calibri" pitchFamily="34" charset="0"/>
                <a:cs typeface="Cambria Math" pitchFamily="18" charset="0"/>
              </a:rPr>
              <a:t>𝑝</a:t>
            </a:r>
            <a:r>
              <a:rPr lang="fr-FR" dirty="0" smtClean="0"/>
              <a:t> et</a:t>
            </a:r>
            <a:r>
              <a:rPr lang="fr-FR" dirty="0" smtClean="0">
                <a:latin typeface="Calibri" pitchFamily="34" charset="0"/>
                <a:ea typeface="Calibri" pitchFamily="34" charset="0"/>
                <a:cs typeface="Cambria Math" pitchFamily="18" charset="0"/>
              </a:rPr>
              <a:t> 𝑦′</a:t>
            </a:r>
            <a:r>
              <a:rPr lang="fr-FR" baseline="-25000" dirty="0" smtClean="0">
                <a:latin typeface="Calibri" pitchFamily="34" charset="0"/>
                <a:ea typeface="Calibri" pitchFamily="34" charset="0"/>
                <a:cs typeface="Cambria Math" pitchFamily="18" charset="0"/>
              </a:rPr>
              <a:t>𝑝</a:t>
            </a:r>
            <a:r>
              <a:rPr lang="fr-FR" dirty="0" smtClean="0"/>
              <a:t>  dans notre équation, on obtient     </a:t>
            </a:r>
            <a:endParaRPr lang="fr-FR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1000100" y="5857892"/>
            <a:ext cx="6143668" cy="7143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6" grpId="0"/>
      <p:bldP spid="19" grpId="0"/>
      <p:bldP spid="23" grpId="0"/>
      <p:bldP spid="27" grpId="0"/>
      <p:bldP spid="2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356</Words>
  <Application>Microsoft Office PowerPoint</Application>
  <PresentationFormat>Affichage à l'écran (4:3)</PresentationFormat>
  <Paragraphs>82</Paragraphs>
  <Slides>7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      c)- Soit  l’équation différentielle suivante:    </vt:lpstr>
      <vt:lpstr>Diapositive 3</vt:lpstr>
      <vt:lpstr>Diapositive 4</vt:lpstr>
      <vt:lpstr>Diapositive 5</vt:lpstr>
      <vt:lpstr>      e)- Soit  l’équation différentielle suivante:    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1 : c)- Résoudre l’équation différentielle :</dc:title>
  <dc:creator>Utilisateur Windows</dc:creator>
  <cp:lastModifiedBy>Utilisateur Windows</cp:lastModifiedBy>
  <cp:revision>87</cp:revision>
  <dcterms:created xsi:type="dcterms:W3CDTF">2020-04-11T14:01:49Z</dcterms:created>
  <dcterms:modified xsi:type="dcterms:W3CDTF">2020-04-13T20:17:03Z</dcterms:modified>
</cp:coreProperties>
</file>