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6" r:id="rId5"/>
    <p:sldId id="260" r:id="rId6"/>
    <p:sldId id="262" r:id="rId7"/>
    <p:sldId id="263" r:id="rId8"/>
    <p:sldId id="278" r:id="rId9"/>
    <p:sldId id="264" r:id="rId10"/>
    <p:sldId id="266" r:id="rId11"/>
    <p:sldId id="268" r:id="rId12"/>
    <p:sldId id="279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04011-A4EC-4D31-A383-A7329CF83254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405FE-AC9A-454D-9256-FD43164ABC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fr-FR" sz="4400" b="1" dirty="0" smtClean="0"/>
              <a:t>Université </a:t>
            </a:r>
            <a:r>
              <a:rPr lang="fr-FR" sz="4400" b="1" dirty="0" err="1" smtClean="0"/>
              <a:t>Badji</a:t>
            </a:r>
            <a:r>
              <a:rPr lang="fr-FR" sz="4400" b="1" dirty="0" smtClean="0"/>
              <a:t> </a:t>
            </a:r>
            <a:r>
              <a:rPr lang="fr-FR" sz="4400" b="1" dirty="0" err="1" smtClean="0"/>
              <a:t>Mokhtar</a:t>
            </a:r>
            <a:r>
              <a:rPr lang="fr-FR" sz="4400" b="1" dirty="0" smtClean="0"/>
              <a:t> Annaba.</a:t>
            </a:r>
            <a:endParaRPr lang="fr-FR" sz="4400" dirty="0" smtClean="0"/>
          </a:p>
          <a:p>
            <a:pPr algn="ctr">
              <a:buNone/>
            </a:pPr>
            <a:r>
              <a:rPr lang="fr-FR" sz="4400" b="1" dirty="0" smtClean="0"/>
              <a:t>Faculté de Médecine Annaba.</a:t>
            </a:r>
          </a:p>
          <a:p>
            <a:pPr algn="ctr">
              <a:buNone/>
            </a:pPr>
            <a:r>
              <a:rPr lang="fr-FR" sz="4400" b="1" dirty="0" smtClean="0"/>
              <a:t>Service de MPR de l’EHS </a:t>
            </a:r>
            <a:r>
              <a:rPr lang="fr-FR" sz="4400" b="1" dirty="0" err="1" smtClean="0"/>
              <a:t>Séraidi</a:t>
            </a:r>
            <a:endParaRPr lang="fr-FR" sz="4400" dirty="0" smtClean="0"/>
          </a:p>
          <a:p>
            <a:pPr algn="ctr">
              <a:buNone/>
            </a:pPr>
            <a:r>
              <a:rPr lang="fr-FR" sz="4400" b="1" dirty="0" smtClean="0"/>
              <a:t> </a:t>
            </a:r>
            <a:endParaRPr lang="fr-FR" sz="4400" dirty="0" smtClean="0"/>
          </a:p>
          <a:p>
            <a:pPr>
              <a:buNone/>
            </a:pPr>
            <a:r>
              <a:rPr lang="fr-FR" b="1" dirty="0" smtClean="0"/>
              <a:t>Enseignement : Sémiologie Neurologique/ 3</a:t>
            </a:r>
            <a:r>
              <a:rPr lang="fr-FR" b="1" baseline="30000" dirty="0" smtClean="0"/>
              <a:t>ème</a:t>
            </a:r>
            <a:r>
              <a:rPr lang="fr-FR" b="1" dirty="0" smtClean="0"/>
              <a:t> Année Neurologie</a:t>
            </a:r>
            <a:endParaRPr lang="fr-FR" sz="2800" dirty="0" smtClean="0"/>
          </a:p>
          <a:p>
            <a:pPr>
              <a:buNone/>
            </a:pPr>
            <a:r>
              <a:rPr lang="fr-FR" b="1" dirty="0" smtClean="0"/>
              <a:t> Les cours : </a:t>
            </a:r>
            <a:endParaRPr lang="fr-FR" sz="2800" dirty="0" smtClean="0"/>
          </a:p>
          <a:p>
            <a:pPr lvl="0">
              <a:buNone/>
            </a:pPr>
            <a:r>
              <a:rPr lang="fr-FR" dirty="0" smtClean="0"/>
              <a:t>- Troubles des réflexes.</a:t>
            </a:r>
            <a:endParaRPr lang="fr-FR" sz="2800" dirty="0" smtClean="0"/>
          </a:p>
          <a:p>
            <a:pPr lvl="0">
              <a:buNone/>
            </a:pPr>
            <a:r>
              <a:rPr lang="fr-FR" dirty="0" smtClean="0"/>
              <a:t>- Troubles de la mobilité volontaire.</a:t>
            </a:r>
            <a:endParaRPr lang="fr-FR" sz="2800" dirty="0" smtClean="0"/>
          </a:p>
          <a:p>
            <a:pPr lvl="0">
              <a:buNone/>
            </a:pPr>
            <a:r>
              <a:rPr lang="fr-FR" dirty="0" smtClean="0"/>
              <a:t>- Troubles du tonus musculaire.</a:t>
            </a:r>
            <a:endParaRPr lang="fr-FR" sz="2800" dirty="0" smtClean="0"/>
          </a:p>
          <a:p>
            <a:pPr lvl="0">
              <a:buNone/>
            </a:pPr>
            <a:r>
              <a:rPr lang="fr-FR" dirty="0" smtClean="0"/>
              <a:t>- Les syndromes topographiques périphériques :</a:t>
            </a:r>
            <a:endParaRPr lang="fr-FR" sz="2800" dirty="0" smtClean="0"/>
          </a:p>
          <a:p>
            <a:pPr lvl="1"/>
            <a:r>
              <a:rPr lang="fr-FR" dirty="0" smtClean="0"/>
              <a:t>Syndromes </a:t>
            </a:r>
            <a:r>
              <a:rPr lang="fr-FR" dirty="0" err="1" smtClean="0"/>
              <a:t>neurogènes</a:t>
            </a:r>
            <a:r>
              <a:rPr lang="fr-FR" dirty="0" smtClean="0"/>
              <a:t> périphériques .</a:t>
            </a:r>
            <a:endParaRPr lang="fr-FR" sz="2400" dirty="0" smtClean="0"/>
          </a:p>
          <a:p>
            <a:pPr lvl="1"/>
            <a:r>
              <a:rPr lang="fr-FR" dirty="0" smtClean="0"/>
              <a:t>Syndromes myogènes.</a:t>
            </a:r>
            <a:endParaRPr lang="fr-FR" sz="2400" dirty="0" smtClean="0"/>
          </a:p>
          <a:p>
            <a:pPr lvl="1"/>
            <a:r>
              <a:rPr lang="fr-FR" dirty="0" smtClean="0"/>
              <a:t>Syndromes myasthénique (troubles de la transmission au niveau de la jonction neuromusculaire).</a:t>
            </a:r>
            <a:endParaRPr lang="fr-FR" sz="2400" dirty="0" smtClean="0"/>
          </a:p>
          <a:p>
            <a:endParaRPr lang="fr-FR" sz="2800" dirty="0" smtClean="0"/>
          </a:p>
          <a:p>
            <a:pPr>
              <a:buNone/>
            </a:pPr>
            <a:r>
              <a:rPr lang="fr-FR" b="1" dirty="0" smtClean="0"/>
              <a:t> </a:t>
            </a:r>
            <a:endParaRPr lang="fr-FR" sz="2800" dirty="0" smtClean="0"/>
          </a:p>
          <a:p>
            <a:pPr>
              <a:buNone/>
            </a:pPr>
            <a:r>
              <a:rPr lang="fr-FR" b="1" dirty="0" smtClean="0"/>
              <a:t>L’enseignant : Pr</a:t>
            </a:r>
            <a:r>
              <a:rPr lang="fr-FR" dirty="0" smtClean="0"/>
              <a:t> </a:t>
            </a:r>
            <a:r>
              <a:rPr lang="fr-FR" b="1" dirty="0" smtClean="0"/>
              <a:t>TOUMI </a:t>
            </a:r>
            <a:r>
              <a:rPr lang="fr-FR" b="1" dirty="0" err="1" smtClean="0"/>
              <a:t>Noureddine</a:t>
            </a:r>
            <a:r>
              <a:rPr lang="fr-FR" b="1" dirty="0" smtClean="0"/>
              <a:t>.</a:t>
            </a:r>
            <a:endParaRPr lang="fr-FR" sz="2800" dirty="0" smtClean="0"/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r>
              <a:rPr lang="fr-FR" b="1" dirty="0" smtClean="0"/>
              <a:t>Année universitaire : 2019/2020 </a:t>
            </a:r>
            <a:endParaRPr lang="fr-FR" sz="2800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7200" b="1" u="sng" dirty="0" smtClean="0"/>
              <a:t>Formes cliniques:</a:t>
            </a:r>
          </a:p>
          <a:p>
            <a:pPr>
              <a:buNone/>
            </a:pPr>
            <a:endParaRPr lang="fr-FR" sz="7200" u="sng" dirty="0" smtClean="0"/>
          </a:p>
          <a:p>
            <a:pPr>
              <a:buNone/>
            </a:pPr>
            <a:r>
              <a:rPr lang="fr-FR" sz="6400" b="1" dirty="0" smtClean="0"/>
              <a:t>a. Dystrophies musculaires :</a:t>
            </a:r>
            <a:r>
              <a:rPr lang="fr-FR" sz="6400" dirty="0" smtClean="0"/>
              <a:t> qui sont des myopathies héréditaires.</a:t>
            </a:r>
          </a:p>
          <a:p>
            <a:pPr lvl="1"/>
            <a:r>
              <a:rPr lang="fr-FR" sz="6400" dirty="0" smtClean="0"/>
              <a:t>Myopathie de Duchenne.</a:t>
            </a:r>
          </a:p>
          <a:p>
            <a:pPr lvl="1"/>
            <a:r>
              <a:rPr lang="fr-FR" sz="6400" dirty="0" smtClean="0"/>
              <a:t>La dystrophie de Becker.</a:t>
            </a:r>
          </a:p>
          <a:p>
            <a:pPr lvl="1"/>
            <a:r>
              <a:rPr lang="fr-FR" sz="6400" dirty="0" smtClean="0"/>
              <a:t>La dystrophie de type Emery </a:t>
            </a:r>
            <a:r>
              <a:rPr lang="fr-FR" sz="6400" dirty="0" err="1" smtClean="0"/>
              <a:t>Dreifuss</a:t>
            </a:r>
            <a:r>
              <a:rPr lang="fr-FR" sz="6400" dirty="0" smtClean="0"/>
              <a:t> rare .</a:t>
            </a:r>
          </a:p>
          <a:p>
            <a:pPr lvl="1"/>
            <a:r>
              <a:rPr lang="fr-FR" sz="6400" dirty="0" smtClean="0"/>
              <a:t>Myopathie </a:t>
            </a:r>
            <a:r>
              <a:rPr lang="fr-FR" sz="6400" dirty="0" err="1" smtClean="0"/>
              <a:t>facicoscapulohumerale</a:t>
            </a:r>
            <a:r>
              <a:rPr lang="fr-FR" sz="6400" dirty="0" smtClean="0"/>
              <a:t> de Landouzy Déjerine.</a:t>
            </a:r>
          </a:p>
          <a:p>
            <a:pPr lvl="1"/>
            <a:r>
              <a:rPr lang="fr-FR" sz="6400" dirty="0" smtClean="0"/>
              <a:t>Myopathie scapulo-humérale d’</a:t>
            </a:r>
            <a:r>
              <a:rPr lang="fr-FR" sz="6400" dirty="0" err="1" smtClean="0"/>
              <a:t>erb</a:t>
            </a:r>
            <a:r>
              <a:rPr lang="fr-FR" sz="6400" dirty="0" smtClean="0"/>
              <a:t> .</a:t>
            </a:r>
          </a:p>
          <a:p>
            <a:pPr lvl="1"/>
            <a:r>
              <a:rPr lang="fr-FR" sz="6400" dirty="0" smtClean="0"/>
              <a:t>Myopathies oculaires.</a:t>
            </a:r>
          </a:p>
          <a:p>
            <a:pPr lvl="1"/>
            <a:r>
              <a:rPr lang="fr-FR" sz="6400" dirty="0" smtClean="0"/>
              <a:t>Myopathie distale des membres de </a:t>
            </a:r>
            <a:r>
              <a:rPr lang="fr-FR" sz="6400" dirty="0" err="1" smtClean="0"/>
              <a:t>Gowers</a:t>
            </a:r>
            <a:r>
              <a:rPr lang="fr-FR" sz="6400" dirty="0" smtClean="0"/>
              <a:t> (exceptionnelle).</a:t>
            </a:r>
          </a:p>
          <a:p>
            <a:pPr lvl="1"/>
            <a:r>
              <a:rPr lang="fr-FR" sz="6400" dirty="0" smtClean="0"/>
              <a:t>Myopathies </a:t>
            </a:r>
            <a:r>
              <a:rPr lang="fr-FR" sz="6400" dirty="0" err="1" smtClean="0"/>
              <a:t>myotoniques</a:t>
            </a:r>
            <a:r>
              <a:rPr lang="fr-FR" sz="6400" dirty="0" smtClean="0"/>
              <a:t>.</a:t>
            </a:r>
          </a:p>
          <a:p>
            <a:pPr>
              <a:buNone/>
            </a:pPr>
            <a:r>
              <a:rPr lang="de-DE" sz="6400" dirty="0" smtClean="0"/>
              <a:t>*Dystrophie   de Steinert .</a:t>
            </a:r>
            <a:endParaRPr lang="fr-FR" sz="6400" dirty="0" smtClean="0"/>
          </a:p>
          <a:p>
            <a:pPr>
              <a:buNone/>
            </a:pPr>
            <a:r>
              <a:rPr lang="fr-FR" sz="6400" dirty="0" smtClean="0"/>
              <a:t>*La maladie de Thomsen .</a:t>
            </a:r>
          </a:p>
          <a:p>
            <a:pPr>
              <a:buNone/>
            </a:pPr>
            <a:r>
              <a:rPr lang="fr-FR" sz="6400" b="1" dirty="0" smtClean="0"/>
              <a:t> b. Myopathies  congénitales.</a:t>
            </a:r>
            <a:endParaRPr lang="fr-FR" sz="6400" dirty="0" smtClean="0"/>
          </a:p>
          <a:p>
            <a:pPr>
              <a:buNone/>
            </a:pPr>
            <a:r>
              <a:rPr lang="fr-FR" sz="6400" dirty="0" smtClean="0"/>
              <a:t>Apparaissent des la naissance  ou au cours des premiers mois.</a:t>
            </a:r>
          </a:p>
          <a:p>
            <a:pPr>
              <a:buNone/>
            </a:pPr>
            <a:r>
              <a:rPr lang="fr-FR" sz="6400" dirty="0" smtClean="0"/>
              <a:t> </a:t>
            </a:r>
            <a:r>
              <a:rPr lang="fr-FR" sz="6400" b="1" dirty="0" smtClean="0"/>
              <a:t>c. Myosites.</a:t>
            </a:r>
            <a:endParaRPr lang="fr-FR" sz="6400" dirty="0" smtClean="0"/>
          </a:p>
          <a:p>
            <a:pPr>
              <a:buNone/>
            </a:pPr>
            <a:r>
              <a:rPr lang="fr-FR" sz="6400" dirty="0" smtClean="0"/>
              <a:t>Les </a:t>
            </a:r>
            <a:r>
              <a:rPr lang="fr-FR" sz="6400" dirty="0" err="1" smtClean="0"/>
              <a:t>polymyosites</a:t>
            </a:r>
            <a:r>
              <a:rPr lang="fr-FR" sz="6400" dirty="0" smtClean="0"/>
              <a:t> ou </a:t>
            </a:r>
            <a:r>
              <a:rPr lang="fr-FR" sz="6400" dirty="0" err="1" smtClean="0"/>
              <a:t>dermato-myosites</a:t>
            </a:r>
            <a:r>
              <a:rPr lang="fr-FR" sz="6400" dirty="0" smtClean="0"/>
              <a:t> qui sont des affections inflammatoires du muscle.</a:t>
            </a:r>
          </a:p>
          <a:p>
            <a:pPr>
              <a:buNone/>
            </a:pPr>
            <a:r>
              <a:rPr lang="fr-FR" sz="6400" dirty="0" smtClean="0"/>
              <a:t> </a:t>
            </a:r>
            <a:r>
              <a:rPr lang="fr-FR" sz="6400" b="1" dirty="0" smtClean="0"/>
              <a:t>d. Myopathies métaboliques. </a:t>
            </a:r>
            <a:endParaRPr lang="fr-FR" sz="6400" dirty="0" smtClean="0"/>
          </a:p>
          <a:p>
            <a:pPr>
              <a:buNone/>
            </a:pPr>
            <a:r>
              <a:rPr lang="fr-FR" sz="6400" b="1" dirty="0" smtClean="0"/>
              <a:t>e. Myopathies endocriniennes.</a:t>
            </a:r>
            <a:endParaRPr lang="fr-FR" sz="6400" dirty="0" smtClean="0"/>
          </a:p>
          <a:p>
            <a:pPr>
              <a:buNone/>
            </a:pPr>
            <a:r>
              <a:rPr lang="fr-FR" sz="6400" b="1" dirty="0" smtClean="0"/>
              <a:t>f.  Myopathies toxiques.</a:t>
            </a:r>
            <a:endParaRPr lang="fr-FR" sz="6400" dirty="0" smtClean="0"/>
          </a:p>
          <a:p>
            <a:pPr>
              <a:buNone/>
            </a:pPr>
            <a:r>
              <a:rPr lang="fr-FR" sz="6400" dirty="0" smtClean="0"/>
              <a:t>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fr-FR" sz="4500" b="1" u="sng" dirty="0" smtClean="0"/>
              <a:t>B. ATTEINTE DE LA JONCTION NEUROMUSCULAIRE OU MYASTHENIE : </a:t>
            </a:r>
          </a:p>
          <a:p>
            <a:pPr>
              <a:buNone/>
            </a:pPr>
            <a:endParaRPr lang="fr-FR" sz="2300" b="1" u="sng" dirty="0" smtClean="0"/>
          </a:p>
          <a:p>
            <a:pPr>
              <a:buNone/>
            </a:pPr>
            <a:r>
              <a:rPr lang="fr-FR" sz="4000" dirty="0" smtClean="0"/>
              <a:t>Se caractérise par:</a:t>
            </a:r>
          </a:p>
          <a:p>
            <a:pPr>
              <a:buNone/>
            </a:pPr>
            <a:r>
              <a:rPr lang="fr-FR" sz="4000" dirty="0" smtClean="0"/>
              <a:t>- 1 </a:t>
            </a:r>
            <a:r>
              <a:rPr lang="fr-FR" sz="4000" b="1" dirty="0" smtClean="0"/>
              <a:t>épuisement</a:t>
            </a:r>
            <a:r>
              <a:rPr lang="fr-FR" sz="4000" dirty="0" smtClean="0"/>
              <a:t> progressif et rapide de la force musculaire au cours d’1 effort répété ou maintenu </a:t>
            </a:r>
          </a:p>
          <a:p>
            <a:pPr>
              <a:buNone/>
            </a:pPr>
            <a:r>
              <a:rPr lang="fr-FR" sz="4000" dirty="0" smtClean="0"/>
              <a:t>- Elle est consécutive à un dysfonctionnement de la zone de jonction neuromusculaire au niveau </a:t>
            </a:r>
          </a:p>
          <a:p>
            <a:pPr>
              <a:buNone/>
            </a:pPr>
            <a:r>
              <a:rPr lang="fr-FR" sz="4000" dirty="0" smtClean="0"/>
              <a:t>des récepteurs cholinergiques situés sur la membrane post-synaptique du muscle strié.</a:t>
            </a:r>
          </a:p>
          <a:p>
            <a:pPr>
              <a:buNone/>
            </a:pPr>
            <a:r>
              <a:rPr lang="fr-FR" sz="4000" dirty="0" smtClean="0"/>
              <a:t> </a:t>
            </a:r>
          </a:p>
          <a:p>
            <a:pPr>
              <a:buNone/>
            </a:pPr>
            <a:r>
              <a:rPr lang="fr-FR" sz="4000" b="1" u="sng" dirty="0" smtClean="0"/>
              <a:t>Sémiologie :</a:t>
            </a:r>
          </a:p>
          <a:p>
            <a:pPr>
              <a:buNone/>
            </a:pPr>
            <a:endParaRPr lang="fr-FR" sz="4000" dirty="0" smtClean="0"/>
          </a:p>
          <a:p>
            <a:pPr>
              <a:buNone/>
            </a:pPr>
            <a:r>
              <a:rPr lang="fr-FR" sz="4000" dirty="0" smtClean="0"/>
              <a:t>1. Diminution de la force musculaire au fur et à mesure de répéter l’effort</a:t>
            </a:r>
          </a:p>
          <a:p>
            <a:pPr>
              <a:buNone/>
            </a:pPr>
            <a:r>
              <a:rPr lang="fr-FR" sz="4000" dirty="0" smtClean="0"/>
              <a:t>     puis se normaliser après repos.</a:t>
            </a:r>
          </a:p>
          <a:p>
            <a:pPr>
              <a:buNone/>
            </a:pPr>
            <a:endParaRPr lang="fr-FR" sz="4000" dirty="0" smtClean="0"/>
          </a:p>
          <a:p>
            <a:pPr>
              <a:buNone/>
            </a:pPr>
            <a:r>
              <a:rPr lang="fr-FR" sz="4000" dirty="0" smtClean="0"/>
              <a:t>2. L’atteinte des muscles oculaires est quasi constante : ptosis + diplopie.</a:t>
            </a:r>
          </a:p>
          <a:p>
            <a:pPr>
              <a:buNone/>
            </a:pPr>
            <a:endParaRPr lang="fr-FR" sz="4000" dirty="0" smtClean="0"/>
          </a:p>
          <a:p>
            <a:pPr>
              <a:buNone/>
            </a:pPr>
            <a:r>
              <a:rPr lang="fr-FR" sz="4000" dirty="0" smtClean="0"/>
              <a:t>3. L’atteinte des muscles masticateurs : avec gène à la déglutition.</a:t>
            </a:r>
          </a:p>
          <a:p>
            <a:pPr>
              <a:buNone/>
            </a:pPr>
            <a:endParaRPr lang="fr-FR" sz="4000" dirty="0" smtClean="0"/>
          </a:p>
          <a:p>
            <a:pPr>
              <a:buNone/>
            </a:pPr>
            <a:r>
              <a:rPr lang="fr-FR" sz="4000" dirty="0" smtClean="0"/>
              <a:t>4. Atteinte des muscles de la face : faciès myasthénique.</a:t>
            </a:r>
          </a:p>
          <a:p>
            <a:pPr>
              <a:buNone/>
            </a:pPr>
            <a:endParaRPr lang="fr-FR" sz="4000" dirty="0" smtClean="0"/>
          </a:p>
          <a:p>
            <a:pPr>
              <a:buNone/>
            </a:pPr>
            <a:r>
              <a:rPr lang="fr-FR" sz="4000" dirty="0" smtClean="0"/>
              <a:t>5. Atteinte des muscles des racines des membres.</a:t>
            </a:r>
          </a:p>
          <a:p>
            <a:pPr>
              <a:buNone/>
            </a:pPr>
            <a:endParaRPr lang="fr-FR" sz="4000" dirty="0" smtClean="0"/>
          </a:p>
          <a:p>
            <a:pPr>
              <a:buNone/>
            </a:pPr>
            <a:r>
              <a:rPr lang="fr-FR" sz="4000" dirty="0" smtClean="0"/>
              <a:t>6. Atteinte des muscles intercostaux et diaphragmatiques.</a:t>
            </a:r>
          </a:p>
          <a:p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MERCI </a:t>
            </a:r>
            <a:r>
              <a:rPr lang="fr-FR" b="1">
                <a:latin typeface="Times New Roman" panose="02020603050405020304" pitchFamily="18" charset="0"/>
                <a:cs typeface="Times New Roman" panose="02020603050405020304" pitchFamily="18" charset="0"/>
              </a:rPr>
              <a:t>POUR VOTRE ATTENTION</a:t>
            </a:r>
            <a:endParaRPr lang="fr-F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5378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fr-FR" sz="4200" b="1" dirty="0" smtClean="0"/>
              <a:t>LES SYNDROMES TOPOGRAPHIQUES PERIPHERIQUES </a:t>
            </a:r>
            <a:r>
              <a:rPr lang="fr-FR" sz="4200" dirty="0" smtClean="0"/>
              <a:t>.</a:t>
            </a:r>
            <a:endParaRPr lang="fr-FR" sz="4200" b="1" dirty="0" smtClean="0"/>
          </a:p>
          <a:p>
            <a:pPr algn="ctr">
              <a:buNone/>
            </a:pPr>
            <a:r>
              <a:rPr lang="fr-FR" sz="4200" dirty="0" smtClean="0"/>
              <a:t> </a:t>
            </a:r>
          </a:p>
          <a:p>
            <a:pPr>
              <a:buNone/>
            </a:pPr>
            <a:r>
              <a:rPr lang="fr-FR" u="sng" dirty="0" smtClean="0"/>
              <a:t> </a:t>
            </a:r>
            <a:endParaRPr lang="fr-FR" b="1" u="sng" dirty="0" smtClean="0"/>
          </a:p>
          <a:p>
            <a:pPr>
              <a:buNone/>
            </a:pPr>
            <a:r>
              <a:rPr lang="fr-FR" b="1" u="sng" dirty="0" smtClean="0"/>
              <a:t>I. SYNDROME NEUROGENE PERIPHERIQUE.</a:t>
            </a:r>
            <a:endParaRPr lang="fr-FR" sz="2800" b="1" u="sng" dirty="0" smtClean="0"/>
          </a:p>
          <a:p>
            <a:pPr>
              <a:buNone/>
            </a:pPr>
            <a:r>
              <a:rPr lang="fr-FR" b="1" dirty="0" smtClean="0"/>
              <a:t> </a:t>
            </a:r>
            <a:endParaRPr lang="fr-FR" sz="2800" dirty="0" smtClean="0"/>
          </a:p>
          <a:p>
            <a:pPr>
              <a:buNone/>
            </a:pPr>
            <a:r>
              <a:rPr lang="fr-FR" b="1" u="sng" dirty="0" err="1" smtClean="0"/>
              <a:t>A.Rappel</a:t>
            </a:r>
            <a:r>
              <a:rPr lang="fr-FR" b="1" u="sng" dirty="0" smtClean="0"/>
              <a:t> :</a:t>
            </a:r>
            <a:endParaRPr lang="fr-FR" sz="2800" u="sng" dirty="0" smtClean="0"/>
          </a:p>
          <a:p>
            <a:pPr>
              <a:buNone/>
            </a:pPr>
            <a:r>
              <a:rPr lang="fr-FR" dirty="0" smtClean="0"/>
              <a:t>Le système nerveux périphérique est constitué par :</a:t>
            </a:r>
            <a:endParaRPr lang="fr-FR" sz="2800" dirty="0" smtClean="0"/>
          </a:p>
          <a:p>
            <a:pPr>
              <a:buNone/>
            </a:pPr>
            <a:r>
              <a:rPr lang="fr-FR" dirty="0" smtClean="0"/>
              <a:t>- Les nerfs rachidiens qui sont en connexion avec la moelle épinière.</a:t>
            </a:r>
            <a:endParaRPr lang="fr-FR" sz="2800" dirty="0" smtClean="0"/>
          </a:p>
          <a:p>
            <a:pPr>
              <a:buNone/>
            </a:pPr>
            <a:r>
              <a:rPr lang="fr-FR" dirty="0" smtClean="0"/>
              <a:t>- Les nerfs crâniens qui émergent de l’encéphale.</a:t>
            </a:r>
            <a:endParaRPr lang="fr-FR" sz="2800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smtClean="0"/>
              <a:t>Le neurone moteur </a:t>
            </a:r>
            <a:r>
              <a:rPr lang="fr-FR" dirty="0" smtClean="0"/>
              <a:t>constitue une voie finale commune sur laquelle confluent les influx nerveux en </a:t>
            </a:r>
          </a:p>
          <a:p>
            <a:pPr>
              <a:buNone/>
            </a:pPr>
            <a:r>
              <a:rPr lang="fr-FR" dirty="0" smtClean="0"/>
              <a:t>provenance de l’ensemble du système nerveux central et périphérique.</a:t>
            </a:r>
            <a:endParaRPr lang="fr-FR" sz="2800" dirty="0" smtClean="0"/>
          </a:p>
          <a:p>
            <a:pPr>
              <a:buNone/>
            </a:pPr>
            <a:r>
              <a:rPr lang="fr-FR" dirty="0" smtClean="0"/>
              <a:t>Ce neurone moteur périphérique a des fonctions multiples, </a:t>
            </a:r>
          </a:p>
          <a:p>
            <a:pPr>
              <a:buNone/>
            </a:pPr>
            <a:r>
              <a:rPr lang="fr-FR" b="1" dirty="0" smtClean="0"/>
              <a:t>       &amp; permet les différents types de motilité : </a:t>
            </a:r>
            <a:endParaRPr lang="fr-FR" sz="2800" b="1" dirty="0" smtClean="0"/>
          </a:p>
          <a:p>
            <a:pPr lvl="0">
              <a:buNone/>
            </a:pPr>
            <a:r>
              <a:rPr lang="fr-FR" dirty="0" smtClean="0"/>
              <a:t>                 - Volontaire.</a:t>
            </a:r>
            <a:endParaRPr lang="fr-FR" sz="2800" dirty="0" smtClean="0"/>
          </a:p>
          <a:p>
            <a:pPr lvl="0">
              <a:buNone/>
            </a:pPr>
            <a:r>
              <a:rPr lang="fr-FR" dirty="0" smtClean="0"/>
              <a:t>                 - Automatique.</a:t>
            </a:r>
            <a:endParaRPr lang="fr-FR" sz="2800" dirty="0" smtClean="0"/>
          </a:p>
          <a:p>
            <a:pPr lvl="0">
              <a:buNone/>
            </a:pPr>
            <a:r>
              <a:rPr lang="fr-FR" dirty="0" smtClean="0"/>
              <a:t>                 - Réflexe.</a:t>
            </a:r>
            <a:endParaRPr lang="fr-FR" sz="2800" dirty="0" smtClean="0"/>
          </a:p>
          <a:p>
            <a:pPr lvl="0">
              <a:buNone/>
            </a:pPr>
            <a:r>
              <a:rPr lang="fr-FR" b="1" dirty="0" smtClean="0"/>
              <a:t>       &amp; Intervient dans la régulation du tonus musculaire</a:t>
            </a:r>
            <a:r>
              <a:rPr lang="fr-FR" dirty="0" smtClean="0"/>
              <a:t> </a:t>
            </a:r>
            <a:endParaRPr lang="fr-FR" sz="2800" dirty="0" smtClean="0"/>
          </a:p>
          <a:p>
            <a:pPr>
              <a:buNone/>
            </a:pPr>
            <a:r>
              <a:rPr lang="fr-FR" b="1" dirty="0" smtClean="0"/>
              <a:t>       &amp; Rôle trophique dans le muscle.</a:t>
            </a:r>
            <a:endParaRPr lang="fr-FR" sz="2800" b="1" dirty="0" smtClean="0"/>
          </a:p>
          <a:p>
            <a:pPr>
              <a:buNone/>
            </a:pPr>
            <a:r>
              <a:rPr lang="fr-FR" dirty="0" smtClean="0"/>
              <a:t> </a:t>
            </a:r>
            <a:endParaRPr lang="fr-FR" sz="2800" dirty="0" smtClean="0"/>
          </a:p>
          <a:p>
            <a:pPr>
              <a:buNone/>
            </a:pPr>
            <a:r>
              <a:rPr lang="fr-FR" dirty="0" smtClean="0"/>
              <a:t> </a:t>
            </a:r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1800" b="1" dirty="0" smtClean="0"/>
              <a:t>B. Conséquences cliniques de  l’interruption de la voie finale commune : </a:t>
            </a:r>
          </a:p>
          <a:p>
            <a:pPr>
              <a:buNone/>
            </a:pPr>
            <a:r>
              <a:rPr lang="fr-FR" sz="1800" b="1" dirty="0" smtClean="0"/>
              <a:t>(Syndrome </a:t>
            </a:r>
            <a:r>
              <a:rPr lang="fr-FR" sz="1800" b="1" dirty="0" err="1" smtClean="0"/>
              <a:t>neurogène</a:t>
            </a:r>
            <a:r>
              <a:rPr lang="fr-FR" sz="1800" b="1" dirty="0" smtClean="0"/>
              <a:t> périphérique):</a:t>
            </a:r>
            <a:endParaRPr lang="fr-FR" sz="1800" dirty="0" smtClean="0"/>
          </a:p>
          <a:p>
            <a:pPr lvl="0">
              <a:buNone/>
            </a:pPr>
            <a:r>
              <a:rPr lang="fr-FR" sz="1900" dirty="0" smtClean="0"/>
              <a:t>- </a:t>
            </a:r>
            <a:r>
              <a:rPr lang="fr-FR" sz="1600" b="1" dirty="0" smtClean="0"/>
              <a:t>Paralysie ou parésie </a:t>
            </a:r>
            <a:r>
              <a:rPr lang="fr-FR" sz="1600" dirty="0" smtClean="0"/>
              <a:t>: Flasque, </a:t>
            </a:r>
          </a:p>
          <a:p>
            <a:pPr lvl="0">
              <a:buNone/>
            </a:pPr>
            <a:r>
              <a:rPr lang="fr-FR" sz="1600" dirty="0" smtClean="0"/>
              <a:t>                                          hypotonique,             systématisée </a:t>
            </a:r>
            <a:r>
              <a:rPr lang="fr-FR" sz="1600" b="1" dirty="0" smtClean="0"/>
              <a:t>tronculaire </a:t>
            </a:r>
            <a:r>
              <a:rPr lang="fr-FR" sz="1600" dirty="0" smtClean="0"/>
              <a:t>ou </a:t>
            </a:r>
            <a:r>
              <a:rPr lang="fr-FR" sz="1600" b="1" dirty="0" smtClean="0"/>
              <a:t>radiculaire.</a:t>
            </a:r>
            <a:endParaRPr lang="fr-FR" sz="1600" dirty="0" smtClean="0"/>
          </a:p>
          <a:p>
            <a:pPr lvl="0">
              <a:buNone/>
            </a:pPr>
            <a:r>
              <a:rPr lang="fr-FR" sz="1600" b="1" dirty="0" smtClean="0"/>
              <a:t>- Crampes.</a:t>
            </a:r>
          </a:p>
          <a:p>
            <a:pPr lvl="0">
              <a:buNone/>
            </a:pPr>
            <a:r>
              <a:rPr lang="fr-FR" sz="1600" b="1" dirty="0" smtClean="0"/>
              <a:t>- Amyotrophie : </a:t>
            </a:r>
            <a:r>
              <a:rPr lang="fr-FR" sz="1600" dirty="0" smtClean="0"/>
              <a:t>en fonction des dénervation musculaire.</a:t>
            </a:r>
          </a:p>
          <a:p>
            <a:pPr lvl="0">
              <a:buNone/>
            </a:pPr>
            <a:r>
              <a:rPr lang="fr-FR" sz="1600" b="1" dirty="0" smtClean="0"/>
              <a:t>- Fasciculations.</a:t>
            </a:r>
          </a:p>
          <a:p>
            <a:pPr lvl="0">
              <a:buNone/>
            </a:pPr>
            <a:r>
              <a:rPr lang="fr-FR" sz="1600" b="1" dirty="0" smtClean="0"/>
              <a:t>- Contraction idiomusculaire</a:t>
            </a:r>
            <a:r>
              <a:rPr lang="fr-FR" sz="1600" dirty="0" smtClean="0"/>
              <a:t> normale.</a:t>
            </a:r>
          </a:p>
          <a:p>
            <a:pPr lvl="0">
              <a:buNone/>
            </a:pPr>
            <a:r>
              <a:rPr lang="fr-FR" sz="1600" b="1" dirty="0" smtClean="0"/>
              <a:t>- Réflexes : </a:t>
            </a:r>
            <a:r>
              <a:rPr lang="fr-FR" sz="1600" dirty="0" smtClean="0"/>
              <a:t>ROT abolis ou diminués.</a:t>
            </a:r>
          </a:p>
          <a:p>
            <a:pPr lvl="0">
              <a:buNone/>
            </a:pPr>
            <a:r>
              <a:rPr lang="fr-FR" sz="1600" b="1" dirty="0" smtClean="0"/>
              <a:t>- Sensibilité </a:t>
            </a:r>
            <a:r>
              <a:rPr lang="fr-FR" sz="1600" dirty="0" smtClean="0"/>
              <a:t>: douleurs à type de radiculalgie </a:t>
            </a:r>
          </a:p>
          <a:p>
            <a:pPr>
              <a:buNone/>
            </a:pPr>
            <a:r>
              <a:rPr lang="fr-FR" sz="1600" dirty="0" smtClean="0"/>
              <a:t>                                         ou névralgies                          topographie radiculaire ou tronculaire.</a:t>
            </a:r>
          </a:p>
          <a:p>
            <a:pPr lvl="0">
              <a:buNone/>
            </a:pPr>
            <a:r>
              <a:rPr lang="fr-FR" sz="1600" dirty="0" smtClean="0"/>
              <a:t>                                         ou </a:t>
            </a:r>
            <a:r>
              <a:rPr lang="fr-FR" sz="1600" dirty="0" err="1" smtClean="0"/>
              <a:t>hypo-eshésie</a:t>
            </a:r>
            <a:endParaRPr lang="fr-FR" sz="1600" dirty="0" smtClean="0"/>
          </a:p>
          <a:p>
            <a:pPr lvl="0">
              <a:buNone/>
            </a:pPr>
            <a:r>
              <a:rPr lang="fr-FR" sz="1600" b="1" dirty="0" smtClean="0"/>
              <a:t>- Troubles vasomoteurs et trophiques </a:t>
            </a:r>
            <a:r>
              <a:rPr lang="fr-FR" sz="1600" dirty="0" smtClean="0"/>
              <a:t>peuvent s’observer </a:t>
            </a:r>
          </a:p>
          <a:p>
            <a:pPr>
              <a:buNone/>
            </a:pPr>
            <a:r>
              <a:rPr lang="fr-FR" sz="1700" dirty="0" smtClean="0"/>
              <a:t> </a:t>
            </a:r>
          </a:p>
          <a:p>
            <a:endParaRPr lang="fr-FR" dirty="0"/>
          </a:p>
        </p:txBody>
      </p:sp>
      <p:sp>
        <p:nvSpPr>
          <p:cNvPr id="4" name="Accolade fermante 3"/>
          <p:cNvSpPr/>
          <p:nvPr/>
        </p:nvSpPr>
        <p:spPr>
          <a:xfrm>
            <a:off x="4357686" y="4500570"/>
            <a:ext cx="142876" cy="7143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Accolade fermante 4"/>
          <p:cNvSpPr/>
          <p:nvPr/>
        </p:nvSpPr>
        <p:spPr>
          <a:xfrm>
            <a:off x="3929058" y="2428868"/>
            <a:ext cx="214314" cy="428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800" b="1" u="sng" dirty="0" smtClean="0"/>
              <a:t>C. Formes cliniques:</a:t>
            </a:r>
            <a:endParaRPr lang="fr-FR" sz="1800" dirty="0" smtClean="0"/>
          </a:p>
          <a:p>
            <a:pPr lvl="0">
              <a:buNone/>
            </a:pPr>
            <a:r>
              <a:rPr lang="fr-FR" sz="1700" b="1" dirty="0" smtClean="0"/>
              <a:t>- Atteinte du motoneurone de la corne antérieure</a:t>
            </a:r>
            <a:r>
              <a:rPr lang="fr-FR" sz="1700" dirty="0" smtClean="0"/>
              <a:t>.</a:t>
            </a:r>
          </a:p>
          <a:p>
            <a:pPr lvl="0">
              <a:buNone/>
            </a:pPr>
            <a:r>
              <a:rPr lang="fr-FR" sz="1700" dirty="0" smtClean="0"/>
              <a:t>- </a:t>
            </a:r>
            <a:r>
              <a:rPr lang="fr-FR" sz="1700" b="1" dirty="0" smtClean="0"/>
              <a:t>Les syndromes radiculaires </a:t>
            </a:r>
            <a:r>
              <a:rPr lang="fr-FR" sz="1700" dirty="0" smtClean="0"/>
              <a:t>sont liés à une lésion affectant :</a:t>
            </a:r>
          </a:p>
          <a:p>
            <a:pPr lvl="1"/>
            <a:r>
              <a:rPr lang="fr-FR" sz="1700" dirty="0" smtClean="0"/>
              <a:t>Racine antérieure.</a:t>
            </a:r>
          </a:p>
          <a:p>
            <a:pPr lvl="1"/>
            <a:r>
              <a:rPr lang="fr-FR" sz="1700" dirty="0" smtClean="0"/>
              <a:t>Racine Postérieure.</a:t>
            </a:r>
          </a:p>
          <a:p>
            <a:pPr lvl="1"/>
            <a:r>
              <a:rPr lang="fr-FR" sz="1700" dirty="0" smtClean="0"/>
              <a:t>Ou les nerfs rachidiens jusqu’à l’émergence du trou de conjugaison.</a:t>
            </a:r>
          </a:p>
          <a:p>
            <a:pPr>
              <a:buNone/>
            </a:pPr>
            <a:r>
              <a:rPr lang="fr-FR" sz="1700" dirty="0" smtClean="0"/>
              <a:t> </a:t>
            </a:r>
          </a:p>
          <a:p>
            <a:pPr>
              <a:buNone/>
            </a:pPr>
            <a:r>
              <a:rPr lang="fr-FR" sz="1700" b="1" dirty="0" smtClean="0"/>
              <a:t>- Les syndromes </a:t>
            </a:r>
            <a:r>
              <a:rPr lang="fr-FR" sz="1700" b="1" dirty="0" err="1" smtClean="0"/>
              <a:t>plexuels</a:t>
            </a:r>
            <a:r>
              <a:rPr lang="fr-FR" sz="1700" b="1" dirty="0" smtClean="0"/>
              <a:t> </a:t>
            </a:r>
            <a:r>
              <a:rPr lang="fr-FR" sz="1700" dirty="0" smtClean="0"/>
              <a:t>: sémiologie pluriradiculaire: </a:t>
            </a:r>
          </a:p>
          <a:p>
            <a:pPr>
              <a:buNone/>
            </a:pPr>
            <a:r>
              <a:rPr lang="fr-FR" sz="1700" dirty="0" smtClean="0"/>
              <a:t>les plus fréquents au membre supérieur: C</a:t>
            </a:r>
            <a:r>
              <a:rPr lang="fr-FR" sz="1700" baseline="-25000" dirty="0" smtClean="0"/>
              <a:t>5</a:t>
            </a:r>
            <a:r>
              <a:rPr lang="fr-FR" sz="1700" dirty="0" smtClean="0"/>
              <a:t> C</a:t>
            </a:r>
            <a:r>
              <a:rPr lang="fr-FR" sz="1700" baseline="-25000" dirty="0" smtClean="0"/>
              <a:t>6</a:t>
            </a:r>
            <a:r>
              <a:rPr lang="fr-FR" sz="1700" dirty="0" smtClean="0"/>
              <a:t> - C</a:t>
            </a:r>
            <a:r>
              <a:rPr lang="fr-FR" sz="1700" baseline="-25000" dirty="0" smtClean="0"/>
              <a:t>8</a:t>
            </a:r>
            <a:r>
              <a:rPr lang="fr-FR" sz="1700" dirty="0" smtClean="0"/>
              <a:t> D</a:t>
            </a:r>
            <a:r>
              <a:rPr lang="fr-FR" sz="1700" baseline="-25000" dirty="0" smtClean="0"/>
              <a:t>1</a:t>
            </a:r>
            <a:r>
              <a:rPr lang="fr-FR" sz="1700" dirty="0" smtClean="0"/>
              <a:t> ou C</a:t>
            </a:r>
            <a:r>
              <a:rPr lang="fr-FR" sz="1700" baseline="-25000" dirty="0" smtClean="0"/>
              <a:t>5</a:t>
            </a:r>
            <a:r>
              <a:rPr lang="fr-FR" sz="1700" dirty="0" smtClean="0"/>
              <a:t> D</a:t>
            </a:r>
            <a:r>
              <a:rPr lang="fr-FR" sz="1700" baseline="-25000" dirty="0" smtClean="0"/>
              <a:t>1</a:t>
            </a:r>
          </a:p>
          <a:p>
            <a:pPr>
              <a:buNone/>
            </a:pPr>
            <a:r>
              <a:rPr lang="fr-FR" sz="1700" b="1" dirty="0" smtClean="0"/>
              <a:t>- Les syndromes tronculaires </a:t>
            </a:r>
            <a:r>
              <a:rPr lang="fr-FR" sz="1700" dirty="0" smtClean="0"/>
              <a:t>qui sont variés.</a:t>
            </a:r>
          </a:p>
          <a:p>
            <a:pPr lvl="1"/>
            <a:r>
              <a:rPr lang="fr-FR" sz="1700" dirty="0" err="1" smtClean="0"/>
              <a:t>Mononeuropathie</a:t>
            </a:r>
            <a:r>
              <a:rPr lang="fr-FR" sz="1700" dirty="0" smtClean="0"/>
              <a:t>: Un  seul nerf périphérique.</a:t>
            </a:r>
          </a:p>
          <a:p>
            <a:pPr lvl="1"/>
            <a:r>
              <a:rPr lang="fr-FR" sz="1700" dirty="0" err="1" smtClean="0"/>
              <a:t>Polyneuropathie</a:t>
            </a:r>
            <a:r>
              <a:rPr lang="fr-FR" sz="1700" dirty="0" smtClean="0"/>
              <a:t>:  Plusieurs nerfs.</a:t>
            </a:r>
          </a:p>
          <a:p>
            <a:pPr lvl="1"/>
            <a:r>
              <a:rPr lang="fr-FR" sz="1700" dirty="0" err="1" smtClean="0"/>
              <a:t>Multineuropathie</a:t>
            </a:r>
            <a:r>
              <a:rPr lang="fr-FR" sz="1700" dirty="0" smtClean="0"/>
              <a:t> ou </a:t>
            </a:r>
            <a:r>
              <a:rPr lang="fr-FR" sz="1700" dirty="0" err="1" smtClean="0"/>
              <a:t>mononeuropathie</a:t>
            </a:r>
            <a:r>
              <a:rPr lang="fr-FR" sz="1700" dirty="0" smtClean="0"/>
              <a:t> multiples.</a:t>
            </a:r>
          </a:p>
          <a:p>
            <a:pPr lvl="0">
              <a:buNone/>
            </a:pPr>
            <a:r>
              <a:rPr lang="fr-FR" sz="1700" dirty="0" smtClean="0"/>
              <a:t>- </a:t>
            </a:r>
            <a:r>
              <a:rPr lang="fr-FR" sz="1700" b="1" dirty="0" err="1" smtClean="0"/>
              <a:t>Polyradiculoneuropathie</a:t>
            </a:r>
            <a:r>
              <a:rPr lang="fr-FR" sz="1700" b="1" dirty="0" smtClean="0"/>
              <a:t>: </a:t>
            </a:r>
            <a:r>
              <a:rPr lang="fr-FR" sz="1700" dirty="0" smtClean="0"/>
              <a:t>atteinte des racines et nerfs.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25000" lnSpcReduction="20000"/>
          </a:bodyPr>
          <a:lstStyle/>
          <a:p>
            <a:endParaRPr lang="fr-FR" sz="2800" dirty="0" smtClean="0"/>
          </a:p>
          <a:p>
            <a:pPr>
              <a:buNone/>
            </a:pPr>
            <a:r>
              <a:rPr lang="fr-FR" sz="6400" b="1" dirty="0" smtClean="0"/>
              <a:t>1. ATTEINTE DU MOTONEURONE DE LA CORNE ANTERIEURE:</a:t>
            </a:r>
            <a:endParaRPr lang="fr-FR" sz="6400" dirty="0" smtClean="0"/>
          </a:p>
          <a:p>
            <a:pPr lvl="1"/>
            <a:r>
              <a:rPr lang="fr-FR" sz="6400" dirty="0" smtClean="0"/>
              <a:t>Une  paralysie flasque asymétrique.</a:t>
            </a:r>
          </a:p>
          <a:p>
            <a:pPr lvl="1"/>
            <a:r>
              <a:rPr lang="fr-FR" sz="6400" dirty="0" smtClean="0"/>
              <a:t>Une atrophie musculaire.</a:t>
            </a:r>
          </a:p>
          <a:p>
            <a:pPr lvl="1"/>
            <a:r>
              <a:rPr lang="fr-FR" sz="6400" dirty="0" smtClean="0"/>
              <a:t>Troubles vasomoteurs.</a:t>
            </a:r>
          </a:p>
          <a:p>
            <a:pPr lvl="1"/>
            <a:r>
              <a:rPr lang="fr-FR" sz="6400" dirty="0" smtClean="0"/>
              <a:t>Absence de trouble sensitifs objectifs.</a:t>
            </a:r>
          </a:p>
          <a:p>
            <a:pPr lvl="1"/>
            <a:endParaRPr lang="fr-FR" sz="6400" dirty="0" smtClean="0"/>
          </a:p>
          <a:p>
            <a:pPr>
              <a:buNone/>
            </a:pPr>
            <a:r>
              <a:rPr lang="fr-FR" sz="6400" b="1" dirty="0" smtClean="0"/>
              <a:t>2. LES SYNDROMES RADICULAIRES, LES CARACTERES GENERAUX :</a:t>
            </a:r>
          </a:p>
          <a:p>
            <a:pPr>
              <a:buNone/>
            </a:pPr>
            <a:r>
              <a:rPr lang="fr-FR" sz="6400" b="1" dirty="0" smtClean="0"/>
              <a:t>a. Troubles sensitifs.</a:t>
            </a:r>
            <a:endParaRPr lang="fr-FR" sz="6400" dirty="0" smtClean="0"/>
          </a:p>
          <a:p>
            <a:pPr>
              <a:buNone/>
            </a:pPr>
            <a:r>
              <a:rPr lang="fr-FR" sz="6400" dirty="0" smtClean="0"/>
              <a:t> - </a:t>
            </a:r>
            <a:r>
              <a:rPr lang="fr-FR" sz="6400" b="1" dirty="0" smtClean="0"/>
              <a:t>Radiculalgies :</a:t>
            </a:r>
            <a:r>
              <a:rPr lang="fr-FR" sz="6400" dirty="0" smtClean="0"/>
              <a:t> </a:t>
            </a:r>
            <a:r>
              <a:rPr lang="fr-FR" sz="6400" b="1" dirty="0" smtClean="0"/>
              <a:t>douleurs spontanées </a:t>
            </a:r>
            <a:r>
              <a:rPr lang="fr-FR" sz="6400" dirty="0" smtClean="0"/>
              <a:t>violentes et lancinantes, évoluant par paroxysmes, parfois nocturne de siège uni ou bilatéral, s’exacerbant par les efforts de toux et les éternuements.</a:t>
            </a:r>
          </a:p>
          <a:p>
            <a:pPr>
              <a:buNone/>
            </a:pPr>
            <a:r>
              <a:rPr lang="fr-FR" sz="6400" b="1" dirty="0" smtClean="0"/>
              <a:t>- Paresthésies :</a:t>
            </a:r>
            <a:r>
              <a:rPr lang="fr-FR" sz="6400" dirty="0" smtClean="0"/>
              <a:t> qui sont exceptionnelles à type de fourmillement ou sensation de froid ou de chaleur de topographie radiculaire.</a:t>
            </a:r>
          </a:p>
          <a:p>
            <a:pPr>
              <a:buNone/>
            </a:pPr>
            <a:r>
              <a:rPr lang="fr-FR" sz="6400" b="1" dirty="0" smtClean="0"/>
              <a:t>- Troubles objectifs :</a:t>
            </a:r>
            <a:r>
              <a:rPr lang="fr-FR" sz="6400" dirty="0" smtClean="0"/>
              <a:t> anesthésie.</a:t>
            </a:r>
          </a:p>
          <a:p>
            <a:pPr>
              <a:buNone/>
            </a:pPr>
            <a:r>
              <a:rPr lang="fr-FR" sz="6400" b="1" dirty="0" smtClean="0"/>
              <a:t>b. Troubles moteurs : --</a:t>
            </a:r>
            <a:r>
              <a:rPr lang="fr-FR" sz="6400" dirty="0" smtClean="0"/>
              <a:t>fréquents (parésie) , car chaque muscle est innervé/ +</a:t>
            </a:r>
            <a:r>
              <a:rPr lang="fr-FR" sz="6400" dirty="0" err="1" smtClean="0"/>
              <a:t>ieurs</a:t>
            </a:r>
            <a:r>
              <a:rPr lang="fr-FR" sz="6400" dirty="0" smtClean="0"/>
              <a:t> racines.</a:t>
            </a:r>
          </a:p>
          <a:p>
            <a:pPr>
              <a:buNone/>
            </a:pPr>
            <a:r>
              <a:rPr lang="fr-FR" sz="6400" dirty="0" smtClean="0"/>
              <a:t> - Paralysie flasque ou parésie flasque avec  atrophie musculaire d’un territoire strictement radiculaire.</a:t>
            </a:r>
          </a:p>
          <a:p>
            <a:pPr>
              <a:buNone/>
            </a:pPr>
            <a:r>
              <a:rPr lang="fr-FR" sz="6400" dirty="0" smtClean="0"/>
              <a:t>- Troubles des réflexes </a:t>
            </a:r>
            <a:r>
              <a:rPr lang="fr-FR" sz="6400" dirty="0" err="1" smtClean="0"/>
              <a:t>ostéotendineux</a:t>
            </a:r>
            <a:r>
              <a:rPr lang="fr-FR" sz="6400" dirty="0" smtClean="0"/>
              <a:t> correspondant à la racine atteinte.</a:t>
            </a:r>
          </a:p>
          <a:p>
            <a:pPr>
              <a:buNone/>
            </a:pPr>
            <a:r>
              <a:rPr lang="fr-FR" sz="6400" b="1" dirty="0" smtClean="0"/>
              <a:t>c. Troubles végétatifs .</a:t>
            </a:r>
            <a:endParaRPr lang="fr-FR" sz="6400" dirty="0" smtClean="0"/>
          </a:p>
          <a:p>
            <a:pPr>
              <a:buNone/>
            </a:pPr>
            <a:r>
              <a:rPr lang="fr-FR" sz="6400" b="1" dirty="0" smtClean="0"/>
              <a:t>- Troubles vasomoteurs  :</a:t>
            </a:r>
            <a:r>
              <a:rPr lang="fr-FR" sz="6400" dirty="0" smtClean="0"/>
              <a:t> cyanose , refroidissement sueurs, sécheresse de la peau.</a:t>
            </a:r>
          </a:p>
          <a:p>
            <a:pPr>
              <a:buNone/>
            </a:pPr>
            <a:r>
              <a:rPr lang="fr-FR" sz="6400" b="1" dirty="0" smtClean="0"/>
              <a:t>- Syndrome de Claude Bernard </a:t>
            </a:r>
            <a:r>
              <a:rPr lang="fr-FR" sz="6400" b="1" dirty="0" err="1" smtClean="0"/>
              <a:t>Horner</a:t>
            </a:r>
            <a:r>
              <a:rPr lang="fr-FR" sz="6400" b="1" dirty="0" smtClean="0"/>
              <a:t>  :</a:t>
            </a:r>
            <a:r>
              <a:rPr lang="fr-FR" sz="6400" dirty="0" smtClean="0"/>
              <a:t> Myosis, enophtalmie, ptosis.</a:t>
            </a:r>
          </a:p>
          <a:p>
            <a:pPr>
              <a:buNone/>
            </a:pPr>
            <a:r>
              <a:rPr lang="fr-FR" sz="6400" b="1" dirty="0" smtClean="0"/>
              <a:t>- Troubles trophiques possibles  :</a:t>
            </a:r>
            <a:r>
              <a:rPr lang="fr-FR" sz="6400" dirty="0" smtClean="0"/>
              <a:t> atrophie cutanée, chute de poils, ongles striés, atrophie musculaire.</a:t>
            </a:r>
          </a:p>
          <a:p>
            <a:pPr>
              <a:buNone/>
            </a:pPr>
            <a:r>
              <a:rPr lang="fr-FR" sz="6400" dirty="0" smtClean="0"/>
              <a:t> </a:t>
            </a:r>
          </a:p>
          <a:p>
            <a:endParaRPr lang="fr-FR" sz="6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sz="3800" b="1" dirty="0" smtClean="0"/>
              <a:t>d. Formes cliniques :</a:t>
            </a:r>
            <a:endParaRPr lang="fr-FR" sz="3800" dirty="0" smtClean="0"/>
          </a:p>
          <a:p>
            <a:pPr>
              <a:buNone/>
            </a:pPr>
            <a:r>
              <a:rPr lang="fr-FR" sz="3400" dirty="0" smtClean="0"/>
              <a:t> </a:t>
            </a:r>
          </a:p>
          <a:p>
            <a:pPr>
              <a:buNone/>
            </a:pPr>
            <a:r>
              <a:rPr lang="fr-FR" sz="3400" b="1" dirty="0" smtClean="0"/>
              <a:t>- Syndrome </a:t>
            </a:r>
            <a:r>
              <a:rPr lang="fr-FR" sz="3400" b="1" dirty="0" err="1" smtClean="0"/>
              <a:t>monoradiculaire</a:t>
            </a:r>
            <a:r>
              <a:rPr lang="fr-FR" sz="3400" dirty="0" smtClean="0"/>
              <a:t> : ex la sciatique L5 ou S1 par hernie discale.</a:t>
            </a:r>
          </a:p>
          <a:p>
            <a:pPr>
              <a:buNone/>
            </a:pPr>
            <a:r>
              <a:rPr lang="fr-FR" sz="3400" dirty="0" smtClean="0"/>
              <a:t> </a:t>
            </a:r>
          </a:p>
          <a:p>
            <a:pPr>
              <a:buNone/>
            </a:pPr>
            <a:r>
              <a:rPr lang="fr-FR" sz="3400" b="1" dirty="0" smtClean="0"/>
              <a:t>- Syndrome pluriradiculaire :</a:t>
            </a:r>
            <a:r>
              <a:rPr lang="fr-FR" sz="3400" dirty="0" smtClean="0"/>
              <a:t> Ex : Le syndrome de la queue de cheval qui s’agit habituellement d’une atteinte des racines sacrées.</a:t>
            </a:r>
          </a:p>
          <a:p>
            <a:pPr>
              <a:buNone/>
            </a:pPr>
            <a:r>
              <a:rPr lang="fr-FR" sz="3400" dirty="0" smtClean="0"/>
              <a:t> </a:t>
            </a:r>
          </a:p>
          <a:p>
            <a:pPr>
              <a:buNone/>
            </a:pPr>
            <a:r>
              <a:rPr lang="fr-FR" sz="3400" b="1" dirty="0" smtClean="0"/>
              <a:t>- Syndrome radiculaire diffus ou polyradiculonévrite :</a:t>
            </a:r>
            <a:r>
              <a:rPr lang="fr-FR" sz="3400" dirty="0" smtClean="0"/>
              <a:t> affecte l’ensemble du système nerveux</a:t>
            </a:r>
          </a:p>
          <a:p>
            <a:pPr>
              <a:buNone/>
            </a:pPr>
            <a:r>
              <a:rPr lang="fr-FR" sz="3400" dirty="0" smtClean="0"/>
              <a:t>périphérique rachidien (racines et nerfs) ; il associe ;</a:t>
            </a:r>
          </a:p>
          <a:p>
            <a:pPr>
              <a:buNone/>
            </a:pPr>
            <a:r>
              <a:rPr lang="fr-FR" sz="3400" dirty="0" smtClean="0"/>
              <a:t> </a:t>
            </a:r>
          </a:p>
          <a:p>
            <a:pPr lvl="1"/>
            <a:r>
              <a:rPr lang="fr-FR" sz="3400" dirty="0" smtClean="0"/>
              <a:t>Des troubles sensitifs à type de paresthésie.</a:t>
            </a:r>
          </a:p>
          <a:p>
            <a:pPr lvl="1"/>
            <a:r>
              <a:rPr lang="fr-FR" sz="3400" dirty="0" smtClean="0"/>
              <a:t>Des troubles moteurs : paralysies flasques plus au moins intenses, symétriques avec paralysies des nerfs crâniens.</a:t>
            </a:r>
          </a:p>
          <a:p>
            <a:pPr lvl="1"/>
            <a:r>
              <a:rPr lang="fr-FR" sz="3400" dirty="0" smtClean="0"/>
              <a:t>Réflexes </a:t>
            </a:r>
            <a:r>
              <a:rPr lang="fr-FR" sz="3400" dirty="0" err="1" smtClean="0"/>
              <a:t>ostéotendineux</a:t>
            </a:r>
            <a:r>
              <a:rPr lang="fr-FR" sz="3400" dirty="0" smtClean="0"/>
              <a:t> qui sont abolis.</a:t>
            </a:r>
          </a:p>
          <a:p>
            <a:pPr lvl="1"/>
            <a:r>
              <a:rPr lang="fr-FR" sz="3400" dirty="0" smtClean="0"/>
              <a:t>Des anomalies du liquide céphalorachidien à type de dissociation </a:t>
            </a:r>
            <a:r>
              <a:rPr lang="fr-FR" sz="3400" dirty="0" err="1" smtClean="0"/>
              <a:t>albumino</a:t>
            </a:r>
            <a:r>
              <a:rPr lang="fr-FR" sz="3400" dirty="0" smtClean="0"/>
              <a:t>- cytologique (</a:t>
            </a:r>
            <a:r>
              <a:rPr lang="fr-FR" sz="3400" dirty="0" err="1" smtClean="0"/>
              <a:t>Alb</a:t>
            </a:r>
            <a:r>
              <a:rPr lang="fr-FR" sz="3400" dirty="0" smtClean="0"/>
              <a:t> augmente + </a:t>
            </a:r>
            <a:r>
              <a:rPr lang="fr-FR" sz="3400" dirty="0" err="1" smtClean="0"/>
              <a:t>Cyto</a:t>
            </a:r>
            <a:r>
              <a:rPr lang="fr-FR" sz="3400" dirty="0" smtClean="0"/>
              <a:t> normale ).</a:t>
            </a:r>
          </a:p>
          <a:p>
            <a:pPr>
              <a:buNone/>
            </a:pPr>
            <a:r>
              <a:rPr lang="fr-FR" sz="3400" b="1" dirty="0" smtClean="0"/>
              <a:t> </a:t>
            </a:r>
            <a:endParaRPr lang="fr-FR" sz="3400" dirty="0" smtClean="0"/>
          </a:p>
          <a:p>
            <a:pPr>
              <a:buNone/>
            </a:pPr>
            <a:r>
              <a:rPr lang="fr-FR" sz="3400" b="1" dirty="0" smtClean="0"/>
              <a:t> </a:t>
            </a:r>
            <a:endParaRPr lang="fr-FR" sz="3400" dirty="0" smtClean="0"/>
          </a:p>
          <a:p>
            <a:endParaRPr lang="fr-FR" sz="3400" dirty="0" smtClean="0"/>
          </a:p>
          <a:p>
            <a:endParaRPr lang="fr-FR" sz="34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b="1" dirty="0" smtClean="0"/>
              <a:t>3. LES SYNDROMES PLEXIQUES :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dirty="0" smtClean="0"/>
              <a:t>L’atteinte du plexus brachial est la +fréquente, elle réalise 1 atteinte pluriradiculaire qui est le + souvent </a:t>
            </a:r>
          </a:p>
          <a:p>
            <a:pPr>
              <a:buNone/>
            </a:pPr>
            <a:r>
              <a:rPr lang="fr-FR" dirty="0" smtClean="0"/>
              <a:t>d’origine traumatique.</a:t>
            </a:r>
          </a:p>
          <a:p>
            <a:pPr>
              <a:buNone/>
            </a:pPr>
            <a:r>
              <a:rPr lang="fr-FR" dirty="0" smtClean="0"/>
              <a:t> </a:t>
            </a:r>
            <a:endParaRPr lang="fr-FR" sz="2800" dirty="0" smtClean="0"/>
          </a:p>
          <a:p>
            <a:pPr lvl="0">
              <a:buNone/>
            </a:pPr>
            <a:r>
              <a:rPr lang="fr-FR" b="1" dirty="0" smtClean="0"/>
              <a:t>Une atteinte globale</a:t>
            </a:r>
            <a:r>
              <a:rPr lang="fr-FR" dirty="0" smtClean="0"/>
              <a:t> du plexus brachiale réalise 1 paralysie totale avec anesthésie du membre sup.</a:t>
            </a:r>
            <a:endParaRPr lang="fr-FR" sz="2800" dirty="0" smtClean="0"/>
          </a:p>
          <a:p>
            <a:pPr lvl="0">
              <a:buNone/>
            </a:pPr>
            <a:endParaRPr lang="fr-FR" b="1" dirty="0" smtClean="0"/>
          </a:p>
          <a:p>
            <a:pPr lvl="0">
              <a:buNone/>
            </a:pPr>
            <a:r>
              <a:rPr lang="fr-FR" b="1" dirty="0" smtClean="0"/>
              <a:t>Une atteinte partielle</a:t>
            </a:r>
            <a:r>
              <a:rPr lang="fr-FR" dirty="0" smtClean="0"/>
              <a:t> du plexus brachial :</a:t>
            </a:r>
          </a:p>
          <a:p>
            <a:pPr lvl="0">
              <a:buNone/>
            </a:pPr>
            <a:endParaRPr lang="fr-FR" sz="2800" dirty="0" smtClean="0"/>
          </a:p>
          <a:p>
            <a:pPr>
              <a:buNone/>
            </a:pPr>
            <a:r>
              <a:rPr lang="fr-FR" b="1" dirty="0" smtClean="0"/>
              <a:t> </a:t>
            </a:r>
            <a:r>
              <a:rPr lang="fr-FR" sz="2800" b="1" dirty="0" smtClean="0"/>
              <a:t>- </a:t>
            </a:r>
            <a:r>
              <a:rPr lang="fr-FR" b="1" dirty="0" smtClean="0"/>
              <a:t>Type supérieur  </a:t>
            </a:r>
            <a:r>
              <a:rPr lang="fr-FR" sz="3400" b="1" dirty="0" smtClean="0"/>
              <a:t>c</a:t>
            </a:r>
            <a:r>
              <a:rPr lang="fr-FR" sz="3400" b="1" baseline="-25000" dirty="0" smtClean="0"/>
              <a:t>5</a:t>
            </a:r>
            <a:r>
              <a:rPr lang="fr-FR" sz="3400" b="1" dirty="0" smtClean="0"/>
              <a:t> c</a:t>
            </a:r>
            <a:r>
              <a:rPr lang="fr-FR" sz="3400" b="1" baseline="-25000" dirty="0" smtClean="0"/>
              <a:t>6</a:t>
            </a:r>
            <a:r>
              <a:rPr lang="fr-FR" sz="3400" b="1" dirty="0" smtClean="0"/>
              <a:t>  :</a:t>
            </a:r>
            <a:r>
              <a:rPr lang="fr-FR" sz="3400" dirty="0" smtClean="0"/>
              <a:t> </a:t>
            </a:r>
            <a:r>
              <a:rPr lang="fr-FR" dirty="0" smtClean="0"/>
              <a:t>Duchenne </a:t>
            </a:r>
            <a:r>
              <a:rPr lang="fr-FR" dirty="0" err="1" smtClean="0"/>
              <a:t>erb</a:t>
            </a:r>
            <a:r>
              <a:rPr lang="fr-FR" dirty="0" smtClean="0"/>
              <a:t> : va entraîner une paralysie de la racine du membre supérieur.</a:t>
            </a:r>
            <a:endParaRPr lang="fr-FR" sz="2800" dirty="0" smtClean="0"/>
          </a:p>
          <a:p>
            <a:pPr>
              <a:buNone/>
            </a:pPr>
            <a:r>
              <a:rPr lang="fr-FR" b="1" dirty="0" smtClean="0"/>
              <a:t>- Type moyen : </a:t>
            </a:r>
            <a:r>
              <a:rPr lang="fr-FR" sz="3400" dirty="0" smtClean="0"/>
              <a:t>c7 </a:t>
            </a:r>
            <a:r>
              <a:rPr lang="fr-FR" dirty="0" smtClean="0"/>
              <a:t>type </a:t>
            </a:r>
            <a:r>
              <a:rPr lang="fr-FR" dirty="0" err="1" smtClean="0"/>
              <a:t>ramak</a:t>
            </a:r>
            <a:r>
              <a:rPr lang="fr-FR" b="1" dirty="0" smtClean="0"/>
              <a:t> : </a:t>
            </a:r>
            <a:r>
              <a:rPr lang="fr-FR" dirty="0" smtClean="0"/>
              <a:t>vas se manifester par une paralysie de l’extension du coude, du poignet </a:t>
            </a:r>
          </a:p>
          <a:p>
            <a:pPr>
              <a:buNone/>
            </a:pPr>
            <a:r>
              <a:rPr lang="fr-FR" dirty="0" smtClean="0"/>
              <a:t>et des doigts.</a:t>
            </a:r>
            <a:endParaRPr lang="fr-FR" sz="2800" dirty="0" smtClean="0"/>
          </a:p>
          <a:p>
            <a:pPr>
              <a:buNone/>
            </a:pPr>
            <a:r>
              <a:rPr lang="fr-FR" b="1" dirty="0" smtClean="0"/>
              <a:t>- Type inférieur : </a:t>
            </a:r>
            <a:r>
              <a:rPr lang="fr-FR" sz="3400" dirty="0" smtClean="0"/>
              <a:t>c</a:t>
            </a:r>
            <a:r>
              <a:rPr lang="fr-FR" sz="3400" baseline="-25000" dirty="0" smtClean="0"/>
              <a:t>8</a:t>
            </a:r>
            <a:r>
              <a:rPr lang="fr-FR" sz="3400" dirty="0" smtClean="0"/>
              <a:t>D</a:t>
            </a:r>
            <a:r>
              <a:rPr lang="fr-FR" sz="3400" baseline="-25000" dirty="0" smtClean="0"/>
              <a:t>1</a:t>
            </a:r>
            <a:r>
              <a:rPr lang="fr-FR" sz="3400" b="1" dirty="0" smtClean="0"/>
              <a:t> </a:t>
            </a:r>
            <a:r>
              <a:rPr lang="fr-FR" b="1" dirty="0" smtClean="0"/>
              <a:t>: </a:t>
            </a:r>
            <a:r>
              <a:rPr lang="fr-FR" dirty="0" smtClean="0"/>
              <a:t>type </a:t>
            </a:r>
            <a:r>
              <a:rPr lang="fr-FR" dirty="0" err="1" smtClean="0"/>
              <a:t>klumpke</a:t>
            </a:r>
            <a:r>
              <a:rPr lang="fr-FR" dirty="0" smtClean="0"/>
              <a:t> qui entraîne une paralysie des muscles des doigts et du pouce.</a:t>
            </a:r>
            <a:r>
              <a:rPr lang="fr-FR" b="1" dirty="0" smtClean="0"/>
              <a:t>  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dirty="0" smtClean="0"/>
              <a:t>Ces atteintes s’accompagnent de troubles sensitifs dans les territoires radiculaires correspondants avec </a:t>
            </a:r>
          </a:p>
          <a:p>
            <a:pPr>
              <a:buNone/>
            </a:pPr>
            <a:r>
              <a:rPr lang="fr-FR" dirty="0" smtClean="0"/>
              <a:t>des troubles végétatif et syndrome de Claude Bernard </a:t>
            </a:r>
            <a:r>
              <a:rPr lang="fr-FR" dirty="0" err="1" smtClean="0"/>
              <a:t>Horner</a:t>
            </a:r>
            <a:r>
              <a:rPr lang="fr-FR" dirty="0" smtClean="0"/>
              <a:t> dans le type inférieur c</a:t>
            </a:r>
            <a:r>
              <a:rPr lang="fr-FR" baseline="-25000" dirty="0" smtClean="0"/>
              <a:t>8</a:t>
            </a:r>
            <a:r>
              <a:rPr lang="fr-FR" dirty="0" smtClean="0"/>
              <a:t> D</a:t>
            </a:r>
            <a:r>
              <a:rPr lang="fr-FR" baseline="-25000" dirty="0" smtClean="0"/>
              <a:t>1</a:t>
            </a:r>
            <a:r>
              <a:rPr lang="fr-FR" dirty="0" smtClean="0"/>
              <a:t>.</a:t>
            </a:r>
            <a:endParaRPr lang="fr-FR" sz="2800" dirty="0" smtClean="0"/>
          </a:p>
          <a:p>
            <a:pPr>
              <a:buNone/>
            </a:pPr>
            <a:r>
              <a:rPr lang="fr-FR" dirty="0" smtClean="0"/>
              <a:t>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600" b="1" dirty="0" smtClean="0"/>
              <a:t>4. LES SYNDROMES TRONCULAIRES : </a:t>
            </a:r>
            <a:endParaRPr lang="fr-FR" sz="1600" dirty="0" smtClean="0"/>
          </a:p>
          <a:p>
            <a:pPr>
              <a:buNone/>
            </a:pPr>
            <a:r>
              <a:rPr lang="fr-FR" sz="1600" dirty="0" smtClean="0"/>
              <a:t>Atteinte d’un nerf vas entraîner la paralysie de plusieurs muscles . Les syndrome tronculaire </a:t>
            </a:r>
          </a:p>
          <a:p>
            <a:pPr>
              <a:buNone/>
            </a:pPr>
            <a:r>
              <a:rPr lang="fr-FR" sz="1600" dirty="0" smtClean="0"/>
              <a:t>associe des troubles moteurs, troubles sensitifs et des troubles végétatifs.</a:t>
            </a:r>
          </a:p>
          <a:p>
            <a:pPr>
              <a:buNone/>
            </a:pPr>
            <a:r>
              <a:rPr lang="fr-FR" sz="1600" b="1" dirty="0" smtClean="0"/>
              <a:t> &amp; Les principaux nerfs </a:t>
            </a:r>
            <a:r>
              <a:rPr lang="fr-FR" sz="1600" dirty="0" smtClean="0"/>
              <a:t>qui peuvent être atteints sont :</a:t>
            </a:r>
          </a:p>
          <a:p>
            <a:pPr>
              <a:buNone/>
            </a:pPr>
            <a:r>
              <a:rPr lang="fr-FR" sz="1600" dirty="0" smtClean="0"/>
              <a:t> - </a:t>
            </a:r>
            <a:r>
              <a:rPr lang="fr-FR" sz="1600" b="1" dirty="0" smtClean="0"/>
              <a:t>Le nerf radial   :</a:t>
            </a:r>
            <a:r>
              <a:rPr lang="fr-FR" sz="1600" dirty="0" smtClean="0"/>
              <a:t> qui va donner la main tombante.</a:t>
            </a:r>
          </a:p>
          <a:p>
            <a:pPr>
              <a:buNone/>
            </a:pPr>
            <a:r>
              <a:rPr lang="fr-FR" sz="1600" b="1" dirty="0" smtClean="0"/>
              <a:t>- Nerf cubital : </a:t>
            </a:r>
            <a:r>
              <a:rPr lang="fr-FR" sz="1600" dirty="0" smtClean="0"/>
              <a:t>se manifeste par la main en griffe : paralysie des deux derniers doigts.</a:t>
            </a:r>
          </a:p>
          <a:p>
            <a:pPr>
              <a:buNone/>
            </a:pPr>
            <a:r>
              <a:rPr lang="fr-FR" sz="1600" b="1" dirty="0" smtClean="0"/>
              <a:t>- Le nerf médian :</a:t>
            </a:r>
            <a:r>
              <a:rPr lang="fr-FR" sz="1600" dirty="0" smtClean="0"/>
              <a:t> réalise la main  simiesque : qui est la main plate par amyotrophie de </a:t>
            </a:r>
          </a:p>
          <a:p>
            <a:pPr>
              <a:buNone/>
            </a:pPr>
            <a:r>
              <a:rPr lang="fr-FR" sz="1600" dirty="0" smtClean="0"/>
              <a:t>l’éminence thénar.</a:t>
            </a:r>
          </a:p>
          <a:p>
            <a:pPr>
              <a:buNone/>
            </a:pPr>
            <a:r>
              <a:rPr lang="fr-FR" sz="1600" b="1" dirty="0" smtClean="0"/>
              <a:t>- Le nerf grand dentelé : </a:t>
            </a:r>
            <a:r>
              <a:rPr lang="fr-FR" sz="1600" dirty="0" smtClean="0"/>
              <a:t>qui est responsable de la </a:t>
            </a:r>
            <a:r>
              <a:rPr lang="fr-FR" sz="1600" dirty="0" err="1" smtClean="0"/>
              <a:t>scapula</a:t>
            </a:r>
            <a:r>
              <a:rPr lang="fr-FR" sz="1600" dirty="0" smtClean="0"/>
              <a:t> </a:t>
            </a:r>
            <a:r>
              <a:rPr lang="fr-FR" sz="1600" dirty="0" err="1" smtClean="0"/>
              <a:t>alata</a:t>
            </a:r>
            <a:r>
              <a:rPr lang="fr-FR" sz="1600" dirty="0" smtClean="0"/>
              <a:t> : qui est un décollement et une </a:t>
            </a:r>
          </a:p>
          <a:p>
            <a:pPr>
              <a:buNone/>
            </a:pPr>
            <a:r>
              <a:rPr lang="fr-FR" sz="1600" dirty="0" smtClean="0"/>
              <a:t>bascule de l’omoplate en dehors.</a:t>
            </a:r>
          </a:p>
          <a:p>
            <a:pPr>
              <a:buNone/>
            </a:pPr>
            <a:r>
              <a:rPr lang="fr-FR" sz="1600" b="1" dirty="0" smtClean="0"/>
              <a:t>- Le nerf sciatique poplité externe  : </a:t>
            </a:r>
            <a:r>
              <a:rPr lang="fr-FR" sz="1600" dirty="0" smtClean="0"/>
              <a:t>réalise le pied tombant qui est responsable du steppage : </a:t>
            </a:r>
          </a:p>
          <a:p>
            <a:pPr>
              <a:buNone/>
            </a:pPr>
            <a:r>
              <a:rPr lang="fr-FR" sz="1600" dirty="0" smtClean="0"/>
              <a:t>lors de la marche, la pointe du pied bute contre le sol du fait de l’atteinte des muscles de la loge </a:t>
            </a:r>
          </a:p>
          <a:p>
            <a:pPr>
              <a:buNone/>
            </a:pPr>
            <a:r>
              <a:rPr lang="fr-FR" sz="1600" dirty="0" err="1" smtClean="0"/>
              <a:t>antéro</a:t>
            </a:r>
            <a:r>
              <a:rPr lang="fr-FR" sz="1600" dirty="0" smtClean="0"/>
              <a:t> externe  de la jambe.</a:t>
            </a:r>
          </a:p>
          <a:p>
            <a:pPr>
              <a:buNone/>
            </a:pPr>
            <a:r>
              <a:rPr lang="fr-FR" sz="1600" b="1" dirty="0" smtClean="0"/>
              <a:t>- Le nerf phrénique : </a:t>
            </a:r>
            <a:r>
              <a:rPr lang="fr-FR" sz="1600" dirty="0" smtClean="0"/>
              <a:t>va être responsable d’une paralysie de l’</a:t>
            </a:r>
            <a:r>
              <a:rPr lang="fr-FR" sz="1600" dirty="0" err="1" smtClean="0"/>
              <a:t>hemi</a:t>
            </a:r>
            <a:r>
              <a:rPr lang="fr-FR" sz="1600" dirty="0" smtClean="0"/>
              <a:t>-</a:t>
            </a:r>
            <a:r>
              <a:rPr lang="fr-FR" sz="1600" dirty="0" err="1" smtClean="0"/>
              <a:t>diaphagmme</a:t>
            </a:r>
            <a:r>
              <a:rPr lang="fr-FR" sz="1600" dirty="0" smtClean="0"/>
              <a:t>.</a:t>
            </a:r>
          </a:p>
          <a:p>
            <a:pPr lvl="0">
              <a:buNone/>
            </a:pPr>
            <a:r>
              <a:rPr lang="fr-FR" sz="1600" dirty="0" smtClean="0"/>
              <a:t> </a:t>
            </a:r>
            <a:r>
              <a:rPr lang="fr-FR" sz="1800" b="1" u="sng" dirty="0" smtClean="0"/>
              <a:t>Les formes cliniques.</a:t>
            </a:r>
          </a:p>
          <a:p>
            <a:pPr lvl="0">
              <a:buNone/>
            </a:pPr>
            <a:r>
              <a:rPr lang="fr-FR" sz="1800" b="1" dirty="0" smtClean="0"/>
              <a:t>- </a:t>
            </a:r>
            <a:r>
              <a:rPr lang="fr-FR" sz="1600" b="1" dirty="0" err="1" smtClean="0"/>
              <a:t>Mononeuropathie</a:t>
            </a:r>
            <a:r>
              <a:rPr lang="fr-FR" sz="1600" b="1" dirty="0" smtClean="0"/>
              <a:t> : </a:t>
            </a:r>
            <a:r>
              <a:rPr lang="fr-FR" sz="1600" dirty="0" smtClean="0"/>
              <a:t>atteinte d’un seul tronc nerveux.</a:t>
            </a:r>
          </a:p>
          <a:p>
            <a:pPr lvl="0">
              <a:buNone/>
            </a:pPr>
            <a:r>
              <a:rPr lang="fr-FR" sz="1600" b="1" dirty="0" smtClean="0"/>
              <a:t>- </a:t>
            </a:r>
            <a:r>
              <a:rPr lang="fr-FR" sz="1600" b="1" dirty="0" err="1" smtClean="0"/>
              <a:t>Polyneuropathie</a:t>
            </a:r>
            <a:r>
              <a:rPr lang="fr-FR" sz="1600" b="1" dirty="0" smtClean="0"/>
              <a:t> :  </a:t>
            </a:r>
            <a:r>
              <a:rPr lang="fr-FR" sz="1600" dirty="0" smtClean="0"/>
              <a:t>atteinte bilatérale, symétrique et synchrone des TNP des membres.</a:t>
            </a:r>
          </a:p>
          <a:p>
            <a:pPr>
              <a:buNone/>
            </a:pPr>
            <a:r>
              <a:rPr lang="fr-FR" sz="1600" b="1" dirty="0" smtClean="0"/>
              <a:t>- </a:t>
            </a:r>
            <a:r>
              <a:rPr lang="fr-FR" sz="1600" b="1" dirty="0" err="1" smtClean="0"/>
              <a:t>Mononeuropathie</a:t>
            </a:r>
            <a:r>
              <a:rPr lang="fr-FR" sz="1600" b="1" dirty="0" smtClean="0"/>
              <a:t> multiple : </a:t>
            </a:r>
            <a:r>
              <a:rPr lang="fr-FR" sz="1600" dirty="0" smtClean="0"/>
              <a:t>atteinte successive et asymétrique  de +</a:t>
            </a:r>
            <a:r>
              <a:rPr lang="fr-FR" sz="1600" dirty="0" err="1" smtClean="0"/>
              <a:t>ieurs</a:t>
            </a:r>
            <a:r>
              <a:rPr lang="fr-FR" sz="1600" dirty="0" smtClean="0"/>
              <a:t> TNP.</a:t>
            </a:r>
          </a:p>
          <a:p>
            <a:endParaRPr lang="fr-FR" sz="1600" dirty="0" smtClean="0"/>
          </a:p>
          <a:p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600" dirty="0" smtClean="0"/>
              <a:t> </a:t>
            </a:r>
            <a:r>
              <a:rPr lang="fr-FR" sz="1600" b="1" dirty="0" smtClean="0"/>
              <a:t>II. LES TROUBLES MOTEURS D’ORIGINE MUSCULAIRE : </a:t>
            </a:r>
            <a:r>
              <a:rPr lang="fr-FR" sz="1600" dirty="0" smtClean="0"/>
              <a:t>Peuvent être de deux types :</a:t>
            </a:r>
          </a:p>
          <a:p>
            <a:pPr lvl="0">
              <a:buNone/>
            </a:pPr>
            <a:r>
              <a:rPr lang="fr-FR" sz="1600" b="1" dirty="0" smtClean="0"/>
              <a:t>                      - Atteinte primitive des  muscles ou myopathies.</a:t>
            </a:r>
          </a:p>
          <a:p>
            <a:pPr lvl="0">
              <a:buNone/>
            </a:pPr>
            <a:r>
              <a:rPr lang="fr-FR" sz="1600" b="1" dirty="0" smtClean="0"/>
              <a:t>                      - Atteinte de la jonction neuromusculaire.</a:t>
            </a:r>
          </a:p>
          <a:p>
            <a:pPr>
              <a:buNone/>
            </a:pPr>
            <a:r>
              <a:rPr lang="fr-FR" sz="1600" b="1" dirty="0" smtClean="0"/>
              <a:t> </a:t>
            </a:r>
            <a:r>
              <a:rPr lang="fr-FR" sz="1600" b="1" dirty="0" smtClean="0">
                <a:solidFill>
                  <a:srgbClr val="FF0000"/>
                </a:solidFill>
              </a:rPr>
              <a:t>A. Le syndrome myogène ou myopathie .</a:t>
            </a:r>
            <a:endParaRPr lang="fr-FR" sz="1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1600" b="1" dirty="0" smtClean="0"/>
              <a:t> 1. Diminutions de la force musculaire :</a:t>
            </a:r>
            <a:endParaRPr lang="fr-FR" sz="1600" dirty="0" smtClean="0"/>
          </a:p>
          <a:p>
            <a:pPr lvl="0">
              <a:buNone/>
            </a:pPr>
            <a:r>
              <a:rPr lang="fr-FR" sz="1600" dirty="0" smtClean="0"/>
              <a:t>- </a:t>
            </a:r>
            <a:r>
              <a:rPr lang="fr-FR" sz="1600" b="1" dirty="0" smtClean="0"/>
              <a:t>Symétrique</a:t>
            </a:r>
            <a:r>
              <a:rPr lang="fr-FR" sz="1600" dirty="0" smtClean="0"/>
              <a:t>, n’intéressant pas les mêmes </a:t>
            </a:r>
            <a:r>
              <a:rPr lang="fr-FR" sz="1600" dirty="0" err="1" smtClean="0"/>
              <a:t>gpes</a:t>
            </a:r>
            <a:r>
              <a:rPr lang="fr-FR" sz="1600" dirty="0" smtClean="0"/>
              <a:t> musculaires et prédomine aux racines.</a:t>
            </a:r>
          </a:p>
          <a:p>
            <a:pPr lvl="0">
              <a:buNone/>
            </a:pPr>
            <a:r>
              <a:rPr lang="fr-FR" sz="1600" dirty="0" smtClean="0"/>
              <a:t>- Déficit des muscles de la ceinture pelvitrochantérienne, tronc et racine des membres </a:t>
            </a:r>
            <a:r>
              <a:rPr lang="fr-FR" sz="1600" dirty="0" err="1" smtClean="0"/>
              <a:t>infs</a:t>
            </a:r>
            <a:r>
              <a:rPr lang="fr-FR" sz="1600" dirty="0" smtClean="0"/>
              <a:t> , </a:t>
            </a:r>
          </a:p>
          <a:p>
            <a:pPr lvl="0">
              <a:buNone/>
            </a:pPr>
            <a:r>
              <a:rPr lang="fr-FR" sz="1600" dirty="0" smtClean="0"/>
              <a:t>qui sont responsable des troubles statiques, de la marche et difficultés au lever (psoas, </a:t>
            </a:r>
          </a:p>
          <a:p>
            <a:pPr lvl="0">
              <a:buNone/>
            </a:pPr>
            <a:r>
              <a:rPr lang="fr-FR" sz="1600" dirty="0" smtClean="0"/>
              <a:t>quadriceps, adducteurs, </a:t>
            </a:r>
            <a:r>
              <a:rPr lang="fr-FR" sz="1600" dirty="0" err="1" smtClean="0"/>
              <a:t>paravertébraux</a:t>
            </a:r>
            <a:r>
              <a:rPr lang="fr-FR" sz="1600" dirty="0" smtClean="0"/>
              <a:t>).</a:t>
            </a:r>
          </a:p>
          <a:p>
            <a:pPr lvl="0">
              <a:buNone/>
            </a:pPr>
            <a:r>
              <a:rPr lang="fr-FR" sz="1600" dirty="0" smtClean="0"/>
              <a:t>- </a:t>
            </a:r>
            <a:r>
              <a:rPr lang="fr-FR" sz="1600" b="1" dirty="0" smtClean="0"/>
              <a:t>Déficit des muscles de la ceinture </a:t>
            </a:r>
            <a:r>
              <a:rPr lang="fr-FR" sz="1600" dirty="0" smtClean="0"/>
              <a:t>scapulo-humérale : ( grand dentelé, </a:t>
            </a:r>
            <a:r>
              <a:rPr lang="fr-FR" sz="1600" dirty="0" err="1" smtClean="0"/>
              <a:t>détoide</a:t>
            </a:r>
            <a:r>
              <a:rPr lang="fr-FR" sz="1600" dirty="0" smtClean="0"/>
              <a:t>, </a:t>
            </a:r>
            <a:r>
              <a:rPr lang="fr-FR" sz="1600" dirty="0" err="1" smtClean="0"/>
              <a:t>trapéze</a:t>
            </a:r>
            <a:r>
              <a:rPr lang="fr-FR" sz="1600" dirty="0" smtClean="0"/>
              <a:t>, </a:t>
            </a:r>
          </a:p>
          <a:p>
            <a:pPr lvl="0">
              <a:buNone/>
            </a:pPr>
            <a:r>
              <a:rPr lang="fr-FR" sz="1600" dirty="0" smtClean="0"/>
              <a:t>pectoraux, biceps brachial) : chute du moignon et décollement de l’omoplate.</a:t>
            </a:r>
          </a:p>
          <a:p>
            <a:pPr>
              <a:buNone/>
            </a:pPr>
            <a:r>
              <a:rPr lang="fr-FR" sz="1600" b="1" dirty="0" smtClean="0"/>
              <a:t>2. Faciès </a:t>
            </a:r>
            <a:r>
              <a:rPr lang="fr-FR" sz="1600" b="1" dirty="0" err="1" smtClean="0"/>
              <a:t>myopathique</a:t>
            </a:r>
            <a:r>
              <a:rPr lang="fr-FR" sz="1600" b="1" dirty="0" smtClean="0"/>
              <a:t> .</a:t>
            </a:r>
          </a:p>
          <a:p>
            <a:pPr>
              <a:buNone/>
            </a:pPr>
            <a:r>
              <a:rPr lang="fr-FR" sz="1600" b="1" dirty="0" smtClean="0"/>
              <a:t>3. Modifications du volume du muscle :</a:t>
            </a:r>
            <a:r>
              <a:rPr lang="fr-FR" sz="1600" dirty="0" smtClean="0"/>
              <a:t> atrophie musculaire, parfois une pseudo-hypertrophie.</a:t>
            </a:r>
          </a:p>
          <a:p>
            <a:pPr>
              <a:buNone/>
            </a:pPr>
            <a:r>
              <a:rPr lang="fr-FR" sz="1600" b="1" dirty="0" smtClean="0"/>
              <a:t>4. Contraction musculaire :</a:t>
            </a:r>
            <a:r>
              <a:rPr lang="fr-FR" sz="1600" dirty="0" smtClean="0"/>
              <a:t> irrégulière, s’accompagnant de la formation de boules.</a:t>
            </a:r>
          </a:p>
          <a:p>
            <a:pPr>
              <a:buNone/>
            </a:pPr>
            <a:r>
              <a:rPr lang="fr-FR" sz="1600" b="1" dirty="0" smtClean="0"/>
              <a:t>5.Abolition de la contraction idiomusculaire.</a:t>
            </a:r>
          </a:p>
          <a:p>
            <a:pPr>
              <a:buNone/>
            </a:pPr>
            <a:r>
              <a:rPr lang="fr-FR" sz="1600" dirty="0" smtClean="0"/>
              <a:t>6</a:t>
            </a:r>
            <a:r>
              <a:rPr lang="fr-FR" sz="1600" b="1" dirty="0" smtClean="0"/>
              <a:t>. Rétractions musculaires et tendineuses.</a:t>
            </a:r>
          </a:p>
          <a:p>
            <a:pPr>
              <a:buNone/>
            </a:pPr>
            <a:r>
              <a:rPr lang="fr-FR" sz="1600" b="1" dirty="0" smtClean="0"/>
              <a:t>7.Les signes négatifs : </a:t>
            </a:r>
            <a:r>
              <a:rPr lang="fr-FR" sz="1600" dirty="0" smtClean="0"/>
              <a:t>Absence des fasciculations et des  troubles sensitifs , ROT conservés , </a:t>
            </a:r>
          </a:p>
          <a:p>
            <a:pPr>
              <a:buNone/>
            </a:pPr>
            <a:r>
              <a:rPr lang="fr-FR" sz="1600" dirty="0" smtClean="0"/>
              <a:t>abolition du réflexe idiomusculaire.</a:t>
            </a:r>
          </a:p>
          <a:p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127</Words>
  <Application>Microsoft Office PowerPoint</Application>
  <PresentationFormat>Affichage à l'écran (4:3)</PresentationFormat>
  <Paragraphs>202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DrToumi</dc:creator>
  <cp:lastModifiedBy>HP</cp:lastModifiedBy>
  <cp:revision>31</cp:revision>
  <dcterms:created xsi:type="dcterms:W3CDTF">2011-04-06T12:13:27Z</dcterms:created>
  <dcterms:modified xsi:type="dcterms:W3CDTF">2020-04-22T15:50:13Z</dcterms:modified>
</cp:coreProperties>
</file>