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318" r:id="rId4"/>
    <p:sldId id="266" r:id="rId5"/>
    <p:sldId id="267" r:id="rId6"/>
    <p:sldId id="369" r:id="rId7"/>
    <p:sldId id="370" r:id="rId8"/>
    <p:sldId id="371" r:id="rId9"/>
    <p:sldId id="372" r:id="rId10"/>
    <p:sldId id="373" r:id="rId11"/>
    <p:sldId id="374" r:id="rId12"/>
    <p:sldId id="37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6" autoAdjust="0"/>
    <p:restoredTop sz="94434" autoAdjust="0"/>
  </p:normalViewPr>
  <p:slideViewPr>
    <p:cSldViewPr snapToGrid="0">
      <p:cViewPr varScale="1">
        <p:scale>
          <a:sx n="45" d="100"/>
          <a:sy n="45" d="100"/>
        </p:scale>
        <p:origin x="-350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3C5BB-2E7C-4D49-B7EA-0A7229541E7B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8B638-38D9-434A-9B71-04665CDD90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6265F-F5FF-4A9B-8D97-F4F529CA5316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72239" y="5731717"/>
            <a:ext cx="8915399" cy="1126283"/>
          </a:xfrm>
        </p:spPr>
        <p:txBody>
          <a:bodyPr>
            <a:normAutofit/>
          </a:bodyPr>
          <a:lstStyle/>
          <a:p>
            <a:r>
              <a:rPr lang="fr-FR" sz="4000" b="1" dirty="0" smtClean="0">
                <a:solidFill>
                  <a:srgbClr val="FF0000"/>
                </a:solidFill>
              </a:rPr>
              <a:t>Dr </a:t>
            </a:r>
            <a:r>
              <a:rPr lang="fr-FR" sz="4000" b="1" dirty="0" err="1" smtClean="0">
                <a:solidFill>
                  <a:srgbClr val="FF0000"/>
                </a:solidFill>
              </a:rPr>
              <a:t>Fradj</a:t>
            </a:r>
            <a:r>
              <a:rPr lang="fr-FR" sz="4000" b="1" dirty="0" smtClean="0">
                <a:solidFill>
                  <a:srgbClr val="FF0000"/>
                </a:solidFill>
              </a:rPr>
              <a:t> </a:t>
            </a:r>
            <a:r>
              <a:rPr lang="fr-FR" sz="4000" b="1" dirty="0" err="1" smtClean="0">
                <a:solidFill>
                  <a:srgbClr val="FF0000"/>
                </a:solidFill>
              </a:rPr>
              <a:t>Billel</a:t>
            </a:r>
            <a:endParaRPr lang="fr-FR" sz="4000" b="1" dirty="0">
              <a:solidFill>
                <a:srgbClr val="FF0000"/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31254" y="1559805"/>
            <a:ext cx="111667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 smtClean="0">
                <a:solidFill>
                  <a:srgbClr val="FF0000"/>
                </a:solidFill>
              </a:rPr>
              <a:t> </a:t>
            </a:r>
            <a:r>
              <a:rPr lang="fr-FR" sz="4400" dirty="0" smtClean="0">
                <a:solidFill>
                  <a:srgbClr val="FF0000"/>
                </a:solidFill>
              </a:rPr>
              <a:t/>
            </a:r>
            <a:br>
              <a:rPr lang="fr-FR" sz="4400" dirty="0" smtClean="0">
                <a:solidFill>
                  <a:srgbClr val="FF0000"/>
                </a:solidFill>
              </a:rPr>
            </a:br>
            <a:r>
              <a:rPr lang="fr-FR" sz="4400" b="1" dirty="0" smtClean="0">
                <a:solidFill>
                  <a:srgbClr val="FF0000"/>
                </a:solidFill>
              </a:rPr>
              <a:t>Anatomie descriptive des dents temporaires  </a:t>
            </a:r>
            <a:r>
              <a:rPr lang="fr-FR" sz="4400" dirty="0" smtClean="0">
                <a:solidFill>
                  <a:srgbClr val="FF0000"/>
                </a:solidFill>
              </a:rPr>
              <a:t/>
            </a:r>
            <a:br>
              <a:rPr lang="fr-FR" sz="4400" dirty="0" smtClean="0">
                <a:solidFill>
                  <a:srgbClr val="FF0000"/>
                </a:solidFill>
              </a:rPr>
            </a:br>
            <a:r>
              <a:rPr lang="fr-FR" sz="4400" b="1" dirty="0" smtClean="0">
                <a:solidFill>
                  <a:srgbClr val="FF0000"/>
                </a:solidFill>
              </a:rPr>
              <a:t> </a:t>
            </a:r>
            <a:r>
              <a:rPr lang="fr-FR" sz="4400" dirty="0" smtClean="0">
                <a:solidFill>
                  <a:srgbClr val="FF0000"/>
                </a:solidFill>
              </a:rPr>
              <a:t/>
            </a:r>
            <a:br>
              <a:rPr lang="fr-FR" sz="4400" dirty="0" smtClean="0">
                <a:solidFill>
                  <a:srgbClr val="FF0000"/>
                </a:solidFill>
              </a:rPr>
            </a:br>
            <a:r>
              <a:rPr lang="fr-FR" sz="4400" b="1" dirty="0" smtClean="0">
                <a:solidFill>
                  <a:srgbClr val="FF0000"/>
                </a:solidFill>
              </a:rPr>
              <a:t>Généralités </a:t>
            </a:r>
            <a:endParaRPr lang="fr-F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624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1963" y="1643050"/>
            <a:ext cx="11049077" cy="4929222"/>
          </a:xfrm>
        </p:spPr>
        <p:txBody>
          <a:bodyPr>
            <a:normAutofit/>
          </a:bodyPr>
          <a:lstStyle/>
          <a:p>
            <a:r>
              <a:rPr lang="fr-FR" sz="2000" dirty="0" smtClean="0"/>
              <a:t>A l'observation par une </a:t>
            </a:r>
            <a:r>
              <a:rPr lang="fr-FR" sz="2000" b="1" dirty="0" smtClean="0">
                <a:solidFill>
                  <a:srgbClr val="FF0000"/>
                </a:solidFill>
              </a:rPr>
              <a:t>face proximale</a:t>
            </a:r>
            <a:r>
              <a:rPr lang="fr-FR" sz="2000" dirty="0" smtClean="0">
                <a:solidFill>
                  <a:srgbClr val="FF0000"/>
                </a:solidFill>
              </a:rPr>
              <a:t>, </a:t>
            </a:r>
          </a:p>
          <a:p>
            <a:pPr>
              <a:buNone/>
            </a:pPr>
            <a:r>
              <a:rPr lang="fr-FR" sz="2000" dirty="0" smtClean="0"/>
              <a:t>les dents temporaires antérieures présentent </a:t>
            </a:r>
          </a:p>
          <a:p>
            <a:pPr>
              <a:buNone/>
            </a:pPr>
            <a:r>
              <a:rPr lang="fr-FR" sz="2000" dirty="0" smtClean="0"/>
              <a:t>un </a:t>
            </a:r>
            <a:r>
              <a:rPr lang="fr-FR" sz="2000" b="1" dirty="0" smtClean="0">
                <a:solidFill>
                  <a:srgbClr val="FF0000"/>
                </a:solidFill>
              </a:rPr>
              <a:t>bourrelet d'émail cervical,</a:t>
            </a:r>
            <a:r>
              <a:rPr lang="fr-FR" sz="2000" b="1" dirty="0" smtClean="0">
                <a:solidFill>
                  <a:srgbClr val="FFFF00"/>
                </a:solidFill>
              </a:rPr>
              <a:t> </a:t>
            </a:r>
            <a:r>
              <a:rPr lang="fr-FR" sz="2000" dirty="0" smtClean="0"/>
              <a:t>qui forme un </a:t>
            </a:r>
          </a:p>
          <a:p>
            <a:pPr>
              <a:buNone/>
            </a:pPr>
            <a:r>
              <a:rPr lang="fr-FR" sz="2000" dirty="0" smtClean="0"/>
              <a:t>angle vif avec la surface radiculaire</a:t>
            </a:r>
          </a:p>
          <a:p>
            <a:pPr>
              <a:buNone/>
            </a:pPr>
            <a:endParaRPr lang="fr-FR" sz="2000" dirty="0" smtClean="0"/>
          </a:p>
          <a:p>
            <a:r>
              <a:rPr lang="fr-FR" sz="2000" dirty="0" smtClean="0"/>
              <a:t>Les </a:t>
            </a:r>
            <a:r>
              <a:rPr lang="fr-FR" sz="2000" b="1" dirty="0" smtClean="0">
                <a:solidFill>
                  <a:srgbClr val="FF0000"/>
                </a:solidFill>
              </a:rPr>
              <a:t>molaires temporaires </a:t>
            </a:r>
            <a:r>
              <a:rPr lang="fr-FR" sz="2000" dirty="0" smtClean="0"/>
              <a:t>présentent une </a:t>
            </a:r>
          </a:p>
          <a:p>
            <a:pPr>
              <a:buNone/>
            </a:pPr>
            <a:r>
              <a:rPr lang="fr-FR" sz="2000" b="1" dirty="0" smtClean="0">
                <a:solidFill>
                  <a:srgbClr val="FF0000"/>
                </a:solidFill>
              </a:rPr>
              <a:t>éminence  dans le quart cervical </a:t>
            </a:r>
          </a:p>
          <a:p>
            <a:pPr>
              <a:buNone/>
            </a:pPr>
            <a:r>
              <a:rPr lang="fr-FR" sz="2000" b="1" dirty="0" smtClean="0">
                <a:solidFill>
                  <a:srgbClr val="FF0000"/>
                </a:solidFill>
              </a:rPr>
              <a:t>coronaire vestibulaire et lingual. </a:t>
            </a:r>
          </a:p>
          <a:p>
            <a:pPr>
              <a:buNone/>
            </a:pPr>
            <a:r>
              <a:rPr lang="fr-FR" sz="2000" dirty="0" smtClean="0"/>
              <a:t>A l'inverse des dents permanentes, les portions </a:t>
            </a:r>
          </a:p>
          <a:p>
            <a:pPr>
              <a:buNone/>
            </a:pPr>
            <a:r>
              <a:rPr lang="fr-FR" sz="2000" dirty="0" smtClean="0"/>
              <a:t>vestibulaires et linguales sont plus planes.</a:t>
            </a:r>
          </a:p>
          <a:p>
            <a:endParaRPr lang="fr" dirty="0" smtClean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219200" y="214290"/>
            <a:ext cx="10363200" cy="914400"/>
          </a:xfrm>
        </p:spPr>
        <p:txBody>
          <a:bodyPr/>
          <a:lstStyle/>
          <a:p>
            <a:pPr algn="ctr"/>
            <a:r>
              <a:rPr lang="fr-FR" b="1" dirty="0" smtClean="0"/>
              <a:t>Caractères morphologiques externes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58269" y="1571612"/>
            <a:ext cx="228601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58269" y="4286256"/>
            <a:ext cx="238126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5225" y="1683895"/>
            <a:ext cx="6584768" cy="3777622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Les racines </a:t>
            </a:r>
            <a:r>
              <a:rPr lang="fr-FR" sz="2400" dirty="0" smtClean="0"/>
              <a:t>des molaires temporaires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divergent fortement</a:t>
            </a:r>
            <a:r>
              <a:rPr lang="fr-FR" sz="2400" dirty="0" smtClean="0"/>
              <a:t>, car les germes des PM évoluent entre les racines des molaires temporaires</a:t>
            </a:r>
          </a:p>
          <a:p>
            <a:endParaRPr lang="fr-FR" sz="2400" dirty="0" smtClean="0"/>
          </a:p>
          <a:p>
            <a:endParaRPr lang="fr-FR" sz="2400" dirty="0" smtClean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Caractères morphologiques externes</a:t>
            </a:r>
            <a:endParaRPr lang="fr-FR" dirty="0"/>
          </a:p>
        </p:txBody>
      </p:sp>
      <p:pic>
        <p:nvPicPr>
          <p:cNvPr id="7" name="Imag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54261" y="1745647"/>
            <a:ext cx="3092449" cy="3995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1963" y="1395243"/>
            <a:ext cx="11049077" cy="5143536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fr-FR" dirty="0" smtClean="0"/>
              <a:t>La </a:t>
            </a:r>
            <a:r>
              <a:rPr lang="fr-FR" b="1" dirty="0" smtClean="0">
                <a:solidFill>
                  <a:srgbClr val="FF0000"/>
                </a:solidFill>
              </a:rPr>
              <a:t>dentine est moins épaisse </a:t>
            </a:r>
            <a:r>
              <a:rPr lang="fr-FR" dirty="0" smtClean="0"/>
              <a:t>sur les dents temporaires.</a:t>
            </a:r>
          </a:p>
          <a:p>
            <a:pPr>
              <a:lnSpc>
                <a:spcPct val="170000"/>
              </a:lnSpc>
            </a:pPr>
            <a:r>
              <a:rPr lang="fr-FR" dirty="0" smtClean="0"/>
              <a:t>Les </a:t>
            </a:r>
            <a:r>
              <a:rPr lang="fr-FR" b="1" dirty="0" smtClean="0">
                <a:solidFill>
                  <a:srgbClr val="FF0000"/>
                </a:solidFill>
              </a:rPr>
              <a:t>cornes pulpaires sont très aiguës</a:t>
            </a:r>
            <a:r>
              <a:rPr lang="fr-FR" dirty="0" smtClean="0"/>
              <a:t>. Elles remontent très haut sous les cuspides.</a:t>
            </a:r>
          </a:p>
          <a:p>
            <a:pPr>
              <a:lnSpc>
                <a:spcPct val="170000"/>
              </a:lnSpc>
            </a:pPr>
            <a:r>
              <a:rPr lang="fr-FR" dirty="0" smtClean="0"/>
              <a:t>Le </a:t>
            </a:r>
            <a:r>
              <a:rPr lang="fr-FR" b="1" dirty="0" smtClean="0">
                <a:solidFill>
                  <a:srgbClr val="FF0000"/>
                </a:solidFill>
              </a:rPr>
              <a:t>plafond de la chambre pulpaire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est plus convexe </a:t>
            </a:r>
            <a:r>
              <a:rPr lang="fr-FR" dirty="0" smtClean="0">
                <a:solidFill>
                  <a:srgbClr val="FF0000"/>
                </a:solidFill>
              </a:rPr>
              <a:t>et </a:t>
            </a:r>
            <a:r>
              <a:rPr lang="fr-FR" b="1" dirty="0" smtClean="0">
                <a:solidFill>
                  <a:srgbClr val="FF0000"/>
                </a:solidFill>
              </a:rPr>
              <a:t>plus profondément enchâssé</a:t>
            </a:r>
            <a:r>
              <a:rPr lang="fr-FR" dirty="0" smtClean="0"/>
              <a:t> dans la couronne.</a:t>
            </a:r>
          </a:p>
          <a:p>
            <a:pPr>
              <a:lnSpc>
                <a:spcPct val="170000"/>
              </a:lnSpc>
            </a:pPr>
            <a:r>
              <a:rPr lang="fr-FR" dirty="0" smtClean="0"/>
              <a:t>Le </a:t>
            </a:r>
            <a:r>
              <a:rPr lang="fr-FR" b="1" dirty="0" smtClean="0">
                <a:solidFill>
                  <a:srgbClr val="FF0000"/>
                </a:solidFill>
              </a:rPr>
              <a:t>volume pulpaire est plus important </a:t>
            </a:r>
            <a:r>
              <a:rPr lang="fr-FR" dirty="0" smtClean="0"/>
              <a:t>que celui des dents permanentes.</a:t>
            </a:r>
          </a:p>
          <a:p>
            <a:pPr>
              <a:lnSpc>
                <a:spcPct val="170000"/>
              </a:lnSpc>
            </a:pPr>
            <a:r>
              <a:rPr lang="fr-FR" b="1" dirty="0" smtClean="0">
                <a:solidFill>
                  <a:srgbClr val="FF0000"/>
                </a:solidFill>
              </a:rPr>
              <a:t>Le plancher pulpaire </a:t>
            </a:r>
            <a:r>
              <a:rPr lang="fr-FR" dirty="0" smtClean="0"/>
              <a:t>présente de  nombreux </a:t>
            </a:r>
            <a:r>
              <a:rPr lang="fr-FR" b="1" dirty="0" smtClean="0">
                <a:solidFill>
                  <a:srgbClr val="FF0000"/>
                </a:solidFill>
              </a:rPr>
              <a:t>canaux </a:t>
            </a:r>
            <a:r>
              <a:rPr lang="fr-FR" b="1" dirty="0" err="1" smtClean="0">
                <a:solidFill>
                  <a:srgbClr val="FF0000"/>
                </a:solidFill>
              </a:rPr>
              <a:t>pulpo</a:t>
            </a:r>
            <a:r>
              <a:rPr lang="fr-FR" b="1" dirty="0" smtClean="0">
                <a:solidFill>
                  <a:srgbClr val="FF0000"/>
                </a:solidFill>
              </a:rPr>
              <a:t>-parodontaux</a:t>
            </a:r>
            <a:r>
              <a:rPr lang="fr-FR" dirty="0" smtClean="0">
                <a:solidFill>
                  <a:srgbClr val="FF0000"/>
                </a:solidFill>
              </a:rPr>
              <a:t>  </a:t>
            </a:r>
            <a:r>
              <a:rPr lang="fr-FR" dirty="0" smtClean="0"/>
              <a:t>communiquant avec l'espace  </a:t>
            </a:r>
            <a:r>
              <a:rPr lang="fr-FR" dirty="0" err="1" smtClean="0"/>
              <a:t>interradiculaire</a:t>
            </a:r>
            <a:r>
              <a:rPr lang="fr-FR" dirty="0" smtClean="0"/>
              <a:t>. </a:t>
            </a:r>
          </a:p>
          <a:p>
            <a:pPr>
              <a:lnSpc>
                <a:spcPct val="170000"/>
              </a:lnSpc>
            </a:pPr>
            <a:endParaRPr lang="fr-FR" dirty="0" smtClean="0"/>
          </a:p>
          <a:p>
            <a:pPr>
              <a:lnSpc>
                <a:spcPct val="170000"/>
              </a:lnSpc>
            </a:pPr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857213" y="-24"/>
            <a:ext cx="10725187" cy="1000132"/>
          </a:xfrm>
        </p:spPr>
        <p:txBody>
          <a:bodyPr/>
          <a:lstStyle/>
          <a:p>
            <a:pPr algn="ctr"/>
            <a:r>
              <a:rPr lang="fr-FR" b="1" dirty="0" smtClean="0"/>
              <a:t>Caractères morphologiques internes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4406" y="594636"/>
            <a:ext cx="97750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b="1" u="sng" dirty="0" smtClean="0">
                <a:solidFill>
                  <a:srgbClr val="FF0000"/>
                </a:solidFill>
              </a:rPr>
              <a:t>Introduction :</a:t>
            </a:r>
            <a:endParaRPr lang="fr-F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fr-FR" sz="2400" dirty="0" smtClean="0"/>
              <a:t>L’étude de la morphologie des unités dentaires de l’enfant est probablement moins approfondie que celle des unités dentaires permanentes.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Les dents temporaires sont également appelées dents </a:t>
            </a:r>
            <a:r>
              <a:rPr lang="fr-FR" sz="2400" b="1" dirty="0" smtClean="0"/>
              <a:t>caduques</a:t>
            </a:r>
            <a:r>
              <a:rPr lang="fr-FR" sz="2400" dirty="0" smtClean="0"/>
              <a:t>, dents </a:t>
            </a:r>
            <a:r>
              <a:rPr lang="fr-FR" sz="2400" b="1" dirty="0" smtClean="0"/>
              <a:t>déciduales,</a:t>
            </a:r>
            <a:r>
              <a:rPr lang="fr-FR" sz="2400" dirty="0" smtClean="0"/>
              <a:t> dents </a:t>
            </a:r>
            <a:r>
              <a:rPr lang="fr-FR" sz="2400" b="1" dirty="0" smtClean="0"/>
              <a:t>primaires</a:t>
            </a:r>
            <a:r>
              <a:rPr lang="fr-FR" sz="2400" dirty="0" smtClean="0"/>
              <a:t>, dents </a:t>
            </a:r>
            <a:r>
              <a:rPr lang="fr-FR" sz="2400" b="1" dirty="0" err="1" smtClean="0"/>
              <a:t>accessionnelles</a:t>
            </a:r>
            <a:r>
              <a:rPr lang="fr-FR" sz="2400" dirty="0" smtClean="0"/>
              <a:t> ou encore </a:t>
            </a:r>
            <a:r>
              <a:rPr lang="fr-FR" sz="2400" b="1" dirty="0" smtClean="0"/>
              <a:t>dents de lait</a:t>
            </a:r>
            <a:r>
              <a:rPr lang="fr-FR" sz="24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Cette terminologie insiste sur leur caractère fugace et précoce.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L’homme, comme la grande majorité des mammifères, est diphyodonte.</a:t>
            </a:r>
            <a:endParaRPr lang="fr-FR" sz="2400" dirty="0"/>
          </a:p>
        </p:txBody>
      </p:sp>
    </p:spTree>
    <p:extLst>
      <p:ext uri="{BB962C8B-B14F-4D97-AF65-F5344CB8AC3E}">
        <p14:creationId xmlns="" xmlns:p14="http://schemas.microsoft.com/office/powerpoint/2010/main" val="389992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291" y="743599"/>
            <a:ext cx="10212947" cy="777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/>
              <a:t>l’apprentissage de la mastication et  la préparation du bol alimentaire ;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/>
              <a:t> le maintien de la dimension verticale d'occlusion de l'enfant ;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/>
              <a:t> le maintien de l'espace destiné aux dents permanentes et le guidage de leur éruption ;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/>
              <a:t> la stimulation fonctionnelle de l'édification faciale ;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/>
              <a:t> Un aide indispensable à l'apprentissage de la phonation.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/>
              <a:t>elles fournissent un support pour les joues et les lèvres,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/>
              <a:t>la protection des germes des dents permanentes.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fr-FR" sz="2400" dirty="0" smtClean="0">
              <a:latin typeface="+mj-lt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fr-FR" sz="2400" dirty="0" smtClean="0">
              <a:latin typeface="+mj-lt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fr-FR" sz="2400" dirty="0" smtClean="0">
              <a:latin typeface="+mj-lt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fr-FR" sz="2400" dirty="0" smtClean="0">
              <a:latin typeface="+mj-lt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fr-FR" sz="24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3824" y="0"/>
            <a:ext cx="14077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b="1" u="sng" dirty="0" smtClean="0">
                <a:solidFill>
                  <a:srgbClr val="FF0000"/>
                </a:solidFill>
              </a:rPr>
              <a:t>Rôle 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499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6349" y="348379"/>
            <a:ext cx="68881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b="1" u="sng" dirty="0" smtClean="0">
                <a:solidFill>
                  <a:srgbClr val="FF0000"/>
                </a:solidFill>
              </a:rPr>
              <a:t>Formule dentaire </a:t>
            </a:r>
            <a:r>
              <a:rPr lang="fr-FR" sz="2400" u="sng" dirty="0" smtClean="0">
                <a:solidFill>
                  <a:srgbClr val="FF0000"/>
                </a:solidFill>
              </a:rPr>
              <a:t> </a:t>
            </a:r>
            <a:endParaRPr lang="fr-FR" sz="2400" dirty="0" smtClean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2/2 I    1/1 C    2/2 M. 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Le système dentaire temporaire commence vers l'âge de 6 mois (éruption de l'incisive centrale mandibulaire) jusqu’ à l’âge de 30 mois. 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Il se termine aux alentours de 11 ans, par la chute de la 2e molaire temporaire ;                                 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Les dents permanentes apparaissent à partir de 6 ans (premières molaires). On se trouve alors en denture mixte jusqu’à la chute des dernières lactéales. 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Dans les cas d’agénésie des prémolaires, les molaires lactéales peuvent persister au-delà de 50 ou 60 ans, si l’hygiène dentaire est excellente.</a:t>
            </a:r>
            <a:endParaRPr lang="fr-FR" sz="2000" dirty="0"/>
          </a:p>
        </p:txBody>
      </p:sp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94604" y="544486"/>
            <a:ext cx="3607455" cy="3203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0692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8300" y="1443251"/>
            <a:ext cx="104834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dirty="0" smtClean="0"/>
              <a:t>Chaque quadrant en denture temporaire porte un chiffre qui précède le numéro d’ordre de la dent concernée.</a:t>
            </a:r>
            <a:endParaRPr lang="fr-FR" sz="1600" dirty="0" smtClean="0"/>
          </a:p>
          <a:p>
            <a:pPr>
              <a:lnSpc>
                <a:spcPct val="150000"/>
              </a:lnSpc>
            </a:pPr>
            <a:r>
              <a:rPr lang="fr-FR" sz="2000" dirty="0" smtClean="0"/>
              <a:t>- le quadrant maxillaire droit porte le chiffre 5,</a:t>
            </a:r>
            <a:endParaRPr lang="fr-FR" sz="1600" dirty="0" smtClean="0"/>
          </a:p>
          <a:p>
            <a:pPr>
              <a:lnSpc>
                <a:spcPct val="150000"/>
              </a:lnSpc>
            </a:pPr>
            <a:r>
              <a:rPr lang="fr-FR" sz="2000" dirty="0" smtClean="0"/>
              <a:t>- le quadrant maxillaire gauche porte le chiffre 6,</a:t>
            </a:r>
            <a:endParaRPr lang="fr-FR" sz="1600" dirty="0" smtClean="0"/>
          </a:p>
          <a:p>
            <a:pPr>
              <a:lnSpc>
                <a:spcPct val="150000"/>
              </a:lnSpc>
            </a:pPr>
            <a:r>
              <a:rPr lang="fr-FR" sz="2000" dirty="0" smtClean="0"/>
              <a:t>- le quadrant mandibulaire gauche porte le chiffre 7,</a:t>
            </a:r>
            <a:endParaRPr lang="fr-FR" sz="1600" dirty="0" smtClean="0"/>
          </a:p>
          <a:p>
            <a:pPr>
              <a:lnSpc>
                <a:spcPct val="150000"/>
              </a:lnSpc>
            </a:pPr>
            <a:r>
              <a:rPr lang="fr-FR" sz="2000" dirty="0" smtClean="0"/>
              <a:t>- le quadrant mandibulaire droit porte le chiffre 8.</a:t>
            </a:r>
            <a:endParaRPr lang="fr-FR" sz="1600" dirty="0"/>
          </a:p>
        </p:txBody>
      </p:sp>
      <p:sp>
        <p:nvSpPr>
          <p:cNvPr id="7" name="Rectangle 6"/>
          <p:cNvSpPr/>
          <p:nvPr/>
        </p:nvSpPr>
        <p:spPr>
          <a:xfrm>
            <a:off x="1684045" y="740976"/>
            <a:ext cx="3834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 smtClean="0">
                <a:solidFill>
                  <a:srgbClr val="FF0000"/>
                </a:solidFill>
              </a:rPr>
              <a:t>Nomenclature dentaire </a:t>
            </a:r>
            <a:r>
              <a:rPr lang="fr-FR" sz="2400" u="sng" dirty="0" smtClean="0">
                <a:solidFill>
                  <a:srgbClr val="FF0000"/>
                </a:solidFill>
              </a:rPr>
              <a:t> </a:t>
            </a:r>
            <a:endParaRPr lang="fr-FR" dirty="0" smtClean="0">
              <a:solidFill>
                <a:srgbClr val="FF0000"/>
              </a:solidFill>
            </a:endParaRPr>
          </a:p>
        </p:txBody>
      </p:sp>
      <p:pic>
        <p:nvPicPr>
          <p:cNvPr id="8" name="Image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0975" y="4559157"/>
            <a:ext cx="6098153" cy="175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6068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3014" y="1421766"/>
            <a:ext cx="899513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fr-FR" sz="2000" b="1" u="sng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u="sng" dirty="0" smtClean="0"/>
              <a:t>NB</a:t>
            </a:r>
            <a:r>
              <a:rPr lang="fr-FR" sz="2000" b="1" dirty="0" smtClean="0"/>
              <a:t> :</a:t>
            </a:r>
            <a:r>
              <a:rPr lang="fr-FR" sz="2000" dirty="0" smtClean="0"/>
              <a:t> Il faut aussi savoir distinguer </a:t>
            </a:r>
            <a:r>
              <a:rPr lang="fr-FR" sz="2000" b="1" dirty="0" smtClean="0"/>
              <a:t>l’apex immature </a:t>
            </a:r>
            <a:r>
              <a:rPr lang="fr-FR" sz="2000" dirty="0" smtClean="0"/>
              <a:t>d’une dent permanente, de la racine en cours de </a:t>
            </a:r>
            <a:r>
              <a:rPr lang="fr-FR" sz="2000" dirty="0" err="1" smtClean="0"/>
              <a:t>rhyzalyse</a:t>
            </a:r>
            <a:r>
              <a:rPr lang="fr-FR" sz="2000" dirty="0" smtClean="0"/>
              <a:t> d’une lactéale. Cette </a:t>
            </a:r>
            <a:r>
              <a:rPr lang="fr-FR" sz="2000" b="1" dirty="0" err="1" smtClean="0"/>
              <a:t>rhyzalyse</a:t>
            </a:r>
            <a:r>
              <a:rPr lang="fr-FR" sz="2000" dirty="0" smtClean="0"/>
              <a:t>, physiologique, ne doit pas être confondue avec la </a:t>
            </a:r>
            <a:r>
              <a:rPr lang="fr-FR" sz="2000" b="1" dirty="0" smtClean="0"/>
              <a:t>résorption</a:t>
            </a:r>
            <a:r>
              <a:rPr lang="fr-FR" sz="2000" dirty="0" smtClean="0"/>
              <a:t>, pathologique, survenant sur les dents permanentes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519002" y="212734"/>
            <a:ext cx="98585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 smtClean="0">
                <a:solidFill>
                  <a:srgbClr val="FF0000"/>
                </a:solidFill>
              </a:rPr>
              <a:t>Caractères différentiels entre dents temporaires et dents permanentes : </a:t>
            </a:r>
            <a:endParaRPr lang="fr-FR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92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7381" y="188640"/>
            <a:ext cx="10972800" cy="1656184"/>
          </a:xfrm>
        </p:spPr>
        <p:txBody>
          <a:bodyPr>
            <a:norm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1963" y="1785927"/>
            <a:ext cx="10629936" cy="286543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2400" dirty="0" smtClean="0"/>
              <a:t>-La dent temporaire passe par  trois stades :</a:t>
            </a:r>
          </a:p>
          <a:p>
            <a:pPr algn="just"/>
            <a:r>
              <a:rPr lang="fr-FR" sz="2400" b="1" dirty="0" smtClean="0">
                <a:solidFill>
                  <a:srgbClr val="FF0000"/>
                </a:solidFill>
              </a:rPr>
              <a:t>Stade I : </a:t>
            </a:r>
            <a:r>
              <a:rPr lang="fr-FR" sz="2400" dirty="0" smtClean="0"/>
              <a:t>Formation;</a:t>
            </a:r>
          </a:p>
          <a:p>
            <a:pPr algn="just"/>
            <a:r>
              <a:rPr lang="fr-FR" sz="2400" b="1" dirty="0" smtClean="0">
                <a:solidFill>
                  <a:srgbClr val="FF0000"/>
                </a:solidFill>
              </a:rPr>
              <a:t>Stade II : </a:t>
            </a:r>
            <a:r>
              <a:rPr lang="fr-FR" sz="2400" dirty="0" smtClean="0"/>
              <a:t>Stabilisation</a:t>
            </a:r>
          </a:p>
          <a:p>
            <a:pPr algn="just"/>
            <a:r>
              <a:rPr lang="fr-FR" sz="2400" b="1" dirty="0" smtClean="0">
                <a:solidFill>
                  <a:srgbClr val="FF0000"/>
                </a:solidFill>
              </a:rPr>
              <a:t>Stade III : </a:t>
            </a:r>
            <a:r>
              <a:rPr lang="fr-FR" sz="2400" dirty="0" smtClean="0"/>
              <a:t>Rhizalyse (Résorption physiologique)</a:t>
            </a:r>
            <a:endParaRPr lang="fr-FR" sz="2400" dirty="0"/>
          </a:p>
        </p:txBody>
      </p:sp>
      <p:pic>
        <p:nvPicPr>
          <p:cNvPr id="19458" name="Picture 2" descr="molaire de lait en place, avec la prémolaire visible desso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94530" y="4088064"/>
            <a:ext cx="4159255" cy="2484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lèche droite 5"/>
          <p:cNvSpPr/>
          <p:nvPr/>
        </p:nvSpPr>
        <p:spPr>
          <a:xfrm rot="5400000">
            <a:off x="4107642" y="3893347"/>
            <a:ext cx="642942" cy="28575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714733" y="4357695"/>
            <a:ext cx="1524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Chute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14290"/>
            <a:ext cx="10363200" cy="914400"/>
          </a:xfrm>
        </p:spPr>
        <p:txBody>
          <a:bodyPr/>
          <a:lstStyle/>
          <a:p>
            <a:pPr algn="ctr"/>
            <a:r>
              <a:rPr lang="fr-FR" b="1" dirty="0" smtClean="0"/>
              <a:t>Caractères morphologiques externes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99860" y="1319134"/>
            <a:ext cx="7184375" cy="411240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2000" dirty="0" smtClean="0"/>
              <a:t>Les dents temporaires sont </a:t>
            </a:r>
            <a:r>
              <a:rPr lang="fr-FR" sz="2000" b="1" dirty="0" smtClean="0">
                <a:solidFill>
                  <a:srgbClr val="FF0000"/>
                </a:solidFill>
              </a:rPr>
              <a:t>plus petites </a:t>
            </a:r>
            <a:r>
              <a:rPr lang="fr-FR" sz="2000" dirty="0" smtClean="0"/>
              <a:t>que leurs correspondantes permanentes</a:t>
            </a:r>
            <a:r>
              <a:rPr lang="fr-FR" sz="2000" dirty="0" smtClean="0">
                <a:solidFill>
                  <a:srgbClr val="FF0000"/>
                </a:solidFill>
              </a:rPr>
              <a:t>, </a:t>
            </a:r>
            <a:r>
              <a:rPr lang="fr-FR" sz="2000" b="1" dirty="0" smtClean="0">
                <a:solidFill>
                  <a:srgbClr val="FF0000"/>
                </a:solidFill>
              </a:rPr>
              <a:t>excepté les molaires temporaires</a:t>
            </a:r>
            <a:r>
              <a:rPr lang="fr-FR" sz="2000" dirty="0" smtClean="0"/>
              <a:t> dont le diamètre MD est plus grand que celui des prémolaires permanentes.</a:t>
            </a:r>
          </a:p>
          <a:p>
            <a:pPr>
              <a:lnSpc>
                <a:spcPct val="150000"/>
              </a:lnSpc>
            </a:pPr>
            <a:r>
              <a:rPr lang="fr-FR" sz="2000" dirty="0" smtClean="0"/>
              <a:t>Les couronnes des dents temporaires sont recouvertes d'un </a:t>
            </a:r>
            <a:r>
              <a:rPr lang="fr-FR" sz="2000" b="1" dirty="0" smtClean="0">
                <a:solidFill>
                  <a:srgbClr val="FF0000"/>
                </a:solidFill>
              </a:rPr>
              <a:t>émail plus opaque et plus fin </a:t>
            </a:r>
            <a:r>
              <a:rPr lang="fr-FR" sz="2000" dirty="0" smtClean="0"/>
              <a:t>que celui des dents permanentes, ce qui leur donne un aspect laiteux caractéristique.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FF0000"/>
                </a:solidFill>
              </a:rPr>
              <a:t>La couronne </a:t>
            </a:r>
            <a:r>
              <a:rPr lang="fr-FR" sz="2000" dirty="0" smtClean="0"/>
              <a:t>des dents temporaires représente </a:t>
            </a:r>
            <a:r>
              <a:rPr lang="fr-FR" sz="2000" b="1" dirty="0" smtClean="0">
                <a:solidFill>
                  <a:srgbClr val="FF0000"/>
                </a:solidFill>
              </a:rPr>
              <a:t>le tiers </a:t>
            </a:r>
            <a:r>
              <a:rPr lang="fr-FR" sz="2000" dirty="0" smtClean="0"/>
              <a:t>de la </a:t>
            </a:r>
            <a:r>
              <a:rPr lang="fr-FR" sz="2000" b="1" dirty="0" smtClean="0">
                <a:solidFill>
                  <a:srgbClr val="FF0000"/>
                </a:solidFill>
              </a:rPr>
              <a:t>hauteur totale.</a:t>
            </a:r>
            <a:endParaRPr lang="fr-FR" sz="2000" b="1" dirty="0">
              <a:solidFill>
                <a:srgbClr val="FF0000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39071" y="1154243"/>
            <a:ext cx="3092970" cy="4721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1963" y="1783560"/>
            <a:ext cx="10363200" cy="4572000"/>
          </a:xfrm>
        </p:spPr>
        <p:txBody>
          <a:bodyPr>
            <a:normAutofit lnSpcReduction="10000"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Les couronnes </a:t>
            </a:r>
            <a:r>
              <a:rPr lang="fr-FR" sz="2000" dirty="0" smtClean="0"/>
              <a:t>des  dents temporaires apparaissent </a:t>
            </a:r>
            <a:r>
              <a:rPr lang="fr-FR" sz="2000" b="1" dirty="0" smtClean="0">
                <a:solidFill>
                  <a:srgbClr val="FF0000"/>
                </a:solidFill>
              </a:rPr>
              <a:t>trapues.</a:t>
            </a:r>
          </a:p>
          <a:p>
            <a:pPr>
              <a:buNone/>
            </a:pPr>
            <a:r>
              <a:rPr lang="fr-FR" sz="2000" dirty="0" smtClean="0"/>
              <a:t> Le rapport du diamètre MD maximal/hauteur</a:t>
            </a:r>
          </a:p>
          <a:p>
            <a:pPr>
              <a:buNone/>
            </a:pPr>
            <a:r>
              <a:rPr lang="fr-FR" sz="2000" dirty="0" smtClean="0"/>
              <a:t> coronaire est plus important que celui des dents</a:t>
            </a:r>
          </a:p>
          <a:p>
            <a:pPr>
              <a:buNone/>
            </a:pPr>
            <a:r>
              <a:rPr lang="fr-FR" sz="2000" dirty="0" smtClean="0"/>
              <a:t> permanentes.</a:t>
            </a:r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endParaRPr lang="fr-FR" sz="2000" dirty="0" smtClean="0"/>
          </a:p>
          <a:p>
            <a:r>
              <a:rPr lang="fr-FR" sz="2000" dirty="0" smtClean="0"/>
              <a:t>Les </a:t>
            </a:r>
            <a:r>
              <a:rPr lang="fr-FR" sz="2000" b="1" dirty="0" smtClean="0">
                <a:solidFill>
                  <a:srgbClr val="FF0000"/>
                </a:solidFill>
              </a:rPr>
              <a:t>faces proximales divergent davantage </a:t>
            </a:r>
          </a:p>
          <a:p>
            <a:pPr>
              <a:buNone/>
            </a:pPr>
            <a:r>
              <a:rPr lang="fr-FR" sz="2000" dirty="0" smtClean="0"/>
              <a:t>de la région cervicale vers la face occlusale </a:t>
            </a:r>
          </a:p>
          <a:p>
            <a:pPr>
              <a:buNone/>
            </a:pPr>
            <a:r>
              <a:rPr lang="fr-FR" sz="2000" dirty="0" smtClean="0"/>
              <a:t>que sur les unités permanentes.</a:t>
            </a:r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endParaRPr lang="fr-FR" sz="20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219200" y="285728"/>
            <a:ext cx="10363200" cy="914400"/>
          </a:xfrm>
        </p:spPr>
        <p:txBody>
          <a:bodyPr/>
          <a:lstStyle/>
          <a:p>
            <a:pPr algn="ctr"/>
            <a:r>
              <a:rPr lang="fr-FR" b="1" dirty="0" smtClean="0"/>
              <a:t>Caractères morphologiques externes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63580" y="1240193"/>
            <a:ext cx="3253470" cy="2357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8843276" y="3917019"/>
          <a:ext cx="3253784" cy="2708633"/>
        </p:xfrm>
        <a:graphic>
          <a:graphicData uri="http://schemas.openxmlformats.org/presentationml/2006/ole">
            <p:oleObj spid="_x0000_s1026" name="Photo" r:id="rId4" imgW="1028844" imgH="1409897" progId="StaticMetafil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3791</TotalTime>
  <Words>453</Words>
  <Application>Microsoft Office PowerPoint</Application>
  <PresentationFormat>Personnalisé</PresentationFormat>
  <Paragraphs>75</Paragraphs>
  <Slides>12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Brin</vt:lpstr>
      <vt:lpstr>Photo</vt:lpstr>
      <vt:lpstr>  Anatomie descriptive des dents temporaires     Généralités </vt:lpstr>
      <vt:lpstr>Diapositive 2</vt:lpstr>
      <vt:lpstr>Diapositive 3</vt:lpstr>
      <vt:lpstr>Diapositive 4</vt:lpstr>
      <vt:lpstr>Diapositive 5</vt:lpstr>
      <vt:lpstr>Diapositive 6</vt:lpstr>
      <vt:lpstr> </vt:lpstr>
      <vt:lpstr>Caractères morphologiques externes</vt:lpstr>
      <vt:lpstr>Caractères morphologiques externes</vt:lpstr>
      <vt:lpstr>Caractères morphologiques externes</vt:lpstr>
      <vt:lpstr>Caractères morphologiques externes</vt:lpstr>
      <vt:lpstr>Caractères morphologiques internes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MERIEM</dc:creator>
  <cp:lastModifiedBy>Acer</cp:lastModifiedBy>
  <cp:revision>242</cp:revision>
  <dcterms:created xsi:type="dcterms:W3CDTF">2017-04-21T10:47:40Z</dcterms:created>
  <dcterms:modified xsi:type="dcterms:W3CDTF">2020-04-09T18:11:04Z</dcterms:modified>
</cp:coreProperties>
</file>