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4" r:id="rId3"/>
    <p:sldId id="278" r:id="rId4"/>
    <p:sldId id="281" r:id="rId5"/>
    <p:sldId id="282" r:id="rId6"/>
    <p:sldId id="275" r:id="rId7"/>
    <p:sldId id="276" r:id="rId8"/>
    <p:sldId id="277" r:id="rId9"/>
    <p:sldId id="283" r:id="rId10"/>
    <p:sldId id="285" r:id="rId11"/>
    <p:sldId id="272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23" autoAdjust="0"/>
    <p:restoredTop sz="94660"/>
  </p:normalViewPr>
  <p:slideViewPr>
    <p:cSldViewPr>
      <p:cViewPr>
        <p:scale>
          <a:sx n="66" d="100"/>
          <a:sy n="66" d="100"/>
        </p:scale>
        <p:origin x="-152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86DA0-E776-4ED0-86EA-CDA635E594E3}" type="datetimeFigureOut">
              <a:rPr lang="fr-FR" smtClean="0"/>
              <a:pPr/>
              <a:t>09/04/2020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11C9A-ABBF-4C62-AE11-C47893D4AE6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E6B2-5697-471B-BE42-457E0537C22A}" type="datetime1">
              <a:rPr lang="fr-FR" smtClean="0"/>
              <a:pPr/>
              <a:t>09/04/2020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F040-DFC9-4BCB-86E6-67E85134D31C}" type="datetime1">
              <a:rPr lang="fr-FR" smtClean="0"/>
              <a:pPr/>
              <a:t>09/04/2020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670F-C5BF-4509-B75A-28D24BC34EB0}" type="datetime1">
              <a:rPr lang="fr-FR" smtClean="0"/>
              <a:pPr/>
              <a:t>09/04/2020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6E44-86C5-4163-BF40-EC031D1998D2}" type="datetime1">
              <a:rPr lang="fr-FR" smtClean="0"/>
              <a:pPr/>
              <a:t>09/04/2020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ABA9-90D8-4345-9C12-1A90F5BCF831}" type="datetime1">
              <a:rPr lang="fr-FR" smtClean="0"/>
              <a:pPr/>
              <a:t>09/04/2020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C96E-5AA0-497F-B30D-04DD57A68043}" type="datetime1">
              <a:rPr lang="fr-FR" smtClean="0"/>
              <a:pPr/>
              <a:t>09/04/2020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A398-6864-439E-9B05-828B536EBF7C}" type="datetime1">
              <a:rPr lang="fr-FR" smtClean="0"/>
              <a:pPr/>
              <a:t>09/04/2020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41C71-277C-404F-BE74-B103A04035FB}" type="datetime1">
              <a:rPr lang="fr-FR" smtClean="0"/>
              <a:pPr/>
              <a:t>09/04/2020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FCD4B-BDB4-4805-9F90-4E626654237B}" type="datetime1">
              <a:rPr lang="fr-FR" smtClean="0"/>
              <a:pPr/>
              <a:t>09/04/2020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0A70-B234-43CF-84B8-AF5072F69151}" type="datetime1">
              <a:rPr lang="fr-FR" smtClean="0"/>
              <a:pPr/>
              <a:t>09/04/2020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C41F2-7D7D-4CBF-9363-B20ADFC6250F}" type="datetime1">
              <a:rPr lang="fr-FR" smtClean="0"/>
              <a:pPr/>
              <a:t>09/04/2020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0103-1FE2-48F1-8F45-AF43761398DC}" type="datetime1">
              <a:rPr lang="fr-FR" smtClean="0"/>
              <a:pPr/>
              <a:t>09/04/2020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Réalisation d'un Petit Barrage à Oued Talbent-Aïn Def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94" y="1"/>
            <a:ext cx="9129706" cy="6858000"/>
          </a:xfrm>
          <a:prstGeom prst="rect">
            <a:avLst/>
          </a:prstGeom>
          <a:noFill/>
        </p:spPr>
      </p:pic>
      <p:sp>
        <p:nvSpPr>
          <p:cNvPr id="9218" name="AutoShape 2" descr="معلومات عن تخصص هندسة الري"/>
          <p:cNvSpPr>
            <a:spLocks noChangeAspect="1" noChangeArrowheads="1"/>
          </p:cNvSpPr>
          <p:nvPr/>
        </p:nvSpPr>
        <p:spPr bwMode="auto">
          <a:xfrm>
            <a:off x="155575" y="-1722438"/>
            <a:ext cx="6372225" cy="3590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0" name="AutoShape 4" descr="معلومات عن تخصص هندسة الري"/>
          <p:cNvSpPr>
            <a:spLocks noChangeAspect="1" noChangeArrowheads="1"/>
          </p:cNvSpPr>
          <p:nvPr/>
        </p:nvSpPr>
        <p:spPr bwMode="auto">
          <a:xfrm>
            <a:off x="155575" y="-1722438"/>
            <a:ext cx="6372225" cy="3590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2" name="AutoShape 6" descr="معلومات عن تخصص هندسة الري"/>
          <p:cNvSpPr>
            <a:spLocks noChangeAspect="1" noChangeArrowheads="1"/>
          </p:cNvSpPr>
          <p:nvPr/>
        </p:nvSpPr>
        <p:spPr bwMode="auto">
          <a:xfrm>
            <a:off x="155575" y="-1722438"/>
            <a:ext cx="6372225" cy="3590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4" name="AutoShape 8" descr="معلومات عن تخصص هندسة الري"/>
          <p:cNvSpPr>
            <a:spLocks noChangeAspect="1" noChangeArrowheads="1"/>
          </p:cNvSpPr>
          <p:nvPr/>
        </p:nvSpPr>
        <p:spPr bwMode="auto">
          <a:xfrm>
            <a:off x="155575" y="-1722438"/>
            <a:ext cx="6372225" cy="3590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6" name="AutoShape 10" descr="https://murtahil.com/wp-content/uploads/2019/06/1-31-710x4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8" name="AutoShape 12" descr="https://murtahil.com/wp-content/uploads/2019/06/1-31-710x4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30" name="AutoShape 14" descr="https://murtahil.com/wp-content/uploads/2019/06/1-31-710x4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785918" y="714356"/>
            <a:ext cx="6072230" cy="218521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FR" sz="3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Chapitre 01</a:t>
            </a:r>
          </a:p>
          <a:p>
            <a:pPr algn="ctr"/>
            <a:r>
              <a:rPr lang="fr-FR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 métier d’hydraulicien</a:t>
            </a:r>
          </a:p>
          <a:p>
            <a:endParaRPr lang="fr-F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8643998" cy="533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8" name="AutoShape 2" descr="معلومات عن تخصص هندسة الري"/>
          <p:cNvSpPr>
            <a:spLocks noChangeAspect="1" noChangeArrowheads="1"/>
          </p:cNvSpPr>
          <p:nvPr/>
        </p:nvSpPr>
        <p:spPr bwMode="auto">
          <a:xfrm>
            <a:off x="155575" y="-1722438"/>
            <a:ext cx="6372225" cy="3590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0" name="AutoShape 4" descr="معلومات عن تخصص هندسة الري"/>
          <p:cNvSpPr>
            <a:spLocks noChangeAspect="1" noChangeArrowheads="1"/>
          </p:cNvSpPr>
          <p:nvPr/>
        </p:nvSpPr>
        <p:spPr bwMode="auto">
          <a:xfrm>
            <a:off x="155575" y="-1722438"/>
            <a:ext cx="6372225" cy="3590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2" name="AutoShape 6" descr="معلومات عن تخصص هندسة الري"/>
          <p:cNvSpPr>
            <a:spLocks noChangeAspect="1" noChangeArrowheads="1"/>
          </p:cNvSpPr>
          <p:nvPr/>
        </p:nvSpPr>
        <p:spPr bwMode="auto">
          <a:xfrm>
            <a:off x="155575" y="-1722438"/>
            <a:ext cx="6372225" cy="3590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4" name="AutoShape 8" descr="معلومات عن تخصص هندسة الري"/>
          <p:cNvSpPr>
            <a:spLocks noChangeAspect="1" noChangeArrowheads="1"/>
          </p:cNvSpPr>
          <p:nvPr/>
        </p:nvSpPr>
        <p:spPr bwMode="auto">
          <a:xfrm>
            <a:off x="155575" y="-1722438"/>
            <a:ext cx="6372225" cy="3590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6" name="AutoShape 10" descr="https://murtahil.com/wp-content/uploads/2019/06/1-31-710x4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8" name="AutoShape 12" descr="https://murtahil.com/wp-content/uploads/2019/06/1-31-710x4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30" name="AutoShape 14" descr="https://murtahil.com/wp-content/uploads/2019/06/1-31-710x4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85720" y="142852"/>
            <a:ext cx="8358246" cy="52322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cap="all" dirty="0" smtClean="0">
                <a:latin typeface="Aparajita" pitchFamily="34" charset="0"/>
                <a:cs typeface="Aparajita" pitchFamily="34" charset="0"/>
              </a:rPr>
              <a:t>COMPÉTENCES TRANSVERSES DE L’HYDRAULICIEN</a:t>
            </a:r>
          </a:p>
        </p:txBody>
      </p:sp>
      <p:sp>
        <p:nvSpPr>
          <p:cNvPr id="10" name="Flèche vers le bas 9"/>
          <p:cNvSpPr/>
          <p:nvPr/>
        </p:nvSpPr>
        <p:spPr>
          <a:xfrm>
            <a:off x="4000496" y="785794"/>
            <a:ext cx="571504" cy="428628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85720" y="1357298"/>
            <a:ext cx="8643998" cy="5262979"/>
          </a:xfrm>
          <a:prstGeom prst="rect">
            <a:avLst/>
          </a:prstGeom>
          <a:solidFill>
            <a:schemeClr val="accent6">
              <a:lumMod val="20000"/>
              <a:lumOff val="80000"/>
              <a:alpha val="11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fr-FR" sz="2800" dirty="0" smtClean="0"/>
              <a:t> L’ingénieur hydraulique a pour objectif la gestion complète des réseaux d’approvisionnement en eau, de leur conception à leur entretien en passant par leur optimisation.</a:t>
            </a:r>
          </a:p>
          <a:p>
            <a:pPr>
              <a:buFont typeface="Courier New" pitchFamily="49" charset="0"/>
              <a:buChar char="o"/>
            </a:pPr>
            <a:r>
              <a:rPr lang="fr-FR" sz="2800" dirty="0" smtClean="0"/>
              <a:t>Il doit analyser le cahier des charges, aux caractéristiques humaines et environnementales dans lequel il va devoir travailler , mais également s’intéresser à la faisabilité du projet.</a:t>
            </a:r>
          </a:p>
          <a:p>
            <a:pPr>
              <a:buFont typeface="Courier New" pitchFamily="49" charset="0"/>
              <a:buChar char="o"/>
            </a:pPr>
            <a:r>
              <a:rPr lang="fr-FR" sz="2800" dirty="0" smtClean="0"/>
              <a:t> il doit  sélectionner les outils et les méthodes à employer et déterminer le budget pour couvrir l’ensemble du projet. </a:t>
            </a:r>
            <a:endParaRPr lang="fr-FR" sz="2800" dirty="0" smtClean="0">
              <a:solidFill>
                <a:schemeClr val="bg1"/>
              </a:solidFill>
            </a:endParaRPr>
          </a:p>
          <a:p>
            <a:endParaRPr lang="fr-FR" sz="2800" dirty="0" smtClean="0">
              <a:solidFill>
                <a:schemeClr val="bg1"/>
              </a:solidFill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1785918" y="714356"/>
            <a:ext cx="6072230" cy="218521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FR" sz="3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Enseignement Et Entreprise </a:t>
            </a:r>
          </a:p>
          <a:p>
            <a:pPr algn="ctr"/>
            <a:r>
              <a:rPr lang="fr-FR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Quelle Est La Différence ? </a:t>
            </a:r>
          </a:p>
          <a:p>
            <a:endParaRPr lang="fr-F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28667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8" name="AutoShape 2" descr="معلومات عن تخصص هندسة الري"/>
          <p:cNvSpPr>
            <a:spLocks noChangeAspect="1" noChangeArrowheads="1"/>
          </p:cNvSpPr>
          <p:nvPr/>
        </p:nvSpPr>
        <p:spPr bwMode="auto">
          <a:xfrm>
            <a:off x="155575" y="-1722438"/>
            <a:ext cx="6372225" cy="3590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0" name="AutoShape 4" descr="معلومات عن تخصص هندسة الري"/>
          <p:cNvSpPr>
            <a:spLocks noChangeAspect="1" noChangeArrowheads="1"/>
          </p:cNvSpPr>
          <p:nvPr/>
        </p:nvSpPr>
        <p:spPr bwMode="auto">
          <a:xfrm>
            <a:off x="155575" y="-1722438"/>
            <a:ext cx="6372225" cy="3590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2" name="AutoShape 6" descr="معلومات عن تخصص هندسة الري"/>
          <p:cNvSpPr>
            <a:spLocks noChangeAspect="1" noChangeArrowheads="1"/>
          </p:cNvSpPr>
          <p:nvPr/>
        </p:nvSpPr>
        <p:spPr bwMode="auto">
          <a:xfrm>
            <a:off x="155575" y="-1722438"/>
            <a:ext cx="6372225" cy="3590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4" name="AutoShape 8" descr="معلومات عن تخصص هندسة الري"/>
          <p:cNvSpPr>
            <a:spLocks noChangeAspect="1" noChangeArrowheads="1"/>
          </p:cNvSpPr>
          <p:nvPr/>
        </p:nvSpPr>
        <p:spPr bwMode="auto">
          <a:xfrm>
            <a:off x="155575" y="-1722438"/>
            <a:ext cx="6372225" cy="3590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6" name="AutoShape 10" descr="https://murtahil.com/wp-content/uploads/2019/06/1-31-710x4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8" name="AutoShape 12" descr="https://murtahil.com/wp-content/uploads/2019/06/1-31-710x4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30" name="AutoShape 14" descr="https://murtahil.com/wp-content/uploads/2019/06/1-31-710x4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57224" y="1571612"/>
            <a:ext cx="7286676" cy="3662541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FR" sz="3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Depuis toujours les deux mondes nécessitent la </a:t>
            </a:r>
            <a:r>
              <a:rPr lang="fr-FR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continuité</a:t>
            </a:r>
            <a:r>
              <a:rPr lang="fr-F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l’évolution</a:t>
            </a:r>
            <a:r>
              <a:rPr lang="fr-F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des connaissances tout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au long de la vie et l’acquisition de nouveaux savoirs.</a:t>
            </a:r>
            <a:endParaRPr lang="fr-FR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9" y="71414"/>
            <a:ext cx="1857388" cy="136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 descr="Réalisation d'un Petit Barrage à Oued Talbent-Aïn Def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0"/>
            <a:ext cx="2571768" cy="1428736"/>
          </a:xfrm>
          <a:prstGeom prst="rect">
            <a:avLst/>
          </a:prstGeom>
          <a:noFill/>
        </p:spPr>
      </p:pic>
      <p:pic>
        <p:nvPicPr>
          <p:cNvPr id="15" name="Picture 2" descr="Réalisation d'un petit barrage a Quitlène- M'sil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110195"/>
            <a:ext cx="2643206" cy="1318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71472" y="500042"/>
            <a:ext cx="3429024" cy="584775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Enseignement</a:t>
            </a:r>
            <a:endParaRPr lang="fr-FR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429256" y="500042"/>
            <a:ext cx="3357586" cy="584775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Entreprise </a:t>
            </a:r>
          </a:p>
        </p:txBody>
      </p:sp>
      <p:sp>
        <p:nvSpPr>
          <p:cNvPr id="6" name="Flèche vers le bas 5"/>
          <p:cNvSpPr/>
          <p:nvPr/>
        </p:nvSpPr>
        <p:spPr>
          <a:xfrm>
            <a:off x="1714480" y="1285860"/>
            <a:ext cx="571504" cy="57150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bas 6"/>
          <p:cNvSpPr/>
          <p:nvPr/>
        </p:nvSpPr>
        <p:spPr>
          <a:xfrm>
            <a:off x="6643702" y="1214422"/>
            <a:ext cx="571504" cy="642942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57158" y="2143116"/>
            <a:ext cx="3500462" cy="3046988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FR" sz="3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3200" dirty="0" smtClean="0"/>
              <a:t>L’enseignement est un lieu d’acquisition des </a:t>
            </a:r>
            <a:r>
              <a:rPr lang="fr-FR" sz="3200" u="sng" dirty="0" smtClean="0"/>
              <a:t>connaissances</a:t>
            </a:r>
            <a:r>
              <a:rPr lang="fr-FR" sz="3200" dirty="0" smtClean="0"/>
              <a:t> et </a:t>
            </a:r>
            <a:r>
              <a:rPr lang="fr-FR" sz="3200" u="sng" dirty="0" smtClean="0"/>
              <a:t>de méthodes</a:t>
            </a:r>
            <a:r>
              <a:rPr lang="fr-FR" sz="3200" dirty="0" smtClean="0"/>
              <a:t>. </a:t>
            </a:r>
          </a:p>
          <a:p>
            <a:endParaRPr lang="fr-FR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714876" y="2071678"/>
            <a:ext cx="4143404" cy="4524315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3200" dirty="0" smtClean="0"/>
              <a:t>L’entreprise est le lieu du </a:t>
            </a:r>
            <a:r>
              <a:rPr lang="fr-FR" sz="3200" u="sng" dirty="0" smtClean="0"/>
              <a:t>développement des compétences</a:t>
            </a:r>
            <a:r>
              <a:rPr lang="fr-FR" sz="3200" dirty="0" smtClean="0"/>
              <a:t>, de </a:t>
            </a:r>
            <a:r>
              <a:rPr lang="fr-FR" sz="3200" u="sng" dirty="0" smtClean="0"/>
              <a:t>sa</a:t>
            </a:r>
            <a:r>
              <a:rPr lang="fr-FR" sz="3200" dirty="0" smtClean="0"/>
              <a:t> </a:t>
            </a:r>
            <a:r>
              <a:rPr lang="fr-FR" sz="3200" u="sng" dirty="0" smtClean="0"/>
              <a:t>mise en œuvre </a:t>
            </a:r>
            <a:r>
              <a:rPr lang="fr-FR" sz="3200" dirty="0" smtClean="0"/>
              <a:t>et </a:t>
            </a:r>
            <a:r>
              <a:rPr lang="fr-FR" sz="3200" u="sng" dirty="0" smtClean="0"/>
              <a:t>de l’expérimentation </a:t>
            </a:r>
            <a:r>
              <a:rPr lang="fr-FR" sz="3200" dirty="0" smtClean="0"/>
              <a:t>qui produit de l’expérience et favorise l’acquisition des savoirs.</a:t>
            </a:r>
          </a:p>
          <a:p>
            <a:endParaRPr lang="fr-FR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71472" y="500042"/>
            <a:ext cx="3429024" cy="584775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Enseignement</a:t>
            </a:r>
            <a:endParaRPr lang="fr-FR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429256" y="500042"/>
            <a:ext cx="3357586" cy="584775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Entreprise </a:t>
            </a:r>
          </a:p>
        </p:txBody>
      </p:sp>
      <p:sp>
        <p:nvSpPr>
          <p:cNvPr id="6" name="Flèche vers le bas 5"/>
          <p:cNvSpPr/>
          <p:nvPr/>
        </p:nvSpPr>
        <p:spPr>
          <a:xfrm>
            <a:off x="1714480" y="1285860"/>
            <a:ext cx="571504" cy="57150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bas 6"/>
          <p:cNvSpPr/>
          <p:nvPr/>
        </p:nvSpPr>
        <p:spPr>
          <a:xfrm>
            <a:off x="6643702" y="1214422"/>
            <a:ext cx="571504" cy="642942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57158" y="2143116"/>
            <a:ext cx="3500462" cy="2062103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3200" dirty="0" smtClean="0"/>
              <a:t>L’enseignement reste le lieu de performance individuelle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357818" y="2071678"/>
            <a:ext cx="3500462" cy="2062103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3200" dirty="0" smtClean="0"/>
              <a:t>l’entreprise celui de la performance d’équipe</a:t>
            </a:r>
            <a:endParaRPr lang="fr-FR" sz="3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85720" y="5000636"/>
            <a:ext cx="8643998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3200" dirty="0" smtClean="0"/>
              <a:t>La vraie compétence aujourd’hui, est pour l’entreprise celle du partage des savoirs. </a:t>
            </a:r>
            <a:endParaRPr lang="fr-FR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معلومات عن تخصص هندسة الري"/>
          <p:cNvSpPr>
            <a:spLocks noChangeAspect="1" noChangeArrowheads="1"/>
          </p:cNvSpPr>
          <p:nvPr/>
        </p:nvSpPr>
        <p:spPr bwMode="auto">
          <a:xfrm>
            <a:off x="155575" y="-1722438"/>
            <a:ext cx="6372225" cy="3590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0" name="AutoShape 4" descr="معلومات عن تخصص هندسة الري"/>
          <p:cNvSpPr>
            <a:spLocks noChangeAspect="1" noChangeArrowheads="1"/>
          </p:cNvSpPr>
          <p:nvPr/>
        </p:nvSpPr>
        <p:spPr bwMode="auto">
          <a:xfrm>
            <a:off x="155575" y="-1722438"/>
            <a:ext cx="6372225" cy="3590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2" name="AutoShape 6" descr="معلومات عن تخصص هندسة الري"/>
          <p:cNvSpPr>
            <a:spLocks noChangeAspect="1" noChangeArrowheads="1"/>
          </p:cNvSpPr>
          <p:nvPr/>
        </p:nvSpPr>
        <p:spPr bwMode="auto">
          <a:xfrm>
            <a:off x="155575" y="-1722438"/>
            <a:ext cx="6372225" cy="3590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4" name="AutoShape 8" descr="معلومات عن تخصص هندسة الري"/>
          <p:cNvSpPr>
            <a:spLocks noChangeAspect="1" noChangeArrowheads="1"/>
          </p:cNvSpPr>
          <p:nvPr/>
        </p:nvSpPr>
        <p:spPr bwMode="auto">
          <a:xfrm>
            <a:off x="155575" y="-1722438"/>
            <a:ext cx="6372225" cy="3590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6" name="AutoShape 10" descr="https://murtahil.com/wp-content/uploads/2019/06/1-31-710x4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8" name="AutoShape 12" descr="https://murtahil.com/wp-content/uploads/2019/06/1-31-710x4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30" name="AutoShape 14" descr="https://murtahil.com/wp-content/uploads/2019/06/1-31-710x4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14282" y="1285860"/>
            <a:ext cx="8643998" cy="2062103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3200" dirty="0" smtClean="0"/>
              <a:t>L’entreprise qui fait la différence est celle où le management sait comprendre une demande et réaliser grâce à la connaissance des talents disponibles la composition d’équipes performantes</a:t>
            </a:r>
            <a:endParaRPr lang="fr-FR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85720" y="3786190"/>
            <a:ext cx="8643998" cy="156966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La valeur du manager réside dans la </a:t>
            </a:r>
            <a:r>
              <a:rPr lang="fr-FR" sz="3200" b="1" dirty="0" smtClean="0"/>
              <a:t>capacité</a:t>
            </a:r>
            <a:r>
              <a:rPr lang="fr-FR" sz="3200" dirty="0" smtClean="0"/>
              <a:t> à </a:t>
            </a:r>
            <a:r>
              <a:rPr lang="fr-FR" sz="3200" u="sng" dirty="0" smtClean="0"/>
              <a:t>susciter cet apport </a:t>
            </a:r>
            <a:r>
              <a:rPr lang="fr-FR" sz="3200" dirty="0" smtClean="0"/>
              <a:t>plutôt qu’à savoir </a:t>
            </a:r>
            <a:r>
              <a:rPr lang="fr-FR" sz="3200" u="sng" dirty="0" smtClean="0"/>
              <a:t>plus et mieux </a:t>
            </a:r>
            <a:r>
              <a:rPr lang="fr-FR" sz="3200" dirty="0" smtClean="0"/>
              <a:t>que les membres de son équipe. </a:t>
            </a:r>
            <a:endParaRPr lang="fr-FR" sz="3200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معلومات عن تخصص هندسة الري"/>
          <p:cNvSpPr>
            <a:spLocks noChangeAspect="1" noChangeArrowheads="1"/>
          </p:cNvSpPr>
          <p:nvPr/>
        </p:nvSpPr>
        <p:spPr bwMode="auto">
          <a:xfrm>
            <a:off x="155575" y="-1722438"/>
            <a:ext cx="6372225" cy="3590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0" name="AutoShape 4" descr="معلومات عن تخصص هندسة الري"/>
          <p:cNvSpPr>
            <a:spLocks noChangeAspect="1" noChangeArrowheads="1"/>
          </p:cNvSpPr>
          <p:nvPr/>
        </p:nvSpPr>
        <p:spPr bwMode="auto">
          <a:xfrm>
            <a:off x="155575" y="-1722438"/>
            <a:ext cx="6372225" cy="3590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2" name="AutoShape 6" descr="معلومات عن تخصص هندسة الري"/>
          <p:cNvSpPr>
            <a:spLocks noChangeAspect="1" noChangeArrowheads="1"/>
          </p:cNvSpPr>
          <p:nvPr/>
        </p:nvSpPr>
        <p:spPr bwMode="auto">
          <a:xfrm>
            <a:off x="155575" y="-1722438"/>
            <a:ext cx="6372225" cy="3590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4" name="AutoShape 8" descr="معلومات عن تخصص هندسة الري"/>
          <p:cNvSpPr>
            <a:spLocks noChangeAspect="1" noChangeArrowheads="1"/>
          </p:cNvSpPr>
          <p:nvPr/>
        </p:nvSpPr>
        <p:spPr bwMode="auto">
          <a:xfrm>
            <a:off x="155575" y="-1722438"/>
            <a:ext cx="6372225" cy="3590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6" name="AutoShape 10" descr="https://murtahil.com/wp-content/uploads/2019/06/1-31-710x4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8" name="AutoShape 12" descr="https://murtahil.com/wp-content/uploads/2019/06/1-31-710x4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30" name="AutoShape 14" descr="https://murtahil.com/wp-content/uploads/2019/06/1-31-710x4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214414" y="142852"/>
            <a:ext cx="650085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cap="all" dirty="0" smtClean="0">
                <a:solidFill>
                  <a:schemeClr val="accent1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MISSION PRINCIPALE DE L’HYDRAULICIEN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85720" y="1502150"/>
            <a:ext cx="8643998" cy="1384995"/>
          </a:xfrm>
          <a:prstGeom prst="rect">
            <a:avLst/>
          </a:prstGeom>
          <a:solidFill>
            <a:schemeClr val="accent6">
              <a:lumMod val="20000"/>
              <a:lumOff val="80000"/>
              <a:alpha val="11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L’hydraulicien a pour tâche de concevoir et réaliser des systèmes hydrauliques et de s’assurer de leur bon fonctionnement.</a:t>
            </a:r>
          </a:p>
        </p:txBody>
      </p:sp>
      <p:sp>
        <p:nvSpPr>
          <p:cNvPr id="13" name="Flèche vers le bas 12"/>
          <p:cNvSpPr/>
          <p:nvPr/>
        </p:nvSpPr>
        <p:spPr>
          <a:xfrm>
            <a:off x="4143372" y="785794"/>
            <a:ext cx="571504" cy="642942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285720" y="4643446"/>
            <a:ext cx="8643998" cy="1815882"/>
          </a:xfrm>
          <a:prstGeom prst="rect">
            <a:avLst/>
          </a:prstGeom>
          <a:solidFill>
            <a:schemeClr val="accent6">
              <a:lumMod val="20000"/>
              <a:lumOff val="80000"/>
              <a:alpha val="11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Un hydraulicien doit maîtriser le domaine hydraulique et d’hydrogéologie, 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maîtriser les réglementations sur l’eau et l’environnement 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posséder des connaissances en génie civil. 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71538" y="3357562"/>
            <a:ext cx="650085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cap="all" dirty="0" smtClean="0">
                <a:solidFill>
                  <a:schemeClr val="accent1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Connaissances qu’il doit posséder</a:t>
            </a:r>
          </a:p>
        </p:txBody>
      </p:sp>
      <p:sp>
        <p:nvSpPr>
          <p:cNvPr id="16" name="Flèche vers le bas 15"/>
          <p:cNvSpPr/>
          <p:nvPr/>
        </p:nvSpPr>
        <p:spPr>
          <a:xfrm>
            <a:off x="4214810" y="4000504"/>
            <a:ext cx="571504" cy="642942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864399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8" name="AutoShape 2" descr="معلومات عن تخصص هندسة الري"/>
          <p:cNvSpPr>
            <a:spLocks noChangeAspect="1" noChangeArrowheads="1"/>
          </p:cNvSpPr>
          <p:nvPr/>
        </p:nvSpPr>
        <p:spPr bwMode="auto">
          <a:xfrm>
            <a:off x="155575" y="-1722438"/>
            <a:ext cx="6372225" cy="3590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0" name="AutoShape 4" descr="معلومات عن تخصص هندسة الري"/>
          <p:cNvSpPr>
            <a:spLocks noChangeAspect="1" noChangeArrowheads="1"/>
          </p:cNvSpPr>
          <p:nvPr/>
        </p:nvSpPr>
        <p:spPr bwMode="auto">
          <a:xfrm>
            <a:off x="155575" y="-1722438"/>
            <a:ext cx="6372225" cy="3590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2" name="AutoShape 6" descr="معلومات عن تخصص هندسة الري"/>
          <p:cNvSpPr>
            <a:spLocks noChangeAspect="1" noChangeArrowheads="1"/>
          </p:cNvSpPr>
          <p:nvPr/>
        </p:nvSpPr>
        <p:spPr bwMode="auto">
          <a:xfrm>
            <a:off x="155575" y="-1722438"/>
            <a:ext cx="6372225" cy="3590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4" name="AutoShape 8" descr="معلومات عن تخصص هندسة الري"/>
          <p:cNvSpPr>
            <a:spLocks noChangeAspect="1" noChangeArrowheads="1"/>
          </p:cNvSpPr>
          <p:nvPr/>
        </p:nvSpPr>
        <p:spPr bwMode="auto">
          <a:xfrm>
            <a:off x="155575" y="-1722438"/>
            <a:ext cx="6372225" cy="3590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6" name="AutoShape 10" descr="https://murtahil.com/wp-content/uploads/2019/06/1-31-710x4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8" name="AutoShape 12" descr="https://murtahil.com/wp-content/uploads/2019/06/1-31-710x4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30" name="AutoShape 14" descr="https://murtahil.com/wp-content/uploads/2019/06/1-31-710x4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214414" y="142852"/>
            <a:ext cx="6500858" cy="52322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cap="all" dirty="0" smtClean="0">
                <a:latin typeface="Aparajita" pitchFamily="34" charset="0"/>
                <a:cs typeface="Aparajita" pitchFamily="34" charset="0"/>
              </a:rPr>
              <a:t>COMPÉTENCES DE L’HYDRAULICIEN</a:t>
            </a:r>
          </a:p>
        </p:txBody>
      </p:sp>
      <p:sp>
        <p:nvSpPr>
          <p:cNvPr id="10" name="Flèche vers le bas 9"/>
          <p:cNvSpPr/>
          <p:nvPr/>
        </p:nvSpPr>
        <p:spPr>
          <a:xfrm>
            <a:off x="3929058" y="785794"/>
            <a:ext cx="571504" cy="428628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85720" y="1357298"/>
            <a:ext cx="8643998" cy="4401205"/>
          </a:xfrm>
          <a:prstGeom prst="rect">
            <a:avLst/>
          </a:prstGeom>
          <a:solidFill>
            <a:schemeClr val="accent6">
              <a:lumMod val="20000"/>
              <a:lumOff val="80000"/>
              <a:alpha val="11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fr-FR" sz="2800" dirty="0" smtClean="0">
                <a:latin typeface="Aparajita" pitchFamily="34" charset="0"/>
                <a:cs typeface="Aparajita" pitchFamily="34" charset="0"/>
              </a:rPr>
              <a:t>  Réalise des études techniques de faisabilité et de conception</a:t>
            </a:r>
          </a:p>
          <a:p>
            <a:pPr>
              <a:buFont typeface="Courier New" pitchFamily="49" charset="0"/>
              <a:buChar char="o"/>
            </a:pPr>
            <a:r>
              <a:rPr lang="fr-FR" sz="2800" dirty="0" smtClean="0">
                <a:latin typeface="Aparajita" pitchFamily="34" charset="0"/>
                <a:cs typeface="Aparajita" pitchFamily="34" charset="0"/>
              </a:rPr>
              <a:t> Définit les méthodes et outils de travail à utiliser</a:t>
            </a:r>
          </a:p>
          <a:p>
            <a:pPr>
              <a:buFont typeface="Courier New" pitchFamily="49" charset="0"/>
              <a:buChar char="o"/>
            </a:pPr>
            <a:r>
              <a:rPr lang="fr-FR" sz="2800" dirty="0" smtClean="0">
                <a:latin typeface="Aparajita" pitchFamily="34" charset="0"/>
                <a:cs typeface="Aparajita" pitchFamily="34" charset="0"/>
              </a:rPr>
              <a:t> Met en sécurité l’installation avant intervention</a:t>
            </a:r>
          </a:p>
          <a:p>
            <a:pPr>
              <a:buFont typeface="Courier New" pitchFamily="49" charset="0"/>
              <a:buChar char="o"/>
            </a:pPr>
            <a:r>
              <a:rPr lang="fr-FR" sz="2800" dirty="0" smtClean="0">
                <a:latin typeface="Aparajita" pitchFamily="34" charset="0"/>
                <a:cs typeface="Aparajita" pitchFamily="34" charset="0"/>
              </a:rPr>
              <a:t> Effectue la conception, modification, le montage-réglage ou l’entretien des ensembles d’équipements automatisés</a:t>
            </a:r>
          </a:p>
          <a:p>
            <a:pPr>
              <a:buFont typeface="Courier New" pitchFamily="49" charset="0"/>
              <a:buChar char="o"/>
            </a:pPr>
            <a:r>
              <a:rPr lang="fr-FR" sz="2800" dirty="0" smtClean="0">
                <a:latin typeface="Aparajita" pitchFamily="34" charset="0"/>
                <a:cs typeface="Aparajita" pitchFamily="34" charset="0"/>
              </a:rPr>
              <a:t>  Assure le maintien et la réparation des installations et systèmes hydrauliques</a:t>
            </a:r>
          </a:p>
          <a:p>
            <a:pPr>
              <a:buFont typeface="Courier New" pitchFamily="49" charset="0"/>
              <a:buChar char="o"/>
            </a:pPr>
            <a:r>
              <a:rPr lang="fr-FR" sz="2800" dirty="0" smtClean="0">
                <a:latin typeface="Aparajita" pitchFamily="34" charset="0"/>
                <a:cs typeface="Aparajita" pitchFamily="34" charset="0"/>
              </a:rPr>
              <a:t> Réalise et met en service les équipements</a:t>
            </a:r>
          </a:p>
          <a:p>
            <a:pPr>
              <a:buFont typeface="Courier New" pitchFamily="49" charset="0"/>
              <a:buChar char="o"/>
            </a:pPr>
            <a:r>
              <a:rPr lang="fr-FR" sz="2800" dirty="0" smtClean="0">
                <a:latin typeface="Aparajita" pitchFamily="34" charset="0"/>
                <a:cs typeface="Aparajita" pitchFamily="34" charset="0"/>
              </a:rPr>
              <a:t> Dispense une formation et/ou une assistance technique auprès des utilisateurs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8643998" cy="533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8" name="AutoShape 2" descr="معلومات عن تخصص هندسة الري"/>
          <p:cNvSpPr>
            <a:spLocks noChangeAspect="1" noChangeArrowheads="1"/>
          </p:cNvSpPr>
          <p:nvPr/>
        </p:nvSpPr>
        <p:spPr bwMode="auto">
          <a:xfrm>
            <a:off x="155575" y="-1722438"/>
            <a:ext cx="6372225" cy="3590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0" name="AutoShape 4" descr="معلومات عن تخصص هندسة الري"/>
          <p:cNvSpPr>
            <a:spLocks noChangeAspect="1" noChangeArrowheads="1"/>
          </p:cNvSpPr>
          <p:nvPr/>
        </p:nvSpPr>
        <p:spPr bwMode="auto">
          <a:xfrm>
            <a:off x="155575" y="-1722438"/>
            <a:ext cx="6372225" cy="3590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2" name="AutoShape 6" descr="معلومات عن تخصص هندسة الري"/>
          <p:cNvSpPr>
            <a:spLocks noChangeAspect="1" noChangeArrowheads="1"/>
          </p:cNvSpPr>
          <p:nvPr/>
        </p:nvSpPr>
        <p:spPr bwMode="auto">
          <a:xfrm>
            <a:off x="155575" y="-1722438"/>
            <a:ext cx="6372225" cy="3590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4" name="AutoShape 8" descr="معلومات عن تخصص هندسة الري"/>
          <p:cNvSpPr>
            <a:spLocks noChangeAspect="1" noChangeArrowheads="1"/>
          </p:cNvSpPr>
          <p:nvPr/>
        </p:nvSpPr>
        <p:spPr bwMode="auto">
          <a:xfrm>
            <a:off x="155575" y="-1722438"/>
            <a:ext cx="6372225" cy="3590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6" name="AutoShape 10" descr="https://murtahil.com/wp-content/uploads/2019/06/1-31-710x4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28" name="AutoShape 12" descr="https://murtahil.com/wp-content/uploads/2019/06/1-31-710x4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30" name="AutoShape 14" descr="https://murtahil.com/wp-content/uploads/2019/06/1-31-710x4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85720" y="142852"/>
            <a:ext cx="8358246" cy="52322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cap="all" dirty="0" smtClean="0">
                <a:latin typeface="Aparajita" pitchFamily="34" charset="0"/>
                <a:cs typeface="Aparajita" pitchFamily="34" charset="0"/>
              </a:rPr>
              <a:t>COMPÉTENCES TRANSVERSES DE L’HYDRAULICIEN</a:t>
            </a:r>
          </a:p>
        </p:txBody>
      </p:sp>
      <p:sp>
        <p:nvSpPr>
          <p:cNvPr id="10" name="Flèche vers le bas 9"/>
          <p:cNvSpPr/>
          <p:nvPr/>
        </p:nvSpPr>
        <p:spPr>
          <a:xfrm>
            <a:off x="4000496" y="785794"/>
            <a:ext cx="571504" cy="428628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85720" y="1357298"/>
            <a:ext cx="8643998" cy="3108543"/>
          </a:xfrm>
          <a:prstGeom prst="rect">
            <a:avLst/>
          </a:prstGeom>
          <a:solidFill>
            <a:schemeClr val="accent6">
              <a:lumMod val="20000"/>
              <a:lumOff val="80000"/>
              <a:alpha val="11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fr-FR" sz="2800" dirty="0" smtClean="0"/>
              <a:t> </a:t>
            </a:r>
            <a:r>
              <a:rPr lang="fr-FR" sz="2800" dirty="0" smtClean="0">
                <a:solidFill>
                  <a:schemeClr val="bg1"/>
                </a:solidFill>
              </a:rPr>
              <a:t>Savoir lire un plan et/ou un schéma technique mécanique, électrique, hydraulique, etc.</a:t>
            </a:r>
          </a:p>
          <a:p>
            <a:pPr>
              <a:buFont typeface="Courier New" pitchFamily="49" charset="0"/>
              <a:buChar char="o"/>
            </a:pPr>
            <a:r>
              <a:rPr lang="fr-FR" sz="2800" dirty="0" smtClean="0">
                <a:solidFill>
                  <a:schemeClr val="bg1"/>
                </a:solidFill>
              </a:rPr>
              <a:t> Respecter les règles de sécurité</a:t>
            </a:r>
          </a:p>
          <a:p>
            <a:pPr>
              <a:buFont typeface="Courier New" pitchFamily="49" charset="0"/>
              <a:buChar char="o"/>
            </a:pPr>
            <a:r>
              <a:rPr lang="fr-FR" sz="2800" dirty="0" smtClean="0">
                <a:solidFill>
                  <a:schemeClr val="bg1"/>
                </a:solidFill>
              </a:rPr>
              <a:t> Utilisation d’appareils de mesure électrique</a:t>
            </a:r>
          </a:p>
          <a:p>
            <a:pPr>
              <a:buFont typeface="Courier New" pitchFamily="49" charset="0"/>
              <a:buChar char="o"/>
            </a:pPr>
            <a:r>
              <a:rPr lang="fr-FR" sz="2800" dirty="0" smtClean="0">
                <a:solidFill>
                  <a:schemeClr val="bg1"/>
                </a:solidFill>
              </a:rPr>
              <a:t> Maîtrise les logiciels de Gestion et de Maintenance</a:t>
            </a:r>
          </a:p>
          <a:p>
            <a:pPr>
              <a:buFont typeface="Courier New" pitchFamily="49" charset="0"/>
              <a:buChar char="o"/>
            </a:pPr>
            <a:r>
              <a:rPr lang="fr-FR" sz="2800" dirty="0" smtClean="0">
                <a:solidFill>
                  <a:schemeClr val="bg1"/>
                </a:solidFill>
              </a:rPr>
              <a:t> Vérifie le respect des normes qualité</a:t>
            </a:r>
          </a:p>
          <a:p>
            <a:endParaRPr lang="fr-FR" sz="2800" dirty="0" smtClean="0">
              <a:solidFill>
                <a:schemeClr val="bg1"/>
              </a:solidFill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420</Words>
  <PresentationFormat>Affichage à l'écran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Orange</dc:creator>
  <cp:lastModifiedBy>Orange</cp:lastModifiedBy>
  <cp:revision>11</cp:revision>
  <dcterms:created xsi:type="dcterms:W3CDTF">2020-02-28T17:37:59Z</dcterms:created>
  <dcterms:modified xsi:type="dcterms:W3CDTF">2020-04-08T22:08:18Z</dcterms:modified>
</cp:coreProperties>
</file>