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73" r:id="rId5"/>
    <p:sldId id="278" r:id="rId6"/>
    <p:sldId id="277" r:id="rId7"/>
    <p:sldId id="274" r:id="rId8"/>
    <p:sldId id="275" r:id="rId9"/>
    <p:sldId id="279" r:id="rId10"/>
    <p:sldId id="280" r:id="rId11"/>
    <p:sldId id="281" r:id="rId12"/>
    <p:sldId id="289" r:id="rId13"/>
    <p:sldId id="290" r:id="rId14"/>
    <p:sldId id="291" r:id="rId15"/>
    <p:sldId id="293" r:id="rId16"/>
    <p:sldId id="297" r:id="rId17"/>
    <p:sldId id="296" r:id="rId18"/>
    <p:sldId id="272" r:id="rId19"/>
    <p:sldId id="294" r:id="rId20"/>
    <p:sldId id="292" r:id="rId21"/>
    <p:sldId id="295" r:id="rId22"/>
    <p:sldId id="301" r:id="rId23"/>
    <p:sldId id="308" r:id="rId24"/>
    <p:sldId id="329" r:id="rId25"/>
    <p:sldId id="321" r:id="rId26"/>
    <p:sldId id="309" r:id="rId27"/>
    <p:sldId id="317" r:id="rId28"/>
    <p:sldId id="318" r:id="rId29"/>
    <p:sldId id="327" r:id="rId30"/>
    <p:sldId id="324" r:id="rId31"/>
    <p:sldId id="322" r:id="rId32"/>
    <p:sldId id="325" r:id="rId33"/>
    <p:sldId id="326" r:id="rId34"/>
    <p:sldId id="342" r:id="rId35"/>
    <p:sldId id="346" r:id="rId36"/>
    <p:sldId id="345" r:id="rId37"/>
    <p:sldId id="347" r:id="rId38"/>
    <p:sldId id="348" r:id="rId39"/>
    <p:sldId id="350" r:id="rId40"/>
    <p:sldId id="349" r:id="rId41"/>
    <p:sldId id="336" r:id="rId42"/>
    <p:sldId id="343" r:id="rId43"/>
    <p:sldId id="337" r:id="rId44"/>
    <p:sldId id="339" r:id="rId45"/>
    <p:sldId id="340" r:id="rId46"/>
    <p:sldId id="341" r:id="rId47"/>
    <p:sldId id="264" r:id="rId48"/>
    <p:sldId id="335" r:id="rId49"/>
    <p:sldId id="320" r:id="rId50"/>
    <p:sldId id="306" r:id="rId51"/>
    <p:sldId id="334" r:id="rId52"/>
    <p:sldId id="332" r:id="rId53"/>
    <p:sldId id="333"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48C"/>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9ED9-97D6-4361-BA6C-84D4A2323C84}" type="datetimeFigureOut">
              <a:rPr lang="fr-FR" smtClean="0"/>
              <a:t>25/04/2020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1B34-A009-47B2-8019-3E073A0F918C}" type="slidenum">
              <a:rPr lang="fr-FR" smtClean="0"/>
              <a:t>‹N°›</a:t>
            </a:fld>
            <a:endParaRPr lang="fr-FR"/>
          </a:p>
        </p:txBody>
      </p:sp>
    </p:spTree>
    <p:extLst>
      <p:ext uri="{BB962C8B-B14F-4D97-AF65-F5344CB8AC3E}">
        <p14:creationId xmlns:p14="http://schemas.microsoft.com/office/powerpoint/2010/main" val="42840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C6B027B-0450-418E-8794-E16ACBF779C6}" type="datetimeFigureOut">
              <a:rPr lang="fr-FR" smtClean="0"/>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252341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6B027B-0450-418E-8794-E16ACBF779C6}" type="datetimeFigureOut">
              <a:rPr lang="fr-FR" smtClean="0"/>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37498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6B027B-0450-418E-8794-E16ACBF779C6}" type="datetimeFigureOut">
              <a:rPr lang="fr-FR" smtClean="0"/>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370873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6B027B-0450-418E-8794-E16ACBF779C6}" type="datetimeFigureOut">
              <a:rPr lang="fr-FR" smtClean="0"/>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333203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C6B027B-0450-418E-8794-E16ACBF779C6}" type="datetimeFigureOut">
              <a:rPr lang="fr-FR" smtClean="0"/>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286265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6B027B-0450-418E-8794-E16ACBF779C6}" type="datetimeFigureOut">
              <a:rPr lang="fr-FR" smtClean="0"/>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257577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6B027B-0450-418E-8794-E16ACBF779C6}" type="datetimeFigureOut">
              <a:rPr lang="fr-FR" smtClean="0"/>
              <a:t>25/04/2020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299390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C6B027B-0450-418E-8794-E16ACBF779C6}" type="datetimeFigureOut">
              <a:rPr lang="fr-FR" smtClean="0"/>
              <a:t>25/04/2020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239841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6B027B-0450-418E-8794-E16ACBF779C6}" type="datetimeFigureOut">
              <a:rPr lang="fr-FR" smtClean="0"/>
              <a:t>25/04/2020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109810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6B027B-0450-418E-8794-E16ACBF779C6}" type="datetimeFigureOut">
              <a:rPr lang="fr-FR" smtClean="0"/>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147725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6B027B-0450-418E-8794-E16ACBF779C6}" type="datetimeFigureOut">
              <a:rPr lang="fr-FR" smtClean="0"/>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173E13-769F-4CF3-B71E-2C56291C6478}" type="slidenum">
              <a:rPr lang="fr-FR" smtClean="0"/>
              <a:t>‹N°›</a:t>
            </a:fld>
            <a:endParaRPr lang="fr-FR"/>
          </a:p>
        </p:txBody>
      </p:sp>
    </p:spTree>
    <p:extLst>
      <p:ext uri="{BB962C8B-B14F-4D97-AF65-F5344CB8AC3E}">
        <p14:creationId xmlns:p14="http://schemas.microsoft.com/office/powerpoint/2010/main" val="386758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B027B-0450-418E-8794-E16ACBF779C6}" type="datetimeFigureOut">
              <a:rPr lang="fr-FR" smtClean="0"/>
              <a:t>25/04/2020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73E13-769F-4CF3-B71E-2C56291C6478}" type="slidenum">
              <a:rPr lang="fr-FR" smtClean="0"/>
              <a:t>‹N°›</a:t>
            </a:fld>
            <a:endParaRPr lang="fr-FR"/>
          </a:p>
        </p:txBody>
      </p:sp>
    </p:spTree>
    <p:extLst>
      <p:ext uri="{BB962C8B-B14F-4D97-AF65-F5344CB8AC3E}">
        <p14:creationId xmlns:p14="http://schemas.microsoft.com/office/powerpoint/2010/main" val="353640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hayetmbnew@yahoo.f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32398"/>
            <a:ext cx="9144000" cy="2387600"/>
          </a:xfrm>
          <a:ln w="38100">
            <a:solidFill>
              <a:srgbClr val="C00000"/>
            </a:solidFill>
          </a:ln>
        </p:spPr>
        <p:txBody>
          <a:bodyPr/>
          <a:lstStyle/>
          <a:p>
            <a:r>
              <a:rPr lang="fr-FR" noProof="1" smtClean="0"/>
              <a:t>Physiopathologie de la douleur</a:t>
            </a:r>
            <a:endParaRPr lang="fr-FR" dirty="0"/>
          </a:p>
        </p:txBody>
      </p:sp>
      <p:sp>
        <p:nvSpPr>
          <p:cNvPr id="3" name="Sous-titre 2"/>
          <p:cNvSpPr>
            <a:spLocks noGrp="1"/>
          </p:cNvSpPr>
          <p:nvPr>
            <p:ph type="subTitle" idx="1"/>
          </p:nvPr>
        </p:nvSpPr>
        <p:spPr>
          <a:xfrm>
            <a:off x="779929" y="4341625"/>
            <a:ext cx="10690411" cy="1965045"/>
          </a:xfrm>
          <a:solidFill>
            <a:schemeClr val="tx1"/>
          </a:solidFill>
        </p:spPr>
        <p:txBody>
          <a:bodyPr>
            <a:normAutofit fontScale="92500" lnSpcReduction="10000"/>
          </a:bodyPr>
          <a:lstStyle/>
          <a:p>
            <a:r>
              <a:rPr lang="fr-FR" dirty="0" smtClean="0">
                <a:solidFill>
                  <a:schemeClr val="bg1"/>
                </a:solidFill>
              </a:rPr>
              <a:t>Pr Makhlouf H</a:t>
            </a:r>
          </a:p>
          <a:p>
            <a:r>
              <a:rPr lang="fr-FR" dirty="0" smtClean="0">
                <a:solidFill>
                  <a:schemeClr val="bg1"/>
                </a:solidFill>
              </a:rPr>
              <a:t>Anesthésie réanimation.</a:t>
            </a:r>
          </a:p>
          <a:p>
            <a:r>
              <a:rPr lang="fr-FR" dirty="0" smtClean="0">
                <a:solidFill>
                  <a:schemeClr val="bg1"/>
                </a:solidFill>
              </a:rPr>
              <a:t>hayetmbnew@yahoo.fr</a:t>
            </a:r>
          </a:p>
          <a:p>
            <a:r>
              <a:rPr lang="fr-FR" dirty="0" smtClean="0">
                <a:solidFill>
                  <a:schemeClr val="bg1"/>
                </a:solidFill>
              </a:rPr>
              <a:t>Faculté de médecine d’Annaba</a:t>
            </a:r>
          </a:p>
          <a:p>
            <a:r>
              <a:rPr lang="fr-FR" dirty="0" smtClean="0">
                <a:solidFill>
                  <a:schemeClr val="bg1"/>
                </a:solidFill>
              </a:rPr>
              <a:t>2019-2020</a:t>
            </a:r>
            <a:endParaRPr lang="fr-FR" dirty="0">
              <a:solidFill>
                <a:schemeClr val="bg1"/>
              </a:solidFill>
            </a:endParaRPr>
          </a:p>
        </p:txBody>
      </p:sp>
      <p:sp>
        <p:nvSpPr>
          <p:cNvPr id="4" name="ZoneTexte 3"/>
          <p:cNvSpPr txBox="1"/>
          <p:nvPr/>
        </p:nvSpPr>
        <p:spPr>
          <a:xfrm>
            <a:off x="2917084" y="3530756"/>
            <a:ext cx="6357831" cy="400110"/>
          </a:xfrm>
          <a:prstGeom prst="rect">
            <a:avLst/>
          </a:prstGeom>
          <a:noFill/>
        </p:spPr>
        <p:txBody>
          <a:bodyPr wrap="none" rtlCol="0">
            <a:spAutoFit/>
          </a:bodyPr>
          <a:lstStyle/>
          <a:p>
            <a:r>
              <a:rPr lang="fr-FR" sz="2000" dirty="0" smtClean="0">
                <a:latin typeface="Arial" panose="020B0604020202020204" pitchFamily="34" charset="0"/>
                <a:cs typeface="Arial" panose="020B0604020202020204" pitchFamily="34" charset="0"/>
              </a:rPr>
              <a:t>Cours destiné aux étudiants en 3</a:t>
            </a:r>
            <a:r>
              <a:rPr lang="fr-FR" sz="2000" baseline="30000" dirty="0" smtClean="0">
                <a:latin typeface="Arial" panose="020B0604020202020204" pitchFamily="34" charset="0"/>
                <a:cs typeface="Arial" panose="020B0604020202020204" pitchFamily="34" charset="0"/>
              </a:rPr>
              <a:t>ème</a:t>
            </a:r>
            <a:r>
              <a:rPr lang="fr-FR" sz="2000" dirty="0" smtClean="0">
                <a:latin typeface="Arial" panose="020B0604020202020204" pitchFamily="34" charset="0"/>
                <a:cs typeface="Arial" panose="020B0604020202020204" pitchFamily="34" charset="0"/>
              </a:rPr>
              <a:t> année médecine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50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778"/>
            <a:ext cx="10515600" cy="1325563"/>
          </a:xfrm>
        </p:spPr>
        <p:txBody>
          <a:bodyPr/>
          <a:lstStyle/>
          <a:p>
            <a:r>
              <a:rPr lang="fr-FR" dirty="0" smtClean="0">
                <a:latin typeface="Arial" panose="020B0604020202020204" pitchFamily="34" charset="0"/>
                <a:cs typeface="Arial" panose="020B0604020202020204" pitchFamily="34" charset="0"/>
              </a:rPr>
              <a:t>Composantes de la douleur</a:t>
            </a:r>
            <a:endParaRPr lang="fr-FR" dirty="0"/>
          </a:p>
        </p:txBody>
      </p:sp>
      <p:sp>
        <p:nvSpPr>
          <p:cNvPr id="3" name="Espace réservé du contenu 2"/>
          <p:cNvSpPr>
            <a:spLocks noGrp="1"/>
          </p:cNvSpPr>
          <p:nvPr>
            <p:ph idx="1"/>
          </p:nvPr>
        </p:nvSpPr>
        <p:spPr>
          <a:xfrm>
            <a:off x="552450" y="1310785"/>
            <a:ext cx="11087100" cy="5485831"/>
          </a:xfrm>
        </p:spPr>
        <p:txBody>
          <a:bodyPr/>
          <a:lstStyle/>
          <a:p>
            <a:pPr marL="0" indent="0" algn="just">
              <a:buNone/>
            </a:pPr>
            <a:r>
              <a:rPr lang="fr-FR" dirty="0" smtClean="0">
                <a:latin typeface="Arial" panose="020B0604020202020204" pitchFamily="34" charset="0"/>
                <a:cs typeface="Arial" panose="020B0604020202020204" pitchFamily="34" charset="0"/>
                <a:sym typeface="Symbol"/>
              </a:rPr>
              <a:t>	</a:t>
            </a:r>
          </a:p>
          <a:p>
            <a:pPr marL="514350" indent="-514350" algn="just">
              <a:buAutoNum type="alphaUcPeriod"/>
            </a:pPr>
            <a:r>
              <a:rPr lang="fr-FR" dirty="0" smtClean="0">
                <a:latin typeface="Arial" panose="020B0604020202020204" pitchFamily="34" charset="0"/>
                <a:cs typeface="Arial" panose="020B0604020202020204" pitchFamily="34" charset="0"/>
              </a:rPr>
              <a:t>Sensori-discriminative : liée à la capacité d’analyser la nature, la localisation, la durée et l’intensité de la stimulation douloureuse.</a:t>
            </a:r>
          </a:p>
          <a:p>
            <a:pPr marL="514350" indent="-514350" algn="just">
              <a:buAutoNum type="alphaUcPeriod"/>
            </a:pPr>
            <a:endParaRPr lang="fr-FR" dirty="0" smtClean="0">
              <a:latin typeface="Arial" panose="020B0604020202020204" pitchFamily="34" charset="0"/>
              <a:cs typeface="Arial" panose="020B0604020202020204" pitchFamily="34" charset="0"/>
            </a:endParaRPr>
          </a:p>
          <a:p>
            <a:pPr marL="514350" indent="-514350" algn="just">
              <a:buAutoNum type="alphaUcPeriod"/>
            </a:pPr>
            <a:r>
              <a:rPr lang="fr-FR" dirty="0" err="1" smtClean="0">
                <a:latin typeface="Arial" panose="020B0604020202020204" pitchFamily="34" charset="0"/>
                <a:cs typeface="Arial" panose="020B0604020202020204" pitchFamily="34" charset="0"/>
              </a:rPr>
              <a:t>Affectivo</a:t>
            </a:r>
            <a:r>
              <a:rPr lang="fr-FR" dirty="0" smtClean="0">
                <a:latin typeface="Arial" panose="020B0604020202020204" pitchFamily="34" charset="0"/>
                <a:cs typeface="Arial" panose="020B0604020202020204" pitchFamily="34" charset="0"/>
              </a:rPr>
              <a:t>-émotionnelle : toute douleur s’accompagne d’un retentissement sur l’affectivité et l’émotion ( angoisse, dépression, peur, anxiété).</a:t>
            </a:r>
          </a:p>
          <a:p>
            <a:pPr marL="514350" indent="-514350" algn="just">
              <a:buAutoNum type="alphaUcPeriod"/>
            </a:pPr>
            <a:endParaRPr lang="fr-FR" dirty="0" smtClean="0">
              <a:latin typeface="Arial" panose="020B0604020202020204" pitchFamily="34" charset="0"/>
              <a:cs typeface="Arial" panose="020B0604020202020204" pitchFamily="34" charset="0"/>
            </a:endParaRPr>
          </a:p>
          <a:p>
            <a:pPr marL="514350" indent="-514350" algn="just">
              <a:buAutoNum type="alphaUcPeriod"/>
            </a:pPr>
            <a:r>
              <a:rPr lang="fr-FR" dirty="0" err="1" smtClean="0">
                <a:latin typeface="Arial" panose="020B0604020202020204" pitchFamily="34" charset="0"/>
                <a:cs typeface="Arial" panose="020B0604020202020204" pitchFamily="34" charset="0"/>
              </a:rPr>
              <a:t>Cognitivo</a:t>
            </a:r>
            <a:r>
              <a:rPr lang="fr-FR" dirty="0" smtClean="0">
                <a:latin typeface="Arial" panose="020B0604020202020204" pitchFamily="34" charset="0"/>
                <a:cs typeface="Arial" panose="020B0604020202020204" pitchFamily="34" charset="0"/>
              </a:rPr>
              <a:t>-comportementale : modification du comportement (fuite, …), influences culturelles et sociologiques du patient. </a:t>
            </a:r>
          </a:p>
          <a:p>
            <a:pPr marL="0" indent="0" algn="just">
              <a:buNone/>
            </a:pPr>
            <a:endParaRPr lang="fr-FR" dirty="0">
              <a:latin typeface="Arial" panose="020B0604020202020204" pitchFamily="34" charset="0"/>
              <a:cs typeface="Arial" panose="020B0604020202020204" pitchFamily="34" charset="0"/>
            </a:endParaRPr>
          </a:p>
        </p:txBody>
      </p:sp>
      <p:cxnSp>
        <p:nvCxnSpPr>
          <p:cNvPr id="8" name="Connecteur droit 7"/>
          <p:cNvCxnSpPr/>
          <p:nvPr/>
        </p:nvCxnSpPr>
        <p:spPr>
          <a:xfrm flipV="1">
            <a:off x="838200" y="1025236"/>
            <a:ext cx="7335982" cy="43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1972" y="226580"/>
            <a:ext cx="6948055" cy="1325563"/>
          </a:xfrm>
          <a:ln w="38100">
            <a:solidFill>
              <a:srgbClr val="C00000"/>
            </a:solidFill>
          </a:ln>
        </p:spPr>
        <p:txBody>
          <a:bodyPr>
            <a:normAutofit fontScale="90000"/>
          </a:bodyPr>
          <a:lstStyle/>
          <a:p>
            <a:pPr algn="ctr"/>
            <a:r>
              <a:rPr lang="fr-FR" dirty="0" smtClean="0"/>
              <a:t>Douleur = Expérience Subjective Multidimensionnelle</a:t>
            </a:r>
            <a:endParaRPr lang="fr-FR" dirty="0"/>
          </a:p>
        </p:txBody>
      </p:sp>
      <p:sp>
        <p:nvSpPr>
          <p:cNvPr id="4" name="ZoneTexte 3"/>
          <p:cNvSpPr txBox="1"/>
          <p:nvPr/>
        </p:nvSpPr>
        <p:spPr>
          <a:xfrm>
            <a:off x="3470511" y="2826325"/>
            <a:ext cx="2364750" cy="523220"/>
          </a:xfrm>
          <a:prstGeom prst="rect">
            <a:avLst/>
          </a:prstGeom>
          <a:noFill/>
          <a:ln w="28575">
            <a:solidFill>
              <a:srgbClr val="C00000"/>
            </a:solidFill>
          </a:ln>
        </p:spPr>
        <p:txBody>
          <a:bodyPr wrap="none" rtlCol="0">
            <a:spAutoFit/>
          </a:bodyPr>
          <a:lstStyle/>
          <a:p>
            <a:r>
              <a:rPr lang="fr-FR" sz="2800" dirty="0" smtClean="0">
                <a:latin typeface="Arial" panose="020B0604020202020204" pitchFamily="34" charset="0"/>
                <a:cs typeface="Arial" panose="020B0604020202020204" pitchFamily="34" charset="0"/>
              </a:rPr>
              <a:t>Emotionnelle </a:t>
            </a:r>
            <a:endParaRPr lang="fr-FR" sz="2800" dirty="0">
              <a:latin typeface="Arial" panose="020B0604020202020204" pitchFamily="34" charset="0"/>
              <a:cs typeface="Arial" panose="020B0604020202020204" pitchFamily="34" charset="0"/>
            </a:endParaRPr>
          </a:p>
        </p:txBody>
      </p:sp>
      <p:sp>
        <p:nvSpPr>
          <p:cNvPr id="5" name="ZoneTexte 4"/>
          <p:cNvSpPr txBox="1"/>
          <p:nvPr/>
        </p:nvSpPr>
        <p:spPr>
          <a:xfrm>
            <a:off x="6683801" y="2826327"/>
            <a:ext cx="1784463" cy="523220"/>
          </a:xfrm>
          <a:prstGeom prst="rect">
            <a:avLst/>
          </a:prstGeom>
          <a:noFill/>
          <a:ln w="28575">
            <a:solidFill>
              <a:srgbClr val="C00000"/>
            </a:solidFill>
          </a:ln>
        </p:spPr>
        <p:txBody>
          <a:bodyPr wrap="none" rtlCol="0">
            <a:spAutoFit/>
          </a:bodyPr>
          <a:lstStyle/>
          <a:p>
            <a:r>
              <a:rPr lang="fr-FR" sz="2800" dirty="0" smtClean="0">
                <a:latin typeface="Arial" panose="020B0604020202020204" pitchFamily="34" charset="0"/>
                <a:cs typeface="Arial" panose="020B0604020202020204" pitchFamily="34" charset="0"/>
              </a:rPr>
              <a:t>Cognitive </a:t>
            </a:r>
            <a:endParaRPr lang="fr-FR" sz="2800" dirty="0">
              <a:latin typeface="Arial" panose="020B0604020202020204" pitchFamily="34" charset="0"/>
              <a:cs typeface="Arial" panose="020B0604020202020204" pitchFamily="34" charset="0"/>
            </a:endParaRPr>
          </a:p>
        </p:txBody>
      </p:sp>
      <p:sp>
        <p:nvSpPr>
          <p:cNvPr id="6" name="ZoneTexte 5"/>
          <p:cNvSpPr txBox="1"/>
          <p:nvPr/>
        </p:nvSpPr>
        <p:spPr>
          <a:xfrm>
            <a:off x="8889853" y="2826325"/>
            <a:ext cx="3145413" cy="523220"/>
          </a:xfrm>
          <a:prstGeom prst="rect">
            <a:avLst/>
          </a:prstGeom>
          <a:noFill/>
          <a:ln w="28575">
            <a:solidFill>
              <a:srgbClr val="C00000"/>
            </a:solidFill>
          </a:ln>
        </p:spPr>
        <p:txBody>
          <a:bodyPr wrap="none" rtlCol="0">
            <a:spAutoFit/>
          </a:bodyPr>
          <a:lstStyle/>
          <a:p>
            <a:r>
              <a:rPr lang="fr-FR" sz="2800" dirty="0" smtClean="0">
                <a:latin typeface="Arial" panose="020B0604020202020204" pitchFamily="34" charset="0"/>
                <a:cs typeface="Arial" panose="020B0604020202020204" pitchFamily="34" charset="0"/>
              </a:rPr>
              <a:t>Comportementale </a:t>
            </a:r>
            <a:endParaRPr lang="fr-FR" sz="2800" dirty="0">
              <a:latin typeface="Arial" panose="020B0604020202020204" pitchFamily="34" charset="0"/>
              <a:cs typeface="Arial" panose="020B0604020202020204" pitchFamily="34" charset="0"/>
            </a:endParaRPr>
          </a:p>
        </p:txBody>
      </p:sp>
      <p:sp>
        <p:nvSpPr>
          <p:cNvPr id="7" name="ZoneTexte 6"/>
          <p:cNvSpPr txBox="1"/>
          <p:nvPr/>
        </p:nvSpPr>
        <p:spPr>
          <a:xfrm>
            <a:off x="257222" y="2610883"/>
            <a:ext cx="2364750" cy="954107"/>
          </a:xfrm>
          <a:prstGeom prst="rect">
            <a:avLst/>
          </a:prstGeom>
          <a:noFill/>
          <a:ln w="28575">
            <a:solidFill>
              <a:srgbClr val="C00000"/>
            </a:solidFill>
          </a:ln>
        </p:spPr>
        <p:txBody>
          <a:bodyPr wrap="none" rtlCol="0">
            <a:spAutoFit/>
          </a:bodyPr>
          <a:lstStyle/>
          <a:p>
            <a:r>
              <a:rPr lang="fr-FR" sz="2800" dirty="0" err="1" smtClean="0">
                <a:latin typeface="Arial" panose="020B0604020202020204" pitchFamily="34" charset="0"/>
                <a:cs typeface="Arial" panose="020B0604020202020204" pitchFamily="34" charset="0"/>
              </a:rPr>
              <a:t>Sensori</a:t>
            </a:r>
            <a:r>
              <a:rPr lang="fr-FR" sz="2800" dirty="0" smtClean="0">
                <a:latin typeface="Arial" panose="020B0604020202020204" pitchFamily="34" charset="0"/>
                <a:cs typeface="Arial" panose="020B0604020202020204" pitchFamily="34" charset="0"/>
              </a:rPr>
              <a:t>-</a:t>
            </a:r>
          </a:p>
          <a:p>
            <a:r>
              <a:rPr lang="fr-FR" sz="2800" dirty="0" smtClean="0">
                <a:latin typeface="Arial" panose="020B0604020202020204" pitchFamily="34" charset="0"/>
                <a:cs typeface="Arial" panose="020B0604020202020204" pitchFamily="34" charset="0"/>
              </a:rPr>
              <a:t>discriminative</a:t>
            </a:r>
            <a:endParaRPr lang="fr-FR" sz="2800" dirty="0">
              <a:latin typeface="Arial" panose="020B0604020202020204" pitchFamily="34" charset="0"/>
              <a:cs typeface="Arial" panose="020B0604020202020204" pitchFamily="34" charset="0"/>
            </a:endParaRPr>
          </a:p>
        </p:txBody>
      </p:sp>
      <p:sp>
        <p:nvSpPr>
          <p:cNvPr id="8" name="ZoneTexte 7"/>
          <p:cNvSpPr txBox="1"/>
          <p:nvPr/>
        </p:nvSpPr>
        <p:spPr>
          <a:xfrm>
            <a:off x="157836" y="4621664"/>
            <a:ext cx="2563522" cy="1200329"/>
          </a:xfrm>
          <a:prstGeom prst="rect">
            <a:avLst/>
          </a:prstGeom>
          <a:noFill/>
          <a:ln w="12700">
            <a:solidFill>
              <a:srgbClr val="7E0000"/>
            </a:solidFill>
          </a:ln>
        </p:spPr>
        <p:txBody>
          <a:bodyPr wrap="none" rtlCol="0">
            <a:spAutoFit/>
          </a:bodyPr>
          <a:lstStyle/>
          <a:p>
            <a:r>
              <a:rPr lang="fr-FR" sz="2400" dirty="0" smtClean="0">
                <a:latin typeface="Arial" panose="020B0604020202020204" pitchFamily="34" charset="0"/>
                <a:cs typeface="Arial" panose="020B0604020202020204" pitchFamily="34" charset="0"/>
              </a:rPr>
              <a:t>Qualité, intensité,</a:t>
            </a:r>
          </a:p>
          <a:p>
            <a:r>
              <a:rPr lang="fr-FR" sz="2400" dirty="0" smtClean="0">
                <a:latin typeface="Arial" panose="020B0604020202020204" pitchFamily="34" charset="0"/>
                <a:cs typeface="Arial" panose="020B0604020202020204" pitchFamily="34" charset="0"/>
              </a:rPr>
              <a:t>Durée et </a:t>
            </a:r>
          </a:p>
          <a:p>
            <a:r>
              <a:rPr lang="fr-FR" sz="2400" dirty="0" smtClean="0">
                <a:latin typeface="Arial" panose="020B0604020202020204" pitchFamily="34" charset="0"/>
                <a:cs typeface="Arial" panose="020B0604020202020204" pitchFamily="34" charset="0"/>
              </a:rPr>
              <a:t>localisation</a:t>
            </a:r>
            <a:endParaRPr lang="fr-FR" sz="2400" dirty="0">
              <a:latin typeface="Arial" panose="020B0604020202020204" pitchFamily="34" charset="0"/>
              <a:cs typeface="Arial" panose="020B0604020202020204" pitchFamily="34" charset="0"/>
            </a:endParaRPr>
          </a:p>
        </p:txBody>
      </p:sp>
      <p:sp>
        <p:nvSpPr>
          <p:cNvPr id="9" name="ZoneTexte 8"/>
          <p:cNvSpPr txBox="1"/>
          <p:nvPr/>
        </p:nvSpPr>
        <p:spPr>
          <a:xfrm>
            <a:off x="3806340" y="4623726"/>
            <a:ext cx="1693092" cy="1200329"/>
          </a:xfrm>
          <a:prstGeom prst="rect">
            <a:avLst/>
          </a:prstGeom>
          <a:noFill/>
          <a:ln w="12700">
            <a:solidFill>
              <a:srgbClr val="7E0000"/>
            </a:solidFill>
          </a:ln>
        </p:spPr>
        <p:txBody>
          <a:bodyPr wrap="none" rtlCol="0">
            <a:spAutoFit/>
          </a:bodyPr>
          <a:lstStyle/>
          <a:p>
            <a:r>
              <a:rPr lang="fr-FR" sz="2400" dirty="0" smtClean="0">
                <a:latin typeface="Arial" panose="020B0604020202020204" pitchFamily="34" charset="0"/>
                <a:cs typeface="Arial" panose="020B0604020202020204" pitchFamily="34" charset="0"/>
              </a:rPr>
              <a:t>Tonalité,</a:t>
            </a:r>
          </a:p>
          <a:p>
            <a:r>
              <a:rPr lang="fr-FR" sz="2400" dirty="0" smtClean="0">
                <a:latin typeface="Arial" panose="020B0604020202020204" pitchFamily="34" charset="0"/>
                <a:cs typeface="Arial" panose="020B0604020202020204" pitchFamily="34" charset="0"/>
              </a:rPr>
              <a:t>anxiété et </a:t>
            </a:r>
          </a:p>
          <a:p>
            <a:r>
              <a:rPr lang="fr-FR" sz="2400" dirty="0" smtClean="0">
                <a:latin typeface="Arial" panose="020B0604020202020204" pitchFamily="34" charset="0"/>
                <a:cs typeface="Arial" panose="020B0604020202020204" pitchFamily="34" charset="0"/>
              </a:rPr>
              <a:t>dépression</a:t>
            </a:r>
            <a:endParaRPr lang="fr-FR" sz="2400" dirty="0">
              <a:latin typeface="Arial" panose="020B0604020202020204" pitchFamily="34" charset="0"/>
              <a:cs typeface="Arial" panose="020B0604020202020204" pitchFamily="34" charset="0"/>
            </a:endParaRPr>
          </a:p>
        </p:txBody>
      </p:sp>
      <p:sp>
        <p:nvSpPr>
          <p:cNvPr id="10" name="ZoneTexte 9"/>
          <p:cNvSpPr txBox="1"/>
          <p:nvPr/>
        </p:nvSpPr>
        <p:spPr>
          <a:xfrm>
            <a:off x="6327934" y="4623726"/>
            <a:ext cx="2496196" cy="1200329"/>
          </a:xfrm>
          <a:prstGeom prst="rect">
            <a:avLst/>
          </a:prstGeom>
          <a:noFill/>
          <a:ln w="12700">
            <a:solidFill>
              <a:srgbClr val="7E0000"/>
            </a:solidFill>
          </a:ln>
        </p:spPr>
        <p:txBody>
          <a:bodyPr wrap="none" rtlCol="0">
            <a:spAutoFit/>
          </a:bodyPr>
          <a:lstStyle/>
          <a:p>
            <a:r>
              <a:rPr lang="fr-FR" sz="2400" dirty="0" smtClean="0">
                <a:latin typeface="Arial" panose="020B0604020202020204" pitchFamily="34" charset="0"/>
                <a:cs typeface="Arial" panose="020B0604020202020204" pitchFamily="34" charset="0"/>
              </a:rPr>
              <a:t>Influence de la</a:t>
            </a:r>
          </a:p>
          <a:p>
            <a:r>
              <a:rPr lang="fr-FR" sz="2400" dirty="0" smtClean="0">
                <a:latin typeface="Arial" panose="020B0604020202020204" pitchFamily="34" charset="0"/>
                <a:cs typeface="Arial" panose="020B0604020202020204" pitchFamily="34" charset="0"/>
              </a:rPr>
              <a:t>Perception de la </a:t>
            </a:r>
          </a:p>
          <a:p>
            <a:r>
              <a:rPr lang="fr-FR" sz="2400" dirty="0" smtClean="0">
                <a:latin typeface="Arial" panose="020B0604020202020204" pitchFamily="34" charset="0"/>
                <a:cs typeface="Arial" panose="020B0604020202020204" pitchFamily="34" charset="0"/>
              </a:rPr>
              <a:t>douleur</a:t>
            </a:r>
            <a:endParaRPr lang="fr-FR" sz="2400" dirty="0">
              <a:latin typeface="Arial" panose="020B0604020202020204" pitchFamily="34" charset="0"/>
              <a:cs typeface="Arial" panose="020B0604020202020204" pitchFamily="34" charset="0"/>
            </a:endParaRPr>
          </a:p>
        </p:txBody>
      </p:sp>
      <p:sp>
        <p:nvSpPr>
          <p:cNvPr id="11" name="ZoneTexte 10"/>
          <p:cNvSpPr txBox="1"/>
          <p:nvPr/>
        </p:nvSpPr>
        <p:spPr>
          <a:xfrm>
            <a:off x="9273772" y="4594770"/>
            <a:ext cx="2377574" cy="1200329"/>
          </a:xfrm>
          <a:prstGeom prst="rect">
            <a:avLst/>
          </a:prstGeom>
          <a:noFill/>
          <a:ln w="12700">
            <a:solidFill>
              <a:srgbClr val="7E0000"/>
            </a:solidFill>
          </a:ln>
        </p:spPr>
        <p:txBody>
          <a:bodyPr wrap="none" rtlCol="0">
            <a:spAutoFit/>
          </a:bodyPr>
          <a:lstStyle/>
          <a:p>
            <a:pPr algn="ctr"/>
            <a:r>
              <a:rPr lang="fr-FR" sz="2400" dirty="0" smtClean="0">
                <a:latin typeface="Arial" panose="020B0604020202020204" pitchFamily="34" charset="0"/>
                <a:cs typeface="Arial" panose="020B0604020202020204" pitchFamily="34" charset="0"/>
              </a:rPr>
              <a:t>Manifestations </a:t>
            </a:r>
          </a:p>
          <a:p>
            <a:pPr algn="ctr"/>
            <a:r>
              <a:rPr lang="fr-FR" sz="2400" dirty="0" smtClean="0">
                <a:latin typeface="Arial" panose="020B0604020202020204" pitchFamily="34" charset="0"/>
                <a:cs typeface="Arial" panose="020B0604020202020204" pitchFamily="34" charset="0"/>
              </a:rPr>
              <a:t>Observables </a:t>
            </a:r>
          </a:p>
          <a:p>
            <a:pPr algn="ctr"/>
            <a:r>
              <a:rPr lang="fr-FR" sz="2400" dirty="0" smtClean="0">
                <a:latin typeface="Arial" panose="020B0604020202020204" pitchFamily="34" charset="0"/>
                <a:cs typeface="Arial" panose="020B0604020202020204" pitchFamily="34" charset="0"/>
              </a:rPr>
              <a:t>verbales ou non</a:t>
            </a:r>
            <a:endParaRPr lang="fr-FR" sz="2400" dirty="0">
              <a:latin typeface="Arial" panose="020B0604020202020204" pitchFamily="34" charset="0"/>
              <a:cs typeface="Arial" panose="020B0604020202020204" pitchFamily="34" charset="0"/>
            </a:endParaRPr>
          </a:p>
        </p:txBody>
      </p:sp>
      <p:cxnSp>
        <p:nvCxnSpPr>
          <p:cNvPr id="15" name="Connecteur droit 14"/>
          <p:cNvCxnSpPr>
            <a:stCxn id="5" idx="0"/>
          </p:cNvCxnSpPr>
          <p:nvPr/>
        </p:nvCxnSpPr>
        <p:spPr>
          <a:xfrm flipH="1" flipV="1">
            <a:off x="7576032" y="1552142"/>
            <a:ext cx="1" cy="1274185"/>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4" idx="0"/>
          </p:cNvCxnSpPr>
          <p:nvPr/>
        </p:nvCxnSpPr>
        <p:spPr>
          <a:xfrm flipV="1">
            <a:off x="4652886" y="1552142"/>
            <a:ext cx="0" cy="1274183"/>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7" idx="0"/>
          </p:cNvCxnSpPr>
          <p:nvPr/>
        </p:nvCxnSpPr>
        <p:spPr>
          <a:xfrm flipV="1">
            <a:off x="1439597" y="889361"/>
            <a:ext cx="0" cy="1721522"/>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6" idx="0"/>
          </p:cNvCxnSpPr>
          <p:nvPr/>
        </p:nvCxnSpPr>
        <p:spPr>
          <a:xfrm flipH="1" flipV="1">
            <a:off x="10462559" y="889361"/>
            <a:ext cx="1" cy="1936964"/>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endCxn id="2" idx="3"/>
          </p:cNvCxnSpPr>
          <p:nvPr/>
        </p:nvCxnSpPr>
        <p:spPr>
          <a:xfrm flipH="1">
            <a:off x="9570027" y="889361"/>
            <a:ext cx="848539" cy="1"/>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2" idx="1"/>
          </p:cNvCxnSpPr>
          <p:nvPr/>
        </p:nvCxnSpPr>
        <p:spPr>
          <a:xfrm flipH="1" flipV="1">
            <a:off x="1439597" y="889361"/>
            <a:ext cx="1182375" cy="1"/>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7" idx="2"/>
            <a:endCxn id="8" idx="0"/>
          </p:cNvCxnSpPr>
          <p:nvPr/>
        </p:nvCxnSpPr>
        <p:spPr>
          <a:xfrm>
            <a:off x="1439597" y="3564990"/>
            <a:ext cx="0" cy="1056674"/>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4" idx="2"/>
            <a:endCxn id="9" idx="0"/>
          </p:cNvCxnSpPr>
          <p:nvPr/>
        </p:nvCxnSpPr>
        <p:spPr>
          <a:xfrm>
            <a:off x="4652886" y="3349545"/>
            <a:ext cx="0" cy="1274181"/>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5" idx="2"/>
            <a:endCxn id="10" idx="0"/>
          </p:cNvCxnSpPr>
          <p:nvPr/>
        </p:nvCxnSpPr>
        <p:spPr>
          <a:xfrm flipH="1">
            <a:off x="7576032" y="3349547"/>
            <a:ext cx="1" cy="1274179"/>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6" idx="2"/>
            <a:endCxn id="11" idx="0"/>
          </p:cNvCxnSpPr>
          <p:nvPr/>
        </p:nvCxnSpPr>
        <p:spPr>
          <a:xfrm flipH="1">
            <a:off x="10462559" y="3349545"/>
            <a:ext cx="1" cy="1245225"/>
          </a:xfrm>
          <a:prstGeom prst="line">
            <a:avLst/>
          </a:prstGeom>
          <a:ln w="38100">
            <a:solidFill>
              <a:srgbClr val="7E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01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5557"/>
            <a:ext cx="10515600" cy="1325563"/>
          </a:xfrm>
        </p:spPr>
        <p:txBody>
          <a:bodyPr/>
          <a:lstStyle/>
          <a:p>
            <a:r>
              <a:rPr lang="fr-FR" dirty="0" smtClean="0">
                <a:latin typeface="Arial" panose="020B0604020202020204" pitchFamily="34" charset="0"/>
                <a:cs typeface="Arial" panose="020B0604020202020204" pitchFamily="34" charset="0"/>
              </a:rPr>
              <a:t>Types de douleurs :</a:t>
            </a:r>
            <a:endParaRPr lang="fr-FR" dirty="0"/>
          </a:p>
        </p:txBody>
      </p:sp>
      <p:sp>
        <p:nvSpPr>
          <p:cNvPr id="3" name="Espace réservé du contenu 2"/>
          <p:cNvSpPr>
            <a:spLocks noGrp="1"/>
          </p:cNvSpPr>
          <p:nvPr>
            <p:ph idx="1"/>
          </p:nvPr>
        </p:nvSpPr>
        <p:spPr>
          <a:xfrm>
            <a:off x="838200" y="1200006"/>
            <a:ext cx="10515600" cy="5402499"/>
          </a:xfrm>
        </p:spPr>
        <p:txBody>
          <a:bodyPr>
            <a:normAutofit/>
          </a:bodyPr>
          <a:lstStyle/>
          <a:p>
            <a:pPr marL="514350" indent="-514350" algn="just">
              <a:buAutoNum type="arabicPeriod"/>
            </a:pPr>
            <a:r>
              <a:rPr lang="fr-FR" sz="2400" b="1" dirty="0" smtClean="0">
                <a:latin typeface="Arial" panose="020B0604020202020204" pitchFamily="34" charset="0"/>
                <a:cs typeface="Arial" panose="020B0604020202020204" pitchFamily="34" charset="0"/>
              </a:rPr>
              <a:t>Douleur </a:t>
            </a:r>
            <a:r>
              <a:rPr lang="fr-FR" sz="2400" b="1" dirty="0">
                <a:latin typeface="Arial" panose="020B0604020202020204" pitchFamily="34" charset="0"/>
                <a:cs typeface="Arial" panose="020B0604020202020204" pitchFamily="34" charset="0"/>
              </a:rPr>
              <a:t>aiguë </a:t>
            </a:r>
            <a:r>
              <a:rPr lang="fr-FR" sz="2400" b="1" dirty="0" smtClean="0">
                <a:latin typeface="Arial" panose="020B0604020202020204" pitchFamily="34" charset="0"/>
                <a:cs typeface="Arial" panose="020B0604020202020204" pitchFamily="34" charset="0"/>
              </a:rPr>
              <a:t>:</a:t>
            </a:r>
          </a:p>
          <a:p>
            <a:pPr marL="0" indent="0" algn="just">
              <a:lnSpc>
                <a:spcPct val="100000"/>
              </a:lnSpc>
              <a:buNone/>
            </a:pPr>
            <a:endParaRPr lang="fr-FR" sz="2400" dirty="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Survient </a:t>
            </a:r>
            <a:r>
              <a:rPr lang="fr-FR" dirty="0">
                <a:latin typeface="Arial" panose="020B0604020202020204" pitchFamily="34" charset="0"/>
                <a:cs typeface="Arial" panose="020B0604020202020204" pitchFamily="34" charset="0"/>
              </a:rPr>
              <a:t>brusquement, par exemple à la suite d'une blessure ou d'une opération. </a:t>
            </a:r>
            <a:endParaRPr lang="fr-FR" dirty="0" smtClean="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Se </a:t>
            </a:r>
            <a:r>
              <a:rPr lang="fr-FR" dirty="0">
                <a:latin typeface="Arial" panose="020B0604020202020204" pitchFamily="34" charset="0"/>
                <a:cs typeface="Arial" panose="020B0604020202020204" pitchFamily="34" charset="0"/>
              </a:rPr>
              <a:t>traite efficacement par des moyens pharmacologiques (médicament antidouleur, </a:t>
            </a:r>
            <a:r>
              <a:rPr lang="fr-FR" dirty="0" smtClean="0">
                <a:latin typeface="Arial" panose="020B0604020202020204" pitchFamily="34" charset="0"/>
                <a:cs typeface="Arial" panose="020B0604020202020204" pitchFamily="34" charset="0"/>
              </a:rPr>
              <a:t>anesthésie).</a:t>
            </a: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Disparaît </a:t>
            </a:r>
            <a:r>
              <a:rPr lang="fr-FR" dirty="0">
                <a:latin typeface="Arial" panose="020B0604020202020204" pitchFamily="34" charset="0"/>
                <a:cs typeface="Arial" panose="020B0604020202020204" pitchFamily="34" charset="0"/>
              </a:rPr>
              <a:t>généralement une fois la blessure guérie ou l'inflammation résorbée. </a:t>
            </a:r>
            <a:endParaRPr lang="fr-FR" dirty="0" smtClean="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De règle: </a:t>
            </a:r>
          </a:p>
          <a:p>
            <a:pPr marL="0" indent="0" algn="ctr">
              <a:buNone/>
            </a:pPr>
            <a:r>
              <a:rPr lang="fr-FR" sz="2400" dirty="0">
                <a:latin typeface="Arial" panose="020B0604020202020204" pitchFamily="34" charset="0"/>
                <a:cs typeface="Arial" panose="020B0604020202020204" pitchFamily="34" charset="0"/>
              </a:rPr>
              <a:t>	E</a:t>
            </a:r>
            <a:r>
              <a:rPr lang="fr-FR" sz="2400" dirty="0" smtClean="0">
                <a:latin typeface="Arial" panose="020B0604020202020204" pitchFamily="34" charset="0"/>
                <a:cs typeface="Arial" panose="020B0604020202020204" pitchFamily="34" charset="0"/>
              </a:rPr>
              <a:t>st un </a:t>
            </a:r>
            <a:r>
              <a:rPr lang="fr-FR" sz="2400" dirty="0">
                <a:latin typeface="Arial" panose="020B0604020202020204" pitchFamily="34" charset="0"/>
                <a:cs typeface="Arial" panose="020B0604020202020204" pitchFamily="34" charset="0"/>
              </a:rPr>
              <a:t>symptôme.</a:t>
            </a:r>
          </a:p>
          <a:p>
            <a:pPr marL="0" indent="0" algn="ctr">
              <a:buNone/>
            </a:pPr>
            <a:r>
              <a:rPr lang="fr-FR" sz="2400" dirty="0">
                <a:latin typeface="Arial" panose="020B0604020202020204" pitchFamily="34" charset="0"/>
                <a:cs typeface="Arial" panose="020B0604020202020204" pitchFamily="34" charset="0"/>
              </a:rPr>
              <a:t>D</a:t>
            </a:r>
            <a:r>
              <a:rPr lang="fr-FR" sz="2400" dirty="0" smtClean="0">
                <a:latin typeface="Arial" panose="020B0604020202020204" pitchFamily="34" charset="0"/>
                <a:cs typeface="Arial" panose="020B0604020202020204" pitchFamily="34" charset="0"/>
              </a:rPr>
              <a:t>écroît </a:t>
            </a:r>
            <a:r>
              <a:rPr lang="fr-FR" sz="2400" dirty="0">
                <a:latin typeface="Arial" panose="020B0604020202020204" pitchFamily="34" charset="0"/>
                <a:cs typeface="Arial" panose="020B0604020202020204" pitchFamily="34" charset="0"/>
              </a:rPr>
              <a:t>lorsqu'un traitement de sa cause est institué.</a:t>
            </a:r>
          </a:p>
          <a:p>
            <a:pPr marL="0" indent="0" algn="just">
              <a:buNone/>
            </a:pPr>
            <a:endParaRPr lang="fr-FR" sz="2400" dirty="0">
              <a:latin typeface="Arial" panose="020B0604020202020204" pitchFamily="34" charset="0"/>
              <a:cs typeface="Arial" panose="020B0604020202020204" pitchFamily="34" charset="0"/>
            </a:endParaRPr>
          </a:p>
        </p:txBody>
      </p:sp>
      <p:cxnSp>
        <p:nvCxnSpPr>
          <p:cNvPr id="5" name="Connecteur droit 4"/>
          <p:cNvCxnSpPr/>
          <p:nvPr/>
        </p:nvCxnSpPr>
        <p:spPr>
          <a:xfrm flipV="1">
            <a:off x="1180082" y="969003"/>
            <a:ext cx="5424055" cy="277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85800"/>
            <a:ext cx="10515600" cy="5970494"/>
          </a:xfrm>
        </p:spPr>
        <p:txBody>
          <a:bodyPr>
            <a:normAutofit/>
          </a:bodyPr>
          <a:lstStyle/>
          <a:p>
            <a:pPr marL="0" indent="0" algn="just">
              <a:buNone/>
            </a:pPr>
            <a:r>
              <a:rPr lang="fr-FR" sz="2400" b="1" dirty="0" smtClean="0">
                <a:latin typeface="Arial" panose="020B0604020202020204" pitchFamily="34" charset="0"/>
                <a:cs typeface="Arial" panose="020B0604020202020204" pitchFamily="34" charset="0"/>
              </a:rPr>
              <a:t>2. La </a:t>
            </a:r>
            <a:r>
              <a:rPr lang="fr-FR" sz="2400" b="1" dirty="0">
                <a:latin typeface="Arial" panose="020B0604020202020204" pitchFamily="34" charset="0"/>
                <a:cs typeface="Arial" panose="020B0604020202020204" pitchFamily="34" charset="0"/>
              </a:rPr>
              <a:t>douleur chronique</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a:t>
            </a:r>
          </a:p>
          <a:p>
            <a:pPr marL="0" indent="0" algn="just">
              <a:buNone/>
            </a:pPr>
            <a:endParaRPr lang="fr-FR" sz="2400" dirty="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Persiste </a:t>
            </a:r>
            <a:r>
              <a:rPr lang="fr-FR" dirty="0">
                <a:latin typeface="Arial" panose="020B0604020202020204" pitchFamily="34" charset="0"/>
                <a:cs typeface="Arial" panose="020B0604020202020204" pitchFamily="34" charset="0"/>
              </a:rPr>
              <a:t>sur une période </a:t>
            </a:r>
            <a:r>
              <a:rPr lang="fr-FR" dirty="0" smtClean="0">
                <a:latin typeface="Arial" panose="020B0604020202020204" pitchFamily="34" charset="0"/>
                <a:cs typeface="Arial" panose="020B0604020202020204" pitchFamily="34" charset="0"/>
              </a:rPr>
              <a:t>prolongée, &gt; </a:t>
            </a:r>
            <a:r>
              <a:rPr lang="fr-FR" dirty="0">
                <a:latin typeface="Arial" panose="020B0604020202020204" pitchFamily="34" charset="0"/>
                <a:cs typeface="Arial" panose="020B0604020202020204" pitchFamily="34" charset="0"/>
              </a:rPr>
              <a:t>3 mois</a:t>
            </a:r>
            <a:r>
              <a:rPr lang="fr-FR" dirty="0" smtClean="0">
                <a:latin typeface="Arial" panose="020B0604020202020204" pitchFamily="34" charset="0"/>
                <a:cs typeface="Arial" panose="020B0604020202020204" pitchFamily="34" charset="0"/>
              </a:rPr>
              <a:t>. </a:t>
            </a: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Peut soit</a:t>
            </a:r>
          </a:p>
          <a:p>
            <a:pPr marL="457200" lvl="1" indent="0" algn="just">
              <a:lnSpc>
                <a:spcPct val="100000"/>
              </a:lnSpc>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Se </a:t>
            </a:r>
            <a:r>
              <a:rPr lang="fr-FR" dirty="0">
                <a:latin typeface="Arial" panose="020B0604020202020204" pitchFamily="34" charset="0"/>
                <a:cs typeface="Arial" panose="020B0604020202020204" pitchFamily="34" charset="0"/>
              </a:rPr>
              <a:t>maintenir de façon relativement constante (dans le cas de douleurs cancéreuses, par exemple), </a:t>
            </a:r>
            <a:endParaRPr lang="fr-FR" dirty="0" smtClean="0">
              <a:latin typeface="Arial" panose="020B0604020202020204" pitchFamily="34" charset="0"/>
              <a:cs typeface="Arial" panose="020B0604020202020204" pitchFamily="34" charset="0"/>
            </a:endParaRPr>
          </a:p>
          <a:p>
            <a:pPr marL="457200" lvl="1" indent="0" algn="just">
              <a:lnSpc>
                <a:spcPct val="100000"/>
              </a:lnSpc>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Varier </a:t>
            </a:r>
            <a:r>
              <a:rPr lang="fr-FR" dirty="0">
                <a:latin typeface="Arial" panose="020B0604020202020204" pitchFamily="34" charset="0"/>
                <a:cs typeface="Arial" panose="020B0604020202020204" pitchFamily="34" charset="0"/>
              </a:rPr>
              <a:t>d'intensité en fonction des périodes.</a:t>
            </a: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De causes </a:t>
            </a:r>
            <a:r>
              <a:rPr lang="fr-FR" dirty="0">
                <a:latin typeface="Arial" panose="020B0604020202020204" pitchFamily="34" charset="0"/>
                <a:cs typeface="Arial" panose="020B0604020202020204" pitchFamily="34" charset="0"/>
              </a:rPr>
              <a:t>organiques et/ou psychiques. </a:t>
            </a:r>
            <a:endParaRPr lang="fr-FR" dirty="0" smtClean="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Fait important à retenir : </a:t>
            </a:r>
          </a:p>
          <a:p>
            <a:pPr marL="0" indent="0" algn="ctr">
              <a:buNone/>
            </a:pPr>
            <a:endParaRPr lang="fr-FR" sz="2400" dirty="0" smtClean="0">
              <a:latin typeface="Arial" panose="020B0604020202020204" pitchFamily="34" charset="0"/>
              <a:cs typeface="Arial" panose="020B0604020202020204" pitchFamily="34" charset="0"/>
            </a:endParaRPr>
          </a:p>
          <a:p>
            <a:pPr marL="0" indent="0" algn="ctr">
              <a:buNone/>
            </a:pPr>
            <a:r>
              <a:rPr lang="fr-FR" sz="2400" dirty="0" smtClean="0">
                <a:latin typeface="Arial" panose="020B0604020202020204" pitchFamily="34" charset="0"/>
                <a:cs typeface="Arial" panose="020B0604020202020204" pitchFamily="34" charset="0"/>
              </a:rPr>
              <a:t>Insuffisamment </a:t>
            </a:r>
            <a:r>
              <a:rPr lang="fr-FR" sz="2400" dirty="0">
                <a:latin typeface="Arial" panose="020B0604020202020204" pitchFamily="34" charset="0"/>
                <a:cs typeface="Arial" panose="020B0604020202020204" pitchFamily="34" charset="0"/>
              </a:rPr>
              <a:t>traités, les états douloureux aigus peuvent dégénérer en douleurs chroniques. </a:t>
            </a:r>
          </a:p>
        </p:txBody>
      </p:sp>
    </p:spTree>
    <p:extLst>
      <p:ext uri="{BB962C8B-B14F-4D97-AF65-F5344CB8AC3E}">
        <p14:creationId xmlns:p14="http://schemas.microsoft.com/office/powerpoint/2010/main" val="304379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196893210"/>
              </p:ext>
            </p:extLst>
          </p:nvPr>
        </p:nvGraphicFramePr>
        <p:xfrm>
          <a:off x="1809975" y="961713"/>
          <a:ext cx="8605520" cy="5715244"/>
        </p:xfrm>
        <a:graphic>
          <a:graphicData uri="http://schemas.openxmlformats.org/drawingml/2006/table">
            <a:tbl>
              <a:tblPr firstRow="1" bandRow="1">
                <a:tableStyleId>{3B4B98B0-60AC-42C2-AFA5-B58CD77FA1E5}</a:tableStyleId>
              </a:tblPr>
              <a:tblGrid>
                <a:gridCol w="4302760"/>
                <a:gridCol w="4302760"/>
              </a:tblGrid>
              <a:tr h="720151">
                <a:tc>
                  <a:txBody>
                    <a:bodyPr/>
                    <a:lstStyle/>
                    <a:p>
                      <a:pPr algn="ctr"/>
                      <a:r>
                        <a:rPr lang="fr-FR" sz="3200" dirty="0" smtClean="0">
                          <a:latin typeface="Arial" panose="020B0604020202020204" pitchFamily="34" charset="0"/>
                          <a:cs typeface="Arial" panose="020B0604020202020204" pitchFamily="34" charset="0"/>
                        </a:rPr>
                        <a:t>Douleur aigue </a:t>
                      </a:r>
                      <a:endParaRPr lang="fr-FR" sz="3200" dirty="0">
                        <a:latin typeface="Arial" panose="020B0604020202020204" pitchFamily="34" charset="0"/>
                        <a:cs typeface="Arial" panose="020B0604020202020204" pitchFamily="34" charset="0"/>
                      </a:endParaRPr>
                    </a:p>
                  </a:txBody>
                  <a:tcPr/>
                </a:tc>
                <a:tc>
                  <a:txBody>
                    <a:bodyPr/>
                    <a:lstStyle/>
                    <a:p>
                      <a:pPr algn="ctr"/>
                      <a:r>
                        <a:rPr lang="fr-FR" sz="3200" dirty="0" smtClean="0">
                          <a:latin typeface="Arial" panose="020B0604020202020204" pitchFamily="34" charset="0"/>
                          <a:cs typeface="Arial" panose="020B0604020202020204" pitchFamily="34" charset="0"/>
                        </a:rPr>
                        <a:t>Douleur chronique</a:t>
                      </a:r>
                      <a:endParaRPr lang="fr-FR" sz="3200" dirty="0">
                        <a:latin typeface="Arial" panose="020B0604020202020204" pitchFamily="34" charset="0"/>
                        <a:cs typeface="Arial" panose="020B0604020202020204" pitchFamily="34" charset="0"/>
                      </a:endParaRPr>
                    </a:p>
                  </a:txBody>
                  <a:tcPr/>
                </a:tc>
              </a:tr>
              <a:tr h="720151">
                <a:tc>
                  <a:txBody>
                    <a:bodyPr/>
                    <a:lstStyle/>
                    <a:p>
                      <a:pPr algn="just"/>
                      <a:r>
                        <a:rPr lang="fr-FR" sz="2400" dirty="0" smtClean="0">
                          <a:latin typeface="Arial" panose="020B0604020202020204" pitchFamily="34" charset="0"/>
                          <a:cs typeface="Arial" panose="020B0604020202020204" pitchFamily="34" charset="0"/>
                        </a:rPr>
                        <a:t>Douleur symptôme</a:t>
                      </a:r>
                      <a:endParaRPr lang="fr-FR" sz="2400" dirty="0">
                        <a:latin typeface="Arial" panose="020B0604020202020204" pitchFamily="34" charset="0"/>
                        <a:cs typeface="Arial" panose="020B0604020202020204" pitchFamily="34" charset="0"/>
                      </a:endParaRPr>
                    </a:p>
                  </a:txBody>
                  <a:tcPr/>
                </a:tc>
                <a:tc>
                  <a:txBody>
                    <a:bodyPr/>
                    <a:lstStyle/>
                    <a:p>
                      <a:pPr algn="just"/>
                      <a:r>
                        <a:rPr lang="fr-FR" sz="2400" dirty="0" smtClean="0">
                          <a:latin typeface="Arial" panose="020B0604020202020204" pitchFamily="34" charset="0"/>
                          <a:cs typeface="Arial" panose="020B0604020202020204" pitchFamily="34" charset="0"/>
                        </a:rPr>
                        <a:t>Douleur maladie</a:t>
                      </a:r>
                      <a:endParaRPr lang="fr-FR" sz="2400" dirty="0">
                        <a:latin typeface="Arial" panose="020B0604020202020204" pitchFamily="34" charset="0"/>
                        <a:cs typeface="Arial" panose="020B0604020202020204" pitchFamily="34" charset="0"/>
                      </a:endParaRPr>
                    </a:p>
                  </a:txBody>
                  <a:tcPr/>
                </a:tc>
              </a:tr>
              <a:tr h="720151">
                <a:tc>
                  <a:txBody>
                    <a:bodyPr/>
                    <a:lstStyle/>
                    <a:p>
                      <a:pPr algn="just"/>
                      <a:r>
                        <a:rPr lang="fr-FR" sz="2400" dirty="0" smtClean="0">
                          <a:latin typeface="Arial" panose="020B0604020202020204" pitchFamily="34" charset="0"/>
                          <a:cs typeface="Arial" panose="020B0604020202020204" pitchFamily="34" charset="0"/>
                        </a:rPr>
                        <a:t>Récente et transitoire </a:t>
                      </a:r>
                      <a:endParaRPr lang="fr-FR" sz="2400" dirty="0">
                        <a:latin typeface="Arial" panose="020B0604020202020204" pitchFamily="34" charset="0"/>
                        <a:cs typeface="Arial" panose="020B0604020202020204" pitchFamily="34" charset="0"/>
                      </a:endParaRPr>
                    </a:p>
                  </a:txBody>
                  <a:tcPr/>
                </a:tc>
                <a:tc>
                  <a:txBody>
                    <a:bodyPr/>
                    <a:lstStyle/>
                    <a:p>
                      <a:pPr algn="just"/>
                      <a:r>
                        <a:rPr lang="fr-FR" sz="2400" dirty="0" smtClean="0">
                          <a:latin typeface="Arial" panose="020B0604020202020204" pitchFamily="34" charset="0"/>
                          <a:cs typeface="Arial" panose="020B0604020202020204" pitchFamily="34" charset="0"/>
                        </a:rPr>
                        <a:t>Douleur &gt; 3 mois</a:t>
                      </a:r>
                    </a:p>
                    <a:p>
                      <a:pPr algn="just"/>
                      <a:r>
                        <a:rPr lang="fr-FR" sz="2400" dirty="0" smtClean="0">
                          <a:latin typeface="Arial" panose="020B0604020202020204" pitchFamily="34" charset="0"/>
                          <a:cs typeface="Arial" panose="020B0604020202020204" pitchFamily="34" charset="0"/>
                        </a:rPr>
                        <a:t>Continue ou paroxystique</a:t>
                      </a:r>
                      <a:endParaRPr lang="fr-FR" sz="2400" dirty="0">
                        <a:latin typeface="Arial" panose="020B0604020202020204" pitchFamily="34" charset="0"/>
                        <a:cs typeface="Arial" panose="020B0604020202020204" pitchFamily="34" charset="0"/>
                      </a:endParaRPr>
                    </a:p>
                  </a:txBody>
                  <a:tcPr/>
                </a:tc>
              </a:tr>
              <a:tr h="720151">
                <a:tc>
                  <a:txBody>
                    <a:bodyPr/>
                    <a:lstStyle/>
                    <a:p>
                      <a:pPr algn="just"/>
                      <a:r>
                        <a:rPr lang="fr-FR" sz="2400" dirty="0" smtClean="0">
                          <a:latin typeface="Arial" panose="020B0604020202020204" pitchFamily="34" charset="0"/>
                          <a:cs typeface="Arial" panose="020B0604020202020204" pitchFamily="34" charset="0"/>
                        </a:rPr>
                        <a:t>Réversible sous traitement classique</a:t>
                      </a:r>
                      <a:endParaRPr lang="fr-FR" sz="2400" dirty="0">
                        <a:latin typeface="Arial" panose="020B0604020202020204" pitchFamily="34" charset="0"/>
                        <a:cs typeface="Arial" panose="020B0604020202020204" pitchFamily="34" charset="0"/>
                      </a:endParaRPr>
                    </a:p>
                  </a:txBody>
                  <a:tcPr/>
                </a:tc>
                <a:tc>
                  <a:txBody>
                    <a:bodyPr/>
                    <a:lstStyle/>
                    <a:p>
                      <a:pPr algn="just"/>
                      <a:r>
                        <a:rPr lang="fr-FR" sz="2400" dirty="0" smtClean="0">
                          <a:latin typeface="Arial" panose="020B0604020202020204" pitchFamily="34" charset="0"/>
                          <a:cs typeface="Arial" panose="020B0604020202020204" pitchFamily="34" charset="0"/>
                        </a:rPr>
                        <a:t>Aggravation spontanée</a:t>
                      </a:r>
                      <a:endParaRPr lang="fr-FR" sz="2400" dirty="0">
                        <a:latin typeface="Arial" panose="020B0604020202020204" pitchFamily="34" charset="0"/>
                        <a:cs typeface="Arial" panose="020B0604020202020204" pitchFamily="34" charset="0"/>
                      </a:endParaRPr>
                    </a:p>
                  </a:txBody>
                  <a:tcPr/>
                </a:tc>
              </a:tr>
              <a:tr h="720151">
                <a:tc>
                  <a:txBody>
                    <a:bodyPr/>
                    <a:lstStyle/>
                    <a:p>
                      <a:pPr algn="just"/>
                      <a:r>
                        <a:rPr lang="fr-FR" sz="2400" dirty="0" smtClean="0">
                          <a:latin typeface="Arial" panose="020B0604020202020204" pitchFamily="34" charset="0"/>
                          <a:cs typeface="Arial" panose="020B0604020202020204" pitchFamily="34" charset="0"/>
                        </a:rPr>
                        <a:t>Signal d’alarme à une agression de l’organisme</a:t>
                      </a:r>
                      <a:endParaRPr lang="fr-FR" sz="2400" dirty="0">
                        <a:latin typeface="Arial" panose="020B0604020202020204" pitchFamily="34" charset="0"/>
                        <a:cs typeface="Arial" panose="020B0604020202020204" pitchFamily="34" charset="0"/>
                      </a:endParaRPr>
                    </a:p>
                  </a:txBody>
                  <a:tcPr/>
                </a:tc>
                <a:tc>
                  <a:txBody>
                    <a:bodyPr/>
                    <a:lstStyle/>
                    <a:p>
                      <a:pPr algn="just"/>
                      <a:r>
                        <a:rPr lang="fr-FR" sz="2400" dirty="0" smtClean="0">
                          <a:latin typeface="Arial" panose="020B0604020202020204" pitchFamily="34" charset="0"/>
                          <a:cs typeface="Arial" panose="020B0604020202020204" pitchFamily="34" charset="0"/>
                        </a:rPr>
                        <a:t>Lésions évolutives (cancer, …), ou définitive (nerveuses,…)</a:t>
                      </a:r>
                      <a:endParaRPr lang="fr-FR" sz="2400" dirty="0">
                        <a:latin typeface="Arial" panose="020B0604020202020204" pitchFamily="34" charset="0"/>
                        <a:cs typeface="Arial" panose="020B0604020202020204" pitchFamily="34" charset="0"/>
                      </a:endParaRPr>
                    </a:p>
                  </a:txBody>
                  <a:tcPr/>
                </a:tc>
              </a:tr>
              <a:tr h="720151">
                <a:tc>
                  <a:txBody>
                    <a:bodyPr/>
                    <a:lstStyle/>
                    <a:p>
                      <a:pPr algn="just"/>
                      <a:r>
                        <a:rPr lang="fr-FR" sz="2400" dirty="0" smtClean="0">
                          <a:latin typeface="Arial" panose="020B0604020202020204" pitchFamily="34" charset="0"/>
                          <a:cs typeface="Arial" panose="020B0604020202020204" pitchFamily="34" charset="0"/>
                        </a:rPr>
                        <a:t>Utile et protectrice</a:t>
                      </a:r>
                      <a:endParaRPr lang="fr-FR" sz="2400" dirty="0">
                        <a:latin typeface="Arial" panose="020B0604020202020204" pitchFamily="34" charset="0"/>
                        <a:cs typeface="Arial" panose="020B0604020202020204" pitchFamily="34" charset="0"/>
                      </a:endParaRPr>
                    </a:p>
                  </a:txBody>
                  <a:tcPr/>
                </a:tc>
                <a:tc>
                  <a:txBody>
                    <a:bodyPr/>
                    <a:lstStyle/>
                    <a:p>
                      <a:pPr algn="just"/>
                      <a:r>
                        <a:rPr lang="fr-FR" sz="2400" dirty="0" smtClean="0">
                          <a:latin typeface="Arial" panose="020B0604020202020204" pitchFamily="34" charset="0"/>
                          <a:cs typeface="Arial" panose="020B0604020202020204" pitchFamily="34" charset="0"/>
                        </a:rPr>
                        <a:t>Inutile et invalidante</a:t>
                      </a:r>
                      <a:endParaRPr lang="fr-FR" sz="2400" dirty="0">
                        <a:latin typeface="Arial" panose="020B0604020202020204" pitchFamily="34" charset="0"/>
                        <a:cs typeface="Arial" panose="020B0604020202020204" pitchFamily="34" charset="0"/>
                      </a:endParaRPr>
                    </a:p>
                  </a:txBody>
                  <a:tcPr/>
                </a:tc>
              </a:tr>
              <a:tr h="720151">
                <a:tc>
                  <a:txBody>
                    <a:bodyPr/>
                    <a:lstStyle/>
                    <a:p>
                      <a:pPr algn="just"/>
                      <a:r>
                        <a:rPr lang="fr-FR" sz="2400" dirty="0" smtClean="0">
                          <a:latin typeface="Arial" panose="020B0604020202020204" pitchFamily="34" charset="0"/>
                          <a:cs typeface="Arial" panose="020B0604020202020204" pitchFamily="34" charset="0"/>
                        </a:rPr>
                        <a:t>S’associe à l’anxiété</a:t>
                      </a:r>
                      <a:endParaRPr lang="fr-FR" sz="2400" dirty="0">
                        <a:latin typeface="Arial" panose="020B0604020202020204" pitchFamily="34" charset="0"/>
                        <a:cs typeface="Arial" panose="020B0604020202020204" pitchFamily="34" charset="0"/>
                      </a:endParaRPr>
                    </a:p>
                  </a:txBody>
                  <a:tcPr/>
                </a:tc>
                <a:tc>
                  <a:txBody>
                    <a:bodyPr/>
                    <a:lstStyle/>
                    <a:p>
                      <a:pPr algn="just"/>
                      <a:r>
                        <a:rPr lang="fr-FR" sz="2400" dirty="0" smtClean="0">
                          <a:latin typeface="Arial" panose="020B0604020202020204" pitchFamily="34" charset="0"/>
                          <a:cs typeface="Arial" panose="020B0604020202020204" pitchFamily="34" charset="0"/>
                        </a:rPr>
                        <a:t>S’associe à la dépression</a:t>
                      </a:r>
                      <a:endParaRPr lang="fr-FR" sz="2400" dirty="0">
                        <a:latin typeface="Arial" panose="020B0604020202020204" pitchFamily="34" charset="0"/>
                        <a:cs typeface="Arial" panose="020B0604020202020204" pitchFamily="34" charset="0"/>
                      </a:endParaRPr>
                    </a:p>
                  </a:txBody>
                  <a:tcPr/>
                </a:tc>
              </a:tr>
            </a:tbl>
          </a:graphicData>
        </a:graphic>
      </p:graphicFrame>
      <p:sp>
        <p:nvSpPr>
          <p:cNvPr id="7" name="Titre 1"/>
          <p:cNvSpPr>
            <a:spLocks noGrp="1"/>
          </p:cNvSpPr>
          <p:nvPr>
            <p:ph type="title"/>
          </p:nvPr>
        </p:nvSpPr>
        <p:spPr>
          <a:xfrm>
            <a:off x="854935" y="0"/>
            <a:ext cx="10515600" cy="1325563"/>
          </a:xfrm>
        </p:spPr>
        <p:txBody>
          <a:bodyPr>
            <a:normAutofit/>
          </a:bodyPr>
          <a:lstStyle/>
          <a:p>
            <a:r>
              <a:rPr lang="fr-FR" sz="2400" dirty="0" smtClean="0">
                <a:latin typeface="Arial" panose="020B0604020202020204" pitchFamily="34" charset="0"/>
                <a:cs typeface="Arial" panose="020B0604020202020204" pitchFamily="34" charset="0"/>
              </a:rPr>
              <a:t>Tableau récapitulatif de distinction entre douleur aigue et douleur chronique</a:t>
            </a:r>
            <a:endParaRPr lang="fr-FR" sz="2400" dirty="0"/>
          </a:p>
        </p:txBody>
      </p:sp>
    </p:spTree>
    <p:extLst>
      <p:ext uri="{BB962C8B-B14F-4D97-AF65-F5344CB8AC3E}">
        <p14:creationId xmlns:p14="http://schemas.microsoft.com/office/powerpoint/2010/main" val="446608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latin typeface="Arial" panose="020B0604020202020204" pitchFamily="34" charset="0"/>
                <a:cs typeface="Arial" panose="020B0604020202020204" pitchFamily="34" charset="0"/>
              </a:rPr>
              <a:t>Rappels anatomiques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591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5752" y="1717583"/>
            <a:ext cx="3823819" cy="2867864"/>
          </a:xfrm>
          <a:prstGeom prst="rect">
            <a:avLst/>
          </a:prstGeom>
        </p:spPr>
      </p:pic>
      <p:pic>
        <p:nvPicPr>
          <p:cNvPr id="3" name="Image 2"/>
          <p:cNvPicPr>
            <a:picLocks noChangeAspect="1"/>
          </p:cNvPicPr>
          <p:nvPr/>
        </p:nvPicPr>
        <p:blipFill>
          <a:blip r:embed="rId3">
            <a:lum bright="-20000" contrast="40000"/>
          </a:blip>
          <a:stretch>
            <a:fillRect/>
          </a:stretch>
        </p:blipFill>
        <p:spPr>
          <a:xfrm>
            <a:off x="5008262" y="1039456"/>
            <a:ext cx="7080645" cy="4836909"/>
          </a:xfrm>
          <a:prstGeom prst="rect">
            <a:avLst/>
          </a:prstGeom>
          <a:ln>
            <a:solidFill>
              <a:schemeClr val="accent1">
                <a:lumMod val="75000"/>
              </a:schemeClr>
            </a:solidFill>
          </a:ln>
        </p:spPr>
      </p:pic>
      <p:sp>
        <p:nvSpPr>
          <p:cNvPr id="6" name="Rectangle 5"/>
          <p:cNvSpPr/>
          <p:nvPr/>
        </p:nvSpPr>
        <p:spPr>
          <a:xfrm>
            <a:off x="1425389" y="1798265"/>
            <a:ext cx="282388" cy="389964"/>
          </a:xfrm>
          <a:prstGeom prst="rect">
            <a:avLst/>
          </a:prstGeom>
          <a:solidFill>
            <a:srgbClr val="4D44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stCxn id="4" idx="3"/>
          </p:cNvCxnSpPr>
          <p:nvPr/>
        </p:nvCxnSpPr>
        <p:spPr>
          <a:xfrm>
            <a:off x="4039571" y="3151515"/>
            <a:ext cx="7072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37176" y="2810435"/>
            <a:ext cx="2998695" cy="510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7463118" y="2528047"/>
            <a:ext cx="2043953" cy="95474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6373907" y="4706471"/>
            <a:ext cx="96818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7611035" y="1785014"/>
            <a:ext cx="1748117" cy="1919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51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34" y="188260"/>
            <a:ext cx="7651377" cy="5738533"/>
          </a:xfrm>
          <a:prstGeom prst="rect">
            <a:avLst/>
          </a:prstGeom>
        </p:spPr>
      </p:pic>
      <p:sp>
        <p:nvSpPr>
          <p:cNvPr id="2" name="ZoneTexte 1"/>
          <p:cNvSpPr txBox="1"/>
          <p:nvPr/>
        </p:nvSpPr>
        <p:spPr>
          <a:xfrm>
            <a:off x="4733334" y="6145306"/>
            <a:ext cx="2891176" cy="461665"/>
          </a:xfrm>
          <a:prstGeom prst="rect">
            <a:avLst/>
          </a:prstGeom>
          <a:noFill/>
        </p:spPr>
        <p:txBody>
          <a:bodyPr wrap="none" rtlCol="0">
            <a:spAutoFit/>
          </a:bodyPr>
          <a:lstStyle/>
          <a:p>
            <a:r>
              <a:rPr lang="fr-FR" sz="2400" dirty="0" smtClean="0">
                <a:latin typeface="Arial" panose="020B0604020202020204" pitchFamily="34" charset="0"/>
                <a:cs typeface="Arial" panose="020B0604020202020204" pitchFamily="34" charset="0"/>
              </a:rPr>
              <a:t>Voies de la douleur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921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Voies de transmission et de perception de la douleur</a:t>
            </a:r>
            <a:endParaRPr lang="fr-FR" dirty="0">
              <a:latin typeface="Arial" panose="020B0604020202020204" pitchFamily="34" charset="0"/>
              <a:cs typeface="Arial" panose="020B0604020202020204" pitchFamily="34" charset="0"/>
            </a:endParaRPr>
          </a:p>
        </p:txBody>
      </p:sp>
      <p:sp>
        <p:nvSpPr>
          <p:cNvPr id="5" name="Espace réservé du contenu 4"/>
          <p:cNvSpPr>
            <a:spLocks noGrp="1"/>
          </p:cNvSpPr>
          <p:nvPr>
            <p:ph idx="1"/>
          </p:nvPr>
        </p:nvSpPr>
        <p:spPr>
          <a:xfrm>
            <a:off x="838199" y="1825625"/>
            <a:ext cx="10632141" cy="4871010"/>
          </a:xfrm>
        </p:spPr>
        <p:txBody>
          <a:bodyPr>
            <a:normAutofit fontScale="92500" lnSpcReduction="10000"/>
          </a:bodyPr>
          <a:lstStyle/>
          <a:p>
            <a:pPr marL="0" indent="0" algn="just">
              <a:buNone/>
            </a:pPr>
            <a:r>
              <a:rPr lang="fr-FR" dirty="0" smtClean="0">
                <a:latin typeface="Arial" panose="020B0604020202020204" pitchFamily="34" charset="0"/>
                <a:cs typeface="Arial" panose="020B0604020202020204" pitchFamily="34" charset="0"/>
              </a:rPr>
              <a:t>Les </a:t>
            </a:r>
            <a:r>
              <a:rPr lang="fr-FR" dirty="0">
                <a:latin typeface="Arial" panose="020B0604020202020204" pitchFamily="34" charset="0"/>
                <a:cs typeface="Arial" panose="020B0604020202020204" pitchFamily="34" charset="0"/>
              </a:rPr>
              <a:t>voies de la douleur </a:t>
            </a:r>
            <a:r>
              <a:rPr lang="fr-FR" dirty="0" smtClean="0">
                <a:latin typeface="Arial" panose="020B0604020202020204" pitchFamily="34" charset="0"/>
                <a:cs typeface="Arial" panose="020B0604020202020204" pitchFamily="34" charset="0"/>
              </a:rPr>
              <a:t>de </a:t>
            </a:r>
            <a:r>
              <a:rPr lang="fr-FR" dirty="0">
                <a:latin typeface="Arial" panose="020B0604020202020204" pitchFamily="34" charset="0"/>
                <a:cs typeface="Arial" panose="020B0604020202020204" pitchFamily="34" charset="0"/>
              </a:rPr>
              <a:t>l’agression </a:t>
            </a:r>
            <a:r>
              <a:rPr lang="fr-FR" dirty="0" smtClean="0">
                <a:latin typeface="Arial" panose="020B0604020202020204" pitchFamily="34" charset="0"/>
                <a:cs typeface="Arial" panose="020B0604020202020204" pitchFamily="34" charset="0"/>
              </a:rPr>
              <a:t>à l’intégration cérébrale sont :</a:t>
            </a:r>
          </a:p>
          <a:p>
            <a:pPr marL="0" indent="0" algn="just">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a:t>
            </a:r>
            <a:r>
              <a:rPr lang="fr-FR" sz="2600" dirty="0" smtClean="0">
                <a:solidFill>
                  <a:srgbClr val="C00000"/>
                </a:solidFill>
                <a:latin typeface="Arial" panose="020B0604020202020204" pitchFamily="34" charset="0"/>
                <a:cs typeface="Arial" panose="020B0604020202020204" pitchFamily="34" charset="0"/>
              </a:rPr>
              <a:t>1er neurone </a:t>
            </a:r>
            <a:r>
              <a:rPr lang="fr-FR" sz="2600" dirty="0" smtClean="0">
                <a:latin typeface="Arial" panose="020B0604020202020204" pitchFamily="34" charset="0"/>
                <a:cs typeface="Arial" panose="020B0604020202020204" pitchFamily="34" charset="0"/>
              </a:rPr>
              <a:t>= neurone de premier ordre </a:t>
            </a:r>
            <a:r>
              <a:rPr lang="fr-FR" sz="2600" dirty="0">
                <a:latin typeface="Arial" panose="020B0604020202020204" pitchFamily="34" charset="0"/>
                <a:cs typeface="Arial" panose="020B0604020202020204" pitchFamily="34" charset="0"/>
              </a:rPr>
              <a:t>= </a:t>
            </a:r>
            <a:r>
              <a:rPr lang="fr-FR" sz="2600" dirty="0" smtClean="0">
                <a:latin typeface="Arial" panose="020B0604020202020204" pitchFamily="34" charset="0"/>
                <a:cs typeface="Arial" panose="020B0604020202020204" pitchFamily="34" charset="0"/>
              </a:rPr>
              <a:t>Proto-neurone :</a:t>
            </a:r>
            <a:endParaRPr lang="fr-FR" sz="2600" dirty="0">
              <a:latin typeface="Arial" panose="020B0604020202020204" pitchFamily="34" charset="0"/>
              <a:cs typeface="Arial" panose="020B0604020202020204" pitchFamily="34" charset="0"/>
            </a:endParaRPr>
          </a:p>
          <a:p>
            <a:pPr marL="0" indent="0" algn="ctr">
              <a:buNone/>
            </a:pPr>
            <a:r>
              <a:rPr lang="fr-FR" sz="2600" dirty="0">
                <a:solidFill>
                  <a:srgbClr val="C00000"/>
                </a:solidFill>
                <a:latin typeface="Arial" panose="020B0604020202020204" pitchFamily="34" charset="0"/>
                <a:cs typeface="Arial" panose="020B0604020202020204" pitchFamily="34" charset="0"/>
              </a:rPr>
              <a:t>Périphérie → corne dorsale de la moelle </a:t>
            </a:r>
            <a:r>
              <a:rPr lang="fr-FR" sz="2600" dirty="0" smtClean="0">
                <a:solidFill>
                  <a:srgbClr val="C00000"/>
                </a:solidFill>
                <a:latin typeface="Arial" panose="020B0604020202020204" pitchFamily="34" charset="0"/>
                <a:cs typeface="Arial" panose="020B0604020202020204" pitchFamily="34" charset="0"/>
              </a:rPr>
              <a:t>épinière</a:t>
            </a:r>
          </a:p>
          <a:p>
            <a:pPr marL="0" indent="0" algn="just">
              <a:buNone/>
            </a:pPr>
            <a:endParaRPr lang="fr-FR" sz="2600" dirty="0" smtClean="0">
              <a:solidFill>
                <a:srgbClr val="C0000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2600" dirty="0" smtClean="0">
                <a:latin typeface="Arial" panose="020B0604020202020204" pitchFamily="34" charset="0"/>
                <a:cs typeface="Arial" panose="020B0604020202020204" pitchFamily="34" charset="0"/>
              </a:rPr>
              <a:t> </a:t>
            </a:r>
            <a:r>
              <a:rPr lang="fr-FR" sz="2600" dirty="0" smtClean="0">
                <a:solidFill>
                  <a:srgbClr val="C00000"/>
                </a:solidFill>
                <a:latin typeface="Arial" panose="020B0604020202020204" pitchFamily="34" charset="0"/>
                <a:cs typeface="Arial" panose="020B0604020202020204" pitchFamily="34" charset="0"/>
              </a:rPr>
              <a:t>2ème </a:t>
            </a:r>
            <a:r>
              <a:rPr lang="fr-FR" sz="2600" dirty="0">
                <a:solidFill>
                  <a:srgbClr val="C00000"/>
                </a:solidFill>
                <a:latin typeface="Arial" panose="020B0604020202020204" pitchFamily="34" charset="0"/>
                <a:cs typeface="Arial" panose="020B0604020202020204" pitchFamily="34" charset="0"/>
              </a:rPr>
              <a:t>neurone </a:t>
            </a:r>
            <a:r>
              <a:rPr lang="fr-FR" sz="2600" dirty="0">
                <a:latin typeface="Arial" panose="020B0604020202020204" pitchFamily="34" charset="0"/>
                <a:cs typeface="Arial" panose="020B0604020202020204" pitchFamily="34" charset="0"/>
              </a:rPr>
              <a:t>= </a:t>
            </a:r>
            <a:r>
              <a:rPr lang="fr-FR" sz="2600" dirty="0" smtClean="0">
                <a:latin typeface="Arial" panose="020B0604020202020204" pitchFamily="34" charset="0"/>
                <a:cs typeface="Arial" panose="020B0604020202020204" pitchFamily="34" charset="0"/>
              </a:rPr>
              <a:t>neurone de second ordre = </a:t>
            </a:r>
            <a:r>
              <a:rPr lang="fr-FR" sz="2600" dirty="0" err="1" smtClean="0">
                <a:latin typeface="Arial" panose="020B0604020202020204" pitchFamily="34" charset="0"/>
                <a:cs typeface="Arial" panose="020B0604020202020204" pitchFamily="34" charset="0"/>
              </a:rPr>
              <a:t>Deuto</a:t>
            </a:r>
            <a:r>
              <a:rPr lang="fr-FR" sz="2600" dirty="0" smtClean="0">
                <a:latin typeface="Arial" panose="020B0604020202020204" pitchFamily="34" charset="0"/>
                <a:cs typeface="Arial" panose="020B0604020202020204" pitchFamily="34" charset="0"/>
              </a:rPr>
              <a:t>-neurone </a:t>
            </a:r>
            <a:r>
              <a:rPr lang="fr-FR" sz="2600" dirty="0">
                <a:latin typeface="Arial" panose="020B0604020202020204" pitchFamily="34" charset="0"/>
                <a:cs typeface="Arial" panose="020B0604020202020204" pitchFamily="34" charset="0"/>
              </a:rPr>
              <a:t>(</a:t>
            </a:r>
            <a:r>
              <a:rPr lang="fr-FR" sz="2600" dirty="0" err="1">
                <a:latin typeface="Arial" panose="020B0604020202020204" pitchFamily="34" charset="0"/>
                <a:cs typeface="Arial" panose="020B0604020202020204" pitchFamily="34" charset="0"/>
              </a:rPr>
              <a:t>Spino-thalamique</a:t>
            </a:r>
            <a:r>
              <a:rPr lang="fr-FR" sz="2600" dirty="0" smtClean="0">
                <a:latin typeface="Arial" panose="020B0604020202020204" pitchFamily="34" charset="0"/>
                <a:cs typeface="Arial" panose="020B0604020202020204" pitchFamily="34" charset="0"/>
              </a:rPr>
              <a:t>) :</a:t>
            </a:r>
            <a:endParaRPr lang="fr-FR" sz="2600" dirty="0">
              <a:latin typeface="Arial" panose="020B0604020202020204" pitchFamily="34" charset="0"/>
              <a:cs typeface="Arial" panose="020B0604020202020204" pitchFamily="34" charset="0"/>
            </a:endParaRPr>
          </a:p>
          <a:p>
            <a:pPr marL="0" indent="0" algn="ctr">
              <a:buNone/>
            </a:pPr>
            <a:r>
              <a:rPr lang="fr-FR" sz="2600" dirty="0">
                <a:solidFill>
                  <a:srgbClr val="C00000"/>
                </a:solidFill>
                <a:latin typeface="Arial" panose="020B0604020202020204" pitchFamily="34" charset="0"/>
                <a:cs typeface="Arial" panose="020B0604020202020204" pitchFamily="34" charset="0"/>
              </a:rPr>
              <a:t>Moelle épinière → </a:t>
            </a:r>
            <a:r>
              <a:rPr lang="fr-FR" sz="2600" dirty="0" smtClean="0">
                <a:solidFill>
                  <a:srgbClr val="C00000"/>
                </a:solidFill>
                <a:latin typeface="Arial" panose="020B0604020202020204" pitchFamily="34" charset="0"/>
                <a:cs typeface="Arial" panose="020B0604020202020204" pitchFamily="34" charset="0"/>
              </a:rPr>
              <a:t>thalamus</a:t>
            </a:r>
          </a:p>
          <a:p>
            <a:pPr marL="0" indent="0" algn="just">
              <a:buNone/>
            </a:pPr>
            <a:endParaRPr lang="fr-FR" sz="2600" dirty="0">
              <a:solidFill>
                <a:srgbClr val="C0000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fr-FR" sz="2600" dirty="0" smtClean="0">
                <a:latin typeface="Arial" panose="020B0604020202020204" pitchFamily="34" charset="0"/>
                <a:cs typeface="Arial" panose="020B0604020202020204" pitchFamily="34" charset="0"/>
              </a:rPr>
              <a:t> </a:t>
            </a:r>
            <a:r>
              <a:rPr lang="fr-FR" sz="2600" dirty="0" smtClean="0">
                <a:solidFill>
                  <a:srgbClr val="C00000"/>
                </a:solidFill>
                <a:latin typeface="Arial" panose="020B0604020202020204" pitchFamily="34" charset="0"/>
                <a:cs typeface="Arial" panose="020B0604020202020204" pitchFamily="34" charset="0"/>
              </a:rPr>
              <a:t>3ème </a:t>
            </a:r>
            <a:r>
              <a:rPr lang="fr-FR" sz="2600" dirty="0">
                <a:solidFill>
                  <a:srgbClr val="C00000"/>
                </a:solidFill>
                <a:latin typeface="Arial" panose="020B0604020202020204" pitchFamily="34" charset="0"/>
                <a:cs typeface="Arial" panose="020B0604020202020204" pitchFamily="34" charset="0"/>
              </a:rPr>
              <a:t>neurone </a:t>
            </a:r>
            <a:r>
              <a:rPr lang="fr-FR" sz="2600" dirty="0" smtClean="0">
                <a:latin typeface="Arial" panose="020B0604020202020204" pitchFamily="34" charset="0"/>
                <a:cs typeface="Arial" panose="020B0604020202020204" pitchFamily="34" charset="0"/>
              </a:rPr>
              <a:t>= neurone de 3</a:t>
            </a:r>
            <a:r>
              <a:rPr lang="fr-FR" sz="2600" baseline="30000" dirty="0" smtClean="0">
                <a:latin typeface="Arial" panose="020B0604020202020204" pitchFamily="34" charset="0"/>
                <a:cs typeface="Arial" panose="020B0604020202020204" pitchFamily="34" charset="0"/>
              </a:rPr>
              <a:t>ème</a:t>
            </a:r>
            <a:r>
              <a:rPr lang="fr-FR" sz="2600" dirty="0" smtClean="0">
                <a:latin typeface="Arial" panose="020B0604020202020204" pitchFamily="34" charset="0"/>
                <a:cs typeface="Arial" panose="020B0604020202020204" pitchFamily="34" charset="0"/>
              </a:rPr>
              <a:t> ordre = </a:t>
            </a:r>
            <a:r>
              <a:rPr lang="fr-FR" sz="2600" dirty="0" err="1" smtClean="0">
                <a:latin typeface="Arial" panose="020B0604020202020204" pitchFamily="34" charset="0"/>
                <a:cs typeface="Arial" panose="020B0604020202020204" pitchFamily="34" charset="0"/>
              </a:rPr>
              <a:t>Thalamo</a:t>
            </a:r>
            <a:r>
              <a:rPr lang="fr-FR" sz="2600" dirty="0" smtClean="0">
                <a:latin typeface="Arial" panose="020B0604020202020204" pitchFamily="34" charset="0"/>
                <a:cs typeface="Arial" panose="020B0604020202020204" pitchFamily="34" charset="0"/>
              </a:rPr>
              <a:t>-cortical :</a:t>
            </a:r>
            <a:endParaRPr lang="fr-FR" sz="2600" dirty="0">
              <a:latin typeface="Arial" panose="020B0604020202020204" pitchFamily="34" charset="0"/>
              <a:cs typeface="Arial" panose="020B0604020202020204" pitchFamily="34" charset="0"/>
            </a:endParaRPr>
          </a:p>
          <a:p>
            <a:pPr marL="0" indent="0" algn="ctr">
              <a:buNone/>
            </a:pPr>
            <a:r>
              <a:rPr lang="fr-FR" sz="2600" dirty="0">
                <a:solidFill>
                  <a:srgbClr val="C00000"/>
                </a:solidFill>
                <a:latin typeface="Arial" panose="020B0604020202020204" pitchFamily="34" charset="0"/>
                <a:cs typeface="Arial" panose="020B0604020202020204" pitchFamily="34" charset="0"/>
              </a:rPr>
              <a:t>Thalamus → cortex cérébral</a:t>
            </a:r>
          </a:p>
        </p:txBody>
      </p:sp>
      <p:cxnSp>
        <p:nvCxnSpPr>
          <p:cNvPr id="7" name="Connecteur droit 6"/>
          <p:cNvCxnSpPr/>
          <p:nvPr/>
        </p:nvCxnSpPr>
        <p:spPr>
          <a:xfrm>
            <a:off x="1210235" y="1021976"/>
            <a:ext cx="95070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129553" y="1690688"/>
            <a:ext cx="3119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589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Relais </a:t>
            </a:r>
            <a:endParaRPr lang="fr-FR" dirty="0">
              <a:latin typeface="Arial" panose="020B0604020202020204" pitchFamily="34" charset="0"/>
              <a:cs typeface="Arial" panose="020B0604020202020204" pitchFamily="34" charset="0"/>
            </a:endParaRPr>
          </a:p>
        </p:txBody>
      </p:sp>
      <p:sp>
        <p:nvSpPr>
          <p:cNvPr id="5" name="Espace réservé du contenu 4"/>
          <p:cNvSpPr>
            <a:spLocks noGrp="1"/>
          </p:cNvSpPr>
          <p:nvPr>
            <p:ph idx="1"/>
          </p:nvPr>
        </p:nvSpPr>
        <p:spPr/>
        <p:txBody>
          <a:bodyPr/>
          <a:lstStyle/>
          <a:p>
            <a:pPr marL="0" indent="0">
              <a:buNone/>
            </a:pPr>
            <a:r>
              <a:rPr lang="fr-FR" dirty="0" smtClean="0"/>
              <a:t>Les relais entre les différents neurones se font à deux niveaux:</a:t>
            </a:r>
          </a:p>
          <a:p>
            <a:pPr marL="0" indent="0">
              <a:buNone/>
            </a:pPr>
            <a:r>
              <a:rPr lang="fr-FR" dirty="0" smtClean="0"/>
              <a:t> </a:t>
            </a:r>
          </a:p>
          <a:p>
            <a:pPr>
              <a:buFont typeface="Wingdings" panose="05000000000000000000" pitchFamily="2" charset="2"/>
              <a:buChar char="Ø"/>
            </a:pPr>
            <a:r>
              <a:rPr lang="fr-FR" dirty="0" smtClean="0"/>
              <a:t> 1er </a:t>
            </a:r>
            <a:r>
              <a:rPr lang="fr-FR" dirty="0"/>
              <a:t>relais (spinal) : </a:t>
            </a:r>
            <a:endParaRPr lang="fr-FR" dirty="0" smtClean="0"/>
          </a:p>
          <a:p>
            <a:pPr marL="0" indent="0">
              <a:buNone/>
            </a:pPr>
            <a:r>
              <a:rPr lang="fr-FR" dirty="0" smtClean="0"/>
              <a:t>	Corne </a:t>
            </a:r>
            <a:r>
              <a:rPr lang="fr-FR" dirty="0"/>
              <a:t>postérieure de </a:t>
            </a:r>
            <a:r>
              <a:rPr lang="fr-FR" dirty="0" smtClean="0"/>
              <a:t>la moelle </a:t>
            </a:r>
            <a:r>
              <a:rPr lang="fr-FR" dirty="0"/>
              <a:t>épinière.</a:t>
            </a:r>
          </a:p>
          <a:p>
            <a:pPr marL="0" indent="0">
              <a:buNone/>
            </a:pPr>
            <a:endParaRPr lang="fr-FR" dirty="0" smtClean="0"/>
          </a:p>
          <a:p>
            <a:pPr>
              <a:buFont typeface="Wingdings" panose="05000000000000000000" pitchFamily="2" charset="2"/>
              <a:buChar char="Ø"/>
            </a:pPr>
            <a:r>
              <a:rPr lang="fr-FR" dirty="0"/>
              <a:t> </a:t>
            </a:r>
            <a:r>
              <a:rPr lang="fr-FR" dirty="0" smtClean="0"/>
              <a:t>2ème </a:t>
            </a:r>
            <a:r>
              <a:rPr lang="fr-FR" dirty="0"/>
              <a:t>relais (thalamique): </a:t>
            </a:r>
            <a:endParaRPr lang="fr-FR" dirty="0" smtClean="0"/>
          </a:p>
          <a:p>
            <a:pPr marL="0" indent="0">
              <a:buNone/>
            </a:pPr>
            <a:r>
              <a:rPr lang="fr-FR" dirty="0" smtClean="0"/>
              <a:t>	Thalamus</a:t>
            </a:r>
            <a:endParaRPr lang="fr-FR" dirty="0"/>
          </a:p>
        </p:txBody>
      </p:sp>
      <p:cxnSp>
        <p:nvCxnSpPr>
          <p:cNvPr id="9" name="Connecteur droit 8"/>
          <p:cNvCxnSpPr/>
          <p:nvPr/>
        </p:nvCxnSpPr>
        <p:spPr>
          <a:xfrm>
            <a:off x="1075765" y="1381406"/>
            <a:ext cx="3119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84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1" smtClean="0">
                <a:latin typeface="Arial" panose="020B0604020202020204" pitchFamily="34" charset="0"/>
                <a:cs typeface="Arial" panose="020B0604020202020204" pitchFamily="34" charset="0"/>
              </a:rPr>
              <a:t>Objectifs pédagogiques</a:t>
            </a:r>
            <a:endParaRPr lang="fr-FR" dirty="0"/>
          </a:p>
        </p:txBody>
      </p:sp>
      <p:sp>
        <p:nvSpPr>
          <p:cNvPr id="3" name="Espace réservé du contenu 2"/>
          <p:cNvSpPr>
            <a:spLocks noGrp="1"/>
          </p:cNvSpPr>
          <p:nvPr>
            <p:ph idx="1"/>
          </p:nvPr>
        </p:nvSpPr>
        <p:spPr/>
        <p:txBody>
          <a:bodyPr>
            <a:normAutofit lnSpcReduction="10000"/>
          </a:bodyPr>
          <a:lstStyle/>
          <a:p>
            <a:pPr marL="514350" indent="-514350" algn="just">
              <a:lnSpc>
                <a:spcPct val="120000"/>
              </a:lnSpc>
              <a:buFont typeface="+mj-lt"/>
              <a:buAutoNum type="arabicPeriod"/>
            </a:pPr>
            <a:r>
              <a:rPr lang="fr-FR" dirty="0" smtClean="0">
                <a:latin typeface="Arial" panose="020B0604020202020204" pitchFamily="34" charset="0"/>
                <a:cs typeface="Arial" panose="020B0604020202020204" pitchFamily="34" charset="0"/>
              </a:rPr>
              <a:t>Définir la douleur et les notions de nociception , d’</a:t>
            </a:r>
            <a:r>
              <a:rPr lang="fr-FR" dirty="0" err="1">
                <a:latin typeface="Arial" panose="020B0604020202020204" pitchFamily="34" charset="0"/>
                <a:cs typeface="Arial" panose="020B0604020202020204" pitchFamily="34" charset="0"/>
              </a:rPr>
              <a:t>a</a:t>
            </a:r>
            <a:r>
              <a:rPr lang="fr-FR" dirty="0" err="1" smtClean="0">
                <a:latin typeface="Arial" panose="020B0604020202020204" pitchFamily="34" charset="0"/>
                <a:cs typeface="Arial" panose="020B0604020202020204" pitchFamily="34" charset="0"/>
              </a:rPr>
              <a:t>llodynie</a:t>
            </a:r>
            <a:r>
              <a:rPr lang="fr-FR" dirty="0" smtClean="0">
                <a:latin typeface="Arial" panose="020B0604020202020204" pitchFamily="34" charset="0"/>
                <a:cs typeface="Arial" panose="020B0604020202020204" pitchFamily="34" charset="0"/>
              </a:rPr>
              <a:t> et  d’hyperalgésie.</a:t>
            </a:r>
          </a:p>
          <a:p>
            <a:pPr marL="514350" indent="-514350" algn="just">
              <a:lnSpc>
                <a:spcPct val="120000"/>
              </a:lnSpc>
              <a:buFont typeface="+mj-lt"/>
              <a:buAutoNum type="arabicPeriod"/>
            </a:pPr>
            <a:r>
              <a:rPr lang="fr-FR" dirty="0" smtClean="0">
                <a:latin typeface="Arial" panose="020B0604020202020204" pitchFamily="34" charset="0"/>
                <a:cs typeface="Arial" panose="020B0604020202020204" pitchFamily="34" charset="0"/>
              </a:rPr>
              <a:t>Décrire les voies de transmission  et de perception de la douleur. </a:t>
            </a:r>
          </a:p>
          <a:p>
            <a:pPr marL="514350" indent="-514350" algn="just">
              <a:lnSpc>
                <a:spcPct val="120000"/>
              </a:lnSpc>
              <a:buFont typeface="+mj-lt"/>
              <a:buAutoNum type="arabicPeriod"/>
            </a:pPr>
            <a:r>
              <a:rPr lang="fr-FR" dirty="0" smtClean="0">
                <a:latin typeface="Arial" panose="020B0604020202020204" pitchFamily="34" charset="0"/>
                <a:cs typeface="Arial" panose="020B0604020202020204" pitchFamily="34" charset="0"/>
              </a:rPr>
              <a:t>Décrire les différents mécanismes physiopathologiques intervenant dans la douleur (depuis sa genèse à son intégration au niveau cérébral).</a:t>
            </a:r>
          </a:p>
          <a:p>
            <a:pPr marL="514350" indent="-514350" algn="just">
              <a:lnSpc>
                <a:spcPct val="120000"/>
              </a:lnSpc>
              <a:buFont typeface="+mj-lt"/>
              <a:buAutoNum type="arabicPeriod"/>
            </a:pPr>
            <a:r>
              <a:rPr lang="fr-FR" dirty="0" smtClean="0">
                <a:latin typeface="Arial" panose="020B0604020202020204" pitchFamily="34" charset="0"/>
                <a:cs typeface="Arial" panose="020B0604020202020204" pitchFamily="34" charset="0"/>
              </a:rPr>
              <a:t>Exposer le retentissement de la douleur sur l’organisme.</a:t>
            </a:r>
          </a:p>
          <a:p>
            <a:pPr marL="514350" indent="-514350" algn="just">
              <a:lnSpc>
                <a:spcPct val="120000"/>
              </a:lnSpc>
              <a:buFont typeface="+mj-lt"/>
              <a:buAutoNum type="arabicPeriod"/>
            </a:pPr>
            <a:endParaRPr lang="fr-FR" dirty="0">
              <a:latin typeface="Arial" panose="020B0604020202020204" pitchFamily="34" charset="0"/>
              <a:cs typeface="Arial" panose="020B0604020202020204" pitchFamily="34" charset="0"/>
            </a:endParaRPr>
          </a:p>
        </p:txBody>
      </p:sp>
      <p:cxnSp>
        <p:nvCxnSpPr>
          <p:cNvPr id="5" name="Connecteur droit 4"/>
          <p:cNvCxnSpPr/>
          <p:nvPr/>
        </p:nvCxnSpPr>
        <p:spPr>
          <a:xfrm>
            <a:off x="1035424" y="1411941"/>
            <a:ext cx="5943600" cy="13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899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182256"/>
            <a:ext cx="6225540" cy="619724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07" y="840036"/>
            <a:ext cx="4475791" cy="4881684"/>
          </a:xfrm>
          <a:prstGeom prst="rect">
            <a:avLst/>
          </a:prstGeom>
        </p:spPr>
      </p:pic>
      <p:sp>
        <p:nvSpPr>
          <p:cNvPr id="6" name="Éclair 5"/>
          <p:cNvSpPr/>
          <p:nvPr/>
        </p:nvSpPr>
        <p:spPr>
          <a:xfrm>
            <a:off x="107577" y="4572581"/>
            <a:ext cx="263562" cy="43030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0648" y="4141694"/>
            <a:ext cx="883575" cy="430887"/>
          </a:xfrm>
          <a:prstGeom prst="rect">
            <a:avLst/>
          </a:prstGeom>
          <a:noFill/>
        </p:spPr>
        <p:txBody>
          <a:bodyPr wrap="none" rtlCol="0">
            <a:spAutoFit/>
          </a:bodyPr>
          <a:lstStyle/>
          <a:p>
            <a:r>
              <a:rPr lang="fr-FR" sz="1100" dirty="0" smtClean="0">
                <a:latin typeface="Arial" panose="020B0604020202020204" pitchFamily="34" charset="0"/>
                <a:cs typeface="Arial" panose="020B0604020202020204" pitchFamily="34" charset="0"/>
              </a:rPr>
              <a:t>Stimulus</a:t>
            </a:r>
          </a:p>
          <a:p>
            <a:r>
              <a:rPr lang="fr-FR" sz="1100" dirty="0" smtClean="0">
                <a:latin typeface="Arial" panose="020B0604020202020204" pitchFamily="34" charset="0"/>
                <a:cs typeface="Arial" panose="020B0604020202020204" pitchFamily="34" charset="0"/>
              </a:rPr>
              <a:t>douloureux</a:t>
            </a:r>
            <a:endParaRPr lang="fr-FR" sz="1100" dirty="0">
              <a:latin typeface="Arial" panose="020B0604020202020204" pitchFamily="34" charset="0"/>
              <a:cs typeface="Arial" panose="020B0604020202020204" pitchFamily="34" charset="0"/>
            </a:endParaRPr>
          </a:p>
        </p:txBody>
      </p:sp>
      <p:sp>
        <p:nvSpPr>
          <p:cNvPr id="11" name="ZoneTexte 10"/>
          <p:cNvSpPr txBox="1"/>
          <p:nvPr/>
        </p:nvSpPr>
        <p:spPr>
          <a:xfrm>
            <a:off x="5299607" y="6379499"/>
            <a:ext cx="3451714" cy="400110"/>
          </a:xfrm>
          <a:prstGeom prst="rect">
            <a:avLst/>
          </a:prstGeom>
          <a:noFill/>
          <a:ln w="38100">
            <a:solidFill>
              <a:srgbClr val="C00000"/>
            </a:solidFill>
          </a:ln>
        </p:spPr>
        <p:txBody>
          <a:bodyPr wrap="none" rtlCol="0">
            <a:spAutoFit/>
          </a:bodyPr>
          <a:lstStyle/>
          <a:p>
            <a:r>
              <a:rPr lang="fr-FR" sz="2000" dirty="0" smtClean="0">
                <a:latin typeface="Arial" panose="020B0604020202020204" pitchFamily="34" charset="0"/>
                <a:cs typeface="Arial" panose="020B0604020202020204" pitchFamily="34" charset="0"/>
              </a:rPr>
              <a:t>Trajet du message nociceptif</a:t>
            </a:r>
            <a:endParaRPr lang="fr-FR" sz="2000" dirty="0">
              <a:latin typeface="Arial" panose="020B0604020202020204" pitchFamily="34" charset="0"/>
              <a:cs typeface="Arial" panose="020B0604020202020204" pitchFamily="34" charset="0"/>
            </a:endParaRPr>
          </a:p>
        </p:txBody>
      </p:sp>
      <p:sp>
        <p:nvSpPr>
          <p:cNvPr id="12" name="ZoneTexte 11"/>
          <p:cNvSpPr txBox="1"/>
          <p:nvPr/>
        </p:nvSpPr>
        <p:spPr>
          <a:xfrm>
            <a:off x="1506071" y="6148666"/>
            <a:ext cx="1112805" cy="461665"/>
          </a:xfrm>
          <a:prstGeom prst="rect">
            <a:avLst/>
          </a:prstGeom>
          <a:noFill/>
          <a:ln w="28575">
            <a:solidFill>
              <a:srgbClr val="0070C0"/>
            </a:solidFill>
          </a:ln>
        </p:spPr>
        <p:txBody>
          <a:bodyPr wrap="none" rtlCol="0">
            <a:spAutoFit/>
          </a:bodyPr>
          <a:lstStyle/>
          <a:p>
            <a:r>
              <a:rPr lang="fr-FR" sz="1200" dirty="0" smtClean="0">
                <a:latin typeface="Arial" panose="020B0604020202020204" pitchFamily="34" charset="0"/>
                <a:cs typeface="Arial" panose="020B0604020202020204" pitchFamily="34" charset="0"/>
              </a:rPr>
              <a:t>1</a:t>
            </a:r>
            <a:r>
              <a:rPr lang="fr-FR" sz="1200" baseline="30000" dirty="0" smtClean="0">
                <a:latin typeface="Arial" panose="020B0604020202020204" pitchFamily="34" charset="0"/>
                <a:cs typeface="Arial" panose="020B0604020202020204" pitchFamily="34" charset="0"/>
              </a:rPr>
              <a:t>er</a:t>
            </a:r>
            <a:r>
              <a:rPr lang="fr-FR" sz="1200" dirty="0" smtClean="0">
                <a:latin typeface="Arial" panose="020B0604020202020204" pitchFamily="34" charset="0"/>
                <a:cs typeface="Arial" panose="020B0604020202020204" pitchFamily="34" charset="0"/>
              </a:rPr>
              <a:t> neurone:</a:t>
            </a:r>
          </a:p>
          <a:p>
            <a:r>
              <a:rPr lang="fr-FR" sz="1200" dirty="0" err="1">
                <a:latin typeface="Arial" panose="020B0604020202020204" pitchFamily="34" charset="0"/>
                <a:cs typeface="Arial" panose="020B0604020202020204" pitchFamily="34" charset="0"/>
              </a:rPr>
              <a:t>P</a:t>
            </a:r>
            <a:r>
              <a:rPr lang="fr-FR" sz="1200" dirty="0" err="1" smtClean="0">
                <a:latin typeface="Arial" panose="020B0604020202020204" pitchFamily="34" charset="0"/>
                <a:cs typeface="Arial" panose="020B0604020202020204" pitchFamily="34" charset="0"/>
              </a:rPr>
              <a:t>rotoneurone</a:t>
            </a:r>
            <a:endParaRPr lang="fr-FR" sz="1200" dirty="0">
              <a:latin typeface="Arial" panose="020B0604020202020204" pitchFamily="34" charset="0"/>
              <a:cs typeface="Arial" panose="020B0604020202020204" pitchFamily="34" charset="0"/>
            </a:endParaRPr>
          </a:p>
        </p:txBody>
      </p:sp>
      <p:sp>
        <p:nvSpPr>
          <p:cNvPr id="13" name="ZoneTexte 12"/>
          <p:cNvSpPr txBox="1"/>
          <p:nvPr/>
        </p:nvSpPr>
        <p:spPr>
          <a:xfrm>
            <a:off x="4563035" y="3937523"/>
            <a:ext cx="1452642" cy="646331"/>
          </a:xfrm>
          <a:prstGeom prst="rect">
            <a:avLst/>
          </a:prstGeom>
          <a:noFill/>
          <a:ln w="28575">
            <a:solidFill>
              <a:srgbClr val="0070C0"/>
            </a:solidFill>
          </a:ln>
        </p:spPr>
        <p:txBody>
          <a:bodyPr wrap="none" rtlCol="0">
            <a:spAutoFit/>
          </a:bodyPr>
          <a:lstStyle/>
          <a:p>
            <a:r>
              <a:rPr lang="fr-FR" sz="1200" dirty="0" smtClean="0">
                <a:latin typeface="Arial" panose="020B0604020202020204" pitchFamily="34" charset="0"/>
                <a:cs typeface="Arial" panose="020B0604020202020204" pitchFamily="34" charset="0"/>
              </a:rPr>
              <a:t>2ème neurone:</a:t>
            </a:r>
          </a:p>
          <a:p>
            <a:r>
              <a:rPr lang="fr-FR" sz="1200" dirty="0" err="1" smtClean="0">
                <a:latin typeface="Arial" panose="020B0604020202020204" pitchFamily="34" charset="0"/>
                <a:cs typeface="Arial" panose="020B0604020202020204" pitchFamily="34" charset="0"/>
              </a:rPr>
              <a:t>Deutoneurone</a:t>
            </a:r>
            <a:r>
              <a:rPr lang="fr-FR" sz="1200" dirty="0" smtClean="0">
                <a:latin typeface="Arial" panose="020B0604020202020204" pitchFamily="34" charset="0"/>
                <a:cs typeface="Arial" panose="020B0604020202020204" pitchFamily="34" charset="0"/>
              </a:rPr>
              <a:t> </a:t>
            </a:r>
          </a:p>
          <a:p>
            <a:r>
              <a:rPr lang="fr-FR" sz="1200" dirty="0" smtClean="0">
                <a:latin typeface="Arial" panose="020B0604020202020204" pitchFamily="34" charset="0"/>
                <a:cs typeface="Arial" panose="020B0604020202020204" pitchFamily="34" charset="0"/>
              </a:rPr>
              <a:t>(</a:t>
            </a:r>
            <a:r>
              <a:rPr lang="fr-FR" sz="1200" dirty="0" err="1" smtClean="0">
                <a:latin typeface="Arial" panose="020B0604020202020204" pitchFamily="34" charset="0"/>
                <a:cs typeface="Arial" panose="020B0604020202020204" pitchFamily="34" charset="0"/>
              </a:rPr>
              <a:t>spino-thalamique</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p:txBody>
      </p:sp>
      <p:sp>
        <p:nvSpPr>
          <p:cNvPr id="14" name="ZoneTexte 13"/>
          <p:cNvSpPr txBox="1"/>
          <p:nvPr/>
        </p:nvSpPr>
        <p:spPr>
          <a:xfrm>
            <a:off x="5110621" y="1421180"/>
            <a:ext cx="1317990" cy="461665"/>
          </a:xfrm>
          <a:prstGeom prst="rect">
            <a:avLst/>
          </a:prstGeom>
          <a:noFill/>
          <a:ln w="28575">
            <a:solidFill>
              <a:srgbClr val="0070C0"/>
            </a:solidFill>
          </a:ln>
        </p:spPr>
        <p:txBody>
          <a:bodyPr wrap="none" rtlCol="0">
            <a:spAutoFit/>
          </a:bodyPr>
          <a:lstStyle/>
          <a:p>
            <a:r>
              <a:rPr lang="fr-FR" sz="1200" dirty="0" smtClean="0">
                <a:latin typeface="Arial" panose="020B0604020202020204" pitchFamily="34" charset="0"/>
                <a:cs typeface="Arial" panose="020B0604020202020204" pitchFamily="34" charset="0"/>
              </a:rPr>
              <a:t>3ème neurone:</a:t>
            </a:r>
          </a:p>
          <a:p>
            <a:r>
              <a:rPr lang="fr-FR" sz="1200" dirty="0" err="1" smtClean="0">
                <a:latin typeface="Arial" panose="020B0604020202020204" pitchFamily="34" charset="0"/>
                <a:cs typeface="Arial" panose="020B0604020202020204" pitchFamily="34" charset="0"/>
              </a:rPr>
              <a:t>Thalamo</a:t>
            </a:r>
            <a:r>
              <a:rPr lang="fr-FR" sz="1200" dirty="0" smtClean="0">
                <a:latin typeface="Arial" panose="020B0604020202020204" pitchFamily="34" charset="0"/>
                <a:cs typeface="Arial" panose="020B0604020202020204" pitchFamily="34" charset="0"/>
              </a:rPr>
              <a:t>-cortical</a:t>
            </a:r>
            <a:endParaRPr lang="fr-FR" sz="1200" dirty="0">
              <a:latin typeface="Arial" panose="020B0604020202020204" pitchFamily="34" charset="0"/>
              <a:cs typeface="Arial" panose="020B0604020202020204" pitchFamily="34" charset="0"/>
            </a:endParaRPr>
          </a:p>
        </p:txBody>
      </p:sp>
      <p:sp>
        <p:nvSpPr>
          <p:cNvPr id="15" name="ZoneTexte 14"/>
          <p:cNvSpPr txBox="1"/>
          <p:nvPr/>
        </p:nvSpPr>
        <p:spPr>
          <a:xfrm>
            <a:off x="520849" y="840036"/>
            <a:ext cx="1019831" cy="461665"/>
          </a:xfrm>
          <a:prstGeom prst="rect">
            <a:avLst/>
          </a:prstGeom>
          <a:noFill/>
          <a:ln w="28575">
            <a:solidFill>
              <a:schemeClr val="accent6">
                <a:lumMod val="75000"/>
              </a:schemeClr>
            </a:solidFill>
          </a:ln>
        </p:spPr>
        <p:txBody>
          <a:bodyPr wrap="none" rtlCol="0">
            <a:spAutoFit/>
          </a:bodyPr>
          <a:lstStyle/>
          <a:p>
            <a:r>
              <a:rPr lang="fr-FR" sz="1200" dirty="0" smtClean="0">
                <a:latin typeface="Arial" panose="020B0604020202020204" pitchFamily="34" charset="0"/>
                <a:cs typeface="Arial" panose="020B0604020202020204" pitchFamily="34" charset="0"/>
              </a:rPr>
              <a:t>2ème relais:</a:t>
            </a:r>
          </a:p>
          <a:p>
            <a:r>
              <a:rPr lang="fr-FR" sz="1200" dirty="0" smtClean="0">
                <a:latin typeface="Arial" panose="020B0604020202020204" pitchFamily="34" charset="0"/>
                <a:cs typeface="Arial" panose="020B0604020202020204" pitchFamily="34" charset="0"/>
              </a:rPr>
              <a:t>Thalamique</a:t>
            </a:r>
            <a:endParaRPr lang="fr-FR" sz="1200" dirty="0">
              <a:latin typeface="Arial" panose="020B0604020202020204" pitchFamily="34" charset="0"/>
              <a:cs typeface="Arial" panose="020B0604020202020204" pitchFamily="34" charset="0"/>
            </a:endParaRPr>
          </a:p>
        </p:txBody>
      </p:sp>
      <p:cxnSp>
        <p:nvCxnSpPr>
          <p:cNvPr id="17" name="Connecteur droit avec flèche 16"/>
          <p:cNvCxnSpPr>
            <a:stCxn id="15" idx="3"/>
          </p:cNvCxnSpPr>
          <p:nvPr/>
        </p:nvCxnSpPr>
        <p:spPr>
          <a:xfrm>
            <a:off x="1540680" y="1070869"/>
            <a:ext cx="866344" cy="8557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21040" y="3319195"/>
            <a:ext cx="813043" cy="461665"/>
          </a:xfrm>
          <a:prstGeom prst="rect">
            <a:avLst/>
          </a:prstGeom>
          <a:noFill/>
          <a:ln w="28575">
            <a:solidFill>
              <a:schemeClr val="accent6">
                <a:lumMod val="75000"/>
              </a:schemeClr>
            </a:solidFill>
          </a:ln>
        </p:spPr>
        <p:txBody>
          <a:bodyPr wrap="none" rtlCol="0">
            <a:spAutoFit/>
          </a:bodyPr>
          <a:lstStyle/>
          <a:p>
            <a:r>
              <a:rPr lang="fr-FR" sz="1200" dirty="0" smtClean="0">
                <a:latin typeface="Arial" panose="020B0604020202020204" pitchFamily="34" charset="0"/>
                <a:cs typeface="Arial" panose="020B0604020202020204" pitchFamily="34" charset="0"/>
              </a:rPr>
              <a:t>1</a:t>
            </a:r>
            <a:r>
              <a:rPr lang="fr-FR" sz="1200" baseline="30000" dirty="0" smtClean="0">
                <a:latin typeface="Arial" panose="020B0604020202020204" pitchFamily="34" charset="0"/>
                <a:cs typeface="Arial" panose="020B0604020202020204" pitchFamily="34" charset="0"/>
              </a:rPr>
              <a:t>er</a:t>
            </a:r>
            <a:r>
              <a:rPr lang="fr-FR" sz="1200" dirty="0" smtClean="0">
                <a:latin typeface="Arial" panose="020B0604020202020204" pitchFamily="34" charset="0"/>
                <a:cs typeface="Arial" panose="020B0604020202020204" pitchFamily="34" charset="0"/>
              </a:rPr>
              <a:t> relais:</a:t>
            </a:r>
          </a:p>
          <a:p>
            <a:r>
              <a:rPr lang="fr-FR" sz="1200" dirty="0">
                <a:latin typeface="Arial" panose="020B0604020202020204" pitchFamily="34" charset="0"/>
                <a:cs typeface="Arial" panose="020B0604020202020204" pitchFamily="34" charset="0"/>
              </a:rPr>
              <a:t>S</a:t>
            </a:r>
            <a:r>
              <a:rPr lang="fr-FR" sz="1200" dirty="0" smtClean="0">
                <a:latin typeface="Arial" panose="020B0604020202020204" pitchFamily="34" charset="0"/>
                <a:cs typeface="Arial" panose="020B0604020202020204" pitchFamily="34" charset="0"/>
              </a:rPr>
              <a:t>pinal</a:t>
            </a:r>
            <a:endParaRPr lang="fr-FR" sz="1200" dirty="0">
              <a:latin typeface="Arial" panose="020B0604020202020204" pitchFamily="34" charset="0"/>
              <a:cs typeface="Arial" panose="020B0604020202020204" pitchFamily="34" charset="0"/>
            </a:endParaRPr>
          </a:p>
        </p:txBody>
      </p:sp>
      <p:cxnSp>
        <p:nvCxnSpPr>
          <p:cNvPr id="21" name="Connecteur droit avec flèche 20"/>
          <p:cNvCxnSpPr/>
          <p:nvPr/>
        </p:nvCxnSpPr>
        <p:spPr>
          <a:xfrm>
            <a:off x="927847" y="3792071"/>
            <a:ext cx="1156447" cy="63201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796119" y="3937523"/>
            <a:ext cx="1221809" cy="461665"/>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Corne post </a:t>
            </a:r>
          </a:p>
          <a:p>
            <a:r>
              <a:rPr lang="fr-FR" sz="1200" dirty="0" smtClean="0">
                <a:latin typeface="Arial" panose="020B0604020202020204" pitchFamily="34" charset="0"/>
                <a:cs typeface="Arial" panose="020B0604020202020204" pitchFamily="34" charset="0"/>
              </a:rPr>
              <a:t>moelle épinière</a:t>
            </a:r>
            <a:endParaRPr lang="fr-FR" sz="1200" dirty="0">
              <a:latin typeface="Arial" panose="020B0604020202020204" pitchFamily="34" charset="0"/>
              <a:cs typeface="Arial" panose="020B0604020202020204" pitchFamily="34" charset="0"/>
            </a:endParaRPr>
          </a:p>
        </p:txBody>
      </p:sp>
      <p:sp>
        <p:nvSpPr>
          <p:cNvPr id="24" name="Ellipse 23"/>
          <p:cNvSpPr/>
          <p:nvPr/>
        </p:nvSpPr>
        <p:spPr>
          <a:xfrm>
            <a:off x="1681199" y="3937523"/>
            <a:ext cx="1304048" cy="497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517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latin typeface="Arial" panose="020B0604020202020204" pitchFamily="34" charset="0"/>
                <a:cs typeface="Arial" panose="020B0604020202020204" pitchFamily="34" charset="0"/>
              </a:rPr>
              <a:t>Physiopathologie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86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11306" y="870884"/>
            <a:ext cx="10515600" cy="5355104"/>
          </a:xfrm>
        </p:spPr>
        <p:txBody>
          <a:bodyPr>
            <a:normAutofit/>
          </a:bodyPr>
          <a:lstStyle/>
          <a:p>
            <a:pPr marL="0" indent="0" algn="just">
              <a:lnSpc>
                <a:spcPct val="150000"/>
              </a:lnSpc>
              <a:buNone/>
            </a:pPr>
            <a:r>
              <a:rPr lang="fr-FR" dirty="0" smtClean="0">
                <a:latin typeface="Arial" panose="020B0604020202020204" pitchFamily="34" charset="0"/>
                <a:cs typeface="Arial" panose="020B0604020202020204" pitchFamily="34" charset="0"/>
              </a:rPr>
              <a:t>	La </a:t>
            </a:r>
            <a:r>
              <a:rPr lang="fr-FR" dirty="0">
                <a:latin typeface="Arial" panose="020B0604020202020204" pitchFamily="34" charset="0"/>
                <a:cs typeface="Arial" panose="020B0604020202020204" pitchFamily="34" charset="0"/>
              </a:rPr>
              <a:t>douleur, de la nociception à la sensation douloureuse, est un phénomène complexe mettant en jeu des mécanismes électrophysiologiques et neurochimiques où trois étapes vont se </a:t>
            </a:r>
            <a:r>
              <a:rPr lang="fr-FR" dirty="0" smtClean="0">
                <a:latin typeface="Arial" panose="020B0604020202020204" pitchFamily="34" charset="0"/>
                <a:cs typeface="Arial" panose="020B0604020202020204" pitchFamily="34" charset="0"/>
              </a:rPr>
              <a:t>succéder :</a:t>
            </a:r>
          </a:p>
          <a:p>
            <a:pPr marL="0" indent="0" algn="just">
              <a:lnSpc>
                <a:spcPct val="100000"/>
              </a:lnSpc>
              <a:buNone/>
            </a:pPr>
            <a:endParaRPr lang="fr-FR" dirty="0">
              <a:latin typeface="Arial" panose="020B0604020202020204" pitchFamily="34" charset="0"/>
              <a:cs typeface="Arial" panose="020B0604020202020204" pitchFamily="34" charset="0"/>
            </a:endParaRPr>
          </a:p>
          <a:p>
            <a:pPr marL="0" indent="0" algn="just">
              <a:lnSpc>
                <a:spcPct val="100000"/>
              </a:lnSpc>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La nociception.</a:t>
            </a:r>
            <a:endParaRPr lang="fr-FR" dirty="0">
              <a:latin typeface="Arial" panose="020B0604020202020204" pitchFamily="34" charset="0"/>
              <a:cs typeface="Arial" panose="020B0604020202020204" pitchFamily="34" charset="0"/>
            </a:endParaRPr>
          </a:p>
          <a:p>
            <a:pPr marL="0" indent="0" algn="just">
              <a:lnSpc>
                <a:spcPct val="100000"/>
              </a:lnSpc>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relais au niveau de la corne </a:t>
            </a:r>
            <a:r>
              <a:rPr lang="fr-FR" dirty="0" smtClean="0">
                <a:latin typeface="Arial" panose="020B0604020202020204" pitchFamily="34" charset="0"/>
                <a:cs typeface="Arial" panose="020B0604020202020204" pitchFamily="34" charset="0"/>
              </a:rPr>
              <a:t>dorsale.</a:t>
            </a:r>
            <a:endParaRPr lang="fr-FR" dirty="0">
              <a:latin typeface="Arial" panose="020B0604020202020204" pitchFamily="34" charset="0"/>
              <a:cs typeface="Arial" panose="020B0604020202020204" pitchFamily="34" charset="0"/>
            </a:endParaRPr>
          </a:p>
          <a:p>
            <a:pPr marL="0" indent="0" algn="just">
              <a:lnSpc>
                <a:spcPct val="100000"/>
              </a:lnSpc>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L’intégration </a:t>
            </a:r>
            <a:r>
              <a:rPr lang="fr-FR" dirty="0">
                <a:latin typeface="Arial" panose="020B0604020202020204" pitchFamily="34" charset="0"/>
                <a:cs typeface="Arial" panose="020B0604020202020204" pitchFamily="34" charset="0"/>
              </a:rPr>
              <a:t>au niveau du </a:t>
            </a:r>
            <a:r>
              <a:rPr lang="fr-FR" dirty="0" smtClean="0">
                <a:latin typeface="Arial" panose="020B0604020202020204" pitchFamily="34" charset="0"/>
                <a:cs typeface="Arial" panose="020B0604020202020204" pitchFamily="34" charset="0"/>
              </a:rPr>
              <a:t>cerveau.</a:t>
            </a:r>
            <a:endParaRPr lang="fr-FR" dirty="0">
              <a:latin typeface="Arial" panose="020B0604020202020204" pitchFamily="34" charset="0"/>
              <a:cs typeface="Arial" panose="020B0604020202020204" pitchFamily="34" charset="0"/>
            </a:endParaRPr>
          </a:p>
          <a:p>
            <a:pPr marL="0" indent="0">
              <a:lnSpc>
                <a:spcPct val="100000"/>
              </a:lnSpc>
              <a:buNone/>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995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42" y="776287"/>
            <a:ext cx="9003646" cy="5305425"/>
          </a:xfrm>
          <a:prstGeom prst="rect">
            <a:avLst/>
          </a:prstGeom>
        </p:spPr>
      </p:pic>
      <p:sp>
        <p:nvSpPr>
          <p:cNvPr id="5" name="ZoneTexte 4"/>
          <p:cNvSpPr txBox="1"/>
          <p:nvPr/>
        </p:nvSpPr>
        <p:spPr>
          <a:xfrm>
            <a:off x="9318811" y="5666213"/>
            <a:ext cx="2739853" cy="830997"/>
          </a:xfrm>
          <a:prstGeom prst="rect">
            <a:avLst/>
          </a:prstGeom>
          <a:noFill/>
        </p:spPr>
        <p:txBody>
          <a:bodyPr wrap="none" rtlCol="0">
            <a:spAutoFit/>
          </a:bodyPr>
          <a:lstStyle/>
          <a:p>
            <a:r>
              <a:rPr lang="fr-FR" sz="1600" dirty="0" smtClean="0">
                <a:latin typeface="Arial" panose="020B0604020202020204" pitchFamily="34" charset="0"/>
                <a:cs typeface="Arial" panose="020B0604020202020204" pitchFamily="34" charset="0"/>
              </a:rPr>
              <a:t>Transformation </a:t>
            </a:r>
            <a:r>
              <a:rPr lang="fr-FR" sz="1600" dirty="0">
                <a:latin typeface="Arial" panose="020B0604020202020204" pitchFamily="34" charset="0"/>
                <a:cs typeface="Arial" panose="020B0604020202020204" pitchFamily="34" charset="0"/>
              </a:rPr>
              <a:t>de l'énergie </a:t>
            </a:r>
            <a:endParaRPr lang="fr-FR" sz="1600" dirty="0" smtClean="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du stimulus en </a:t>
            </a:r>
            <a:r>
              <a:rPr lang="fr-FR" sz="1600" dirty="0">
                <a:latin typeface="Arial" panose="020B0604020202020204" pitchFamily="34" charset="0"/>
                <a:cs typeface="Arial" panose="020B0604020202020204" pitchFamily="34" charset="0"/>
              </a:rPr>
              <a:t>un message </a:t>
            </a:r>
            <a:endParaRPr lang="fr-FR" sz="1600" dirty="0" smtClean="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nerveux</a:t>
            </a:r>
            <a:r>
              <a:rPr lang="fr-FR" sz="1600" dirty="0">
                <a:latin typeface="Arial" panose="020B0604020202020204" pitchFamily="34" charset="0"/>
                <a:cs typeface="Arial" panose="020B0604020202020204" pitchFamily="34" charset="0"/>
              </a:rPr>
              <a:t>. </a:t>
            </a:r>
          </a:p>
        </p:txBody>
      </p:sp>
      <p:sp>
        <p:nvSpPr>
          <p:cNvPr id="6" name="Ellipse 5"/>
          <p:cNvSpPr/>
          <p:nvPr/>
        </p:nvSpPr>
        <p:spPr>
          <a:xfrm>
            <a:off x="9113758" y="5530383"/>
            <a:ext cx="2944906" cy="11026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c 6"/>
          <p:cNvSpPr/>
          <p:nvPr/>
        </p:nvSpPr>
        <p:spPr>
          <a:xfrm>
            <a:off x="8749419" y="4408183"/>
            <a:ext cx="1506071" cy="2244399"/>
          </a:xfrm>
          <a:prstGeom prst="arc">
            <a:avLst>
              <a:gd name="adj1" fmla="val 1583792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478162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9" y="907212"/>
            <a:ext cx="9003646" cy="5305425"/>
          </a:xfrm>
          <a:prstGeom prst="rect">
            <a:avLst/>
          </a:prstGeom>
        </p:spPr>
      </p:pic>
      <p:sp>
        <p:nvSpPr>
          <p:cNvPr id="5" name="ZoneTexte 4"/>
          <p:cNvSpPr txBox="1"/>
          <p:nvPr/>
        </p:nvSpPr>
        <p:spPr>
          <a:xfrm>
            <a:off x="9318811" y="5733547"/>
            <a:ext cx="2739853" cy="830997"/>
          </a:xfrm>
          <a:prstGeom prst="rect">
            <a:avLst/>
          </a:prstGeom>
          <a:noFill/>
        </p:spPr>
        <p:txBody>
          <a:bodyPr wrap="none" rtlCol="0">
            <a:spAutoFit/>
          </a:bodyPr>
          <a:lstStyle/>
          <a:p>
            <a:r>
              <a:rPr lang="fr-FR" sz="1600" dirty="0" smtClean="0">
                <a:latin typeface="Arial" panose="020B0604020202020204" pitchFamily="34" charset="0"/>
                <a:cs typeface="Arial" panose="020B0604020202020204" pitchFamily="34" charset="0"/>
              </a:rPr>
              <a:t>Transformation </a:t>
            </a:r>
            <a:r>
              <a:rPr lang="fr-FR" sz="1600" dirty="0">
                <a:latin typeface="Arial" panose="020B0604020202020204" pitchFamily="34" charset="0"/>
                <a:cs typeface="Arial" panose="020B0604020202020204" pitchFamily="34" charset="0"/>
              </a:rPr>
              <a:t>de l'énergie </a:t>
            </a:r>
            <a:endParaRPr lang="fr-FR" sz="1600" dirty="0" smtClean="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du stimulus en </a:t>
            </a:r>
            <a:r>
              <a:rPr lang="fr-FR" sz="1600" dirty="0">
                <a:latin typeface="Arial" panose="020B0604020202020204" pitchFamily="34" charset="0"/>
                <a:cs typeface="Arial" panose="020B0604020202020204" pitchFamily="34" charset="0"/>
              </a:rPr>
              <a:t>un message </a:t>
            </a:r>
            <a:endParaRPr lang="fr-FR" sz="1600" dirty="0" smtClean="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nerveux</a:t>
            </a:r>
            <a:r>
              <a:rPr lang="fr-FR" sz="1600" dirty="0">
                <a:latin typeface="Arial" panose="020B0604020202020204" pitchFamily="34" charset="0"/>
                <a:cs typeface="Arial" panose="020B0604020202020204" pitchFamily="34" charset="0"/>
              </a:rPr>
              <a:t>. </a:t>
            </a:r>
          </a:p>
        </p:txBody>
      </p:sp>
      <p:sp>
        <p:nvSpPr>
          <p:cNvPr id="6" name="Ellipse 5"/>
          <p:cNvSpPr/>
          <p:nvPr/>
        </p:nvSpPr>
        <p:spPr>
          <a:xfrm>
            <a:off x="9117975" y="5597716"/>
            <a:ext cx="2944906" cy="11026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c 6"/>
          <p:cNvSpPr/>
          <p:nvPr/>
        </p:nvSpPr>
        <p:spPr>
          <a:xfrm>
            <a:off x="8756143" y="4486512"/>
            <a:ext cx="1506071" cy="2222407"/>
          </a:xfrm>
          <a:prstGeom prst="arc">
            <a:avLst>
              <a:gd name="adj1" fmla="val 1583792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537882" y="59856"/>
            <a:ext cx="10972800" cy="769441"/>
          </a:xfrm>
          <a:prstGeom prst="rect">
            <a:avLst/>
          </a:prstGeom>
        </p:spPr>
        <p:txBody>
          <a:bodyPr wrap="square">
            <a:spAutoFit/>
          </a:bodyPr>
          <a:lstStyle/>
          <a:p>
            <a:pPr algn="just">
              <a:buNone/>
            </a:pPr>
            <a:r>
              <a:rPr lang="fr-FR" sz="2200" dirty="0">
                <a:latin typeface="Arial" panose="020B0604020202020204" pitchFamily="34" charset="0"/>
                <a:cs typeface="Arial" panose="020B0604020202020204" pitchFamily="34" charset="0"/>
              </a:rPr>
              <a:t>Entre le message douloureux et la perception de la douleur, il existe une cascade électrique et chimique qui se divise en 4 étapes distinctes</a:t>
            </a:r>
          </a:p>
        </p:txBody>
      </p:sp>
      <p:sp>
        <p:nvSpPr>
          <p:cNvPr id="9" name="Rectangle 8"/>
          <p:cNvSpPr/>
          <p:nvPr/>
        </p:nvSpPr>
        <p:spPr>
          <a:xfrm>
            <a:off x="5370730" y="1382235"/>
            <a:ext cx="3141258" cy="830997"/>
          </a:xfrm>
          <a:prstGeom prst="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1" indent="-457200">
              <a:buSzPct val="70000"/>
            </a:pPr>
            <a:r>
              <a:rPr lang="fr-FR" sz="1600" dirty="0" err="1">
                <a:solidFill>
                  <a:srgbClr val="002060"/>
                </a:solidFill>
                <a:latin typeface="Arial" panose="020B0604020202020204" pitchFamily="34" charset="0"/>
                <a:cs typeface="Arial" panose="020B0604020202020204" pitchFamily="34" charset="0"/>
              </a:rPr>
              <a:t>Gate</a:t>
            </a:r>
            <a:r>
              <a:rPr lang="fr-FR" sz="1600" dirty="0">
                <a:solidFill>
                  <a:srgbClr val="002060"/>
                </a:solidFill>
                <a:latin typeface="Arial" panose="020B0604020202020204" pitchFamily="34" charset="0"/>
                <a:cs typeface="Arial" panose="020B0604020202020204" pitchFamily="34" charset="0"/>
              </a:rPr>
              <a:t>-control </a:t>
            </a:r>
          </a:p>
          <a:p>
            <a:pPr lvl="1" indent="-457200">
              <a:buSzPct val="70000"/>
            </a:pPr>
            <a:r>
              <a:rPr lang="fr-FR" sz="1600" dirty="0">
                <a:solidFill>
                  <a:srgbClr val="002060"/>
                </a:solidFill>
                <a:latin typeface="Arial" panose="020B0604020202020204" pitchFamily="34" charset="0"/>
                <a:cs typeface="Arial" panose="020B0604020202020204" pitchFamily="34" charset="0"/>
              </a:rPr>
              <a:t>Contrôle inhibiteur diffus</a:t>
            </a:r>
          </a:p>
          <a:p>
            <a:pPr lvl="1" indent="-457200">
              <a:buSzPct val="70000"/>
            </a:pPr>
            <a:r>
              <a:rPr lang="fr-FR" sz="1600" dirty="0">
                <a:solidFill>
                  <a:srgbClr val="002060"/>
                </a:solidFill>
                <a:latin typeface="Arial" panose="020B0604020202020204" pitchFamily="34" charset="0"/>
                <a:cs typeface="Arial" panose="020B0604020202020204" pitchFamily="34" charset="0"/>
              </a:rPr>
              <a:t>Contrôle des centres supérieurs</a:t>
            </a:r>
          </a:p>
        </p:txBody>
      </p:sp>
      <p:sp>
        <p:nvSpPr>
          <p:cNvPr id="3" name="Arc 2"/>
          <p:cNvSpPr/>
          <p:nvPr/>
        </p:nvSpPr>
        <p:spPr>
          <a:xfrm rot="18537860">
            <a:off x="4660814" y="2040264"/>
            <a:ext cx="839071" cy="564776"/>
          </a:xfrm>
          <a:prstGeom prst="arc">
            <a:avLst>
              <a:gd name="adj1" fmla="val 1578251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10000837" y="4857448"/>
            <a:ext cx="1751892" cy="369332"/>
          </a:xfrm>
          <a:prstGeom prst="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1" indent="-457200">
              <a:buSzPct val="70000"/>
            </a:pPr>
            <a:r>
              <a:rPr lang="fr-FR" dirty="0">
                <a:solidFill>
                  <a:srgbClr val="002060"/>
                </a:solidFill>
                <a:latin typeface="Arial" panose="020B0604020202020204" pitchFamily="34" charset="0"/>
                <a:cs typeface="Arial" panose="020B0604020202020204" pitchFamily="34" charset="0"/>
              </a:rPr>
              <a:t>Nocicepteurs </a:t>
            </a:r>
          </a:p>
        </p:txBody>
      </p:sp>
      <p:sp>
        <p:nvSpPr>
          <p:cNvPr id="11" name="Rectangle 10"/>
          <p:cNvSpPr/>
          <p:nvPr/>
        </p:nvSpPr>
        <p:spPr>
          <a:xfrm>
            <a:off x="8309525" y="2705361"/>
            <a:ext cx="2018571" cy="369332"/>
          </a:xfrm>
          <a:prstGeom prst="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1" indent="-457200">
              <a:buSzPct val="70000"/>
            </a:pPr>
            <a:r>
              <a:rPr lang="fr-FR" dirty="0">
                <a:solidFill>
                  <a:srgbClr val="002060"/>
                </a:solidFill>
                <a:latin typeface="Arial" panose="020B0604020202020204" pitchFamily="34" charset="0"/>
                <a:cs typeface="Arial" panose="020B0604020202020204" pitchFamily="34" charset="0"/>
              </a:rPr>
              <a:t>Fibres nerveuses </a:t>
            </a:r>
          </a:p>
        </p:txBody>
      </p:sp>
      <p:sp>
        <p:nvSpPr>
          <p:cNvPr id="12" name="Arc 11"/>
          <p:cNvSpPr/>
          <p:nvPr/>
        </p:nvSpPr>
        <p:spPr>
          <a:xfrm rot="18537860">
            <a:off x="7609280" y="2776307"/>
            <a:ext cx="839071" cy="564776"/>
          </a:xfrm>
          <a:prstGeom prst="arc">
            <a:avLst>
              <a:gd name="adj1" fmla="val 1578251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4043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0656" y="636046"/>
            <a:ext cx="3491661" cy="461665"/>
          </a:xfrm>
          <a:prstGeom prst="rect">
            <a:avLst/>
          </a:prstGeom>
          <a:noFill/>
          <a:ln w="28575">
            <a:solidFill>
              <a:srgbClr val="00B050"/>
            </a:solidFill>
          </a:ln>
        </p:spPr>
        <p:txBody>
          <a:bodyPr wrap="none" rtlCol="0">
            <a:spAutoFit/>
          </a:bodyPr>
          <a:lstStyle/>
          <a:p>
            <a:r>
              <a:rPr lang="fr-FR" sz="2400" dirty="0" smtClean="0">
                <a:latin typeface="Arial" panose="020B0604020202020204" pitchFamily="34" charset="0"/>
                <a:cs typeface="Arial" panose="020B0604020202020204" pitchFamily="34" charset="0"/>
              </a:rPr>
              <a:t>Stimulation douloureuse</a:t>
            </a:r>
            <a:endParaRPr lang="fr-FR" sz="2400" dirty="0">
              <a:latin typeface="Arial" panose="020B0604020202020204" pitchFamily="34" charset="0"/>
              <a:cs typeface="Arial" panose="020B0604020202020204" pitchFamily="34" charset="0"/>
            </a:endParaRPr>
          </a:p>
        </p:txBody>
      </p:sp>
      <p:sp>
        <p:nvSpPr>
          <p:cNvPr id="3" name="ZoneTexte 2"/>
          <p:cNvSpPr txBox="1"/>
          <p:nvPr/>
        </p:nvSpPr>
        <p:spPr>
          <a:xfrm>
            <a:off x="3398860" y="2072640"/>
            <a:ext cx="5835252" cy="830997"/>
          </a:xfrm>
          <a:prstGeom prst="rect">
            <a:avLst/>
          </a:prstGeom>
          <a:noFill/>
          <a:ln w="28575">
            <a:solidFill>
              <a:srgbClr val="00B050"/>
            </a:solidFill>
          </a:ln>
        </p:spPr>
        <p:txBody>
          <a:bodyPr wrap="none" rtlCol="0">
            <a:spAutoFit/>
          </a:bodyPr>
          <a:lstStyle/>
          <a:p>
            <a:pPr algn="ctr"/>
            <a:r>
              <a:rPr lang="fr-FR" sz="2400" dirty="0" smtClean="0">
                <a:latin typeface="Arial" panose="020B0604020202020204" pitchFamily="34" charset="0"/>
                <a:cs typeface="Arial" panose="020B0604020202020204" pitchFamily="34" charset="0"/>
              </a:rPr>
              <a:t>D’une information ou message nociceptif </a:t>
            </a:r>
          </a:p>
          <a:p>
            <a:pPr algn="ctr"/>
            <a:r>
              <a:rPr lang="fr-FR" sz="2400" dirty="0" smtClean="0">
                <a:latin typeface="Arial" panose="020B0604020202020204" pitchFamily="34" charset="0"/>
                <a:cs typeface="Arial" panose="020B0604020202020204" pitchFamily="34" charset="0"/>
              </a:rPr>
              <a:t>au niveau du nocicepteur</a:t>
            </a:r>
            <a:endParaRPr lang="fr-FR" sz="2400" dirty="0">
              <a:latin typeface="Arial" panose="020B0604020202020204" pitchFamily="34" charset="0"/>
              <a:cs typeface="Arial" panose="020B0604020202020204" pitchFamily="34" charset="0"/>
            </a:endParaRPr>
          </a:p>
        </p:txBody>
      </p:sp>
      <p:sp>
        <p:nvSpPr>
          <p:cNvPr id="4" name="ZoneTexte 3"/>
          <p:cNvSpPr txBox="1"/>
          <p:nvPr/>
        </p:nvSpPr>
        <p:spPr>
          <a:xfrm>
            <a:off x="2821843" y="3878566"/>
            <a:ext cx="6989286" cy="830997"/>
          </a:xfrm>
          <a:prstGeom prst="rect">
            <a:avLst/>
          </a:prstGeom>
          <a:noFill/>
          <a:ln w="28575">
            <a:solidFill>
              <a:srgbClr val="00B050"/>
            </a:solidFill>
          </a:ln>
        </p:spPr>
        <p:txBody>
          <a:bodyPr wrap="none" rtlCol="0">
            <a:spAutoFit/>
          </a:bodyPr>
          <a:lstStyle/>
          <a:p>
            <a:pPr algn="ctr"/>
            <a:r>
              <a:rPr lang="fr-FR" sz="2400" dirty="0" smtClean="0">
                <a:latin typeface="Arial" panose="020B0604020202020204" pitchFamily="34" charset="0"/>
                <a:cs typeface="Arial" panose="020B0604020202020204" pitchFamily="34" charset="0"/>
              </a:rPr>
              <a:t>Par des fibres spécifiques (voies afférentes </a:t>
            </a:r>
            <a:r>
              <a:rPr lang="fr-FR" sz="2400" dirty="0" err="1">
                <a:latin typeface="Arial" panose="020B0604020202020204" pitchFamily="34" charset="0"/>
                <a:cs typeface="Arial" panose="020B0604020202020204" pitchFamily="34" charset="0"/>
              </a:rPr>
              <a:t>Aδ</a:t>
            </a:r>
            <a:r>
              <a:rPr lang="fr-FR" sz="2400" dirty="0">
                <a:latin typeface="Arial" panose="020B0604020202020204" pitchFamily="34" charset="0"/>
                <a:cs typeface="Arial" panose="020B0604020202020204" pitchFamily="34" charset="0"/>
              </a:rPr>
              <a:t>, C</a:t>
            </a:r>
            <a:r>
              <a:rPr lang="fr-FR" sz="2400" dirty="0" smtClean="0">
                <a:latin typeface="Arial" panose="020B0604020202020204" pitchFamily="34" charset="0"/>
                <a:cs typeface="Arial" panose="020B0604020202020204" pitchFamily="34" charset="0"/>
              </a:rPr>
              <a:t> </a:t>
            </a:r>
          </a:p>
          <a:p>
            <a:pPr algn="ctr"/>
            <a:r>
              <a:rPr lang="fr-FR" sz="2400" dirty="0" smtClean="0">
                <a:latin typeface="Arial" panose="020B0604020202020204" pitchFamily="34" charset="0"/>
                <a:cs typeface="Arial" panose="020B0604020202020204" pitchFamily="34" charset="0"/>
              </a:rPr>
              <a:t>du système nerveux sensoriel)</a:t>
            </a:r>
            <a:endParaRPr lang="fr-FR" sz="2400" dirty="0">
              <a:latin typeface="Arial" panose="020B0604020202020204" pitchFamily="34" charset="0"/>
              <a:cs typeface="Arial" panose="020B0604020202020204" pitchFamily="34" charset="0"/>
            </a:endParaRPr>
          </a:p>
        </p:txBody>
      </p:sp>
      <p:sp>
        <p:nvSpPr>
          <p:cNvPr id="5" name="ZoneTexte 4"/>
          <p:cNvSpPr txBox="1"/>
          <p:nvPr/>
        </p:nvSpPr>
        <p:spPr>
          <a:xfrm>
            <a:off x="2437009" y="5576915"/>
            <a:ext cx="7758953" cy="461665"/>
          </a:xfrm>
          <a:prstGeom prst="rect">
            <a:avLst/>
          </a:prstGeom>
          <a:noFill/>
          <a:ln w="28575">
            <a:solidFill>
              <a:srgbClr val="00B050"/>
            </a:solidFill>
          </a:ln>
        </p:spPr>
        <p:txBody>
          <a:bodyPr wrap="square" rtlCol="0">
            <a:spAutoFit/>
          </a:bodyPr>
          <a:lstStyle/>
          <a:p>
            <a:r>
              <a:rPr lang="fr-FR" sz="2400" dirty="0" smtClean="0">
                <a:latin typeface="Arial" panose="020B0604020202020204" pitchFamily="34" charset="0"/>
                <a:cs typeface="Arial" panose="020B0604020202020204" pitchFamily="34" charset="0"/>
              </a:rPr>
              <a:t>Dans le système nerveux central : ME et cerveau</a:t>
            </a:r>
            <a:endParaRPr lang="fr-FR" sz="2400" dirty="0">
              <a:latin typeface="Arial" panose="020B0604020202020204" pitchFamily="34" charset="0"/>
              <a:cs typeface="Arial" panose="020B0604020202020204" pitchFamily="34" charset="0"/>
            </a:endParaRPr>
          </a:p>
        </p:txBody>
      </p:sp>
      <p:cxnSp>
        <p:nvCxnSpPr>
          <p:cNvPr id="7" name="Connecteur droit avec flèche 6"/>
          <p:cNvCxnSpPr>
            <a:stCxn id="2" idx="2"/>
            <a:endCxn id="3" idx="0"/>
          </p:cNvCxnSpPr>
          <p:nvPr/>
        </p:nvCxnSpPr>
        <p:spPr>
          <a:xfrm flipH="1">
            <a:off x="6316486" y="1097711"/>
            <a:ext cx="1" cy="974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3" idx="2"/>
            <a:endCxn id="4" idx="0"/>
          </p:cNvCxnSpPr>
          <p:nvPr/>
        </p:nvCxnSpPr>
        <p:spPr>
          <a:xfrm>
            <a:off x="6316486" y="2903637"/>
            <a:ext cx="0" cy="974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4" idx="2"/>
            <a:endCxn id="5" idx="0"/>
          </p:cNvCxnSpPr>
          <p:nvPr/>
        </p:nvCxnSpPr>
        <p:spPr>
          <a:xfrm>
            <a:off x="6316486" y="4709563"/>
            <a:ext cx="0" cy="86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898341" y="1400509"/>
            <a:ext cx="105670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Genèse </a:t>
            </a:r>
            <a:endParaRPr lang="fr-FR" dirty="0">
              <a:latin typeface="Arial" panose="020B0604020202020204" pitchFamily="34" charset="0"/>
              <a:cs typeface="Arial" panose="020B0604020202020204" pitchFamily="34" charset="0"/>
            </a:endParaRPr>
          </a:p>
        </p:txBody>
      </p:sp>
      <p:sp>
        <p:nvSpPr>
          <p:cNvPr id="14" name="ZoneTexte 13"/>
          <p:cNvSpPr txBox="1"/>
          <p:nvPr/>
        </p:nvSpPr>
        <p:spPr>
          <a:xfrm>
            <a:off x="6898341" y="3168536"/>
            <a:ext cx="1612364"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Transmission </a:t>
            </a:r>
            <a:endParaRPr lang="fr-FR" dirty="0">
              <a:latin typeface="Arial" panose="020B0604020202020204" pitchFamily="34" charset="0"/>
              <a:cs typeface="Arial" panose="020B0604020202020204" pitchFamily="34" charset="0"/>
            </a:endParaRPr>
          </a:p>
        </p:txBody>
      </p:sp>
      <p:sp>
        <p:nvSpPr>
          <p:cNvPr id="15" name="ZoneTexte 14"/>
          <p:cNvSpPr txBox="1"/>
          <p:nvPr/>
        </p:nvSpPr>
        <p:spPr>
          <a:xfrm>
            <a:off x="6989787" y="4958573"/>
            <a:ext cx="1338828"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Intégration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93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790"/>
            <a:ext cx="10515600" cy="921077"/>
          </a:xfrm>
        </p:spPr>
        <p:txBody>
          <a:bodyPr>
            <a:normAutofit/>
          </a:bodyPr>
          <a:lstStyle/>
          <a:p>
            <a:r>
              <a:rPr lang="fr-FR" sz="3600" dirty="0">
                <a:latin typeface="Arial" panose="020B0604020202020204" pitchFamily="34" charset="0"/>
                <a:cs typeface="Arial" panose="020B0604020202020204" pitchFamily="34" charset="0"/>
              </a:rPr>
              <a:t>1</a:t>
            </a:r>
            <a:r>
              <a:rPr lang="fr-FR" sz="3600" dirty="0" smtClean="0">
                <a:latin typeface="Arial" panose="020B0604020202020204" pitchFamily="34" charset="0"/>
                <a:cs typeface="Arial" panose="020B0604020202020204" pitchFamily="34" charset="0"/>
              </a:rPr>
              <a:t>. De la périphérie à la ME</a:t>
            </a:r>
            <a:endParaRPr lang="fr-FR" sz="36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a:xfrm>
            <a:off x="288459" y="943540"/>
            <a:ext cx="5709116" cy="992835"/>
          </a:xfrm>
        </p:spPr>
        <p:txBody>
          <a:bodyPr>
            <a:normAutofit/>
          </a:bodyPr>
          <a:lstStyle/>
          <a:p>
            <a:r>
              <a:rPr lang="fr-FR" dirty="0">
                <a:latin typeface="Arial" panose="020B0604020202020204" pitchFamily="34" charset="0"/>
                <a:cs typeface="Arial" panose="020B0604020202020204" pitchFamily="34" charset="0"/>
              </a:rPr>
              <a:t>1.1. Neurorécepteurs - Nocicepteurs</a:t>
            </a:r>
            <a:r>
              <a:rPr lang="fr-FR"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2"/>
          </p:nvPr>
        </p:nvSpPr>
        <p:spPr>
          <a:xfrm>
            <a:off x="288459" y="1685084"/>
            <a:ext cx="5157787" cy="4863633"/>
          </a:xfrm>
          <a:ln>
            <a:solidFill>
              <a:schemeClr val="accent1">
                <a:lumMod val="75000"/>
              </a:schemeClr>
            </a:solidFill>
          </a:ln>
        </p:spPr>
        <p:txBody>
          <a:bodyPr>
            <a:normAutofit lnSpcReduction="10000"/>
          </a:bodyPr>
          <a:lstStyle/>
          <a:p>
            <a:pPr algn="just">
              <a:lnSpc>
                <a:spcPct val="15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Récepteurs </a:t>
            </a:r>
            <a:r>
              <a:rPr lang="fr-FR" sz="2000" dirty="0">
                <a:latin typeface="Arial" panose="020B0604020202020204" pitchFamily="34" charset="0"/>
                <a:cs typeface="Arial" panose="020B0604020202020204" pitchFamily="34" charset="0"/>
              </a:rPr>
              <a:t>périphériques de la douleur</a:t>
            </a:r>
            <a:r>
              <a:rPr lang="fr-FR" sz="20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Tous les organes sont équipés de </a:t>
            </a:r>
            <a:r>
              <a:rPr lang="fr-FR" sz="2000" dirty="0" smtClean="0">
                <a:latin typeface="Arial" panose="020B0604020202020204" pitchFamily="34" charset="0"/>
                <a:cs typeface="Arial" panose="020B0604020202020204" pitchFamily="34" charset="0"/>
              </a:rPr>
              <a:t>nocicepteurs à l’exception </a:t>
            </a:r>
            <a:r>
              <a:rPr lang="fr-FR" sz="2000" dirty="0">
                <a:latin typeface="Arial" panose="020B0604020202020204" pitchFamily="34" charset="0"/>
                <a:cs typeface="Arial" panose="020B0604020202020204" pitchFamily="34" charset="0"/>
              </a:rPr>
              <a:t>du cerveau </a:t>
            </a:r>
            <a:r>
              <a:rPr lang="fr-FR" sz="2000" dirty="0" smtClean="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seules les méninges en </a:t>
            </a:r>
            <a:r>
              <a:rPr lang="fr-FR" sz="2000" dirty="0" smtClean="0">
                <a:latin typeface="Arial" panose="020B0604020202020204" pitchFamily="34" charset="0"/>
                <a:cs typeface="Arial" panose="020B0604020202020204" pitchFamily="34" charset="0"/>
              </a:rPr>
              <a:t>sont équipées</a:t>
            </a:r>
            <a:r>
              <a:rPr lang="fr-FR" sz="2000" dirty="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Ce sont des détecteurs spécifiques reliés à </a:t>
            </a:r>
            <a:r>
              <a:rPr lang="fr-FR" sz="2000" dirty="0" smtClean="0">
                <a:latin typeface="Arial" panose="020B0604020202020204" pitchFamily="34" charset="0"/>
                <a:cs typeface="Arial" panose="020B0604020202020204" pitchFamily="34" charset="0"/>
              </a:rPr>
              <a:t>des fibres </a:t>
            </a:r>
            <a:r>
              <a:rPr lang="fr-FR" sz="2000" dirty="0">
                <a:latin typeface="Arial" panose="020B0604020202020204" pitchFamily="34" charset="0"/>
                <a:cs typeface="Arial" panose="020B0604020202020204" pitchFamily="34" charset="0"/>
              </a:rPr>
              <a:t>nerveuses appelées «neurones primaires» </a:t>
            </a:r>
            <a:r>
              <a:rPr lang="fr-FR" sz="2000" dirty="0" smtClean="0">
                <a:latin typeface="Arial" panose="020B0604020202020204" pitchFamily="34" charset="0"/>
                <a:cs typeface="Arial" panose="020B0604020202020204" pitchFamily="34" charset="0"/>
              </a:rPr>
              <a:t>ou «afférences </a:t>
            </a:r>
            <a:r>
              <a:rPr lang="fr-FR" sz="2000" dirty="0">
                <a:latin typeface="Arial" panose="020B0604020202020204" pitchFamily="34" charset="0"/>
                <a:cs typeface="Arial" panose="020B0604020202020204" pitchFamily="34" charset="0"/>
              </a:rPr>
              <a:t>primaires» dont le corps cellulaire </a:t>
            </a:r>
            <a:r>
              <a:rPr lang="fr-FR" sz="2000" dirty="0" smtClean="0">
                <a:latin typeface="Arial" panose="020B0604020202020204" pitchFamily="34" charset="0"/>
                <a:cs typeface="Arial" panose="020B0604020202020204" pitchFamily="34" charset="0"/>
              </a:rPr>
              <a:t>se trouve </a:t>
            </a:r>
            <a:r>
              <a:rPr lang="fr-FR" sz="2000" dirty="0">
                <a:latin typeface="Arial" panose="020B0604020202020204" pitchFamily="34" charset="0"/>
                <a:cs typeface="Arial" panose="020B0604020202020204" pitchFamily="34" charset="0"/>
              </a:rPr>
              <a:t>au niveau des ganglions rachidiens.</a:t>
            </a:r>
          </a:p>
        </p:txBody>
      </p:sp>
      <p:pic>
        <p:nvPicPr>
          <p:cNvPr id="4" name="Image 3"/>
          <p:cNvPicPr>
            <a:picLocks noChangeAspect="1"/>
          </p:cNvPicPr>
          <p:nvPr/>
        </p:nvPicPr>
        <p:blipFill>
          <a:blip r:embed="rId2">
            <a:lum bright="-20000" contrast="40000"/>
          </a:blip>
          <a:stretch>
            <a:fillRect/>
          </a:stretch>
        </p:blipFill>
        <p:spPr>
          <a:xfrm>
            <a:off x="5564071" y="1799407"/>
            <a:ext cx="6627929" cy="4634986"/>
          </a:xfrm>
          <a:prstGeom prst="rect">
            <a:avLst/>
          </a:prstGeom>
          <a:ln>
            <a:solidFill>
              <a:srgbClr val="00B050"/>
            </a:solidFill>
          </a:ln>
        </p:spPr>
      </p:pic>
      <p:pic>
        <p:nvPicPr>
          <p:cNvPr id="8" name="Image 7"/>
          <p:cNvPicPr>
            <a:picLocks noChangeAspect="1"/>
          </p:cNvPicPr>
          <p:nvPr/>
        </p:nvPicPr>
        <p:blipFill>
          <a:blip r:embed="rId3"/>
          <a:stretch>
            <a:fillRect/>
          </a:stretch>
        </p:blipFill>
        <p:spPr>
          <a:xfrm>
            <a:off x="8230335" y="256334"/>
            <a:ext cx="1295400" cy="1428750"/>
          </a:xfrm>
          <a:prstGeom prst="rect">
            <a:avLst/>
          </a:prstGeom>
        </p:spPr>
      </p:pic>
      <p:cxnSp>
        <p:nvCxnSpPr>
          <p:cNvPr id="10" name="Connecteur droit avec flèche 9"/>
          <p:cNvCxnSpPr/>
          <p:nvPr/>
        </p:nvCxnSpPr>
        <p:spPr>
          <a:xfrm flipV="1">
            <a:off x="5836024" y="943540"/>
            <a:ext cx="2272552" cy="32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471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790"/>
            <a:ext cx="10515600" cy="921077"/>
          </a:xfrm>
        </p:spPr>
        <p:txBody>
          <a:bodyPr>
            <a:normAutofit/>
          </a:bodyPr>
          <a:lstStyle/>
          <a:p>
            <a:r>
              <a:rPr lang="fr-FR" sz="3600" dirty="0">
                <a:latin typeface="Arial" panose="020B0604020202020204" pitchFamily="34" charset="0"/>
                <a:cs typeface="Arial" panose="020B0604020202020204" pitchFamily="34" charset="0"/>
              </a:rPr>
              <a:t>1</a:t>
            </a:r>
            <a:r>
              <a:rPr lang="fr-FR" sz="3600" dirty="0" smtClean="0">
                <a:latin typeface="Arial" panose="020B0604020202020204" pitchFamily="34" charset="0"/>
                <a:cs typeface="Arial" panose="020B0604020202020204" pitchFamily="34" charset="0"/>
              </a:rPr>
              <a:t>. De la périphérie à la ME</a:t>
            </a:r>
            <a:endParaRPr lang="fr-FR" sz="36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a:xfrm>
            <a:off x="288459" y="943540"/>
            <a:ext cx="5709116" cy="992835"/>
          </a:xfrm>
        </p:spPr>
        <p:txBody>
          <a:bodyPr>
            <a:normAutofit/>
          </a:bodyPr>
          <a:lstStyle/>
          <a:p>
            <a:r>
              <a:rPr lang="fr-FR" dirty="0">
                <a:latin typeface="Arial" panose="020B0604020202020204" pitchFamily="34" charset="0"/>
                <a:cs typeface="Arial" panose="020B0604020202020204" pitchFamily="34" charset="0"/>
              </a:rPr>
              <a:t>1.1. Neurorécepteurs - Nocicepteurs</a:t>
            </a:r>
            <a:r>
              <a:rPr lang="fr-FR"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2"/>
          </p:nvPr>
        </p:nvSpPr>
        <p:spPr>
          <a:xfrm>
            <a:off x="564123" y="1644744"/>
            <a:ext cx="5157787" cy="4863632"/>
          </a:xfrm>
          <a:ln>
            <a:solidFill>
              <a:schemeClr val="accent1">
                <a:lumMod val="75000"/>
              </a:schemeClr>
            </a:solidFill>
          </a:ln>
        </p:spPr>
        <p:txBody>
          <a:bodyPr>
            <a:normAutofit/>
          </a:bodyPr>
          <a:lstStyle/>
          <a:p>
            <a:pPr algn="just">
              <a:lnSpc>
                <a:spcPct val="15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Leur stimulation (</a:t>
            </a:r>
            <a:r>
              <a:rPr lang="fr-FR" sz="2000" dirty="0">
                <a:latin typeface="Arial" panose="020B0604020202020204" pitchFamily="34" charset="0"/>
                <a:cs typeface="Arial" panose="020B0604020202020204" pitchFamily="34" charset="0"/>
              </a:rPr>
              <a:t>activation) se fait par </a:t>
            </a:r>
            <a:r>
              <a:rPr lang="fr-FR" sz="2000" dirty="0" smtClean="0">
                <a:latin typeface="Arial" panose="020B0604020202020204" pitchFamily="34" charset="0"/>
                <a:cs typeface="Arial" panose="020B0604020202020204" pitchFamily="34" charset="0"/>
              </a:rPr>
              <a:t>action directe </a:t>
            </a:r>
            <a:r>
              <a:rPr lang="fr-FR" sz="2000" dirty="0">
                <a:latin typeface="Arial" panose="020B0604020202020204" pitchFamily="34" charset="0"/>
                <a:cs typeface="Arial" panose="020B0604020202020204" pitchFamily="34" charset="0"/>
              </a:rPr>
              <a:t>(lésion tissulaire) et </a:t>
            </a:r>
            <a:r>
              <a:rPr lang="fr-FR" sz="2000" dirty="0" smtClean="0">
                <a:latin typeface="Arial" panose="020B0604020202020204" pitchFamily="34" charset="0"/>
                <a:cs typeface="Arial" panose="020B0604020202020204" pitchFamily="34" charset="0"/>
              </a:rPr>
              <a:t>indirecte (substances </a:t>
            </a:r>
            <a:r>
              <a:rPr lang="fr-FR" sz="2000" dirty="0">
                <a:latin typeface="Arial" panose="020B0604020202020204" pitchFamily="34" charset="0"/>
                <a:cs typeface="Arial" panose="020B0604020202020204" pitchFamily="34" charset="0"/>
              </a:rPr>
              <a:t>algogènes endogènes libérées </a:t>
            </a:r>
            <a:r>
              <a:rPr lang="fr-FR" sz="2000" dirty="0" smtClean="0">
                <a:latin typeface="Arial" panose="020B0604020202020204" pitchFamily="34" charset="0"/>
                <a:cs typeface="Arial" panose="020B0604020202020204" pitchFamily="34" charset="0"/>
              </a:rPr>
              <a:t>par le </a:t>
            </a:r>
            <a:r>
              <a:rPr lang="fr-FR" sz="2000" dirty="0">
                <a:latin typeface="Arial" panose="020B0604020202020204" pitchFamily="34" charset="0"/>
                <a:cs typeface="Arial" panose="020B0604020202020204" pitchFamily="34" charset="0"/>
              </a:rPr>
              <a:t>tissu lésé</a:t>
            </a:r>
            <a:r>
              <a:rPr lang="fr-FR" sz="2000" dirty="0" smtClean="0">
                <a:latin typeface="Arial" panose="020B0604020202020204" pitchFamily="34" charset="0"/>
                <a:cs typeface="Arial" panose="020B0604020202020204" pitchFamily="34" charset="0"/>
              </a:rPr>
              <a:t>).</a:t>
            </a:r>
          </a:p>
          <a:p>
            <a:pPr marL="0" indent="0" algn="just">
              <a:lnSpc>
                <a:spcPct val="150000"/>
              </a:lnSpc>
              <a:buNone/>
            </a:pPr>
            <a:endParaRPr lang="fr-F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L’activation </a:t>
            </a:r>
            <a:r>
              <a:rPr lang="fr-FR" sz="2000" dirty="0">
                <a:latin typeface="Arial" panose="020B0604020202020204" pitchFamily="34" charset="0"/>
                <a:cs typeface="Arial" panose="020B0604020202020204" pitchFamily="34" charset="0"/>
              </a:rPr>
              <a:t>de ces nocicepteurs se fait donc par </a:t>
            </a:r>
            <a:r>
              <a:rPr lang="fr-FR" sz="2000" dirty="0" smtClean="0">
                <a:latin typeface="Arial" panose="020B0604020202020204" pitchFamily="34" charset="0"/>
                <a:cs typeface="Arial" panose="020B0604020202020204" pitchFamily="34" charset="0"/>
              </a:rPr>
              <a:t>un ensemble </a:t>
            </a:r>
            <a:r>
              <a:rPr lang="fr-FR" sz="2000" dirty="0">
                <a:latin typeface="Arial" panose="020B0604020202020204" pitchFamily="34" charset="0"/>
                <a:cs typeface="Arial" panose="020B0604020202020204" pitchFamily="34" charset="0"/>
              </a:rPr>
              <a:t>de médiateurs chimiques libérés </a:t>
            </a:r>
            <a:r>
              <a:rPr lang="fr-FR" sz="2000" dirty="0" smtClean="0">
                <a:latin typeface="Arial" panose="020B0604020202020204" pitchFamily="34" charset="0"/>
                <a:cs typeface="Arial" panose="020B0604020202020204" pitchFamily="34" charset="0"/>
              </a:rPr>
              <a:t>sur place</a:t>
            </a:r>
            <a:r>
              <a:rPr lang="fr-FR" sz="2000" dirty="0">
                <a:latin typeface="Arial" panose="020B0604020202020204" pitchFamily="34" charset="0"/>
                <a:cs typeface="Arial" panose="020B0604020202020204" pitchFamily="34" charset="0"/>
              </a:rPr>
              <a:t>, constituant ainsi une « </a:t>
            </a:r>
            <a:r>
              <a:rPr lang="fr-FR" sz="2000" dirty="0" smtClean="0">
                <a:latin typeface="Arial" panose="020B0604020202020204" pitchFamily="34" charset="0"/>
                <a:cs typeface="Arial" panose="020B0604020202020204" pitchFamily="34" charset="0"/>
              </a:rPr>
              <a:t>soupe inflammatoire ».</a:t>
            </a:r>
            <a:endParaRPr lang="fr-FR" sz="2000"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a:lum bright="-20000" contrast="40000"/>
          </a:blip>
          <a:stretch>
            <a:fillRect/>
          </a:stretch>
        </p:blipFill>
        <p:spPr>
          <a:xfrm>
            <a:off x="5903845" y="2388743"/>
            <a:ext cx="6288155" cy="3375634"/>
          </a:xfrm>
          <a:prstGeom prst="rect">
            <a:avLst/>
          </a:prstGeom>
          <a:ln>
            <a:solidFill>
              <a:srgbClr val="00B050"/>
            </a:solidFill>
          </a:ln>
        </p:spPr>
      </p:pic>
    </p:spTree>
    <p:extLst>
      <p:ext uri="{BB962C8B-B14F-4D97-AF65-F5344CB8AC3E}">
        <p14:creationId xmlns:p14="http://schemas.microsoft.com/office/powerpoint/2010/main" val="1744150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790"/>
            <a:ext cx="10515600" cy="921077"/>
          </a:xfrm>
        </p:spPr>
        <p:txBody>
          <a:bodyPr>
            <a:normAutofit/>
          </a:bodyPr>
          <a:lstStyle/>
          <a:p>
            <a:r>
              <a:rPr lang="fr-FR" sz="3600" dirty="0">
                <a:latin typeface="Arial" panose="020B0604020202020204" pitchFamily="34" charset="0"/>
                <a:cs typeface="Arial" panose="020B0604020202020204" pitchFamily="34" charset="0"/>
              </a:rPr>
              <a:t>1</a:t>
            </a:r>
            <a:r>
              <a:rPr lang="fr-FR" sz="3600" dirty="0" smtClean="0">
                <a:latin typeface="Arial" panose="020B0604020202020204" pitchFamily="34" charset="0"/>
                <a:cs typeface="Arial" panose="020B0604020202020204" pitchFamily="34" charset="0"/>
              </a:rPr>
              <a:t>. De la périphérie à la ME</a:t>
            </a:r>
            <a:endParaRPr lang="fr-FR" sz="36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a:xfrm>
            <a:off x="288459" y="943540"/>
            <a:ext cx="5709116" cy="992835"/>
          </a:xfrm>
        </p:spPr>
        <p:txBody>
          <a:bodyPr>
            <a:normAutofit/>
          </a:bodyPr>
          <a:lstStyle/>
          <a:p>
            <a:r>
              <a:rPr lang="fr-FR" dirty="0" smtClean="0">
                <a:latin typeface="Arial" panose="020B0604020202020204" pitchFamily="34" charset="0"/>
                <a:cs typeface="Arial" panose="020B0604020202020204" pitchFamily="34" charset="0"/>
              </a:rPr>
              <a:t>1. 2. Voies afférentes périphériques :</a:t>
            </a:r>
          </a:p>
          <a:p>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2"/>
          </p:nvPr>
        </p:nvSpPr>
        <p:spPr>
          <a:xfrm>
            <a:off x="564123" y="1644744"/>
            <a:ext cx="5157787" cy="5038444"/>
          </a:xfrm>
          <a:ln>
            <a:solidFill>
              <a:schemeClr val="accent1">
                <a:lumMod val="75000"/>
              </a:schemeClr>
            </a:solidFill>
          </a:ln>
        </p:spPr>
        <p:txBody>
          <a:bodyPr>
            <a:normAutofit lnSpcReduction="10000"/>
          </a:bodyPr>
          <a:lstStyle/>
          <a:p>
            <a:pPr algn="just">
              <a:lnSpc>
                <a:spcPct val="10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Transmission de la sensibilité de </a:t>
            </a:r>
            <a:r>
              <a:rPr lang="fr-FR" sz="2000" dirty="0" smtClean="0">
                <a:latin typeface="Arial" panose="020B0604020202020204" pitchFamily="34" charset="0"/>
                <a:cs typeface="Arial" panose="020B0604020202020204" pitchFamily="34" charset="0"/>
              </a:rPr>
              <a:t>la périphérie </a:t>
            </a:r>
            <a:r>
              <a:rPr lang="fr-FR" sz="2000" dirty="0">
                <a:latin typeface="Arial" panose="020B0604020202020204" pitchFamily="34" charset="0"/>
                <a:cs typeface="Arial" panose="020B0604020202020204" pitchFamily="34" charset="0"/>
              </a:rPr>
              <a:t>vers la moelle épinière</a:t>
            </a:r>
            <a:r>
              <a:rPr lang="fr-FR" sz="2000" dirty="0" smtClean="0">
                <a:latin typeface="Arial" panose="020B0604020202020204" pitchFamily="34" charset="0"/>
                <a:cs typeface="Arial" panose="020B0604020202020204" pitchFamily="34" charset="0"/>
              </a:rPr>
              <a:t>.</a:t>
            </a:r>
          </a:p>
          <a:p>
            <a:pPr algn="just">
              <a:lnSpc>
                <a:spcPct val="100000"/>
              </a:lnSpc>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3 groupes de fibres nerveuses </a:t>
            </a:r>
            <a:r>
              <a:rPr lang="fr-FR" sz="2000" dirty="0" smtClean="0">
                <a:latin typeface="Arial" panose="020B0604020202020204" pitchFamily="34" charset="0"/>
                <a:cs typeface="Arial" panose="020B0604020202020204" pitchFamily="34" charset="0"/>
              </a:rPr>
              <a:t>contenues dans </a:t>
            </a:r>
            <a:r>
              <a:rPr lang="fr-FR" sz="2000" dirty="0">
                <a:latin typeface="Arial" panose="020B0604020202020204" pitchFamily="34" charset="0"/>
                <a:cs typeface="Arial" panose="020B0604020202020204" pitchFamily="34" charset="0"/>
              </a:rPr>
              <a:t>un nerf sensitif d’origine cutanée </a:t>
            </a:r>
            <a:r>
              <a:rPr lang="fr-FR" sz="2000" dirty="0" smtClean="0">
                <a:latin typeface="Arial" panose="020B0604020202020204" pitchFamily="34" charset="0"/>
                <a:cs typeface="Arial" panose="020B0604020202020204" pitchFamily="34" charset="0"/>
              </a:rPr>
              <a:t>Aβ, </a:t>
            </a:r>
            <a:r>
              <a:rPr lang="fr-FR" sz="2000" dirty="0" err="1" smtClean="0">
                <a:latin typeface="Arial" panose="020B0604020202020204" pitchFamily="34" charset="0"/>
                <a:cs typeface="Arial" panose="020B0604020202020204" pitchFamily="34" charset="0"/>
              </a:rPr>
              <a:t>Aδ</a:t>
            </a:r>
            <a:r>
              <a:rPr lang="fr-FR" sz="2000" dirty="0" smtClean="0">
                <a:latin typeface="Arial" panose="020B0604020202020204" pitchFamily="34" charset="0"/>
                <a:cs typeface="Arial" panose="020B0604020202020204" pitchFamily="34" charset="0"/>
              </a:rPr>
              <a:t>, C.</a:t>
            </a:r>
          </a:p>
          <a:p>
            <a:pPr algn="just">
              <a:lnSpc>
                <a:spcPct val="100000"/>
              </a:lnSpc>
              <a:buFont typeface="Wingdings" panose="05000000000000000000" pitchFamily="2" charset="2"/>
              <a:buChar char="Ø"/>
            </a:pPr>
            <a:r>
              <a:rPr lang="fr-FR" sz="2000" dirty="0">
                <a:solidFill>
                  <a:srgbClr val="C00000"/>
                </a:solidFill>
                <a:latin typeface="Arial" panose="020B0604020202020204" pitchFamily="34" charset="0"/>
                <a:cs typeface="Arial" panose="020B0604020202020204" pitchFamily="34" charset="0"/>
              </a:rPr>
              <a:t> </a:t>
            </a:r>
            <a:r>
              <a:rPr lang="fr-FR" sz="2000" dirty="0" smtClean="0">
                <a:solidFill>
                  <a:srgbClr val="C00000"/>
                </a:solidFill>
                <a:latin typeface="Arial" panose="020B0604020202020204" pitchFamily="34" charset="0"/>
                <a:cs typeface="Arial" panose="020B0604020202020204" pitchFamily="34" charset="0"/>
              </a:rPr>
              <a:t>Seules </a:t>
            </a:r>
            <a:r>
              <a:rPr lang="fr-FR" sz="2000" dirty="0">
                <a:solidFill>
                  <a:srgbClr val="C00000"/>
                </a:solidFill>
                <a:latin typeface="Arial" panose="020B0604020202020204" pitchFamily="34" charset="0"/>
                <a:cs typeface="Arial" panose="020B0604020202020204" pitchFamily="34" charset="0"/>
              </a:rPr>
              <a:t>les fibres </a:t>
            </a:r>
            <a:r>
              <a:rPr lang="fr-FR" sz="2000" dirty="0" err="1">
                <a:solidFill>
                  <a:srgbClr val="C00000"/>
                </a:solidFill>
                <a:latin typeface="Arial" panose="020B0604020202020204" pitchFamily="34" charset="0"/>
                <a:cs typeface="Arial" panose="020B0604020202020204" pitchFamily="34" charset="0"/>
              </a:rPr>
              <a:t>Aδ</a:t>
            </a:r>
            <a:r>
              <a:rPr lang="fr-FR" sz="2000" dirty="0">
                <a:solidFill>
                  <a:srgbClr val="C00000"/>
                </a:solidFill>
                <a:latin typeface="Arial" panose="020B0604020202020204" pitchFamily="34" charset="0"/>
                <a:cs typeface="Arial" panose="020B0604020202020204" pitchFamily="34" charset="0"/>
              </a:rPr>
              <a:t> et </a:t>
            </a:r>
            <a:r>
              <a:rPr lang="fr-FR" sz="2000" dirty="0" smtClean="0">
                <a:solidFill>
                  <a:srgbClr val="C00000"/>
                </a:solidFill>
                <a:latin typeface="Arial" panose="020B0604020202020204" pitchFamily="34" charset="0"/>
                <a:cs typeface="Arial" panose="020B0604020202020204" pitchFamily="34" charset="0"/>
              </a:rPr>
              <a:t>C sont </a:t>
            </a:r>
            <a:r>
              <a:rPr lang="fr-FR" sz="2000" dirty="0">
                <a:solidFill>
                  <a:srgbClr val="C00000"/>
                </a:solidFill>
                <a:latin typeface="Arial" panose="020B0604020202020204" pitchFamily="34" charset="0"/>
                <a:cs typeface="Arial" panose="020B0604020202020204" pitchFamily="34" charset="0"/>
              </a:rPr>
              <a:t>spécifiques de la douleur.</a:t>
            </a:r>
          </a:p>
          <a:p>
            <a:pPr algn="just">
              <a:lnSpc>
                <a:spcPct val="10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Aβ véhiculent la sensibilité tactile </a:t>
            </a:r>
            <a:r>
              <a:rPr lang="fr-FR" sz="2000" dirty="0" smtClean="0">
                <a:latin typeface="Arial" panose="020B0604020202020204" pitchFamily="34" charset="0"/>
                <a:cs typeface="Arial" panose="020B0604020202020204" pitchFamily="34" charset="0"/>
              </a:rPr>
              <a:t>et proprioceptive.</a:t>
            </a:r>
          </a:p>
          <a:p>
            <a:pPr algn="just">
              <a:lnSpc>
                <a:spcPct val="100000"/>
              </a:lnSpc>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Toutes </a:t>
            </a:r>
            <a:r>
              <a:rPr lang="fr-FR" sz="2000" dirty="0">
                <a:latin typeface="Arial" panose="020B0604020202020204" pitchFamily="34" charset="0"/>
                <a:cs typeface="Arial" panose="020B0604020202020204" pitchFamily="34" charset="0"/>
              </a:rPr>
              <a:t>ces fibres passent par le </a:t>
            </a:r>
            <a:r>
              <a:rPr lang="fr-FR" sz="2000" dirty="0" smtClean="0">
                <a:latin typeface="Arial" panose="020B0604020202020204" pitchFamily="34" charset="0"/>
                <a:cs typeface="Arial" panose="020B0604020202020204" pitchFamily="34" charset="0"/>
              </a:rPr>
              <a:t>ganglion spinal </a:t>
            </a:r>
            <a:r>
              <a:rPr lang="fr-FR" sz="2000" dirty="0">
                <a:latin typeface="Arial" panose="020B0604020202020204" pitchFamily="34" charset="0"/>
                <a:cs typeface="Arial" panose="020B0604020202020204" pitchFamily="34" charset="0"/>
              </a:rPr>
              <a:t>sur la racine postérieure de la </a:t>
            </a:r>
            <a:r>
              <a:rPr lang="fr-FR" sz="2000" dirty="0" smtClean="0">
                <a:latin typeface="Arial" panose="020B0604020202020204" pitchFamily="34" charset="0"/>
                <a:cs typeface="Arial" panose="020B0604020202020204" pitchFamily="34" charset="0"/>
              </a:rPr>
              <a:t>M.E, puis </a:t>
            </a:r>
            <a:r>
              <a:rPr lang="fr-FR" sz="2000" dirty="0">
                <a:latin typeface="Arial" panose="020B0604020202020204" pitchFamily="34" charset="0"/>
                <a:cs typeface="Arial" panose="020B0604020202020204" pitchFamily="34" charset="0"/>
              </a:rPr>
              <a:t>gagnent la corne dorsale spinale.</a:t>
            </a:r>
          </a:p>
        </p:txBody>
      </p:sp>
      <p:pic>
        <p:nvPicPr>
          <p:cNvPr id="4" name="Image 3"/>
          <p:cNvPicPr>
            <a:picLocks noChangeAspect="1"/>
          </p:cNvPicPr>
          <p:nvPr/>
        </p:nvPicPr>
        <p:blipFill>
          <a:blip r:embed="rId2">
            <a:lum bright="-20000" contrast="40000"/>
          </a:blip>
          <a:stretch>
            <a:fillRect/>
          </a:stretch>
        </p:blipFill>
        <p:spPr>
          <a:xfrm>
            <a:off x="6305532" y="2472102"/>
            <a:ext cx="5385446" cy="3208915"/>
          </a:xfrm>
          <a:prstGeom prst="rect">
            <a:avLst/>
          </a:prstGeom>
          <a:ln>
            <a:solidFill>
              <a:srgbClr val="00B050"/>
            </a:solidFill>
          </a:ln>
        </p:spPr>
      </p:pic>
      <p:sp>
        <p:nvSpPr>
          <p:cNvPr id="6" name="ZoneTexte 5"/>
          <p:cNvSpPr txBox="1"/>
          <p:nvPr/>
        </p:nvSpPr>
        <p:spPr>
          <a:xfrm>
            <a:off x="6117498" y="5809129"/>
            <a:ext cx="5761514" cy="338554"/>
          </a:xfrm>
          <a:prstGeom prst="rect">
            <a:avLst/>
          </a:prstGeom>
          <a:noFill/>
        </p:spPr>
        <p:txBody>
          <a:bodyPr wrap="none" rtlCol="0">
            <a:spAutoFit/>
          </a:bodyPr>
          <a:lstStyle/>
          <a:p>
            <a:r>
              <a:rPr lang="fr-FR" sz="1600" dirty="0" smtClean="0">
                <a:latin typeface="Arial" panose="020B0604020202020204" pitchFamily="34" charset="0"/>
                <a:cs typeface="Arial" panose="020B0604020202020204" pitchFamily="34" charset="0"/>
              </a:rPr>
              <a:t>3 groupes de fibres nerveuses dans un nerf d’origine cutanée</a:t>
            </a:r>
            <a:endParaRPr lang="fr-FR" sz="1600" dirty="0">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stretch>
            <a:fillRect/>
          </a:stretch>
        </p:blipFill>
        <p:spPr>
          <a:xfrm>
            <a:off x="7743321" y="459748"/>
            <a:ext cx="2509868" cy="1759898"/>
          </a:xfrm>
          <a:prstGeom prst="rect">
            <a:avLst/>
          </a:prstGeom>
        </p:spPr>
      </p:pic>
    </p:spTree>
    <p:extLst>
      <p:ext uri="{BB962C8B-B14F-4D97-AF65-F5344CB8AC3E}">
        <p14:creationId xmlns:p14="http://schemas.microsoft.com/office/powerpoint/2010/main" val="2128415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38200" y="884331"/>
            <a:ext cx="10515600" cy="5476128"/>
          </a:xfrm>
        </p:spPr>
        <p:txBody>
          <a:bodyPr>
            <a:normAutofit/>
          </a:bodyPr>
          <a:lstStyle/>
          <a:p>
            <a:pPr algn="just">
              <a:lnSpc>
                <a:spcPct val="10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La </a:t>
            </a:r>
            <a:r>
              <a:rPr lang="fr-FR" sz="2000" dirty="0">
                <a:latin typeface="Arial" panose="020B0604020202020204" pitchFamily="34" charset="0"/>
                <a:cs typeface="Arial" panose="020B0604020202020204" pitchFamily="34" charset="0"/>
              </a:rPr>
              <a:t>transmission est assurée par des fibres myélinisées de petit calibre (</a:t>
            </a:r>
            <a:r>
              <a:rPr lang="fr-FR" sz="2000" dirty="0" err="1">
                <a:latin typeface="Arial" panose="020B0604020202020204" pitchFamily="34" charset="0"/>
                <a:cs typeface="Arial" panose="020B0604020202020204" pitchFamily="34" charset="0"/>
              </a:rPr>
              <a:t>Aδ</a:t>
            </a:r>
            <a:r>
              <a:rPr lang="fr-FR" sz="2000" dirty="0">
                <a:latin typeface="Arial" panose="020B0604020202020204" pitchFamily="34" charset="0"/>
                <a:cs typeface="Arial" panose="020B0604020202020204" pitchFamily="34" charset="0"/>
              </a:rPr>
              <a:t>) et des fibres amyéliniques (C). </a:t>
            </a:r>
            <a:endParaRPr lang="fr-FR" sz="2000" dirty="0" smtClean="0">
              <a:latin typeface="Arial" panose="020B0604020202020204" pitchFamily="34" charset="0"/>
              <a:cs typeface="Arial" panose="020B0604020202020204" pitchFamily="34" charset="0"/>
            </a:endParaRPr>
          </a:p>
          <a:p>
            <a:pPr marL="0" indent="0" algn="just">
              <a:lnSpc>
                <a:spcPct val="100000"/>
              </a:lnSpc>
              <a:buNone/>
            </a:pPr>
            <a:endParaRPr lang="fr-FR" sz="2000"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Pour </a:t>
            </a:r>
            <a:r>
              <a:rPr lang="fr-FR" sz="2000" dirty="0">
                <a:latin typeface="Arial" panose="020B0604020202020204" pitchFamily="34" charset="0"/>
                <a:cs typeface="Arial" panose="020B0604020202020204" pitchFamily="34" charset="0"/>
              </a:rPr>
              <a:t>la sensibilité nociceptive, il n’existe pas de récepteurs mais deux types de terminaisons libres particulières </a:t>
            </a:r>
            <a:r>
              <a:rPr lang="fr-FR" sz="2000" dirty="0" smtClean="0">
                <a:latin typeface="Arial" panose="020B0604020202020204" pitchFamily="34" charset="0"/>
                <a:cs typeface="Arial" panose="020B0604020202020204" pitchFamily="34" charset="0"/>
              </a:rPr>
              <a:t>jouent </a:t>
            </a:r>
            <a:r>
              <a:rPr lang="fr-FR" sz="2000" dirty="0">
                <a:latin typeface="Arial" panose="020B0604020202020204" pitchFamily="34" charset="0"/>
                <a:cs typeface="Arial" panose="020B0604020202020204" pitchFamily="34" charset="0"/>
              </a:rPr>
              <a:t>le rôle de nocicepteurs : </a:t>
            </a:r>
            <a:endParaRPr lang="fr-FR" sz="2000" dirty="0" smtClean="0">
              <a:latin typeface="Arial" panose="020B0604020202020204" pitchFamily="34" charset="0"/>
              <a:cs typeface="Arial" panose="020B0604020202020204" pitchFamily="34" charset="0"/>
            </a:endParaRPr>
          </a:p>
          <a:p>
            <a:pPr marL="0" indent="0" algn="just">
              <a:lnSpc>
                <a:spcPct val="100000"/>
              </a:lnSpc>
              <a:buNone/>
            </a:pPr>
            <a:endParaRPr lang="fr-FR" sz="2000" dirty="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q"/>
            </a:pPr>
            <a:r>
              <a:rPr lang="fr-FR" sz="2000" dirty="0" smtClean="0">
                <a:latin typeface="Arial" panose="020B0604020202020204" pitchFamily="34" charset="0"/>
                <a:cs typeface="Arial" panose="020B0604020202020204" pitchFamily="34" charset="0"/>
              </a:rPr>
              <a:t> Les </a:t>
            </a:r>
            <a:r>
              <a:rPr lang="fr-FR" sz="2000" dirty="0">
                <a:latin typeface="Arial" panose="020B0604020202020204" pitchFamily="34" charset="0"/>
                <a:cs typeface="Arial" panose="020B0604020202020204" pitchFamily="34" charset="0"/>
              </a:rPr>
              <a:t>mécano-nocicepteurs activés par des stimuli mécaniques, se prolongeant par des fibres </a:t>
            </a:r>
            <a:r>
              <a:rPr lang="fr-FR" sz="2000" dirty="0" err="1">
                <a:latin typeface="Arial" panose="020B0604020202020204" pitchFamily="34" charset="0"/>
                <a:cs typeface="Arial" panose="020B0604020202020204" pitchFamily="34" charset="0"/>
              </a:rPr>
              <a:t>Aδ</a:t>
            </a:r>
            <a:r>
              <a:rPr lang="fr-FR" sz="2000" dirty="0">
                <a:latin typeface="Arial" panose="020B0604020202020204" pitchFamily="34" charset="0"/>
                <a:cs typeface="Arial" panose="020B0604020202020204" pitchFamily="34" charset="0"/>
              </a:rPr>
              <a:t> (transmission rapide) ;</a:t>
            </a:r>
          </a:p>
          <a:p>
            <a:pPr lvl="1" algn="just">
              <a:lnSpc>
                <a:spcPct val="100000"/>
              </a:lnSpc>
              <a:buFont typeface="Wingdings" panose="05000000000000000000" pitchFamily="2" charset="2"/>
              <a:buChar char="q"/>
            </a:pPr>
            <a:r>
              <a:rPr lang="fr-FR" sz="2000" dirty="0" smtClean="0">
                <a:latin typeface="Arial" panose="020B0604020202020204" pitchFamily="34" charset="0"/>
                <a:cs typeface="Arial" panose="020B0604020202020204" pitchFamily="34" charset="0"/>
              </a:rPr>
              <a:t> Les </a:t>
            </a:r>
            <a:r>
              <a:rPr lang="fr-FR" sz="2000" dirty="0">
                <a:latin typeface="Arial" panose="020B0604020202020204" pitchFamily="34" charset="0"/>
                <a:cs typeface="Arial" panose="020B0604020202020204" pitchFamily="34" charset="0"/>
              </a:rPr>
              <a:t>nocicepteurs polymodaux activés par des stimuli thermiques, chimiques ou mécaniques, se prolongeant par des fibres C (transmission lente).</a:t>
            </a:r>
          </a:p>
          <a:p>
            <a:pPr marL="0" indent="0" algn="just">
              <a:lnSpc>
                <a:spcPct val="100000"/>
              </a:lnSpc>
              <a:buNone/>
            </a:pPr>
            <a:endParaRPr lang="fr-FR" sz="2000"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Ces </a:t>
            </a:r>
            <a:r>
              <a:rPr lang="fr-FR" sz="2000" dirty="0">
                <a:latin typeface="Arial" panose="020B0604020202020204" pitchFamily="34" charset="0"/>
                <a:cs typeface="Arial" panose="020B0604020202020204" pitchFamily="34" charset="0"/>
              </a:rPr>
              <a:t>deux types de fibres expliquent la sensation de double douleur : la première ressentie plutôt comme une piqûre, apparaissant rapidement et correspondant à l’activation des fibres </a:t>
            </a:r>
            <a:r>
              <a:rPr lang="fr-FR" sz="2000" dirty="0" err="1">
                <a:latin typeface="Arial" panose="020B0604020202020204" pitchFamily="34" charset="0"/>
                <a:cs typeface="Arial" panose="020B0604020202020204" pitchFamily="34" charset="0"/>
              </a:rPr>
              <a:t>Aδ</a:t>
            </a:r>
            <a:r>
              <a:rPr lang="fr-FR" sz="2000" dirty="0">
                <a:latin typeface="Arial" panose="020B0604020202020204" pitchFamily="34" charset="0"/>
                <a:cs typeface="Arial" panose="020B0604020202020204" pitchFamily="34" charset="0"/>
              </a:rPr>
              <a:t> ; la seconde plus tardive, évocatrice d’une brûlure, correspondant à l’activation des fibres C.</a:t>
            </a:r>
          </a:p>
          <a:p>
            <a:pPr algn="just">
              <a:lnSpc>
                <a:spcPct val="100000"/>
              </a:lnSpc>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65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8541" y="561600"/>
            <a:ext cx="10515600" cy="5355105"/>
          </a:xfrm>
        </p:spPr>
        <p:txBody>
          <a:bodyPr>
            <a:normAutofit/>
          </a:bodyPr>
          <a:lstStyle/>
          <a:p>
            <a:pPr marL="0" indent="0" algn="just">
              <a:lnSpc>
                <a:spcPct val="150000"/>
              </a:lnSpc>
              <a:buNone/>
            </a:pPr>
            <a:endParaRPr lang="fr-FR" sz="2400" dirty="0" smtClean="0">
              <a:latin typeface="Arial" panose="020B0604020202020204" pitchFamily="34" charset="0"/>
              <a:cs typeface="Arial" panose="020B0604020202020204" pitchFamily="34" charset="0"/>
            </a:endParaRPr>
          </a:p>
          <a:p>
            <a:pPr marL="0" indent="0" algn="just">
              <a:lnSpc>
                <a:spcPct val="150000"/>
              </a:lnSpc>
              <a:buNone/>
            </a:pPr>
            <a:r>
              <a:rPr lang="fr-FR" sz="2400" dirty="0" smtClean="0">
                <a:latin typeface="Arial" panose="020B0604020202020204" pitchFamily="34" charset="0"/>
                <a:cs typeface="Arial" panose="020B0604020202020204" pitchFamily="34" charset="0"/>
              </a:rPr>
              <a:t>Conception actuelle:</a:t>
            </a:r>
          </a:p>
          <a:p>
            <a:pPr marL="0" indent="0" algn="just">
              <a:lnSpc>
                <a:spcPct val="150000"/>
              </a:lnSpc>
              <a:buNone/>
            </a:pPr>
            <a:r>
              <a:rPr lang="fr-FR" sz="2400" dirty="0" smtClean="0">
                <a:latin typeface="Arial" panose="020B0604020202020204" pitchFamily="34" charset="0"/>
                <a:cs typeface="Arial" panose="020B0604020202020204" pitchFamily="34" charset="0"/>
              </a:rPr>
              <a:t>	</a:t>
            </a:r>
          </a:p>
          <a:p>
            <a:pPr marL="0" indent="0" algn="just">
              <a:lnSpc>
                <a:spcPct val="150000"/>
              </a:lnSpc>
              <a:buNone/>
            </a:pP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La douleur est considérée </a:t>
            </a:r>
            <a:r>
              <a:rPr lang="fr-FR" sz="2400" dirty="0">
                <a:latin typeface="Arial" panose="020B0604020202020204" pitchFamily="34" charset="0"/>
                <a:cs typeface="Arial" panose="020B0604020202020204" pitchFamily="34" charset="0"/>
              </a:rPr>
              <a:t>comme un </a:t>
            </a:r>
            <a:r>
              <a:rPr lang="fr-FR" sz="2400" dirty="0" smtClean="0">
                <a:latin typeface="Arial" panose="020B0604020202020204" pitchFamily="34" charset="0"/>
                <a:cs typeface="Arial" panose="020B0604020202020204" pitchFamily="34" charset="0"/>
              </a:rPr>
              <a:t>phénomène multidimensionnel</a:t>
            </a:r>
            <a:r>
              <a:rPr lang="fr-FR" sz="2400" dirty="0">
                <a:latin typeface="Arial" panose="020B0604020202020204" pitchFamily="34" charset="0"/>
                <a:cs typeface="Arial" panose="020B0604020202020204" pitchFamily="34" charset="0"/>
              </a:rPr>
              <a:t>, plurifactoriel </a:t>
            </a:r>
            <a:r>
              <a:rPr lang="fr-FR" sz="2400" dirty="0" smtClean="0">
                <a:latin typeface="Arial" panose="020B0604020202020204" pitchFamily="34" charset="0"/>
                <a:cs typeface="Arial" panose="020B0604020202020204" pitchFamily="34" charset="0"/>
              </a:rPr>
              <a:t>et </a:t>
            </a:r>
            <a:r>
              <a:rPr lang="fr-FR" sz="2400" dirty="0">
                <a:latin typeface="Arial" panose="020B0604020202020204" pitchFamily="34" charset="0"/>
                <a:cs typeface="Arial" panose="020B0604020202020204" pitchFamily="34" charset="0"/>
              </a:rPr>
              <a:t>non comme </a:t>
            </a:r>
            <a:r>
              <a:rPr lang="fr-FR" sz="2400" dirty="0" smtClean="0">
                <a:latin typeface="Arial" panose="020B0604020202020204" pitchFamily="34" charset="0"/>
                <a:cs typeface="Arial" panose="020B0604020202020204" pitchFamily="34" charset="0"/>
              </a:rPr>
              <a:t>une réaction </a:t>
            </a:r>
            <a:r>
              <a:rPr lang="fr-FR" sz="2400" dirty="0">
                <a:latin typeface="Arial" panose="020B0604020202020204" pitchFamily="34" charset="0"/>
                <a:cs typeface="Arial" panose="020B0604020202020204" pitchFamily="34" charset="0"/>
              </a:rPr>
              <a:t>simple, univoque </a:t>
            </a:r>
            <a:r>
              <a:rPr lang="fr-FR" sz="2400" dirty="0" smtClean="0">
                <a:latin typeface="Arial" panose="020B0604020202020204" pitchFamily="34" charset="0"/>
                <a:cs typeface="Arial" panose="020B0604020202020204" pitchFamily="34" charset="0"/>
              </a:rPr>
              <a:t>à </a:t>
            </a:r>
            <a:r>
              <a:rPr lang="fr-FR" sz="2400" dirty="0">
                <a:latin typeface="Arial" panose="020B0604020202020204" pitchFamily="34" charset="0"/>
                <a:cs typeface="Arial" panose="020B0604020202020204" pitchFamily="34" charset="0"/>
              </a:rPr>
              <a:t>une </a:t>
            </a:r>
            <a:r>
              <a:rPr lang="fr-FR" sz="2400" dirty="0" smtClean="0">
                <a:latin typeface="Arial" panose="020B0604020202020204" pitchFamily="34" charset="0"/>
                <a:cs typeface="Arial" panose="020B0604020202020204" pitchFamily="34" charset="0"/>
              </a:rPr>
              <a:t>stimulation périphérique.</a:t>
            </a:r>
          </a:p>
          <a:p>
            <a:pPr marL="0" indent="0" algn="just">
              <a:lnSpc>
                <a:spcPct val="150000"/>
              </a:lnSpc>
              <a:buNone/>
            </a:pPr>
            <a:r>
              <a:rPr lang="fr-FR" sz="2400" dirty="0">
                <a:latin typeface="Arial" panose="020B0604020202020204" pitchFamily="34" charset="0"/>
                <a:cs typeface="Arial" panose="020B0604020202020204" pitchFamily="34" charset="0"/>
              </a:rPr>
              <a:t>	I</a:t>
            </a:r>
            <a:r>
              <a:rPr lang="fr-FR" sz="2400" dirty="0" smtClean="0">
                <a:latin typeface="Arial" panose="020B0604020202020204" pitchFamily="34" charset="0"/>
                <a:cs typeface="Arial" panose="020B0604020202020204" pitchFamily="34" charset="0"/>
              </a:rPr>
              <a:t>l s’agit d’une manifestation totalement subjective et comportementale en réponse à un stimulus nociceptif physique ou psychologique.</a:t>
            </a:r>
          </a:p>
          <a:p>
            <a:pPr marL="0" indent="0" algn="just">
              <a:lnSpc>
                <a:spcPct val="150000"/>
              </a:lnSpc>
              <a:buNone/>
            </a:pPr>
            <a:endParaRPr lang="fr-FR" sz="2400" dirty="0" smtClean="0">
              <a:latin typeface="Arial" panose="020B0604020202020204" pitchFamily="34" charset="0"/>
              <a:cs typeface="Arial" panose="020B0604020202020204" pitchFamily="34" charset="0"/>
            </a:endParaRPr>
          </a:p>
          <a:p>
            <a:pPr marL="0" indent="0" algn="just">
              <a:lnSpc>
                <a:spcPct val="150000"/>
              </a:lnSpc>
              <a:buNone/>
            </a:pPr>
            <a:endParaRPr lang="fr-FR" sz="2400" dirty="0" smtClean="0">
              <a:latin typeface="Arial" panose="020B0604020202020204" pitchFamily="34" charset="0"/>
              <a:cs typeface="Arial" panose="020B0604020202020204" pitchFamily="34" charset="0"/>
            </a:endParaRPr>
          </a:p>
          <a:p>
            <a:pPr marL="0" indent="0" algn="just">
              <a:lnSpc>
                <a:spcPct val="150000"/>
              </a:lnSpc>
              <a:buNone/>
            </a:pPr>
            <a:endParaRPr lang="fr-FR" sz="2400" dirty="0">
              <a:latin typeface="Arial" panose="020B0604020202020204" pitchFamily="34" charset="0"/>
              <a:cs typeface="Arial" panose="020B0604020202020204" pitchFamily="34" charset="0"/>
            </a:endParaRPr>
          </a:p>
          <a:p>
            <a:pPr marL="0" indent="0" algn="just">
              <a:lnSpc>
                <a:spcPct val="150000"/>
              </a:lnSpc>
              <a:buNone/>
            </a:pPr>
            <a:endParaRPr lang="fr-FR" sz="2400" dirty="0">
              <a:latin typeface="Arial" panose="020B0604020202020204" pitchFamily="34" charset="0"/>
              <a:cs typeface="Arial" panose="020B0604020202020204" pitchFamily="34" charset="0"/>
            </a:endParaRPr>
          </a:p>
        </p:txBody>
      </p:sp>
      <p:cxnSp>
        <p:nvCxnSpPr>
          <p:cNvPr id="7" name="Connecteur droit 6"/>
          <p:cNvCxnSpPr/>
          <p:nvPr/>
        </p:nvCxnSpPr>
        <p:spPr>
          <a:xfrm flipH="1">
            <a:off x="1021976" y="1909482"/>
            <a:ext cx="2595283" cy="13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258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idx="1"/>
          </p:nvPr>
        </p:nvSpPr>
        <p:spPr>
          <a:xfrm>
            <a:off x="831850" y="5154240"/>
            <a:ext cx="10515600" cy="749019"/>
          </a:xfrm>
        </p:spPr>
        <p:txBody>
          <a:bodyPr/>
          <a:lstStyle/>
          <a:p>
            <a:pPr algn="just"/>
            <a:r>
              <a:rPr lang="fr-FR" sz="2000" dirty="0">
                <a:solidFill>
                  <a:schemeClr val="tx1"/>
                </a:solidFill>
                <a:latin typeface="Arial" panose="020B0604020202020204" pitchFamily="34" charset="0"/>
                <a:cs typeface="Arial" panose="020B0604020202020204" pitchFamily="34" charset="0"/>
              </a:rPr>
              <a:t>Les fibres nociceptives rejoignent la moelle par les racines dorsales </a:t>
            </a:r>
            <a:r>
              <a:rPr lang="fr-FR" sz="2000" dirty="0" smtClean="0">
                <a:solidFill>
                  <a:schemeClr val="tx1"/>
                </a:solidFill>
                <a:latin typeface="Arial" panose="020B0604020202020204" pitchFamily="34" charset="0"/>
                <a:cs typeface="Arial" panose="020B0604020202020204" pitchFamily="34" charset="0"/>
              </a:rPr>
              <a:t>puis, par </a:t>
            </a:r>
            <a:r>
              <a:rPr lang="fr-FR" sz="2000" dirty="0">
                <a:solidFill>
                  <a:schemeClr val="tx1"/>
                </a:solidFill>
                <a:latin typeface="Arial" panose="020B0604020202020204" pitchFamily="34" charset="0"/>
                <a:cs typeface="Arial" panose="020B0604020202020204" pitchFamily="34" charset="0"/>
              </a:rPr>
              <a:t>les voies ascendantes médullaires, le message douloureux est </a:t>
            </a:r>
            <a:r>
              <a:rPr lang="fr-FR" sz="2000" dirty="0" smtClean="0">
                <a:solidFill>
                  <a:schemeClr val="tx1"/>
                </a:solidFill>
                <a:latin typeface="Arial" panose="020B0604020202020204" pitchFamily="34" charset="0"/>
                <a:cs typeface="Arial" panose="020B0604020202020204" pitchFamily="34" charset="0"/>
              </a:rPr>
              <a:t>transmis aux </a:t>
            </a:r>
            <a:r>
              <a:rPr lang="fr-FR" sz="2000" dirty="0">
                <a:solidFill>
                  <a:schemeClr val="tx1"/>
                </a:solidFill>
                <a:latin typeface="Arial" panose="020B0604020202020204" pitchFamily="34" charset="0"/>
                <a:cs typeface="Arial" panose="020B0604020202020204" pitchFamily="34" charset="0"/>
              </a:rPr>
              <a:t>centres </a:t>
            </a:r>
            <a:r>
              <a:rPr lang="fr-FR" sz="2000" dirty="0" smtClean="0">
                <a:solidFill>
                  <a:schemeClr val="tx1"/>
                </a:solidFill>
                <a:latin typeface="Arial" panose="020B0604020202020204" pitchFamily="34" charset="0"/>
                <a:cs typeface="Arial" panose="020B0604020202020204" pitchFamily="34" charset="0"/>
              </a:rPr>
              <a:t>supérieurs.</a:t>
            </a:r>
            <a:endParaRPr lang="fr-FR" sz="2000" dirty="0">
              <a:solidFill>
                <a:schemeClr val="tx1"/>
              </a:solidFill>
              <a:latin typeface="Arial" panose="020B0604020202020204" pitchFamily="34" charset="0"/>
              <a:cs typeface="Arial" panose="020B0604020202020204" pitchFamily="34" charset="0"/>
            </a:endParaRPr>
          </a:p>
          <a:p>
            <a:endParaRPr lang="fr-FR" dirty="0"/>
          </a:p>
        </p:txBody>
      </p:sp>
      <p:pic>
        <p:nvPicPr>
          <p:cNvPr id="9" name="Picture 2"/>
          <p:cNvPicPr>
            <a:picLocks noChangeAspect="1" noChangeArrowheads="1"/>
          </p:cNvPicPr>
          <p:nvPr/>
        </p:nvPicPr>
        <p:blipFill>
          <a:blip r:embed="rId2" cstate="print"/>
          <a:srcRect/>
          <a:stretch>
            <a:fillRect/>
          </a:stretch>
        </p:blipFill>
        <p:spPr bwMode="auto">
          <a:xfrm>
            <a:off x="2525254" y="466292"/>
            <a:ext cx="7128792" cy="3960440"/>
          </a:xfrm>
          <a:prstGeom prst="rect">
            <a:avLst/>
          </a:prstGeom>
          <a:noFill/>
          <a:ln w="9525">
            <a:noFill/>
            <a:miter lim="800000"/>
            <a:headEnd/>
            <a:tailEnd/>
          </a:ln>
        </p:spPr>
      </p:pic>
    </p:spTree>
    <p:extLst>
      <p:ext uri="{BB962C8B-B14F-4D97-AF65-F5344CB8AC3E}">
        <p14:creationId xmlns:p14="http://schemas.microsoft.com/office/powerpoint/2010/main" val="2657380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790"/>
            <a:ext cx="10515600" cy="921077"/>
          </a:xfrm>
        </p:spPr>
        <p:txBody>
          <a:bodyPr>
            <a:normAutofit/>
          </a:bodyPr>
          <a:lstStyle/>
          <a:p>
            <a:r>
              <a:rPr lang="fr-FR" sz="3600" dirty="0" smtClean="0">
                <a:latin typeface="Arial" panose="020B0604020202020204" pitchFamily="34" charset="0"/>
                <a:cs typeface="Arial" panose="020B0604020202020204" pitchFamily="34" charset="0"/>
              </a:rPr>
              <a:t>2. Au niveau de la ME</a:t>
            </a:r>
            <a:endParaRPr lang="fr-FR" sz="36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a:xfrm>
            <a:off x="288459" y="943540"/>
            <a:ext cx="5709116" cy="992835"/>
          </a:xfrm>
        </p:spPr>
        <p:txBody>
          <a:bodyPr>
            <a:normAutofit/>
          </a:bodyPr>
          <a:lstStyle/>
          <a:p>
            <a:r>
              <a:rPr lang="fr-FR" dirty="0" smtClean="0">
                <a:latin typeface="Arial" panose="020B0604020202020204" pitchFamily="34" charset="0"/>
                <a:cs typeface="Arial" panose="020B0604020202020204" pitchFamily="34" charset="0"/>
              </a:rPr>
              <a:t>2.1. Corne dorsale spinale :</a:t>
            </a:r>
          </a:p>
          <a:p>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2"/>
          </p:nvPr>
        </p:nvSpPr>
        <p:spPr>
          <a:xfrm>
            <a:off x="564123" y="1644743"/>
            <a:ext cx="5177772" cy="4702269"/>
          </a:xfrm>
          <a:ln>
            <a:solidFill>
              <a:schemeClr val="accent1">
                <a:lumMod val="75000"/>
              </a:schemeClr>
            </a:solidFill>
          </a:ln>
        </p:spPr>
        <p:txBody>
          <a:bodyPr>
            <a:noAutofit/>
          </a:bodyPr>
          <a:lstStyle/>
          <a:p>
            <a:pPr algn="just">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Les fibres afférentes rejoignent le SNC au niveau de la corne postérieure de la M.E. </a:t>
            </a:r>
          </a:p>
          <a:p>
            <a:pPr algn="just">
              <a:lnSpc>
                <a:spcPct val="150000"/>
              </a:lnSpc>
              <a:buFont typeface="Wingdings" panose="05000000000000000000" pitchFamily="2" charset="2"/>
              <a:buChar char="Ø"/>
            </a:pPr>
            <a:r>
              <a:rPr lang="fr-FR" sz="2000" b="1" dirty="0" smtClean="0">
                <a:latin typeface="Arial" panose="020B0604020202020204" pitchFamily="34" charset="0"/>
                <a:cs typeface="Arial" panose="020B0604020202020204" pitchFamily="34" charset="0"/>
              </a:rPr>
              <a:t> </a:t>
            </a:r>
            <a:r>
              <a:rPr lang="fr-FR" sz="2000" dirty="0">
                <a:solidFill>
                  <a:srgbClr val="C00000"/>
                </a:solidFill>
                <a:latin typeface="Arial" panose="020B0604020202020204" pitchFamily="34" charset="0"/>
                <a:cs typeface="Arial" panose="020B0604020202020204" pitchFamily="34" charset="0"/>
              </a:rPr>
              <a:t>Relais médullaire </a:t>
            </a:r>
            <a:r>
              <a:rPr lang="fr-FR" sz="2000" dirty="0" smtClean="0">
                <a:solidFill>
                  <a:srgbClr val="C00000"/>
                </a:solidFill>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q"/>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neurones nociceptifs spécifiques </a:t>
            </a:r>
            <a:r>
              <a:rPr lang="fr-FR" sz="2000" dirty="0" smtClean="0">
                <a:latin typeface="Arial" panose="020B0604020202020204" pitchFamily="34" charset="0"/>
                <a:cs typeface="Arial" panose="020B0604020202020204" pitchFamily="34" charset="0"/>
              </a:rPr>
              <a:t>: véhiculent </a:t>
            </a:r>
            <a:r>
              <a:rPr lang="fr-FR" sz="2000" dirty="0">
                <a:latin typeface="Arial" panose="020B0604020202020204" pitchFamily="34" charset="0"/>
                <a:cs typeface="Arial" panose="020B0604020202020204" pitchFamily="34" charset="0"/>
              </a:rPr>
              <a:t>les stimuli </a:t>
            </a:r>
            <a:r>
              <a:rPr lang="fr-FR" sz="2000" dirty="0" smtClean="0">
                <a:latin typeface="Arial" panose="020B0604020202020204" pitchFamily="34" charset="0"/>
                <a:cs typeface="Arial" panose="020B0604020202020204" pitchFamily="34" charset="0"/>
              </a:rPr>
              <a:t>douloureux.</a:t>
            </a:r>
            <a:endParaRPr lang="fr-FR" sz="20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q"/>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neurones nociceptifs </a:t>
            </a:r>
            <a:r>
              <a:rPr lang="fr-FR" sz="2000" dirty="0" smtClean="0">
                <a:latin typeface="Arial" panose="020B0604020202020204" pitchFamily="34" charset="0"/>
                <a:cs typeface="Arial" panose="020B0604020202020204" pitchFamily="34" charset="0"/>
              </a:rPr>
              <a:t>non spécifiques </a:t>
            </a:r>
            <a:r>
              <a:rPr lang="fr-FR" sz="2000" dirty="0">
                <a:latin typeface="Arial" panose="020B0604020202020204" pitchFamily="34" charset="0"/>
                <a:cs typeface="Arial" panose="020B0604020202020204" pitchFamily="34" charset="0"/>
              </a:rPr>
              <a:t>(neurones </a:t>
            </a:r>
            <a:r>
              <a:rPr lang="fr-FR" sz="2000" dirty="0" smtClean="0">
                <a:latin typeface="Arial" panose="020B0604020202020204" pitchFamily="34" charset="0"/>
                <a:cs typeface="Arial" panose="020B0604020202020204" pitchFamily="34" charset="0"/>
              </a:rPr>
              <a:t>convergents) </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stimuli douloureux </a:t>
            </a:r>
            <a:r>
              <a:rPr lang="fr-FR" sz="2000" dirty="0">
                <a:latin typeface="Arial" panose="020B0604020202020204" pitchFamily="34" charset="0"/>
                <a:cs typeface="Arial" panose="020B0604020202020204" pitchFamily="34" charset="0"/>
              </a:rPr>
              <a:t>et non </a:t>
            </a:r>
            <a:r>
              <a:rPr lang="fr-FR" sz="2000" dirty="0" smtClean="0">
                <a:latin typeface="Arial" panose="020B0604020202020204" pitchFamily="34" charset="0"/>
                <a:cs typeface="Arial" panose="020B0604020202020204" pitchFamily="34" charset="0"/>
              </a:rPr>
              <a:t>douloureux.</a:t>
            </a:r>
            <a:endParaRPr lang="fr-FR" sz="2000" b="1" dirty="0">
              <a:latin typeface="Arial" panose="020B0604020202020204" pitchFamily="34" charset="0"/>
              <a:cs typeface="Arial" panose="020B0604020202020204" pitchFamily="34" charset="0"/>
            </a:endParaRPr>
          </a:p>
        </p:txBody>
      </p:sp>
      <p:sp>
        <p:nvSpPr>
          <p:cNvPr id="8" name="Espace réservé du contenu 2"/>
          <p:cNvSpPr>
            <a:spLocks noGrp="1"/>
          </p:cNvSpPr>
          <p:nvPr>
            <p:ph sz="half" idx="2"/>
          </p:nvPr>
        </p:nvSpPr>
        <p:spPr>
          <a:xfrm>
            <a:off x="6749770" y="1635498"/>
            <a:ext cx="5157787" cy="4711514"/>
          </a:xfrm>
          <a:ln>
            <a:solidFill>
              <a:schemeClr val="accent1">
                <a:lumMod val="75000"/>
              </a:schemeClr>
            </a:solidFill>
          </a:ln>
        </p:spPr>
        <p:txBody>
          <a:bodyPr>
            <a:normAutofit/>
          </a:bodyPr>
          <a:lstStyle/>
          <a:p>
            <a:pPr algn="just">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Libération des principaux neuromédiateurs de la douleur par les fibres </a:t>
            </a:r>
            <a:r>
              <a:rPr lang="fr-FR" sz="2000" dirty="0" err="1">
                <a:latin typeface="Arial" panose="020B0604020202020204" pitchFamily="34" charset="0"/>
                <a:cs typeface="Arial" panose="020B0604020202020204" pitchFamily="34" charset="0"/>
              </a:rPr>
              <a:t>Aδ</a:t>
            </a:r>
            <a:r>
              <a:rPr lang="fr-FR" sz="2000" dirty="0">
                <a:latin typeface="Arial" panose="020B0604020202020204" pitchFamily="34" charset="0"/>
                <a:cs typeface="Arial" panose="020B0604020202020204" pitchFamily="34" charset="0"/>
              </a:rPr>
              <a:t> et C dans l’espace synaptique </a:t>
            </a:r>
            <a:r>
              <a:rPr lang="fr-FR" sz="2000" dirty="0" smtClean="0">
                <a:latin typeface="Arial" panose="020B0604020202020204" pitchFamily="34" charset="0"/>
                <a:cs typeface="Arial" panose="020B0604020202020204" pitchFamily="34" charset="0"/>
              </a:rPr>
              <a:t>:</a:t>
            </a:r>
          </a:p>
          <a:p>
            <a:pPr marL="0" indent="0" algn="just">
              <a:lnSpc>
                <a:spcPct val="150000"/>
              </a:lnSpc>
              <a:buNone/>
            </a:pPr>
            <a:endParaRPr lang="fr-FR" sz="20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q"/>
            </a:pPr>
            <a:r>
              <a:rPr lang="fr-FR" sz="2000" dirty="0">
                <a:latin typeface="Arial" panose="020B0604020202020204" pitchFamily="34" charset="0"/>
                <a:cs typeface="Arial" panose="020B0604020202020204" pitchFamily="34" charset="0"/>
              </a:rPr>
              <a:t> Glutamate : excitateur puissant</a:t>
            </a:r>
            <a:r>
              <a:rPr lang="fr-FR" sz="2000" dirty="0" smtClean="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q"/>
            </a:pP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Substance P : le principal neurotransmetteur de la douleur.</a:t>
            </a:r>
          </a:p>
        </p:txBody>
      </p:sp>
    </p:spTree>
    <p:extLst>
      <p:ext uri="{BB962C8B-B14F-4D97-AF65-F5344CB8AC3E}">
        <p14:creationId xmlns:p14="http://schemas.microsoft.com/office/powerpoint/2010/main" val="2173026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790"/>
            <a:ext cx="10515600" cy="921077"/>
          </a:xfrm>
        </p:spPr>
        <p:txBody>
          <a:bodyPr>
            <a:normAutofit/>
          </a:bodyPr>
          <a:lstStyle/>
          <a:p>
            <a:r>
              <a:rPr lang="fr-FR" sz="3600" dirty="0" smtClean="0">
                <a:latin typeface="Arial" panose="020B0604020202020204" pitchFamily="34" charset="0"/>
                <a:cs typeface="Arial" panose="020B0604020202020204" pitchFamily="34" charset="0"/>
              </a:rPr>
              <a:t>2. Au niveau de la ME</a:t>
            </a:r>
            <a:endParaRPr lang="fr-FR" sz="36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a:xfrm>
            <a:off x="6258952" y="703039"/>
            <a:ext cx="5709116" cy="992835"/>
          </a:xfrm>
        </p:spPr>
        <p:txBody>
          <a:bodyPr>
            <a:normAutofit/>
          </a:bodyPr>
          <a:lstStyle/>
          <a:p>
            <a:r>
              <a:rPr lang="fr-FR" dirty="0" smtClean="0">
                <a:latin typeface="Arial" panose="020B0604020202020204" pitchFamily="34" charset="0"/>
                <a:cs typeface="Arial" panose="020B0604020202020204" pitchFamily="34" charset="0"/>
              </a:rPr>
              <a:t>2. 2. Voies spinales ascendantes:</a:t>
            </a:r>
          </a:p>
          <a:p>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2"/>
          </p:nvPr>
        </p:nvSpPr>
        <p:spPr>
          <a:xfrm>
            <a:off x="4679576" y="1244412"/>
            <a:ext cx="7288491" cy="5418043"/>
          </a:xfrm>
          <a:ln>
            <a:solidFill>
              <a:schemeClr val="accent1">
                <a:lumMod val="75000"/>
              </a:schemeClr>
            </a:solidFill>
          </a:ln>
        </p:spPr>
        <p:txBody>
          <a:bodyPr>
            <a:noAutofit/>
          </a:bodyPr>
          <a:lstStyle/>
          <a:p>
            <a:pPr marL="0" indent="0" algn="just">
              <a:lnSpc>
                <a:spcPct val="100000"/>
              </a:lnSpc>
              <a:spcBef>
                <a:spcPts val="0"/>
              </a:spcBef>
              <a:buSzPct val="90000"/>
              <a:buNone/>
            </a:pPr>
            <a:r>
              <a:rPr lang="fr-FR" sz="2000" dirty="0" smtClean="0">
                <a:latin typeface="Arial" panose="020B0604020202020204" pitchFamily="34" charset="0"/>
                <a:cs typeface="Arial" panose="020B0604020202020204" pitchFamily="34" charset="0"/>
              </a:rPr>
              <a:t> </a:t>
            </a:r>
          </a:p>
          <a:p>
            <a:pPr algn="just">
              <a:lnSpc>
                <a:spcPct val="100000"/>
              </a:lnSpc>
              <a:spcBef>
                <a:spcPts val="0"/>
              </a:spcBef>
              <a:buSzPct val="90000"/>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neurones nociceptifs de la corne dorsale spinale décussent au niveau de la commissure grise ventrale et gagnent le cordon antérolatéral controlatéral de la </a:t>
            </a:r>
            <a:r>
              <a:rPr lang="fr-FR" sz="2000" dirty="0" smtClean="0">
                <a:latin typeface="Arial" panose="020B0604020202020204" pitchFamily="34" charset="0"/>
                <a:cs typeface="Arial" panose="020B0604020202020204" pitchFamily="34" charset="0"/>
              </a:rPr>
              <a:t>M.E. </a:t>
            </a:r>
          </a:p>
          <a:p>
            <a:pPr marL="0" indent="0" algn="just">
              <a:lnSpc>
                <a:spcPct val="100000"/>
              </a:lnSpc>
              <a:spcBef>
                <a:spcPts val="0"/>
              </a:spcBef>
              <a:buSzPct val="90000"/>
              <a:buNone/>
            </a:pPr>
            <a:endParaRPr lang="fr-FR" sz="2000" dirty="0" smtClean="0">
              <a:latin typeface="Arial" panose="020B0604020202020204" pitchFamily="34" charset="0"/>
              <a:cs typeface="Arial" panose="020B0604020202020204" pitchFamily="34" charset="0"/>
            </a:endParaRPr>
          </a:p>
          <a:p>
            <a:pPr algn="just">
              <a:lnSpc>
                <a:spcPct val="100000"/>
              </a:lnSpc>
              <a:spcBef>
                <a:spcPts val="0"/>
              </a:spcBef>
              <a:buSzPct val="70000"/>
              <a:buFont typeface="Wingdings" panose="05000000000000000000" pitchFamily="2" charset="2"/>
              <a:buChar char="Ø"/>
            </a:pP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message nociceptif emprunte des voies </a:t>
            </a:r>
            <a:r>
              <a:rPr lang="fr-FR" sz="2000" dirty="0" smtClean="0">
                <a:latin typeface="Arial" panose="020B0604020202020204" pitchFamily="34" charset="0"/>
                <a:cs typeface="Arial" panose="020B0604020202020204" pitchFamily="34" charset="0"/>
              </a:rPr>
              <a:t>ascendantes </a:t>
            </a:r>
            <a:r>
              <a:rPr lang="fr-FR" sz="2000" dirty="0">
                <a:latin typeface="Arial" panose="020B0604020202020204" pitchFamily="34" charset="0"/>
                <a:cs typeface="Arial" panose="020B0604020202020204" pitchFamily="34" charset="0"/>
              </a:rPr>
              <a:t>jusqu’au thalamus </a:t>
            </a:r>
          </a:p>
          <a:p>
            <a:pPr algn="just">
              <a:lnSpc>
                <a:spcPct val="100000"/>
              </a:lnSpc>
              <a:spcBef>
                <a:spcPts val="0"/>
              </a:spcBef>
              <a:buSzPct val="7000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algn="just">
              <a:lnSpc>
                <a:spcPct val="100000"/>
              </a:lnSpc>
              <a:spcBef>
                <a:spcPts val="0"/>
              </a:spcBef>
              <a:buSzPct val="70000"/>
              <a:buFont typeface="Wingdings" panose="05000000000000000000" pitchFamily="2" charset="2"/>
              <a:buChar char="Ø"/>
            </a:pPr>
            <a:r>
              <a:rPr lang="fr-FR" sz="2000" dirty="0">
                <a:latin typeface="Arial" panose="020B0604020202020204" pitchFamily="34" charset="0"/>
                <a:cs typeface="Arial" panose="020B0604020202020204" pitchFamily="34" charset="0"/>
              </a:rPr>
              <a:t>2 voies principales</a:t>
            </a:r>
          </a:p>
          <a:p>
            <a:pPr lvl="1" algn="just">
              <a:lnSpc>
                <a:spcPct val="100000"/>
              </a:lnSpc>
              <a:spcBef>
                <a:spcPts val="0"/>
              </a:spcBef>
              <a:buSzPct val="70000"/>
              <a:buFont typeface="Wingdings" panose="05000000000000000000" pitchFamily="2" charset="2"/>
              <a:buChar char="q"/>
            </a:pPr>
            <a:r>
              <a:rPr lang="fr-FR" sz="2000" dirty="0">
                <a:latin typeface="Arial" panose="020B0604020202020204" pitchFamily="34" charset="0"/>
                <a:cs typeface="Arial" panose="020B0604020202020204" pitchFamily="34" charset="0"/>
              </a:rPr>
              <a:t> Voie de la composante sensorielle discriminative de la douleur (emplacement, intensité, nature de la douleur): faisceaux </a:t>
            </a:r>
            <a:r>
              <a:rPr lang="fr-FR" sz="2000" dirty="0" smtClean="0">
                <a:latin typeface="Arial" panose="020B0604020202020204" pitchFamily="34" charset="0"/>
                <a:cs typeface="Arial" panose="020B0604020202020204" pitchFamily="34" charset="0"/>
              </a:rPr>
              <a:t>spinothalamique.</a:t>
            </a:r>
            <a:endParaRPr lang="fr-FR" sz="2000" dirty="0">
              <a:latin typeface="Arial" panose="020B0604020202020204" pitchFamily="34" charset="0"/>
              <a:cs typeface="Arial" panose="020B0604020202020204" pitchFamily="34" charset="0"/>
            </a:endParaRPr>
          </a:p>
          <a:p>
            <a:pPr algn="just">
              <a:lnSpc>
                <a:spcPct val="100000"/>
              </a:lnSpc>
              <a:spcBef>
                <a:spcPts val="0"/>
              </a:spcBef>
              <a:buSzPct val="70000"/>
              <a:buFont typeface="Wingdings" panose="05000000000000000000" pitchFamily="2" charset="2"/>
              <a:buChar char="q"/>
            </a:pPr>
            <a:endParaRPr lang="fr-FR" sz="2000" dirty="0">
              <a:latin typeface="Arial" panose="020B0604020202020204" pitchFamily="34" charset="0"/>
              <a:cs typeface="Arial" panose="020B0604020202020204" pitchFamily="34" charset="0"/>
            </a:endParaRPr>
          </a:p>
          <a:p>
            <a:pPr lvl="1" algn="just">
              <a:lnSpc>
                <a:spcPct val="100000"/>
              </a:lnSpc>
              <a:spcBef>
                <a:spcPts val="0"/>
              </a:spcBef>
              <a:buSzPct val="70000"/>
              <a:buFont typeface="Wingdings" panose="05000000000000000000" pitchFamily="2" charset="2"/>
              <a:buChar char="q"/>
            </a:pPr>
            <a:r>
              <a:rPr lang="fr-FR" sz="2000" dirty="0">
                <a:latin typeface="Arial" panose="020B0604020202020204" pitchFamily="34" charset="0"/>
                <a:cs typeface="Arial" panose="020B0604020202020204" pitchFamily="34" charset="0"/>
              </a:rPr>
              <a:t>Voie de la composante émotionnelle, affective de la douleur </a:t>
            </a:r>
            <a:r>
              <a:rPr lang="fr-FR" sz="2000" dirty="0" smtClean="0">
                <a:latin typeface="Arial" panose="020B0604020202020204" pitchFamily="34" charset="0"/>
                <a:cs typeface="Arial" panose="020B0604020202020204" pitchFamily="34" charset="0"/>
              </a:rPr>
              <a:t>(caractère </a:t>
            </a:r>
            <a:r>
              <a:rPr lang="fr-FR" sz="2000" dirty="0">
                <a:latin typeface="Arial" panose="020B0604020202020204" pitchFamily="34" charset="0"/>
                <a:cs typeface="Arial" panose="020B0604020202020204" pitchFamily="34" charset="0"/>
              </a:rPr>
              <a:t>désagréable, déclenche la fuite, la défense): voie </a:t>
            </a:r>
            <a:r>
              <a:rPr lang="fr-FR" sz="2000" dirty="0" smtClean="0">
                <a:latin typeface="Arial" panose="020B0604020202020204" pitchFamily="34" charset="0"/>
                <a:cs typeface="Arial" panose="020B0604020202020204" pitchFamily="34" charset="0"/>
              </a:rPr>
              <a:t>spinoréticulaire.</a:t>
            </a:r>
            <a:endParaRPr lang="fr-FR" sz="2000" dirty="0">
              <a:latin typeface="Arial" panose="020B0604020202020204" pitchFamily="34" charset="0"/>
              <a:cs typeface="Arial" panose="020B0604020202020204" pitchFamily="34" charset="0"/>
            </a:endParaRPr>
          </a:p>
          <a:p>
            <a:pPr algn="just">
              <a:lnSpc>
                <a:spcPct val="100000"/>
              </a:lnSpc>
              <a:spcBef>
                <a:spcPts val="0"/>
              </a:spcBef>
              <a:buSzPct val="9000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24" y="1644591"/>
            <a:ext cx="3714469" cy="4617683"/>
          </a:xfrm>
          <a:prstGeom prst="rect">
            <a:avLst/>
          </a:prstGeom>
        </p:spPr>
      </p:pic>
      <p:sp>
        <p:nvSpPr>
          <p:cNvPr id="6" name="Ellipse 5"/>
          <p:cNvSpPr/>
          <p:nvPr/>
        </p:nvSpPr>
        <p:spPr>
          <a:xfrm>
            <a:off x="2675966" y="4114801"/>
            <a:ext cx="1488328" cy="5109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5844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790"/>
            <a:ext cx="10515600" cy="921077"/>
          </a:xfrm>
        </p:spPr>
        <p:txBody>
          <a:bodyPr>
            <a:normAutofit/>
          </a:bodyPr>
          <a:lstStyle/>
          <a:p>
            <a:r>
              <a:rPr lang="fr-FR" sz="3600" dirty="0">
                <a:latin typeface="Arial" panose="020B0604020202020204" pitchFamily="34" charset="0"/>
                <a:cs typeface="Arial" panose="020B0604020202020204" pitchFamily="34" charset="0"/>
              </a:rPr>
              <a:t>3</a:t>
            </a:r>
            <a:r>
              <a:rPr lang="fr-FR" sz="3600" dirty="0" smtClean="0">
                <a:latin typeface="Arial" panose="020B0604020202020204" pitchFamily="34" charset="0"/>
                <a:cs typeface="Arial" panose="020B0604020202020204" pitchFamily="34" charset="0"/>
              </a:rPr>
              <a:t>. Au niveau du cerveau</a:t>
            </a:r>
            <a:endParaRPr lang="fr-FR" sz="3600"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2"/>
          </p:nvPr>
        </p:nvSpPr>
        <p:spPr>
          <a:xfrm>
            <a:off x="933590" y="1322014"/>
            <a:ext cx="10327996" cy="4971209"/>
          </a:xfrm>
          <a:ln>
            <a:solidFill>
              <a:schemeClr val="accent1">
                <a:lumMod val="75000"/>
              </a:schemeClr>
            </a:solidFill>
          </a:ln>
        </p:spPr>
        <p:txBody>
          <a:bodyPr>
            <a:normAutofit/>
          </a:bodyPr>
          <a:lstStyle/>
          <a:p>
            <a:pPr marL="0" indent="0" algn="just">
              <a:lnSpc>
                <a:spcPct val="150000"/>
              </a:lnSpc>
              <a:buNone/>
            </a:pPr>
            <a:endParaRPr lang="fr-F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C’est </a:t>
            </a:r>
            <a:r>
              <a:rPr lang="fr-FR" sz="2000" dirty="0">
                <a:latin typeface="Arial" panose="020B0604020202020204" pitchFamily="34" charset="0"/>
                <a:cs typeface="Arial" panose="020B0604020202020204" pitchFamily="34" charset="0"/>
              </a:rPr>
              <a:t>au niveau du cortex cérébral que l’organisme </a:t>
            </a:r>
            <a:r>
              <a:rPr lang="fr-FR" sz="2000" dirty="0" smtClean="0">
                <a:latin typeface="Arial" panose="020B0604020202020204" pitchFamily="34" charset="0"/>
                <a:cs typeface="Arial" panose="020B0604020202020204" pitchFamily="34" charset="0"/>
              </a:rPr>
              <a:t>prend conscience </a:t>
            </a:r>
            <a:r>
              <a:rPr lang="fr-FR" sz="2000" dirty="0">
                <a:latin typeface="Arial" panose="020B0604020202020204" pitchFamily="34" charset="0"/>
                <a:cs typeface="Arial" panose="020B0604020202020204" pitchFamily="34" charset="0"/>
              </a:rPr>
              <a:t>du caractère douloureux de l’information et </a:t>
            </a:r>
            <a:r>
              <a:rPr lang="fr-FR" sz="2000" dirty="0" smtClean="0">
                <a:latin typeface="Arial" panose="020B0604020202020204" pitchFamily="34" charset="0"/>
                <a:cs typeface="Arial" panose="020B0604020202020204" pitchFamily="34" charset="0"/>
              </a:rPr>
              <a:t>devient capable </a:t>
            </a:r>
            <a:r>
              <a:rPr lang="fr-FR" sz="2000" dirty="0">
                <a:latin typeface="Arial" panose="020B0604020202020204" pitchFamily="34" charset="0"/>
                <a:cs typeface="Arial" panose="020B0604020202020204" pitchFamily="34" charset="0"/>
              </a:rPr>
              <a:t>de discerner la localisation de la douleur</a:t>
            </a:r>
            <a:r>
              <a:rPr lang="fr-FR" sz="20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Inhibition des afférences nociceptives par l’activation des interneurones </a:t>
            </a:r>
            <a:r>
              <a:rPr lang="fr-FR" sz="2000" dirty="0" smtClean="0">
                <a:latin typeface="Arial" panose="020B0604020202020204" pitchFamily="34" charset="0"/>
                <a:cs typeface="Arial" panose="020B0604020202020204" pitchFamily="34" charset="0"/>
              </a:rPr>
              <a:t>endomorphiniques sérotoninergiques. </a:t>
            </a:r>
          </a:p>
          <a:p>
            <a:pPr algn="just">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Contrôles Inhibiteurs Diffus induits par les stimulations Nociceptives </a:t>
            </a:r>
            <a:r>
              <a:rPr lang="fr-FR" sz="2000" dirty="0" smtClean="0">
                <a:latin typeface="Arial" panose="020B0604020202020204" pitchFamily="34" charset="0"/>
                <a:cs typeface="Arial" panose="020B0604020202020204" pitchFamily="34" charset="0"/>
              </a:rPr>
              <a:t>CIDN :</a:t>
            </a:r>
          </a:p>
          <a:p>
            <a:pPr lvl="2" algn="just">
              <a:lnSpc>
                <a:spcPct val="100000"/>
              </a:lnSpc>
              <a:buFont typeface="Wingdings" panose="05000000000000000000" pitchFamily="2" charset="2"/>
              <a:buChar char="q"/>
            </a:pPr>
            <a:r>
              <a:rPr lang="fr-FR" dirty="0">
                <a:latin typeface="Arial" panose="020B0604020202020204" pitchFamily="34" charset="0"/>
                <a:cs typeface="Arial" panose="020B0604020202020204" pitchFamily="34" charset="0"/>
              </a:rPr>
              <a:t> Inhibition de tous les signaux non nociceptifs pour mieux isoler et identifier la douleur.</a:t>
            </a:r>
          </a:p>
          <a:p>
            <a:pPr lvl="2" algn="just">
              <a:lnSpc>
                <a:spcPct val="100000"/>
              </a:lnSpc>
              <a:buFont typeface="Wingdings" panose="05000000000000000000" pitchFamily="2" charset="2"/>
              <a:buChar char="q"/>
            </a:pPr>
            <a:endParaRPr lang="fr-FR" dirty="0">
              <a:latin typeface="Arial" panose="020B0604020202020204" pitchFamily="34" charset="0"/>
              <a:cs typeface="Arial" panose="020B0604020202020204" pitchFamily="34" charset="0"/>
            </a:endParaRPr>
          </a:p>
          <a:p>
            <a:pPr lvl="2" algn="just">
              <a:lnSpc>
                <a:spcPct val="100000"/>
              </a:lnSpc>
              <a:buFont typeface="Wingdings" panose="05000000000000000000" pitchFamily="2" charset="2"/>
              <a:buChar char="q"/>
            </a:pPr>
            <a:r>
              <a:rPr lang="fr-FR" dirty="0">
                <a:latin typeface="Arial" panose="020B0604020202020204" pitchFamily="34" charset="0"/>
                <a:cs typeface="Arial" panose="020B0604020202020204" pitchFamily="34" charset="0"/>
              </a:rPr>
              <a:t> Inhibition des afférences nociceptives (voie adrénergique).</a:t>
            </a:r>
          </a:p>
          <a:p>
            <a:pPr marL="0" indent="0" algn="just">
              <a:lnSpc>
                <a:spcPct val="150000"/>
              </a:lnSpc>
              <a:buNone/>
            </a:pPr>
            <a:endParaRPr lang="fr-FR" sz="20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168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160575"/>
            <a:ext cx="10515600" cy="921077"/>
          </a:xfrm>
        </p:spPr>
        <p:txBody>
          <a:bodyPr>
            <a:normAutofit fontScale="90000"/>
          </a:bodyPr>
          <a:lstStyle/>
          <a:p>
            <a:r>
              <a:rPr lang="fr-FR" sz="3600" dirty="0" smtClean="0">
                <a:latin typeface="Arial" panose="020B0604020202020204" pitchFamily="34" charset="0"/>
                <a:cs typeface="Arial" panose="020B0604020202020204" pitchFamily="34" charset="0"/>
              </a:rPr>
              <a:t>4. </a:t>
            </a:r>
            <a:r>
              <a:rPr lang="fr-FR" sz="4000" dirty="0" smtClean="0">
                <a:latin typeface="Arial" panose="020B0604020202020204" pitchFamily="34" charset="0"/>
                <a:cs typeface="Arial" panose="020B0604020202020204" pitchFamily="34" charset="0"/>
              </a:rPr>
              <a:t>Régulation</a:t>
            </a:r>
            <a:r>
              <a:rPr lang="fr-FR" sz="3600" dirty="0" smtClean="0">
                <a:latin typeface="Arial" panose="020B0604020202020204" pitchFamily="34" charset="0"/>
                <a:cs typeface="Arial" panose="020B0604020202020204" pitchFamily="34" charset="0"/>
              </a:rPr>
              <a:t> / Modulation/ Mécanismes </a:t>
            </a:r>
            <a:r>
              <a:rPr lang="fr-FR" sz="3600" dirty="0">
                <a:latin typeface="Arial" panose="020B0604020202020204" pitchFamily="34" charset="0"/>
                <a:cs typeface="Arial" panose="020B0604020202020204" pitchFamily="34" charset="0"/>
              </a:rPr>
              <a:t>de contrôle de la douleur</a:t>
            </a:r>
          </a:p>
        </p:txBody>
      </p:sp>
      <p:sp>
        <p:nvSpPr>
          <p:cNvPr id="3" name="Espace réservé du contenu 2"/>
          <p:cNvSpPr>
            <a:spLocks noGrp="1"/>
          </p:cNvSpPr>
          <p:nvPr>
            <p:ph sz="half" idx="2"/>
          </p:nvPr>
        </p:nvSpPr>
        <p:spPr>
          <a:xfrm>
            <a:off x="933590" y="2115391"/>
            <a:ext cx="10327996" cy="2375928"/>
          </a:xfrm>
          <a:ln>
            <a:solidFill>
              <a:schemeClr val="accent1">
                <a:lumMod val="75000"/>
              </a:schemeClr>
            </a:solidFill>
          </a:ln>
        </p:spPr>
        <p:txBody>
          <a:bodyPr>
            <a:normAutofit/>
          </a:bodyPr>
          <a:lstStyle/>
          <a:p>
            <a:pPr marL="0" indent="0" algn="just">
              <a:lnSpc>
                <a:spcPct val="150000"/>
              </a:lnSpc>
              <a:buNone/>
            </a:pPr>
            <a:endParaRPr lang="fr-FR" sz="2000" dirty="0" smtClean="0">
              <a:latin typeface="Arial" panose="020B0604020202020204" pitchFamily="34" charset="0"/>
              <a:cs typeface="Arial" panose="020B0604020202020204" pitchFamily="34" charset="0"/>
            </a:endParaRPr>
          </a:p>
          <a:p>
            <a:pPr marL="0" indent="0" algn="just">
              <a:lnSpc>
                <a:spcPct val="150000"/>
              </a:lnSpc>
              <a:buNone/>
            </a:pPr>
            <a:r>
              <a:rPr lang="fr-FR" sz="2000" dirty="0">
                <a:latin typeface="Arial" panose="020B0604020202020204" pitchFamily="34" charset="0"/>
                <a:cs typeface="Arial" panose="020B0604020202020204" pitchFamily="34" charset="0"/>
              </a:rPr>
              <a:t>Les voies nociceptives afférentes sont en </a:t>
            </a:r>
            <a:r>
              <a:rPr lang="fr-FR" sz="2000" dirty="0" smtClean="0">
                <a:latin typeface="Arial" panose="020B0604020202020204" pitchFamily="34" charset="0"/>
                <a:cs typeface="Arial" panose="020B0604020202020204" pitchFamily="34" charset="0"/>
              </a:rPr>
              <a:t>permanence régulées </a:t>
            </a:r>
            <a:r>
              <a:rPr lang="fr-FR" sz="2000" dirty="0">
                <a:latin typeface="Arial" panose="020B0604020202020204" pitchFamily="34" charset="0"/>
                <a:cs typeface="Arial" panose="020B0604020202020204" pitchFamily="34" charset="0"/>
              </a:rPr>
              <a:t>par des systèmes, </a:t>
            </a:r>
            <a:r>
              <a:rPr lang="fr-FR" sz="2000" dirty="0" smtClean="0">
                <a:latin typeface="Arial" panose="020B0604020202020204" pitchFamily="34" charset="0"/>
                <a:cs typeface="Arial" panose="020B0604020202020204" pitchFamily="34" charset="0"/>
              </a:rPr>
              <a:t>essentiellement inhibiteurs</a:t>
            </a:r>
            <a:r>
              <a:rPr lang="fr-FR" sz="2000" dirty="0">
                <a:latin typeface="Arial" panose="020B0604020202020204" pitchFamily="34" charset="0"/>
                <a:cs typeface="Arial" panose="020B0604020202020204" pitchFamily="34" charset="0"/>
              </a:rPr>
              <a:t>, au niveau de leurs divers relais </a:t>
            </a:r>
            <a:r>
              <a:rPr lang="fr-FR" sz="2000" dirty="0" smtClean="0">
                <a:latin typeface="Arial" panose="020B0604020202020204" pitchFamily="34" charset="0"/>
                <a:cs typeface="Arial" panose="020B0604020202020204" pitchFamily="34" charset="0"/>
              </a:rPr>
              <a:t>centraux (spinaux</a:t>
            </a:r>
            <a:r>
              <a:rPr lang="fr-FR" sz="2000" dirty="0">
                <a:latin typeface="Arial" panose="020B0604020202020204" pitchFamily="34" charset="0"/>
                <a:cs typeface="Arial" panose="020B0604020202020204" pitchFamily="34" charset="0"/>
              </a:rPr>
              <a:t>, bulbaires et thalamiques)</a:t>
            </a:r>
          </a:p>
        </p:txBody>
      </p:sp>
    </p:spTree>
    <p:extLst>
      <p:ext uri="{BB962C8B-B14F-4D97-AF65-F5344CB8AC3E}">
        <p14:creationId xmlns:p14="http://schemas.microsoft.com/office/powerpoint/2010/main" val="752686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952" y="0"/>
            <a:ext cx="9144000" cy="6858000"/>
          </a:xfrm>
          <a:prstGeom prst="rect">
            <a:avLst/>
          </a:prstGeom>
        </p:spPr>
      </p:pic>
      <p:sp>
        <p:nvSpPr>
          <p:cNvPr id="5" name="Rectangle 4"/>
          <p:cNvSpPr/>
          <p:nvPr/>
        </p:nvSpPr>
        <p:spPr>
          <a:xfrm>
            <a:off x="7005918" y="0"/>
            <a:ext cx="403411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8349330" y="4491318"/>
            <a:ext cx="1861407" cy="461665"/>
          </a:xfrm>
          <a:prstGeom prst="rect">
            <a:avLst/>
          </a:prstGeom>
          <a:noFill/>
          <a:ln w="38100">
            <a:solidFill>
              <a:schemeClr val="tx1"/>
            </a:solidFill>
          </a:ln>
        </p:spPr>
        <p:txBody>
          <a:bodyPr wrap="none" rtlCol="0">
            <a:spAutoFit/>
          </a:bodyPr>
          <a:lstStyle/>
          <a:p>
            <a:r>
              <a:rPr lang="fr-FR" sz="2400" dirty="0" err="1" smtClean="0">
                <a:latin typeface="Arial" panose="020B0604020202020204" pitchFamily="34" charset="0"/>
                <a:cs typeface="Arial" panose="020B0604020202020204" pitchFamily="34" charset="0"/>
              </a:rPr>
              <a:t>Gate</a:t>
            </a:r>
            <a:r>
              <a:rPr lang="fr-FR" sz="2400" dirty="0" smtClean="0">
                <a:latin typeface="Arial" panose="020B0604020202020204" pitchFamily="34" charset="0"/>
                <a:cs typeface="Arial" panose="020B0604020202020204" pitchFamily="34" charset="0"/>
              </a:rPr>
              <a:t> control</a:t>
            </a:r>
            <a:endParaRPr lang="fr-FR" sz="2400" dirty="0">
              <a:latin typeface="Arial" panose="020B0604020202020204" pitchFamily="34" charset="0"/>
              <a:cs typeface="Arial" panose="020B0604020202020204" pitchFamily="34" charset="0"/>
            </a:endParaRPr>
          </a:p>
        </p:txBody>
      </p:sp>
      <p:sp>
        <p:nvSpPr>
          <p:cNvPr id="9" name="Organigramme : Connecteur 8"/>
          <p:cNvSpPr/>
          <p:nvPr/>
        </p:nvSpPr>
        <p:spPr>
          <a:xfrm>
            <a:off x="7490897" y="4424082"/>
            <a:ext cx="524435" cy="59613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210682" y="770682"/>
            <a:ext cx="327334" cy="400110"/>
          </a:xfrm>
          <a:prstGeom prst="rect">
            <a:avLst/>
          </a:prstGeom>
          <a:noFill/>
        </p:spPr>
        <p:txBody>
          <a:bodyPr wrap="none" rtlCol="0">
            <a:spAutoFit/>
          </a:bodyPr>
          <a:lstStyle/>
          <a:p>
            <a:r>
              <a:rPr lang="fr-FR" sz="2000" dirty="0" smtClean="0">
                <a:latin typeface="Arial" panose="020B0604020202020204" pitchFamily="34" charset="0"/>
                <a:cs typeface="Arial" panose="020B0604020202020204" pitchFamily="34" charset="0"/>
              </a:rPr>
              <a:t>3</a:t>
            </a:r>
            <a:endParaRPr lang="fr-FR" sz="2000" dirty="0">
              <a:latin typeface="Arial" panose="020B0604020202020204" pitchFamily="34" charset="0"/>
              <a:cs typeface="Arial" panose="020B0604020202020204" pitchFamily="34" charset="0"/>
            </a:endParaRPr>
          </a:p>
        </p:txBody>
      </p:sp>
      <p:sp>
        <p:nvSpPr>
          <p:cNvPr id="11" name="ZoneTexte 10"/>
          <p:cNvSpPr txBox="1"/>
          <p:nvPr/>
        </p:nvSpPr>
        <p:spPr>
          <a:xfrm>
            <a:off x="7614161" y="4522095"/>
            <a:ext cx="277906"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1</a:t>
            </a:r>
            <a:endParaRPr lang="fr-FR" sz="2000" dirty="0">
              <a:latin typeface="Arial" panose="020B0604020202020204" pitchFamily="34" charset="0"/>
              <a:cs typeface="Arial" panose="020B0604020202020204" pitchFamily="34" charset="0"/>
            </a:endParaRPr>
          </a:p>
        </p:txBody>
      </p:sp>
      <p:sp>
        <p:nvSpPr>
          <p:cNvPr id="12" name="ZoneTexte 11"/>
          <p:cNvSpPr txBox="1"/>
          <p:nvPr/>
        </p:nvSpPr>
        <p:spPr>
          <a:xfrm>
            <a:off x="7614161" y="3429000"/>
            <a:ext cx="4365298" cy="461665"/>
          </a:xfrm>
          <a:prstGeom prst="rect">
            <a:avLst/>
          </a:prstGeom>
          <a:noFill/>
          <a:ln w="38100">
            <a:solidFill>
              <a:schemeClr val="tx1"/>
            </a:solidFill>
          </a:ln>
        </p:spPr>
        <p:txBody>
          <a:bodyPr wrap="none" rtlCol="0">
            <a:spAutoFit/>
          </a:bodyPr>
          <a:lstStyle/>
          <a:p>
            <a:r>
              <a:rPr lang="fr-FR" sz="2400" dirty="0" smtClean="0">
                <a:latin typeface="Arial" panose="020B0604020202020204" pitchFamily="34" charset="0"/>
                <a:cs typeface="Arial" panose="020B0604020202020204" pitchFamily="34" charset="0"/>
              </a:rPr>
              <a:t>Contrôle inhibiteur descendant</a:t>
            </a:r>
            <a:endParaRPr lang="fr-FR" sz="2400" dirty="0">
              <a:latin typeface="Arial" panose="020B0604020202020204" pitchFamily="34" charset="0"/>
              <a:cs typeface="Arial" panose="020B0604020202020204" pitchFamily="34" charset="0"/>
            </a:endParaRPr>
          </a:p>
        </p:txBody>
      </p:sp>
      <p:sp>
        <p:nvSpPr>
          <p:cNvPr id="13" name="Organigramme : Connecteur 12"/>
          <p:cNvSpPr/>
          <p:nvPr/>
        </p:nvSpPr>
        <p:spPr>
          <a:xfrm>
            <a:off x="6819428" y="3361764"/>
            <a:ext cx="524435" cy="59613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917978" y="3459777"/>
            <a:ext cx="327334" cy="400110"/>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2</a:t>
            </a:r>
          </a:p>
        </p:txBody>
      </p:sp>
      <p:sp>
        <p:nvSpPr>
          <p:cNvPr id="15" name="ZoneTexte 14"/>
          <p:cNvSpPr txBox="1"/>
          <p:nvPr/>
        </p:nvSpPr>
        <p:spPr>
          <a:xfrm>
            <a:off x="6939297" y="555239"/>
            <a:ext cx="4636206" cy="830997"/>
          </a:xfrm>
          <a:prstGeom prst="rect">
            <a:avLst/>
          </a:prstGeom>
          <a:noFill/>
          <a:ln w="38100">
            <a:solidFill>
              <a:schemeClr val="tx1"/>
            </a:solidFill>
          </a:ln>
        </p:spPr>
        <p:txBody>
          <a:bodyPr wrap="none" rtlCol="0">
            <a:spAutoFit/>
          </a:bodyPr>
          <a:lstStyle/>
          <a:p>
            <a:pPr algn="ctr"/>
            <a:r>
              <a:rPr lang="fr-FR" sz="2400" dirty="0" smtClean="0">
                <a:latin typeface="Arial" panose="020B0604020202020204" pitchFamily="34" charset="0"/>
                <a:cs typeface="Arial" panose="020B0604020202020204" pitchFamily="34" charset="0"/>
              </a:rPr>
              <a:t>Contrôle des centres supérieurs </a:t>
            </a:r>
          </a:p>
          <a:p>
            <a:pPr algn="ctr"/>
            <a:r>
              <a:rPr lang="fr-FR" sz="2400" dirty="0" smtClean="0">
                <a:latin typeface="Arial" panose="020B0604020202020204" pitchFamily="34" charset="0"/>
                <a:cs typeface="Arial" panose="020B0604020202020204" pitchFamily="34" charset="0"/>
              </a:rPr>
              <a:t>du SNC</a:t>
            </a:r>
            <a:endParaRPr lang="fr-FR" sz="2400" dirty="0">
              <a:latin typeface="Arial" panose="020B0604020202020204" pitchFamily="34" charset="0"/>
              <a:cs typeface="Arial" panose="020B0604020202020204" pitchFamily="34" charset="0"/>
            </a:endParaRPr>
          </a:p>
        </p:txBody>
      </p:sp>
      <p:sp>
        <p:nvSpPr>
          <p:cNvPr id="16" name="Organigramme : Connecteur 15"/>
          <p:cNvSpPr/>
          <p:nvPr/>
        </p:nvSpPr>
        <p:spPr>
          <a:xfrm>
            <a:off x="6112132" y="672669"/>
            <a:ext cx="524435" cy="59613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377903" y="0"/>
            <a:ext cx="4160113" cy="400110"/>
          </a:xfrm>
          <a:prstGeom prst="rect">
            <a:avLst/>
          </a:prstGeom>
          <a:noFill/>
        </p:spPr>
        <p:txBody>
          <a:bodyPr wrap="none" rtlCol="0">
            <a:spAutoFit/>
          </a:bodyPr>
          <a:lstStyle/>
          <a:p>
            <a:r>
              <a:rPr lang="fr-FR" sz="2000" dirty="0" smtClean="0">
                <a:solidFill>
                  <a:schemeClr val="bg1"/>
                </a:solidFill>
                <a:latin typeface="Arial" panose="020B0604020202020204" pitchFamily="34" charset="0"/>
                <a:cs typeface="Arial" panose="020B0604020202020204" pitchFamily="34" charset="0"/>
              </a:rPr>
              <a:t>Contrôle des messages nociceptifs</a:t>
            </a:r>
            <a:endParaRPr lang="fr-FR" sz="2000" dirty="0">
              <a:solidFill>
                <a:schemeClr val="bg1"/>
              </a:solidFill>
              <a:latin typeface="Arial" panose="020B0604020202020204" pitchFamily="34" charset="0"/>
              <a:cs typeface="Arial" panose="020B0604020202020204" pitchFamily="34" charset="0"/>
            </a:endParaRPr>
          </a:p>
        </p:txBody>
      </p:sp>
      <p:sp>
        <p:nvSpPr>
          <p:cNvPr id="20" name="ZoneTexte 19"/>
          <p:cNvSpPr txBox="1"/>
          <p:nvPr/>
        </p:nvSpPr>
        <p:spPr>
          <a:xfrm>
            <a:off x="7028943" y="5553635"/>
            <a:ext cx="4973541" cy="1261884"/>
          </a:xfrm>
          <a:prstGeom prst="rect">
            <a:avLst/>
          </a:prstGeom>
          <a:noFill/>
          <a:ln w="38100">
            <a:solidFill>
              <a:schemeClr val="tx1"/>
            </a:solidFill>
          </a:ln>
        </p:spPr>
        <p:txBody>
          <a:bodyPr wrap="square" rtlCol="0">
            <a:spAutoFit/>
          </a:bodyPr>
          <a:lstStyle/>
          <a:p>
            <a:pPr algn="ctr"/>
            <a:r>
              <a:rPr lang="fr-FR" sz="2800" dirty="0" smtClean="0">
                <a:solidFill>
                  <a:srgbClr val="FF0000"/>
                </a:solidFill>
                <a:latin typeface="Arial" panose="020B0604020202020204" pitchFamily="34" charset="0"/>
                <a:cs typeface="Arial" panose="020B0604020202020204" pitchFamily="34" charset="0"/>
              </a:rPr>
              <a:t>+</a:t>
            </a:r>
            <a:r>
              <a:rPr lang="fr-FR" sz="2400" dirty="0" smtClean="0">
                <a:latin typeface="Arial" panose="020B0604020202020204" pitchFamily="34" charset="0"/>
                <a:cs typeface="Arial" panose="020B0604020202020204" pitchFamily="34" charset="0"/>
              </a:rPr>
              <a:t> des neurotransmetteurs : </a:t>
            </a:r>
          </a:p>
          <a:p>
            <a:pPr algn="ctr"/>
            <a:r>
              <a:rPr lang="fr-FR" sz="2400" dirty="0" smtClean="0">
                <a:latin typeface="Arial" panose="020B0604020202020204" pitchFamily="34" charset="0"/>
                <a:cs typeface="Arial" panose="020B0604020202020204" pitchFamily="34" charset="0"/>
              </a:rPr>
              <a:t>Amines </a:t>
            </a:r>
            <a:r>
              <a:rPr lang="fr-FR"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sérotonine &amp; </a:t>
            </a:r>
            <a:r>
              <a:rPr lang="fr-FR" dirty="0" err="1" smtClean="0">
                <a:latin typeface="Arial" panose="020B0604020202020204" pitchFamily="34" charset="0"/>
                <a:cs typeface="Arial" panose="020B0604020202020204" pitchFamily="34" charset="0"/>
              </a:rPr>
              <a:t>norépinéphrine</a:t>
            </a:r>
            <a:r>
              <a:rPr lang="fr-FR"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et opiacés endogènes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927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114533"/>
            <a:ext cx="10515600" cy="1325563"/>
          </a:xfrm>
        </p:spPr>
        <p:txBody>
          <a:bodyPr>
            <a:normAutofit/>
          </a:bodyPr>
          <a:lstStyle/>
          <a:p>
            <a:r>
              <a:rPr lang="fr-FR" sz="3600" dirty="0" smtClean="0">
                <a:latin typeface="Arial" panose="020B0604020202020204" pitchFamily="34" charset="0"/>
                <a:cs typeface="Arial" panose="020B0604020202020204" pitchFamily="34" charset="0"/>
              </a:rPr>
              <a:t>4.1. Au niveau spinal</a:t>
            </a:r>
            <a:endParaRPr lang="fr-FR" sz="3600"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162515" y="1220518"/>
            <a:ext cx="8223532" cy="523175"/>
          </a:xfrm>
        </p:spPr>
        <p:txBody>
          <a:bodyPr>
            <a:noAutofit/>
          </a:bodyPr>
          <a:lstStyle/>
          <a:p>
            <a:r>
              <a:rPr lang="fr-FR" sz="2800" b="0" dirty="0" smtClean="0">
                <a:latin typeface="Arial" panose="020B0604020202020204" pitchFamily="34" charset="0"/>
                <a:cs typeface="Arial" panose="020B0604020202020204" pitchFamily="34" charset="0"/>
              </a:rPr>
              <a:t>4.1.1. </a:t>
            </a:r>
            <a:r>
              <a:rPr lang="fr-FR" sz="2800" b="0" dirty="0" err="1" smtClean="0">
                <a:latin typeface="Arial" panose="020B0604020202020204" pitchFamily="34" charset="0"/>
                <a:cs typeface="Arial" panose="020B0604020202020204" pitchFamily="34" charset="0"/>
              </a:rPr>
              <a:t>Gate</a:t>
            </a:r>
            <a:r>
              <a:rPr lang="fr-FR" sz="2800" b="0" dirty="0" smtClean="0">
                <a:latin typeface="Arial" panose="020B0604020202020204" pitchFamily="34" charset="0"/>
                <a:cs typeface="Arial" panose="020B0604020202020204" pitchFamily="34" charset="0"/>
              </a:rPr>
              <a:t> control (</a:t>
            </a:r>
            <a:r>
              <a:rPr lang="fr-FR" sz="2800" b="0" dirty="0">
                <a:latin typeface="Arial" panose="020B0604020202020204" pitchFamily="34" charset="0"/>
                <a:cs typeface="Arial" panose="020B0604020202020204" pitchFamily="34" charset="0"/>
              </a:rPr>
              <a:t>théorie </a:t>
            </a:r>
            <a:r>
              <a:rPr lang="fr-FR" sz="2800" b="0" dirty="0" smtClean="0">
                <a:latin typeface="Arial" panose="020B0604020202020204" pitchFamily="34" charset="0"/>
                <a:cs typeface="Arial" panose="020B0604020202020204" pitchFamily="34" charset="0"/>
              </a:rPr>
              <a:t>du contrôle </a:t>
            </a:r>
            <a:r>
              <a:rPr lang="fr-FR" sz="2800" b="0" dirty="0">
                <a:latin typeface="Arial" panose="020B0604020202020204" pitchFamily="34" charset="0"/>
                <a:cs typeface="Arial" panose="020B0604020202020204" pitchFamily="34" charset="0"/>
              </a:rPr>
              <a:t>de la </a:t>
            </a:r>
            <a:r>
              <a:rPr lang="fr-FR" sz="2800" b="0" dirty="0" smtClean="0">
                <a:latin typeface="Arial" panose="020B0604020202020204" pitchFamily="34" charset="0"/>
                <a:cs typeface="Arial" panose="020B0604020202020204" pitchFamily="34" charset="0"/>
              </a:rPr>
              <a:t>porte)</a:t>
            </a:r>
            <a:endParaRPr lang="fr-FR" sz="2800" b="0" dirty="0">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6877331" y="2541050"/>
            <a:ext cx="5157787" cy="3030398"/>
          </a:xfrm>
          <a:ln w="38100">
            <a:solidFill>
              <a:srgbClr val="4D448C"/>
            </a:solidFill>
          </a:ln>
        </p:spPr>
        <p:txBody>
          <a:bodyPr>
            <a:normAutofit/>
          </a:bodyPr>
          <a:lstStyle/>
          <a:p>
            <a:pPr marL="0" indent="0" algn="just">
              <a:lnSpc>
                <a:spcPct val="150000"/>
              </a:lnSpc>
              <a:buNone/>
            </a:pPr>
            <a:r>
              <a:rPr lang="fr-FR" sz="2000" dirty="0">
                <a:latin typeface="Arial" panose="020B0604020202020204" pitchFamily="34" charset="0"/>
                <a:cs typeface="Arial" panose="020B0604020202020204" pitchFamily="34" charset="0"/>
              </a:rPr>
              <a:t>Les messages nociceptifs des fibres </a:t>
            </a:r>
            <a:r>
              <a:rPr lang="fr-FR" sz="2000" dirty="0" err="1">
                <a:latin typeface="Arial" panose="020B0604020202020204" pitchFamily="34" charset="0"/>
                <a:cs typeface="Arial" panose="020B0604020202020204" pitchFamily="34" charset="0"/>
              </a:rPr>
              <a:t>Aδ</a:t>
            </a:r>
            <a:r>
              <a:rPr lang="fr-FR" sz="2000" dirty="0">
                <a:latin typeface="Arial" panose="020B0604020202020204" pitchFamily="34" charset="0"/>
                <a:cs typeface="Arial" panose="020B0604020202020204" pitchFamily="34" charset="0"/>
              </a:rPr>
              <a:t> et </a:t>
            </a:r>
            <a:r>
              <a:rPr lang="fr-FR" sz="2000" dirty="0" smtClean="0">
                <a:latin typeface="Arial" panose="020B0604020202020204" pitchFamily="34" charset="0"/>
                <a:cs typeface="Arial" panose="020B0604020202020204" pitchFamily="34" charset="0"/>
              </a:rPr>
              <a:t>C peuvent </a:t>
            </a:r>
            <a:r>
              <a:rPr lang="fr-FR" sz="2000" dirty="0">
                <a:latin typeface="Arial" panose="020B0604020202020204" pitchFamily="34" charset="0"/>
                <a:cs typeface="Arial" panose="020B0604020202020204" pitchFamily="34" charset="0"/>
              </a:rPr>
              <a:t>être bloqués à leur entrée dans </a:t>
            </a:r>
            <a:r>
              <a:rPr lang="fr-FR" sz="2000" dirty="0" smtClean="0">
                <a:latin typeface="Arial" panose="020B0604020202020204" pitchFamily="34" charset="0"/>
                <a:cs typeface="Arial" panose="020B0604020202020204" pitchFamily="34" charset="0"/>
              </a:rPr>
              <a:t>la corne </a:t>
            </a:r>
            <a:r>
              <a:rPr lang="fr-FR" sz="2000" dirty="0">
                <a:latin typeface="Arial" panose="020B0604020202020204" pitchFamily="34" charset="0"/>
                <a:cs typeface="Arial" panose="020B0604020202020204" pitchFamily="34" charset="0"/>
              </a:rPr>
              <a:t>postérieure de la moelle épinière </a:t>
            </a:r>
            <a:r>
              <a:rPr lang="fr-FR" sz="2000" dirty="0" smtClean="0">
                <a:latin typeface="Arial" panose="020B0604020202020204" pitchFamily="34" charset="0"/>
                <a:cs typeface="Arial" panose="020B0604020202020204" pitchFamily="34" charset="0"/>
              </a:rPr>
              <a:t>par une </a:t>
            </a:r>
            <a:r>
              <a:rPr lang="fr-FR" sz="2000" dirty="0">
                <a:latin typeface="Arial" panose="020B0604020202020204" pitchFamily="34" charset="0"/>
                <a:cs typeface="Arial" panose="020B0604020202020204" pitchFamily="34" charset="0"/>
              </a:rPr>
              <a:t>action inhibitrice des fibres de </a:t>
            </a:r>
            <a:r>
              <a:rPr lang="fr-FR" sz="2000" dirty="0" smtClean="0">
                <a:latin typeface="Arial" panose="020B0604020202020204" pitchFamily="34" charset="0"/>
                <a:cs typeface="Arial" panose="020B0604020202020204" pitchFamily="34" charset="0"/>
              </a:rPr>
              <a:t>gros calibre </a:t>
            </a:r>
            <a:r>
              <a:rPr lang="fr-FR" sz="2000" dirty="0">
                <a:latin typeface="Arial" panose="020B0604020202020204" pitchFamily="34" charset="0"/>
                <a:cs typeface="Arial" panose="020B0604020202020204" pitchFamily="34" charset="0"/>
              </a:rPr>
              <a:t>A et Aβ véhiculant des </a:t>
            </a:r>
            <a:r>
              <a:rPr lang="fr-FR" sz="2000" dirty="0" smtClean="0">
                <a:latin typeface="Arial" panose="020B0604020202020204" pitchFamily="34" charset="0"/>
                <a:cs typeface="Arial" panose="020B0604020202020204" pitchFamily="34" charset="0"/>
              </a:rPr>
              <a:t>messages tactiles </a:t>
            </a:r>
            <a:r>
              <a:rPr lang="fr-FR" sz="2000" dirty="0">
                <a:latin typeface="Arial" panose="020B0604020202020204" pitchFamily="34" charset="0"/>
                <a:cs typeface="Arial" panose="020B0604020202020204" pitchFamily="34" charset="0"/>
              </a:rPr>
              <a:t>non nociceptifs.</a:t>
            </a:r>
          </a:p>
        </p:txBody>
      </p:sp>
      <p:sp>
        <p:nvSpPr>
          <p:cNvPr id="6" name="Espace réservé du contenu 5"/>
          <p:cNvSpPr>
            <a:spLocks noGrp="1"/>
          </p:cNvSpPr>
          <p:nvPr>
            <p:ph sz="quarter" idx="4"/>
          </p:nvPr>
        </p:nvSpPr>
        <p:spPr>
          <a:xfrm>
            <a:off x="282389" y="2974630"/>
            <a:ext cx="5513294" cy="2163238"/>
          </a:xfrm>
        </p:spPr>
        <p:txBody>
          <a:bodyPr>
            <a:normAutofit fontScale="92500"/>
          </a:bodyPr>
          <a:lstStyle/>
          <a:p>
            <a:pPr marL="0" indent="0" algn="just">
              <a:lnSpc>
                <a:spcPct val="150000"/>
              </a:lnSpc>
              <a:buNone/>
            </a:pPr>
            <a:r>
              <a:rPr lang="fr-FR" sz="2400" dirty="0">
                <a:latin typeface="Arial" panose="020B0604020202020204" pitchFamily="34" charset="0"/>
                <a:cs typeface="Arial" panose="020B0604020202020204" pitchFamily="34" charset="0"/>
              </a:rPr>
              <a:t>Les fibres de gros calibre exercent une inhibition sur le faisceau spinothalamique par l'intermédiaire d'interneurones </a:t>
            </a:r>
            <a:r>
              <a:rPr lang="fr-FR" sz="2400" dirty="0" smtClean="0">
                <a:latin typeface="Arial" panose="020B0604020202020204" pitchFamily="34" charset="0"/>
                <a:cs typeface="Arial" panose="020B0604020202020204" pitchFamily="34" charset="0"/>
              </a:rPr>
              <a:t>inhibiteurs. </a:t>
            </a:r>
          </a:p>
          <a:p>
            <a:pPr marL="0" indent="0" algn="just">
              <a:lnSpc>
                <a:spcPct val="150000"/>
              </a:lnSpc>
              <a:buNone/>
            </a:pPr>
            <a:endParaRPr lang="fr-FR" sz="2400" dirty="0">
              <a:latin typeface="Arial" panose="020B0604020202020204" pitchFamily="34" charset="0"/>
              <a:cs typeface="Arial" panose="020B0604020202020204" pitchFamily="34" charset="0"/>
            </a:endParaRPr>
          </a:p>
        </p:txBody>
      </p:sp>
      <p:sp>
        <p:nvSpPr>
          <p:cNvPr id="7" name="Flèche droite 6"/>
          <p:cNvSpPr/>
          <p:nvPr/>
        </p:nvSpPr>
        <p:spPr>
          <a:xfrm>
            <a:off x="5849471" y="3919397"/>
            <a:ext cx="974072" cy="273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839788" y="1089212"/>
            <a:ext cx="800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398495" y="1757141"/>
            <a:ext cx="73958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889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114533"/>
            <a:ext cx="10515600" cy="1325563"/>
          </a:xfrm>
        </p:spPr>
        <p:txBody>
          <a:bodyPr>
            <a:normAutofit/>
          </a:bodyPr>
          <a:lstStyle/>
          <a:p>
            <a:r>
              <a:rPr lang="fr-FR" sz="3600" dirty="0" smtClean="0">
                <a:latin typeface="Arial" panose="020B0604020202020204" pitchFamily="34" charset="0"/>
                <a:cs typeface="Arial" panose="020B0604020202020204" pitchFamily="34" charset="0"/>
              </a:rPr>
              <a:t>4.1. Au niveau spinal</a:t>
            </a:r>
            <a:endParaRPr lang="fr-FR" sz="3600"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162515" y="1220518"/>
            <a:ext cx="4364226" cy="523175"/>
          </a:xfrm>
        </p:spPr>
        <p:txBody>
          <a:bodyPr>
            <a:noAutofit/>
          </a:bodyPr>
          <a:lstStyle/>
          <a:p>
            <a:r>
              <a:rPr lang="fr-FR" sz="2800" b="0" dirty="0" smtClean="0">
                <a:latin typeface="Arial" panose="020B0604020202020204" pitchFamily="34" charset="0"/>
                <a:cs typeface="Arial" panose="020B0604020202020204" pitchFamily="34" charset="0"/>
              </a:rPr>
              <a:t>4.1.2. Le </a:t>
            </a:r>
            <a:r>
              <a:rPr lang="fr-FR" sz="2800" b="0" dirty="0">
                <a:latin typeface="Arial" panose="020B0604020202020204" pitchFamily="34" charset="0"/>
                <a:cs typeface="Arial" panose="020B0604020202020204" pitchFamily="34" charset="0"/>
              </a:rPr>
              <a:t>système opioïde</a:t>
            </a:r>
          </a:p>
        </p:txBody>
      </p:sp>
      <p:sp>
        <p:nvSpPr>
          <p:cNvPr id="4" name="Espace réservé du contenu 3"/>
          <p:cNvSpPr>
            <a:spLocks noGrp="1"/>
          </p:cNvSpPr>
          <p:nvPr>
            <p:ph sz="half" idx="2"/>
          </p:nvPr>
        </p:nvSpPr>
        <p:spPr>
          <a:xfrm>
            <a:off x="510987" y="6311548"/>
            <a:ext cx="11255189" cy="360854"/>
          </a:xfrm>
          <a:ln w="38100">
            <a:solidFill>
              <a:srgbClr val="4D448C"/>
            </a:solidFill>
          </a:ln>
        </p:spPr>
        <p:txBody>
          <a:bodyPr>
            <a:normAutofit/>
          </a:bodyPr>
          <a:lstStyle/>
          <a:p>
            <a:pPr marL="0" indent="0" algn="just">
              <a:buNone/>
            </a:pPr>
            <a:r>
              <a:rPr lang="fr-FR" sz="1600" dirty="0">
                <a:latin typeface="Arial" panose="020B0604020202020204" pitchFamily="34" charset="0"/>
                <a:cs typeface="Arial" panose="020B0604020202020204" pitchFamily="34" charset="0"/>
              </a:rPr>
              <a:t>Les endorphines sont des </a:t>
            </a:r>
            <a:r>
              <a:rPr lang="fr-FR" sz="1600" dirty="0" smtClean="0">
                <a:latin typeface="Arial" panose="020B0604020202020204" pitchFamily="34" charset="0"/>
                <a:cs typeface="Arial" panose="020B0604020202020204" pitchFamily="34" charset="0"/>
              </a:rPr>
              <a:t>peptides endogènes </a:t>
            </a:r>
            <a:r>
              <a:rPr lang="fr-FR" sz="1600" dirty="0">
                <a:latin typeface="Arial" panose="020B0604020202020204" pitchFamily="34" charset="0"/>
                <a:cs typeface="Arial" panose="020B0604020202020204" pitchFamily="34" charset="0"/>
              </a:rPr>
              <a:t>qui miment l’action de </a:t>
            </a:r>
            <a:r>
              <a:rPr lang="fr-FR" sz="1600" dirty="0" smtClean="0">
                <a:latin typeface="Arial" panose="020B0604020202020204" pitchFamily="34" charset="0"/>
                <a:cs typeface="Arial" panose="020B0604020202020204" pitchFamily="34" charset="0"/>
              </a:rPr>
              <a:t>la morphine </a:t>
            </a:r>
            <a:r>
              <a:rPr lang="fr-FR" sz="1600" dirty="0">
                <a:latin typeface="Arial" panose="020B0604020202020204" pitchFamily="34" charset="0"/>
                <a:cs typeface="Arial" panose="020B0604020202020204" pitchFamily="34" charset="0"/>
              </a:rPr>
              <a:t>et se fixent sur les </a:t>
            </a:r>
            <a:r>
              <a:rPr lang="fr-FR" sz="1600" dirty="0" smtClean="0">
                <a:latin typeface="Arial" panose="020B0604020202020204" pitchFamily="34" charset="0"/>
                <a:cs typeface="Arial" panose="020B0604020202020204" pitchFamily="34" charset="0"/>
              </a:rPr>
              <a:t>récepteurs opiacés</a:t>
            </a:r>
            <a:r>
              <a:rPr lang="fr-FR" sz="1600" dirty="0">
                <a:latin typeface="Arial" panose="020B0604020202020204" pitchFamily="34" charset="0"/>
                <a:cs typeface="Arial" panose="020B0604020202020204" pitchFamily="34" charset="0"/>
              </a:rPr>
              <a:t>.</a:t>
            </a:r>
          </a:p>
        </p:txBody>
      </p:sp>
      <p:sp>
        <p:nvSpPr>
          <p:cNvPr id="6" name="Espace réservé du contenu 5"/>
          <p:cNvSpPr>
            <a:spLocks noGrp="1"/>
          </p:cNvSpPr>
          <p:nvPr>
            <p:ph sz="quarter" idx="4"/>
          </p:nvPr>
        </p:nvSpPr>
        <p:spPr>
          <a:xfrm>
            <a:off x="510987" y="2974630"/>
            <a:ext cx="11255188" cy="2163238"/>
          </a:xfrm>
        </p:spPr>
        <p:txBody>
          <a:bodyPr>
            <a:normAutofit/>
          </a:bodyPr>
          <a:lstStyle/>
          <a:p>
            <a:pPr marL="0" indent="0" algn="just">
              <a:lnSpc>
                <a:spcPct val="100000"/>
              </a:lnSpc>
              <a:buNone/>
            </a:pPr>
            <a:r>
              <a:rPr lang="fr-FR" sz="2400" dirty="0">
                <a:latin typeface="Arial" panose="020B0604020202020204" pitchFamily="34" charset="0"/>
                <a:cs typeface="Arial" panose="020B0604020202020204" pitchFamily="34" charset="0"/>
              </a:rPr>
              <a:t>Au niveau de la corne dorsale de </a:t>
            </a:r>
            <a:r>
              <a:rPr lang="fr-FR" sz="2400" dirty="0" smtClean="0">
                <a:latin typeface="Arial" panose="020B0604020202020204" pitchFamily="34" charset="0"/>
                <a:cs typeface="Arial" panose="020B0604020202020204" pitchFamily="34" charset="0"/>
              </a:rPr>
              <a:t>la moelle </a:t>
            </a:r>
            <a:r>
              <a:rPr lang="fr-FR" sz="2400" dirty="0">
                <a:latin typeface="Arial" panose="020B0604020202020204" pitchFamily="34" charset="0"/>
                <a:cs typeface="Arial" panose="020B0604020202020204" pitchFamily="34" charset="0"/>
              </a:rPr>
              <a:t>épinière</a:t>
            </a:r>
            <a:r>
              <a:rPr lang="fr-FR" sz="2400" dirty="0" smtClean="0">
                <a:latin typeface="Arial" panose="020B0604020202020204" pitchFamily="34" charset="0"/>
                <a:cs typeface="Arial" panose="020B0604020202020204" pitchFamily="34" charset="0"/>
              </a:rPr>
              <a:t>, il existe des </a:t>
            </a:r>
            <a:r>
              <a:rPr lang="fr-FR" sz="2400" dirty="0">
                <a:latin typeface="Arial" panose="020B0604020202020204" pitchFamily="34" charset="0"/>
                <a:cs typeface="Arial" panose="020B0604020202020204" pitchFamily="34" charset="0"/>
              </a:rPr>
              <a:t>récepteurs </a:t>
            </a:r>
            <a:r>
              <a:rPr lang="fr-FR" sz="2400" dirty="0" smtClean="0">
                <a:latin typeface="Arial" panose="020B0604020202020204" pitchFamily="34" charset="0"/>
                <a:cs typeface="Arial" panose="020B0604020202020204" pitchFamily="34" charset="0"/>
              </a:rPr>
              <a:t>aux endorphines </a:t>
            </a:r>
            <a:r>
              <a:rPr lang="fr-FR" sz="2400" dirty="0">
                <a:latin typeface="Arial" panose="020B0604020202020204" pitchFamily="34" charset="0"/>
                <a:cs typeface="Arial" panose="020B0604020202020204" pitchFamily="34" charset="0"/>
              </a:rPr>
              <a:t>(opiacés) dont </a:t>
            </a:r>
            <a:r>
              <a:rPr lang="fr-FR" sz="2400" dirty="0" smtClean="0">
                <a:latin typeface="Arial" panose="020B0604020202020204" pitchFamily="34" charset="0"/>
                <a:cs typeface="Arial" panose="020B0604020202020204" pitchFamily="34" charset="0"/>
              </a:rPr>
              <a:t>l’activation entrainerait </a:t>
            </a:r>
            <a:r>
              <a:rPr lang="fr-FR" sz="2400" dirty="0">
                <a:latin typeface="Arial" panose="020B0604020202020204" pitchFamily="34" charset="0"/>
                <a:cs typeface="Arial" panose="020B0604020202020204" pitchFamily="34" charset="0"/>
              </a:rPr>
              <a:t>une inhibition de la </a:t>
            </a:r>
            <a:r>
              <a:rPr lang="fr-FR" sz="2400" dirty="0" smtClean="0">
                <a:latin typeface="Arial" panose="020B0604020202020204" pitchFamily="34" charset="0"/>
                <a:cs typeface="Arial" panose="020B0604020202020204" pitchFamily="34" charset="0"/>
              </a:rPr>
              <a:t>corne dorsale</a:t>
            </a:r>
            <a:r>
              <a:rPr lang="fr-FR" sz="2400" dirty="0">
                <a:latin typeface="Arial" panose="020B0604020202020204" pitchFamily="34" charset="0"/>
                <a:cs typeface="Arial" panose="020B0604020202020204" pitchFamily="34" charset="0"/>
              </a:rPr>
              <a:t>.</a:t>
            </a:r>
          </a:p>
        </p:txBody>
      </p:sp>
      <p:cxnSp>
        <p:nvCxnSpPr>
          <p:cNvPr id="8" name="Connecteur droit 7"/>
          <p:cNvCxnSpPr/>
          <p:nvPr/>
        </p:nvCxnSpPr>
        <p:spPr>
          <a:xfrm>
            <a:off x="839788" y="1089212"/>
            <a:ext cx="800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371600" y="1743693"/>
            <a:ext cx="73958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109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latin typeface="Arial" panose="020B0604020202020204" pitchFamily="34" charset="0"/>
                <a:cs typeface="Arial" panose="020B0604020202020204" pitchFamily="34" charset="0"/>
              </a:rPr>
              <a:t>4.2. au niveau supra-spinal </a:t>
            </a:r>
            <a:br>
              <a:rPr lang="fr-FR" sz="3600" dirty="0" smtClean="0">
                <a:latin typeface="Arial" panose="020B0604020202020204" pitchFamily="34" charset="0"/>
                <a:cs typeface="Arial" panose="020B0604020202020204" pitchFamily="34" charset="0"/>
              </a:rPr>
            </a:br>
            <a:endParaRPr lang="fr-FR" sz="2800" dirty="0">
              <a:latin typeface="Arial" panose="020B0604020202020204" pitchFamily="34" charset="0"/>
              <a:cs typeface="Arial" panose="020B0604020202020204" pitchFamily="34" charset="0"/>
            </a:endParaRPr>
          </a:p>
        </p:txBody>
      </p:sp>
      <p:sp>
        <p:nvSpPr>
          <p:cNvPr id="14" name="Espace réservé du contenu 13"/>
          <p:cNvSpPr>
            <a:spLocks noGrp="1"/>
          </p:cNvSpPr>
          <p:nvPr>
            <p:ph idx="1"/>
          </p:nvPr>
        </p:nvSpPr>
        <p:spPr>
          <a:xfrm>
            <a:off x="838200" y="1825625"/>
            <a:ext cx="10515600" cy="2168152"/>
          </a:xfrm>
        </p:spPr>
        <p:txBody>
          <a:bodyPr>
            <a:normAutofit/>
          </a:bodyPr>
          <a:lstStyle/>
          <a:p>
            <a:pPr marL="0" indent="0" algn="just">
              <a:lnSpc>
                <a:spcPct val="150000"/>
              </a:lnSpc>
              <a:buNone/>
            </a:pPr>
            <a:r>
              <a:rPr lang="fr-FR" sz="2400" dirty="0">
                <a:latin typeface="Arial" panose="020B0604020202020204" pitchFamily="34" charset="0"/>
                <a:cs typeface="Arial" panose="020B0604020202020204" pitchFamily="34" charset="0"/>
              </a:rPr>
              <a:t>Le contrôle </a:t>
            </a:r>
            <a:r>
              <a:rPr lang="fr-FR" sz="2400" dirty="0" err="1" smtClean="0">
                <a:latin typeface="Arial" panose="020B0604020202020204" pitchFamily="34" charset="0"/>
                <a:cs typeface="Arial" panose="020B0604020202020204" pitchFamily="34" charset="0"/>
              </a:rPr>
              <a:t>supraspinal</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s’exerce surtout </a:t>
            </a:r>
            <a:r>
              <a:rPr lang="fr-FR" sz="2400" dirty="0" smtClean="0">
                <a:latin typeface="Arial" panose="020B0604020202020204" pitchFamily="34" charset="0"/>
                <a:cs typeface="Arial" panose="020B0604020202020204" pitchFamily="34" charset="0"/>
              </a:rPr>
              <a:t>au niveau </a:t>
            </a:r>
            <a:r>
              <a:rPr lang="fr-FR" sz="2400" dirty="0">
                <a:latin typeface="Arial" panose="020B0604020202020204" pitchFamily="34" charset="0"/>
                <a:cs typeface="Arial" panose="020B0604020202020204" pitchFamily="34" charset="0"/>
              </a:rPr>
              <a:t>du tronc cérébral, dont les neurones </a:t>
            </a:r>
            <a:r>
              <a:rPr lang="fr-FR" sz="2400" dirty="0" smtClean="0">
                <a:latin typeface="Arial" panose="020B0604020202020204" pitchFamily="34" charset="0"/>
                <a:cs typeface="Arial" panose="020B0604020202020204" pitchFamily="34" charset="0"/>
              </a:rPr>
              <a:t>sont à </a:t>
            </a:r>
            <a:r>
              <a:rPr lang="fr-FR" sz="2400" dirty="0">
                <a:latin typeface="Arial" panose="020B0604020202020204" pitchFamily="34" charset="0"/>
                <a:cs typeface="Arial" panose="020B0604020202020204" pitchFamily="34" charset="0"/>
              </a:rPr>
              <a:t>l’origine des voies </a:t>
            </a:r>
            <a:r>
              <a:rPr lang="fr-FR" sz="2400" dirty="0" smtClean="0">
                <a:latin typeface="Arial" panose="020B0604020202020204" pitchFamily="34" charset="0"/>
                <a:cs typeface="Arial" panose="020B0604020202020204" pitchFamily="34" charset="0"/>
              </a:rPr>
              <a:t>descendantes inhibitrices </a:t>
            </a:r>
            <a:r>
              <a:rPr lang="fr-FR" sz="2400" dirty="0">
                <a:latin typeface="Arial" panose="020B0604020202020204" pitchFamily="34" charset="0"/>
                <a:cs typeface="Arial" panose="020B0604020202020204" pitchFamily="34" charset="0"/>
              </a:rPr>
              <a:t>qui se projettent sur la corne </a:t>
            </a:r>
            <a:r>
              <a:rPr lang="fr-FR" sz="2400" dirty="0" smtClean="0">
                <a:latin typeface="Arial" panose="020B0604020202020204" pitchFamily="34" charset="0"/>
                <a:cs typeface="Arial" panose="020B0604020202020204" pitchFamily="34" charset="0"/>
              </a:rPr>
              <a:t>dorsale de </a:t>
            </a:r>
            <a:r>
              <a:rPr lang="fr-FR" sz="2400" dirty="0">
                <a:latin typeface="Arial" panose="020B0604020202020204" pitchFamily="34" charset="0"/>
                <a:cs typeface="Arial" panose="020B0604020202020204" pitchFamily="34" charset="0"/>
              </a:rPr>
              <a:t>la moelle épinière</a:t>
            </a:r>
            <a:r>
              <a:rPr lang="fr-FR" sz="2400" dirty="0" smtClean="0">
                <a:latin typeface="Arial" panose="020B0604020202020204" pitchFamily="34" charset="0"/>
                <a:cs typeface="Arial" panose="020B0604020202020204" pitchFamily="34" charset="0"/>
              </a:rPr>
              <a:t>.</a:t>
            </a:r>
          </a:p>
        </p:txBody>
      </p:sp>
      <p:sp>
        <p:nvSpPr>
          <p:cNvPr id="11" name="Rectangle 10"/>
          <p:cNvSpPr/>
          <p:nvPr/>
        </p:nvSpPr>
        <p:spPr>
          <a:xfrm>
            <a:off x="638082" y="1097449"/>
            <a:ext cx="10919011" cy="1328569"/>
          </a:xfrm>
          <a:prstGeom prst="rect">
            <a:avLst/>
          </a:prstGeom>
        </p:spPr>
        <p:txBody>
          <a:bodyPr wrap="square">
            <a:spAutoFit/>
          </a:bodyPr>
          <a:lstStyle/>
          <a:p>
            <a:pPr>
              <a:lnSpc>
                <a:spcPts val="1000"/>
              </a:lnSpc>
            </a:pPr>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cxnSp>
        <p:nvCxnSpPr>
          <p:cNvPr id="15" name="Connecteur droit 14"/>
          <p:cNvCxnSpPr/>
          <p:nvPr/>
        </p:nvCxnSpPr>
        <p:spPr>
          <a:xfrm>
            <a:off x="839788" y="1089212"/>
            <a:ext cx="800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506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114533"/>
            <a:ext cx="10515600" cy="1325563"/>
          </a:xfrm>
        </p:spPr>
        <p:txBody>
          <a:bodyPr>
            <a:normAutofit/>
          </a:bodyPr>
          <a:lstStyle/>
          <a:p>
            <a:r>
              <a:rPr lang="fr-FR" sz="3600" dirty="0" smtClean="0">
                <a:latin typeface="Arial" panose="020B0604020202020204" pitchFamily="34" charset="0"/>
                <a:cs typeface="Arial" panose="020B0604020202020204" pitchFamily="34" charset="0"/>
              </a:rPr>
              <a:t>4.2. au niveau supra-spinal </a:t>
            </a:r>
            <a:br>
              <a:rPr lang="fr-FR" sz="3600" dirty="0" smtClean="0">
                <a:latin typeface="Arial" panose="020B0604020202020204" pitchFamily="34" charset="0"/>
                <a:cs typeface="Arial" panose="020B0604020202020204" pitchFamily="34" charset="0"/>
              </a:rPr>
            </a:br>
            <a:r>
              <a:rPr lang="fr-FR" sz="2800" dirty="0" smtClean="0">
                <a:latin typeface="Arial" panose="020B0604020202020204" pitchFamily="34" charset="0"/>
                <a:cs typeface="Arial" panose="020B0604020202020204" pitchFamily="34" charset="0"/>
              </a:rPr>
              <a:t>4.2.1. Contrôle inhibiteur descendant</a:t>
            </a:r>
            <a:endParaRPr lang="fr-FR" sz="2800" dirty="0">
              <a:latin typeface="Arial" panose="020B0604020202020204" pitchFamily="34" charset="0"/>
              <a:cs typeface="Arial" panose="020B0604020202020204" pitchFamily="34" charset="0"/>
            </a:endParaRPr>
          </a:p>
        </p:txBody>
      </p:sp>
      <p:sp>
        <p:nvSpPr>
          <p:cNvPr id="11" name="Rectangle 10"/>
          <p:cNvSpPr/>
          <p:nvPr/>
        </p:nvSpPr>
        <p:spPr>
          <a:xfrm>
            <a:off x="638082" y="1097449"/>
            <a:ext cx="10919011" cy="6868547"/>
          </a:xfrm>
          <a:prstGeom prst="rect">
            <a:avLst/>
          </a:prstGeom>
        </p:spPr>
        <p:txBody>
          <a:bodyPr wrap="square">
            <a:spAutoFit/>
          </a:bodyPr>
          <a:lstStyle/>
          <a:p>
            <a:pPr>
              <a:lnSpc>
                <a:spcPts val="1000"/>
              </a:lnSpc>
            </a:pPr>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r>
              <a:rPr lang="fr-FR" sz="2400" dirty="0" smtClean="0">
                <a:latin typeface="Arial" panose="020B0604020202020204" pitchFamily="34" charset="0"/>
                <a:cs typeface="Arial" panose="020B0604020202020204" pitchFamily="34" charset="0"/>
              </a:rPr>
              <a:t>Les voies descendantes module l’intensité de la douleur (composante sensori-discriminative).</a:t>
            </a: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algn="ctr"/>
            <a:r>
              <a:rPr lang="fr-FR" sz="2400" dirty="0" smtClean="0">
                <a:latin typeface="Arial" panose="020B0604020202020204" pitchFamily="34" charset="0"/>
                <a:cs typeface="Arial" panose="020B0604020202020204" pitchFamily="34" charset="0"/>
              </a:rPr>
              <a:t>Stimulus nociceptif </a:t>
            </a: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algn="ctr"/>
            <a:r>
              <a:rPr lang="fr-FR" sz="2400" dirty="0" smtClean="0">
                <a:latin typeface="Arial" panose="020B0604020202020204" pitchFamily="34" charset="0"/>
                <a:cs typeface="Arial" panose="020B0604020202020204" pitchFamily="34" charset="0"/>
              </a:rPr>
              <a:t>Activation des voies ascendantes nociceptives </a:t>
            </a: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algn="ctr"/>
            <a:r>
              <a:rPr lang="fr-FR" sz="2400" dirty="0" smtClean="0">
                <a:latin typeface="Arial" panose="020B0604020202020204" pitchFamily="34" charset="0"/>
                <a:cs typeface="Arial" panose="020B0604020202020204" pitchFamily="34" charset="0"/>
              </a:rPr>
              <a:t>Message secondaire descendant en direction</a:t>
            </a:r>
          </a:p>
          <a:p>
            <a:pPr algn="ctr"/>
            <a:r>
              <a:rPr lang="fr-FR" sz="2400" dirty="0" smtClean="0">
                <a:latin typeface="Arial" panose="020B0604020202020204" pitchFamily="34" charset="0"/>
                <a:cs typeface="Arial" panose="020B0604020202020204" pitchFamily="34" charset="0"/>
              </a:rPr>
              <a:t>spinale, qui provoque une diminution de l’activité</a:t>
            </a:r>
          </a:p>
          <a:p>
            <a:pPr algn="ctr"/>
            <a:r>
              <a:rPr lang="fr-FR" sz="2400" dirty="0" smtClean="0">
                <a:latin typeface="Arial" panose="020B0604020202020204" pitchFamily="34" charset="0"/>
                <a:cs typeface="Arial" panose="020B0604020202020204" pitchFamily="34" charset="0"/>
              </a:rPr>
              <a:t>des neurones nociceptifs de la moelle.</a:t>
            </a: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sp>
        <p:nvSpPr>
          <p:cNvPr id="12" name="Flèche vers le bas 11"/>
          <p:cNvSpPr/>
          <p:nvPr/>
        </p:nvSpPr>
        <p:spPr>
          <a:xfrm>
            <a:off x="5996734" y="3458910"/>
            <a:ext cx="201706" cy="793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996734" y="4737021"/>
            <a:ext cx="201706" cy="793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839788" y="820271"/>
            <a:ext cx="800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Connecteur droit 3"/>
          <p:cNvCxnSpPr/>
          <p:nvPr/>
        </p:nvCxnSpPr>
        <p:spPr>
          <a:xfrm>
            <a:off x="1035424" y="1264024"/>
            <a:ext cx="73958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0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082"/>
            <a:ext cx="10515600" cy="1325563"/>
          </a:xfrm>
        </p:spPr>
        <p:txBody>
          <a:bodyPr/>
          <a:lstStyle/>
          <a:p>
            <a:r>
              <a:rPr lang="fr-FR" dirty="0" smtClean="0">
                <a:latin typeface="Arial" panose="020B0604020202020204" pitchFamily="34" charset="0"/>
                <a:cs typeface="Arial" panose="020B0604020202020204" pitchFamily="34" charset="0"/>
              </a:rPr>
              <a:t>Définitions </a:t>
            </a:r>
            <a:r>
              <a:rPr lang="fr-FR" dirty="0" smtClean="0"/>
              <a:t> </a:t>
            </a:r>
            <a:endParaRPr lang="fr-FR" dirty="0"/>
          </a:p>
        </p:txBody>
      </p:sp>
      <p:sp>
        <p:nvSpPr>
          <p:cNvPr id="3" name="Espace réservé du contenu 2"/>
          <p:cNvSpPr>
            <a:spLocks noGrp="1"/>
          </p:cNvSpPr>
          <p:nvPr>
            <p:ph idx="1"/>
          </p:nvPr>
        </p:nvSpPr>
        <p:spPr>
          <a:xfrm>
            <a:off x="552450" y="2130001"/>
            <a:ext cx="11087100" cy="4666615"/>
          </a:xfrm>
        </p:spPr>
        <p:txBody>
          <a:bodyPr/>
          <a:lstStyle/>
          <a:p>
            <a:pPr marL="0" indent="0" algn="just">
              <a:buNone/>
            </a:pPr>
            <a:r>
              <a:rPr lang="fr-FR" dirty="0" smtClean="0">
                <a:latin typeface="Arial" panose="020B0604020202020204" pitchFamily="34" charset="0"/>
                <a:cs typeface="Arial" panose="020B0604020202020204" pitchFamily="34" charset="0"/>
                <a:sym typeface="Symbol"/>
              </a:rPr>
              <a:t>	« </a:t>
            </a:r>
            <a:r>
              <a:rPr lang="fr-FR" dirty="0" smtClean="0">
                <a:latin typeface="Arial" panose="020B0604020202020204" pitchFamily="34" charset="0"/>
                <a:cs typeface="Arial" panose="020B0604020202020204" pitchFamily="34" charset="0"/>
              </a:rPr>
              <a:t>Expérience sensorielle et émotionnelle désagréable, associée à une </a:t>
            </a:r>
            <a:r>
              <a:rPr lang="fr-FR" sz="3200" dirty="0" smtClean="0">
                <a:latin typeface="Arial" panose="020B0604020202020204" pitchFamily="34" charset="0"/>
                <a:cs typeface="Arial" panose="020B0604020202020204" pitchFamily="34" charset="0"/>
              </a:rPr>
              <a:t>lésion tissulaire réelle </a:t>
            </a:r>
            <a:r>
              <a:rPr lang="fr-FR" sz="2000" dirty="0" smtClean="0">
                <a:latin typeface="Arial" panose="020B0604020202020204" pitchFamily="34" charset="0"/>
                <a:cs typeface="Arial" panose="020B0604020202020204" pitchFamily="34" charset="0"/>
              </a:rPr>
              <a:t>(1) </a:t>
            </a:r>
            <a:r>
              <a:rPr lang="fr-FR" dirty="0" smtClean="0">
                <a:latin typeface="Arial" panose="020B0604020202020204" pitchFamily="34" charset="0"/>
                <a:cs typeface="Arial" panose="020B0604020202020204" pitchFamily="34" charset="0"/>
              </a:rPr>
              <a:t>ou </a:t>
            </a:r>
            <a:r>
              <a:rPr lang="fr-FR" sz="3200" dirty="0" smtClean="0">
                <a:latin typeface="Arial" panose="020B0604020202020204" pitchFamily="34" charset="0"/>
                <a:cs typeface="Arial" panose="020B0604020202020204" pitchFamily="34" charset="0"/>
              </a:rPr>
              <a:t>potentielle</a:t>
            </a:r>
            <a:r>
              <a:rPr lang="fr-FR"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(2) </a:t>
            </a:r>
            <a:r>
              <a:rPr lang="fr-FR" dirty="0" smtClean="0">
                <a:latin typeface="Arial" panose="020B0604020202020204" pitchFamily="34" charset="0"/>
                <a:cs typeface="Arial" panose="020B0604020202020204" pitchFamily="34" charset="0"/>
              </a:rPr>
              <a:t>, ou </a:t>
            </a:r>
            <a:r>
              <a:rPr lang="fr-FR" sz="3200" dirty="0" smtClean="0">
                <a:latin typeface="Arial" panose="020B0604020202020204" pitchFamily="34" charset="0"/>
                <a:cs typeface="Arial" panose="020B0604020202020204" pitchFamily="34" charset="0"/>
              </a:rPr>
              <a:t>décrite</a:t>
            </a:r>
            <a:r>
              <a:rPr lang="fr-FR"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(3) </a:t>
            </a:r>
            <a:r>
              <a:rPr lang="fr-FR" dirty="0" smtClean="0">
                <a:latin typeface="Arial" panose="020B0604020202020204" pitchFamily="34" charset="0"/>
                <a:cs typeface="Arial" panose="020B0604020202020204" pitchFamily="34" charset="0"/>
              </a:rPr>
              <a:t>en termes d’une telle lésion »</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smtClean="0">
                <a:latin typeface="Arial" panose="020B0604020202020204" pitchFamily="34" charset="0"/>
                <a:cs typeface="Arial" panose="020B0604020202020204" pitchFamily="34" charset="0"/>
              </a:rPr>
              <a:t>	« Sensation désagréable et expérience émotionnelle en relation avec un dommage tissulaire présent, potentiel ou décrit en ces termes ».</a:t>
            </a:r>
          </a:p>
          <a:p>
            <a:pPr marL="0" indent="0" algn="just">
              <a:buNone/>
            </a:pPr>
            <a:endParaRPr lang="fr-FR" dirty="0" smtClean="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sp>
        <p:nvSpPr>
          <p:cNvPr id="6" name="Rectangle 5"/>
          <p:cNvSpPr/>
          <p:nvPr/>
        </p:nvSpPr>
        <p:spPr>
          <a:xfrm>
            <a:off x="7284683" y="5916705"/>
            <a:ext cx="4109458" cy="338554"/>
          </a:xfrm>
          <a:prstGeom prst="rect">
            <a:avLst/>
          </a:prstGeom>
        </p:spPr>
        <p:txBody>
          <a:bodyPr wrap="none">
            <a:spAutoFit/>
          </a:bodyPr>
          <a:lstStyle/>
          <a:p>
            <a:pPr algn="r" eaLnBrk="0" hangingPunct="0">
              <a:spcBef>
                <a:spcPct val="20000"/>
              </a:spcBef>
              <a:defRPr/>
            </a:pPr>
            <a:r>
              <a:rPr lang="fr-FR" sz="1600" b="1" dirty="0" smtClean="0">
                <a:solidFill>
                  <a:srgbClr val="7030A0"/>
                </a:solidFill>
                <a:latin typeface="+mn-lt"/>
              </a:rPr>
              <a:t>International Association for the </a:t>
            </a:r>
            <a:r>
              <a:rPr lang="fr-FR" sz="1600" b="1" dirty="0" err="1" smtClean="0">
                <a:solidFill>
                  <a:srgbClr val="7030A0"/>
                </a:solidFill>
                <a:latin typeface="+mn-lt"/>
              </a:rPr>
              <a:t>Study</a:t>
            </a:r>
            <a:r>
              <a:rPr lang="fr-FR" sz="1600" b="1" dirty="0" smtClean="0">
                <a:solidFill>
                  <a:srgbClr val="7030A0"/>
                </a:solidFill>
                <a:latin typeface="+mn-lt"/>
              </a:rPr>
              <a:t> of Pain</a:t>
            </a:r>
            <a:endParaRPr lang="fr-FR" sz="1600" b="1" dirty="0">
              <a:solidFill>
                <a:srgbClr val="7030A0"/>
              </a:solidFill>
              <a:latin typeface="+mn-lt"/>
            </a:endParaRPr>
          </a:p>
        </p:txBody>
      </p:sp>
      <p:cxnSp>
        <p:nvCxnSpPr>
          <p:cNvPr id="8" name="Connecteur droit 7"/>
          <p:cNvCxnSpPr/>
          <p:nvPr/>
        </p:nvCxnSpPr>
        <p:spPr>
          <a:xfrm>
            <a:off x="1157343" y="1055594"/>
            <a:ext cx="2577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890777" y="1227110"/>
            <a:ext cx="2584362" cy="523220"/>
          </a:xfrm>
          <a:prstGeom prst="rect">
            <a:avLst/>
          </a:prstGeom>
          <a:noFill/>
        </p:spPr>
        <p:txBody>
          <a:bodyPr wrap="none" rtlCol="0">
            <a:spAutoFit/>
          </a:bodyPr>
          <a:lstStyle/>
          <a:p>
            <a:r>
              <a:rPr lang="fr-FR" sz="2800" dirty="0" smtClean="0">
                <a:latin typeface="Arial" panose="020B0604020202020204" pitchFamily="34" charset="0"/>
                <a:cs typeface="Arial" panose="020B0604020202020204" pitchFamily="34" charset="0"/>
              </a:rPr>
              <a:t>1. La douleur : </a:t>
            </a:r>
            <a:endParaRPr lang="fr-FR" sz="2800" dirty="0">
              <a:latin typeface="Arial" panose="020B0604020202020204" pitchFamily="34" charset="0"/>
              <a:cs typeface="Arial" panose="020B0604020202020204" pitchFamily="34" charset="0"/>
            </a:endParaRPr>
          </a:p>
        </p:txBody>
      </p:sp>
      <p:cxnSp>
        <p:nvCxnSpPr>
          <p:cNvPr id="7" name="Connecteur droit 6"/>
          <p:cNvCxnSpPr/>
          <p:nvPr/>
        </p:nvCxnSpPr>
        <p:spPr>
          <a:xfrm>
            <a:off x="2446020" y="1750330"/>
            <a:ext cx="182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10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114533"/>
            <a:ext cx="10515600" cy="1325563"/>
          </a:xfrm>
        </p:spPr>
        <p:txBody>
          <a:bodyPr>
            <a:normAutofit/>
          </a:bodyPr>
          <a:lstStyle/>
          <a:p>
            <a:r>
              <a:rPr lang="fr-FR" sz="2800" dirty="0" smtClean="0">
                <a:latin typeface="Arial" panose="020B0604020202020204" pitchFamily="34" charset="0"/>
                <a:cs typeface="Arial" panose="020B0604020202020204" pitchFamily="34" charset="0"/>
              </a:rPr>
              <a:t>4.2.2. Contrôle des centres supérieurs du SNC</a:t>
            </a:r>
            <a:endParaRPr lang="fr-FR" sz="2800" dirty="0">
              <a:latin typeface="Arial" panose="020B0604020202020204" pitchFamily="34" charset="0"/>
              <a:cs typeface="Arial" panose="020B0604020202020204" pitchFamily="34" charset="0"/>
            </a:endParaRPr>
          </a:p>
        </p:txBody>
      </p:sp>
      <p:sp>
        <p:nvSpPr>
          <p:cNvPr id="11" name="Rectangle 10"/>
          <p:cNvSpPr/>
          <p:nvPr/>
        </p:nvSpPr>
        <p:spPr>
          <a:xfrm>
            <a:off x="638082" y="1097449"/>
            <a:ext cx="10919011" cy="4893647"/>
          </a:xfrm>
          <a:prstGeom prst="rect">
            <a:avLst/>
          </a:prstGeom>
        </p:spPr>
        <p:txBody>
          <a:bodyPr wrap="square">
            <a:spAutoFit/>
          </a:bodyPr>
          <a:lstStyle/>
          <a:p>
            <a:pPr algn="just"/>
            <a:endParaRPr lang="fr-FR" sz="2400" dirty="0" smtClean="0">
              <a:latin typeface="Arial" panose="020B0604020202020204" pitchFamily="34" charset="0"/>
              <a:cs typeface="Arial" panose="020B0604020202020204" pitchFamily="34" charset="0"/>
            </a:endParaRPr>
          </a:p>
          <a:p>
            <a:pPr algn="just">
              <a:buClr>
                <a:srgbClr val="006666"/>
              </a:buClr>
              <a:buSzPct val="70000"/>
            </a:pPr>
            <a:r>
              <a:rPr lang="fr-FR" sz="2400" dirty="0" smtClean="0">
                <a:latin typeface="Arial" panose="020B0604020202020204" pitchFamily="34" charset="0"/>
                <a:cs typeface="Arial" panose="020B0604020202020204" pitchFamily="34" charset="0"/>
              </a:rPr>
              <a:t>4.2.2.1. Module </a:t>
            </a:r>
            <a:r>
              <a:rPr lang="fr-FR" sz="2400" dirty="0">
                <a:latin typeface="Arial" panose="020B0604020202020204" pitchFamily="34" charset="0"/>
                <a:cs typeface="Arial" panose="020B0604020202020204" pitchFamily="34" charset="0"/>
              </a:rPr>
              <a:t>surtout l'aspect désagréable de la </a:t>
            </a:r>
            <a:r>
              <a:rPr lang="fr-FR" sz="2400" dirty="0" smtClean="0">
                <a:latin typeface="Arial" panose="020B0604020202020204" pitchFamily="34" charset="0"/>
                <a:cs typeface="Arial" panose="020B0604020202020204" pitchFamily="34" charset="0"/>
              </a:rPr>
              <a:t>douleur composante </a:t>
            </a:r>
            <a:r>
              <a:rPr lang="fr-FR" sz="2400" dirty="0" err="1" smtClean="0">
                <a:latin typeface="Arial" panose="020B0604020202020204" pitchFamily="34" charset="0"/>
                <a:cs typeface="Arial" panose="020B0604020202020204" pitchFamily="34" charset="0"/>
              </a:rPr>
              <a:t>émotivo</a:t>
            </a:r>
            <a:r>
              <a:rPr lang="fr-FR" sz="2400" dirty="0" smtClean="0">
                <a:latin typeface="Arial" panose="020B0604020202020204" pitchFamily="34" charset="0"/>
                <a:cs typeface="Arial" panose="020B0604020202020204" pitchFamily="34" charset="0"/>
              </a:rPr>
              <a:t>-affective (perception de la douleur).</a:t>
            </a:r>
          </a:p>
          <a:p>
            <a:pPr algn="just">
              <a:buClr>
                <a:srgbClr val="006666"/>
              </a:buClr>
              <a:buSzPct val="70000"/>
            </a:pPr>
            <a:endParaRPr lang="fr-FR" sz="2400" dirty="0" smtClean="0">
              <a:latin typeface="Arial" panose="020B0604020202020204" pitchFamily="34" charset="0"/>
              <a:cs typeface="Arial" panose="020B0604020202020204" pitchFamily="34" charset="0"/>
            </a:endParaRPr>
          </a:p>
          <a:p>
            <a:pPr algn="just">
              <a:buClr>
                <a:srgbClr val="006666"/>
              </a:buClr>
              <a:buSzPct val="70000"/>
            </a:pPr>
            <a:endParaRPr lang="fr-FR" sz="2400" dirty="0">
              <a:latin typeface="Arial" panose="020B0604020202020204" pitchFamily="34" charset="0"/>
              <a:cs typeface="Arial" panose="020B0604020202020204" pitchFamily="34" charset="0"/>
            </a:endParaRPr>
          </a:p>
          <a:p>
            <a:pPr algn="just">
              <a:buClr>
                <a:srgbClr val="006666"/>
              </a:buClr>
              <a:buSzPct val="70000"/>
            </a:pPr>
            <a:r>
              <a:rPr lang="fr-FR" sz="2400" dirty="0" smtClean="0">
                <a:latin typeface="Arial" panose="020B0604020202020204" pitchFamily="34" charset="0"/>
                <a:cs typeface="Arial" panose="020B0604020202020204" pitchFamily="34" charset="0"/>
              </a:rPr>
              <a:t>4.2.2. 2.  Neurotransmetteurs :</a:t>
            </a:r>
          </a:p>
          <a:p>
            <a:pPr algn="just">
              <a:buClr>
                <a:srgbClr val="006666"/>
              </a:buClr>
              <a:buSzPct val="70000"/>
            </a:pPr>
            <a:endParaRPr lang="fr-FR" sz="2400" dirty="0" smtClean="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Leurs principaux neurotransmetteurs sont </a:t>
            </a:r>
            <a:r>
              <a:rPr lang="fr-FR" sz="2400" dirty="0" smtClean="0">
                <a:latin typeface="Arial" panose="020B0604020202020204" pitchFamily="34" charset="0"/>
                <a:cs typeface="Arial" panose="020B0604020202020204" pitchFamily="34" charset="0"/>
              </a:rPr>
              <a:t>la </a:t>
            </a:r>
            <a:r>
              <a:rPr lang="fr-FR" sz="2400" dirty="0">
                <a:latin typeface="Arial" panose="020B0604020202020204" pitchFamily="34" charset="0"/>
                <a:cs typeface="Arial" panose="020B0604020202020204" pitchFamily="34" charset="0"/>
              </a:rPr>
              <a:t>sérotonine et la norépinephrine </a:t>
            </a:r>
            <a:r>
              <a:rPr lang="fr-FR" sz="2400" dirty="0" smtClean="0">
                <a:latin typeface="Arial" panose="020B0604020202020204" pitchFamily="34" charset="0"/>
                <a:cs typeface="Arial" panose="020B0604020202020204" pitchFamily="34" charset="0"/>
              </a:rPr>
              <a:t>dont l’augmentation </a:t>
            </a:r>
            <a:r>
              <a:rPr lang="fr-FR" sz="2400" dirty="0">
                <a:latin typeface="Arial" panose="020B0604020202020204" pitchFamily="34" charset="0"/>
                <a:cs typeface="Arial" panose="020B0604020202020204" pitchFamily="34" charset="0"/>
              </a:rPr>
              <a:t>provoque la </a:t>
            </a:r>
            <a:r>
              <a:rPr lang="fr-FR" sz="2400" dirty="0" smtClean="0">
                <a:latin typeface="Arial" panose="020B0604020202020204" pitchFamily="34" charset="0"/>
                <a:cs typeface="Arial" panose="020B0604020202020204" pitchFamily="34" charset="0"/>
              </a:rPr>
              <a:t>libération d’opioïdes </a:t>
            </a:r>
            <a:r>
              <a:rPr lang="fr-FR" sz="2400" dirty="0">
                <a:latin typeface="Arial" panose="020B0604020202020204" pitchFamily="34" charset="0"/>
                <a:cs typeface="Arial" panose="020B0604020202020204" pitchFamily="34" charset="0"/>
              </a:rPr>
              <a:t>endogènes par les inter </a:t>
            </a:r>
            <a:r>
              <a:rPr lang="fr-FR" sz="2400" dirty="0" smtClean="0">
                <a:latin typeface="Arial" panose="020B0604020202020204" pitchFamily="34" charset="0"/>
                <a:cs typeface="Arial" panose="020B0604020202020204" pitchFamily="34" charset="0"/>
              </a:rPr>
              <a:t>neurones inhibiteurs </a:t>
            </a:r>
            <a:r>
              <a:rPr lang="fr-FR" sz="2400" dirty="0">
                <a:latin typeface="Arial" panose="020B0604020202020204" pitchFamily="34" charset="0"/>
                <a:cs typeface="Arial" panose="020B0604020202020204" pitchFamily="34" charset="0"/>
              </a:rPr>
              <a:t>de la corne dorsale.</a:t>
            </a:r>
            <a:endParaRPr lang="fr-FR" sz="2400" dirty="0" smtClean="0">
              <a:latin typeface="Arial" panose="020B0604020202020204" pitchFamily="34" charset="0"/>
              <a:cs typeface="Arial" panose="020B0604020202020204" pitchFamily="34" charset="0"/>
            </a:endParaRPr>
          </a:p>
          <a:p>
            <a:pPr algn="just"/>
            <a:endParaRPr lang="fr-FR" sz="2400" dirty="0" smtClean="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Ces opioïdes + récepteurs spécifiques </a:t>
            </a:r>
            <a:r>
              <a:rPr lang="fr-FR" sz="2400" dirty="0" smtClean="0">
                <a:latin typeface="Arial" panose="020B0604020202020204" pitchFamily="34" charset="0"/>
                <a:cs typeface="Arial" panose="020B0604020202020204" pitchFamily="34" charset="0"/>
              </a:rPr>
              <a:t>     →     inhibition </a:t>
            </a:r>
            <a:r>
              <a:rPr lang="fr-FR" sz="2400" dirty="0">
                <a:latin typeface="Arial" panose="020B0604020202020204" pitchFamily="34" charset="0"/>
                <a:cs typeface="Arial" panose="020B0604020202020204" pitchFamily="34" charset="0"/>
              </a:rPr>
              <a:t>de l’influx douloureux.</a:t>
            </a:r>
            <a:endParaRPr lang="fr-FR" sz="2400" dirty="0" smtClean="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p:txBody>
      </p:sp>
      <p:cxnSp>
        <p:nvCxnSpPr>
          <p:cNvPr id="6" name="Connecteur droit 5"/>
          <p:cNvCxnSpPr/>
          <p:nvPr/>
        </p:nvCxnSpPr>
        <p:spPr>
          <a:xfrm>
            <a:off x="995083" y="1097449"/>
            <a:ext cx="73958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5864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Mécanismes physiopathologiques générateurs de douleurs</a:t>
            </a:r>
          </a:p>
        </p:txBody>
      </p:sp>
      <p:sp>
        <p:nvSpPr>
          <p:cNvPr id="5" name="Espace réservé du contenu 4"/>
          <p:cNvSpPr>
            <a:spLocks noGrp="1"/>
          </p:cNvSpPr>
          <p:nvPr>
            <p:ph idx="1"/>
          </p:nvPr>
        </p:nvSpPr>
        <p:spPr>
          <a:xfrm>
            <a:off x="838200" y="1825625"/>
            <a:ext cx="10515600" cy="4871010"/>
          </a:xfrm>
        </p:spPr>
        <p:txBody>
          <a:bodyPr/>
          <a:lstStyle/>
          <a:p>
            <a:pPr marL="0" indent="0" algn="just">
              <a:buNone/>
            </a:pPr>
            <a:r>
              <a:rPr lang="fr-FR" dirty="0" smtClean="0">
                <a:latin typeface="Arial" panose="020B0604020202020204" pitchFamily="34" charset="0"/>
                <a:cs typeface="Arial" panose="020B0604020202020204" pitchFamily="34" charset="0"/>
              </a:rPr>
              <a:t>A. Etat normal (sujet sain)</a:t>
            </a:r>
            <a:endParaRPr lang="fr-FR" dirty="0">
              <a:latin typeface="Arial" panose="020B0604020202020204" pitchFamily="34" charset="0"/>
              <a:cs typeface="Arial" panose="020B0604020202020204" pitchFamily="34" charset="0"/>
            </a:endParaRPr>
          </a:p>
        </p:txBody>
      </p:sp>
      <p:cxnSp>
        <p:nvCxnSpPr>
          <p:cNvPr id="7" name="Connecteur droit 6"/>
          <p:cNvCxnSpPr/>
          <p:nvPr/>
        </p:nvCxnSpPr>
        <p:spPr>
          <a:xfrm>
            <a:off x="1210235" y="1021976"/>
            <a:ext cx="8538883" cy="13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506071" y="1690688"/>
            <a:ext cx="5768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6" descr="http://www.spectaclepmg.com/wp-content/uploads/2014/03/scales.jpg"/>
          <p:cNvPicPr>
            <a:picLocks noChangeAspect="1" noChangeArrowheads="1"/>
          </p:cNvPicPr>
          <p:nvPr/>
        </p:nvPicPr>
        <p:blipFill>
          <a:blip r:embed="rId2" cstate="print"/>
          <a:srcRect/>
          <a:stretch>
            <a:fillRect/>
          </a:stretch>
        </p:blipFill>
        <p:spPr bwMode="auto">
          <a:xfrm>
            <a:off x="4390465" y="2820970"/>
            <a:ext cx="3503804" cy="2880320"/>
          </a:xfrm>
          <a:prstGeom prst="rect">
            <a:avLst/>
          </a:prstGeom>
          <a:noFill/>
        </p:spPr>
      </p:pic>
      <p:sp>
        <p:nvSpPr>
          <p:cNvPr id="10" name="Rectangle 5"/>
          <p:cNvSpPr>
            <a:spLocks noChangeArrowheads="1"/>
          </p:cNvSpPr>
          <p:nvPr/>
        </p:nvSpPr>
        <p:spPr bwMode="auto">
          <a:xfrm>
            <a:off x="1354193" y="3553244"/>
            <a:ext cx="2520280" cy="70788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000" dirty="0" smtClean="0">
                <a:solidFill>
                  <a:srgbClr val="002060"/>
                </a:solidFill>
              </a:rPr>
              <a:t>influences excitatrices</a:t>
            </a:r>
          </a:p>
          <a:p>
            <a:pPr algn="ctr"/>
            <a:r>
              <a:rPr lang="fr-FR" sz="2000" b="1" dirty="0" smtClean="0">
                <a:solidFill>
                  <a:srgbClr val="002060"/>
                </a:solidFill>
                <a:effectLst>
                  <a:outerShdw blurRad="38100" dist="38100" dir="2700000" algn="tl">
                    <a:srgbClr val="FFFFFF"/>
                  </a:outerShdw>
                </a:effectLst>
              </a:rPr>
              <a:t>Fibres C</a:t>
            </a:r>
            <a:endParaRPr lang="en-US" sz="2000" b="1" dirty="0">
              <a:solidFill>
                <a:schemeClr val="tx1"/>
              </a:solidFill>
              <a:effectLst>
                <a:outerShdw blurRad="38100" dist="38100" dir="2700000" algn="tl">
                  <a:srgbClr val="FFFFFF"/>
                </a:outerShdw>
              </a:effectLst>
            </a:endParaRPr>
          </a:p>
        </p:txBody>
      </p:sp>
      <p:sp>
        <p:nvSpPr>
          <p:cNvPr id="11" name="Rectangle 6"/>
          <p:cNvSpPr>
            <a:spLocks noChangeArrowheads="1"/>
          </p:cNvSpPr>
          <p:nvPr/>
        </p:nvSpPr>
        <p:spPr bwMode="auto">
          <a:xfrm>
            <a:off x="8219878" y="3550486"/>
            <a:ext cx="2808312" cy="71064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90000"/>
              </a:lnSpc>
              <a:spcBef>
                <a:spcPct val="20000"/>
              </a:spcBef>
            </a:pPr>
            <a:r>
              <a:rPr lang="fr-FR" sz="2000" dirty="0" smtClean="0">
                <a:solidFill>
                  <a:srgbClr val="002060"/>
                </a:solidFill>
              </a:rPr>
              <a:t>influences inhibitrices</a:t>
            </a:r>
          </a:p>
          <a:p>
            <a:pPr algn="ctr">
              <a:lnSpc>
                <a:spcPct val="90000"/>
              </a:lnSpc>
              <a:spcBef>
                <a:spcPct val="20000"/>
              </a:spcBef>
            </a:pPr>
            <a:r>
              <a:rPr lang="fr-FR" sz="2000" b="1" dirty="0" smtClean="0">
                <a:solidFill>
                  <a:srgbClr val="002060"/>
                </a:solidFill>
                <a:cs typeface="Times New Roman" pitchFamily="18" charset="0"/>
              </a:rPr>
              <a:t>Fibres </a:t>
            </a:r>
            <a:r>
              <a:rPr lang="fr-FR" sz="2000" b="1" dirty="0" err="1" smtClean="0">
                <a:solidFill>
                  <a:srgbClr val="002060"/>
                </a:solidFill>
              </a:rPr>
              <a:t>Aβ</a:t>
            </a:r>
            <a:r>
              <a:rPr lang="fr-FR" sz="2000" b="1" dirty="0" smtClean="0">
                <a:solidFill>
                  <a:srgbClr val="002060"/>
                </a:solidFill>
              </a:rPr>
              <a:t>, </a:t>
            </a:r>
            <a:r>
              <a:rPr lang="fr-FR" sz="2000" b="1" dirty="0" err="1" smtClean="0">
                <a:solidFill>
                  <a:srgbClr val="002060"/>
                </a:solidFill>
              </a:rPr>
              <a:t>Aα</a:t>
            </a:r>
            <a:r>
              <a:rPr lang="fr-FR" sz="2000" b="1" dirty="0" smtClean="0">
                <a:solidFill>
                  <a:srgbClr val="002060"/>
                </a:solidFill>
                <a:cs typeface="Times New Roman" pitchFamily="18" charset="0"/>
              </a:rPr>
              <a:t> </a:t>
            </a:r>
          </a:p>
        </p:txBody>
      </p:sp>
      <p:sp>
        <p:nvSpPr>
          <p:cNvPr id="3" name="ZoneTexte 2"/>
          <p:cNvSpPr txBox="1"/>
          <p:nvPr/>
        </p:nvSpPr>
        <p:spPr>
          <a:xfrm>
            <a:off x="1811613" y="5836226"/>
            <a:ext cx="8661508" cy="707886"/>
          </a:xfrm>
          <a:prstGeom prst="rect">
            <a:avLst/>
          </a:prstGeom>
          <a:noFill/>
          <a:ln>
            <a:solidFill>
              <a:schemeClr val="accent1">
                <a:lumMod val="75000"/>
              </a:schemeClr>
            </a:solidFill>
          </a:ln>
        </p:spPr>
        <p:txBody>
          <a:bodyPr wrap="square" rtlCol="0">
            <a:spAutoFit/>
          </a:bodyPr>
          <a:lstStyle/>
          <a:p>
            <a:pPr algn="just"/>
            <a:r>
              <a:rPr lang="fr-FR" sz="2000" dirty="0">
                <a:latin typeface="Arial" panose="020B0604020202020204" pitchFamily="34" charset="0"/>
                <a:cs typeface="Arial" panose="020B0604020202020204" pitchFamily="34" charset="0"/>
              </a:rPr>
              <a:t>La transmission des messages nociceptifs </a:t>
            </a:r>
            <a:r>
              <a:rPr lang="fr-FR" sz="2000" dirty="0" smtClean="0">
                <a:latin typeface="Arial" panose="020B0604020202020204" pitchFamily="34" charset="0"/>
                <a:cs typeface="Arial" panose="020B0604020202020204" pitchFamily="34" charset="0"/>
              </a:rPr>
              <a:t>est réglée </a:t>
            </a:r>
            <a:r>
              <a:rPr lang="fr-FR" sz="2000" dirty="0">
                <a:latin typeface="Arial" panose="020B0604020202020204" pitchFamily="34" charset="0"/>
                <a:cs typeface="Arial" panose="020B0604020202020204" pitchFamily="34" charset="0"/>
              </a:rPr>
              <a:t>par un effet de balance entre </a:t>
            </a:r>
            <a:r>
              <a:rPr lang="fr-FR" sz="2000" dirty="0" smtClean="0">
                <a:latin typeface="Arial" panose="020B0604020202020204" pitchFamily="34" charset="0"/>
                <a:cs typeface="Arial" panose="020B0604020202020204" pitchFamily="34" charset="0"/>
              </a:rPr>
              <a:t>diverses influences</a:t>
            </a:r>
            <a:r>
              <a:rPr lang="fr-FR" sz="2000" dirty="0">
                <a:latin typeface="Arial" panose="020B0604020202020204" pitchFamily="34" charset="0"/>
                <a:cs typeface="Arial" panose="020B0604020202020204" pitchFamily="34" charset="0"/>
              </a:rPr>
              <a:t>.</a:t>
            </a:r>
          </a:p>
        </p:txBody>
      </p:sp>
      <p:sp>
        <p:nvSpPr>
          <p:cNvPr id="12" name="Rectangle 11"/>
          <p:cNvSpPr/>
          <p:nvPr/>
        </p:nvSpPr>
        <p:spPr>
          <a:xfrm>
            <a:off x="2264209" y="2332090"/>
            <a:ext cx="8208912" cy="707886"/>
          </a:xfrm>
          <a:prstGeom prst="rect">
            <a:avLst/>
          </a:prstGeom>
          <a:ln w="28575">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buNone/>
            </a:pPr>
            <a:r>
              <a:rPr lang="fr-FR" sz="2000" dirty="0">
                <a:solidFill>
                  <a:srgbClr val="002060"/>
                </a:solidFill>
                <a:latin typeface="Arial" panose="020B0604020202020204" pitchFamily="34" charset="0"/>
                <a:cs typeface="Arial" panose="020B0604020202020204" pitchFamily="34" charset="0"/>
              </a:rPr>
              <a:t>Balance entre les influences excitatrices et inhibitrices </a:t>
            </a:r>
            <a:r>
              <a:rPr lang="fr-FR" sz="2000" dirty="0" smtClean="0">
                <a:solidFill>
                  <a:srgbClr val="002060"/>
                </a:solidFill>
                <a:latin typeface="Arial" panose="020B0604020202020204" pitchFamily="34" charset="0"/>
                <a:cs typeface="Arial" panose="020B0604020202020204" pitchFamily="34" charset="0"/>
              </a:rPr>
              <a:t>: ce </a:t>
            </a:r>
            <a:r>
              <a:rPr lang="fr-FR" sz="2000" dirty="0">
                <a:solidFill>
                  <a:srgbClr val="002060"/>
                </a:solidFill>
                <a:latin typeface="Arial" panose="020B0604020202020204" pitchFamily="34" charset="0"/>
                <a:cs typeface="Arial" panose="020B0604020202020204" pitchFamily="34" charset="0"/>
              </a:rPr>
              <a:t>qui évite la transmission d’un message douloureux</a:t>
            </a:r>
            <a:endParaRPr lang="fr-FR" sz="2000" b="1" dirty="0">
              <a:solidFill>
                <a:prstClr val="black"/>
              </a:solidFill>
              <a:latin typeface="Arial" panose="020B0604020202020204" pitchFamily="34" charset="0"/>
              <a:cs typeface="Arial" panose="020B0604020202020204" pitchFamily="34" charset="0"/>
            </a:endParaRPr>
          </a:p>
        </p:txBody>
      </p:sp>
      <p:cxnSp>
        <p:nvCxnSpPr>
          <p:cNvPr id="6" name="Connecteur droit 5"/>
          <p:cNvCxnSpPr/>
          <p:nvPr/>
        </p:nvCxnSpPr>
        <p:spPr>
          <a:xfrm>
            <a:off x="838200" y="2332090"/>
            <a:ext cx="3720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253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Mécanismes physiopathologiques générateurs de douleurs</a:t>
            </a:r>
          </a:p>
        </p:txBody>
      </p:sp>
      <p:sp>
        <p:nvSpPr>
          <p:cNvPr id="5" name="Espace réservé du contenu 4"/>
          <p:cNvSpPr>
            <a:spLocks noGrp="1"/>
          </p:cNvSpPr>
          <p:nvPr>
            <p:ph idx="1"/>
          </p:nvPr>
        </p:nvSpPr>
        <p:spPr>
          <a:xfrm>
            <a:off x="838200" y="1825625"/>
            <a:ext cx="10515600" cy="4871010"/>
          </a:xfrm>
        </p:spPr>
        <p:txBody>
          <a:bodyPr/>
          <a:lstStyle/>
          <a:p>
            <a:pPr marL="0" indent="0" algn="just">
              <a:buNone/>
            </a:pPr>
            <a:r>
              <a:rPr lang="fr-FR" dirty="0" smtClean="0">
                <a:latin typeface="Arial" panose="020B0604020202020204" pitchFamily="34" charset="0"/>
                <a:cs typeface="Arial" panose="020B0604020202020204" pitchFamily="34" charset="0"/>
              </a:rPr>
              <a:t>B. Douleur :</a:t>
            </a:r>
          </a:p>
          <a:p>
            <a:pPr marL="0" indent="0" algn="just">
              <a:buNone/>
            </a:pPr>
            <a:endParaRPr lang="fr-FR" dirty="0">
              <a:latin typeface="Arial" panose="020B0604020202020204" pitchFamily="34" charset="0"/>
              <a:cs typeface="Arial" panose="020B0604020202020204" pitchFamily="34" charset="0"/>
            </a:endParaRPr>
          </a:p>
        </p:txBody>
      </p:sp>
      <p:cxnSp>
        <p:nvCxnSpPr>
          <p:cNvPr id="7" name="Connecteur droit 6"/>
          <p:cNvCxnSpPr/>
          <p:nvPr/>
        </p:nvCxnSpPr>
        <p:spPr>
          <a:xfrm>
            <a:off x="1210235" y="1021976"/>
            <a:ext cx="8538883" cy="13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506071" y="1690688"/>
            <a:ext cx="5768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6" descr="http://www.spectaclepmg.com/wp-content/uploads/2014/03/scales.jpg"/>
          <p:cNvPicPr>
            <a:picLocks noChangeAspect="1" noChangeArrowheads="1"/>
          </p:cNvPicPr>
          <p:nvPr/>
        </p:nvPicPr>
        <p:blipFill>
          <a:blip r:embed="rId2" cstate="print"/>
          <a:srcRect/>
          <a:stretch>
            <a:fillRect/>
          </a:stretch>
        </p:blipFill>
        <p:spPr bwMode="auto">
          <a:xfrm>
            <a:off x="4390465" y="2820970"/>
            <a:ext cx="3503804" cy="2880320"/>
          </a:xfrm>
          <a:prstGeom prst="rect">
            <a:avLst/>
          </a:prstGeom>
          <a:noFill/>
        </p:spPr>
      </p:pic>
      <p:sp>
        <p:nvSpPr>
          <p:cNvPr id="10" name="Rectangle 5"/>
          <p:cNvSpPr>
            <a:spLocks noChangeArrowheads="1"/>
          </p:cNvSpPr>
          <p:nvPr/>
        </p:nvSpPr>
        <p:spPr bwMode="auto">
          <a:xfrm>
            <a:off x="884567" y="3553244"/>
            <a:ext cx="2989906" cy="64633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smtClean="0">
                <a:solidFill>
                  <a:srgbClr val="002060"/>
                </a:solidFill>
                <a:latin typeface="Arial" panose="020B0604020202020204" pitchFamily="34" charset="0"/>
                <a:cs typeface="Arial" panose="020B0604020202020204" pitchFamily="34" charset="0"/>
              </a:rPr>
              <a:t>influences excitatrices</a:t>
            </a:r>
          </a:p>
          <a:p>
            <a:pPr algn="ctr"/>
            <a:r>
              <a:rPr lang="fr-FR" b="1" dirty="0" smtClean="0">
                <a:solidFill>
                  <a:srgbClr val="002060"/>
                </a:solidFill>
                <a:effectLst>
                  <a:outerShdw blurRad="38100" dist="38100" dir="2700000" algn="tl">
                    <a:srgbClr val="FFFFFF"/>
                  </a:outerShdw>
                </a:effectLst>
                <a:latin typeface="Arial" panose="020B0604020202020204" pitchFamily="34" charset="0"/>
                <a:cs typeface="Arial" panose="020B0604020202020204" pitchFamily="34" charset="0"/>
              </a:rPr>
              <a:t>Fibres C</a:t>
            </a:r>
            <a:endParaRPr lang="en-US"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auto">
          <a:xfrm>
            <a:off x="8219878" y="3550486"/>
            <a:ext cx="2808312" cy="64633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90000"/>
              </a:lnSpc>
              <a:spcBef>
                <a:spcPct val="20000"/>
              </a:spcBef>
            </a:pPr>
            <a:r>
              <a:rPr lang="fr-FR" dirty="0" smtClean="0">
                <a:solidFill>
                  <a:srgbClr val="002060"/>
                </a:solidFill>
                <a:latin typeface="Arial" panose="020B0604020202020204" pitchFamily="34" charset="0"/>
                <a:cs typeface="Arial" panose="020B0604020202020204" pitchFamily="34" charset="0"/>
              </a:rPr>
              <a:t>influences inhibitrices</a:t>
            </a:r>
          </a:p>
          <a:p>
            <a:pPr algn="ctr">
              <a:lnSpc>
                <a:spcPct val="90000"/>
              </a:lnSpc>
              <a:spcBef>
                <a:spcPct val="20000"/>
              </a:spcBef>
            </a:pPr>
            <a:r>
              <a:rPr lang="fr-FR" dirty="0" smtClean="0">
                <a:solidFill>
                  <a:srgbClr val="002060"/>
                </a:solidFill>
                <a:latin typeface="Arial" panose="020B0604020202020204" pitchFamily="34" charset="0"/>
                <a:cs typeface="Arial" panose="020B0604020202020204" pitchFamily="34" charset="0"/>
              </a:rPr>
              <a:t>Fibres </a:t>
            </a:r>
            <a:r>
              <a:rPr lang="fr-FR" dirty="0" err="1" smtClean="0">
                <a:solidFill>
                  <a:srgbClr val="002060"/>
                </a:solidFill>
                <a:latin typeface="Arial" panose="020B0604020202020204" pitchFamily="34" charset="0"/>
                <a:cs typeface="Arial" panose="020B0604020202020204" pitchFamily="34" charset="0"/>
              </a:rPr>
              <a:t>Aβ</a:t>
            </a:r>
            <a:r>
              <a:rPr lang="fr-FR" dirty="0" smtClean="0">
                <a:solidFill>
                  <a:srgbClr val="002060"/>
                </a:solidFill>
                <a:latin typeface="Arial" panose="020B0604020202020204" pitchFamily="34" charset="0"/>
                <a:cs typeface="Arial" panose="020B0604020202020204" pitchFamily="34" charset="0"/>
              </a:rPr>
              <a:t>, </a:t>
            </a:r>
            <a:r>
              <a:rPr lang="fr-FR" dirty="0" err="1" smtClean="0">
                <a:solidFill>
                  <a:srgbClr val="002060"/>
                </a:solidFill>
                <a:latin typeface="Arial" panose="020B0604020202020204" pitchFamily="34" charset="0"/>
                <a:cs typeface="Arial" panose="020B0604020202020204" pitchFamily="34" charset="0"/>
              </a:rPr>
              <a:t>Aα</a:t>
            </a:r>
            <a:r>
              <a:rPr lang="fr-FR" dirty="0" smtClean="0">
                <a:solidFill>
                  <a:srgbClr val="002060"/>
                </a:solidFill>
                <a:latin typeface="Arial" panose="020B0604020202020204" pitchFamily="34" charset="0"/>
                <a:cs typeface="Arial" panose="020B0604020202020204" pitchFamily="34" charset="0"/>
              </a:rPr>
              <a:t> </a:t>
            </a:r>
          </a:p>
        </p:txBody>
      </p:sp>
      <p:sp>
        <p:nvSpPr>
          <p:cNvPr id="12" name="Espace réservé du contenu 2"/>
          <p:cNvSpPr txBox="1">
            <a:spLocks/>
          </p:cNvSpPr>
          <p:nvPr/>
        </p:nvSpPr>
        <p:spPr>
          <a:xfrm>
            <a:off x="884567" y="5077612"/>
            <a:ext cx="10515600" cy="1872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endParaRPr lang="fr-FR" sz="2000" dirty="0" smtClean="0">
              <a:latin typeface="Arial" panose="020B0604020202020204" pitchFamily="34" charset="0"/>
              <a:cs typeface="Arial" panose="020B0604020202020204" pitchFamily="34" charset="0"/>
            </a:endParaRPr>
          </a:p>
          <a:p>
            <a:pPr algn="just">
              <a:buSzPct val="70000"/>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Hyper-activation des fibres sensitives de petits calibres : douleur par excès de nociception.</a:t>
            </a:r>
          </a:p>
          <a:p>
            <a:pPr algn="just">
              <a:lnSpc>
                <a:spcPts val="1000"/>
              </a:lnSpc>
              <a:spcBef>
                <a:spcPts val="0"/>
              </a:spcBef>
              <a:buSzPct val="70000"/>
              <a:buFont typeface="Wingdings" panose="05000000000000000000" pitchFamily="2" charset="2"/>
              <a:buChar char="Ø"/>
            </a:pPr>
            <a:endParaRPr lang="fr-FR" sz="2000" dirty="0" smtClean="0">
              <a:latin typeface="Arial" panose="020B0604020202020204" pitchFamily="34" charset="0"/>
              <a:cs typeface="Arial" panose="020B0604020202020204" pitchFamily="34" charset="0"/>
            </a:endParaRPr>
          </a:p>
          <a:p>
            <a:pPr algn="just">
              <a:buSzPct val="70000"/>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Défaut d’inhibition périphérique ou centrale : douleur neuropathique.</a:t>
            </a:r>
            <a:endParaRPr lang="fr-FR" sz="2000" dirty="0">
              <a:latin typeface="Arial" panose="020B0604020202020204" pitchFamily="34" charset="0"/>
              <a:cs typeface="Arial" panose="020B0604020202020204" pitchFamily="34" charset="0"/>
            </a:endParaRPr>
          </a:p>
        </p:txBody>
      </p:sp>
      <p:cxnSp>
        <p:nvCxnSpPr>
          <p:cNvPr id="13" name="Connecteur droit 12"/>
          <p:cNvCxnSpPr/>
          <p:nvPr/>
        </p:nvCxnSpPr>
        <p:spPr>
          <a:xfrm>
            <a:off x="838200" y="2332090"/>
            <a:ext cx="3720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693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Mécanismes physiopathologiques générateurs de douleurs</a:t>
            </a:r>
          </a:p>
        </p:txBody>
      </p:sp>
      <p:sp>
        <p:nvSpPr>
          <p:cNvPr id="5" name="Espace réservé du contenu 4"/>
          <p:cNvSpPr>
            <a:spLocks noGrp="1"/>
          </p:cNvSpPr>
          <p:nvPr>
            <p:ph idx="1"/>
          </p:nvPr>
        </p:nvSpPr>
        <p:spPr>
          <a:xfrm>
            <a:off x="838200" y="1825625"/>
            <a:ext cx="10515600" cy="4871010"/>
          </a:xfrm>
        </p:spPr>
        <p:txBody>
          <a:bodyPr/>
          <a:lstStyle/>
          <a:p>
            <a:pPr marL="0" indent="0" algn="just">
              <a:buNone/>
            </a:pPr>
            <a:r>
              <a:rPr lang="fr-FR" dirty="0" smtClean="0">
                <a:latin typeface="Arial" panose="020B0604020202020204" pitchFamily="34" charset="0"/>
                <a:cs typeface="Arial" panose="020B0604020202020204" pitchFamily="34" charset="0"/>
              </a:rPr>
              <a:t>B. Douleur :</a:t>
            </a:r>
          </a:p>
          <a:p>
            <a:pPr marL="0" indent="0" algn="just">
              <a:buNone/>
            </a:pPr>
            <a:endParaRPr lang="fr-FR" dirty="0">
              <a:latin typeface="Arial" panose="020B0604020202020204" pitchFamily="34" charset="0"/>
              <a:cs typeface="Arial" panose="020B0604020202020204" pitchFamily="34" charset="0"/>
            </a:endParaRPr>
          </a:p>
        </p:txBody>
      </p:sp>
      <p:cxnSp>
        <p:nvCxnSpPr>
          <p:cNvPr id="7" name="Connecteur droit 6"/>
          <p:cNvCxnSpPr/>
          <p:nvPr/>
        </p:nvCxnSpPr>
        <p:spPr>
          <a:xfrm>
            <a:off x="1210235" y="1021976"/>
            <a:ext cx="8538883" cy="13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506071" y="1690688"/>
            <a:ext cx="5768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6" descr="http://www.spectaclepmg.com/wp-content/uploads/2014/03/scales.jpg"/>
          <p:cNvPicPr>
            <a:picLocks noChangeAspect="1" noChangeArrowheads="1"/>
          </p:cNvPicPr>
          <p:nvPr/>
        </p:nvPicPr>
        <p:blipFill>
          <a:blip r:embed="rId2" cstate="print"/>
          <a:srcRect/>
          <a:stretch>
            <a:fillRect/>
          </a:stretch>
        </p:blipFill>
        <p:spPr bwMode="auto">
          <a:xfrm>
            <a:off x="4390465" y="2820970"/>
            <a:ext cx="3503804" cy="2880320"/>
          </a:xfrm>
          <a:prstGeom prst="rect">
            <a:avLst/>
          </a:prstGeom>
          <a:noFill/>
        </p:spPr>
      </p:pic>
      <p:sp>
        <p:nvSpPr>
          <p:cNvPr id="10" name="Rectangle 5"/>
          <p:cNvSpPr>
            <a:spLocks noChangeArrowheads="1"/>
          </p:cNvSpPr>
          <p:nvPr/>
        </p:nvSpPr>
        <p:spPr bwMode="auto">
          <a:xfrm>
            <a:off x="1062318" y="3553244"/>
            <a:ext cx="2812155" cy="64633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smtClean="0">
                <a:solidFill>
                  <a:srgbClr val="002060"/>
                </a:solidFill>
                <a:latin typeface="Arial" panose="020B0604020202020204" pitchFamily="34" charset="0"/>
                <a:cs typeface="Arial" panose="020B0604020202020204" pitchFamily="34" charset="0"/>
              </a:rPr>
              <a:t>influences excitatrices</a:t>
            </a:r>
          </a:p>
          <a:p>
            <a:pPr algn="ctr"/>
            <a:r>
              <a:rPr lang="fr-FR" b="1" dirty="0" smtClean="0">
                <a:solidFill>
                  <a:srgbClr val="002060"/>
                </a:solidFill>
                <a:effectLst>
                  <a:outerShdw blurRad="38100" dist="38100" dir="2700000" algn="tl">
                    <a:srgbClr val="FFFFFF"/>
                  </a:outerShdw>
                </a:effectLst>
                <a:latin typeface="Arial" panose="020B0604020202020204" pitchFamily="34" charset="0"/>
                <a:cs typeface="Arial" panose="020B0604020202020204" pitchFamily="34" charset="0"/>
              </a:rPr>
              <a:t>Fibres C</a:t>
            </a:r>
            <a:endParaRPr lang="en-US"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auto">
          <a:xfrm>
            <a:off x="8219878" y="3550486"/>
            <a:ext cx="2808312" cy="64633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90000"/>
              </a:lnSpc>
              <a:spcBef>
                <a:spcPct val="20000"/>
              </a:spcBef>
            </a:pPr>
            <a:r>
              <a:rPr lang="fr-FR" dirty="0" smtClean="0">
                <a:solidFill>
                  <a:srgbClr val="002060"/>
                </a:solidFill>
                <a:latin typeface="Arial" panose="020B0604020202020204" pitchFamily="34" charset="0"/>
                <a:cs typeface="Arial" panose="020B0604020202020204" pitchFamily="34" charset="0"/>
              </a:rPr>
              <a:t>influences inhibitrices</a:t>
            </a:r>
          </a:p>
          <a:p>
            <a:pPr algn="ctr">
              <a:lnSpc>
                <a:spcPct val="90000"/>
              </a:lnSpc>
              <a:spcBef>
                <a:spcPct val="20000"/>
              </a:spcBef>
            </a:pPr>
            <a:r>
              <a:rPr lang="fr-FR" b="1" dirty="0" smtClean="0">
                <a:solidFill>
                  <a:srgbClr val="002060"/>
                </a:solidFill>
                <a:latin typeface="Arial" panose="020B0604020202020204" pitchFamily="34" charset="0"/>
                <a:cs typeface="Arial" panose="020B0604020202020204" pitchFamily="34" charset="0"/>
              </a:rPr>
              <a:t>Fibres </a:t>
            </a:r>
            <a:r>
              <a:rPr lang="fr-FR" b="1" dirty="0" err="1" smtClean="0">
                <a:solidFill>
                  <a:srgbClr val="002060"/>
                </a:solidFill>
                <a:latin typeface="Arial" panose="020B0604020202020204" pitchFamily="34" charset="0"/>
                <a:cs typeface="Arial" panose="020B0604020202020204" pitchFamily="34" charset="0"/>
              </a:rPr>
              <a:t>Aβ</a:t>
            </a:r>
            <a:r>
              <a:rPr lang="fr-FR" b="1" dirty="0" smtClean="0">
                <a:solidFill>
                  <a:srgbClr val="002060"/>
                </a:solidFill>
                <a:latin typeface="Arial" panose="020B0604020202020204" pitchFamily="34" charset="0"/>
                <a:cs typeface="Arial" panose="020B0604020202020204" pitchFamily="34" charset="0"/>
              </a:rPr>
              <a:t>, </a:t>
            </a:r>
            <a:r>
              <a:rPr lang="fr-FR" b="1" dirty="0" err="1" smtClean="0">
                <a:solidFill>
                  <a:srgbClr val="002060"/>
                </a:solidFill>
                <a:latin typeface="Arial" panose="020B0604020202020204" pitchFamily="34" charset="0"/>
                <a:cs typeface="Arial" panose="020B0604020202020204" pitchFamily="34" charset="0"/>
              </a:rPr>
              <a:t>Aα</a:t>
            </a:r>
            <a:r>
              <a:rPr lang="fr-FR" b="1" dirty="0" smtClean="0">
                <a:solidFill>
                  <a:srgbClr val="002060"/>
                </a:solidFill>
                <a:latin typeface="Arial" panose="020B0604020202020204" pitchFamily="34" charset="0"/>
                <a:cs typeface="Arial" panose="020B0604020202020204" pitchFamily="34" charset="0"/>
              </a:rPr>
              <a:t> </a:t>
            </a:r>
          </a:p>
        </p:txBody>
      </p:sp>
      <p:sp>
        <p:nvSpPr>
          <p:cNvPr id="3" name="ZoneTexte 2"/>
          <p:cNvSpPr txBox="1"/>
          <p:nvPr/>
        </p:nvSpPr>
        <p:spPr>
          <a:xfrm>
            <a:off x="870319" y="5701290"/>
            <a:ext cx="10544096" cy="923330"/>
          </a:xfrm>
          <a:prstGeom prst="rect">
            <a:avLst/>
          </a:prstGeom>
          <a:noFill/>
          <a:ln>
            <a:solidFill>
              <a:schemeClr val="accent1">
                <a:lumMod val="75000"/>
              </a:schemeClr>
            </a:solidFill>
          </a:ln>
        </p:spPr>
        <p:txBody>
          <a:bodyPr wrap="square" rtlCol="0">
            <a:spAutoFit/>
          </a:bodyPr>
          <a:lstStyle/>
          <a:p>
            <a:pPr algn="just"/>
            <a:r>
              <a:rPr lang="fr-FR" dirty="0">
                <a:latin typeface="Arial" panose="020B0604020202020204" pitchFamily="34" charset="0"/>
                <a:cs typeface="Arial" panose="020B0604020202020204" pitchFamily="34" charset="0"/>
              </a:rPr>
              <a:t>La douleur survient lorsqu’il y a rupture </a:t>
            </a:r>
            <a:r>
              <a:rPr lang="fr-FR" dirty="0" smtClean="0">
                <a:latin typeface="Arial" panose="020B0604020202020204" pitchFamily="34" charset="0"/>
                <a:cs typeface="Arial" panose="020B0604020202020204" pitchFamily="34" charset="0"/>
              </a:rPr>
              <a:t>de l’équilibre </a:t>
            </a:r>
            <a:r>
              <a:rPr lang="fr-FR" dirty="0">
                <a:latin typeface="Arial" panose="020B0604020202020204" pitchFamily="34" charset="0"/>
                <a:cs typeface="Arial" panose="020B0604020202020204" pitchFamily="34" charset="0"/>
              </a:rPr>
              <a:t>en faveur des messages </a:t>
            </a:r>
            <a:r>
              <a:rPr lang="fr-FR" dirty="0" smtClean="0">
                <a:latin typeface="Arial" panose="020B0604020202020204" pitchFamily="34" charset="0"/>
                <a:cs typeface="Arial" panose="020B0604020202020204" pitchFamily="34" charset="0"/>
              </a:rPr>
              <a:t>excitateurs : soit </a:t>
            </a:r>
            <a:r>
              <a:rPr lang="fr-FR" dirty="0">
                <a:latin typeface="Arial" panose="020B0604020202020204" pitchFamily="34" charset="0"/>
                <a:cs typeface="Arial" panose="020B0604020202020204" pitchFamily="34" charset="0"/>
              </a:rPr>
              <a:t>par excès de nociception, </a:t>
            </a:r>
            <a:r>
              <a:rPr lang="fr-FR" dirty="0" smtClean="0">
                <a:latin typeface="Arial" panose="020B0604020202020204" pitchFamily="34" charset="0"/>
                <a:cs typeface="Arial" panose="020B0604020202020204" pitchFamily="34" charset="0"/>
              </a:rPr>
              <a:t>soit par </a:t>
            </a:r>
            <a:r>
              <a:rPr lang="fr-FR" dirty="0">
                <a:latin typeface="Arial" panose="020B0604020202020204" pitchFamily="34" charset="0"/>
                <a:cs typeface="Arial" panose="020B0604020202020204" pitchFamily="34" charset="0"/>
              </a:rPr>
              <a:t>déficit </a:t>
            </a:r>
            <a:r>
              <a:rPr lang="fr-FR" dirty="0" smtClean="0">
                <a:latin typeface="Arial" panose="020B0604020202020204" pitchFamily="34" charset="0"/>
                <a:cs typeface="Arial" panose="020B0604020202020204" pitchFamily="34" charset="0"/>
              </a:rPr>
              <a:t>des contrôles </a:t>
            </a:r>
            <a:r>
              <a:rPr lang="fr-FR" dirty="0">
                <a:latin typeface="Arial" panose="020B0604020202020204" pitchFamily="34" charset="0"/>
                <a:cs typeface="Arial" panose="020B0604020202020204" pitchFamily="34" charset="0"/>
              </a:rPr>
              <a:t>inhibiteurs, ou les deux (mixtes), </a:t>
            </a:r>
            <a:r>
              <a:rPr lang="fr-FR" dirty="0" smtClean="0">
                <a:latin typeface="Arial" panose="020B0604020202020204" pitchFamily="34" charset="0"/>
                <a:cs typeface="Arial" panose="020B0604020202020204" pitchFamily="34" charset="0"/>
              </a:rPr>
              <a:t>sans oublier </a:t>
            </a:r>
            <a:r>
              <a:rPr lang="fr-FR" dirty="0">
                <a:latin typeface="Arial" panose="020B0604020202020204" pitchFamily="34" charset="0"/>
                <a:cs typeface="Arial" panose="020B0604020202020204" pitchFamily="34" charset="0"/>
              </a:rPr>
              <a:t>les douleurs </a:t>
            </a:r>
            <a:r>
              <a:rPr lang="fr-FR" dirty="0" smtClean="0">
                <a:latin typeface="Arial" panose="020B0604020202020204" pitchFamily="34" charset="0"/>
                <a:cs typeface="Arial" panose="020B0604020202020204" pitchFamily="34" charset="0"/>
              </a:rPr>
              <a:t>psychogènes.</a:t>
            </a:r>
            <a:endParaRPr lang="fr-FR" dirty="0">
              <a:latin typeface="Arial" panose="020B0604020202020204" pitchFamily="34" charset="0"/>
              <a:cs typeface="Arial" panose="020B0604020202020204" pitchFamily="34" charset="0"/>
            </a:endParaRPr>
          </a:p>
        </p:txBody>
      </p:sp>
      <p:cxnSp>
        <p:nvCxnSpPr>
          <p:cNvPr id="12" name="Connecteur droit 11"/>
          <p:cNvCxnSpPr/>
          <p:nvPr/>
        </p:nvCxnSpPr>
        <p:spPr>
          <a:xfrm>
            <a:off x="838200" y="2332090"/>
            <a:ext cx="3720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43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177" y="403411"/>
            <a:ext cx="11483788" cy="6239436"/>
          </a:xfrm>
        </p:spPr>
        <p:txBody>
          <a:bodyPr>
            <a:normAutofit lnSpcReduction="10000"/>
          </a:bodyPr>
          <a:lstStyle/>
          <a:p>
            <a:pPr marL="0" indent="0" algn="just">
              <a:buNone/>
            </a:pPr>
            <a:r>
              <a:rPr lang="fr-FR" b="1" dirty="0" smtClean="0">
                <a:latin typeface="Arial" panose="020B0604020202020204" pitchFamily="34" charset="0"/>
                <a:cs typeface="Arial" panose="020B0604020202020204" pitchFamily="34" charset="0"/>
              </a:rPr>
              <a:t>B. 1</a:t>
            </a:r>
            <a:r>
              <a:rPr lang="fr-FR" b="1"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Douleur </a:t>
            </a:r>
            <a:r>
              <a:rPr lang="fr-FR" dirty="0">
                <a:latin typeface="Arial" panose="020B0604020202020204" pitchFamily="34" charset="0"/>
                <a:cs typeface="Arial" panose="020B0604020202020204" pitchFamily="34" charset="0"/>
              </a:rPr>
              <a:t>par excès de stimulation nociceptive</a:t>
            </a:r>
          </a:p>
          <a:p>
            <a:pPr marL="0" indent="0" algn="just">
              <a:buNone/>
            </a:pPr>
            <a:r>
              <a:rPr lang="fr-FR" dirty="0" smtClean="0">
                <a:latin typeface="Arial" panose="020B0604020202020204" pitchFamily="34" charset="0"/>
                <a:cs typeface="Arial" panose="020B0604020202020204" pitchFamily="34" charset="0"/>
              </a:rPr>
              <a:t> </a:t>
            </a:r>
          </a:p>
          <a:p>
            <a:pPr algn="just">
              <a:lnSpc>
                <a:spcPct val="100000"/>
              </a:lnSpc>
              <a:buFont typeface="Wingdings" panose="05000000000000000000" pitchFamily="2" charset="2"/>
              <a:buChar char="Ø"/>
            </a:pPr>
            <a:r>
              <a:rPr lang="fr-FR" sz="2000"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Provoquée par la mise en jeu normale des voies </a:t>
            </a:r>
            <a:r>
              <a:rPr lang="fr-FR" sz="2400" dirty="0" err="1" smtClean="0">
                <a:latin typeface="Arial" panose="020B0604020202020204" pitchFamily="34" charset="0"/>
                <a:cs typeface="Arial" panose="020B0604020202020204" pitchFamily="34" charset="0"/>
              </a:rPr>
              <a:t>neuro-physiologiques</a:t>
            </a:r>
            <a:r>
              <a:rPr lang="fr-FR" sz="2400" dirty="0" smtClean="0">
                <a:latin typeface="Arial" panose="020B0604020202020204" pitchFamily="34" charset="0"/>
                <a:cs typeface="Arial" panose="020B0604020202020204" pitchFamily="34" charset="0"/>
              </a:rPr>
              <a:t> de la douleur. </a:t>
            </a:r>
          </a:p>
          <a:p>
            <a:pPr algn="just">
              <a:lnSpc>
                <a:spcPct val="100000"/>
              </a:lnSpc>
              <a:buFont typeface="Wingdings" panose="05000000000000000000" pitchFamily="2" charset="2"/>
              <a:buChar char="Ø"/>
            </a:pPr>
            <a:endParaRPr lang="fr-FR" sz="2400"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Résulte de lésions des tissus périphériques, qui provoquent un excès d’influx douloureux transmis par le système nerveux intact.</a:t>
            </a:r>
          </a:p>
          <a:p>
            <a:pPr algn="just">
              <a:lnSpc>
                <a:spcPct val="100000"/>
              </a:lnSpc>
              <a:buFont typeface="Wingdings" panose="05000000000000000000" pitchFamily="2" charset="2"/>
              <a:buChar char="Ø"/>
            </a:pPr>
            <a:endParaRPr lang="fr-FR" sz="2400"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Traduit </a:t>
            </a:r>
            <a:r>
              <a:rPr lang="fr-FR" sz="2400" dirty="0">
                <a:latin typeface="Arial" panose="020B0604020202020204" pitchFamily="34" charset="0"/>
                <a:cs typeface="Arial" panose="020B0604020202020204" pitchFamily="34" charset="0"/>
              </a:rPr>
              <a:t>une irritation anormale, une excitation des nocicepteurs sans atteinte anatomique du nerf véhiculant la sensation douloureuse</a:t>
            </a:r>
            <a:r>
              <a:rPr lang="fr-FR" sz="2400" dirty="0" smtClean="0">
                <a:latin typeface="Arial" panose="020B0604020202020204" pitchFamily="34" charset="0"/>
                <a:cs typeface="Arial" panose="020B0604020202020204" pitchFamily="34" charset="0"/>
              </a:rPr>
              <a:t>.</a:t>
            </a:r>
          </a:p>
          <a:p>
            <a:pPr marL="0" indent="0" algn="just">
              <a:lnSpc>
                <a:spcPct val="100000"/>
              </a:lnSpc>
              <a:buNone/>
            </a:pPr>
            <a:endParaRPr lang="fr-FR" sz="2400"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Il </a:t>
            </a:r>
            <a:r>
              <a:rPr lang="fr-FR" sz="2400" dirty="0">
                <a:latin typeface="Arial" panose="020B0604020202020204" pitchFamily="34" charset="0"/>
                <a:cs typeface="Arial" panose="020B0604020202020204" pitchFamily="34" charset="0"/>
              </a:rPr>
              <a:t>se produit au niveau du tissu lésé une réaction locale se traduisant par un exsudat s’accompagnant d’une libération massive de substances algogènes (soupe inflammatoire) qui sensibilisent et activent directement les nocicepteurs et, ainsi </a:t>
            </a:r>
            <a:r>
              <a:rPr lang="fr-FR" sz="2400" u="sng" dirty="0">
                <a:latin typeface="Arial" panose="020B0604020202020204" pitchFamily="34" charset="0"/>
                <a:cs typeface="Arial" panose="020B0604020202020204" pitchFamily="34" charset="0"/>
              </a:rPr>
              <a:t>auto-entretiennent la douleur</a:t>
            </a:r>
            <a:r>
              <a:rPr lang="fr-FR" sz="2400" dirty="0" smtClean="0">
                <a:latin typeface="Arial" panose="020B0604020202020204" pitchFamily="34" charset="0"/>
                <a:cs typeface="Arial" panose="020B0604020202020204" pitchFamily="34" charset="0"/>
              </a:rPr>
              <a:t>.</a:t>
            </a:r>
          </a:p>
          <a:p>
            <a:pPr marL="0" indent="0" algn="just">
              <a:lnSpc>
                <a:spcPct val="100000"/>
              </a:lnSpc>
              <a:buNone/>
            </a:pPr>
            <a:endParaRPr lang="fr-FR" sz="2000" dirty="0" smtClean="0">
              <a:latin typeface="Arial" panose="020B0604020202020204" pitchFamily="34" charset="0"/>
              <a:cs typeface="Arial" panose="020B0604020202020204" pitchFamily="34" charset="0"/>
            </a:endParaRPr>
          </a:p>
          <a:p>
            <a:pPr marL="0" indent="0" algn="just">
              <a:lnSpc>
                <a:spcPct val="100000"/>
              </a:lnSpc>
              <a:buNone/>
            </a:pPr>
            <a:endParaRPr lang="fr-FR" sz="2000" dirty="0" smtClean="0">
              <a:latin typeface="Arial" panose="020B0604020202020204" pitchFamily="34" charset="0"/>
              <a:cs typeface="Arial" panose="020B0604020202020204" pitchFamily="34" charset="0"/>
            </a:endParaRPr>
          </a:p>
          <a:p>
            <a:pPr marL="514350" indent="-514350" algn="just">
              <a:buAutoNum type="arabicPeriod"/>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a:latin typeface="Arial" panose="020B0604020202020204" pitchFamily="34" charset="0"/>
              <a:cs typeface="Arial" panose="020B0604020202020204" pitchFamily="34" charset="0"/>
            </a:endParaRPr>
          </a:p>
        </p:txBody>
      </p:sp>
      <p:cxnSp>
        <p:nvCxnSpPr>
          <p:cNvPr id="7" name="Connecteur droit 6"/>
          <p:cNvCxnSpPr/>
          <p:nvPr/>
        </p:nvCxnSpPr>
        <p:spPr>
          <a:xfrm flipV="1">
            <a:off x="510988" y="900953"/>
            <a:ext cx="8162365" cy="403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836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177" y="403411"/>
            <a:ext cx="11483788" cy="6239435"/>
          </a:xfrm>
        </p:spPr>
        <p:txBody>
          <a:bodyPr>
            <a:normAutofit/>
          </a:bodyPr>
          <a:lstStyle/>
          <a:p>
            <a:pPr marL="0" indent="0" algn="just">
              <a:buNone/>
            </a:pPr>
            <a:r>
              <a:rPr lang="fr-FR" b="1" dirty="0" smtClean="0">
                <a:latin typeface="Arial" panose="020B0604020202020204" pitchFamily="34" charset="0"/>
                <a:cs typeface="Arial" panose="020B0604020202020204" pitchFamily="34" charset="0"/>
              </a:rPr>
              <a:t>B. 2. </a:t>
            </a:r>
            <a:r>
              <a:rPr lang="fr-FR" dirty="0" smtClean="0">
                <a:latin typeface="Arial" panose="020B0604020202020204" pitchFamily="34" charset="0"/>
                <a:cs typeface="Arial" panose="020B0604020202020204" pitchFamily="34" charset="0"/>
              </a:rPr>
              <a:t>Douleur </a:t>
            </a:r>
            <a:r>
              <a:rPr lang="fr-FR" dirty="0">
                <a:latin typeface="Arial" panose="020B0604020202020204" pitchFamily="34" charset="0"/>
                <a:cs typeface="Arial" panose="020B0604020202020204" pitchFamily="34" charset="0"/>
              </a:rPr>
              <a:t>par </a:t>
            </a:r>
            <a:r>
              <a:rPr lang="fr-FR" dirty="0" smtClean="0">
                <a:latin typeface="Arial" panose="020B0604020202020204" pitchFamily="34" charset="0"/>
                <a:cs typeface="Arial" panose="020B0604020202020204" pitchFamily="34" charset="0"/>
              </a:rPr>
              <a:t>défaut </a:t>
            </a:r>
            <a:r>
              <a:rPr lang="fr-FR" dirty="0">
                <a:latin typeface="Arial" panose="020B0604020202020204" pitchFamily="34" charset="0"/>
                <a:cs typeface="Arial" panose="020B0604020202020204" pitchFamily="34" charset="0"/>
              </a:rPr>
              <a:t>d’inhibition périphérique ou centrale </a:t>
            </a:r>
          </a:p>
          <a:p>
            <a:pPr marL="0" indent="0" algn="just">
              <a:buNone/>
            </a:pPr>
            <a:r>
              <a:rPr lang="fr-FR" dirty="0" smtClean="0">
                <a:latin typeface="Arial" panose="020B0604020202020204" pitchFamily="34" charset="0"/>
                <a:cs typeface="Arial" panose="020B0604020202020204" pitchFamily="34" charset="0"/>
              </a:rPr>
              <a:t> </a:t>
            </a: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Est </a:t>
            </a:r>
            <a:r>
              <a:rPr lang="fr-FR" sz="2400" dirty="0">
                <a:latin typeface="Arial" panose="020B0604020202020204" pitchFamily="34" charset="0"/>
                <a:cs typeface="Arial" panose="020B0604020202020204" pitchFamily="34" charset="0"/>
              </a:rPr>
              <a:t>liée à un mauvais fonctionnement du système nerveux responsable de sa transmission et de son intégration (transmission et intégration de la douleur).</a:t>
            </a:r>
          </a:p>
          <a:p>
            <a:pPr algn="just">
              <a:lnSpc>
                <a:spcPct val="100000"/>
              </a:lnSpc>
              <a:buFont typeface="Wingdings" panose="05000000000000000000" pitchFamily="2" charset="2"/>
              <a:buChar char="Ø"/>
            </a:pPr>
            <a:endParaRPr lang="fr-FR" sz="2400"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Résulte </a:t>
            </a:r>
            <a:r>
              <a:rPr lang="fr-FR" sz="2400" dirty="0">
                <a:latin typeface="Arial" panose="020B0604020202020204" pitchFamily="34" charset="0"/>
                <a:cs typeface="Arial" panose="020B0604020202020204" pitchFamily="34" charset="0"/>
              </a:rPr>
              <a:t>d’une lésion du SNP (nerf, racine) et du SNC (moelle, tronc cérébral, encéphale</a:t>
            </a:r>
            <a:r>
              <a:rPr lang="fr-FR" sz="2400" dirty="0" smtClean="0">
                <a:latin typeface="Arial" panose="020B0604020202020204" pitchFamily="34" charset="0"/>
                <a:cs typeface="Arial" panose="020B0604020202020204" pitchFamily="34" charset="0"/>
              </a:rPr>
              <a:t>).</a:t>
            </a:r>
          </a:p>
          <a:p>
            <a:pPr algn="just">
              <a:lnSpc>
                <a:spcPct val="100000"/>
              </a:lnSpc>
              <a:buFont typeface="Wingdings" panose="05000000000000000000" pitchFamily="2" charset="2"/>
              <a:buChar char="Ø"/>
            </a:pPr>
            <a:endParaRPr lang="fr-FR" sz="2400"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Cliniques </a:t>
            </a:r>
            <a:r>
              <a:rPr lang="fr-FR" sz="2400" dirty="0">
                <a:latin typeface="Arial" panose="020B0604020202020204" pitchFamily="34" charset="0"/>
                <a:cs typeface="Arial" panose="020B0604020202020204" pitchFamily="34" charset="0"/>
              </a:rPr>
              <a:t>très évocatrices, et siègent en particulier dans des territoires cutanés où la sensibilité est supprimée (anesthésie douloureuse) ou réduite (hypoesthésie douloureuse).</a:t>
            </a:r>
          </a:p>
          <a:p>
            <a:pPr algn="just">
              <a:buFont typeface="Wingdings" panose="05000000000000000000" pitchFamily="2" charset="2"/>
              <a:buChar char="Ø"/>
            </a:pPr>
            <a:endParaRPr lang="fr-FR" sz="2400" dirty="0" smtClean="0">
              <a:latin typeface="Arial" panose="020B0604020202020204" pitchFamily="34" charset="0"/>
              <a:cs typeface="Arial" panose="020B0604020202020204" pitchFamily="34" charset="0"/>
            </a:endParaRPr>
          </a:p>
          <a:p>
            <a:pPr marL="0" indent="0" algn="just">
              <a:buNone/>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a:latin typeface="Arial" panose="020B0604020202020204" pitchFamily="34" charset="0"/>
              <a:cs typeface="Arial" panose="020B0604020202020204" pitchFamily="34" charset="0"/>
            </a:endParaRPr>
          </a:p>
        </p:txBody>
      </p:sp>
      <p:cxnSp>
        <p:nvCxnSpPr>
          <p:cNvPr id="4" name="Connecteur droit 3"/>
          <p:cNvCxnSpPr/>
          <p:nvPr/>
        </p:nvCxnSpPr>
        <p:spPr>
          <a:xfrm flipV="1">
            <a:off x="470647" y="914400"/>
            <a:ext cx="9668435" cy="134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378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177" y="389964"/>
            <a:ext cx="11483788" cy="6239435"/>
          </a:xfrm>
        </p:spPr>
        <p:txBody>
          <a:bodyPr>
            <a:normAutofit/>
          </a:bodyPr>
          <a:lstStyle/>
          <a:p>
            <a:pPr marL="0" indent="0" algn="just">
              <a:buNone/>
            </a:pPr>
            <a:r>
              <a:rPr lang="fr-FR" b="1" dirty="0" smtClean="0">
                <a:latin typeface="Arial" panose="020B0604020202020204" pitchFamily="34" charset="0"/>
                <a:cs typeface="Arial" panose="020B0604020202020204" pitchFamily="34" charset="0"/>
              </a:rPr>
              <a:t>B. 3. </a:t>
            </a:r>
            <a:r>
              <a:rPr lang="fr-FR" dirty="0" smtClean="0">
                <a:latin typeface="Arial" panose="020B0604020202020204" pitchFamily="34" charset="0"/>
                <a:cs typeface="Arial" panose="020B0604020202020204" pitchFamily="34" charset="0"/>
              </a:rPr>
              <a:t>Douleur psychogène</a:t>
            </a:r>
            <a:endParaRPr lang="fr-FR" dirty="0">
              <a:latin typeface="Arial" panose="020B0604020202020204" pitchFamily="34" charset="0"/>
              <a:cs typeface="Arial" panose="020B0604020202020204" pitchFamily="34" charset="0"/>
            </a:endParaRPr>
          </a:p>
          <a:p>
            <a:pPr marL="0" indent="0" algn="just">
              <a:buNone/>
            </a:pPr>
            <a:r>
              <a:rPr lang="fr-FR" dirty="0" smtClean="0">
                <a:latin typeface="Arial" panose="020B0604020202020204" pitchFamily="34" charset="0"/>
                <a:cs typeface="Arial" panose="020B0604020202020204" pitchFamily="34" charset="0"/>
              </a:rPr>
              <a:t> </a:t>
            </a: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Souffrance morale liée à une psychopathologie ou à la gravité de la maladie. </a:t>
            </a:r>
          </a:p>
          <a:p>
            <a:pPr algn="just">
              <a:lnSpc>
                <a:spcPct val="100000"/>
              </a:lnSpc>
              <a:buFont typeface="Wingdings" panose="05000000000000000000" pitchFamily="2" charset="2"/>
              <a:buChar char="Ø"/>
            </a:pPr>
            <a:endParaRPr lang="fr-FR" sz="2400"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 Souvent </a:t>
            </a:r>
            <a:r>
              <a:rPr lang="fr-FR" sz="2400" dirty="0">
                <a:latin typeface="Arial" panose="020B0604020202020204" pitchFamily="34" charset="0"/>
                <a:cs typeface="Arial" panose="020B0604020202020204" pitchFamily="34" charset="0"/>
              </a:rPr>
              <a:t>constituée par une épine irritative périphérique associée à des phénomènes psychologiques d’amplification de la douleur</a:t>
            </a:r>
            <a:r>
              <a:rPr lang="fr-FR" sz="2400" dirty="0" smtClean="0">
                <a:latin typeface="Arial" panose="020B0604020202020204" pitchFamily="34" charset="0"/>
                <a:cs typeface="Arial" panose="020B0604020202020204" pitchFamily="34" charset="0"/>
              </a:rPr>
              <a:t>.</a:t>
            </a:r>
          </a:p>
          <a:p>
            <a:pPr marL="0" indent="0" algn="just">
              <a:lnSpc>
                <a:spcPct val="100000"/>
              </a:lnSpc>
              <a:buNone/>
            </a:pP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endParaRPr lang="fr-FR" sz="2400"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Sémiologie </a:t>
            </a:r>
            <a:r>
              <a:rPr lang="fr-FR" sz="2400" dirty="0">
                <a:latin typeface="Arial" panose="020B0604020202020204" pitchFamily="34" charset="0"/>
                <a:cs typeface="Arial" panose="020B0604020202020204" pitchFamily="34" charset="0"/>
              </a:rPr>
              <a:t>douloureuse atypique, examen clinique normal, explorations négatives et bilan psychopathologique significatif.</a:t>
            </a:r>
          </a:p>
          <a:p>
            <a:pPr algn="just">
              <a:buFont typeface="Wingdings" panose="05000000000000000000" pitchFamily="2" charset="2"/>
              <a:buChar char="Ø"/>
            </a:pPr>
            <a:endParaRPr lang="fr-FR" sz="2400" dirty="0" smtClean="0">
              <a:latin typeface="Arial" panose="020B0604020202020204" pitchFamily="34" charset="0"/>
              <a:cs typeface="Arial" panose="020B0604020202020204" pitchFamily="34" charset="0"/>
            </a:endParaRPr>
          </a:p>
          <a:p>
            <a:pPr marL="0" indent="0" algn="just">
              <a:buNone/>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smtClean="0">
              <a:latin typeface="Arial" panose="020B0604020202020204" pitchFamily="34" charset="0"/>
              <a:cs typeface="Arial" panose="020B0604020202020204" pitchFamily="34" charset="0"/>
            </a:endParaRPr>
          </a:p>
          <a:p>
            <a:pPr marL="514350" indent="-514350" algn="just">
              <a:buAutoNum type="arabicPeriod"/>
            </a:pPr>
            <a:endParaRPr lang="fr-FR" dirty="0">
              <a:latin typeface="Arial" panose="020B0604020202020204" pitchFamily="34" charset="0"/>
              <a:cs typeface="Arial" panose="020B0604020202020204" pitchFamily="34" charset="0"/>
            </a:endParaRPr>
          </a:p>
        </p:txBody>
      </p:sp>
      <p:cxnSp>
        <p:nvCxnSpPr>
          <p:cNvPr id="4" name="Connecteur droit 3"/>
          <p:cNvCxnSpPr/>
          <p:nvPr/>
        </p:nvCxnSpPr>
        <p:spPr>
          <a:xfrm flipV="1">
            <a:off x="470647" y="914400"/>
            <a:ext cx="4370294" cy="13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81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Conséquences de la douleur</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690687"/>
            <a:ext cx="10515600" cy="4615983"/>
          </a:xfrm>
        </p:spPr>
        <p:txBody>
          <a:bodyPr>
            <a:normAutofit/>
          </a:bodyPr>
          <a:lstStyle/>
          <a:p>
            <a:pPr lvl="2"/>
            <a:r>
              <a:rPr lang="fr-FR" sz="2400" dirty="0" smtClean="0">
                <a:latin typeface="Arial" panose="020B0604020202020204" pitchFamily="34" charset="0"/>
                <a:cs typeface="Arial" panose="020B0604020202020204" pitchFamily="34" charset="0"/>
              </a:rPr>
              <a:t>Douleur aigue :</a:t>
            </a:r>
          </a:p>
          <a:p>
            <a:pPr marL="0" indent="0">
              <a:buNone/>
            </a:pPr>
            <a:r>
              <a:rPr lang="fr-FR" sz="2400" dirty="0" smtClean="0">
                <a:latin typeface="Arial" panose="020B0604020202020204" pitchFamily="34" charset="0"/>
                <a:cs typeface="Arial" panose="020B0604020202020204" pitchFamily="34" charset="0"/>
              </a:rPr>
              <a:t>Tachycardie;</a:t>
            </a:r>
          </a:p>
          <a:p>
            <a:pPr marL="0" indent="0">
              <a:buNone/>
            </a:pPr>
            <a:r>
              <a:rPr lang="fr-FR" sz="2400" dirty="0" smtClean="0">
                <a:latin typeface="Arial" panose="020B0604020202020204" pitchFamily="34" charset="0"/>
                <a:cs typeface="Arial" panose="020B0604020202020204" pitchFamily="34" charset="0"/>
              </a:rPr>
              <a:t>HTA ou hypotension artérielle;</a:t>
            </a:r>
          </a:p>
          <a:p>
            <a:pPr marL="0" indent="0">
              <a:buNone/>
            </a:pPr>
            <a:r>
              <a:rPr lang="fr-FR" sz="2400" dirty="0" smtClean="0">
                <a:latin typeface="Arial" panose="020B0604020202020204" pitchFamily="34" charset="0"/>
                <a:cs typeface="Arial" panose="020B0604020202020204" pitchFamily="34" charset="0"/>
              </a:rPr>
              <a:t>Malaise vagal.</a:t>
            </a:r>
          </a:p>
          <a:p>
            <a:pPr marL="0" indent="0">
              <a:buNone/>
            </a:pPr>
            <a:endParaRPr lang="fr-FR" sz="2400" dirty="0" smtClean="0">
              <a:latin typeface="Arial" panose="020B0604020202020204" pitchFamily="34" charset="0"/>
              <a:cs typeface="Arial" panose="020B0604020202020204" pitchFamily="34" charset="0"/>
            </a:endParaRPr>
          </a:p>
          <a:p>
            <a:pPr lvl="2"/>
            <a:r>
              <a:rPr lang="fr-FR" sz="2400" dirty="0" smtClean="0">
                <a:latin typeface="Arial" panose="020B0604020202020204" pitchFamily="34" charset="0"/>
                <a:cs typeface="Arial" panose="020B0604020202020204" pitchFamily="34" charset="0"/>
              </a:rPr>
              <a:t>Douleur chronique :</a:t>
            </a:r>
          </a:p>
          <a:p>
            <a:pPr marL="0" indent="0">
              <a:buNone/>
            </a:pPr>
            <a:r>
              <a:rPr lang="fr-FR" sz="2400" dirty="0" smtClean="0">
                <a:latin typeface="Arial" panose="020B0604020202020204" pitchFamily="34" charset="0"/>
                <a:cs typeface="Arial" panose="020B0604020202020204" pitchFamily="34" charset="0"/>
              </a:rPr>
              <a:t>Insomnie;</a:t>
            </a:r>
          </a:p>
          <a:p>
            <a:pPr marL="0" indent="0">
              <a:buNone/>
            </a:pPr>
            <a:r>
              <a:rPr lang="fr-FR" sz="2400" dirty="0" smtClean="0">
                <a:latin typeface="Arial" panose="020B0604020202020204" pitchFamily="34" charset="0"/>
                <a:cs typeface="Arial" panose="020B0604020202020204" pitchFamily="34" charset="0"/>
              </a:rPr>
              <a:t>Perte de l’appétit;</a:t>
            </a:r>
          </a:p>
          <a:p>
            <a:pPr marL="0" indent="0">
              <a:buNone/>
            </a:pPr>
            <a:r>
              <a:rPr lang="fr-FR" sz="2400" dirty="0" smtClean="0">
                <a:latin typeface="Arial" panose="020B0604020202020204" pitchFamily="34" charset="0"/>
                <a:cs typeface="Arial" panose="020B0604020202020204" pitchFamily="34" charset="0"/>
              </a:rPr>
              <a:t>Réduction de l’activité;</a:t>
            </a:r>
          </a:p>
          <a:p>
            <a:pPr marL="0" indent="0">
              <a:buNone/>
            </a:pPr>
            <a:r>
              <a:rPr lang="fr-FR" sz="2400" dirty="0" smtClean="0">
                <a:latin typeface="Arial" panose="020B0604020202020204" pitchFamily="34" charset="0"/>
                <a:cs typeface="Arial" panose="020B0604020202020204" pitchFamily="34" charset="0"/>
              </a:rPr>
              <a:t>Dépression nerveuse.</a:t>
            </a:r>
            <a:endParaRPr lang="fr-FR" sz="2400" dirty="0">
              <a:latin typeface="Arial" panose="020B0604020202020204" pitchFamily="34" charset="0"/>
              <a:cs typeface="Arial" panose="020B0604020202020204" pitchFamily="34" charset="0"/>
            </a:endParaRPr>
          </a:p>
        </p:txBody>
      </p:sp>
      <p:cxnSp>
        <p:nvCxnSpPr>
          <p:cNvPr id="6" name="Connecteur droit 5"/>
          <p:cNvCxnSpPr/>
          <p:nvPr/>
        </p:nvCxnSpPr>
        <p:spPr>
          <a:xfrm flipH="1">
            <a:off x="981636" y="1385047"/>
            <a:ext cx="7140388" cy="13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76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latin typeface="Arial" panose="020B0604020202020204" pitchFamily="34" charset="0"/>
                <a:cs typeface="Arial" panose="020B0604020202020204" pitchFamily="34" charset="0"/>
              </a:rPr>
              <a:t>Pour résumer</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7756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30" y="1038330"/>
            <a:ext cx="5499847" cy="4664192"/>
          </a:xfrm>
        </p:spPr>
        <p:txBody>
          <a:bodyPr>
            <a:noAutofit/>
          </a:bodyPr>
          <a:lstStyle/>
          <a:p>
            <a:pPr algn="just">
              <a:lnSpc>
                <a:spcPct val="150000"/>
              </a:lnSpc>
            </a:pPr>
            <a:r>
              <a:rPr lang="fr-FR" sz="2000" dirty="0">
                <a:latin typeface="Arial" panose="020B0604020202020204" pitchFamily="34" charset="0"/>
                <a:cs typeface="Arial" panose="020B0604020202020204" pitchFamily="34" charset="0"/>
              </a:rPr>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Stimulus de forte intensité &gt; transduction au niveau du nocicepteur &gt; création d'un influx nerveux qui se propage dans le neurone sensitif &gt; dans la corne dorsale de la moelle épinière, mécanisme de régulation (interneurone inhibiteur) &gt; neurone post synaptique &gt; moelle épinière &gt; thalamus &gt; cortex </a:t>
            </a:r>
            <a:r>
              <a:rPr lang="fr-FR" sz="2000" dirty="0" smtClean="0">
                <a:latin typeface="Arial" panose="020B0604020202020204" pitchFamily="34" charset="0"/>
                <a:cs typeface="Arial" panose="020B0604020202020204" pitchFamily="34" charset="0"/>
              </a:rPr>
              <a:t>&gt;    réponse.  </a:t>
            </a:r>
            <a:endParaRPr lang="fr-FR" sz="2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5813324" y="134471"/>
            <a:ext cx="6208347" cy="6471910"/>
          </a:xfrm>
          <a:prstGeom prst="rect">
            <a:avLst/>
          </a:prstGeom>
        </p:spPr>
      </p:pic>
      <p:sp>
        <p:nvSpPr>
          <p:cNvPr id="5" name="ZoneTexte 4"/>
          <p:cNvSpPr txBox="1"/>
          <p:nvPr/>
        </p:nvSpPr>
        <p:spPr>
          <a:xfrm>
            <a:off x="594912" y="6334780"/>
            <a:ext cx="4878041" cy="523220"/>
          </a:xfrm>
          <a:prstGeom prst="rect">
            <a:avLst/>
          </a:prstGeom>
          <a:noFill/>
        </p:spPr>
        <p:txBody>
          <a:bodyPr wrap="square" rtlCol="0">
            <a:spAutoFit/>
          </a:bodyPr>
          <a:lstStyle/>
          <a:p>
            <a:pPr algn="just"/>
            <a:r>
              <a:rPr lang="fr-FR" sz="1400" dirty="0" smtClean="0">
                <a:latin typeface="Arial" panose="020B0604020202020204" pitchFamily="34" charset="0"/>
                <a:cs typeface="Arial" panose="020B0604020202020204" pitchFamily="34" charset="0"/>
              </a:rPr>
              <a:t>NB: La </a:t>
            </a:r>
            <a:r>
              <a:rPr lang="fr-FR" sz="1400" dirty="0">
                <a:latin typeface="Arial" panose="020B0604020202020204" pitchFamily="34" charset="0"/>
                <a:cs typeface="Arial" panose="020B0604020202020204" pitchFamily="34" charset="0"/>
              </a:rPr>
              <a:t>douleur viscérale diffère de la douleur cutanée.</a:t>
            </a: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Elle n’a pas de signification adaptative ou protectrice.</a:t>
            </a:r>
          </a:p>
        </p:txBody>
      </p:sp>
    </p:spTree>
    <p:extLst>
      <p:ext uri="{BB962C8B-B14F-4D97-AF65-F5344CB8AC3E}">
        <p14:creationId xmlns:p14="http://schemas.microsoft.com/office/powerpoint/2010/main" val="50382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latin typeface="Arial" panose="020B0604020202020204" pitchFamily="34" charset="0"/>
                <a:cs typeface="Arial" panose="020B0604020202020204" pitchFamily="34" charset="0"/>
              </a:rPr>
              <a:t>Caractère multidimensionnel :</a:t>
            </a:r>
            <a:endParaRPr lang="fr-FR" sz="32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81891" y="1825624"/>
            <a:ext cx="11028217" cy="4824557"/>
          </a:xfrm>
        </p:spPr>
        <p:txBody>
          <a:bodyPr/>
          <a:lstStyle/>
          <a:p>
            <a:pPr marL="0" indent="0" algn="just">
              <a:lnSpc>
                <a:spcPct val="100000"/>
              </a:lnSpc>
              <a:buNone/>
            </a:pPr>
            <a:r>
              <a:rPr lang="fr-FR" sz="2000" dirty="0" smtClean="0">
                <a:latin typeface="Arial" panose="020B0604020202020204" pitchFamily="34" charset="0"/>
                <a:cs typeface="Arial" panose="020B0604020202020204" pitchFamily="34" charset="0"/>
              </a:rPr>
              <a:t>(1) </a:t>
            </a:r>
            <a:r>
              <a:rPr lang="fr-FR" dirty="0" smtClean="0">
                <a:latin typeface="Arial" panose="020B0604020202020204" pitchFamily="34" charset="0"/>
                <a:cs typeface="Arial" panose="020B0604020202020204" pitchFamily="34" charset="0"/>
              </a:rPr>
              <a:t>Lésion tissulaire réelle (atteinte lésionnelle réelle) : mise en jeu de récepteurs périphériques spécifiques.</a:t>
            </a:r>
          </a:p>
          <a:p>
            <a:pPr marL="514350" indent="-514350" algn="just">
              <a:lnSpc>
                <a:spcPct val="100000"/>
              </a:lnSpc>
              <a:buAutoNum type="arabicPeriod"/>
            </a:pPr>
            <a:endParaRPr lang="fr-FR" dirty="0">
              <a:latin typeface="Arial" panose="020B0604020202020204" pitchFamily="34" charset="0"/>
              <a:cs typeface="Arial" panose="020B0604020202020204" pitchFamily="34" charset="0"/>
            </a:endParaRPr>
          </a:p>
          <a:p>
            <a:pPr marL="0" indent="0" algn="just">
              <a:lnSpc>
                <a:spcPct val="100000"/>
              </a:lnSpc>
              <a:buNone/>
            </a:pPr>
            <a:r>
              <a:rPr lang="fr-FR" sz="2000" dirty="0" smtClean="0">
                <a:latin typeface="Arial" panose="020B0604020202020204" pitchFamily="34" charset="0"/>
                <a:cs typeface="Arial" panose="020B0604020202020204" pitchFamily="34" charset="0"/>
              </a:rPr>
              <a:t>(2) </a:t>
            </a:r>
            <a:r>
              <a:rPr lang="fr-FR" dirty="0" smtClean="0">
                <a:latin typeface="Arial" panose="020B0604020202020204" pitchFamily="34" charset="0"/>
                <a:cs typeface="Arial" panose="020B0604020202020204" pitchFamily="34" charset="0"/>
              </a:rPr>
              <a:t>Lésion tissulaire potentielle (atteinte potentielle) : absence de lésion périphérique mais présence de lésions centrales.</a:t>
            </a:r>
          </a:p>
          <a:p>
            <a:pPr marL="514350" indent="-514350" algn="just">
              <a:lnSpc>
                <a:spcPct val="100000"/>
              </a:lnSpc>
              <a:buAutoNum type="arabicPeriod"/>
            </a:pPr>
            <a:endParaRPr lang="fr-FR" dirty="0">
              <a:latin typeface="Arial" panose="020B0604020202020204" pitchFamily="34" charset="0"/>
              <a:cs typeface="Arial" panose="020B0604020202020204" pitchFamily="34" charset="0"/>
            </a:endParaRPr>
          </a:p>
          <a:p>
            <a:pPr marL="0" indent="0" algn="just">
              <a:lnSpc>
                <a:spcPct val="100000"/>
              </a:lnSpc>
              <a:buNone/>
            </a:pPr>
            <a:r>
              <a:rPr lang="fr-FR" sz="2000" dirty="0" smtClean="0">
                <a:latin typeface="Arial" panose="020B0604020202020204" pitchFamily="34" charset="0"/>
                <a:cs typeface="Arial" panose="020B0604020202020204" pitchFamily="34" charset="0"/>
              </a:rPr>
              <a:t>(3) </a:t>
            </a:r>
            <a:r>
              <a:rPr lang="fr-FR" dirty="0" smtClean="0">
                <a:latin typeface="Arial" panose="020B0604020202020204" pitchFamily="34" charset="0"/>
                <a:cs typeface="Arial" panose="020B0604020202020204" pitchFamily="34" charset="0"/>
              </a:rPr>
              <a:t>Lésion tissulaire décrite : la description par le sujet en terme d’une telle lésion est le reflet du versant psychogène de la douleur.</a:t>
            </a:r>
            <a:endParaRPr lang="fr-FR" dirty="0">
              <a:latin typeface="Arial" panose="020B0604020202020204" pitchFamily="34" charset="0"/>
              <a:cs typeface="Arial" panose="020B0604020202020204" pitchFamily="34" charset="0"/>
            </a:endParaRPr>
          </a:p>
        </p:txBody>
      </p:sp>
      <p:cxnSp>
        <p:nvCxnSpPr>
          <p:cNvPr id="5" name="Connecteur droit avec flèche 4"/>
          <p:cNvCxnSpPr/>
          <p:nvPr/>
        </p:nvCxnSpPr>
        <p:spPr>
          <a:xfrm>
            <a:off x="1465729" y="1027906"/>
            <a:ext cx="16136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180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6176"/>
            <a:ext cx="10515600" cy="6427695"/>
          </a:xfrm>
        </p:spPr>
        <p:txBody>
          <a:bodyPr>
            <a:noAutofit/>
          </a:bodyPr>
          <a:lstStyle/>
          <a:p>
            <a:pPr algn="just">
              <a:lnSpc>
                <a:spcPct val="150000"/>
              </a:lnSpc>
              <a:buFont typeface="Wingdings" panose="05000000000000000000" pitchFamily="2" charset="2"/>
              <a:buChar char="Ø"/>
            </a:pPr>
            <a:r>
              <a:rPr lang="fr-FR" sz="2200" dirty="0" smtClean="0">
                <a:latin typeface="Arial" panose="020B0604020202020204" pitchFamily="34" charset="0"/>
                <a:cs typeface="Arial" panose="020B0604020202020204" pitchFamily="34" charset="0"/>
              </a:rPr>
              <a:t> Les </a:t>
            </a:r>
            <a:r>
              <a:rPr lang="fr-FR" sz="2200" dirty="0">
                <a:solidFill>
                  <a:srgbClr val="C00000"/>
                </a:solidFill>
                <a:latin typeface="Arial" panose="020B0604020202020204" pitchFamily="34" charset="0"/>
                <a:cs typeface="Arial" panose="020B0604020202020204" pitchFamily="34" charset="0"/>
              </a:rPr>
              <a:t>voies de transmission </a:t>
            </a:r>
            <a:r>
              <a:rPr lang="fr-FR" sz="2200" dirty="0">
                <a:latin typeface="Arial" panose="020B0604020202020204" pitchFamily="34" charset="0"/>
                <a:cs typeface="Arial" panose="020B0604020202020204" pitchFamily="34" charset="0"/>
              </a:rPr>
              <a:t>du message nociceptif </a:t>
            </a:r>
            <a:r>
              <a:rPr lang="fr-FR" sz="2200" dirty="0" smtClean="0">
                <a:latin typeface="Arial" panose="020B0604020202020204" pitchFamily="34" charset="0"/>
                <a:cs typeface="Arial" panose="020B0604020202020204" pitchFamily="34" charset="0"/>
              </a:rPr>
              <a:t>sont </a:t>
            </a:r>
            <a:r>
              <a:rPr lang="fr-FR" sz="2200" dirty="0">
                <a:latin typeface="Arial" panose="020B0604020202020204" pitchFamily="34" charset="0"/>
                <a:cs typeface="Arial" panose="020B0604020202020204" pitchFamily="34" charset="0"/>
              </a:rPr>
              <a:t>composées de trois neurones : </a:t>
            </a:r>
            <a:endParaRPr lang="fr-FR" sz="2200" dirty="0" smtClean="0">
              <a:latin typeface="Arial" panose="020B0604020202020204" pitchFamily="34" charset="0"/>
              <a:cs typeface="Arial" panose="020B0604020202020204" pitchFamily="34" charset="0"/>
            </a:endParaRPr>
          </a:p>
          <a:p>
            <a:pPr marL="0" indent="0" algn="just">
              <a:lnSpc>
                <a:spcPct val="150000"/>
              </a:lnSpc>
              <a:buNone/>
            </a:pPr>
            <a:r>
              <a:rPr lang="fr-FR" sz="2200" dirty="0" smtClean="0">
                <a:latin typeface="Arial" panose="020B0604020202020204" pitchFamily="34" charset="0"/>
                <a:cs typeface="Arial" panose="020B0604020202020204" pitchFamily="34" charset="0"/>
              </a:rPr>
              <a:t>	Le </a:t>
            </a:r>
            <a:r>
              <a:rPr lang="fr-FR" sz="2200" dirty="0">
                <a:latin typeface="Arial" panose="020B0604020202020204" pitchFamily="34" charset="0"/>
                <a:cs typeface="Arial" panose="020B0604020202020204" pitchFamily="34" charset="0"/>
              </a:rPr>
              <a:t>premier </a:t>
            </a:r>
            <a:r>
              <a:rPr lang="fr-FR" sz="2200" b="1" dirty="0">
                <a:latin typeface="Arial" panose="020B0604020202020204" pitchFamily="34" charset="0"/>
                <a:cs typeface="Arial" panose="020B0604020202020204" pitchFamily="34" charset="0"/>
              </a:rPr>
              <a:t>périphérique</a:t>
            </a:r>
            <a:r>
              <a:rPr lang="fr-FR" sz="2200" dirty="0">
                <a:latin typeface="Arial" panose="020B0604020202020204" pitchFamily="34" charset="0"/>
                <a:cs typeface="Arial" panose="020B0604020202020204" pitchFamily="34" charset="0"/>
              </a:rPr>
              <a:t> (mécano-nocicepteurs + fibres </a:t>
            </a:r>
            <a:r>
              <a:rPr lang="fr-FR" sz="2200" dirty="0" err="1">
                <a:latin typeface="Arial" panose="020B0604020202020204" pitchFamily="34" charset="0"/>
                <a:cs typeface="Arial" panose="020B0604020202020204" pitchFamily="34" charset="0"/>
              </a:rPr>
              <a:t>Aδ</a:t>
            </a:r>
            <a:r>
              <a:rPr lang="fr-FR" sz="2200" dirty="0">
                <a:latin typeface="Arial" panose="020B0604020202020204" pitchFamily="34" charset="0"/>
                <a:cs typeface="Arial" panose="020B0604020202020204" pitchFamily="34" charset="0"/>
              </a:rPr>
              <a:t> et récepteurs polymodaux + fibres C), </a:t>
            </a:r>
            <a:endParaRPr lang="fr-FR" sz="2200" dirty="0" smtClean="0">
              <a:latin typeface="Arial" panose="020B0604020202020204" pitchFamily="34" charset="0"/>
              <a:cs typeface="Arial" panose="020B0604020202020204" pitchFamily="34" charset="0"/>
            </a:endParaRPr>
          </a:p>
          <a:p>
            <a:pPr marL="0" indent="0" algn="just">
              <a:lnSpc>
                <a:spcPct val="150000"/>
              </a:lnSpc>
              <a:buNone/>
            </a:pPr>
            <a:r>
              <a:rPr lang="fr-FR" sz="2200" dirty="0">
                <a:latin typeface="Arial" panose="020B0604020202020204" pitchFamily="34" charset="0"/>
                <a:cs typeface="Arial" panose="020B0604020202020204" pitchFamily="34" charset="0"/>
              </a:rPr>
              <a:t>	</a:t>
            </a:r>
            <a:r>
              <a:rPr lang="fr-FR" sz="2200" dirty="0" smtClean="0">
                <a:latin typeface="Arial" panose="020B0604020202020204" pitchFamily="34" charset="0"/>
                <a:cs typeface="Arial" panose="020B0604020202020204" pitchFamily="34" charset="0"/>
              </a:rPr>
              <a:t>Le </a:t>
            </a:r>
            <a:r>
              <a:rPr lang="fr-FR" sz="2200" dirty="0">
                <a:latin typeface="Arial" panose="020B0604020202020204" pitchFamily="34" charset="0"/>
                <a:cs typeface="Arial" panose="020B0604020202020204" pitchFamily="34" charset="0"/>
              </a:rPr>
              <a:t>second </a:t>
            </a:r>
            <a:r>
              <a:rPr lang="fr-FR" sz="2200" b="1" dirty="0">
                <a:latin typeface="Arial" panose="020B0604020202020204" pitchFamily="34" charset="0"/>
                <a:cs typeface="Arial" panose="020B0604020202020204" pitchFamily="34" charset="0"/>
              </a:rPr>
              <a:t>médullaire</a:t>
            </a:r>
            <a:r>
              <a:rPr lang="fr-FR" sz="2200" dirty="0">
                <a:latin typeface="Arial" panose="020B0604020202020204" pitchFamily="34" charset="0"/>
                <a:cs typeface="Arial" panose="020B0604020202020204" pitchFamily="34" charset="0"/>
              </a:rPr>
              <a:t> (spinothalamique</a:t>
            </a:r>
            <a:r>
              <a:rPr lang="fr-FR" sz="2200" dirty="0" smtClean="0">
                <a:latin typeface="Arial" panose="020B0604020202020204" pitchFamily="34" charset="0"/>
                <a:cs typeface="Arial" panose="020B0604020202020204" pitchFamily="34" charset="0"/>
              </a:rPr>
              <a:t>), </a:t>
            </a:r>
          </a:p>
          <a:p>
            <a:pPr marL="0" indent="0" algn="just">
              <a:lnSpc>
                <a:spcPct val="150000"/>
              </a:lnSpc>
              <a:buNone/>
            </a:pPr>
            <a:r>
              <a:rPr lang="fr-FR" sz="2200" dirty="0">
                <a:latin typeface="Arial" panose="020B0604020202020204" pitchFamily="34" charset="0"/>
                <a:cs typeface="Arial" panose="020B0604020202020204" pitchFamily="34" charset="0"/>
              </a:rPr>
              <a:t>	</a:t>
            </a:r>
            <a:r>
              <a:rPr lang="fr-FR" sz="2200" dirty="0" smtClean="0">
                <a:latin typeface="Arial" panose="020B0604020202020204" pitchFamily="34" charset="0"/>
                <a:cs typeface="Arial" panose="020B0604020202020204" pitchFamily="34" charset="0"/>
              </a:rPr>
              <a:t>Le </a:t>
            </a:r>
            <a:r>
              <a:rPr lang="fr-FR" sz="2200" dirty="0">
                <a:latin typeface="Arial" panose="020B0604020202020204" pitchFamily="34" charset="0"/>
                <a:cs typeface="Arial" panose="020B0604020202020204" pitchFamily="34" charset="0"/>
              </a:rPr>
              <a:t>troisième </a:t>
            </a:r>
            <a:r>
              <a:rPr lang="fr-FR" sz="2200" b="1" dirty="0">
                <a:latin typeface="Arial" panose="020B0604020202020204" pitchFamily="34" charset="0"/>
                <a:cs typeface="Arial" panose="020B0604020202020204" pitchFamily="34" charset="0"/>
              </a:rPr>
              <a:t>cérébral</a:t>
            </a:r>
            <a:r>
              <a:rPr lang="fr-FR" sz="2200" dirty="0">
                <a:latin typeface="Arial" panose="020B0604020202020204" pitchFamily="34" charset="0"/>
                <a:cs typeface="Arial" panose="020B0604020202020204" pitchFamily="34" charset="0"/>
              </a:rPr>
              <a:t> (</a:t>
            </a:r>
            <a:r>
              <a:rPr lang="fr-FR" sz="2200" dirty="0" err="1" smtClean="0">
                <a:latin typeface="Arial" panose="020B0604020202020204" pitchFamily="34" charset="0"/>
                <a:cs typeface="Arial" panose="020B0604020202020204" pitchFamily="34" charset="0"/>
              </a:rPr>
              <a:t>thalamo</a:t>
            </a:r>
            <a:r>
              <a:rPr lang="fr-FR" sz="2200" dirty="0" smtClean="0">
                <a:latin typeface="Arial" panose="020B0604020202020204" pitchFamily="34" charset="0"/>
                <a:cs typeface="Arial" panose="020B0604020202020204" pitchFamily="34" charset="0"/>
              </a:rPr>
              <a:t>-cortical </a:t>
            </a:r>
            <a:r>
              <a:rPr lang="fr-FR" sz="2200" dirty="0">
                <a:latin typeface="Arial" panose="020B0604020202020204" pitchFamily="34" charset="0"/>
                <a:cs typeface="Arial" panose="020B0604020202020204" pitchFamily="34" charset="0"/>
              </a:rPr>
              <a:t>ou </a:t>
            </a:r>
            <a:r>
              <a:rPr lang="fr-FR" sz="2200" dirty="0" err="1" smtClean="0">
                <a:latin typeface="Arial" panose="020B0604020202020204" pitchFamily="34" charset="0"/>
                <a:cs typeface="Arial" panose="020B0604020202020204" pitchFamily="34" charset="0"/>
              </a:rPr>
              <a:t>thalamo</a:t>
            </a:r>
            <a:r>
              <a:rPr lang="fr-FR" sz="2200" dirty="0" smtClean="0">
                <a:latin typeface="Arial" panose="020B0604020202020204" pitchFamily="34" charset="0"/>
                <a:cs typeface="Arial" panose="020B0604020202020204" pitchFamily="34" charset="0"/>
              </a:rPr>
              <a:t>-limbique</a:t>
            </a:r>
            <a:r>
              <a:rPr lang="fr-FR" sz="22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fr-FR" sz="2200" dirty="0" smtClean="0">
                <a:latin typeface="Arial" panose="020B0604020202020204" pitchFamily="34" charset="0"/>
                <a:cs typeface="Arial" panose="020B0604020202020204" pitchFamily="34" charset="0"/>
              </a:rPr>
              <a:t> Il </a:t>
            </a:r>
            <a:r>
              <a:rPr lang="fr-FR" sz="2200" dirty="0">
                <a:latin typeface="Arial" panose="020B0604020202020204" pitchFamily="34" charset="0"/>
                <a:cs typeface="Arial" panose="020B0604020202020204" pitchFamily="34" charset="0"/>
              </a:rPr>
              <a:t>existe deux </a:t>
            </a:r>
            <a:r>
              <a:rPr lang="fr-FR" sz="2200" dirty="0">
                <a:solidFill>
                  <a:srgbClr val="C00000"/>
                </a:solidFill>
                <a:latin typeface="Arial" panose="020B0604020202020204" pitchFamily="34" charset="0"/>
                <a:cs typeface="Arial" panose="020B0604020202020204" pitchFamily="34" charset="0"/>
              </a:rPr>
              <a:t>niveaux de contrôle </a:t>
            </a:r>
            <a:r>
              <a:rPr lang="fr-FR" sz="2200" dirty="0">
                <a:latin typeface="Arial" panose="020B0604020202020204" pitchFamily="34" charset="0"/>
                <a:cs typeface="Arial" panose="020B0604020202020204" pitchFamily="34" charset="0"/>
              </a:rPr>
              <a:t>de la douleur : </a:t>
            </a:r>
            <a:r>
              <a:rPr lang="fr-FR" sz="2200" b="1" dirty="0">
                <a:latin typeface="Arial" panose="020B0604020202020204" pitchFamily="34" charset="0"/>
                <a:cs typeface="Arial" panose="020B0604020202020204" pitchFamily="34" charset="0"/>
              </a:rPr>
              <a:t>médullaire</a:t>
            </a:r>
            <a:r>
              <a:rPr lang="fr-FR" sz="2200" dirty="0">
                <a:latin typeface="Arial" panose="020B0604020202020204" pitchFamily="34" charset="0"/>
                <a:cs typeface="Arial" panose="020B0604020202020204" pitchFamily="34" charset="0"/>
              </a:rPr>
              <a:t> (</a:t>
            </a:r>
            <a:r>
              <a:rPr lang="fr-FR" sz="2200" i="1" dirty="0" err="1">
                <a:latin typeface="Arial" panose="020B0604020202020204" pitchFamily="34" charset="0"/>
                <a:cs typeface="Arial" panose="020B0604020202020204" pitchFamily="34" charset="0"/>
              </a:rPr>
              <a:t>gate</a:t>
            </a:r>
            <a:r>
              <a:rPr lang="fr-FR" sz="2200" i="1" dirty="0">
                <a:latin typeface="Arial" panose="020B0604020202020204" pitchFamily="34" charset="0"/>
                <a:cs typeface="Arial" panose="020B0604020202020204" pitchFamily="34" charset="0"/>
              </a:rPr>
              <a:t> control</a:t>
            </a:r>
            <a:r>
              <a:rPr lang="fr-FR" sz="2200" dirty="0">
                <a:latin typeface="Arial" panose="020B0604020202020204" pitchFamily="34" charset="0"/>
                <a:cs typeface="Arial" panose="020B0604020202020204" pitchFamily="34" charset="0"/>
              </a:rPr>
              <a:t>) et </a:t>
            </a:r>
            <a:r>
              <a:rPr lang="fr-FR" sz="2200" b="1" dirty="0" err="1">
                <a:latin typeface="Arial" panose="020B0604020202020204" pitchFamily="34" charset="0"/>
                <a:cs typeface="Arial" panose="020B0604020202020204" pitchFamily="34" charset="0"/>
              </a:rPr>
              <a:t>supramédullaire</a:t>
            </a:r>
            <a:r>
              <a:rPr lang="fr-FR" sz="2200" dirty="0">
                <a:latin typeface="Arial" panose="020B0604020202020204" pitchFamily="34" charset="0"/>
                <a:cs typeface="Arial" panose="020B0604020202020204" pitchFamily="34" charset="0"/>
              </a:rPr>
              <a:t> (contrôles inhibiteurs descendants).</a:t>
            </a:r>
          </a:p>
          <a:p>
            <a:pPr algn="just">
              <a:lnSpc>
                <a:spcPct val="150000"/>
              </a:lnSpc>
              <a:buFont typeface="Wingdings" panose="05000000000000000000" pitchFamily="2" charset="2"/>
              <a:buChar char="Ø"/>
            </a:pPr>
            <a:r>
              <a:rPr lang="fr-FR" sz="2200" dirty="0" smtClean="0">
                <a:latin typeface="Arial" panose="020B0604020202020204" pitchFamily="34" charset="0"/>
                <a:cs typeface="Arial" panose="020B0604020202020204" pitchFamily="34" charset="0"/>
              </a:rPr>
              <a:t> Les </a:t>
            </a:r>
            <a:r>
              <a:rPr lang="fr-FR" sz="2200" dirty="0">
                <a:latin typeface="Arial" panose="020B0604020202020204" pitchFamily="34" charset="0"/>
                <a:cs typeface="Arial" panose="020B0604020202020204" pitchFamily="34" charset="0"/>
              </a:rPr>
              <a:t>principaux </a:t>
            </a:r>
            <a:r>
              <a:rPr lang="fr-FR" sz="2200" dirty="0" smtClean="0">
                <a:solidFill>
                  <a:srgbClr val="C00000"/>
                </a:solidFill>
                <a:latin typeface="Arial" panose="020B0604020202020204" pitchFamily="34" charset="0"/>
                <a:cs typeface="Arial" panose="020B0604020202020204" pitchFamily="34" charset="0"/>
              </a:rPr>
              <a:t>neurotransmetteurs ou médiateurs </a:t>
            </a:r>
            <a:r>
              <a:rPr lang="fr-FR" sz="2200" dirty="0" smtClean="0">
                <a:latin typeface="Arial" panose="020B0604020202020204" pitchFamily="34" charset="0"/>
                <a:cs typeface="Arial" panose="020B0604020202020204" pitchFamily="34" charset="0"/>
              </a:rPr>
              <a:t>de </a:t>
            </a:r>
            <a:r>
              <a:rPr lang="fr-FR" sz="2200" dirty="0">
                <a:latin typeface="Arial" panose="020B0604020202020204" pitchFamily="34" charset="0"/>
                <a:cs typeface="Arial" panose="020B0604020202020204" pitchFamily="34" charset="0"/>
              </a:rPr>
              <a:t>la </a:t>
            </a:r>
            <a:r>
              <a:rPr lang="fr-FR" sz="2200" dirty="0" smtClean="0">
                <a:latin typeface="Arial" panose="020B0604020202020204" pitchFamily="34" charset="0"/>
                <a:cs typeface="Arial" panose="020B0604020202020204" pitchFamily="34" charset="0"/>
              </a:rPr>
              <a:t>douleur (au niveau de la ME) </a:t>
            </a:r>
            <a:r>
              <a:rPr lang="fr-FR" sz="2200" dirty="0">
                <a:latin typeface="Arial" panose="020B0604020202020204" pitchFamily="34" charset="0"/>
                <a:cs typeface="Arial" panose="020B0604020202020204" pitchFamily="34" charset="0"/>
              </a:rPr>
              <a:t>sont : le glutamate, l’aspartate et la substance P </a:t>
            </a:r>
            <a:r>
              <a:rPr lang="fr-FR" sz="2200" dirty="0" smtClean="0">
                <a:latin typeface="Arial" panose="020B0604020202020204" pitchFamily="34" charset="0"/>
                <a:cs typeface="Arial" panose="020B0604020202020204" pitchFamily="34" charset="0"/>
              </a:rPr>
              <a:t>(excitateurs), </a:t>
            </a:r>
            <a:r>
              <a:rPr lang="fr-FR" sz="2200" dirty="0">
                <a:latin typeface="Arial" panose="020B0604020202020204" pitchFamily="34" charset="0"/>
                <a:cs typeface="Arial" panose="020B0604020202020204" pitchFamily="34" charset="0"/>
              </a:rPr>
              <a:t>le GABA, NA, DA et 5-HT et les substances opioïdes endogènes (inhibiteurs).</a:t>
            </a:r>
          </a:p>
          <a:p>
            <a:pPr algn="just">
              <a:lnSpc>
                <a:spcPct val="150000"/>
              </a:lnSpc>
              <a:buFont typeface="Wingdings" panose="05000000000000000000" pitchFamily="2" charset="2"/>
              <a:buChar char="Ø"/>
            </a:pP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390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sz="6600" dirty="0" smtClean="0">
                <a:latin typeface="Arial" panose="020B0604020202020204" pitchFamily="34" charset="0"/>
                <a:cs typeface="Arial" panose="020B0604020202020204" pitchFamily="34" charset="0"/>
              </a:rPr>
              <a:t>Conclusion </a:t>
            </a:r>
            <a:endParaRPr lang="fr-FR"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543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91989" y="696072"/>
            <a:ext cx="10515600" cy="5597152"/>
          </a:xfrm>
        </p:spPr>
        <p:txBody>
          <a:bodyPr>
            <a:noAutofit/>
          </a:bodyPr>
          <a:lstStyle/>
          <a:p>
            <a:pPr marL="0" indent="0" algn="just">
              <a:buNone/>
            </a:pPr>
            <a:r>
              <a:rPr lang="fr-FR" sz="2400" dirty="0">
                <a:latin typeface="Arial" panose="020B0604020202020204" pitchFamily="34" charset="0"/>
                <a:cs typeface="Arial" panose="020B0604020202020204" pitchFamily="34" charset="0"/>
              </a:rPr>
              <a:t>La douleur est </a:t>
            </a:r>
            <a:r>
              <a:rPr lang="fr-FR" sz="2400" u="sng" dirty="0">
                <a:latin typeface="Arial" panose="020B0604020202020204" pitchFamily="34" charset="0"/>
                <a:cs typeface="Arial" panose="020B0604020202020204" pitchFamily="34" charset="0"/>
              </a:rPr>
              <a:t>complètement </a:t>
            </a:r>
            <a:r>
              <a:rPr lang="fr-FR" sz="2400" u="sng" dirty="0" smtClean="0">
                <a:latin typeface="Arial" panose="020B0604020202020204" pitchFamily="34" charset="0"/>
                <a:cs typeface="Arial" panose="020B0604020202020204" pitchFamily="34" charset="0"/>
              </a:rPr>
              <a:t>subjective</a:t>
            </a:r>
            <a:r>
              <a:rPr lang="fr-FR" sz="2400" dirty="0" smtClean="0">
                <a:latin typeface="Arial" panose="020B0604020202020204" pitchFamily="34" charset="0"/>
                <a:cs typeface="Arial" panose="020B0604020202020204" pitchFamily="34" charset="0"/>
              </a:rPr>
              <a:t>.</a:t>
            </a:r>
          </a:p>
          <a:p>
            <a:pPr marL="0" indent="0" algn="just">
              <a:buNone/>
            </a:pP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La même agression peut entrainer une </a:t>
            </a:r>
            <a:r>
              <a:rPr lang="fr-FR" sz="2400" u="sng" dirty="0">
                <a:latin typeface="Arial" panose="020B0604020202020204" pitchFamily="34" charset="0"/>
                <a:cs typeface="Arial" panose="020B0604020202020204" pitchFamily="34" charset="0"/>
              </a:rPr>
              <a:t>douleur différente</a:t>
            </a:r>
            <a:r>
              <a:rPr lang="fr-FR" sz="2400" dirty="0">
                <a:latin typeface="Arial" panose="020B0604020202020204" pitchFamily="34" charset="0"/>
                <a:cs typeface="Arial" panose="020B0604020202020204" pitchFamily="34" charset="0"/>
              </a:rPr>
              <a:t> selon les </a:t>
            </a:r>
            <a:r>
              <a:rPr lang="fr-FR" sz="2400" dirty="0" smtClean="0">
                <a:latin typeface="Arial" panose="020B0604020202020204" pitchFamily="34" charset="0"/>
                <a:cs typeface="Arial" panose="020B0604020202020204" pitchFamily="34" charset="0"/>
              </a:rPr>
              <a:t>personnes.</a:t>
            </a:r>
          </a:p>
          <a:p>
            <a:pPr marL="0" indent="0" algn="just">
              <a:buNone/>
            </a:pP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Une même personne ne réagit pas toujours de la même manière à la même douleur = notion de </a:t>
            </a:r>
            <a:r>
              <a:rPr lang="fr-FR" sz="2400" u="sng" dirty="0">
                <a:latin typeface="Arial" panose="020B0604020202020204" pitchFamily="34" charset="0"/>
                <a:cs typeface="Arial" panose="020B0604020202020204" pitchFamily="34" charset="0"/>
              </a:rPr>
              <a:t>seuil de tolérance</a:t>
            </a:r>
            <a:r>
              <a:rPr lang="fr-FR" sz="2400" dirty="0">
                <a:latin typeface="Arial" panose="020B0604020202020204" pitchFamily="34" charset="0"/>
                <a:cs typeface="Arial" panose="020B0604020202020204" pitchFamily="34" charset="0"/>
              </a:rPr>
              <a:t> qui peut varier selon les </a:t>
            </a:r>
            <a:r>
              <a:rPr lang="fr-FR" sz="2400" dirty="0" smtClean="0">
                <a:latin typeface="Arial" panose="020B0604020202020204" pitchFamily="34" charset="0"/>
                <a:cs typeface="Arial" panose="020B0604020202020204" pitchFamily="34" charset="0"/>
              </a:rPr>
              <a:t>circonstances.</a:t>
            </a:r>
          </a:p>
          <a:p>
            <a:pPr marL="0" indent="0" algn="just">
              <a:buNone/>
            </a:pP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La douleur peut être aigue (brève) ou chronique (qui dure dans le temps &gt; 3 mois</a:t>
            </a:r>
            <a:r>
              <a:rPr lang="fr-FR" sz="2400" dirty="0" smtClean="0">
                <a:latin typeface="Arial" panose="020B0604020202020204" pitchFamily="34" charset="0"/>
                <a:cs typeface="Arial" panose="020B0604020202020204" pitchFamily="34" charset="0"/>
              </a:rPr>
              <a:t>).</a:t>
            </a:r>
          </a:p>
          <a:p>
            <a:pPr marL="0" indent="0" algn="just">
              <a:buNone/>
            </a:pP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Une douleur </a:t>
            </a:r>
            <a:r>
              <a:rPr lang="fr-FR" sz="2400" dirty="0" smtClean="0">
                <a:latin typeface="Arial" panose="020B0604020202020204" pitchFamily="34" charset="0"/>
                <a:cs typeface="Arial" panose="020B0604020202020204" pitchFamily="34" charset="0"/>
              </a:rPr>
              <a:t>chronique </a:t>
            </a:r>
            <a:r>
              <a:rPr lang="fr-FR" sz="2400" dirty="0">
                <a:latin typeface="Arial" panose="020B0604020202020204" pitchFamily="34" charset="0"/>
                <a:cs typeface="Arial" panose="020B0604020202020204" pitchFamily="34" charset="0"/>
              </a:rPr>
              <a:t>a une double dimension = </a:t>
            </a:r>
            <a:r>
              <a:rPr lang="fr-FR" sz="2400" u="sng" dirty="0">
                <a:latin typeface="Arial" panose="020B0604020202020204" pitchFamily="34" charset="0"/>
                <a:cs typeface="Arial" panose="020B0604020202020204" pitchFamily="34" charset="0"/>
              </a:rPr>
              <a:t>sensorielle et </a:t>
            </a:r>
            <a:r>
              <a:rPr lang="fr-FR" sz="2400" u="sng" dirty="0" smtClean="0">
                <a:latin typeface="Arial" panose="020B0604020202020204" pitchFamily="34" charset="0"/>
                <a:cs typeface="Arial" panose="020B0604020202020204" pitchFamily="34" charset="0"/>
              </a:rPr>
              <a:t>psychologique.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508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1850" y="593632"/>
            <a:ext cx="10515600" cy="2852737"/>
          </a:xfrm>
        </p:spPr>
        <p:txBody>
          <a:bodyPr>
            <a:normAutofit/>
          </a:bodyPr>
          <a:lstStyle/>
          <a:p>
            <a:pPr algn="ctr"/>
            <a:r>
              <a:rPr lang="fr-FR" sz="6600" dirty="0" smtClean="0">
                <a:latin typeface="Arial" panose="020B0604020202020204" pitchFamily="34" charset="0"/>
                <a:cs typeface="Arial" panose="020B0604020202020204" pitchFamily="34" charset="0"/>
              </a:rPr>
              <a:t>SI QUESTIONS </a:t>
            </a:r>
            <a:endParaRPr lang="fr-FR" sz="66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p:txBody>
          <a:bodyPr/>
          <a:lstStyle/>
          <a:p>
            <a:pPr algn="ctr"/>
            <a:r>
              <a:rPr lang="fr-FR" dirty="0" smtClean="0">
                <a:solidFill>
                  <a:schemeClr val="tx1"/>
                </a:solidFill>
                <a:hlinkClick r:id="rId2"/>
              </a:rPr>
              <a:t>hayetmbnew@yahoo.fr</a:t>
            </a:r>
            <a:endParaRPr lang="fr-FR" dirty="0" smtClean="0">
              <a:solidFill>
                <a:schemeClr val="tx1"/>
              </a:solidFill>
            </a:endParaRPr>
          </a:p>
          <a:p>
            <a:pPr algn="ctr"/>
            <a:r>
              <a:rPr lang="fr-FR" dirty="0" smtClean="0">
                <a:solidFill>
                  <a:schemeClr val="tx1"/>
                </a:solidFill>
              </a:rPr>
              <a:t>Ou </a:t>
            </a:r>
          </a:p>
          <a:p>
            <a:pPr algn="ctr"/>
            <a:r>
              <a:rPr lang="fr-FR" dirty="0" smtClean="0">
                <a:solidFill>
                  <a:schemeClr val="tx1"/>
                </a:solidFill>
              </a:rPr>
              <a:t>sur le forum de la plateforme de la faculté de médecine.</a:t>
            </a:r>
            <a:endParaRPr lang="fr-FR" dirty="0">
              <a:solidFill>
                <a:schemeClr val="tx1"/>
              </a:solidFill>
            </a:endParaRPr>
          </a:p>
        </p:txBody>
      </p:sp>
    </p:spTree>
    <p:extLst>
      <p:ext uri="{BB962C8B-B14F-4D97-AF65-F5344CB8AC3E}">
        <p14:creationId xmlns:p14="http://schemas.microsoft.com/office/powerpoint/2010/main" val="261526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082"/>
            <a:ext cx="10515600" cy="1325563"/>
          </a:xfrm>
        </p:spPr>
        <p:txBody>
          <a:bodyPr/>
          <a:lstStyle/>
          <a:p>
            <a:r>
              <a:rPr lang="fr-FR" dirty="0" smtClean="0">
                <a:latin typeface="Arial" panose="020B0604020202020204" pitchFamily="34" charset="0"/>
                <a:cs typeface="Arial" panose="020B0604020202020204" pitchFamily="34" charset="0"/>
              </a:rPr>
              <a:t>Définitions</a:t>
            </a:r>
            <a:r>
              <a:rPr lang="fr-FR" dirty="0" smtClean="0"/>
              <a:t> </a:t>
            </a:r>
            <a:endParaRPr lang="fr-FR" dirty="0"/>
          </a:p>
        </p:txBody>
      </p:sp>
      <p:sp>
        <p:nvSpPr>
          <p:cNvPr id="3" name="Espace réservé du contenu 2"/>
          <p:cNvSpPr>
            <a:spLocks noGrp="1"/>
          </p:cNvSpPr>
          <p:nvPr>
            <p:ph idx="1"/>
          </p:nvPr>
        </p:nvSpPr>
        <p:spPr>
          <a:xfrm>
            <a:off x="552450" y="2167015"/>
            <a:ext cx="11087100" cy="4666615"/>
          </a:xfrm>
        </p:spPr>
        <p:txBody>
          <a:bodyPr/>
          <a:lstStyle/>
          <a:p>
            <a:pPr marL="0" indent="0" algn="just">
              <a:buNone/>
            </a:pPr>
            <a:r>
              <a:rPr lang="fr-FR" dirty="0" smtClean="0">
                <a:latin typeface="Arial" panose="020B0604020202020204" pitchFamily="34" charset="0"/>
                <a:cs typeface="Arial" panose="020B0604020202020204" pitchFamily="34" charset="0"/>
                <a:sym typeface="Symbol"/>
              </a:rPr>
              <a:t>	</a:t>
            </a:r>
          </a:p>
          <a:p>
            <a:pPr marL="0" indent="0" algn="just">
              <a:buNone/>
            </a:pPr>
            <a:endParaRPr lang="fr-FR" dirty="0">
              <a:latin typeface="Arial" panose="020B0604020202020204" pitchFamily="34" charset="0"/>
              <a:cs typeface="Arial" panose="020B0604020202020204" pitchFamily="34" charset="0"/>
              <a:sym typeface="Symbol"/>
            </a:endParaRP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just">
              <a:buNone/>
            </a:pPr>
            <a:r>
              <a:rPr lang="fr-FR" dirty="0">
                <a:latin typeface="Arial" panose="020B0604020202020204" pitchFamily="34" charset="0"/>
                <a:cs typeface="Arial" panose="020B0604020202020204" pitchFamily="34" charset="0"/>
                <a:sym typeface="Symbol"/>
              </a:rPr>
              <a:t>	</a:t>
            </a:r>
            <a:r>
              <a:rPr lang="fr-FR" dirty="0" smtClean="0">
                <a:latin typeface="Arial" panose="020B0604020202020204" pitchFamily="34" charset="0"/>
                <a:cs typeface="Arial" panose="020B0604020202020204" pitchFamily="34" charset="0"/>
                <a:sym typeface="Symbol"/>
              </a:rPr>
              <a:t>Douleur perçue à distance du siège de la lésion responsable.</a:t>
            </a:r>
            <a:endParaRPr lang="fr-FR" dirty="0" smtClean="0">
              <a:latin typeface="Arial" panose="020B0604020202020204" pitchFamily="34" charset="0"/>
              <a:cs typeface="Arial" panose="020B0604020202020204" pitchFamily="34" charset="0"/>
            </a:endParaRPr>
          </a:p>
          <a:p>
            <a:pPr marL="0" indent="0" algn="just">
              <a:buNone/>
            </a:pPr>
            <a:endParaRPr lang="fr-FR" dirty="0" smtClean="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cxnSp>
        <p:nvCxnSpPr>
          <p:cNvPr id="8" name="Connecteur droit 7"/>
          <p:cNvCxnSpPr/>
          <p:nvPr/>
        </p:nvCxnSpPr>
        <p:spPr>
          <a:xfrm>
            <a:off x="1157343" y="1055594"/>
            <a:ext cx="2577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890777" y="1227110"/>
            <a:ext cx="5726248"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2</a:t>
            </a:r>
            <a:r>
              <a:rPr lang="fr-FR" sz="2800" dirty="0" smtClean="0">
                <a:latin typeface="Arial" panose="020B0604020202020204" pitchFamily="34" charset="0"/>
                <a:cs typeface="Arial" panose="020B0604020202020204" pitchFamily="34" charset="0"/>
              </a:rPr>
              <a:t>. La douleur référée ou projetée : </a:t>
            </a:r>
            <a:endParaRPr lang="fr-FR" sz="2800" dirty="0">
              <a:latin typeface="Arial" panose="020B0604020202020204" pitchFamily="34" charset="0"/>
              <a:cs typeface="Arial" panose="020B0604020202020204" pitchFamily="34" charset="0"/>
            </a:endParaRPr>
          </a:p>
        </p:txBody>
      </p:sp>
      <p:cxnSp>
        <p:nvCxnSpPr>
          <p:cNvPr id="7" name="Connecteur droit 6"/>
          <p:cNvCxnSpPr/>
          <p:nvPr/>
        </p:nvCxnSpPr>
        <p:spPr>
          <a:xfrm>
            <a:off x="2446020" y="1750330"/>
            <a:ext cx="48386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7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082"/>
            <a:ext cx="10515600" cy="1325563"/>
          </a:xfrm>
        </p:spPr>
        <p:txBody>
          <a:bodyPr/>
          <a:lstStyle/>
          <a:p>
            <a:r>
              <a:rPr lang="fr-FR" dirty="0" smtClean="0">
                <a:latin typeface="Arial" panose="020B0604020202020204" pitchFamily="34" charset="0"/>
                <a:cs typeface="Arial" panose="020B0604020202020204" pitchFamily="34" charset="0"/>
              </a:rPr>
              <a:t>Définitions</a:t>
            </a:r>
            <a:r>
              <a:rPr lang="fr-FR" dirty="0" smtClean="0"/>
              <a:t> </a:t>
            </a:r>
            <a:endParaRPr lang="fr-FR" dirty="0"/>
          </a:p>
        </p:txBody>
      </p:sp>
      <p:sp>
        <p:nvSpPr>
          <p:cNvPr id="3" name="Espace réservé du contenu 2"/>
          <p:cNvSpPr>
            <a:spLocks noGrp="1"/>
          </p:cNvSpPr>
          <p:nvPr>
            <p:ph idx="1"/>
          </p:nvPr>
        </p:nvSpPr>
        <p:spPr>
          <a:xfrm>
            <a:off x="655320" y="2130001"/>
            <a:ext cx="10881360" cy="4643756"/>
          </a:xfrm>
        </p:spPr>
        <p:txBody>
          <a:bodyPr/>
          <a:lstStyle/>
          <a:p>
            <a:pPr marL="0" indent="0" algn="just">
              <a:buNone/>
            </a:pPr>
            <a:r>
              <a:rPr lang="fr-FR" dirty="0" smtClean="0">
                <a:latin typeface="Arial" panose="020B0604020202020204" pitchFamily="34" charset="0"/>
                <a:cs typeface="Arial" panose="020B0604020202020204" pitchFamily="34" charset="0"/>
                <a:sym typeface="Symbol"/>
              </a:rPr>
              <a:t>	Processus sensoriel qui permet de détecter, percevoir et réagir à des stimulations internes et externes potentiellement nocives pour l’organisme.</a:t>
            </a:r>
          </a:p>
          <a:p>
            <a:pPr marL="0" indent="0" algn="just">
              <a:buNone/>
            </a:pPr>
            <a:endParaRPr lang="fr-FR" dirty="0">
              <a:latin typeface="Arial" panose="020B0604020202020204" pitchFamily="34" charset="0"/>
              <a:cs typeface="Arial" panose="020B0604020202020204" pitchFamily="34" charset="0"/>
              <a:sym typeface="Symbol"/>
            </a:endParaRP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ctr">
              <a:buNone/>
            </a:pPr>
            <a:r>
              <a:rPr lang="fr-FR" dirty="0" smtClean="0">
                <a:latin typeface="Arial" panose="020B0604020202020204" pitchFamily="34" charset="0"/>
                <a:cs typeface="Arial" panose="020B0604020202020204" pitchFamily="34" charset="0"/>
                <a:sym typeface="Symbol"/>
              </a:rPr>
              <a:t>	Processus sensoriel à l’origine du message nerveux qui provoque la douleur.</a:t>
            </a:r>
            <a:endParaRPr lang="fr-FR" dirty="0" smtClean="0">
              <a:latin typeface="Arial" panose="020B0604020202020204" pitchFamily="34" charset="0"/>
              <a:cs typeface="Arial" panose="020B0604020202020204" pitchFamily="34" charset="0"/>
            </a:endParaRPr>
          </a:p>
          <a:p>
            <a:pPr marL="0" indent="0" algn="just">
              <a:buNone/>
            </a:pPr>
            <a:endParaRPr lang="fr-FR" dirty="0" smtClean="0"/>
          </a:p>
          <a:p>
            <a:pPr marL="0" indent="0" algn="just">
              <a:buNone/>
            </a:pPr>
            <a:endParaRPr lang="fr-FR" dirty="0"/>
          </a:p>
        </p:txBody>
      </p:sp>
      <p:cxnSp>
        <p:nvCxnSpPr>
          <p:cNvPr id="8" name="Connecteur droit 7"/>
          <p:cNvCxnSpPr/>
          <p:nvPr/>
        </p:nvCxnSpPr>
        <p:spPr>
          <a:xfrm>
            <a:off x="1111623" y="1042146"/>
            <a:ext cx="2577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890777" y="1227110"/>
            <a:ext cx="3203121" cy="523220"/>
          </a:xfrm>
          <a:prstGeom prst="rect">
            <a:avLst/>
          </a:prstGeom>
          <a:noFill/>
        </p:spPr>
        <p:txBody>
          <a:bodyPr wrap="none" rtlCol="0">
            <a:spAutoFit/>
          </a:bodyPr>
          <a:lstStyle/>
          <a:p>
            <a:r>
              <a:rPr lang="fr-FR" sz="2800" dirty="0" smtClean="0">
                <a:latin typeface="Arial" panose="020B0604020202020204" pitchFamily="34" charset="0"/>
                <a:cs typeface="Arial" panose="020B0604020202020204" pitchFamily="34" charset="0"/>
              </a:rPr>
              <a:t>3. La nociception : </a:t>
            </a:r>
            <a:endParaRPr lang="fr-FR" sz="2800" dirty="0">
              <a:latin typeface="Arial" panose="020B0604020202020204" pitchFamily="34" charset="0"/>
              <a:cs typeface="Arial" panose="020B0604020202020204" pitchFamily="34" charset="0"/>
            </a:endParaRPr>
          </a:p>
        </p:txBody>
      </p:sp>
      <p:sp>
        <p:nvSpPr>
          <p:cNvPr id="5" name="Double flèche verticale 4"/>
          <p:cNvSpPr/>
          <p:nvPr/>
        </p:nvSpPr>
        <p:spPr>
          <a:xfrm>
            <a:off x="5833110" y="3731789"/>
            <a:ext cx="525780" cy="14401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2400300" y="1750330"/>
            <a:ext cx="24460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504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082"/>
            <a:ext cx="10515600" cy="1325563"/>
          </a:xfrm>
        </p:spPr>
        <p:txBody>
          <a:bodyPr/>
          <a:lstStyle/>
          <a:p>
            <a:r>
              <a:rPr lang="fr-FR" dirty="0" smtClean="0">
                <a:latin typeface="Arial" panose="020B0604020202020204" pitchFamily="34" charset="0"/>
                <a:cs typeface="Arial" panose="020B0604020202020204" pitchFamily="34" charset="0"/>
              </a:rPr>
              <a:t>Définitions</a:t>
            </a:r>
            <a:r>
              <a:rPr lang="fr-FR" dirty="0" smtClean="0"/>
              <a:t> </a:t>
            </a:r>
            <a:endParaRPr lang="fr-FR" dirty="0"/>
          </a:p>
        </p:txBody>
      </p:sp>
      <p:sp>
        <p:nvSpPr>
          <p:cNvPr id="3" name="Espace réservé du contenu 2"/>
          <p:cNvSpPr>
            <a:spLocks noGrp="1"/>
          </p:cNvSpPr>
          <p:nvPr>
            <p:ph idx="1"/>
          </p:nvPr>
        </p:nvSpPr>
        <p:spPr>
          <a:xfrm>
            <a:off x="838200" y="1825624"/>
            <a:ext cx="10751820" cy="4803776"/>
          </a:xfrm>
        </p:spPr>
        <p:txBody>
          <a:bodyPr>
            <a:normAutofit lnSpcReduction="10000"/>
          </a:bodyPr>
          <a:lstStyle/>
          <a:p>
            <a:pPr marL="0" indent="0" algn="just">
              <a:buNone/>
            </a:pPr>
            <a:r>
              <a:rPr lang="fr-FR" dirty="0" smtClean="0">
                <a:latin typeface="Arial" panose="020B0604020202020204" pitchFamily="34" charset="0"/>
                <a:cs typeface="Arial" panose="020B0604020202020204" pitchFamily="34" charset="0"/>
                <a:sym typeface="Symbol"/>
              </a:rPr>
              <a:t>	</a:t>
            </a:r>
          </a:p>
          <a:p>
            <a:pPr marL="0" indent="0" algn="just">
              <a:buNone/>
            </a:pPr>
            <a:r>
              <a:rPr lang="fr-FR" dirty="0">
                <a:latin typeface="Arial" panose="020B0604020202020204" pitchFamily="34" charset="0"/>
                <a:cs typeface="Arial" panose="020B0604020202020204" pitchFamily="34" charset="0"/>
                <a:sym typeface="Symbol"/>
              </a:rPr>
              <a:t>	</a:t>
            </a:r>
            <a:r>
              <a:rPr lang="fr-FR" dirty="0" smtClean="0">
                <a:latin typeface="Arial" panose="020B0604020202020204" pitchFamily="34" charset="0"/>
                <a:cs typeface="Arial" panose="020B0604020202020204" pitchFamily="34" charset="0"/>
                <a:sym typeface="Symbol"/>
              </a:rPr>
              <a:t>Il s’agit d’une douleur en réponse à des stimuli « non douloureux » mécaniques ou thermiques (ex: effleurement de la peau) due à une diminution du seuil d’activation des nocicepteurs:</a:t>
            </a: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just">
              <a:buNone/>
            </a:pPr>
            <a:endParaRPr lang="fr-FR" dirty="0">
              <a:latin typeface="Arial" panose="020B0604020202020204" pitchFamily="34" charset="0"/>
              <a:cs typeface="Arial" panose="020B0604020202020204" pitchFamily="34" charset="0"/>
              <a:sym typeface="Symbol"/>
            </a:endParaRPr>
          </a:p>
          <a:p>
            <a:pPr marL="0" indent="0" algn="ctr">
              <a:buNone/>
            </a:pPr>
            <a:r>
              <a:rPr lang="fr-FR" dirty="0" smtClean="0">
                <a:latin typeface="Arial" panose="020B0604020202020204" pitchFamily="34" charset="0"/>
                <a:cs typeface="Arial" panose="020B0604020202020204" pitchFamily="34" charset="0"/>
                <a:sym typeface="Symbol"/>
              </a:rPr>
              <a:t>Un stimulus habituellement non douloureux va provoquer des sensations douloureuses.</a:t>
            </a:r>
          </a:p>
          <a:p>
            <a:pPr marL="0" indent="0" algn="just">
              <a:buNone/>
            </a:pPr>
            <a:endParaRPr lang="fr-FR" dirty="0">
              <a:latin typeface="Arial" panose="020B0604020202020204" pitchFamily="34" charset="0"/>
              <a:cs typeface="Arial" panose="020B0604020202020204" pitchFamily="34" charset="0"/>
              <a:sym typeface="Symbol"/>
            </a:endParaRPr>
          </a:p>
          <a:p>
            <a:pPr marL="0" indent="0" algn="ctr">
              <a:buNone/>
            </a:pPr>
            <a:endParaRPr lang="fr-FR" dirty="0" smtClean="0">
              <a:latin typeface="Arial" panose="020B0604020202020204" pitchFamily="34" charset="0"/>
              <a:cs typeface="Arial" panose="020B0604020202020204" pitchFamily="34" charset="0"/>
              <a:sym typeface="Symbol"/>
            </a:endParaRPr>
          </a:p>
          <a:p>
            <a:pPr marL="0" indent="0" algn="ctr">
              <a:buNone/>
            </a:pPr>
            <a:r>
              <a:rPr lang="fr-FR" dirty="0" smtClean="0">
                <a:latin typeface="Arial" panose="020B0604020202020204" pitchFamily="34" charset="0"/>
                <a:cs typeface="Arial" panose="020B0604020202020204" pitchFamily="34" charset="0"/>
                <a:sym typeface="Symbol"/>
              </a:rPr>
              <a:t>Douleur à des stimuli non douloureux.</a:t>
            </a:r>
            <a:endParaRPr lang="fr-FR" dirty="0" smtClean="0">
              <a:latin typeface="Arial" panose="020B0604020202020204" pitchFamily="34" charset="0"/>
              <a:cs typeface="Arial" panose="020B0604020202020204" pitchFamily="34" charset="0"/>
            </a:endParaRPr>
          </a:p>
          <a:p>
            <a:pPr marL="0" indent="0" algn="just">
              <a:buNone/>
            </a:pPr>
            <a:endParaRPr lang="fr-FR" dirty="0" smtClean="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cxnSp>
        <p:nvCxnSpPr>
          <p:cNvPr id="8" name="Connecteur droit 7"/>
          <p:cNvCxnSpPr/>
          <p:nvPr/>
        </p:nvCxnSpPr>
        <p:spPr>
          <a:xfrm>
            <a:off x="1157343" y="1028700"/>
            <a:ext cx="2577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890777" y="1227110"/>
            <a:ext cx="2564548" cy="523220"/>
          </a:xfrm>
          <a:prstGeom prst="rect">
            <a:avLst/>
          </a:prstGeom>
          <a:noFill/>
        </p:spPr>
        <p:txBody>
          <a:bodyPr wrap="none" rtlCol="0">
            <a:spAutoFit/>
          </a:bodyPr>
          <a:lstStyle/>
          <a:p>
            <a:r>
              <a:rPr lang="fr-FR" sz="2800" dirty="0" smtClean="0">
                <a:latin typeface="Arial" panose="020B0604020202020204" pitchFamily="34" charset="0"/>
                <a:cs typeface="Arial" panose="020B0604020202020204" pitchFamily="34" charset="0"/>
              </a:rPr>
              <a:t>4. L’</a:t>
            </a:r>
            <a:r>
              <a:rPr lang="fr-FR" sz="2800" dirty="0" err="1" smtClean="0">
                <a:latin typeface="Arial" panose="020B0604020202020204" pitchFamily="34" charset="0"/>
                <a:cs typeface="Arial" panose="020B0604020202020204" pitchFamily="34" charset="0"/>
              </a:rPr>
              <a:t>allodynie</a:t>
            </a:r>
            <a:r>
              <a:rPr lang="fr-FR" sz="2800" dirty="0" smtClean="0">
                <a:latin typeface="Arial" panose="020B0604020202020204" pitchFamily="34" charset="0"/>
                <a:cs typeface="Arial" panose="020B0604020202020204" pitchFamily="34" charset="0"/>
              </a:rPr>
              <a:t> : </a:t>
            </a:r>
            <a:endParaRPr lang="fr-FR" sz="2800" dirty="0">
              <a:latin typeface="Arial" panose="020B0604020202020204" pitchFamily="34" charset="0"/>
              <a:cs typeface="Arial" panose="020B0604020202020204" pitchFamily="34" charset="0"/>
            </a:endParaRPr>
          </a:p>
        </p:txBody>
      </p:sp>
      <p:cxnSp>
        <p:nvCxnSpPr>
          <p:cNvPr id="7" name="Connecteur droit 6"/>
          <p:cNvCxnSpPr/>
          <p:nvPr/>
        </p:nvCxnSpPr>
        <p:spPr>
          <a:xfrm>
            <a:off x="2446020" y="1750330"/>
            <a:ext cx="182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ouble flèche verticale 8"/>
          <p:cNvSpPr/>
          <p:nvPr/>
        </p:nvSpPr>
        <p:spPr>
          <a:xfrm>
            <a:off x="6036945" y="3298665"/>
            <a:ext cx="407670" cy="10002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Égal 4"/>
          <p:cNvSpPr/>
          <p:nvPr/>
        </p:nvSpPr>
        <p:spPr>
          <a:xfrm rot="5400000">
            <a:off x="5804535" y="5233643"/>
            <a:ext cx="872490" cy="46101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7938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778"/>
            <a:ext cx="10515600" cy="1325563"/>
          </a:xfrm>
        </p:spPr>
        <p:txBody>
          <a:bodyPr/>
          <a:lstStyle/>
          <a:p>
            <a:r>
              <a:rPr lang="fr-FR" dirty="0" smtClean="0">
                <a:latin typeface="Arial" panose="020B0604020202020204" pitchFamily="34" charset="0"/>
                <a:cs typeface="Arial" panose="020B0604020202020204" pitchFamily="34" charset="0"/>
              </a:rPr>
              <a:t>Définitions</a:t>
            </a:r>
            <a:r>
              <a:rPr lang="fr-FR" dirty="0" smtClean="0"/>
              <a:t> </a:t>
            </a:r>
            <a:endParaRPr lang="fr-FR" dirty="0"/>
          </a:p>
        </p:txBody>
      </p:sp>
      <p:sp>
        <p:nvSpPr>
          <p:cNvPr id="3" name="Espace réservé du contenu 2"/>
          <p:cNvSpPr>
            <a:spLocks noGrp="1"/>
          </p:cNvSpPr>
          <p:nvPr>
            <p:ph idx="1"/>
          </p:nvPr>
        </p:nvSpPr>
        <p:spPr>
          <a:xfrm>
            <a:off x="552450" y="2130001"/>
            <a:ext cx="11087100" cy="4666615"/>
          </a:xfrm>
        </p:spPr>
        <p:txBody>
          <a:bodyPr/>
          <a:lstStyle/>
          <a:p>
            <a:pPr marL="0" indent="0" algn="just">
              <a:buNone/>
            </a:pPr>
            <a:r>
              <a:rPr lang="fr-FR" dirty="0" smtClean="0">
                <a:latin typeface="Arial" panose="020B0604020202020204" pitchFamily="34" charset="0"/>
                <a:cs typeface="Arial" panose="020B0604020202020204" pitchFamily="34" charset="0"/>
                <a:sym typeface="Symbol"/>
              </a:rPr>
              <a:t>	</a:t>
            </a:r>
          </a:p>
          <a:p>
            <a:pPr marL="0" indent="0" algn="just">
              <a:buNone/>
            </a:pPr>
            <a:r>
              <a:rPr lang="fr-FR" dirty="0">
                <a:latin typeface="Arial" panose="020B0604020202020204" pitchFamily="34" charset="0"/>
                <a:cs typeface="Arial" panose="020B0604020202020204" pitchFamily="34" charset="0"/>
                <a:sym typeface="Symbol"/>
              </a:rPr>
              <a:t>	</a:t>
            </a:r>
            <a:r>
              <a:rPr lang="fr-FR" dirty="0" smtClean="0">
                <a:latin typeface="Arial" panose="020B0604020202020204" pitchFamily="34" charset="0"/>
                <a:cs typeface="Arial" panose="020B0604020202020204" pitchFamily="34" charset="0"/>
                <a:sym typeface="Symbol"/>
              </a:rPr>
              <a:t>C’est une réponse exagérée à une stimulation nociceptive par abaissement du seuil aux simulations nociceptives.</a:t>
            </a: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just">
              <a:buNone/>
            </a:pPr>
            <a:endParaRPr lang="fr-FR" dirty="0">
              <a:latin typeface="Arial" panose="020B0604020202020204" pitchFamily="34" charset="0"/>
              <a:cs typeface="Arial" panose="020B0604020202020204" pitchFamily="34" charset="0"/>
              <a:sym typeface="Symbol"/>
            </a:endParaRPr>
          </a:p>
          <a:p>
            <a:pPr marL="0" indent="0" algn="just">
              <a:buNone/>
            </a:pPr>
            <a:endParaRPr lang="fr-FR" dirty="0">
              <a:latin typeface="Arial" panose="020B0604020202020204" pitchFamily="34" charset="0"/>
              <a:cs typeface="Arial" panose="020B0604020202020204" pitchFamily="34" charset="0"/>
              <a:sym typeface="Symbol"/>
            </a:endParaRPr>
          </a:p>
          <a:p>
            <a:pPr marL="0" indent="0" algn="just">
              <a:buNone/>
            </a:pPr>
            <a:endParaRPr lang="fr-FR" dirty="0" smtClean="0">
              <a:latin typeface="Arial" panose="020B0604020202020204" pitchFamily="34" charset="0"/>
              <a:cs typeface="Arial" panose="020B0604020202020204" pitchFamily="34" charset="0"/>
              <a:sym typeface="Symbol"/>
            </a:endParaRPr>
          </a:p>
          <a:p>
            <a:pPr marL="0" indent="0" algn="ctr">
              <a:buNone/>
            </a:pPr>
            <a:r>
              <a:rPr lang="fr-FR" dirty="0" smtClean="0">
                <a:latin typeface="Arial" panose="020B0604020202020204" pitchFamily="34" charset="0"/>
                <a:cs typeface="Arial" panose="020B0604020202020204" pitchFamily="34" charset="0"/>
                <a:sym typeface="Symbol"/>
              </a:rPr>
              <a:t>Réponse exagérée à une stimulation douloureuse.</a:t>
            </a:r>
            <a:endParaRPr lang="fr-FR" dirty="0" smtClean="0">
              <a:latin typeface="Arial" panose="020B0604020202020204" pitchFamily="34" charset="0"/>
              <a:cs typeface="Arial" panose="020B0604020202020204" pitchFamily="34" charset="0"/>
            </a:endParaRPr>
          </a:p>
          <a:p>
            <a:pPr marL="0" indent="0" algn="just">
              <a:buNone/>
            </a:pPr>
            <a:endParaRPr lang="fr-FR" dirty="0" smtClean="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cxnSp>
        <p:nvCxnSpPr>
          <p:cNvPr id="8" name="Connecteur droit 7"/>
          <p:cNvCxnSpPr/>
          <p:nvPr/>
        </p:nvCxnSpPr>
        <p:spPr>
          <a:xfrm>
            <a:off x="1157343" y="1055594"/>
            <a:ext cx="2577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890777" y="1227110"/>
            <a:ext cx="5406095" cy="523220"/>
          </a:xfrm>
          <a:prstGeom prst="rect">
            <a:avLst/>
          </a:prstGeom>
          <a:noFill/>
        </p:spPr>
        <p:txBody>
          <a:bodyPr wrap="none" rtlCol="0">
            <a:spAutoFit/>
          </a:bodyPr>
          <a:lstStyle/>
          <a:p>
            <a:r>
              <a:rPr lang="fr-FR" sz="2800" dirty="0" smtClean="0">
                <a:latin typeface="Arial" panose="020B0604020202020204" pitchFamily="34" charset="0"/>
                <a:cs typeface="Arial" panose="020B0604020202020204" pitchFamily="34" charset="0"/>
              </a:rPr>
              <a:t>5. L’hyperalgésie / L’hyperalgie : </a:t>
            </a:r>
            <a:endParaRPr lang="fr-FR" sz="2800" dirty="0">
              <a:latin typeface="Arial" panose="020B0604020202020204" pitchFamily="34" charset="0"/>
              <a:cs typeface="Arial" panose="020B0604020202020204" pitchFamily="34" charset="0"/>
            </a:endParaRPr>
          </a:p>
        </p:txBody>
      </p:sp>
      <p:cxnSp>
        <p:nvCxnSpPr>
          <p:cNvPr id="7" name="Connecteur droit 6"/>
          <p:cNvCxnSpPr/>
          <p:nvPr/>
        </p:nvCxnSpPr>
        <p:spPr>
          <a:xfrm>
            <a:off x="2446020" y="1750330"/>
            <a:ext cx="48508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ouble flèche verticale 8"/>
          <p:cNvSpPr/>
          <p:nvPr/>
        </p:nvSpPr>
        <p:spPr>
          <a:xfrm>
            <a:off x="5878830" y="3594628"/>
            <a:ext cx="434340" cy="17373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1106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8150</TotalTime>
  <Words>2001</Words>
  <Application>Microsoft Office PowerPoint</Application>
  <PresentationFormat>Grand écran</PresentationFormat>
  <Paragraphs>386</Paragraphs>
  <Slides>53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53</vt:i4>
      </vt:variant>
    </vt:vector>
  </HeadingPairs>
  <TitlesOfParts>
    <vt:vector size="60" baseType="lpstr">
      <vt:lpstr>Arial</vt:lpstr>
      <vt:lpstr>Calibri</vt:lpstr>
      <vt:lpstr>Calibri Light</vt:lpstr>
      <vt:lpstr>Symbol</vt:lpstr>
      <vt:lpstr>Times New Roman</vt:lpstr>
      <vt:lpstr>Wingdings</vt:lpstr>
      <vt:lpstr>Thème Office</vt:lpstr>
      <vt:lpstr>Physiopathologie de la douleur</vt:lpstr>
      <vt:lpstr>Objectifs pédagogiques</vt:lpstr>
      <vt:lpstr>Présentation PowerPoint</vt:lpstr>
      <vt:lpstr>Définitions  </vt:lpstr>
      <vt:lpstr>Caractère multidimensionnel :</vt:lpstr>
      <vt:lpstr>Définitions </vt:lpstr>
      <vt:lpstr>Définitions </vt:lpstr>
      <vt:lpstr>Définitions </vt:lpstr>
      <vt:lpstr>Définitions </vt:lpstr>
      <vt:lpstr>Composantes de la douleur</vt:lpstr>
      <vt:lpstr>Douleur = Expérience Subjective Multidimensionnelle</vt:lpstr>
      <vt:lpstr>Types de douleurs :</vt:lpstr>
      <vt:lpstr>Présentation PowerPoint</vt:lpstr>
      <vt:lpstr>Tableau récapitulatif de distinction entre douleur aigue et douleur chronique</vt:lpstr>
      <vt:lpstr>Rappels anatomiques</vt:lpstr>
      <vt:lpstr>Présentation PowerPoint</vt:lpstr>
      <vt:lpstr>Présentation PowerPoint</vt:lpstr>
      <vt:lpstr>Voies de transmission et de perception de la douleur</vt:lpstr>
      <vt:lpstr>Relais </vt:lpstr>
      <vt:lpstr>Présentation PowerPoint</vt:lpstr>
      <vt:lpstr>Physiopathologie </vt:lpstr>
      <vt:lpstr>Présentation PowerPoint</vt:lpstr>
      <vt:lpstr>Présentation PowerPoint</vt:lpstr>
      <vt:lpstr>Présentation PowerPoint</vt:lpstr>
      <vt:lpstr>Présentation PowerPoint</vt:lpstr>
      <vt:lpstr>1. De la périphérie à la ME</vt:lpstr>
      <vt:lpstr>1. De la périphérie à la ME</vt:lpstr>
      <vt:lpstr>1. De la périphérie à la ME</vt:lpstr>
      <vt:lpstr>Présentation PowerPoint</vt:lpstr>
      <vt:lpstr>Présentation PowerPoint</vt:lpstr>
      <vt:lpstr>2. Au niveau de la ME</vt:lpstr>
      <vt:lpstr>2. Au niveau de la ME</vt:lpstr>
      <vt:lpstr>3. Au niveau du cerveau</vt:lpstr>
      <vt:lpstr>4. Régulation / Modulation/ Mécanismes de contrôle de la douleur</vt:lpstr>
      <vt:lpstr>Présentation PowerPoint</vt:lpstr>
      <vt:lpstr>4.1. Au niveau spinal</vt:lpstr>
      <vt:lpstr>4.1. Au niveau spinal</vt:lpstr>
      <vt:lpstr>4.2. au niveau supra-spinal  </vt:lpstr>
      <vt:lpstr>4.2. au niveau supra-spinal  4.2.1. Contrôle inhibiteur descendant</vt:lpstr>
      <vt:lpstr>4.2.2. Contrôle des centres supérieurs du SNC</vt:lpstr>
      <vt:lpstr>Mécanismes physiopathologiques générateurs de douleurs</vt:lpstr>
      <vt:lpstr>Mécanismes physiopathologiques générateurs de douleurs</vt:lpstr>
      <vt:lpstr>Mécanismes physiopathologiques générateurs de douleurs</vt:lpstr>
      <vt:lpstr>Présentation PowerPoint</vt:lpstr>
      <vt:lpstr>Présentation PowerPoint</vt:lpstr>
      <vt:lpstr>Présentation PowerPoint</vt:lpstr>
      <vt:lpstr>Conséquences de la douleur</vt:lpstr>
      <vt:lpstr>Pour résumer</vt:lpstr>
      <vt:lpstr> Stimulus de forte intensité &gt; transduction au niveau du nocicepteur &gt; création d'un influx nerveux qui se propage dans le neurone sensitif &gt; dans la corne dorsale de la moelle épinière, mécanisme de régulation (interneurone inhibiteur) &gt; neurone post synaptique &gt; moelle épinière &gt; thalamus &gt; cortex &gt;    réponse.  </vt:lpstr>
      <vt:lpstr>Présentation PowerPoint</vt:lpstr>
      <vt:lpstr>Conclusion </vt:lpstr>
      <vt:lpstr>Présentation PowerPoint</vt:lpstr>
      <vt:lpstr>SI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Physiopathologie de la douleur</dc:title>
  <dc:creator>ACER1</dc:creator>
  <cp:lastModifiedBy>ACER1</cp:lastModifiedBy>
  <cp:revision>109</cp:revision>
  <dcterms:created xsi:type="dcterms:W3CDTF">2020-04-18T15:28:33Z</dcterms:created>
  <dcterms:modified xsi:type="dcterms:W3CDTF">2020-04-25T03:46:27Z</dcterms:modified>
</cp:coreProperties>
</file>