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B0F7F-6866-45C6-B0B1-1A3EB20AC830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B20-128A-4847-AA4E-291EE9BD75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84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3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1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1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6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3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27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2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7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69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7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9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6D9F-373A-4848-B52B-1A2021D1DF75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21E0-22D8-41EE-8751-AFFBDDCFEF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30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ecofer.org/php/slide_res.php?&amp;limit=4&amp;langue=fr&amp;groupe3=1&amp;text1=&amp;source=&amp;keyword1=&amp;keyword2=genoux&amp;keyword3=arthrose&amp;date=&amp;itemlist=&amp;filename=&amp;page=0&amp;posdanspage=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://www.bischofreiter.at/Coxarthros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P\boubker\Bureau\imagerie%20hanche\RADIOANATOMIE%20ET%20TECHNIQUES%20-%20BASSIN%20ET%20HANCHES%20DE%20L'ADULTE_fichiers\02124.gi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HP\boubker\Bureau\imagerie%20hanche\RADIOANATOMIE%20ET%20TECHNIQUES%20-%20BASSIN%20ET%20HANCHES%20DE%20L'ADULTE_fichiers\02123.gif" TargetMode="Externa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5300" b="1" dirty="0" smtClean="0"/>
              <a:t>Gonarthrose </a:t>
            </a:r>
            <a:endParaRPr lang="fr-FR" sz="53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31032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Pr AYED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Faculté de médecine Annaba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CHU Annaba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fig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333375"/>
            <a:ext cx="4833938" cy="616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2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7828" name="Picture 4" descr="fi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704138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0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Radiographie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La </a:t>
            </a:r>
            <a:r>
              <a:rPr lang="fr-FR" sz="2400" dirty="0"/>
              <a:t>radiographie </a:t>
            </a:r>
            <a:r>
              <a:rPr lang="fr-FR" sz="2400" dirty="0" smtClean="0"/>
              <a:t>spécifique </a:t>
            </a:r>
            <a:r>
              <a:rPr lang="fr-FR" sz="2400" dirty="0"/>
              <a:t>de l’articulation femoropatellaire comprend :</a:t>
            </a:r>
          </a:p>
          <a:p>
            <a:pPr marL="400050" lvl="1" indent="0">
              <a:buNone/>
            </a:pPr>
            <a:r>
              <a:rPr lang="fr-FR" sz="2400" dirty="0"/>
              <a:t>– incidences axiales a 30° ou 60° ;</a:t>
            </a:r>
          </a:p>
          <a:p>
            <a:pPr marL="400050" lvl="1" indent="0">
              <a:buNone/>
            </a:pPr>
            <a:r>
              <a:rPr lang="fr-FR" sz="2400" dirty="0"/>
              <a:t>– incidences de face et de profil des genoux en charge.</a:t>
            </a:r>
          </a:p>
          <a:p>
            <a:pPr marL="0" indent="0">
              <a:buNone/>
            </a:pPr>
            <a:r>
              <a:rPr lang="fr-FR" sz="2400" dirty="0" err="1" smtClean="0"/>
              <a:t>Resultats</a:t>
            </a:r>
            <a:r>
              <a:rPr lang="fr-FR" sz="2400" dirty="0" smtClean="0"/>
              <a:t>: </a:t>
            </a:r>
          </a:p>
          <a:p>
            <a:r>
              <a:rPr lang="fr-FR" sz="2400" dirty="0" smtClean="0"/>
              <a:t>Pincement ou </a:t>
            </a:r>
            <a:r>
              <a:rPr lang="fr-FR" sz="2400" dirty="0"/>
              <a:t>une disparition </a:t>
            </a:r>
            <a:r>
              <a:rPr lang="fr-FR" sz="2400" dirty="0" smtClean="0"/>
              <a:t>de l’interligne </a:t>
            </a:r>
            <a:r>
              <a:rPr lang="fr-FR" sz="2400" dirty="0"/>
              <a:t>externe, associe a une </a:t>
            </a:r>
            <a:r>
              <a:rPr lang="fr-FR" sz="2400" dirty="0" err="1" smtClean="0"/>
              <a:t>ostéophytose</a:t>
            </a:r>
            <a:r>
              <a:rPr lang="fr-FR" sz="2400" dirty="0" smtClean="0"/>
              <a:t> </a:t>
            </a:r>
            <a:r>
              <a:rPr lang="fr-FR" sz="2400" dirty="0"/>
              <a:t>rotulienne </a:t>
            </a:r>
            <a:r>
              <a:rPr lang="fr-FR" sz="2400" dirty="0" smtClean="0"/>
              <a:t>trochléenne </a:t>
            </a:r>
            <a:r>
              <a:rPr lang="fr-FR" sz="2400" dirty="0"/>
              <a:t>externe. </a:t>
            </a:r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rotule </a:t>
            </a:r>
            <a:r>
              <a:rPr lang="fr-FR" sz="2400" dirty="0" smtClean="0"/>
              <a:t>est souvent translatée </a:t>
            </a:r>
            <a:r>
              <a:rPr lang="fr-FR" sz="2400" dirty="0"/>
              <a:t>en dehors par usure du cartilage. </a:t>
            </a:r>
            <a:r>
              <a:rPr lang="fr-FR" sz="2400" dirty="0" smtClean="0"/>
              <a:t>Cette </a:t>
            </a:r>
            <a:r>
              <a:rPr lang="fr-FR" sz="2400" dirty="0"/>
              <a:t>atteinte externe peut </a:t>
            </a:r>
            <a:r>
              <a:rPr lang="fr-FR" sz="2400" dirty="0" smtClean="0"/>
              <a:t>être </a:t>
            </a:r>
            <a:r>
              <a:rPr lang="fr-FR" sz="2400" dirty="0" err="1" smtClean="0"/>
              <a:t>favorisee</a:t>
            </a:r>
            <a:r>
              <a:rPr lang="fr-FR" sz="2400" dirty="0" smtClean="0"/>
              <a:t> </a:t>
            </a:r>
            <a:r>
              <a:rPr lang="fr-FR" sz="2400" dirty="0"/>
              <a:t>par une dysplasie </a:t>
            </a:r>
            <a:r>
              <a:rPr lang="fr-FR" sz="2400" dirty="0" err="1" smtClean="0"/>
              <a:t>trochléopatellaire</a:t>
            </a:r>
            <a:r>
              <a:rPr lang="fr-FR" sz="2400" dirty="0" smtClean="0"/>
              <a:t> </a:t>
            </a:r>
            <a:r>
              <a:rPr lang="fr-FR" sz="2400" dirty="0"/>
              <a:t>(angle </a:t>
            </a:r>
            <a:r>
              <a:rPr lang="fr-FR" sz="2400" dirty="0" smtClean="0"/>
              <a:t>trochléen </a:t>
            </a:r>
            <a:r>
              <a:rPr lang="fr-FR" sz="2400" dirty="0"/>
              <a:t>normalement inferieur a </a:t>
            </a:r>
            <a:r>
              <a:rPr lang="fr-FR" sz="2400" dirty="0" smtClean="0"/>
              <a:t>140°sur </a:t>
            </a:r>
            <a:r>
              <a:rPr lang="fr-FR" sz="2400" dirty="0"/>
              <a:t>les incidences </a:t>
            </a:r>
            <a:r>
              <a:rPr lang="fr-FR" sz="2400" dirty="0" err="1" smtClean="0"/>
              <a:t>fémoropatellaires</a:t>
            </a:r>
            <a:r>
              <a:rPr lang="fr-FR" sz="2400" dirty="0" smtClean="0"/>
              <a:t> </a:t>
            </a:r>
            <a:r>
              <a:rPr lang="fr-FR" sz="2400" dirty="0"/>
              <a:t>a 60° de flexion</a:t>
            </a:r>
            <a:r>
              <a:rPr lang="fr-FR" sz="2400" dirty="0" smtClean="0"/>
              <a:t>).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859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23975"/>
            <a:ext cx="60769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558171" cy="246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766049" cy="26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volution </a:t>
            </a:r>
            <a:r>
              <a:rPr lang="fr-FR" dirty="0"/>
              <a:t>de l’arthrose </a:t>
            </a:r>
            <a:r>
              <a:rPr lang="fr-FR" dirty="0" err="1" smtClean="0"/>
              <a:t>fémoropatellaire</a:t>
            </a:r>
            <a:r>
              <a:rPr lang="fr-FR" dirty="0" smtClean="0"/>
              <a:t> </a:t>
            </a:r>
            <a:r>
              <a:rPr lang="fr-FR" dirty="0"/>
              <a:t>est </a:t>
            </a:r>
            <a:r>
              <a:rPr lang="fr-FR" dirty="0" smtClean="0"/>
              <a:t>très </a:t>
            </a:r>
            <a:r>
              <a:rPr lang="fr-FR" dirty="0"/>
              <a:t>souvent capricieuse.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douleurs </a:t>
            </a:r>
            <a:r>
              <a:rPr lang="fr-FR" dirty="0" smtClean="0"/>
              <a:t>sont d’abord </a:t>
            </a:r>
            <a:r>
              <a:rPr lang="fr-FR" dirty="0"/>
              <a:t>intermittentes, puis deviennent </a:t>
            </a:r>
            <a:r>
              <a:rPr lang="fr-FR" dirty="0" smtClean="0"/>
              <a:t>gênantes, </a:t>
            </a:r>
            <a:r>
              <a:rPr lang="fr-FR" dirty="0"/>
              <a:t>notamment lors de la pratique de </a:t>
            </a:r>
            <a:r>
              <a:rPr lang="fr-FR" dirty="0" smtClean="0"/>
              <a:t>la marche </a:t>
            </a:r>
            <a:r>
              <a:rPr lang="fr-FR" dirty="0"/>
              <a:t>et des </a:t>
            </a:r>
            <a:r>
              <a:rPr lang="fr-FR" dirty="0" smtClean="0"/>
              <a:t>activités </a:t>
            </a:r>
            <a:r>
              <a:rPr lang="fr-FR" dirty="0"/>
              <a:t>sportives. Cette arthrose s’associe souvent a une amyotrophie </a:t>
            </a:r>
            <a:r>
              <a:rPr lang="fr-FR" dirty="0" smtClean="0"/>
              <a:t>du quadriceps </a:t>
            </a:r>
            <a:r>
              <a:rPr lang="fr-FR" dirty="0"/>
              <a:t>et a un </a:t>
            </a:r>
            <a:r>
              <a:rPr lang="fr-FR" dirty="0" smtClean="0"/>
              <a:t>épanchement </a:t>
            </a:r>
            <a:r>
              <a:rPr lang="fr-FR" dirty="0"/>
              <a:t>articulaire, avec parfois un kyste </a:t>
            </a:r>
            <a:r>
              <a:rPr lang="fr-FR" dirty="0" smtClean="0"/>
              <a:t>poplité.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6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 </a:t>
            </a:r>
            <a:r>
              <a:rPr lang="fr-FR" b="1" dirty="0"/>
              <a:t>Épidémiologie</a:t>
            </a:r>
          </a:p>
          <a:p>
            <a:r>
              <a:rPr lang="fr-FR" dirty="0" smtClean="0"/>
              <a:t>La femme 2/3 des cas </a:t>
            </a:r>
            <a:endParaRPr lang="fr-FR" dirty="0"/>
          </a:p>
          <a:p>
            <a:r>
              <a:rPr lang="fr-FR" dirty="0" smtClean="0"/>
              <a:t>Après la ménopause. </a:t>
            </a:r>
          </a:p>
          <a:p>
            <a:r>
              <a:rPr lang="fr-FR" dirty="0" smtClean="0"/>
              <a:t>Age moyen </a:t>
            </a:r>
            <a:r>
              <a:rPr lang="fr-FR" dirty="0"/>
              <a:t>de 65 ans. </a:t>
            </a:r>
            <a:endParaRPr lang="fr-FR" dirty="0" smtClean="0"/>
          </a:p>
          <a:p>
            <a:r>
              <a:rPr lang="fr-FR" dirty="0" smtClean="0"/>
              <a:t>L’incidence </a:t>
            </a:r>
            <a:r>
              <a:rPr lang="fr-FR" dirty="0"/>
              <a:t>est de 2 pour 1 </a:t>
            </a:r>
            <a:r>
              <a:rPr lang="fr-FR" dirty="0" smtClean="0"/>
              <a:t>000 adultes </a:t>
            </a:r>
            <a:r>
              <a:rPr lang="fr-FR" dirty="0"/>
              <a:t>par an </a:t>
            </a:r>
            <a:endParaRPr lang="fr-FR" dirty="0" smtClean="0"/>
          </a:p>
          <a:p>
            <a:r>
              <a:rPr lang="fr-FR" dirty="0" smtClean="0"/>
              <a:t>La  prévalence: </a:t>
            </a:r>
            <a:r>
              <a:rPr lang="fr-FR" dirty="0"/>
              <a:t>est de </a:t>
            </a:r>
            <a:endParaRPr lang="fr-FR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fr-FR" dirty="0" smtClean="0"/>
              <a:t>1 </a:t>
            </a:r>
            <a:r>
              <a:rPr lang="fr-FR" dirty="0"/>
              <a:t>% dans les deux sexes entre 55 et 65 ans ; </a:t>
            </a:r>
            <a:endParaRPr lang="fr-FR" dirty="0" smtClean="0"/>
          </a:p>
          <a:p>
            <a:pPr marL="857250" lvl="1" indent="-457200">
              <a:buFont typeface="Wingdings" pitchFamily="2" charset="2"/>
              <a:buChar char="§"/>
            </a:pPr>
            <a:r>
              <a:rPr lang="fr-FR" dirty="0" smtClean="0"/>
              <a:t>2 </a:t>
            </a:r>
            <a:r>
              <a:rPr lang="fr-FR" dirty="0"/>
              <a:t>% chez l’homme et 6 % chez la femme </a:t>
            </a:r>
            <a:r>
              <a:rPr lang="fr-FR" dirty="0" smtClean="0"/>
              <a:t>au-delà </a:t>
            </a:r>
            <a:r>
              <a:rPr lang="fr-FR" dirty="0"/>
              <a:t>de 65 ans.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88640"/>
            <a:ext cx="5220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Arthrose </a:t>
            </a:r>
            <a:r>
              <a:rPr lang="fr-FR" sz="4000" b="1" dirty="0" err="1" smtClean="0"/>
              <a:t>fémoro</a:t>
            </a:r>
            <a:r>
              <a:rPr lang="fr-FR" sz="4000" b="1" dirty="0" smtClean="0"/>
              <a:t>-tibiale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7210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0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000" b="1" dirty="0" smtClean="0">
                <a:latin typeface="Arial" pitchFamily="34" charset="0"/>
                <a:cs typeface="Arial" pitchFamily="34" charset="0"/>
              </a:rPr>
            </a:b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Symptômes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Douleur</a:t>
            </a:r>
          </a:p>
          <a:p>
            <a:pPr lvl="1"/>
            <a:r>
              <a:rPr lang="fr-FR" u="sng" dirty="0" smtClean="0">
                <a:latin typeface="Arial" pitchFamily="34" charset="0"/>
                <a:cs typeface="Arial" pitchFamily="34" charset="0"/>
              </a:rPr>
              <a:t>Topographie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diffuse dans le genou</a:t>
            </a:r>
          </a:p>
          <a:p>
            <a:pPr lvl="1">
              <a:buFontTx/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u="sng" dirty="0" smtClean="0">
                <a:latin typeface="Arial" pitchFamily="34" charset="0"/>
                <a:cs typeface="Arial" pitchFamily="34" charset="0"/>
              </a:rPr>
              <a:t>Horaire mécanique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à la marche, montée et descente escaliers, soulagée par repos, ne réveillant pas le malade.</a:t>
            </a:r>
          </a:p>
          <a:p>
            <a:pPr lvl="1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+/- poussées congestives, recrudescence nocturne et épanchement articulaire.</a:t>
            </a:r>
          </a:p>
        </p:txBody>
      </p:sp>
    </p:spTree>
    <p:extLst>
      <p:ext uri="{BB962C8B-B14F-4D97-AF65-F5344CB8AC3E}">
        <p14:creationId xmlns:p14="http://schemas.microsoft.com/office/powerpoint/2010/main" val="5449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88913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0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000" b="1" dirty="0" smtClean="0">
                <a:latin typeface="Arial" pitchFamily="34" charset="0"/>
                <a:cs typeface="Arial" pitchFamily="34" charset="0"/>
              </a:rPr>
            </a:b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Clinique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57338"/>
            <a:ext cx="8477280" cy="496728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Examen :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debout / couché</a:t>
            </a:r>
          </a:p>
          <a:p>
            <a:pPr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Debout s’intéresse aux déviations axiales</a:t>
            </a:r>
          </a:p>
          <a:p>
            <a:pPr lvl="1">
              <a:lnSpc>
                <a:spcPct val="9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genu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varum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ou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genu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valgum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voire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genu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recurvatum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Décubitus dorsal pour différentes mobilités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Craquement audible ou palpable à la flexion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(atteinte cartilage)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Recherche épanchement (choc rotulien)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Déformations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(arthrose évoluée: aspect globuleux voir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flessum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Teste stabilité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antéro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-post (conservées) et latérales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3046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Introduction définition  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algn="just"/>
            <a:endParaRPr lang="fr-FR" sz="24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L’arthrose est une usure </a:t>
            </a:r>
            <a:r>
              <a:rPr lang="fr-FR" sz="2400" dirty="0">
                <a:cs typeface="Arial" pitchFamily="34" charset="0"/>
              </a:rPr>
              <a:t>progressive des cartilages articulaires associée à des remaniements de l’os sous </a:t>
            </a:r>
            <a:r>
              <a:rPr lang="fr-FR" sz="2400" dirty="0" err="1">
                <a:cs typeface="Arial" pitchFamily="34" charset="0"/>
              </a:rPr>
              <a:t>chondral</a:t>
            </a:r>
            <a:r>
              <a:rPr lang="fr-FR" sz="2400" dirty="0">
                <a:cs typeface="Arial" pitchFamily="34" charset="0"/>
              </a:rPr>
              <a:t>, une production d’ostéophytes et des épisodes limités de l’inflammation </a:t>
            </a:r>
            <a:r>
              <a:rPr lang="fr-FR" sz="2400" dirty="0" smtClean="0">
                <a:cs typeface="Arial" pitchFamily="34" charset="0"/>
              </a:rPr>
              <a:t>synoviale</a:t>
            </a:r>
          </a:p>
          <a:p>
            <a:pPr algn="just"/>
            <a:endParaRPr lang="fr-FR" sz="24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Cause majeure de morbidité dans les pays développés</a:t>
            </a:r>
          </a:p>
          <a:p>
            <a:pPr algn="just"/>
            <a:endParaRPr lang="fr-FR" sz="2400" dirty="0" smtClean="0">
              <a:cs typeface="Arial" pitchFamily="34" charset="0"/>
            </a:endParaRPr>
          </a:p>
          <a:p>
            <a:pPr algn="just"/>
            <a:r>
              <a:rPr lang="fr-FR" sz="2400" dirty="0" smtClean="0">
                <a:cs typeface="Arial" pitchFamily="34" charset="0"/>
              </a:rPr>
              <a:t>Deuxième cause d’invalidité après les maladies cardio-vasculaires</a:t>
            </a:r>
          </a:p>
          <a:p>
            <a:pPr algn="just"/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9" y="1759879"/>
            <a:ext cx="6072142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3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15n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82600"/>
            <a:ext cx="6948488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79" name="Picture 3" descr="c15n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213100"/>
            <a:ext cx="1366838" cy="345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6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En décubitus dorsal, on étudie différentes mobilités du genou :</a:t>
            </a:r>
          </a:p>
          <a:p>
            <a:pPr marL="0" indent="0">
              <a:buNone/>
            </a:pPr>
            <a:r>
              <a:rPr lang="fr-FR" sz="2400" dirty="0" smtClean="0"/>
              <a:t>– la flexion du genou est longtemps conservée dans la gonarthrose. </a:t>
            </a:r>
          </a:p>
          <a:p>
            <a:pPr marL="0" indent="0">
              <a:buNone/>
            </a:pPr>
            <a:r>
              <a:rPr lang="fr-FR" sz="2400" dirty="0" smtClean="0"/>
              <a:t>L’existence de craquements est audible et palpable traduisant une atteinte du cartilage articulaire. On recherche systématiquement un épanchement intra-articulaire par la recherche d’un choc rotulien. </a:t>
            </a:r>
          </a:p>
          <a:p>
            <a:pPr marL="0" indent="0">
              <a:buNone/>
            </a:pPr>
            <a:r>
              <a:rPr lang="fr-FR" sz="2400" dirty="0" smtClean="0"/>
              <a:t>Même dans ce cas, la gonarthrose ne s’accompagne pas de signes inflammatoires locaux importants</a:t>
            </a:r>
          </a:p>
          <a:p>
            <a:pPr marL="0" indent="0">
              <a:buNone/>
            </a:pPr>
            <a:r>
              <a:rPr lang="fr-FR" sz="2400" dirty="0"/>
              <a:t>– dans les arthroses </a:t>
            </a:r>
            <a:r>
              <a:rPr lang="fr-FR" sz="2400" dirty="0" smtClean="0"/>
              <a:t>évoluées, </a:t>
            </a:r>
            <a:r>
              <a:rPr lang="fr-FR" sz="2400" dirty="0"/>
              <a:t>on peut mettre en é</a:t>
            </a:r>
            <a:r>
              <a:rPr lang="fr-FR" sz="2400" dirty="0" smtClean="0"/>
              <a:t>vidence </a:t>
            </a:r>
            <a:r>
              <a:rPr lang="fr-FR" sz="2400" dirty="0"/>
              <a:t>des </a:t>
            </a:r>
            <a:r>
              <a:rPr lang="fr-FR" sz="2400" dirty="0" smtClean="0"/>
              <a:t>déformations plus importantes </a:t>
            </a:r>
            <a:r>
              <a:rPr lang="fr-FR" sz="2400" dirty="0"/>
              <a:t>du genou, avec un aspect globuleux et surtout un </a:t>
            </a:r>
            <a:r>
              <a:rPr lang="fr-FR" sz="2400" dirty="0" err="1"/>
              <a:t>flessum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– on teste les </a:t>
            </a:r>
            <a:r>
              <a:rPr lang="fr-FR" sz="2400" dirty="0" smtClean="0"/>
              <a:t>stabilités antéro-postérieures (conservées </a:t>
            </a:r>
            <a:r>
              <a:rPr lang="fr-FR" sz="2400" dirty="0"/>
              <a:t>en </a:t>
            </a:r>
            <a:r>
              <a:rPr lang="fr-FR" sz="2400" dirty="0" smtClean="0"/>
              <a:t>règle </a:t>
            </a:r>
            <a:r>
              <a:rPr lang="fr-FR" sz="2400" dirty="0"/>
              <a:t>mais parfois atteintes) </a:t>
            </a:r>
            <a:r>
              <a:rPr lang="fr-FR" sz="2400" dirty="0" smtClean="0"/>
              <a:t>et latérales </a:t>
            </a:r>
            <a:r>
              <a:rPr lang="fr-FR" sz="2400" dirty="0"/>
              <a:t>; ces </a:t>
            </a:r>
            <a:r>
              <a:rPr lang="fr-FR" sz="2400" dirty="0" smtClean="0"/>
              <a:t>dernières </a:t>
            </a:r>
            <a:r>
              <a:rPr lang="fr-FR" sz="2400" dirty="0"/>
              <a:t>sont un </a:t>
            </a:r>
            <a:r>
              <a:rPr lang="fr-FR" sz="2400" dirty="0" smtClean="0"/>
              <a:t>élément </a:t>
            </a:r>
            <a:r>
              <a:rPr lang="fr-FR" sz="2400" dirty="0"/>
              <a:t>fondamental dans les indications </a:t>
            </a:r>
            <a:r>
              <a:rPr lang="fr-FR" sz="2400" dirty="0" smtClean="0"/>
              <a:t>ultérieures </a:t>
            </a:r>
            <a:r>
              <a:rPr lang="fr-FR" sz="2400" dirty="0"/>
              <a:t>de </a:t>
            </a:r>
            <a:r>
              <a:rPr lang="fr-FR" sz="2400" dirty="0" smtClean="0"/>
              <a:t>la chirurgie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fig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5400675" cy="341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853" name="Picture 5" descr="c15n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149725"/>
            <a:ext cx="3673475" cy="240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9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700" b="1" dirty="0" smtClean="0"/>
              <a:t>Radiographies</a:t>
            </a:r>
          </a:p>
          <a:p>
            <a:pPr marL="0" indent="0">
              <a:buNone/>
            </a:pPr>
            <a:r>
              <a:rPr lang="fr-FR" b="1" dirty="0" smtClean="0"/>
              <a:t>Les incidences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smtClean="0"/>
              <a:t>– RX des 2 genoux en charge F/P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– </a:t>
            </a:r>
            <a:r>
              <a:rPr lang="fr-FR" dirty="0"/>
              <a:t>un </a:t>
            </a:r>
            <a:r>
              <a:rPr lang="fr-FR" dirty="0" smtClean="0"/>
              <a:t>défile </a:t>
            </a:r>
            <a:r>
              <a:rPr lang="fr-FR" dirty="0"/>
              <a:t>femoropatellaire a 30° de flexion ;</a:t>
            </a:r>
          </a:p>
          <a:p>
            <a:pPr marL="0" indent="0">
              <a:buNone/>
            </a:pPr>
            <a:r>
              <a:rPr lang="fr-FR" dirty="0"/>
              <a:t>– </a:t>
            </a:r>
            <a:r>
              <a:rPr lang="fr-FR" dirty="0" smtClean="0"/>
              <a:t>Incidence  </a:t>
            </a:r>
            <a:r>
              <a:rPr lang="fr-FR" dirty="0"/>
              <a:t>en schuss </a:t>
            </a:r>
            <a:r>
              <a:rPr lang="fr-FR" dirty="0" smtClean="0"/>
              <a:t>(</a:t>
            </a:r>
            <a:r>
              <a:rPr lang="fr-FR" dirty="0"/>
              <a:t>de face, en charge, a 30° de flexion, cliche en </a:t>
            </a:r>
            <a:r>
              <a:rPr lang="fr-FR" dirty="0" smtClean="0"/>
              <a:t>postéro antérieur),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1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Signes </a:t>
            </a:r>
            <a:r>
              <a:rPr lang="fr-FR" b="1" dirty="0"/>
              <a:t>cardinaux de </a:t>
            </a:r>
            <a:r>
              <a:rPr lang="fr-FR" b="1" dirty="0" smtClean="0"/>
              <a:t>l’arthrose</a:t>
            </a:r>
          </a:p>
          <a:p>
            <a:pPr marL="0" indent="0">
              <a:buNone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Le </a:t>
            </a:r>
            <a:r>
              <a:rPr lang="fr-FR" sz="2600" dirty="0"/>
              <a:t>pincement de l’interligne localise </a:t>
            </a:r>
            <a:r>
              <a:rPr lang="fr-FR" sz="2600" dirty="0" smtClean="0"/>
              <a:t>à </a:t>
            </a:r>
            <a:r>
              <a:rPr lang="fr-FR" sz="2600" dirty="0"/>
              <a:t>un des deux compartiments </a:t>
            </a:r>
            <a:r>
              <a:rPr lang="fr-FR" sz="2600" dirty="0" err="1" smtClean="0"/>
              <a:t>fémorotibials</a:t>
            </a:r>
            <a:r>
              <a:rPr lang="fr-FR" sz="26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L’</a:t>
            </a:r>
            <a:r>
              <a:rPr lang="fr-FR" sz="2600" dirty="0" err="1" smtClean="0"/>
              <a:t>ostéophytose</a:t>
            </a:r>
            <a:r>
              <a:rPr lang="fr-FR" sz="2600" dirty="0" smtClean="0"/>
              <a:t> marginale </a:t>
            </a:r>
            <a:r>
              <a:rPr lang="fr-FR" sz="2600" dirty="0"/>
              <a:t>externe, </a:t>
            </a:r>
            <a:r>
              <a:rPr lang="fr-FR" sz="2600" dirty="0" smtClean="0"/>
              <a:t>interne</a:t>
            </a:r>
            <a:r>
              <a:rPr lang="fr-FR" sz="2600" dirty="0"/>
              <a:t>, </a:t>
            </a:r>
            <a:r>
              <a:rPr lang="fr-FR" sz="2600" dirty="0" smtClean="0"/>
              <a:t>appréciée </a:t>
            </a:r>
            <a:r>
              <a:rPr lang="fr-FR" sz="2600" dirty="0"/>
              <a:t>sur le cliche </a:t>
            </a:r>
            <a:r>
              <a:rPr lang="fr-FR" sz="2600" dirty="0" smtClean="0"/>
              <a:t>de face</a:t>
            </a:r>
            <a:r>
              <a:rPr lang="fr-FR" sz="26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L’</a:t>
            </a:r>
            <a:r>
              <a:rPr lang="fr-FR" sz="2600" dirty="0" err="1" smtClean="0"/>
              <a:t>ostéophytose</a:t>
            </a:r>
            <a:r>
              <a:rPr lang="fr-FR" sz="2600" dirty="0" smtClean="0"/>
              <a:t> </a:t>
            </a:r>
            <a:r>
              <a:rPr lang="fr-FR" sz="2600" dirty="0"/>
              <a:t>des </a:t>
            </a:r>
            <a:r>
              <a:rPr lang="fr-FR" sz="2600" dirty="0" smtClean="0"/>
              <a:t>épines </a:t>
            </a:r>
            <a:r>
              <a:rPr lang="fr-FR" sz="2600" dirty="0"/>
              <a:t>tibiales </a:t>
            </a:r>
            <a:r>
              <a:rPr lang="fr-FR" sz="2600" dirty="0" smtClean="0"/>
              <a:t>visualisée </a:t>
            </a:r>
            <a:r>
              <a:rPr lang="fr-FR" sz="2600" dirty="0"/>
              <a:t>sur le cliche ≪ en schuss ≫</a:t>
            </a:r>
            <a:r>
              <a:rPr lang="fr-FR" sz="26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L’</a:t>
            </a:r>
            <a:r>
              <a:rPr lang="fr-FR" sz="2600" dirty="0" err="1" smtClean="0"/>
              <a:t>ostéophytose</a:t>
            </a:r>
            <a:r>
              <a:rPr lang="fr-FR" sz="2600" dirty="0" smtClean="0"/>
              <a:t> située </a:t>
            </a:r>
            <a:r>
              <a:rPr lang="fr-FR" sz="2600" dirty="0"/>
              <a:t>en avant et en arrière du tibia, sur la face postérieure du condyle </a:t>
            </a:r>
            <a:r>
              <a:rPr lang="fr-FR" sz="2600" dirty="0" smtClean="0"/>
              <a:t>et au-dessus </a:t>
            </a:r>
            <a:r>
              <a:rPr lang="fr-FR" sz="2600" dirty="0"/>
              <a:t>de la trochlée, analysée sur le profil.</a:t>
            </a:r>
          </a:p>
          <a:p>
            <a:pPr>
              <a:buFont typeface="Wingdings" pitchFamily="2" charset="2"/>
              <a:buChar char="Ø"/>
            </a:pPr>
            <a:r>
              <a:rPr lang="fr-FR" sz="2600" dirty="0" smtClean="0"/>
              <a:t>La </a:t>
            </a:r>
            <a:r>
              <a:rPr lang="fr-FR" sz="2600" dirty="0"/>
              <a:t>présence d’une ostéosclérose sous-</a:t>
            </a:r>
            <a:r>
              <a:rPr lang="fr-FR" sz="2600" dirty="0" err="1"/>
              <a:t>chondrale</a:t>
            </a:r>
            <a:r>
              <a:rPr lang="fr-FR" sz="2600" dirty="0"/>
              <a:t> avec des géodes dans le même compartiment</a:t>
            </a:r>
            <a:r>
              <a:rPr lang="fr-FR" sz="2600" dirty="0" smtClean="0"/>
              <a:t>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471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Biologie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VS et la CRP sont normales.</a:t>
            </a:r>
          </a:p>
          <a:p>
            <a:pPr marL="0" indent="0">
              <a:buNone/>
            </a:pPr>
            <a:r>
              <a:rPr lang="fr-FR" dirty="0"/>
              <a:t>Il n’y a pas de test de routine permettant </a:t>
            </a:r>
            <a:r>
              <a:rPr lang="fr-FR" dirty="0" smtClean="0"/>
              <a:t>d’</a:t>
            </a:r>
            <a:r>
              <a:rPr lang="fr-FR" dirty="0"/>
              <a:t>é</a:t>
            </a:r>
            <a:r>
              <a:rPr lang="fr-FR" dirty="0" smtClean="0"/>
              <a:t>valuer </a:t>
            </a:r>
            <a:r>
              <a:rPr lang="fr-FR" dirty="0"/>
              <a:t>la </a:t>
            </a:r>
            <a:r>
              <a:rPr lang="fr-FR" dirty="0" smtClean="0"/>
              <a:t>dégradation </a:t>
            </a:r>
            <a:r>
              <a:rPr lang="fr-FR" dirty="0"/>
              <a:t>du cartilage.</a:t>
            </a:r>
          </a:p>
        </p:txBody>
      </p:sp>
    </p:spTree>
    <p:extLst>
      <p:ext uri="{BB962C8B-B14F-4D97-AF65-F5344CB8AC3E}">
        <p14:creationId xmlns:p14="http://schemas.microsoft.com/office/powerpoint/2010/main" val="18820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0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000" b="1" dirty="0" smtClean="0">
                <a:latin typeface="Arial" pitchFamily="34" charset="0"/>
                <a:cs typeface="Arial" pitchFamily="34" charset="0"/>
              </a:rPr>
            </a:b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Iconographie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657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Radiographie :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Face en appui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bipodal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Profil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Schuss (face en charge à 30° de flexion)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pour compartiment post</a:t>
            </a:r>
          </a:p>
          <a:p>
            <a:pPr lvl="1">
              <a:lnSpc>
                <a:spcPct val="90000"/>
              </a:lnSpc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Signes: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Pincement interligne</a:t>
            </a:r>
          </a:p>
          <a:p>
            <a:pPr lvl="1">
              <a:lnSpc>
                <a:spcPct val="9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Ostéophytose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Ostéosclérose sous-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chondrale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avec géodes </a:t>
            </a:r>
          </a:p>
          <a:p>
            <a:pPr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48200" y="1600200"/>
            <a:ext cx="3884613" cy="428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2400" b="1">
                <a:latin typeface="Verdana" charset="0"/>
              </a:rPr>
              <a:t>Appui bipodal</a:t>
            </a:r>
          </a:p>
          <a:p>
            <a:pPr defTabSz="762000">
              <a:spcBef>
                <a:spcPct val="50000"/>
              </a:spcBef>
            </a:pPr>
            <a:endParaRPr lang="fr-FR" sz="2400" b="1">
              <a:latin typeface="Verdana" charset="0"/>
            </a:endParaRPr>
          </a:p>
          <a:p>
            <a:pPr defTabSz="762000">
              <a:spcBef>
                <a:spcPct val="50000"/>
              </a:spcBef>
            </a:pPr>
            <a:endParaRPr lang="fr-FR" sz="2400" b="1">
              <a:latin typeface="Verdana" charset="0"/>
            </a:endParaRPr>
          </a:p>
          <a:p>
            <a:pPr defTabSz="762000">
              <a:spcBef>
                <a:spcPct val="50000"/>
              </a:spcBef>
            </a:pPr>
            <a:r>
              <a:rPr lang="fr-FR" sz="2400" b="1">
                <a:latin typeface="Verdana" charset="0"/>
              </a:rPr>
              <a:t>Schuss</a:t>
            </a:r>
          </a:p>
          <a:p>
            <a:pPr defTabSz="762000">
              <a:spcBef>
                <a:spcPct val="50000"/>
              </a:spcBef>
            </a:pPr>
            <a:endParaRPr lang="fr-FR" sz="2400" b="1">
              <a:latin typeface="Verdana" charset="0"/>
            </a:endParaRPr>
          </a:p>
          <a:p>
            <a:pPr defTabSz="762000">
              <a:spcBef>
                <a:spcPct val="50000"/>
              </a:spcBef>
            </a:pPr>
            <a:endParaRPr lang="fr-FR" sz="2400" b="1">
              <a:latin typeface="Verdana" charset="0"/>
            </a:endParaRPr>
          </a:p>
          <a:p>
            <a:pPr defTabSz="762000">
              <a:spcBef>
                <a:spcPct val="50000"/>
              </a:spcBef>
            </a:pPr>
            <a:endParaRPr lang="fr-FR" sz="2400" b="1">
              <a:latin typeface="Verdana" charset="0"/>
            </a:endParaRPr>
          </a:p>
          <a:p>
            <a:pPr defTabSz="762000">
              <a:spcBef>
                <a:spcPct val="50000"/>
              </a:spcBef>
            </a:pPr>
            <a:r>
              <a:rPr lang="fr-FR" sz="2400" b="1">
                <a:latin typeface="Verdana" charset="0"/>
              </a:rPr>
              <a:t>Profil en appui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0888" y="293688"/>
            <a:ext cx="7921625" cy="4794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 Les radiographies qui montrent l’usure</a:t>
            </a:r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63688" y="4495800"/>
            <a:ext cx="1644650" cy="2209800"/>
          </a:xfrm>
          <a:ln w="28575">
            <a:solidFill>
              <a:srgbClr val="FFFFFF"/>
            </a:solidFill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066800"/>
            <a:ext cx="3048000" cy="1652588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2819400"/>
            <a:ext cx="36830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49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05" y="1844824"/>
            <a:ext cx="442218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Cartilage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25538"/>
            <a:ext cx="9001156" cy="4895850"/>
          </a:xfrm>
        </p:spPr>
        <p:txBody>
          <a:bodyPr>
            <a:normAutofit fontScale="92500"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Définition 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Tissu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avasculaire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Non innervé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Se nourrissant à partir du liquide synovial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Un seul type de cellules : les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chondrocytes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permettent le renouvellement de la matrice (protéines et eau)</a:t>
            </a: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Synthétisent des enzymes destructrices de sa matrice </a:t>
            </a: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Synthétisent des cytokines pro inflammatoires en cas de contraintes</a:t>
            </a:r>
          </a:p>
          <a:p>
            <a:pPr lvl="2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 algn="ctr">
              <a:buFontTx/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Il y a un équilibre synthèse/destruction de la matrice</a:t>
            </a:r>
          </a:p>
        </p:txBody>
      </p:sp>
    </p:spTree>
    <p:extLst>
      <p:ext uri="{BB962C8B-B14F-4D97-AF65-F5344CB8AC3E}">
        <p14:creationId xmlns:p14="http://schemas.microsoft.com/office/powerpoint/2010/main" val="33909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Diagnostics différentiels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800" b="1" dirty="0"/>
              <a:t>1-Gonarthrose au stade pré-radiologique:</a:t>
            </a:r>
            <a:endParaRPr lang="fr-FR" sz="2800" b="1" dirty="0" smtClean="0"/>
          </a:p>
          <a:p>
            <a:pPr marL="0" indent="0" fontAlgn="base">
              <a:buNone/>
            </a:pPr>
            <a:r>
              <a:rPr lang="fr-FR" sz="2400" b="1" dirty="0" smtClean="0"/>
              <a:t>• </a:t>
            </a:r>
            <a:r>
              <a:rPr lang="fr-FR" sz="2400" b="1" dirty="0"/>
              <a:t>Les lésions de voisinage:</a:t>
            </a:r>
          </a:p>
          <a:p>
            <a:pPr fontAlgn="base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lésions osseuses tibiales ou fémorales : tumeurs osseuses, fissures, ostéites, </a:t>
            </a:r>
            <a:r>
              <a:rPr lang="fr-FR" sz="2400" dirty="0" smtClean="0"/>
              <a:t>ostéonécrose, </a:t>
            </a:r>
            <a:r>
              <a:rPr lang="fr-FR" sz="2400" dirty="0"/>
              <a:t>algodystrophie,</a:t>
            </a:r>
          </a:p>
          <a:p>
            <a:pPr fontAlgn="base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lésions tendineuses:</a:t>
            </a:r>
          </a:p>
          <a:p>
            <a:pPr lvl="2" indent="-342900" fontAlgn="base"/>
            <a:r>
              <a:rPr lang="fr-FR" dirty="0" smtClean="0"/>
              <a:t>Tendinite rotulienne  </a:t>
            </a:r>
          </a:p>
          <a:p>
            <a:pPr lvl="2" indent="-342900" fontAlgn="base"/>
            <a:r>
              <a:rPr lang="fr-FR" dirty="0" smtClean="0"/>
              <a:t>Tendinite </a:t>
            </a:r>
            <a:r>
              <a:rPr lang="fr-FR" dirty="0" err="1" smtClean="0"/>
              <a:t>quadricipitale</a:t>
            </a:r>
            <a:r>
              <a:rPr lang="fr-FR" dirty="0" smtClean="0"/>
              <a:t> </a:t>
            </a:r>
          </a:p>
          <a:p>
            <a:pPr lvl="2" indent="-342900" fontAlgn="base"/>
            <a:r>
              <a:rPr lang="fr-FR" dirty="0" smtClean="0"/>
              <a:t>Tendinite de la patte d'oie</a:t>
            </a:r>
          </a:p>
          <a:p>
            <a:pPr fontAlgn="base">
              <a:buFont typeface="Wingdings" pitchFamily="2" charset="2"/>
              <a:buChar char="Ø"/>
            </a:pPr>
            <a:r>
              <a:rPr lang="fr-FR" sz="2400" dirty="0" smtClean="0"/>
              <a:t>L'hygroma </a:t>
            </a:r>
            <a:r>
              <a:rPr lang="fr-FR" sz="2400" dirty="0"/>
              <a:t>du genou </a:t>
            </a:r>
            <a:endParaRPr lang="fr-FR" sz="2400" dirty="0" smtClean="0"/>
          </a:p>
          <a:p>
            <a:pPr fontAlgn="base">
              <a:buFont typeface="Wingdings" pitchFamily="2" charset="2"/>
              <a:buChar char="Ø"/>
            </a:pPr>
            <a:r>
              <a:rPr lang="fr-FR" sz="2400" dirty="0" smtClean="0"/>
              <a:t>Les </a:t>
            </a:r>
            <a:r>
              <a:rPr lang="fr-FR" sz="2400" dirty="0"/>
              <a:t>douleurs projetées:</a:t>
            </a:r>
          </a:p>
          <a:p>
            <a:pPr marL="1085850" lvl="2" indent="-285750" fontAlgn="base"/>
            <a:r>
              <a:rPr lang="fr-FR" dirty="0" smtClean="0"/>
              <a:t>Douleurs </a:t>
            </a:r>
            <a:r>
              <a:rPr lang="fr-FR" dirty="0"/>
              <a:t>coxo-fémorales</a:t>
            </a:r>
          </a:p>
          <a:p>
            <a:pPr marL="1085850" lvl="2" indent="-285750" fontAlgn="base"/>
            <a:r>
              <a:rPr lang="fr-FR" dirty="0" smtClean="0"/>
              <a:t>Radiculalgies </a:t>
            </a:r>
            <a:r>
              <a:rPr lang="fr-FR" dirty="0"/>
              <a:t>(L3-L4) ou cruralgie tronculaire</a:t>
            </a:r>
          </a:p>
          <a:p>
            <a:pPr fontAlgn="base">
              <a:buFont typeface="Wingdings" pitchFamily="2" charset="2"/>
              <a:buChar char="Ø"/>
            </a:pPr>
            <a:endParaRPr lang="fr-FR" sz="2400" dirty="0" smtClean="0"/>
          </a:p>
          <a:p>
            <a:pPr fontAlgn="base">
              <a:buFont typeface="Wingdings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80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/>
              <a:t>Diagnostics différentiels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00600"/>
          </a:xfrm>
        </p:spPr>
        <p:txBody>
          <a:bodyPr/>
          <a:lstStyle/>
          <a:p>
            <a:pPr marL="0" indent="0" fontAlgn="base">
              <a:buNone/>
            </a:pPr>
            <a:r>
              <a:rPr lang="fr-FR" b="1" dirty="0"/>
              <a:t>2- Gonarthrose en poussée congestive</a:t>
            </a:r>
          </a:p>
          <a:p>
            <a:pPr marL="400050" lvl="1" indent="0" fontAlgn="base">
              <a:buNone/>
            </a:pPr>
            <a:r>
              <a:rPr lang="fr-FR" dirty="0"/>
              <a:t>• Arthrite septique</a:t>
            </a:r>
          </a:p>
          <a:p>
            <a:pPr marL="400050" lvl="1" indent="0" fontAlgn="base">
              <a:buNone/>
            </a:pPr>
            <a:r>
              <a:rPr lang="fr-FR" dirty="0"/>
              <a:t>• Arthrite microcristalline (chondrocalcinose, goutte)</a:t>
            </a:r>
          </a:p>
          <a:p>
            <a:pPr marL="400050" lvl="1" indent="0" fontAlgn="base">
              <a:buNone/>
            </a:pPr>
            <a:r>
              <a:rPr lang="fr-FR" dirty="0"/>
              <a:t>• Arthrite d'origine inflammatoire</a:t>
            </a:r>
          </a:p>
          <a:p>
            <a:pPr marL="400050" lvl="1" indent="0" fontAlgn="base">
              <a:buNone/>
            </a:pPr>
            <a:r>
              <a:rPr lang="fr-FR" dirty="0"/>
              <a:t>• Synovite </a:t>
            </a:r>
            <a:r>
              <a:rPr lang="fr-FR" dirty="0" err="1"/>
              <a:t>villonodulaire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92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60350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latin typeface="Arial" pitchFamily="34" charset="0"/>
                <a:cs typeface="Arial" pitchFamily="34" charset="0"/>
              </a:rPr>
              <a:t>Pronostic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569325" cy="4824412"/>
          </a:xfrm>
        </p:spPr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Évolution très variable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Pas de facteurs pronostique bien individualisé mais semble que </a:t>
            </a:r>
          </a:p>
          <a:p>
            <a:pPr lvl="1"/>
            <a:r>
              <a:rPr lang="fr-FR" dirty="0" smtClean="0">
                <a:latin typeface="Arial" pitchFamily="34" charset="0"/>
                <a:cs typeface="Arial" pitchFamily="34" charset="0"/>
              </a:rPr>
              <a:t>Obésité et antécédents traumatiques sont des Facteurs d’évolutivité</a:t>
            </a:r>
          </a:p>
        </p:txBody>
      </p:sp>
    </p:spTree>
    <p:extLst>
      <p:ext uri="{BB962C8B-B14F-4D97-AF65-F5344CB8AC3E}">
        <p14:creationId xmlns:p14="http://schemas.microsoft.com/office/powerpoint/2010/main" val="12676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0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000" b="1" dirty="0" smtClean="0">
                <a:latin typeface="Arial" pitchFamily="34" charset="0"/>
                <a:cs typeface="Arial" pitchFamily="34" charset="0"/>
              </a:rPr>
            </a:br>
            <a:r>
              <a:rPr lang="fr-FR" sz="4000" b="1" dirty="0" smtClean="0">
                <a:latin typeface="Arial" pitchFamily="34" charset="0"/>
                <a:cs typeface="Arial" pitchFamily="34" charset="0"/>
              </a:rPr>
              <a:t>traitement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9001125" cy="5157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Médical +++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Ménagement genou: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Eviter marches et stations debout prolongées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Eviter port charges lourdes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Prendre éventuellement une canne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Perte de poids si surpoids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Kinésithérapie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Anti-arthrosiques oraux à action lente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Infiltrations de corticoïdes locaux (poussées, épanchement)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Infiltrations d’acide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hyaluronique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9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9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900" b="1" dirty="0" smtClean="0">
                <a:latin typeface="Arial" pitchFamily="34" charset="0"/>
                <a:cs typeface="Arial" pitchFamily="34" charset="0"/>
              </a:rPr>
            </a:br>
            <a:r>
              <a:rPr lang="fr-FR" sz="4900" b="1" dirty="0" smtClean="0">
                <a:latin typeface="Arial" pitchFamily="34" charset="0"/>
                <a:cs typeface="Arial" pitchFamily="34" charset="0"/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101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antalgiques: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Paracétamol en première intention</a:t>
            </a:r>
          </a:p>
          <a:p>
            <a:pPr lvl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Anti-inflammatoires non stéroïdiens(AINS): </a:t>
            </a:r>
          </a:p>
          <a:p>
            <a:pPr lvl="0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non sélectifs et sélectifs(anti-cox2) </a:t>
            </a:r>
          </a:p>
          <a:p>
            <a:pPr lvl="0">
              <a:buFont typeface="Wingdings" pitchFamily="2" charset="2"/>
              <a:buChar char="Ø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Morphiniques:</a:t>
            </a:r>
          </a:p>
          <a:p>
            <a:pPr lvl="0">
              <a:buFont typeface="Wingdings" pitchFamily="2" charset="2"/>
              <a:buChar char="Ø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Corticoïdes: 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9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49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49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4900" b="1" dirty="0" smtClean="0">
                <a:latin typeface="Arial" pitchFamily="34" charset="0"/>
                <a:cs typeface="Arial" pitchFamily="34" charset="0"/>
              </a:rPr>
            </a:br>
            <a:r>
              <a:rPr lang="fr-FR" sz="4900" b="1" dirty="0" smtClean="0">
                <a:latin typeface="Arial" pitchFamily="34" charset="0"/>
                <a:cs typeface="Arial" pitchFamily="34" charset="0"/>
              </a:rPr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1017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Ponction articulaire: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Lavage articulaire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Infiltration articulaire: corticoïdes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Infiltration: acide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hyaluronique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2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3998" cy="72008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Les anti-arthrosiques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286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Chondroïtine Sulfate (CHONDROSULF, STRUCTUM),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Extraits d'avocat et de soja (PIASCLEDINE), </a:t>
            </a: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Oxaceprol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(JONCTUM), </a:t>
            </a: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Diacérhéine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(ART50, ZONDAR), </a:t>
            </a:r>
          </a:p>
          <a:p>
            <a:pPr>
              <a:lnSpc>
                <a:spcPct val="150000"/>
              </a:lnSpc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Superoxide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Dismutase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(ORGOTEINE),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Glucosamine Phosphate ou Sulfate (DORA). 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2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Les anti-arthrosiques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1435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Effets sur les symptômes: (douleur ou fonction) supérieur au placebo.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Ils permettent une épargne de la consommation en anti-inflammatoires non stéroïdiens et en antalgiques.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Ils sont remarquablement bien tolérés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Effet structurel sur la dégradation du cartilage pour certains d'entre eux se traduisant par le ralentissement du pincement de l'interligne articulaire au genou. 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Elles agissent en réduisant la dégradation de la matrice cartilagineuse et en activant l'anabolisme des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chondrocytes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16632"/>
            <a:ext cx="8715435" cy="1152426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fr-FR" sz="3200" b="1" dirty="0">
                <a:latin typeface="Arial" pitchFamily="34" charset="0"/>
                <a:cs typeface="Arial" pitchFamily="34" charset="0"/>
              </a:rPr>
            </a:br>
            <a:r>
              <a:rPr lang="fr-FR" sz="3200" b="1" dirty="0">
                <a:latin typeface="Arial" pitchFamily="34" charset="0"/>
                <a:cs typeface="Arial" pitchFamily="34" charset="0"/>
              </a:rPr>
              <a:t>Traitement</a:t>
            </a:r>
            <a:br>
              <a:rPr lang="fr-FR" sz="3200" b="1" dirty="0">
                <a:latin typeface="Arial" pitchFamily="34" charset="0"/>
                <a:cs typeface="Arial" pitchFamily="34" charset="0"/>
              </a:rPr>
            </a:b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Arthrose </a:t>
            </a:r>
            <a:r>
              <a:rPr lang="fr-FR" sz="3200" b="1" dirty="0" err="1" smtClean="0">
                <a:latin typeface="Arial" pitchFamily="34" charset="0"/>
                <a:cs typeface="Arial" pitchFamily="34" charset="0"/>
              </a:rPr>
              <a:t>fémoro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-tibiale</a:t>
            </a:r>
            <a:br>
              <a:rPr lang="fr-FR" sz="3200" b="1" dirty="0" smtClean="0">
                <a:latin typeface="Arial" pitchFamily="34" charset="0"/>
                <a:cs typeface="Arial" pitchFamily="34" charset="0"/>
              </a:rPr>
            </a:br>
            <a:endParaRPr lang="fr-F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0768"/>
            <a:ext cx="8588375" cy="5145757"/>
          </a:xfrm>
        </p:spPr>
        <p:txBody>
          <a:bodyPr/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Traitement chirurgical</a:t>
            </a:r>
          </a:p>
          <a:p>
            <a:pPr lvl="1"/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Objectifs</a:t>
            </a: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Ne pas laisser passer l’heure d’une intervention chez le jeune avec une déviation axiale</a:t>
            </a: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Ne pas poser abusivement des prothèses</a:t>
            </a:r>
          </a:p>
          <a:p>
            <a:pPr lvl="1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Traitement conservateur par ostéotomie 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réaxation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		(ostéotomie 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valgisation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 permet de gagner 12 ans 	en moyenne avant prothèse totale</a:t>
            </a:r>
          </a:p>
          <a:p>
            <a:pPr lvl="1"/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Prothèse totale ou uni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compartimentale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Conclusion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12568"/>
          </a:xfrm>
        </p:spPr>
        <p:txBody>
          <a:bodyPr>
            <a:normAutofit/>
          </a:bodyPr>
          <a:lstStyle/>
          <a:p>
            <a:pPr algn="just" fontAlgn="base"/>
            <a:r>
              <a:rPr lang="fr-FR" dirty="0" smtClean="0"/>
              <a:t>Affection </a:t>
            </a:r>
            <a:r>
              <a:rPr lang="fr-FR" dirty="0"/>
              <a:t>fréquente et souvent invalidante, </a:t>
            </a:r>
            <a:endParaRPr lang="fr-FR" dirty="0" smtClean="0"/>
          </a:p>
          <a:p>
            <a:pPr algn="just" fontAlgn="base"/>
            <a:r>
              <a:rPr lang="fr-FR" dirty="0" smtClean="0"/>
              <a:t>la </a:t>
            </a:r>
            <a:r>
              <a:rPr lang="fr-FR" dirty="0"/>
              <a:t>gonarthrose doit pouvoir bénéficier d'une prise en charge globale, associant des mesures orthopédiques à des thérapeutiques modernes avant de recourir à la chirurgie prothétique qui peut être retardée, voire évitée, dans de nombreux cas. </a:t>
            </a:r>
            <a:endParaRPr lang="fr-FR" dirty="0" smtClean="0"/>
          </a:p>
          <a:p>
            <a:pPr algn="just" fontAlgn="base"/>
            <a:r>
              <a:rPr lang="fr-FR" dirty="0" smtClean="0"/>
              <a:t>Le </a:t>
            </a:r>
            <a:r>
              <a:rPr lang="fr-FR" dirty="0"/>
              <a:t>futur ciblera la greffe de cartilage et les </a:t>
            </a:r>
            <a:r>
              <a:rPr lang="fr-FR" dirty="0" err="1"/>
              <a:t>chondroprotecteurs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9" name="Picture 5" descr="résultat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836613"/>
            <a:ext cx="6842125" cy="513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2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786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Coxarthrose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05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Coxarthrose </a:t>
            </a: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57864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None/>
            </a:pPr>
            <a:r>
              <a:rPr lang="fr-FR" dirty="0" smtClean="0">
                <a:solidFill>
                  <a:srgbClr val="FFFF00"/>
                </a:solidFill>
              </a:rPr>
              <a:t>Etiologies: </a:t>
            </a:r>
            <a:endParaRPr lang="fr-FR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sz="2000" b="1" dirty="0">
                <a:solidFill>
                  <a:schemeClr val="tx2"/>
                </a:solidFill>
              </a:rPr>
              <a:t>1/ COXARTHROSE 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- </a:t>
            </a:r>
            <a:r>
              <a:rPr lang="fr-FR" sz="2000" b="1" i="1" dirty="0">
                <a:solidFill>
                  <a:schemeClr val="tx2"/>
                </a:solidFill>
              </a:rPr>
              <a:t>Primitive</a:t>
            </a:r>
            <a:r>
              <a:rPr lang="fr-FR" sz="2000" b="1" i="1" dirty="0">
                <a:solidFill>
                  <a:schemeClr val="bg2"/>
                </a:solidFill>
              </a:rPr>
              <a:t>                 </a:t>
            </a:r>
            <a:r>
              <a:rPr lang="fr-FR" sz="2000" b="1" dirty="0">
                <a:solidFill>
                  <a:schemeClr val="bg2"/>
                </a:solidFill>
              </a:rPr>
              <a:t>:</a:t>
            </a:r>
            <a:r>
              <a:rPr lang="fr-FR" sz="2000" b="1" i="1" dirty="0">
                <a:solidFill>
                  <a:schemeClr val="bg2"/>
                </a:solidFill>
              </a:rPr>
              <a:t> </a:t>
            </a:r>
            <a:r>
              <a:rPr lang="fr-FR" sz="2000" b="1" dirty="0"/>
              <a:t>tardive     +      évolution lente.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- </a:t>
            </a:r>
            <a:r>
              <a:rPr lang="fr-FR" sz="2000" b="1" i="1" dirty="0">
                <a:solidFill>
                  <a:schemeClr val="tx2"/>
                </a:solidFill>
              </a:rPr>
              <a:t>Secondaire</a:t>
            </a:r>
            <a:r>
              <a:rPr lang="fr-FR" sz="2000" b="1" dirty="0"/>
              <a:t> (60 %) : précoce   +      évolution rapide :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	</a:t>
            </a:r>
            <a:r>
              <a:rPr lang="fr-FR" sz="2000" b="1" dirty="0">
                <a:solidFill>
                  <a:schemeClr val="accent1"/>
                </a:solidFill>
                <a:sym typeface="Wingdings" pitchFamily="2" charset="2"/>
              </a:rPr>
              <a:t>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u="sng" dirty="0"/>
              <a:t>Vices architecturaux</a:t>
            </a:r>
            <a:r>
              <a:rPr lang="fr-FR" sz="2000" b="1" dirty="0"/>
              <a:t> : 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	dysplasies de hanches; luxations et </a:t>
            </a:r>
            <a:r>
              <a:rPr lang="fr-FR" sz="2000" b="1" dirty="0" err="1"/>
              <a:t>sub</a:t>
            </a:r>
            <a:r>
              <a:rPr lang="fr-FR" sz="2000" b="1" dirty="0"/>
              <a:t>-luxations;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	coxa vara; </a:t>
            </a:r>
            <a:r>
              <a:rPr lang="fr-FR" sz="2000" b="1" dirty="0" err="1"/>
              <a:t>caxa</a:t>
            </a:r>
            <a:r>
              <a:rPr lang="fr-FR" sz="2000" b="1" dirty="0"/>
              <a:t> </a:t>
            </a:r>
            <a:r>
              <a:rPr lang="fr-FR" sz="2000" b="1" dirty="0" err="1"/>
              <a:t>retrosa</a:t>
            </a:r>
            <a:r>
              <a:rPr lang="fr-FR" sz="2000" b="1" dirty="0"/>
              <a:t>; coxa plana;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	</a:t>
            </a:r>
            <a:r>
              <a:rPr lang="fr-FR" sz="2000" b="1" dirty="0">
                <a:solidFill>
                  <a:schemeClr val="accent1"/>
                </a:solidFill>
                <a:sym typeface="Wingdings" pitchFamily="2" charset="2"/>
              </a:rPr>
              <a:t>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u="sng" dirty="0"/>
              <a:t>Contraintes mécaniques exagérées</a:t>
            </a:r>
            <a:r>
              <a:rPr lang="fr-FR" sz="2000" b="1" dirty="0"/>
              <a:t> 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    inégalité des membres inférieurs; surmenage sportif ou professionnel; traumatismes.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fr-FR" sz="2000" b="1" dirty="0"/>
              <a:t>	</a:t>
            </a:r>
            <a:r>
              <a:rPr lang="fr-FR" sz="2000" b="1" dirty="0">
                <a:solidFill>
                  <a:schemeClr val="accent1"/>
                </a:solidFill>
                <a:sym typeface="Wingdings" pitchFamily="2" charset="2"/>
              </a:rPr>
              <a:t></a:t>
            </a: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u="sng" dirty="0"/>
              <a:t>Autres</a:t>
            </a:r>
            <a:r>
              <a:rPr lang="fr-FR" sz="2000" b="1" dirty="0"/>
              <a:t>. 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10697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3600" b="1" dirty="0"/>
              <a:t/>
            </a:r>
            <a:br>
              <a:rPr lang="fr-FR" sz="3600" b="1" dirty="0"/>
            </a:br>
            <a:r>
              <a:rPr lang="fr-FR" sz="2400" b="1" dirty="0" smtClean="0"/>
              <a:t> COXARTHROSE </a:t>
            </a:r>
            <a:endParaRPr lang="fr-FR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9293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400" b="1" dirty="0">
                <a:solidFill>
                  <a:srgbClr val="FFFF00"/>
                </a:solidFill>
              </a:rPr>
              <a:t>Clinique : </a:t>
            </a:r>
            <a:endParaRPr lang="fr-FR" sz="2400" b="1" dirty="0" smtClean="0">
              <a:solidFill>
                <a:srgbClr val="FFFF00"/>
              </a:solidFill>
            </a:endParaRPr>
          </a:p>
          <a:p>
            <a:r>
              <a:rPr lang="fr-FR" sz="2400" dirty="0"/>
              <a:t>*</a:t>
            </a:r>
            <a:r>
              <a:rPr lang="fr-FR" sz="2400" b="1" i="1" dirty="0"/>
              <a:t>La douleur </a:t>
            </a:r>
            <a:r>
              <a:rPr lang="fr-FR" sz="2400" b="1" dirty="0"/>
              <a:t>: </a:t>
            </a:r>
            <a:endParaRPr lang="fr-FR" sz="2400" b="1" dirty="0" smtClean="0"/>
          </a:p>
          <a:p>
            <a:pPr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    </a:t>
            </a:r>
            <a:r>
              <a:rPr lang="fr-FR" sz="2400" dirty="0" smtClean="0"/>
              <a:t>elle </a:t>
            </a:r>
            <a:r>
              <a:rPr lang="fr-FR" sz="2400" dirty="0"/>
              <a:t>est de</a:t>
            </a:r>
            <a:r>
              <a:rPr lang="fr-FR" sz="2400" b="1" dirty="0"/>
              <a:t> </a:t>
            </a:r>
            <a:r>
              <a:rPr lang="fr-FR" sz="2400" dirty="0"/>
              <a:t>type mécanique, parfois mixte ou inflammatoire. </a:t>
            </a:r>
            <a:endParaRPr lang="fr-FR" sz="2400" dirty="0" smtClean="0"/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   Elle </a:t>
            </a:r>
            <a:r>
              <a:rPr lang="fr-FR" sz="2400" dirty="0"/>
              <a:t>siège le plus souvent au pli de l’aine, parfois à la face antérieure de la cuisse, en regard du grand trochanter ou au niveau de la fesse. </a:t>
            </a:r>
            <a:endParaRPr lang="fr-FR" sz="2400" dirty="0" smtClean="0"/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Elle </a:t>
            </a:r>
            <a:r>
              <a:rPr lang="fr-FR" sz="2400" dirty="0"/>
              <a:t>peut siéger exclusivement au niveau du </a:t>
            </a:r>
            <a:r>
              <a:rPr lang="fr-FR" sz="2400" dirty="0" smtClean="0"/>
              <a:t>genou.</a:t>
            </a:r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La </a:t>
            </a:r>
            <a:r>
              <a:rPr lang="fr-FR" sz="2400" dirty="0"/>
              <a:t>douleur peut irradier vers la face antérieure de la cuisse, parfois la face postérieure de la cuisse. Elle apparaît au lever de la chaise, à la marche sur  terrain plat et à la  montée des escaliers.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 </a:t>
            </a:r>
            <a:endParaRPr lang="fr-FR" sz="2000" b="1" dirty="0"/>
          </a:p>
          <a:p>
            <a:pPr>
              <a:buFont typeface="Wingdings" pitchFamily="2" charset="2"/>
              <a:buNone/>
            </a:pPr>
            <a:r>
              <a:rPr lang="fr-FR" sz="2000" b="1" dirty="0"/>
              <a:t>	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02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/>
              <a:t>La gêne fonctionnelle</a:t>
            </a:r>
            <a:r>
              <a:rPr lang="fr-FR" dirty="0"/>
              <a:t> : </a:t>
            </a:r>
          </a:p>
          <a:p>
            <a:pPr>
              <a:buNone/>
            </a:pPr>
            <a:r>
              <a:rPr lang="fr-FR" dirty="0" smtClean="0"/>
              <a:t>	La </a:t>
            </a:r>
            <a:r>
              <a:rPr lang="fr-FR" dirty="0"/>
              <a:t>limitation de la flexion est à l’origine d’une gêne à l’accroupissement, à la station assise en siège bas, une difficulté à se chausser (signe du soulier) et à se couper les ongles.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Clinique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Examen physique: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*la </a:t>
            </a:r>
            <a:r>
              <a:rPr lang="fr-FR" dirty="0"/>
              <a:t>marche qui peut se faire avec esquive du pas du côté atteint.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*La </a:t>
            </a:r>
            <a:r>
              <a:rPr lang="fr-FR" dirty="0"/>
              <a:t>boiterie est fréquente en cas de </a:t>
            </a:r>
            <a:r>
              <a:rPr lang="fr-FR" dirty="0" smtClean="0"/>
              <a:t>flessum</a:t>
            </a:r>
            <a:r>
              <a:rPr lang="fr-FR" dirty="0"/>
              <a:t>.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*Amyotrophie </a:t>
            </a:r>
            <a:r>
              <a:rPr lang="fr-FR" dirty="0" err="1"/>
              <a:t>quadricipitale</a:t>
            </a:r>
            <a:r>
              <a:rPr lang="fr-FR" dirty="0"/>
              <a:t> et fessière,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*Attitude </a:t>
            </a:r>
            <a:r>
              <a:rPr lang="fr-FR" dirty="0"/>
              <a:t>vicieuse en </a:t>
            </a:r>
            <a:r>
              <a:rPr lang="fr-FR" dirty="0" smtClean="0"/>
              <a:t>flessum </a:t>
            </a:r>
            <a:r>
              <a:rPr lang="fr-FR" dirty="0"/>
              <a:t>ou un aspect de raccourcissement du membre inférieur. 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L’appui </a:t>
            </a:r>
            <a:r>
              <a:rPr lang="fr-FR" dirty="0" err="1" smtClean="0"/>
              <a:t>monopodal</a:t>
            </a:r>
            <a:r>
              <a:rPr lang="fr-FR" dirty="0" smtClean="0"/>
              <a:t>: douloureux </a:t>
            </a:r>
            <a:r>
              <a:rPr lang="fr-FR" dirty="0"/>
              <a:t>et/ou impossible à réaliser ou à maintenir. 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 limitation </a:t>
            </a:r>
            <a:r>
              <a:rPr lang="fr-FR" dirty="0"/>
              <a:t>des amplitudes </a:t>
            </a:r>
            <a:r>
              <a:rPr lang="fr-FR" dirty="0" smtClean="0"/>
              <a:t>articulaires: la </a:t>
            </a:r>
            <a:r>
              <a:rPr lang="fr-FR" dirty="0"/>
              <a:t>rotation interne et l’abduction sont les premières à être limitées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/>
              <a:t>la flexion est longtemps conservée</a:t>
            </a:r>
            <a:r>
              <a:rPr lang="fr-FR" dirty="0" smtClean="0"/>
              <a:t>.</a:t>
            </a:r>
            <a:endParaRPr lang="fr-FR" dirty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Examen général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875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Radiologie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fr-FR" b="1" dirty="0" smtClean="0"/>
              <a:t>la </a:t>
            </a:r>
            <a:r>
              <a:rPr lang="fr-FR" b="1" dirty="0"/>
              <a:t>radiographie standard</a:t>
            </a:r>
            <a:r>
              <a:rPr lang="fr-FR" dirty="0"/>
              <a:t>, 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radiographie </a:t>
            </a:r>
            <a:r>
              <a:rPr lang="fr-FR" dirty="0"/>
              <a:t>du bassin </a:t>
            </a:r>
            <a:r>
              <a:rPr lang="fr-FR" dirty="0" smtClean="0"/>
              <a:t>(de </a:t>
            </a:r>
            <a:r>
              <a:rPr lang="fr-FR" dirty="0"/>
              <a:t>face en charge et le faux- profil de </a:t>
            </a:r>
            <a:r>
              <a:rPr lang="fr-FR" dirty="0" err="1" smtClean="0"/>
              <a:t>Lequesne</a:t>
            </a:r>
            <a:r>
              <a:rPr lang="fr-FR" dirty="0" smtClean="0"/>
              <a:t>)</a:t>
            </a:r>
          </a:p>
          <a:p>
            <a:pPr>
              <a:buFont typeface="Arial" charset="0"/>
              <a:buChar char="•"/>
            </a:pPr>
            <a:r>
              <a:rPr lang="fr-FR" dirty="0"/>
              <a:t> le pincement de l’interligne articulaire, 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l’</a:t>
            </a:r>
            <a:r>
              <a:rPr lang="fr-FR" dirty="0" err="1" smtClean="0"/>
              <a:t>ostéophytose</a:t>
            </a:r>
            <a:r>
              <a:rPr lang="fr-FR" dirty="0"/>
              <a:t>  marginale, L’ostéosclérose condensante de l’os sous-</a:t>
            </a:r>
            <a:r>
              <a:rPr lang="fr-FR" dirty="0" err="1"/>
              <a:t>chondral</a:t>
            </a:r>
            <a:r>
              <a:rPr lang="fr-FR" dirty="0"/>
              <a:t> et les géodes (30 à 40% des cas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5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 descr="http://www.rhumatologie.asso.fr/images/arthrose/art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00" y="620688"/>
            <a:ext cx="8142040" cy="558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3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bischofreiter.at/Coxarthrose.jpg"/>
          <p:cNvPicPr/>
          <p:nvPr/>
        </p:nvPicPr>
        <p:blipFill>
          <a:blip r:embed="rId2" r:link="rId3" cstate="print"/>
          <a:srcRect b="19196"/>
          <a:stretch>
            <a:fillRect/>
          </a:stretch>
        </p:blipFill>
        <p:spPr bwMode="auto">
          <a:xfrm>
            <a:off x="2195736" y="476672"/>
            <a:ext cx="4357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9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err="1" smtClean="0"/>
              <a:t>Coxométrie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4" name="Image 3" descr="C:\Users\HP\boubker\Bureau\imagerie hanche\RADIOANATOMIE ET TECHNIQUES - BASSIN ET HANCHES DE L'ADULTE_fichiers\02124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00628" y="2285992"/>
            <a:ext cx="1860550" cy="32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HP\boubker\Bureau\imagerie hanche\RADIOANATOMIE ET TECHNIQUES - BASSIN ET HANCHES DE L'ADULTE_fichiers\02123.gif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428728" y="2285992"/>
            <a:ext cx="2767330" cy="32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7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838184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latin typeface="Arial" pitchFamily="34" charset="0"/>
                <a:cs typeface="Arial" pitchFamily="34" charset="0"/>
              </a:rPr>
              <a:t>Facteurs de risques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1"/>
            <a:ext cx="8643998" cy="5572140"/>
          </a:xfrm>
        </p:spPr>
        <p:txBody>
          <a:bodyPr/>
          <a:lstStyle/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L’Age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Le sexe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(F lié à arthrose digitale et gonarthrose)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Statut hormonal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(rôle protecteur œstrogènes)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Les apports vitaminiques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(carence vit C et D)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Le surpoids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Les facteurs génétiques</a:t>
            </a:r>
          </a:p>
          <a:p>
            <a:r>
              <a:rPr lang="fr-FR" sz="2800" b="1" dirty="0" smtClean="0">
                <a:latin typeface="Arial" pitchFamily="34" charset="0"/>
                <a:cs typeface="Arial" pitchFamily="34" charset="0"/>
              </a:rPr>
              <a:t>Facteurs locaux: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traumatismes, sports intenses …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méniscectomie,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laxité articulaire, </a:t>
            </a:r>
          </a:p>
          <a:p>
            <a:pPr lvl="1"/>
            <a:r>
              <a:rPr lang="fr-FR" sz="2400" dirty="0" smtClean="0">
                <a:latin typeface="Arial" pitchFamily="34" charset="0"/>
                <a:cs typeface="Arial" pitchFamily="34" charset="0"/>
              </a:rPr>
              <a:t>inégalité membres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inf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&gt;2 cm pour gonarthrose</a:t>
            </a:r>
          </a:p>
        </p:txBody>
      </p:sp>
    </p:spTree>
    <p:extLst>
      <p:ext uri="{BB962C8B-B14F-4D97-AF65-F5344CB8AC3E}">
        <p14:creationId xmlns:p14="http://schemas.microsoft.com/office/powerpoint/2010/main" val="3052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286908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Diagnostics différentiels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/>
              <a:t>- Les radiculalgies et les douleurs tronculaires. </a:t>
            </a:r>
          </a:p>
          <a:p>
            <a:pPr>
              <a:buNone/>
            </a:pPr>
            <a:r>
              <a:rPr lang="fr-FR" dirty="0"/>
              <a:t>- Artériopathie des membres inférieurs,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/>
              <a:t>Tendinite du moyen </a:t>
            </a:r>
            <a:r>
              <a:rPr lang="fr-FR" dirty="0" smtClean="0"/>
              <a:t>fessier, du pyramidal, du </a:t>
            </a:r>
            <a:r>
              <a:rPr lang="fr-FR" dirty="0"/>
              <a:t>psoas </a:t>
            </a:r>
          </a:p>
          <a:p>
            <a:pPr>
              <a:buNone/>
            </a:pPr>
            <a:r>
              <a:rPr lang="fr-FR" dirty="0"/>
              <a:t> - </a:t>
            </a:r>
            <a:r>
              <a:rPr lang="fr-FR" dirty="0" smtClean="0"/>
              <a:t>Algodystrophies </a:t>
            </a:r>
            <a:endParaRPr lang="fr-FR" dirty="0"/>
          </a:p>
          <a:p>
            <a:pPr>
              <a:buNone/>
            </a:pPr>
            <a:r>
              <a:rPr lang="fr-FR" dirty="0"/>
              <a:t> - Fracture de fatigue du col fémoral.</a:t>
            </a:r>
          </a:p>
          <a:p>
            <a:pPr>
              <a:buNone/>
            </a:pPr>
            <a:r>
              <a:rPr lang="fr-FR" dirty="0"/>
              <a:t> - Coxites rhumatismales: spondylarthrite ankylosante essentiellement</a:t>
            </a:r>
          </a:p>
          <a:p>
            <a:pPr>
              <a:buNone/>
            </a:pPr>
            <a:r>
              <a:rPr lang="fr-FR" dirty="0"/>
              <a:t>- Coxite infectieuse à germe banal ou tuberculeuse</a:t>
            </a:r>
          </a:p>
          <a:p>
            <a:pPr>
              <a:buNone/>
            </a:pPr>
            <a:r>
              <a:rPr lang="fr-FR" dirty="0"/>
              <a:t>- Pathologie synoviale: synovite villonodulaire, ostéochondromatose</a:t>
            </a:r>
          </a:p>
          <a:p>
            <a:pPr>
              <a:buNone/>
            </a:pPr>
            <a:r>
              <a:rPr lang="fr-FR" dirty="0"/>
              <a:t> - Atteinte des structures osseuses: métastase, ostéome </a:t>
            </a:r>
            <a:r>
              <a:rPr lang="fr-FR" dirty="0" err="1" smtClean="0"/>
              <a:t>ostéoïde</a:t>
            </a:r>
            <a:r>
              <a:rPr lang="fr-FR" dirty="0" smtClean="0"/>
              <a:t>, ostéonecrose de la tête fémorale.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Evolution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L’évolution de la coxarthrose commune est lente avec une augmentation du handicap </a:t>
            </a:r>
            <a:r>
              <a:rPr lang="fr-FR" dirty="0" smtClean="0"/>
              <a:t>douloureux. 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recours à la prothèse totale de hanche survient en moyenne au bout de 7-8 ans.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L’évolution </a:t>
            </a:r>
            <a:r>
              <a:rPr lang="fr-FR" dirty="0"/>
              <a:t>peut se faire par des poussées </a:t>
            </a:r>
            <a:r>
              <a:rPr lang="fr-FR" dirty="0" smtClean="0"/>
              <a:t>rapide </a:t>
            </a:r>
            <a:r>
              <a:rPr lang="fr-FR" dirty="0"/>
              <a:t>(coxarthrose destructrice rapide).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Le traitement </a:t>
            </a:r>
            <a:r>
              <a:rPr lang="fr-FR" dirty="0" smtClean="0"/>
              <a:t>symptomatique:</a:t>
            </a:r>
          </a:p>
          <a:p>
            <a:r>
              <a:rPr lang="fr-FR" dirty="0" smtClean="0"/>
              <a:t>Diminuer </a:t>
            </a:r>
            <a:r>
              <a:rPr lang="fr-FR" dirty="0"/>
              <a:t>les douleurs et l’atteinte fonctionnelle. </a:t>
            </a:r>
            <a:endParaRPr lang="fr-FR" dirty="0" smtClean="0"/>
          </a:p>
          <a:p>
            <a:r>
              <a:rPr lang="fr-FR" dirty="0" smtClean="0"/>
              <a:t>Eviction </a:t>
            </a:r>
            <a:r>
              <a:rPr lang="fr-FR" dirty="0"/>
              <a:t>des </a:t>
            </a:r>
            <a:r>
              <a:rPr lang="fr-FR" dirty="0" smtClean="0"/>
              <a:t>sports, </a:t>
            </a:r>
            <a:r>
              <a:rPr lang="fr-FR" dirty="0"/>
              <a:t>restriction de la marche ou usage d’une canne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Antalgiques:</a:t>
            </a:r>
            <a:r>
              <a:rPr lang="fr-FR" dirty="0" smtClean="0"/>
              <a:t> paracétamol, </a:t>
            </a:r>
            <a:r>
              <a:rPr lang="fr-FR" dirty="0" err="1" smtClean="0"/>
              <a:t>tramadol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/>
              <a:t>Les AINS </a:t>
            </a:r>
            <a:r>
              <a:rPr lang="fr-FR" dirty="0"/>
              <a:t>sont prescrits en deuxième intention, </a:t>
            </a:r>
            <a:endParaRPr lang="fr-FR" dirty="0" smtClean="0"/>
          </a:p>
          <a:p>
            <a:r>
              <a:rPr lang="fr-FR" b="1" dirty="0" smtClean="0"/>
              <a:t>Les anti-arthrosiques</a:t>
            </a:r>
            <a:r>
              <a:rPr lang="fr-FR" dirty="0" smtClean="0"/>
              <a:t> symptomatiques d’action lente: (</a:t>
            </a:r>
            <a:r>
              <a:rPr lang="fr-FR" dirty="0" err="1" smtClean="0"/>
              <a:t>Structum</a:t>
            </a:r>
            <a:r>
              <a:rPr lang="fr-FR" dirty="0" smtClean="0"/>
              <a:t>), (</a:t>
            </a:r>
            <a:r>
              <a:rPr lang="fr-FR" dirty="0" err="1" smtClean="0"/>
              <a:t>Piasclédine</a:t>
            </a:r>
            <a:r>
              <a:rPr lang="fr-FR" dirty="0" smtClean="0"/>
              <a:t>), (ART 50)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1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Traitement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Les infiltrations locales de corticoïdes peuvent être </a:t>
            </a:r>
            <a:r>
              <a:rPr lang="fr-FR" dirty="0" smtClean="0"/>
              <a:t>utilisées.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Rééducation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PTH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b="1" dirty="0"/>
              <a:t>Introduction  Définition</a:t>
            </a:r>
            <a:endParaRPr lang="fr-F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359090" cy="23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00400" cy="20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3798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La gonarthrose est l’arthrose la plus fréquente des membres inferieurs.</a:t>
            </a:r>
          </a:p>
          <a:p>
            <a:r>
              <a:rPr lang="fr-FR" sz="2400" b="1" dirty="0" smtClean="0"/>
              <a:t>Elle </a:t>
            </a:r>
            <a:r>
              <a:rPr lang="fr-FR" sz="2400" b="1" dirty="0"/>
              <a:t>concerne différents compartiments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l’arthrose </a:t>
            </a:r>
            <a:r>
              <a:rPr lang="fr-FR" sz="2400" b="1" dirty="0" err="1"/>
              <a:t>fémoropatellaire</a:t>
            </a:r>
            <a:r>
              <a:rPr lang="fr-FR" sz="2400" b="1" dirty="0"/>
              <a:t> (35 % des cas)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b="1" dirty="0"/>
              <a:t>l’arthrose  </a:t>
            </a:r>
            <a:r>
              <a:rPr lang="fr-FR" sz="2400" b="1" dirty="0" err="1"/>
              <a:t>fémorotibiale</a:t>
            </a:r>
            <a:r>
              <a:rPr lang="fr-FR" sz="2400" b="1" dirty="0"/>
              <a:t> : </a:t>
            </a:r>
            <a:endParaRPr lang="fr-FR" sz="2400" b="1" dirty="0" smtClean="0"/>
          </a:p>
          <a:p>
            <a:r>
              <a:rPr lang="fr-FR" sz="2400" b="1" dirty="0" smtClean="0"/>
              <a:t>	interne </a:t>
            </a:r>
            <a:r>
              <a:rPr lang="fr-FR" sz="2400" b="1" dirty="0"/>
              <a:t>plus fréquente que celle du compartiment </a:t>
            </a:r>
            <a:r>
              <a:rPr lang="fr-FR" sz="2400" b="1" dirty="0" smtClean="0"/>
              <a:t>	</a:t>
            </a:r>
            <a:r>
              <a:rPr lang="fr-FR" sz="2400" b="1" dirty="0" err="1" smtClean="0"/>
              <a:t>fémorotibial</a:t>
            </a:r>
            <a:r>
              <a:rPr lang="fr-FR" sz="2400" b="1" dirty="0" smtClean="0"/>
              <a:t> </a:t>
            </a:r>
            <a:r>
              <a:rPr lang="fr-FR" sz="2400" b="1" dirty="0"/>
              <a:t>externe.</a:t>
            </a:r>
          </a:p>
          <a:p>
            <a:r>
              <a:rPr lang="fr-FR" sz="2400" b="1" dirty="0"/>
              <a:t>Ces différentes localisations volontiers intriquées (15 a 20 %) réalisent des atteintes uni-, bi- ou </a:t>
            </a:r>
            <a:r>
              <a:rPr lang="fr-FR" sz="2400" b="1" dirty="0" err="1"/>
              <a:t>tricompartimentales</a:t>
            </a:r>
            <a:r>
              <a:rPr lang="fr-F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3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Arthrose </a:t>
            </a:r>
            <a:r>
              <a:rPr lang="fr-FR" b="1" dirty="0" err="1" smtClean="0"/>
              <a:t>fémoropatellaire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Épidémiologie</a:t>
            </a: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Femme  au-delà </a:t>
            </a:r>
            <a:r>
              <a:rPr lang="fr-FR" sz="2800" dirty="0"/>
              <a:t>de 40 ans, 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Souvent bilatérale </a:t>
            </a:r>
            <a:r>
              <a:rPr lang="fr-FR" sz="2800" dirty="0"/>
              <a:t>et </a:t>
            </a:r>
            <a:r>
              <a:rPr lang="fr-FR" sz="2800" dirty="0" smtClean="0"/>
              <a:t>symétrique,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Intéresse  </a:t>
            </a:r>
            <a:r>
              <a:rPr lang="fr-FR" sz="2800" dirty="0"/>
              <a:t>en </a:t>
            </a:r>
            <a:r>
              <a:rPr lang="fr-FR" sz="2800" dirty="0" smtClean="0"/>
              <a:t>règle </a:t>
            </a:r>
            <a:r>
              <a:rPr lang="fr-FR" sz="2800" dirty="0"/>
              <a:t>le compartiment externe </a:t>
            </a:r>
            <a:r>
              <a:rPr lang="fr-FR" sz="2800" dirty="0" smtClean="0"/>
              <a:t>de l’articulation</a:t>
            </a:r>
            <a:r>
              <a:rPr lang="fr-FR" sz="28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Décelable </a:t>
            </a:r>
            <a:r>
              <a:rPr lang="fr-FR" sz="2800" dirty="0" err="1" smtClean="0"/>
              <a:t>radiographiquement</a:t>
            </a:r>
            <a:r>
              <a:rPr lang="fr-FR" sz="2800" dirty="0" smtClean="0"/>
              <a:t> </a:t>
            </a:r>
            <a:r>
              <a:rPr lang="fr-FR" sz="2800" dirty="0"/>
              <a:t>chez plus de 10 % des femmes de </a:t>
            </a:r>
            <a:r>
              <a:rPr lang="fr-FR" sz="2800" dirty="0" smtClean="0"/>
              <a:t>plus de </a:t>
            </a:r>
            <a:r>
              <a:rPr lang="fr-FR" sz="2800" dirty="0"/>
              <a:t>65 ans, </a:t>
            </a:r>
            <a:r>
              <a:rPr lang="fr-FR" sz="2800" dirty="0" smtClean="0"/>
              <a:t>ces </a:t>
            </a:r>
            <a:r>
              <a:rPr lang="fr-FR" sz="2800" dirty="0"/>
              <a:t>anomalies sont souvent asymptomatiques.</a:t>
            </a:r>
          </a:p>
        </p:txBody>
      </p:sp>
    </p:spTree>
    <p:extLst>
      <p:ext uri="{BB962C8B-B14F-4D97-AF65-F5344CB8AC3E}">
        <p14:creationId xmlns:p14="http://schemas.microsoft.com/office/powerpoint/2010/main" val="35169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838452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Clinique </a:t>
            </a:r>
            <a:br>
              <a:rPr lang="fr-FR" sz="3200" b="1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4000" b="1" dirty="0" smtClean="0"/>
              <a:t>Signes fonctionnels: </a:t>
            </a:r>
          </a:p>
          <a:p>
            <a:pPr marL="0" indent="0" algn="just">
              <a:buNone/>
            </a:pPr>
            <a:r>
              <a:rPr lang="fr-FR" b="1" dirty="0" smtClean="0"/>
              <a:t>La </a:t>
            </a:r>
            <a:r>
              <a:rPr lang="fr-FR" b="1" dirty="0"/>
              <a:t>douleur</a:t>
            </a:r>
            <a:r>
              <a:rPr lang="fr-FR" dirty="0"/>
              <a:t> </a:t>
            </a:r>
            <a:endParaRPr lang="fr-FR" dirty="0" smtClean="0"/>
          </a:p>
          <a:p>
            <a:pPr algn="just">
              <a:buFont typeface="Wingdings" pitchFamily="2" charset="2"/>
              <a:buChar char="v"/>
            </a:pPr>
            <a:r>
              <a:rPr lang="fr-FR" sz="2800" dirty="0" smtClean="0"/>
              <a:t>siège </a:t>
            </a:r>
            <a:r>
              <a:rPr lang="fr-FR" sz="2800" dirty="0"/>
              <a:t>à</a:t>
            </a:r>
            <a:r>
              <a:rPr lang="fr-FR" sz="2800" dirty="0" smtClean="0"/>
              <a:t> </a:t>
            </a:r>
            <a:r>
              <a:rPr lang="fr-FR" sz="2800" dirty="0"/>
              <a:t>la face </a:t>
            </a:r>
            <a:r>
              <a:rPr lang="fr-FR" sz="2800" dirty="0" smtClean="0"/>
              <a:t>antérieure </a:t>
            </a:r>
            <a:r>
              <a:rPr lang="fr-FR" sz="2800" dirty="0"/>
              <a:t>du </a:t>
            </a:r>
            <a:r>
              <a:rPr lang="fr-FR" sz="2800" dirty="0" smtClean="0"/>
              <a:t>genou, de type mécanique, 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800" dirty="0" smtClean="0"/>
              <a:t>Déclenchée lors </a:t>
            </a:r>
            <a:r>
              <a:rPr lang="fr-FR" sz="2800" dirty="0"/>
              <a:t>de </a:t>
            </a:r>
            <a:r>
              <a:rPr lang="fr-FR" sz="2800" dirty="0" smtClean="0"/>
              <a:t>la mise </a:t>
            </a:r>
            <a:r>
              <a:rPr lang="fr-FR" sz="2800" dirty="0"/>
              <a:t>en extension du genou : </a:t>
            </a:r>
            <a:endParaRPr lang="fr-FR" sz="2800" dirty="0" smtClean="0"/>
          </a:p>
          <a:p>
            <a:pPr marL="1257300" lvl="2" indent="-457200" algn="just">
              <a:buFont typeface="Wingdings" pitchFamily="2" charset="2"/>
              <a:buChar char="§"/>
            </a:pPr>
            <a:r>
              <a:rPr lang="fr-FR" sz="2800" dirty="0" smtClean="0"/>
              <a:t>la </a:t>
            </a:r>
            <a:r>
              <a:rPr lang="fr-FR" sz="2800" dirty="0"/>
              <a:t>descente </a:t>
            </a:r>
            <a:r>
              <a:rPr lang="fr-FR" sz="2800" dirty="0" smtClean="0"/>
              <a:t>des </a:t>
            </a:r>
            <a:r>
              <a:rPr lang="fr-FR" sz="2800" dirty="0"/>
              <a:t>escaliers, </a:t>
            </a:r>
            <a:endParaRPr lang="fr-FR" sz="2800" dirty="0" smtClean="0"/>
          </a:p>
          <a:p>
            <a:pPr marL="1257300" lvl="2" indent="-457200" algn="just">
              <a:buFont typeface="Wingdings" pitchFamily="2" charset="2"/>
              <a:buChar char="§"/>
            </a:pPr>
            <a:r>
              <a:rPr lang="fr-FR" sz="2800" dirty="0" smtClean="0"/>
              <a:t>la </a:t>
            </a:r>
            <a:r>
              <a:rPr lang="fr-FR" sz="2800" dirty="0"/>
              <a:t>station </a:t>
            </a:r>
            <a:r>
              <a:rPr lang="fr-FR" sz="2800" dirty="0" smtClean="0"/>
              <a:t>assise prolongée, </a:t>
            </a:r>
          </a:p>
          <a:p>
            <a:pPr marL="1257300" lvl="2" indent="-457200" algn="just">
              <a:buFont typeface="Wingdings" pitchFamily="2" charset="2"/>
              <a:buChar char="§"/>
            </a:pPr>
            <a:r>
              <a:rPr lang="fr-FR" sz="2800" dirty="0" smtClean="0"/>
              <a:t>l’agenouillement</a:t>
            </a:r>
            <a:r>
              <a:rPr lang="fr-FR" sz="2800" dirty="0"/>
              <a:t>. </a:t>
            </a:r>
            <a:endParaRPr lang="fr-FR" sz="2800" dirty="0" smtClean="0"/>
          </a:p>
          <a:p>
            <a:pPr algn="just">
              <a:buFont typeface="Wingdings" pitchFamily="2" charset="2"/>
              <a:buChar char="v"/>
            </a:pPr>
            <a:r>
              <a:rPr lang="fr-FR" sz="2800" dirty="0" smtClean="0"/>
              <a:t>A </a:t>
            </a:r>
            <a:r>
              <a:rPr lang="fr-FR" sz="2800" dirty="0"/>
              <a:t>l’inverse, les douleurs sont modestes en terrain plat. </a:t>
            </a:r>
            <a:endParaRPr lang="fr-FR" sz="2800" dirty="0" smtClean="0"/>
          </a:p>
          <a:p>
            <a:pPr marL="0" indent="0" algn="just">
              <a:buNone/>
            </a:pPr>
            <a:endParaRPr lang="fr-FR" sz="2800" dirty="0" smtClean="0"/>
          </a:p>
          <a:p>
            <a:pPr marL="0" indent="0" algn="just">
              <a:buNone/>
            </a:pPr>
            <a:r>
              <a:rPr lang="fr-FR" sz="2800" dirty="0" smtClean="0"/>
              <a:t>Elle peut s’accompagner: </a:t>
            </a:r>
          </a:p>
          <a:p>
            <a:pPr marL="1257300" lvl="2" indent="-457200" algn="just">
              <a:buFont typeface="Wingdings" pitchFamily="2" charset="2"/>
              <a:buChar char="§"/>
            </a:pPr>
            <a:r>
              <a:rPr lang="fr-FR" sz="2800" dirty="0" smtClean="0"/>
              <a:t>de </a:t>
            </a:r>
            <a:r>
              <a:rPr lang="fr-FR" sz="2800" dirty="0"/>
              <a:t>signes d’accrochage douloureux, </a:t>
            </a:r>
            <a:r>
              <a:rPr lang="fr-FR" sz="2800" dirty="0" smtClean="0"/>
              <a:t>notamment à </a:t>
            </a:r>
            <a:r>
              <a:rPr lang="fr-FR" sz="2800" dirty="0"/>
              <a:t>la </a:t>
            </a:r>
            <a:r>
              <a:rPr lang="fr-FR" sz="2800" dirty="0" smtClean="0"/>
              <a:t>marche </a:t>
            </a:r>
          </a:p>
          <a:p>
            <a:pPr marL="1257300" lvl="2" indent="-457200" algn="just">
              <a:buFont typeface="Wingdings" pitchFamily="2" charset="2"/>
              <a:buChar char="§"/>
            </a:pPr>
            <a:r>
              <a:rPr lang="fr-FR" sz="2800" dirty="0" smtClean="0"/>
              <a:t>d’épanchement </a:t>
            </a:r>
          </a:p>
        </p:txBody>
      </p:sp>
    </p:spTree>
    <p:extLst>
      <p:ext uri="{BB962C8B-B14F-4D97-AF65-F5344CB8AC3E}">
        <p14:creationId xmlns:p14="http://schemas.microsoft.com/office/powerpoint/2010/main" val="40321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Examen physiques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On recherche </a:t>
            </a:r>
            <a:r>
              <a:rPr lang="fr-FR" sz="2400" dirty="0"/>
              <a:t>des signes de souffrance dans le </a:t>
            </a:r>
            <a:r>
              <a:rPr lang="fr-FR" sz="2400" dirty="0" smtClean="0"/>
              <a:t>compartiment  </a:t>
            </a:r>
            <a:r>
              <a:rPr lang="fr-FR" sz="2400" dirty="0" err="1" smtClean="0"/>
              <a:t>fémoro</a:t>
            </a:r>
            <a:r>
              <a:rPr lang="fr-FR" sz="2400" dirty="0" smtClean="0"/>
              <a:t>-patellaire</a:t>
            </a:r>
            <a:r>
              <a:rPr lang="fr-FR" sz="2400" dirty="0"/>
              <a:t>.</a:t>
            </a:r>
          </a:p>
          <a:p>
            <a:pPr marL="0" indent="0" algn="just">
              <a:buNone/>
            </a:pPr>
            <a:r>
              <a:rPr lang="fr-FR" sz="2400" dirty="0"/>
              <a:t>La douleur est réveillée :</a:t>
            </a:r>
          </a:p>
          <a:p>
            <a:pPr marL="400050" lvl="1" indent="0" algn="just">
              <a:buNone/>
            </a:pPr>
            <a:r>
              <a:rPr lang="fr-FR" sz="2400" dirty="0"/>
              <a:t>– </a:t>
            </a:r>
            <a:r>
              <a:rPr lang="fr-FR" sz="2400" dirty="0" smtClean="0"/>
              <a:t>À l’extension contrariée de la jambe ;</a:t>
            </a:r>
          </a:p>
          <a:p>
            <a:pPr marL="400050" lvl="1" indent="0" algn="just">
              <a:buNone/>
            </a:pPr>
            <a:r>
              <a:rPr lang="fr-FR" sz="2400" dirty="0" smtClean="0"/>
              <a:t>– À la pression de la rotule sur le genou fléchi ;</a:t>
            </a:r>
          </a:p>
          <a:p>
            <a:pPr marL="400050" lvl="1" indent="0" algn="just">
              <a:buNone/>
            </a:pPr>
            <a:r>
              <a:rPr lang="fr-FR" sz="2400" dirty="0" smtClean="0"/>
              <a:t>– Au toucher rotulien ;</a:t>
            </a:r>
          </a:p>
          <a:p>
            <a:pPr marL="400050" lvl="1" indent="0">
              <a:buNone/>
            </a:pPr>
            <a:r>
              <a:rPr lang="fr-FR" sz="2400" dirty="0" smtClean="0"/>
              <a:t>– À la manœuvre du rabot ;</a:t>
            </a:r>
          </a:p>
          <a:p>
            <a:pPr marL="400050" lvl="1" indent="0">
              <a:buNone/>
            </a:pPr>
            <a:r>
              <a:rPr lang="fr-FR" sz="2400" dirty="0" smtClean="0"/>
              <a:t>– A la manœuvre de </a:t>
            </a:r>
            <a:r>
              <a:rPr lang="fr-FR" sz="2400" dirty="0"/>
              <a:t>Zohlen : douleur lorsque l’examinateur s’oppose a l’ascension de </a:t>
            </a:r>
            <a:r>
              <a:rPr lang="fr-FR" sz="2400" dirty="0" smtClean="0"/>
              <a:t>la rotule </a:t>
            </a:r>
            <a:r>
              <a:rPr lang="fr-FR" sz="2400" dirty="0"/>
              <a:t>lors de la contraction du quadriceps.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47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1513</Words>
  <Application>Microsoft Office PowerPoint</Application>
  <PresentationFormat>Affichage à l'écran (4:3)</PresentationFormat>
  <Paragraphs>315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 Gonarthrose </vt:lpstr>
      <vt:lpstr>Introduction définition  </vt:lpstr>
      <vt:lpstr>Cartilage</vt:lpstr>
      <vt:lpstr>Présentation PowerPoint</vt:lpstr>
      <vt:lpstr>Facteurs de risques</vt:lpstr>
      <vt:lpstr>Introduction  Définition</vt:lpstr>
      <vt:lpstr> Arthrose fémoropatellaire </vt:lpstr>
      <vt:lpstr> Clinique  </vt:lpstr>
      <vt:lpstr>Examen physiques </vt:lpstr>
      <vt:lpstr>Présentation PowerPoint</vt:lpstr>
      <vt:lpstr>Présentation PowerPoint</vt:lpstr>
      <vt:lpstr>Radiographie </vt:lpstr>
      <vt:lpstr>Présentation PowerPoint</vt:lpstr>
      <vt:lpstr>Présentation PowerPoint</vt:lpstr>
      <vt:lpstr>Présentation PowerPoint</vt:lpstr>
      <vt:lpstr>Evolution </vt:lpstr>
      <vt:lpstr>Présentation PowerPoint</vt:lpstr>
      <vt:lpstr>Arthrose fémoro-tibiale Symptômes</vt:lpstr>
      <vt:lpstr>Arthrose fémoro-tibiale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Biologie </vt:lpstr>
      <vt:lpstr>Arthrose fémoro-tibiale Iconographie</vt:lpstr>
      <vt:lpstr>Présentation PowerPoint</vt:lpstr>
      <vt:lpstr>Présentation PowerPoint</vt:lpstr>
      <vt:lpstr>Diagnostics différentiels</vt:lpstr>
      <vt:lpstr>Diagnostics différentiels</vt:lpstr>
      <vt:lpstr>Arthrose fémoro-tibiale Pronostic</vt:lpstr>
      <vt:lpstr>Arthrose fémoro-tibiale traitement</vt:lpstr>
      <vt:lpstr>Arthrose fémoro-tibiale traitement</vt:lpstr>
      <vt:lpstr>Arthrose fémoro-tibiale traitement</vt:lpstr>
      <vt:lpstr>Les anti-arthrosiques</vt:lpstr>
      <vt:lpstr>Les anti-arthrosiques</vt:lpstr>
      <vt:lpstr> Traitement Arthrose fémoro-tibiale </vt:lpstr>
      <vt:lpstr> Conclusion </vt:lpstr>
      <vt:lpstr>Coxarthrose </vt:lpstr>
      <vt:lpstr>Coxarthrose </vt:lpstr>
      <vt:lpstr>  COXARTHROSE </vt:lpstr>
      <vt:lpstr>Clinique </vt:lpstr>
      <vt:lpstr>Clinique </vt:lpstr>
      <vt:lpstr>clinique</vt:lpstr>
      <vt:lpstr>Radiologie </vt:lpstr>
      <vt:lpstr>Présentation PowerPoint</vt:lpstr>
      <vt:lpstr>Présentation PowerPoint</vt:lpstr>
      <vt:lpstr>Coxométrie  </vt:lpstr>
      <vt:lpstr>Diagnostics différentiels</vt:lpstr>
      <vt:lpstr>Evolution </vt:lpstr>
      <vt:lpstr>Traitement </vt:lpstr>
      <vt:lpstr>Traitement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Arthroses</dc:title>
  <dc:creator>pr ayed</dc:creator>
  <cp:lastModifiedBy>Utilisateur Windows</cp:lastModifiedBy>
  <cp:revision>25</cp:revision>
  <dcterms:created xsi:type="dcterms:W3CDTF">2017-11-28T20:48:03Z</dcterms:created>
  <dcterms:modified xsi:type="dcterms:W3CDTF">2020-04-26T16:15:20Z</dcterms:modified>
</cp:coreProperties>
</file>