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74" r:id="rId9"/>
    <p:sldId id="284" r:id="rId10"/>
    <p:sldId id="263" r:id="rId11"/>
    <p:sldId id="285" r:id="rId12"/>
    <p:sldId id="264" r:id="rId13"/>
    <p:sldId id="286" r:id="rId14"/>
    <p:sldId id="275" r:id="rId15"/>
    <p:sldId id="276" r:id="rId16"/>
    <p:sldId id="287" r:id="rId17"/>
    <p:sldId id="277" r:id="rId18"/>
    <p:sldId id="288" r:id="rId19"/>
    <p:sldId id="265" r:id="rId20"/>
    <p:sldId id="278" r:id="rId21"/>
    <p:sldId id="279" r:id="rId22"/>
    <p:sldId id="289" r:id="rId23"/>
    <p:sldId id="270" r:id="rId24"/>
    <p:sldId id="266" r:id="rId25"/>
    <p:sldId id="267" r:id="rId26"/>
    <p:sldId id="268" r:id="rId27"/>
    <p:sldId id="269" r:id="rId28"/>
    <p:sldId id="280" r:id="rId29"/>
    <p:sldId id="290" r:id="rId30"/>
    <p:sldId id="281" r:id="rId31"/>
    <p:sldId id="291" r:id="rId32"/>
    <p:sldId id="283" r:id="rId33"/>
    <p:sldId id="292" r:id="rId34"/>
    <p:sldId id="293" r:id="rId35"/>
    <p:sldId id="294" r:id="rId36"/>
    <p:sldId id="296" r:id="rId37"/>
    <p:sldId id="297" r:id="rId38"/>
    <p:sldId id="298" r:id="rId39"/>
    <p:sldId id="299" r:id="rId40"/>
    <p:sldId id="300" r:id="rId41"/>
    <p:sldId id="271" r:id="rId42"/>
    <p:sldId id="272"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26CB9-E9C3-441E-8B8A-1F9866636980}" type="datetimeFigureOut">
              <a:rPr lang="fr-FR" smtClean="0"/>
              <a:pPr/>
              <a:t>03/03/2020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7F170-1CEB-4DEA-8115-965D3385A53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17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19</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20</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41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42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1E7F170-1CEB-4DEA-8115-965D3385A539}"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9D75B4D-A97A-44D4-81C1-7178C4D653F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D75B4D-A97A-44D4-81C1-7178C4D653F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D75B4D-A97A-44D4-81C1-7178C4D653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EA2AA9B-F56C-4ED7-9D68-6A0483DC968E}" type="datetimeFigureOut">
              <a:rPr lang="fr-FR" smtClean="0"/>
              <a:pPr/>
              <a:t>03/03/2020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9D75B4D-A97A-44D4-81C1-7178C4D653F8}"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A2AA9B-F56C-4ED7-9D68-6A0483DC968E}" type="datetimeFigureOut">
              <a:rPr lang="fr-FR" smtClean="0"/>
              <a:pPr/>
              <a:t>03/03/2020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9D75B4D-A97A-44D4-81C1-7178C4D653F8}"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142852"/>
            <a:ext cx="8572560" cy="6500858"/>
          </a:xfrm>
        </p:spPr>
        <p:txBody>
          <a:bodyPr>
            <a:normAutofit/>
          </a:bodyPr>
          <a:lstStyle/>
          <a:p>
            <a:pPr algn="ctr"/>
            <a:r>
              <a:rPr lang="fr-FR" b="1" u="sng" dirty="0">
                <a:solidFill>
                  <a:srgbClr val="FF0000"/>
                </a:solidFill>
              </a:rPr>
              <a:t>METHODES D’EXPLOITATION</a:t>
            </a:r>
          </a:p>
          <a:p>
            <a:r>
              <a:rPr lang="fr-FR" b="1" dirty="0">
                <a:solidFill>
                  <a:srgbClr val="FFFF00"/>
                </a:solidFill>
              </a:rPr>
              <a:t> </a:t>
            </a:r>
            <a:endParaRPr lang="fr-FR" b="1" u="sng" dirty="0">
              <a:solidFill>
                <a:srgbClr val="FFFF00"/>
              </a:solidFill>
            </a:endParaRPr>
          </a:p>
          <a:p>
            <a:pPr algn="l"/>
            <a:r>
              <a:rPr lang="fr-FR" b="1" dirty="0" smtClean="0">
                <a:solidFill>
                  <a:srgbClr val="FFFF00"/>
                </a:solidFill>
              </a:rPr>
              <a:t>Introduction</a:t>
            </a:r>
            <a:r>
              <a:rPr lang="fr-FR" dirty="0">
                <a:solidFill>
                  <a:srgbClr val="FFFF00"/>
                </a:solidFill>
              </a:rPr>
              <a:t>	   </a:t>
            </a:r>
            <a:endParaRPr lang="fr-FR" b="1" u="sng" dirty="0">
              <a:solidFill>
                <a:srgbClr val="FFFF00"/>
              </a:solidFill>
            </a:endParaRPr>
          </a:p>
          <a:p>
            <a:pPr algn="just"/>
            <a:r>
              <a:rPr lang="fr-FR" dirty="0">
                <a:solidFill>
                  <a:srgbClr val="FFFF00"/>
                </a:solidFill>
              </a:rPr>
              <a:t>Les mines sont des lieux de travail dangereux, et la tâche des mineurs est pénible. Ils sont exposés à toutes sortes de risques: éboulements, inondations, explosions, feux et incendies, exposition aux poussières, au bruit, à la chaleur et à d’autres facteurs ambiants néfastes, sans compter les risques d’accidents mécaniques ou électriques. La sécurité et la protection de la santé des mineurs font partie intégrante d’une saine pratique minière et constituent une obligation légale dans la plupart des pays.</a:t>
            </a:r>
          </a:p>
          <a:p>
            <a:endParaRPr lang="fr-FR"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500034" y="571480"/>
            <a:ext cx="8143932" cy="5214974"/>
          </a:xfrm>
          <a:prstGeom prst="rect">
            <a:avLst/>
          </a:prstGeom>
          <a:noFill/>
          <a:ln w="9525">
            <a:noFill/>
            <a:miter lim="800000"/>
            <a:headEnd/>
            <a:tailEnd/>
          </a:ln>
          <a:effectLst/>
        </p:spPr>
      </p:pic>
      <p:sp>
        <p:nvSpPr>
          <p:cNvPr id="1027" name="Rectangle 3"/>
          <p:cNvSpPr>
            <a:spLocks noChangeArrowheads="1"/>
          </p:cNvSpPr>
          <p:nvPr/>
        </p:nvSpPr>
        <p:spPr bwMode="auto">
          <a:xfrm>
            <a:off x="428596" y="6072206"/>
            <a:ext cx="828680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METHODE D’EXPLOITATION PAR CHAMBRES ET PILIERS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92D050"/>
          </a:solidFill>
        </p:spPr>
        <p:txBody>
          <a:bodyPr/>
          <a:lstStyle/>
          <a:p>
            <a:r>
              <a:rPr lang="fr-FR" b="1" u="sng" dirty="0" smtClean="0"/>
              <a:t>Conditions d’application</a:t>
            </a:r>
          </a:p>
          <a:p>
            <a:r>
              <a:rPr lang="fr-FR" dirty="0" smtClean="0"/>
              <a:t>Le minerai et les roches stériles doivent être stable, </a:t>
            </a:r>
          </a:p>
          <a:p>
            <a:r>
              <a:rPr lang="fr-FR" dirty="0" smtClean="0"/>
              <a:t>La puissance moyenne ou faible</a:t>
            </a:r>
          </a:p>
          <a:p>
            <a:r>
              <a:rPr lang="fr-FR" dirty="0" smtClean="0"/>
              <a:t>Pendage peut aller jusqu’à 40- 45° dans ce cas le déblocage peut se faire sous l’action de l’énergie explosive</a:t>
            </a:r>
          </a:p>
          <a:p>
            <a:r>
              <a:rPr lang="fr-FR" dirty="0" smtClean="0"/>
              <a:t>Les piliers sont abandonné d’une manière régulière</a:t>
            </a:r>
          </a:p>
          <a:p>
            <a:r>
              <a:rPr lang="fr-FR" dirty="0" smtClean="0"/>
              <a:t>P= 10 à 30%</a:t>
            </a:r>
          </a:p>
          <a:p>
            <a:r>
              <a:rPr lang="fr-FR" dirty="0" smtClean="0"/>
              <a:t>D= 5 à 20%</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3"/>
          <a:srcRect/>
          <a:stretch>
            <a:fillRect/>
          </a:stretch>
        </p:blipFill>
        <p:spPr bwMode="auto">
          <a:xfrm>
            <a:off x="857224" y="714356"/>
            <a:ext cx="7715304" cy="4522013"/>
          </a:xfrm>
          <a:prstGeom prst="rect">
            <a:avLst/>
          </a:prstGeom>
          <a:noFill/>
          <a:ln w="9525">
            <a:noFill/>
            <a:miter lim="800000"/>
            <a:headEnd/>
            <a:tailEnd/>
          </a:ln>
          <a:effectLst/>
        </p:spPr>
      </p:pic>
      <p:sp>
        <p:nvSpPr>
          <p:cNvPr id="5" name="Rectangle 4"/>
          <p:cNvSpPr/>
          <p:nvPr/>
        </p:nvSpPr>
        <p:spPr>
          <a:xfrm>
            <a:off x="428596" y="5357826"/>
            <a:ext cx="8286808" cy="1200329"/>
          </a:xfrm>
          <a:prstGeom prst="rect">
            <a:avLst/>
          </a:prstGeom>
        </p:spPr>
        <p:txBody>
          <a:bodyPr wrap="square">
            <a:spAutoFit/>
          </a:bodyPr>
          <a:lstStyle/>
          <a:p>
            <a:pPr algn="just"/>
            <a:r>
              <a:rPr lang="fr-FR" dirty="0">
                <a:solidFill>
                  <a:srgbClr val="C00000"/>
                </a:solidFill>
              </a:rPr>
              <a:t>schéma de la méthode d’exploitation par chambre magasin.</a:t>
            </a:r>
          </a:p>
          <a:p>
            <a:pPr lvl="0"/>
            <a:r>
              <a:rPr lang="fr-FR" dirty="0" smtClean="0">
                <a:solidFill>
                  <a:srgbClr val="C00000"/>
                </a:solidFill>
              </a:rPr>
              <a:t>1  - galerie </a:t>
            </a:r>
            <a:r>
              <a:rPr lang="fr-FR" dirty="0">
                <a:solidFill>
                  <a:srgbClr val="C00000"/>
                </a:solidFill>
              </a:rPr>
              <a:t>de transport ; 2 – galerie d’aérage ; 3 – montage ; 4 – fenêtre (passage) ; </a:t>
            </a:r>
          </a:p>
          <a:p>
            <a:r>
              <a:rPr lang="fr-FR" dirty="0" smtClean="0">
                <a:solidFill>
                  <a:srgbClr val="C00000"/>
                </a:solidFill>
              </a:rPr>
              <a:t> </a:t>
            </a:r>
            <a:r>
              <a:rPr lang="fr-FR" dirty="0">
                <a:solidFill>
                  <a:srgbClr val="C00000"/>
                </a:solidFill>
              </a:rPr>
              <a:t>5 – enlevures verticales ; 6 – entonnoir ; 7 – minerai abattu ; 8 – minerai en place </a:t>
            </a:r>
            <a:r>
              <a:rPr lang="fr-FR" dirty="0" smtClean="0">
                <a:solidFill>
                  <a:srgbClr val="C00000"/>
                </a:solidFill>
              </a:rPr>
              <a:t>; 9 </a:t>
            </a:r>
            <a:r>
              <a:rPr lang="fr-FR" dirty="0">
                <a:solidFill>
                  <a:srgbClr val="C00000"/>
                </a:solidFill>
              </a:rPr>
              <a:t>– marteau perforateur.   Les flèches indiquent le sens du mouvement de l’air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FFFF00"/>
          </a:solidFill>
        </p:spPr>
        <p:txBody>
          <a:bodyPr/>
          <a:lstStyle/>
          <a:p>
            <a:r>
              <a:rPr lang="fr-FR" b="1" dirty="0" smtClean="0"/>
              <a:t>Conditions d’application</a:t>
            </a:r>
          </a:p>
          <a:p>
            <a:r>
              <a:rPr lang="fr-FR" b="1" dirty="0" smtClean="0"/>
              <a:t>Le minerai et les épontes doivent être stable</a:t>
            </a:r>
          </a:p>
          <a:p>
            <a:r>
              <a:rPr lang="fr-FR" b="1" dirty="0" smtClean="0"/>
              <a:t>Le pendage doit être égal ou supérieur à 50°</a:t>
            </a:r>
          </a:p>
          <a:p>
            <a:r>
              <a:rPr lang="fr-FR" b="1" dirty="0" smtClean="0"/>
              <a:t>Le minerai ne doit ni s’oxydé ni se colmater</a:t>
            </a:r>
          </a:p>
          <a:p>
            <a:r>
              <a:rPr lang="fr-FR" b="1" dirty="0" smtClean="0"/>
              <a:t>Le minerai doit être homogène sans intercalation de roches stériles</a:t>
            </a:r>
          </a:p>
          <a:p>
            <a:r>
              <a:rPr lang="fr-FR" b="1" dirty="0" smtClean="0"/>
              <a:t>Les pertes et la dilution sont proche de ceux du système   d’exploitation par chambres et piliers</a:t>
            </a:r>
            <a:endParaRPr lang="fr-F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acer\Pictures\2018-03-13\IMAGE0057.TIF"/>
          <p:cNvPicPr>
            <a:picLocks noGrp="1"/>
          </p:cNvPicPr>
          <p:nvPr>
            <p:ph idx="1"/>
          </p:nvPr>
        </p:nvPicPr>
        <p:blipFill>
          <a:blip r:embed="rId2"/>
          <a:srcRect/>
          <a:stretch>
            <a:fillRect/>
          </a:stretch>
        </p:blipFill>
        <p:spPr bwMode="auto">
          <a:xfrm>
            <a:off x="928662" y="642918"/>
            <a:ext cx="7500990" cy="4286280"/>
          </a:xfrm>
          <a:prstGeom prst="rect">
            <a:avLst/>
          </a:prstGeom>
          <a:noFill/>
          <a:ln w="9525">
            <a:noFill/>
            <a:miter lim="800000"/>
            <a:headEnd/>
            <a:tailEnd/>
          </a:ln>
        </p:spPr>
      </p:pic>
      <p:sp>
        <p:nvSpPr>
          <p:cNvPr id="5" name="ZoneTexte 4"/>
          <p:cNvSpPr txBox="1"/>
          <p:nvPr/>
        </p:nvSpPr>
        <p:spPr>
          <a:xfrm>
            <a:off x="2214546" y="5643578"/>
            <a:ext cx="6009530" cy="461665"/>
          </a:xfrm>
          <a:prstGeom prst="rect">
            <a:avLst/>
          </a:prstGeom>
          <a:noFill/>
        </p:spPr>
        <p:txBody>
          <a:bodyPr wrap="none" rtlCol="0">
            <a:spAutoFit/>
          </a:bodyPr>
          <a:lstStyle/>
          <a:p>
            <a:r>
              <a:rPr lang="fr-FR" sz="2400" dirty="0" smtClean="0"/>
              <a:t>Système d’exploitation par gradins renversés</a:t>
            </a:r>
            <a:endParaRPr lang="fr-F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acer\Pictures\2018-03-13\IMAGE0058.TIF"/>
          <p:cNvPicPr>
            <a:picLocks noGrp="1"/>
          </p:cNvPicPr>
          <p:nvPr>
            <p:ph idx="1"/>
          </p:nvPr>
        </p:nvPicPr>
        <p:blipFill>
          <a:blip r:embed="rId2"/>
          <a:srcRect/>
          <a:stretch>
            <a:fillRect/>
          </a:stretch>
        </p:blipFill>
        <p:spPr bwMode="auto">
          <a:xfrm>
            <a:off x="1285852" y="857232"/>
            <a:ext cx="6429420" cy="4643470"/>
          </a:xfrm>
          <a:prstGeom prst="rect">
            <a:avLst/>
          </a:prstGeom>
          <a:noFill/>
          <a:ln w="9525">
            <a:noFill/>
            <a:miter lim="800000"/>
            <a:headEnd/>
            <a:tailEnd/>
          </a:ln>
        </p:spPr>
      </p:pic>
      <p:sp>
        <p:nvSpPr>
          <p:cNvPr id="5" name="ZoneTexte 4"/>
          <p:cNvSpPr txBox="1"/>
          <p:nvPr/>
        </p:nvSpPr>
        <p:spPr>
          <a:xfrm>
            <a:off x="2285984" y="5643578"/>
            <a:ext cx="5542351" cy="461665"/>
          </a:xfrm>
          <a:prstGeom prst="rect">
            <a:avLst/>
          </a:prstGeom>
          <a:noFill/>
        </p:spPr>
        <p:txBody>
          <a:bodyPr wrap="none" rtlCol="0">
            <a:spAutoFit/>
          </a:bodyPr>
          <a:lstStyle/>
          <a:p>
            <a:r>
              <a:rPr lang="fr-FR" sz="2400" dirty="0" smtClean="0"/>
              <a:t>Système d’exploitation par gradins droits</a:t>
            </a:r>
            <a:endParaRPr lang="fr-F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r>
              <a:rPr lang="fr-FR" b="1" u="sng" dirty="0" smtClean="0"/>
              <a:t>Conditions d’application</a:t>
            </a:r>
          </a:p>
          <a:p>
            <a:r>
              <a:rPr lang="fr-FR" dirty="0" smtClean="0"/>
              <a:t>Minerai et roche stériles stables</a:t>
            </a:r>
          </a:p>
          <a:p>
            <a:r>
              <a:rPr lang="fr-FR" dirty="0" smtClean="0"/>
              <a:t>Faibles puissance ( &lt;3,5 m)</a:t>
            </a:r>
          </a:p>
          <a:p>
            <a:r>
              <a:rPr lang="fr-FR" dirty="0" smtClean="0"/>
              <a:t>Pendage de 30 à 90°</a:t>
            </a:r>
          </a:p>
          <a:p>
            <a:pPr>
              <a:buNone/>
            </a:pPr>
            <a:r>
              <a:rPr lang="fr-FR" dirty="0" smtClean="0"/>
              <a:t>Ces systèmes d’exploitation sont abandonné dans la pratique minière et sont remplacé par d’autres systèmes d’exploitations comme le systèmes d’exploitation par chambres et piliers, front continu et sous niveaux abattus</a:t>
            </a:r>
          </a:p>
          <a:p>
            <a:pPr>
              <a:buNone/>
            </a:pP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acer\Pictures\2018-03-13\IMAGE0059.TIF"/>
          <p:cNvPicPr>
            <a:picLocks noGrp="1"/>
          </p:cNvPicPr>
          <p:nvPr>
            <p:ph idx="1"/>
          </p:nvPr>
        </p:nvPicPr>
        <p:blipFill>
          <a:blip r:embed="rId3"/>
          <a:srcRect/>
          <a:stretch>
            <a:fillRect/>
          </a:stretch>
        </p:blipFill>
        <p:spPr bwMode="auto">
          <a:xfrm>
            <a:off x="1071538" y="571480"/>
            <a:ext cx="6786610" cy="4500594"/>
          </a:xfrm>
          <a:prstGeom prst="rect">
            <a:avLst/>
          </a:prstGeom>
          <a:noFill/>
          <a:ln w="9525">
            <a:noFill/>
            <a:miter lim="800000"/>
            <a:headEnd/>
            <a:tailEnd/>
          </a:ln>
        </p:spPr>
      </p:pic>
      <p:sp>
        <p:nvSpPr>
          <p:cNvPr id="5" name="ZoneTexte 4"/>
          <p:cNvSpPr txBox="1"/>
          <p:nvPr/>
        </p:nvSpPr>
        <p:spPr>
          <a:xfrm>
            <a:off x="2000232" y="5357826"/>
            <a:ext cx="6487545" cy="461665"/>
          </a:xfrm>
          <a:prstGeom prst="rect">
            <a:avLst/>
          </a:prstGeom>
          <a:noFill/>
        </p:spPr>
        <p:txBody>
          <a:bodyPr wrap="none" rtlCol="0">
            <a:spAutoFit/>
          </a:bodyPr>
          <a:lstStyle/>
          <a:p>
            <a:r>
              <a:rPr lang="fr-FR" sz="2400" dirty="0" smtClean="0"/>
              <a:t>Système d’exploitation par sous-niveaux abattus</a:t>
            </a:r>
            <a:endParaRPr lang="fr-F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92D050"/>
          </a:solidFill>
        </p:spPr>
        <p:txBody>
          <a:bodyPr/>
          <a:lstStyle/>
          <a:p>
            <a:r>
              <a:rPr lang="fr-FR" b="1" dirty="0" smtClean="0"/>
              <a:t>Conditions d’application</a:t>
            </a:r>
          </a:p>
          <a:p>
            <a:r>
              <a:rPr lang="fr-FR" dirty="0" smtClean="0"/>
              <a:t>Puissance moyenne ou forte</a:t>
            </a:r>
          </a:p>
          <a:p>
            <a:r>
              <a:rPr lang="fr-FR" dirty="0" smtClean="0"/>
              <a:t>Pendage supérieur ou égale à 50°</a:t>
            </a:r>
          </a:p>
          <a:p>
            <a:r>
              <a:rPr lang="fr-FR" dirty="0" smtClean="0"/>
              <a:t>P= 10 à 20</a:t>
            </a:r>
            <a:r>
              <a:rPr lang="fr-FR" dirty="0" smtClean="0"/>
              <a:t>%</a:t>
            </a:r>
            <a:endParaRPr lang="fr-FR" dirty="0" smtClean="0"/>
          </a:p>
          <a:p>
            <a:r>
              <a:rPr lang="fr-FR" dirty="0" smtClean="0"/>
              <a:t>d= 5 à 10%</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715436" cy="6286544"/>
          </a:xfrm>
        </p:spPr>
        <p:txBody>
          <a:bodyPr>
            <a:normAutofit fontScale="92500"/>
          </a:bodyPr>
          <a:lstStyle/>
          <a:p>
            <a:r>
              <a:rPr lang="fr-FR" b="1" dirty="0" smtClean="0"/>
              <a:t>Groupes et méthodes d’exploitation de la deuxième classe</a:t>
            </a:r>
          </a:p>
          <a:p>
            <a:r>
              <a:rPr lang="fr-FR" dirty="0" smtClean="0">
                <a:solidFill>
                  <a:srgbClr val="C00000"/>
                </a:solidFill>
              </a:rPr>
              <a:t>A - méthodes d’exploitation avec étages foudroyés.</a:t>
            </a:r>
          </a:p>
          <a:p>
            <a:r>
              <a:rPr lang="fr-FR" dirty="0" smtClean="0"/>
              <a:t> 1 – méthodes d’exploitation avec étage  et  foudroyage dirigé      suivant  un  front continu.</a:t>
            </a:r>
          </a:p>
          <a:p>
            <a:r>
              <a:rPr lang="fr-FR" dirty="0" smtClean="0"/>
              <a:t>2 – méthodes d’exploitation avec étage  et  foudroyage dirigé suivant   des  chambres  de compensations.</a:t>
            </a:r>
          </a:p>
          <a:p>
            <a:r>
              <a:rPr lang="fr-FR" dirty="0" smtClean="0"/>
              <a:t>3 – méthodes d’exploitation avec foudroyage non provoqué.</a:t>
            </a:r>
          </a:p>
          <a:p>
            <a:endParaRPr lang="fr-FR" dirty="0" smtClean="0"/>
          </a:p>
          <a:p>
            <a:r>
              <a:rPr lang="fr-FR" dirty="0" smtClean="0">
                <a:solidFill>
                  <a:srgbClr val="C00000"/>
                </a:solidFill>
              </a:rPr>
              <a:t>B – méthodes d’exploitation avec sous  niveaux foudroyés.</a:t>
            </a:r>
          </a:p>
          <a:p>
            <a:r>
              <a:rPr lang="fr-FR" dirty="0" smtClean="0"/>
              <a:t>1 – méthodes d’exploitation avec sous  niveaux foudroyés  et  </a:t>
            </a:r>
          </a:p>
          <a:p>
            <a:pPr>
              <a:buNone/>
            </a:pPr>
            <a:r>
              <a:rPr lang="fr-FR" dirty="0" smtClean="0"/>
              <a:t>         soutirage suivant un plan incliné.</a:t>
            </a:r>
          </a:p>
          <a:p>
            <a:r>
              <a:rPr lang="fr-FR" dirty="0" smtClean="0"/>
              <a:t>2 – méthodes d’exploitation avec sous niveaux foudroyés  et  </a:t>
            </a:r>
          </a:p>
          <a:p>
            <a:pPr>
              <a:buNone/>
            </a:pPr>
            <a:r>
              <a:rPr lang="fr-FR" dirty="0" smtClean="0"/>
              <a:t>         soutirage suivant des entonnoirs (tranchées).  </a:t>
            </a:r>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290"/>
            <a:ext cx="8715436" cy="6357982"/>
          </a:xfrm>
          <a:solidFill>
            <a:srgbClr val="FFFF00"/>
          </a:solidFill>
        </p:spPr>
        <p:txBody>
          <a:bodyPr/>
          <a:lstStyle/>
          <a:p>
            <a:pPr algn="just"/>
            <a:endParaRPr lang="fr-FR" dirty="0" smtClean="0">
              <a:solidFill>
                <a:srgbClr val="C00000"/>
              </a:solidFill>
            </a:endParaRPr>
          </a:p>
          <a:p>
            <a:pPr algn="just"/>
            <a:r>
              <a:rPr lang="fr-FR" dirty="0" smtClean="0">
                <a:solidFill>
                  <a:srgbClr val="00B050"/>
                </a:solidFill>
              </a:rPr>
              <a:t>Le choix de la méthode d’exploitation dépend des dimensions et de la configuration du gisement, de la valeur des minéraux qu’il renferme, de la composition, de la stabilité et de la résistance du massif rocheux et des impératifs de production et de sécurité (parfois conflictuels). Les méthodes d’exploitation minière ont connu une évolution ininterrompue depuis l’Antiquité. Il sera surtout question ici des méthodes mises en œuvre dans les mines partiellement ou entièrement mécanisées dans la dernière partie du XX</a:t>
            </a:r>
            <a:r>
              <a:rPr lang="fr-FR" baseline="30000" dirty="0" smtClean="0">
                <a:solidFill>
                  <a:srgbClr val="00B050"/>
                </a:solidFill>
              </a:rPr>
              <a:t>e</a:t>
            </a:r>
            <a:r>
              <a:rPr lang="fr-FR" dirty="0" smtClean="0">
                <a:solidFill>
                  <a:srgbClr val="00B050"/>
                </a:solidFill>
              </a:rPr>
              <a:t> siècle. Chaque mine est un cas particulier, mais toutes ont en commun la recherche de la rentabilité et de la sécurité.</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Pictures\2018-04-10\IMAGE0069.TIF"/>
          <p:cNvPicPr>
            <a:picLocks noGrp="1" noChangeAspect="1" noChangeArrowheads="1"/>
          </p:cNvPicPr>
          <p:nvPr>
            <p:ph idx="1"/>
          </p:nvPr>
        </p:nvPicPr>
        <p:blipFill>
          <a:blip r:embed="rId3"/>
          <a:srcRect/>
          <a:stretch>
            <a:fillRect/>
          </a:stretch>
        </p:blipFill>
        <p:spPr bwMode="auto">
          <a:xfrm>
            <a:off x="1071538" y="357166"/>
            <a:ext cx="6786610" cy="4847294"/>
          </a:xfrm>
          <a:prstGeom prst="rect">
            <a:avLst/>
          </a:prstGeom>
          <a:noFill/>
        </p:spPr>
      </p:pic>
      <p:sp>
        <p:nvSpPr>
          <p:cNvPr id="5" name="ZoneTexte 4"/>
          <p:cNvSpPr txBox="1"/>
          <p:nvPr/>
        </p:nvSpPr>
        <p:spPr>
          <a:xfrm>
            <a:off x="158591" y="5143512"/>
            <a:ext cx="8985409" cy="461665"/>
          </a:xfrm>
          <a:prstGeom prst="rect">
            <a:avLst/>
          </a:prstGeom>
          <a:noFill/>
        </p:spPr>
        <p:txBody>
          <a:bodyPr wrap="none" rtlCol="0">
            <a:spAutoFit/>
          </a:bodyPr>
          <a:lstStyle/>
          <a:p>
            <a:r>
              <a:rPr lang="fr-FR" sz="2400" dirty="0" smtClean="0"/>
              <a:t>Système d’exploitation avec étage foudroyé suivant un front continu</a:t>
            </a:r>
            <a:endParaRPr lang="fr-F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Pictures\2018-04-10\IMAGE0070.TIF"/>
          <p:cNvPicPr>
            <a:picLocks noGrp="1" noChangeAspect="1" noChangeArrowheads="1"/>
          </p:cNvPicPr>
          <p:nvPr>
            <p:ph idx="1"/>
          </p:nvPr>
        </p:nvPicPr>
        <p:blipFill>
          <a:blip r:embed="rId2"/>
          <a:srcRect/>
          <a:stretch>
            <a:fillRect/>
          </a:stretch>
        </p:blipFill>
        <p:spPr bwMode="auto">
          <a:xfrm>
            <a:off x="857224" y="500042"/>
            <a:ext cx="7286676" cy="5000660"/>
          </a:xfrm>
          <a:prstGeom prst="rect">
            <a:avLst/>
          </a:prstGeom>
          <a:noFill/>
        </p:spPr>
      </p:pic>
      <p:sp>
        <p:nvSpPr>
          <p:cNvPr id="5" name="ZoneTexte 4"/>
          <p:cNvSpPr txBox="1"/>
          <p:nvPr/>
        </p:nvSpPr>
        <p:spPr>
          <a:xfrm>
            <a:off x="357158" y="5572140"/>
            <a:ext cx="8072494" cy="830997"/>
          </a:xfrm>
          <a:prstGeom prst="rect">
            <a:avLst/>
          </a:prstGeom>
          <a:noFill/>
        </p:spPr>
        <p:txBody>
          <a:bodyPr wrap="square" rtlCol="0">
            <a:spAutoFit/>
          </a:bodyPr>
          <a:lstStyle/>
          <a:p>
            <a:r>
              <a:rPr lang="fr-FR" sz="2400" dirty="0" smtClean="0"/>
              <a:t>Système d’exploitation avec étage foudroyé suivant </a:t>
            </a:r>
          </a:p>
          <a:p>
            <a:r>
              <a:rPr lang="fr-FR" sz="2400" dirty="0" smtClean="0"/>
              <a:t>des chambres de compensation </a:t>
            </a:r>
            <a:endParaRPr lang="fr-F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FFFF00"/>
          </a:solidFill>
        </p:spPr>
        <p:txBody>
          <a:bodyPr/>
          <a:lstStyle/>
          <a:p>
            <a:r>
              <a:rPr lang="fr-FR" b="1" u="sng" dirty="0" smtClean="0"/>
              <a:t>Conditions d’application</a:t>
            </a:r>
          </a:p>
          <a:p>
            <a:r>
              <a:rPr lang="fr-FR" dirty="0" smtClean="0"/>
              <a:t>Gisements puissant</a:t>
            </a:r>
          </a:p>
          <a:p>
            <a:r>
              <a:rPr lang="fr-FR" dirty="0" smtClean="0"/>
              <a:t>Pendage supérieur à 65°</a:t>
            </a:r>
          </a:p>
          <a:p>
            <a:r>
              <a:rPr lang="fr-FR" dirty="0" smtClean="0"/>
              <a:t>Les roches stériles sur lesquelles repose le minerai doivent s’effondrer facilement</a:t>
            </a:r>
          </a:p>
          <a:p>
            <a:r>
              <a:rPr lang="fr-FR" dirty="0" smtClean="0"/>
              <a:t>Gisements pauvre en teneur du fait des grandes pertes et de dilution</a:t>
            </a:r>
          </a:p>
          <a:p>
            <a:r>
              <a:rPr lang="fr-FR" dirty="0" smtClean="0"/>
              <a:t>Non utilisation de la surface, généralement dans les reliefs montagneux</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3"/>
          <a:srcRect/>
          <a:stretch>
            <a:fillRect/>
          </a:stretch>
        </p:blipFill>
        <p:spPr bwMode="auto">
          <a:xfrm>
            <a:off x="428596" y="285728"/>
            <a:ext cx="8072493" cy="4500594"/>
          </a:xfrm>
          <a:prstGeom prst="rect">
            <a:avLst/>
          </a:prstGeom>
          <a:noFill/>
          <a:ln w="9525">
            <a:noFill/>
            <a:miter lim="800000"/>
            <a:headEnd/>
            <a:tailEnd/>
          </a:ln>
          <a:effectLst/>
        </p:spPr>
      </p:pic>
      <p:sp>
        <p:nvSpPr>
          <p:cNvPr id="5" name="Rectangle 4"/>
          <p:cNvSpPr/>
          <p:nvPr/>
        </p:nvSpPr>
        <p:spPr>
          <a:xfrm>
            <a:off x="285720" y="5072074"/>
            <a:ext cx="8643998" cy="1477328"/>
          </a:xfrm>
          <a:prstGeom prst="rect">
            <a:avLst/>
          </a:prstGeom>
        </p:spPr>
        <p:txBody>
          <a:bodyPr wrap="square">
            <a:spAutoFit/>
          </a:bodyPr>
          <a:lstStyle/>
          <a:p>
            <a:r>
              <a:rPr lang="fr-FR" dirty="0" smtClean="0">
                <a:solidFill>
                  <a:srgbClr val="C00000"/>
                </a:solidFill>
              </a:rPr>
              <a:t>Schéma </a:t>
            </a:r>
            <a:r>
              <a:rPr lang="fr-FR" dirty="0">
                <a:solidFill>
                  <a:srgbClr val="C00000"/>
                </a:solidFill>
              </a:rPr>
              <a:t>de la méthode d’exploitation avec étage foudroyé.</a:t>
            </a:r>
          </a:p>
          <a:p>
            <a:r>
              <a:rPr lang="fr-FR" dirty="0" smtClean="0">
                <a:solidFill>
                  <a:srgbClr val="C00000"/>
                </a:solidFill>
              </a:rPr>
              <a:t>1 </a:t>
            </a:r>
            <a:r>
              <a:rPr lang="fr-FR" dirty="0">
                <a:solidFill>
                  <a:srgbClr val="C00000"/>
                </a:solidFill>
              </a:rPr>
              <a:t>– alimentateur ; 2 – convoyeur ; 3 – dispositif hydraulique pour le déplacement </a:t>
            </a:r>
            <a:r>
              <a:rPr lang="fr-FR" dirty="0" smtClean="0">
                <a:solidFill>
                  <a:srgbClr val="C00000"/>
                </a:solidFill>
              </a:rPr>
              <a:t>de </a:t>
            </a:r>
            <a:r>
              <a:rPr lang="fr-FR" dirty="0">
                <a:solidFill>
                  <a:srgbClr val="C00000"/>
                </a:solidFill>
              </a:rPr>
              <a:t>l’alimentateur ; 4 – cheminée de dégringolade du minerai ; 5 – passage ; 6 – passage </a:t>
            </a:r>
            <a:r>
              <a:rPr lang="fr-FR" dirty="0" smtClean="0">
                <a:solidFill>
                  <a:srgbClr val="C00000"/>
                </a:solidFill>
              </a:rPr>
              <a:t> vers </a:t>
            </a:r>
            <a:r>
              <a:rPr lang="fr-FR" dirty="0">
                <a:solidFill>
                  <a:srgbClr val="C00000"/>
                </a:solidFill>
              </a:rPr>
              <a:t>l’horizon de forage ; 7 – galerie de forage ; 8 –trou profond ; 9 – pilier de </a:t>
            </a:r>
            <a:r>
              <a:rPr lang="fr-FR" dirty="0" smtClean="0">
                <a:solidFill>
                  <a:srgbClr val="C00000"/>
                </a:solidFill>
              </a:rPr>
              <a:t> protection</a:t>
            </a:r>
            <a:r>
              <a:rPr lang="fr-FR" dirty="0">
                <a:solidFill>
                  <a:srgbClr val="C00000"/>
                </a:solidFill>
              </a:rPr>
              <a:t> ;  10 – galerie d’aérage ; 11 – fenêtre d’aérage.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3"/>
          <a:srcRect/>
          <a:stretch>
            <a:fillRect/>
          </a:stretch>
        </p:blipFill>
        <p:spPr bwMode="auto">
          <a:xfrm>
            <a:off x="428596" y="642918"/>
            <a:ext cx="8286808" cy="5286412"/>
          </a:xfrm>
          <a:prstGeom prst="rect">
            <a:avLst/>
          </a:prstGeom>
          <a:noFill/>
          <a:ln w="9525">
            <a:noFill/>
            <a:miter lim="800000"/>
            <a:headEnd/>
            <a:tailEnd/>
          </a:ln>
          <a:effectLst/>
        </p:spPr>
      </p:pic>
      <p:sp>
        <p:nvSpPr>
          <p:cNvPr id="5" name="ZoneTexte 4"/>
          <p:cNvSpPr txBox="1"/>
          <p:nvPr/>
        </p:nvSpPr>
        <p:spPr>
          <a:xfrm>
            <a:off x="428596" y="6000768"/>
            <a:ext cx="8286808" cy="369332"/>
          </a:xfrm>
          <a:prstGeom prst="rect">
            <a:avLst/>
          </a:prstGeom>
          <a:noFill/>
        </p:spPr>
        <p:txBody>
          <a:bodyPr wrap="square" rtlCol="0">
            <a:spAutoFit/>
          </a:bodyPr>
          <a:lstStyle/>
          <a:p>
            <a:pPr algn="ctr"/>
            <a:r>
              <a:rPr lang="fr-FR" b="1" dirty="0" smtClean="0">
                <a:solidFill>
                  <a:srgbClr val="C00000"/>
                </a:solidFill>
              </a:rPr>
              <a:t>Schéma de la méthode d’exploitation par sous niveaux abattus</a:t>
            </a:r>
            <a:endParaRPr lang="fr-FR" b="1"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71480"/>
            <a:ext cx="8643998" cy="6072230"/>
          </a:xfrm>
        </p:spPr>
        <p:txBody>
          <a:bodyPr>
            <a:normAutofit/>
          </a:bodyPr>
          <a:lstStyle/>
          <a:p>
            <a:r>
              <a:rPr lang="fr-FR" b="1" dirty="0" smtClean="0"/>
              <a:t>Groupes et méthodes d’exploitation de la troisième classe</a:t>
            </a:r>
          </a:p>
          <a:p>
            <a:r>
              <a:rPr lang="fr-FR" dirty="0" smtClean="0">
                <a:solidFill>
                  <a:srgbClr val="C00000"/>
                </a:solidFill>
              </a:rPr>
              <a:t>A - méthodes d’exploitation avec remblayage    de l’espace d’exploitation.</a:t>
            </a:r>
          </a:p>
          <a:p>
            <a:pPr>
              <a:buNone/>
            </a:pPr>
            <a:r>
              <a:rPr lang="fr-FR" dirty="0" smtClean="0"/>
              <a:t> </a:t>
            </a:r>
          </a:p>
          <a:p>
            <a:pPr algn="just"/>
            <a:r>
              <a:rPr lang="fr-FR" dirty="0" smtClean="0"/>
              <a:t>1 – avec des prises horizontales des couches  minéralisées et remblayage de l’espace  d’exploitation.      </a:t>
            </a:r>
          </a:p>
          <a:p>
            <a:pPr algn="just"/>
            <a:r>
              <a:rPr lang="fr-FR" dirty="0" smtClean="0"/>
              <a:t>2 – avec des prises obliques des couches  minéralisées et remblayage de l’espace  d’exploitation.      </a:t>
            </a:r>
          </a:p>
          <a:p>
            <a:pPr algn="just">
              <a:buNone/>
            </a:pPr>
            <a:r>
              <a:rPr lang="fr-FR" dirty="0" smtClean="0"/>
              <a:t> </a:t>
            </a:r>
          </a:p>
          <a:p>
            <a:pPr algn="just"/>
            <a:r>
              <a:rPr lang="fr-FR" dirty="0" smtClean="0"/>
              <a:t>3 – avec exploitation sélective des filons  minces et remblayage de l’espaces  d’exploitation.</a:t>
            </a:r>
          </a:p>
          <a:p>
            <a:pPr>
              <a:buNone/>
            </a:pPr>
            <a:r>
              <a:rPr lang="fr-FR" dirty="0" smtClean="0"/>
              <a:t> </a:t>
            </a:r>
          </a:p>
          <a:p>
            <a:endParaRPr lang="fr-FR" dirty="0" smtClean="0"/>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571480"/>
            <a:ext cx="8572560" cy="6000792"/>
          </a:xfrm>
        </p:spPr>
        <p:txBody>
          <a:bodyPr>
            <a:normAutofit/>
          </a:bodyPr>
          <a:lstStyle/>
          <a:p>
            <a:r>
              <a:rPr lang="fr-FR" dirty="0" smtClean="0">
                <a:solidFill>
                  <a:srgbClr val="C00000"/>
                </a:solidFill>
              </a:rPr>
              <a:t>B – méthodes d’exploitation avec  soutènement de l’espace d’exploitation.</a:t>
            </a:r>
          </a:p>
          <a:p>
            <a:pPr>
              <a:buNone/>
            </a:pPr>
            <a:r>
              <a:rPr lang="fr-FR" dirty="0" smtClean="0"/>
              <a:t> Divers variantes de méthodes avec soutènement par des matériaux artificiels sous formes de stots.</a:t>
            </a:r>
          </a:p>
          <a:p>
            <a:pPr>
              <a:buNone/>
            </a:pPr>
            <a:r>
              <a:rPr lang="fr-FR" dirty="0" smtClean="0"/>
              <a:t> </a:t>
            </a:r>
          </a:p>
          <a:p>
            <a:r>
              <a:rPr lang="fr-FR" dirty="0" smtClean="0">
                <a:solidFill>
                  <a:srgbClr val="C00000"/>
                </a:solidFill>
              </a:rPr>
              <a:t>C – méthodes d’exploitation avec soutènement et  remblayage.</a:t>
            </a:r>
          </a:p>
          <a:p>
            <a:pPr>
              <a:buNone/>
            </a:pPr>
            <a:r>
              <a:rPr lang="fr-FR" dirty="0" smtClean="0"/>
              <a:t> 1 – méthode d’exploitation avec piliers long, et</a:t>
            </a:r>
          </a:p>
          <a:p>
            <a:r>
              <a:rPr lang="fr-FR" dirty="0" smtClean="0"/>
              <a:t>    remblayage de l’espace d’exploitation.</a:t>
            </a:r>
          </a:p>
          <a:p>
            <a:r>
              <a:rPr lang="fr-FR" dirty="0" smtClean="0"/>
              <a:t>2 – méthodes d’exploitation avec soutènement artificiel et par la suite remblayage de l’espace d’exploitation.</a:t>
            </a:r>
          </a:p>
          <a:p>
            <a:r>
              <a:rPr lang="fr-FR" dirty="0" smtClean="0"/>
              <a:t>3 – autres méthodes.</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3"/>
          <a:srcRect/>
          <a:stretch>
            <a:fillRect/>
          </a:stretch>
        </p:blipFill>
        <p:spPr bwMode="auto">
          <a:xfrm>
            <a:off x="428596" y="428604"/>
            <a:ext cx="8358245" cy="5286411"/>
          </a:xfrm>
          <a:prstGeom prst="rect">
            <a:avLst/>
          </a:prstGeom>
          <a:noFill/>
          <a:ln w="9525">
            <a:noFill/>
            <a:miter lim="800000"/>
            <a:headEnd/>
            <a:tailEnd/>
          </a:ln>
          <a:effectLst/>
        </p:spPr>
      </p:pic>
      <p:sp>
        <p:nvSpPr>
          <p:cNvPr id="5" name="Rectangle 4"/>
          <p:cNvSpPr/>
          <p:nvPr/>
        </p:nvSpPr>
        <p:spPr>
          <a:xfrm>
            <a:off x="428596" y="5857892"/>
            <a:ext cx="8501122" cy="830997"/>
          </a:xfrm>
          <a:prstGeom prst="rect">
            <a:avLst/>
          </a:prstGeom>
        </p:spPr>
        <p:txBody>
          <a:bodyPr wrap="square">
            <a:spAutoFit/>
          </a:bodyPr>
          <a:lstStyle/>
          <a:p>
            <a:pPr algn="ctr"/>
            <a:r>
              <a:rPr lang="fr-FR" sz="2400" dirty="0" smtClean="0">
                <a:solidFill>
                  <a:srgbClr val="C00000"/>
                </a:solidFill>
              </a:rPr>
              <a:t>Schéma </a:t>
            </a:r>
            <a:r>
              <a:rPr lang="fr-FR" sz="2400" dirty="0">
                <a:solidFill>
                  <a:srgbClr val="C00000"/>
                </a:solidFill>
              </a:rPr>
              <a:t>de la méthode d’exploitation avec prises </a:t>
            </a:r>
            <a:r>
              <a:rPr lang="fr-FR" sz="2400" dirty="0" smtClean="0">
                <a:solidFill>
                  <a:srgbClr val="C00000"/>
                </a:solidFill>
              </a:rPr>
              <a:t>horizontales des couches et </a:t>
            </a:r>
            <a:r>
              <a:rPr lang="fr-FR" sz="2400" dirty="0">
                <a:solidFill>
                  <a:srgbClr val="C00000"/>
                </a:solidFill>
              </a:rPr>
              <a:t>remblayage de l’espace d’exploitation.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Pictures\2018-03-13\IMAGE0063.TIF"/>
          <p:cNvPicPr>
            <a:picLocks noGrp="1" noChangeAspect="1" noChangeArrowheads="1"/>
          </p:cNvPicPr>
          <p:nvPr>
            <p:ph idx="1"/>
          </p:nvPr>
        </p:nvPicPr>
        <p:blipFill>
          <a:blip r:embed="rId3"/>
          <a:srcRect/>
          <a:stretch>
            <a:fillRect/>
          </a:stretch>
        </p:blipFill>
        <p:spPr bwMode="auto">
          <a:xfrm>
            <a:off x="857224" y="285728"/>
            <a:ext cx="7500990" cy="5572164"/>
          </a:xfrm>
          <a:prstGeom prst="rect">
            <a:avLst/>
          </a:prstGeom>
          <a:noFill/>
        </p:spPr>
      </p:pic>
      <p:sp>
        <p:nvSpPr>
          <p:cNvPr id="5" name="ZoneTexte 4"/>
          <p:cNvSpPr txBox="1"/>
          <p:nvPr/>
        </p:nvSpPr>
        <p:spPr>
          <a:xfrm>
            <a:off x="214282" y="5857892"/>
            <a:ext cx="8929718" cy="830997"/>
          </a:xfrm>
          <a:prstGeom prst="rect">
            <a:avLst/>
          </a:prstGeom>
          <a:noFill/>
        </p:spPr>
        <p:txBody>
          <a:bodyPr wrap="square" rtlCol="0">
            <a:spAutoFit/>
          </a:bodyPr>
          <a:lstStyle/>
          <a:p>
            <a:r>
              <a:rPr lang="fr-FR" sz="2400" dirty="0" smtClean="0"/>
              <a:t>Système d’exploitation avec couche horizontale et remblayage (a) et couche oblique et remblayage (b)</a:t>
            </a:r>
            <a:endParaRPr lang="fr-F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00B050"/>
          </a:solidFill>
        </p:spPr>
        <p:txBody>
          <a:bodyPr/>
          <a:lstStyle/>
          <a:p>
            <a:r>
              <a:rPr lang="fr-FR" b="1" u="sng" dirty="0" smtClean="0">
                <a:solidFill>
                  <a:srgbClr val="FFFF00"/>
                </a:solidFill>
              </a:rPr>
              <a:t>Conditions d’application</a:t>
            </a:r>
          </a:p>
          <a:p>
            <a:r>
              <a:rPr lang="fr-FR" dirty="0" smtClean="0">
                <a:solidFill>
                  <a:srgbClr val="FFFF00"/>
                </a:solidFill>
              </a:rPr>
              <a:t>Gisement de grande valeur</a:t>
            </a:r>
          </a:p>
          <a:p>
            <a:r>
              <a:rPr lang="fr-FR" dirty="0" smtClean="0">
                <a:solidFill>
                  <a:srgbClr val="FFFF00"/>
                </a:solidFill>
              </a:rPr>
              <a:t>Obligation de conservation de la surface</a:t>
            </a:r>
          </a:p>
          <a:p>
            <a:r>
              <a:rPr lang="fr-FR" dirty="0" smtClean="0">
                <a:solidFill>
                  <a:srgbClr val="FFFF00"/>
                </a:solidFill>
              </a:rPr>
              <a:t>Minerai et épontes stables</a:t>
            </a:r>
          </a:p>
          <a:p>
            <a:r>
              <a:rPr lang="fr-FR" dirty="0" smtClean="0">
                <a:solidFill>
                  <a:srgbClr val="FFFF00"/>
                </a:solidFill>
              </a:rPr>
              <a:t>Pas d’exigence relative à la puissance et le pendage</a:t>
            </a:r>
          </a:p>
          <a:p>
            <a:r>
              <a:rPr lang="fr-FR" dirty="0" smtClean="0">
                <a:solidFill>
                  <a:srgbClr val="FFFF00"/>
                </a:solidFill>
              </a:rPr>
              <a:t>Lors de l’emploi de engins automoteur ou scraper, la prise des couches est horizontale et lors d’un déblocage par gravité, les prises de couches sont oblique (incliné)</a:t>
            </a:r>
          </a:p>
          <a:p>
            <a:r>
              <a:rPr lang="fr-FR" dirty="0" smtClean="0">
                <a:solidFill>
                  <a:srgbClr val="FFFF00"/>
                </a:solidFill>
              </a:rPr>
              <a:t>Prise horizontale: P= 2 à 5%; d=0 à 3%</a:t>
            </a:r>
          </a:p>
          <a:p>
            <a:r>
              <a:rPr lang="fr-FR" dirty="0" smtClean="0">
                <a:solidFill>
                  <a:srgbClr val="FFFF00"/>
                </a:solidFill>
              </a:rPr>
              <a:t>Prise oblique: P= 3 à 8%; d=0 à 5%</a:t>
            </a:r>
          </a:p>
          <a:p>
            <a:endParaRPr lang="fr-FR" dirty="0" smtClean="0">
              <a:solidFill>
                <a:srgbClr val="FFFF00"/>
              </a:solidFill>
            </a:endParaRPr>
          </a:p>
          <a:p>
            <a:endParaRPr lang="fr-FR"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572560" cy="6286544"/>
          </a:xfrm>
          <a:solidFill>
            <a:srgbClr val="FFFF00"/>
          </a:solidFill>
        </p:spPr>
        <p:txBody>
          <a:bodyPr/>
          <a:lstStyle/>
          <a:p>
            <a:pPr algn="just"/>
            <a:endParaRPr lang="fr-FR" dirty="0" smtClean="0">
              <a:solidFill>
                <a:srgbClr val="C00000"/>
              </a:solidFill>
            </a:endParaRPr>
          </a:p>
          <a:p>
            <a:pPr algn="just"/>
            <a:r>
              <a:rPr lang="fr-FR" dirty="0" smtClean="0">
                <a:solidFill>
                  <a:srgbClr val="00B050"/>
                </a:solidFill>
              </a:rPr>
              <a:t>Par méthode d’exploitation, on comprend l’ordre établis, dans le temps et l’espace, de la conduite, dans les limites du bloc (panneau) d’exploitation, des travaux de creusement des excavations préparatoires et de traçage, ainsi que la technologie, la mécanisation et l’organisation des processus technologiques des travaux de dépilage. </a:t>
            </a:r>
            <a:endParaRPr lang="fr-FR" b="1" u="sng" dirty="0" smtClean="0">
              <a:solidFill>
                <a:srgbClr val="00B050"/>
              </a:solidFill>
            </a:endParaRPr>
          </a:p>
          <a:p>
            <a:pPr algn="just"/>
            <a:r>
              <a:rPr lang="fr-FR" dirty="0" smtClean="0">
                <a:solidFill>
                  <a:srgbClr val="00B050"/>
                </a:solidFill>
              </a:rPr>
              <a:t>Parmi les nombreuses classifications des méthodes d’exploitation, établis par des chercheurs  de renommés, tel que </a:t>
            </a:r>
            <a:r>
              <a:rPr lang="fr-FR" dirty="0" err="1" smtClean="0">
                <a:solidFill>
                  <a:srgbClr val="00B050"/>
                </a:solidFill>
              </a:rPr>
              <a:t>Agochkov</a:t>
            </a:r>
            <a:r>
              <a:rPr lang="fr-FR" dirty="0" smtClean="0">
                <a:solidFill>
                  <a:srgbClr val="00B050"/>
                </a:solidFill>
              </a:rPr>
              <a:t>, </a:t>
            </a:r>
            <a:r>
              <a:rPr lang="fr-FR" dirty="0" err="1" smtClean="0">
                <a:solidFill>
                  <a:srgbClr val="00B050"/>
                </a:solidFill>
              </a:rPr>
              <a:t>Baikonorov</a:t>
            </a:r>
            <a:r>
              <a:rPr lang="fr-FR" dirty="0" smtClean="0">
                <a:solidFill>
                  <a:srgbClr val="00B050"/>
                </a:solidFill>
              </a:rPr>
              <a:t>, Iminitov et d’autres, nous distinguons celle établis par V. Iminitov, basée sur le mode de maintien de l’espace d’exploitation au cours des travaux de dépilage.  </a:t>
            </a:r>
            <a:endParaRPr lang="fr-FR" b="1" u="sng" dirty="0" smtClean="0">
              <a:solidFill>
                <a:srgbClr val="00B050"/>
              </a:solidFill>
            </a:endParaRP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Pictures\2018-03-07\IMAGE0052.TIF"/>
          <p:cNvPicPr>
            <a:picLocks noGrp="1" noChangeAspect="1" noChangeArrowheads="1"/>
          </p:cNvPicPr>
          <p:nvPr>
            <p:ph idx="1"/>
          </p:nvPr>
        </p:nvPicPr>
        <p:blipFill>
          <a:blip r:embed="rId2"/>
          <a:srcRect/>
          <a:stretch>
            <a:fillRect/>
          </a:stretch>
        </p:blipFill>
        <p:spPr bwMode="auto">
          <a:xfrm>
            <a:off x="428596" y="571480"/>
            <a:ext cx="8358246" cy="5072098"/>
          </a:xfrm>
          <a:prstGeom prst="rect">
            <a:avLst/>
          </a:prstGeom>
          <a:noFill/>
        </p:spPr>
      </p:pic>
      <p:sp>
        <p:nvSpPr>
          <p:cNvPr id="5" name="ZoneTexte 4"/>
          <p:cNvSpPr txBox="1"/>
          <p:nvPr/>
        </p:nvSpPr>
        <p:spPr>
          <a:xfrm>
            <a:off x="1142976" y="5572140"/>
            <a:ext cx="6572296" cy="830997"/>
          </a:xfrm>
          <a:prstGeom prst="rect">
            <a:avLst/>
          </a:prstGeom>
          <a:noFill/>
        </p:spPr>
        <p:txBody>
          <a:bodyPr wrap="square" rtlCol="0">
            <a:spAutoFit/>
          </a:bodyPr>
          <a:lstStyle/>
          <a:p>
            <a:r>
              <a:rPr lang="fr-FR" sz="2400" dirty="0" smtClean="0"/>
              <a:t>Système d’exploitation avec soutènement par des matériaux artificiels sous formes de stots. </a:t>
            </a:r>
            <a:endParaRPr lang="fr-F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FFC000"/>
          </a:solidFill>
        </p:spPr>
        <p:txBody>
          <a:bodyPr/>
          <a:lstStyle/>
          <a:p>
            <a:r>
              <a:rPr lang="fr-FR" b="1" u="sng" dirty="0" smtClean="0"/>
              <a:t>Conditions d’application</a:t>
            </a:r>
          </a:p>
          <a:p>
            <a:r>
              <a:rPr lang="fr-FR" dirty="0" smtClean="0"/>
              <a:t>Filons de puissance inférieur à 5m inclus dans des terrains instables; là ou l’application des systèmes d’exploitation avec chambres vides est impossible</a:t>
            </a:r>
          </a:p>
          <a:p>
            <a:r>
              <a:rPr lang="fr-FR" dirty="0" smtClean="0"/>
              <a:t>Gisement très  riches en valeur marchande</a:t>
            </a:r>
          </a:p>
          <a:p>
            <a:r>
              <a:rPr lang="fr-FR" dirty="0" smtClean="0"/>
              <a:t>Terrains stable lorsque le minerai est ébouleux présentant des inclusions  meubles; des filons minces; des gites sillonnés de failles </a:t>
            </a:r>
            <a:r>
              <a:rPr lang="fr-FR" dirty="0" err="1" smtClean="0"/>
              <a:t>etc</a:t>
            </a:r>
            <a:r>
              <a:rPr lang="fr-FR" dirty="0" smtClean="0"/>
              <a:t> …</a:t>
            </a:r>
          </a:p>
          <a:p>
            <a:r>
              <a:rPr lang="fr-FR" dirty="0" smtClean="0"/>
              <a:t>Suivant le mode de soutènement; on distingue trois variantes</a:t>
            </a:r>
          </a:p>
          <a:p>
            <a:r>
              <a:rPr lang="fr-FR" dirty="0" smtClean="0"/>
              <a:t>Avec boisage par cadres (filons fortement </a:t>
            </a:r>
            <a:r>
              <a:rPr lang="fr-FR" dirty="0" err="1" smtClean="0"/>
              <a:t>pentés</a:t>
            </a:r>
            <a:r>
              <a:rPr lang="fr-FR" dirty="0" smtClean="0"/>
              <a:t> de faible puissance; minerai tendre et roches encaissantes instables). Avec boisage </a:t>
            </a:r>
            <a:r>
              <a:rPr lang="fr-FR" dirty="0" err="1" smtClean="0"/>
              <a:t>poussardé</a:t>
            </a:r>
            <a:r>
              <a:rPr lang="fr-FR" dirty="0" smtClean="0"/>
              <a:t> (filon minces et puissance moyenne); avec charpente (filon puissant plus de 4m)</a:t>
            </a:r>
          </a:p>
          <a:p>
            <a:r>
              <a:rPr lang="fr-FR" dirty="0" smtClean="0"/>
              <a:t>P= 2 à 20%; d= 5 à 30%</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Pictures\2018-03-07\IMAGE0054.TIF"/>
          <p:cNvPicPr>
            <a:picLocks noGrp="1" noChangeAspect="1" noChangeArrowheads="1"/>
          </p:cNvPicPr>
          <p:nvPr>
            <p:ph idx="1"/>
          </p:nvPr>
        </p:nvPicPr>
        <p:blipFill>
          <a:blip r:embed="rId2"/>
          <a:srcRect/>
          <a:stretch>
            <a:fillRect/>
          </a:stretch>
        </p:blipFill>
        <p:spPr bwMode="auto">
          <a:xfrm>
            <a:off x="214282" y="214290"/>
            <a:ext cx="8501122" cy="5214974"/>
          </a:xfrm>
          <a:prstGeom prst="rect">
            <a:avLst/>
          </a:prstGeom>
          <a:noFill/>
        </p:spPr>
      </p:pic>
      <p:sp>
        <p:nvSpPr>
          <p:cNvPr id="5" name="ZoneTexte 4"/>
          <p:cNvSpPr txBox="1"/>
          <p:nvPr/>
        </p:nvSpPr>
        <p:spPr>
          <a:xfrm>
            <a:off x="1000100" y="5500702"/>
            <a:ext cx="7715304" cy="830997"/>
          </a:xfrm>
          <a:prstGeom prst="rect">
            <a:avLst/>
          </a:prstGeom>
          <a:noFill/>
        </p:spPr>
        <p:txBody>
          <a:bodyPr wrap="square" rtlCol="0">
            <a:spAutoFit/>
          </a:bodyPr>
          <a:lstStyle/>
          <a:p>
            <a:r>
              <a:rPr lang="fr-FR" sz="2400" dirty="0" smtClean="0"/>
              <a:t>Système d’exploitation avec soutènement artificiel et par la suite remblayage de l’espace d’exploitation. </a:t>
            </a:r>
            <a:endParaRPr lang="fr-F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r>
              <a:rPr lang="fr-FR" b="1" u="sng" dirty="0" smtClean="0"/>
              <a:t>Conditions d’application</a:t>
            </a:r>
          </a:p>
          <a:p>
            <a:r>
              <a:rPr lang="fr-FR" dirty="0" smtClean="0"/>
              <a:t>Mêmes conditions que précédemment, seulement que les épontes peuvent </a:t>
            </a:r>
            <a:r>
              <a:rPr lang="fr-FR" dirty="0" err="1" smtClean="0"/>
              <a:t>etre</a:t>
            </a:r>
            <a:r>
              <a:rPr lang="fr-FR" dirty="0" smtClean="0"/>
              <a:t> très instable et aussi pour améliorer les indices extractifs</a:t>
            </a:r>
          </a:p>
          <a:p>
            <a:r>
              <a:rPr lang="fr-FR" smtClean="0"/>
              <a:t>P=  2 à 5%; d= 0 à 5%</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15148"/>
          </a:xfrm>
          <a:solidFill>
            <a:srgbClr val="FFFF00"/>
          </a:solidFill>
        </p:spPr>
        <p:txBody>
          <a:bodyPr>
            <a:normAutofit lnSpcReduction="10000"/>
          </a:bodyPr>
          <a:lstStyle/>
          <a:p>
            <a:r>
              <a:rPr lang="fr-FR" b="1" dirty="0" smtClean="0">
                <a:solidFill>
                  <a:srgbClr val="FF0000"/>
                </a:solidFill>
              </a:rPr>
              <a:t>Chapitre 3 </a:t>
            </a:r>
            <a:r>
              <a:rPr lang="fr-FR" b="1" dirty="0" smtClean="0"/>
              <a:t>-Schémas préparatoires des horizons lors de l’exploitation souterraine.</a:t>
            </a:r>
            <a:endParaRPr lang="fr-FR" dirty="0" smtClean="0"/>
          </a:p>
          <a:p>
            <a:r>
              <a:rPr lang="fr-FR" dirty="0" smtClean="0"/>
              <a:t> </a:t>
            </a:r>
          </a:p>
          <a:p>
            <a:r>
              <a:rPr lang="fr-FR" dirty="0" smtClean="0"/>
              <a:t>Le schéma préparatoire d’un gisement donné, est déterminé en fonction des éléments du gisement, propriétés physiques et mécaniques des roches minières, le mode de transport employer  et la méthode d’exploitation appliquée. L’un des principaux facteurs influant sur la préparation des horizons est la puissance des gisements.</a:t>
            </a:r>
          </a:p>
          <a:p>
            <a:r>
              <a:rPr lang="fr-FR" dirty="0" smtClean="0"/>
              <a:t>La préparation des gisements des minéraux utiles, se compose de la préparation des horizons (étages ou biens panneaux) et de la préparation des blocs d‘exploitation.</a:t>
            </a:r>
          </a:p>
          <a:p>
            <a:r>
              <a:rPr lang="fr-FR" dirty="0" smtClean="0"/>
              <a:t>La préparation des horizons, se compose de la division du champ minier en portions, dans les limites desquelles des excavations de préparation et de traçage sont aménagées, afin de permettre le commencement des travaux de dépilage.</a:t>
            </a:r>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00B050"/>
          </a:solidFill>
        </p:spPr>
        <p:txBody>
          <a:bodyPr/>
          <a:lstStyle/>
          <a:p>
            <a:r>
              <a:rPr lang="fr-FR" dirty="0" smtClean="0"/>
              <a:t>Les schémas de préparation des horizons peuvent être divisés en deux classes :</a:t>
            </a:r>
          </a:p>
          <a:p>
            <a:r>
              <a:rPr lang="fr-FR" dirty="0" smtClean="0"/>
              <a:t>a) -Les gisements inclinés et dressant sont divisés, par creusement de différentes excavations horizontales, en étages de hauteurs bien déterminées. A leurs tours les étages sont divisés, par creusement des montages, et des recoupes (gisement puissant, et de puissance moyenne), en blocs d’exploitation de longueurs bien déterminées.</a:t>
            </a:r>
          </a:p>
          <a:p>
            <a:r>
              <a:rPr lang="fr-FR" dirty="0" smtClean="0"/>
              <a:t>b) -Les gisements faiblement inclinés et plateures sont divisés suivant la surface, par creusement des galeries capital et celle de panneaux,   en panneaux, qui peuvent être à leurs tours divisés en blocs d’exploitation.</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T7063"/>
          <p:cNvPicPr>
            <a:picLocks noGrp="1"/>
          </p:cNvPicPr>
          <p:nvPr>
            <p:ph idx="1"/>
          </p:nvPr>
        </p:nvPicPr>
        <p:blipFill>
          <a:blip r:embed="rId2"/>
          <a:srcRect/>
          <a:stretch>
            <a:fillRect/>
          </a:stretch>
        </p:blipFill>
        <p:spPr bwMode="auto">
          <a:xfrm>
            <a:off x="2214546" y="3000372"/>
            <a:ext cx="5143536" cy="3071834"/>
          </a:xfrm>
          <a:prstGeom prst="rect">
            <a:avLst/>
          </a:prstGeom>
          <a:noFill/>
          <a:ln w="9525">
            <a:noFill/>
            <a:miter lim="800000"/>
            <a:headEnd/>
            <a:tailEnd/>
          </a:ln>
        </p:spPr>
      </p:pic>
      <p:pic>
        <p:nvPicPr>
          <p:cNvPr id="5" name="Image 4" descr="SATC181"/>
          <p:cNvPicPr/>
          <p:nvPr/>
        </p:nvPicPr>
        <p:blipFill>
          <a:blip r:embed="rId3"/>
          <a:srcRect/>
          <a:stretch>
            <a:fillRect/>
          </a:stretch>
        </p:blipFill>
        <p:spPr bwMode="auto">
          <a:xfrm>
            <a:off x="1785918" y="214290"/>
            <a:ext cx="5214974" cy="271655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TE081"/>
          <p:cNvPicPr>
            <a:picLocks noGrp="1"/>
          </p:cNvPicPr>
          <p:nvPr>
            <p:ph idx="1"/>
          </p:nvPr>
        </p:nvPicPr>
        <p:blipFill>
          <a:blip r:embed="rId2"/>
          <a:srcRect/>
          <a:stretch>
            <a:fillRect/>
          </a:stretch>
        </p:blipFill>
        <p:spPr bwMode="auto">
          <a:xfrm>
            <a:off x="857224" y="285728"/>
            <a:ext cx="7215238" cy="635798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T32B3"/>
          <p:cNvPicPr>
            <a:picLocks noGrp="1"/>
          </p:cNvPicPr>
          <p:nvPr>
            <p:ph idx="1"/>
          </p:nvPr>
        </p:nvPicPr>
        <p:blipFill>
          <a:blip r:embed="rId2"/>
          <a:srcRect/>
          <a:stretch>
            <a:fillRect/>
          </a:stretch>
        </p:blipFill>
        <p:spPr bwMode="auto">
          <a:xfrm>
            <a:off x="0" y="500042"/>
            <a:ext cx="9144000" cy="6357958"/>
          </a:xfrm>
          <a:prstGeom prst="rect">
            <a:avLst/>
          </a:prstGeom>
          <a:noFill/>
          <a:ln w="9525">
            <a:noFill/>
            <a:miter lim="800000"/>
            <a:headEnd/>
            <a:tailEnd/>
          </a:ln>
        </p:spPr>
      </p:pic>
      <p:sp>
        <p:nvSpPr>
          <p:cNvPr id="5" name="ZoneTexte 4"/>
          <p:cNvSpPr txBox="1"/>
          <p:nvPr/>
        </p:nvSpPr>
        <p:spPr>
          <a:xfrm>
            <a:off x="2143108" y="0"/>
            <a:ext cx="4429156" cy="461665"/>
          </a:xfrm>
          <a:prstGeom prst="rect">
            <a:avLst/>
          </a:prstGeom>
          <a:noFill/>
        </p:spPr>
        <p:txBody>
          <a:bodyPr wrap="square" rtlCol="0">
            <a:spAutoFit/>
          </a:bodyPr>
          <a:lstStyle/>
          <a:p>
            <a:r>
              <a:rPr lang="fr-FR" sz="2400" dirty="0" smtClean="0"/>
              <a:t>Schémas préparatoires  usuels</a:t>
            </a:r>
            <a:endParaRPr lang="fr-F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ns titre1980"/>
          <p:cNvPicPr>
            <a:picLocks noGrp="1"/>
          </p:cNvPicPr>
          <p:nvPr>
            <p:ph idx="1"/>
          </p:nvPr>
        </p:nvPicPr>
        <p:blipFill>
          <a:blip r:embed="rId2"/>
          <a:srcRect/>
          <a:stretch>
            <a:fillRect/>
          </a:stretch>
        </p:blipFill>
        <p:spPr bwMode="auto">
          <a:xfrm>
            <a:off x="0" y="214290"/>
            <a:ext cx="9144000" cy="5214710"/>
          </a:xfrm>
          <a:prstGeom prst="rect">
            <a:avLst/>
          </a:prstGeom>
          <a:noFill/>
          <a:ln w="38100" cmpd="thinThick">
            <a:solidFill>
              <a:srgbClr val="000000"/>
            </a:solidFill>
            <a:miter lim="800000"/>
            <a:headEnd/>
            <a:tailEnd/>
          </a:ln>
          <a:effectLst/>
        </p:spPr>
      </p:pic>
      <p:sp>
        <p:nvSpPr>
          <p:cNvPr id="5" name="ZoneTexte 4"/>
          <p:cNvSpPr txBox="1"/>
          <p:nvPr/>
        </p:nvSpPr>
        <p:spPr>
          <a:xfrm>
            <a:off x="1857356" y="5929330"/>
            <a:ext cx="6456896" cy="461665"/>
          </a:xfrm>
          <a:prstGeom prst="rect">
            <a:avLst/>
          </a:prstGeom>
          <a:noFill/>
        </p:spPr>
        <p:txBody>
          <a:bodyPr wrap="none" rtlCol="0">
            <a:spAutoFit/>
          </a:bodyPr>
          <a:lstStyle/>
          <a:p>
            <a:r>
              <a:rPr lang="fr-FR" sz="2400" dirty="0" smtClean="0"/>
              <a:t>Schéma d’un exemple de préparation d’un étage</a:t>
            </a:r>
            <a:endParaRPr lang="fr-F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571480"/>
            <a:ext cx="8715436" cy="6000792"/>
          </a:xfrm>
          <a:solidFill>
            <a:srgbClr val="FFFF00"/>
          </a:solidFill>
        </p:spPr>
        <p:txBody>
          <a:bodyPr/>
          <a:lstStyle/>
          <a:p>
            <a:pPr algn="just"/>
            <a:r>
              <a:rPr lang="fr-FR" dirty="0" smtClean="0">
                <a:solidFill>
                  <a:srgbClr val="00B050"/>
                </a:solidFill>
              </a:rPr>
              <a:t>Cette classification comporte trois classes de méthodes d’exploitation, à savoir ;</a:t>
            </a:r>
            <a:endParaRPr lang="fr-FR" b="1" u="sng" dirty="0" smtClean="0">
              <a:solidFill>
                <a:srgbClr val="00B050"/>
              </a:solidFill>
            </a:endParaRPr>
          </a:p>
          <a:p>
            <a:pPr algn="just"/>
            <a:r>
              <a:rPr lang="fr-FR" dirty="0" smtClean="0">
                <a:solidFill>
                  <a:srgbClr val="FF0000"/>
                </a:solidFill>
              </a:rPr>
              <a:t>* </a:t>
            </a:r>
            <a:r>
              <a:rPr lang="fr-FR" b="1" u="sng" dirty="0" smtClean="0">
                <a:solidFill>
                  <a:srgbClr val="FF0000"/>
                </a:solidFill>
              </a:rPr>
              <a:t>1</a:t>
            </a:r>
            <a:r>
              <a:rPr lang="fr-FR" b="1" u="sng" baseline="30000" dirty="0" smtClean="0">
                <a:solidFill>
                  <a:srgbClr val="FF0000"/>
                </a:solidFill>
              </a:rPr>
              <a:t>ère</a:t>
            </a:r>
            <a:r>
              <a:rPr lang="fr-FR" b="1" u="sng" dirty="0" smtClean="0">
                <a:solidFill>
                  <a:srgbClr val="FF0000"/>
                </a:solidFill>
              </a:rPr>
              <a:t> classe.</a:t>
            </a:r>
            <a:r>
              <a:rPr lang="fr-FR" b="1" dirty="0" smtClean="0">
                <a:solidFill>
                  <a:srgbClr val="FF0000"/>
                </a:solidFill>
              </a:rPr>
              <a:t> </a:t>
            </a:r>
            <a:endParaRPr lang="fr-FR" b="1" u="sng" dirty="0" smtClean="0">
              <a:solidFill>
                <a:srgbClr val="FF0000"/>
              </a:solidFill>
            </a:endParaRPr>
          </a:p>
          <a:p>
            <a:pPr algn="just"/>
            <a:r>
              <a:rPr lang="fr-FR" dirty="0" smtClean="0">
                <a:solidFill>
                  <a:srgbClr val="C00000"/>
                </a:solidFill>
              </a:rPr>
              <a:t>	</a:t>
            </a:r>
            <a:r>
              <a:rPr lang="fr-FR" dirty="0" smtClean="0">
                <a:solidFill>
                  <a:srgbClr val="00B050"/>
                </a:solidFill>
              </a:rPr>
              <a:t>Dans cette classe, les méthodes d’exploitation sont caractérisées par le maintien naturel de l’espace d’exploitation au cours des travaux de dépilage, éliminant ainsi les dépenses matérielles et de travail spéciaux pour réaliser les travaux d’exploitation, rendus possibles grâce à une stabilité certaine du massif rocheux. </a:t>
            </a:r>
            <a:endParaRPr lang="fr-FR" b="1" u="sng" dirty="0" smtClean="0">
              <a:solidFill>
                <a:srgbClr val="00B050"/>
              </a:solidFill>
            </a:endParaRPr>
          </a:p>
          <a:p>
            <a:pPr algn="just"/>
            <a:r>
              <a:rPr lang="fr-FR" dirty="0" smtClean="0">
                <a:solidFill>
                  <a:srgbClr val="00B050"/>
                </a:solidFill>
              </a:rPr>
              <a:t>	Les méthodes de cette classe, sont caractérisées par de grandes productivités des blocs (panneaux) d’exploitation, faible dépenses, et de grandes pertes de la matière minéralisée dans les piliers de protection. </a:t>
            </a:r>
            <a:endParaRPr lang="fr-FR" b="1" u="sng" dirty="0" smtClean="0">
              <a:solidFill>
                <a:srgbClr val="00B050"/>
              </a:solidFill>
            </a:endParaRP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FFFF00"/>
          </a:solidFill>
        </p:spPr>
        <p:txBody>
          <a:bodyPr>
            <a:normAutofit fontScale="85000" lnSpcReduction="20000"/>
          </a:bodyPr>
          <a:lstStyle/>
          <a:p>
            <a:r>
              <a:rPr lang="fr-FR" dirty="0" smtClean="0"/>
              <a:t>Le chois entre une préparation dans le minerai ou bien dans le rocher est déterminé en fonction des propriétés physiques et mécaniques des roches minières, le schéma d’aérage appliqué, et le sens de la conduite des travaux de dépilage dans l’étage (panneau).</a:t>
            </a:r>
          </a:p>
          <a:p>
            <a:r>
              <a:rPr lang="fr-FR" dirty="0" smtClean="0"/>
              <a:t>Lors de la conduite des travaux miniers, les travaux préparatoires d’un gisement donné sont caractérisés par deux indices distincts, à savoir : Volume spécifique des travaux préparatoires et le coefficient des travaux préparatoires.</a:t>
            </a:r>
          </a:p>
          <a:p>
            <a:r>
              <a:rPr lang="fr-FR" dirty="0" smtClean="0"/>
              <a:t>L e volume spécifique des travaux préparatoires est déterminé par le  rapport de la somme de tous les volumes des excavations préparatoires (</a:t>
            </a:r>
            <a:r>
              <a:rPr lang="fr-FR" dirty="0" err="1" smtClean="0"/>
              <a:t>V</a:t>
            </a:r>
            <a:r>
              <a:rPr lang="fr-FR" baseline="-25000" dirty="0" err="1" smtClean="0"/>
              <a:t>pr</a:t>
            </a:r>
            <a:r>
              <a:rPr lang="fr-FR" dirty="0" smtClean="0"/>
              <a:t>), et celle de traçage (</a:t>
            </a:r>
            <a:r>
              <a:rPr lang="fr-FR" dirty="0" err="1" smtClean="0"/>
              <a:t>V</a:t>
            </a:r>
            <a:r>
              <a:rPr lang="fr-FR" baseline="-25000" dirty="0" err="1" smtClean="0"/>
              <a:t>tr</a:t>
            </a:r>
            <a:r>
              <a:rPr lang="fr-FR" dirty="0" smtClean="0"/>
              <a:t>), et le volume total de la portion préparée (V</a:t>
            </a:r>
            <a:r>
              <a:rPr lang="fr-FR" baseline="-25000" dirty="0" smtClean="0"/>
              <a:t>TPP</a:t>
            </a:r>
            <a:r>
              <a:rPr lang="fr-FR" dirty="0" smtClean="0"/>
              <a:t>).  </a:t>
            </a:r>
          </a:p>
          <a:p>
            <a:r>
              <a:rPr lang="fr-FR" dirty="0" smtClean="0"/>
              <a:t> </a:t>
            </a:r>
          </a:p>
          <a:p>
            <a:r>
              <a:rPr lang="fr-FR" sz="2800" b="1" dirty="0" smtClean="0"/>
              <a:t>V</a:t>
            </a:r>
            <a:r>
              <a:rPr lang="fr-FR" sz="2800" b="1" baseline="-25000" dirty="0" smtClean="0"/>
              <a:t>s</a:t>
            </a:r>
            <a:r>
              <a:rPr lang="fr-FR" sz="2800" b="1" dirty="0" smtClean="0"/>
              <a:t> = [∑ (</a:t>
            </a:r>
            <a:r>
              <a:rPr lang="fr-FR" sz="2800" b="1" dirty="0" err="1" smtClean="0"/>
              <a:t>V</a:t>
            </a:r>
            <a:r>
              <a:rPr lang="fr-FR" sz="2800" b="1" baseline="-25000" dirty="0" err="1" smtClean="0"/>
              <a:t>pr</a:t>
            </a:r>
            <a:r>
              <a:rPr lang="fr-FR" sz="2800" b="1" dirty="0" smtClean="0"/>
              <a:t> + </a:t>
            </a:r>
            <a:r>
              <a:rPr lang="fr-FR" sz="2800" b="1" dirty="0" err="1" smtClean="0"/>
              <a:t>V</a:t>
            </a:r>
            <a:r>
              <a:rPr lang="fr-FR" sz="2800" b="1" baseline="-25000" dirty="0" err="1" smtClean="0"/>
              <a:t>tr</a:t>
            </a:r>
            <a:r>
              <a:rPr lang="fr-FR" sz="2800" b="1" dirty="0" smtClean="0"/>
              <a:t> ) / V</a:t>
            </a:r>
            <a:r>
              <a:rPr lang="fr-FR" sz="2800" b="1" baseline="-25000" dirty="0" smtClean="0"/>
              <a:t>TPP</a:t>
            </a:r>
            <a:r>
              <a:rPr lang="fr-FR" sz="2800" b="1" dirty="0" smtClean="0"/>
              <a:t>]. 100%,   </a:t>
            </a:r>
            <a:r>
              <a:rPr lang="fr-FR" dirty="0" smtClean="0"/>
              <a:t>                     </a:t>
            </a:r>
          </a:p>
          <a:p>
            <a:r>
              <a:rPr lang="fr-FR" dirty="0" smtClean="0"/>
              <a:t>  	</a:t>
            </a:r>
          </a:p>
          <a:p>
            <a:r>
              <a:rPr lang="fr-FR" dirty="0" smtClean="0"/>
              <a:t>Le coefficient des travaux préparatoires est déterminé par le rapport de la somme totale de toute les longueurs des excavations préparatoires ( </a:t>
            </a:r>
            <a:r>
              <a:rPr lang="fr-FR" dirty="0" err="1" smtClean="0"/>
              <a:t>L</a:t>
            </a:r>
            <a:r>
              <a:rPr lang="fr-FR" baseline="-25000" dirty="0" err="1" smtClean="0"/>
              <a:t>pr</a:t>
            </a:r>
            <a:r>
              <a:rPr lang="fr-FR" dirty="0" smtClean="0"/>
              <a:t>), et celle de traçage (</a:t>
            </a:r>
            <a:r>
              <a:rPr lang="fr-FR" dirty="0" err="1" smtClean="0"/>
              <a:t>L</a:t>
            </a:r>
            <a:r>
              <a:rPr lang="fr-FR" baseline="-25000" dirty="0" err="1" smtClean="0"/>
              <a:t>tr</a:t>
            </a:r>
            <a:r>
              <a:rPr lang="fr-FR" dirty="0" smtClean="0"/>
              <a:t>), et la quantité totale de la portion préparée ( Q</a:t>
            </a:r>
            <a:r>
              <a:rPr lang="fr-FR" baseline="-25000" dirty="0" smtClean="0"/>
              <a:t>TPP</a:t>
            </a:r>
            <a:r>
              <a:rPr lang="fr-FR" dirty="0" smtClean="0"/>
              <a:t>). Le coefficient des travaux préparatoires indique la quantité en mètres qu’il faut creuser pour préparer 1000 t aux travaux de dépilage.</a:t>
            </a:r>
          </a:p>
          <a:p>
            <a:r>
              <a:rPr lang="fr-FR" dirty="0" smtClean="0"/>
              <a:t> </a:t>
            </a:r>
          </a:p>
          <a:p>
            <a:r>
              <a:rPr lang="fr-FR" sz="2800" b="1" dirty="0" smtClean="0"/>
              <a:t>K</a:t>
            </a:r>
            <a:r>
              <a:rPr lang="fr-FR" sz="2800" b="1" baseline="-25000" dirty="0" smtClean="0"/>
              <a:t>P</a:t>
            </a:r>
            <a:r>
              <a:rPr lang="fr-FR" sz="2800" b="1" dirty="0" smtClean="0"/>
              <a:t> = [∑( </a:t>
            </a:r>
            <a:r>
              <a:rPr lang="fr-FR" sz="2800" b="1" dirty="0" err="1" smtClean="0"/>
              <a:t>L</a:t>
            </a:r>
            <a:r>
              <a:rPr lang="fr-FR" sz="2800" b="1" baseline="-25000" dirty="0" err="1" smtClean="0"/>
              <a:t>pr</a:t>
            </a:r>
            <a:r>
              <a:rPr lang="fr-FR" sz="2800" b="1" dirty="0" smtClean="0"/>
              <a:t> + </a:t>
            </a:r>
            <a:r>
              <a:rPr lang="fr-FR" sz="2800" b="1" dirty="0" err="1" smtClean="0"/>
              <a:t>L</a:t>
            </a:r>
            <a:r>
              <a:rPr lang="fr-FR" sz="2800" b="1" baseline="-25000" dirty="0" err="1" smtClean="0"/>
              <a:t>tr</a:t>
            </a:r>
            <a:r>
              <a:rPr lang="fr-FR" sz="2800" b="1" dirty="0" smtClean="0"/>
              <a:t> ) / Q</a:t>
            </a:r>
            <a:r>
              <a:rPr lang="fr-FR" sz="2800" b="1" baseline="-25000" dirty="0" smtClean="0"/>
              <a:t>TPP</a:t>
            </a:r>
            <a:r>
              <a:rPr lang="fr-FR" sz="2800" b="1" dirty="0" smtClean="0"/>
              <a:t>]. 1000, m / 1000 t,         </a:t>
            </a:r>
          </a:p>
          <a:p>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6215106"/>
          </a:xfrm>
          <a:solidFill>
            <a:srgbClr val="FFFF00"/>
          </a:solidFill>
        </p:spPr>
        <p:txBody>
          <a:bodyPr>
            <a:normAutofit fontScale="85000" lnSpcReduction="20000"/>
          </a:bodyPr>
          <a:lstStyle/>
          <a:p>
            <a:r>
              <a:rPr lang="fr-FR" dirty="0" smtClean="0">
                <a:solidFill>
                  <a:srgbClr val="00B050"/>
                </a:solidFill>
              </a:rPr>
              <a:t>Dans tous les cas de figure, pour choisir une technologie d’extraction d’un gisement donné, il faut procéder avant tout à une comparaison technique, qui réside dans la recherches et le chois de toute les variantes d’exploitation techniquement possible à appliquer ; ensuite établir tous les dessins technique suivant les éléments constructif de chaque variante concurrente, et les schémas technologique spécifique à chacune d’elle. A la fin, et sur la base d’une modélisation mathématique, nous procédons à la comparaison économique des variantes concurrentes. </a:t>
            </a:r>
          </a:p>
          <a:p>
            <a:r>
              <a:rPr lang="fr-FR" dirty="0" smtClean="0">
                <a:solidFill>
                  <a:srgbClr val="00B050"/>
                </a:solidFill>
              </a:rPr>
              <a:t>   Le schéma préparatoire d’un gisement donné, est déterminé en fonction des éléments du gisement, propriétés physiques et mécaniques des roches minières, le mode de transport employer, et la méthode d’exploitation appliquée. L’un des principaux facteurs influant sur la préparation des horizons est la puissance des gisements.</a:t>
            </a:r>
          </a:p>
          <a:p>
            <a:r>
              <a:rPr lang="fr-FR" dirty="0" smtClean="0">
                <a:solidFill>
                  <a:srgbClr val="00B050"/>
                </a:solidFill>
              </a:rPr>
              <a:t> 	  La préparation des gisements des minéraux utiles, se compose de la préparation des horizons (étages ou biens panneaux), et de la préparation des blocs d‘exploitation.</a:t>
            </a:r>
          </a:p>
          <a:p>
            <a:r>
              <a:rPr lang="fr-FR" dirty="0" smtClean="0">
                <a:solidFill>
                  <a:srgbClr val="00B050"/>
                </a:solidFill>
              </a:rPr>
              <a:t> 	  La préparation des horizons, se compose de la division du champ minier en portions, dans les limites desquelles des excavations de préparation, et de traçage sont aménagées, afin de permettre le commencement des travaux de dépilage.</a:t>
            </a:r>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571456"/>
            <a:ext cx="8429684" cy="6286544"/>
          </a:xfrm>
          <a:solidFill>
            <a:srgbClr val="FFFF00"/>
          </a:solidFill>
        </p:spPr>
        <p:txBody>
          <a:bodyPr/>
          <a:lstStyle/>
          <a:p>
            <a:endParaRPr lang="fr-FR" dirty="0" smtClean="0"/>
          </a:p>
          <a:p>
            <a:endParaRPr lang="fr-FR" dirty="0" smtClean="0"/>
          </a:p>
          <a:p>
            <a:endParaRPr lang="fr-FR" dirty="0" smtClean="0"/>
          </a:p>
          <a:p>
            <a:pPr algn="ctr">
              <a:buNone/>
            </a:pPr>
            <a:endParaRPr lang="fr-FR" dirty="0" smtClean="0"/>
          </a:p>
        </p:txBody>
      </p:sp>
      <p:sp>
        <p:nvSpPr>
          <p:cNvPr id="4" name="Rectangle 3"/>
          <p:cNvSpPr/>
          <p:nvPr/>
        </p:nvSpPr>
        <p:spPr>
          <a:xfrm>
            <a:off x="357158" y="2285992"/>
            <a:ext cx="8358246" cy="923330"/>
          </a:xfrm>
          <a:prstGeom prst="rect">
            <a:avLst/>
          </a:prstGeom>
          <a:noFill/>
        </p:spPr>
        <p:txBody>
          <a:bodyPr wrap="square" lIns="91440" tIns="45720" rIns="91440" bIns="45720">
            <a:spAutoFit/>
          </a:bodyPr>
          <a:lstStyle/>
          <a:p>
            <a:pPr algn="ctr"/>
            <a:r>
              <a:rPr lang="fr-FR" sz="5400" b="1" cap="none" spc="0" dirty="0" smtClean="0">
                <a:ln w="1905"/>
                <a:solidFill>
                  <a:srgbClr val="00B050"/>
                </a:solidFill>
                <a:effectLst>
                  <a:innerShdw blurRad="69850" dist="43180" dir="5400000">
                    <a:srgbClr val="000000">
                      <a:alpha val="65000"/>
                    </a:srgbClr>
                  </a:innerShdw>
                </a:effectLst>
              </a:rPr>
              <a:t>MERCI</a:t>
            </a:r>
            <a:endParaRPr lang="fr-FR" sz="5400" b="1" cap="none" spc="0" dirty="0">
              <a:ln w="1905"/>
              <a:solidFill>
                <a:srgbClr val="00B05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642918"/>
            <a:ext cx="8643998" cy="6000792"/>
          </a:xfrm>
          <a:solidFill>
            <a:srgbClr val="FFFF00"/>
          </a:solidFill>
        </p:spPr>
        <p:txBody>
          <a:bodyPr/>
          <a:lstStyle/>
          <a:p>
            <a:pPr algn="just"/>
            <a:r>
              <a:rPr lang="fr-FR" dirty="0" smtClean="0">
                <a:solidFill>
                  <a:srgbClr val="FF0000"/>
                </a:solidFill>
              </a:rPr>
              <a:t>*</a:t>
            </a:r>
            <a:r>
              <a:rPr lang="fr-FR" b="1" dirty="0" smtClean="0">
                <a:solidFill>
                  <a:srgbClr val="FF0000"/>
                </a:solidFill>
              </a:rPr>
              <a:t> </a:t>
            </a:r>
            <a:r>
              <a:rPr lang="fr-FR" b="1" u="sng" dirty="0" smtClean="0">
                <a:solidFill>
                  <a:srgbClr val="FF0000"/>
                </a:solidFill>
              </a:rPr>
              <a:t>2</a:t>
            </a:r>
            <a:r>
              <a:rPr lang="fr-FR" b="1" u="sng" baseline="30000" dirty="0" smtClean="0">
                <a:solidFill>
                  <a:srgbClr val="FF0000"/>
                </a:solidFill>
              </a:rPr>
              <a:t>ème</a:t>
            </a:r>
            <a:r>
              <a:rPr lang="fr-FR" b="1" u="sng" dirty="0" smtClean="0">
                <a:solidFill>
                  <a:srgbClr val="FF0000"/>
                </a:solidFill>
              </a:rPr>
              <a:t> classe.</a:t>
            </a:r>
            <a:endParaRPr lang="fr-FR" dirty="0" smtClean="0">
              <a:solidFill>
                <a:srgbClr val="FF0000"/>
              </a:solidFill>
            </a:endParaRPr>
          </a:p>
          <a:p>
            <a:pPr algn="just"/>
            <a:r>
              <a:rPr lang="fr-FR" dirty="0" smtClean="0">
                <a:solidFill>
                  <a:srgbClr val="C00000"/>
                </a:solidFill>
              </a:rPr>
              <a:t>	</a:t>
            </a:r>
            <a:r>
              <a:rPr lang="fr-FR" dirty="0" smtClean="0">
                <a:solidFill>
                  <a:srgbClr val="00B050"/>
                </a:solidFill>
              </a:rPr>
              <a:t>Les méthodes d’exploitation faisant partie de cette classe, sont basées sur le foudroyage du minerai et des roches encaissantes. Elles sont caractérisées par de faibles dépenses matérielles et de travail lors du contrôle de la pression des terrains au cours des travaux de dépilage, ainsi que de grandes productivités des blocs (panneaux) d’exploitation, et de mauvais indices qualitatifs et quantitatifs lors du soutirage du minerais.</a:t>
            </a:r>
          </a:p>
          <a:p>
            <a:endParaRPr lang="fr-FR"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642918"/>
            <a:ext cx="8715436" cy="6000792"/>
          </a:xfrm>
          <a:solidFill>
            <a:srgbClr val="FFFF00"/>
          </a:solidFill>
        </p:spPr>
        <p:txBody>
          <a:bodyPr>
            <a:normAutofit lnSpcReduction="10000"/>
          </a:bodyPr>
          <a:lstStyle/>
          <a:p>
            <a:pPr algn="just"/>
            <a:r>
              <a:rPr lang="fr-FR" dirty="0" smtClean="0">
                <a:solidFill>
                  <a:srgbClr val="FF0000"/>
                </a:solidFill>
              </a:rPr>
              <a:t>*</a:t>
            </a:r>
            <a:r>
              <a:rPr lang="fr-FR" b="1" dirty="0" smtClean="0">
                <a:solidFill>
                  <a:srgbClr val="FF0000"/>
                </a:solidFill>
              </a:rPr>
              <a:t> </a:t>
            </a:r>
            <a:r>
              <a:rPr lang="fr-FR" b="1" u="sng" dirty="0" smtClean="0">
                <a:solidFill>
                  <a:srgbClr val="FF0000"/>
                </a:solidFill>
              </a:rPr>
              <a:t>3</a:t>
            </a:r>
            <a:r>
              <a:rPr lang="fr-FR" b="1" u="sng" baseline="30000" dirty="0" smtClean="0">
                <a:solidFill>
                  <a:srgbClr val="FF0000"/>
                </a:solidFill>
              </a:rPr>
              <a:t>ème</a:t>
            </a:r>
            <a:r>
              <a:rPr lang="fr-FR" b="1" u="sng" dirty="0" smtClean="0">
                <a:solidFill>
                  <a:srgbClr val="FF0000"/>
                </a:solidFill>
              </a:rPr>
              <a:t> classe.</a:t>
            </a:r>
            <a:endParaRPr lang="fr-FR" dirty="0" smtClean="0">
              <a:solidFill>
                <a:srgbClr val="FF0000"/>
              </a:solidFill>
            </a:endParaRPr>
          </a:p>
          <a:p>
            <a:pPr algn="just"/>
            <a:r>
              <a:rPr lang="fr-FR" b="1" dirty="0" smtClean="0">
                <a:solidFill>
                  <a:srgbClr val="C00000"/>
                </a:solidFill>
              </a:rPr>
              <a:t>	</a:t>
            </a:r>
            <a:r>
              <a:rPr lang="fr-FR" dirty="0" smtClean="0">
                <a:solidFill>
                  <a:srgbClr val="00B050"/>
                </a:solidFill>
              </a:rPr>
              <a:t>Lors de l’application des méthodes d’exploitation de cette classe, l’espace d’exploitation au cours des travaux de dépilage est maintenu artificiellement (remblais, stots en bois où métalliques).</a:t>
            </a:r>
            <a:endParaRPr lang="fr-FR" b="1" dirty="0" smtClean="0">
              <a:solidFill>
                <a:srgbClr val="00B050"/>
              </a:solidFill>
            </a:endParaRPr>
          </a:p>
          <a:p>
            <a:pPr algn="just"/>
            <a:r>
              <a:rPr lang="fr-FR" dirty="0" smtClean="0">
                <a:solidFill>
                  <a:srgbClr val="00B050"/>
                </a:solidFill>
              </a:rPr>
              <a:t>	Cette classe de méthodes d’exploitation est caractérisées par des dépenses de temps de travail et matériel supplémentaire pour la réalisation des travaux de soutènement artificiel lors de la conduite des travaux de dépilage, ce qui entraîne une augmentation sensible du prix de revient d’une tonne de minerai extraite, et un faible avancement des travaux d’exploitation. En contre partie, cette classe de méthodes d’exploitation, nous permet d’assurer de meilleurs indices qualitatifs et quantitatifs.</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715436" cy="6215106"/>
          </a:xfrm>
        </p:spPr>
        <p:txBody>
          <a:bodyPr>
            <a:normAutofit lnSpcReduction="10000"/>
          </a:bodyPr>
          <a:lstStyle/>
          <a:p>
            <a:r>
              <a:rPr lang="fr-FR" b="1" u="sng" dirty="0" smtClean="0"/>
              <a:t>Classes des méthodes d’exploitation.</a:t>
            </a:r>
            <a:endParaRPr lang="fr-FR" dirty="0" smtClean="0"/>
          </a:p>
          <a:p>
            <a:r>
              <a:rPr lang="fr-FR" b="1" dirty="0" smtClean="0"/>
              <a:t>Groupes et méthodes d’exploitation de la première classe</a:t>
            </a:r>
          </a:p>
          <a:p>
            <a:r>
              <a:rPr lang="fr-FR" dirty="0" smtClean="0">
                <a:solidFill>
                  <a:srgbClr val="C00000"/>
                </a:solidFill>
              </a:rPr>
              <a:t>A - méthodes d’exploitation avec déblocage</a:t>
            </a:r>
          </a:p>
          <a:p>
            <a:r>
              <a:rPr lang="fr-FR" dirty="0" smtClean="0"/>
              <a:t>     mécanisé dans l’espace d’exploitation.</a:t>
            </a:r>
          </a:p>
          <a:p>
            <a:r>
              <a:rPr lang="fr-FR" dirty="0" smtClean="0"/>
              <a:t>  1 – méthodes d’exploitation à front continue.</a:t>
            </a:r>
          </a:p>
          <a:p>
            <a:r>
              <a:rPr lang="fr-FR" dirty="0" smtClean="0"/>
              <a:t>  2 – méthodes d’exploitation par chambres et</a:t>
            </a:r>
          </a:p>
          <a:p>
            <a:r>
              <a:rPr lang="fr-FR" dirty="0" smtClean="0"/>
              <a:t>      piliers.</a:t>
            </a:r>
          </a:p>
          <a:p>
            <a:r>
              <a:rPr lang="fr-FR" dirty="0" smtClean="0">
                <a:solidFill>
                  <a:srgbClr val="C00000"/>
                </a:solidFill>
              </a:rPr>
              <a:t>B – méthodes d’exploitation avec déblocage</a:t>
            </a:r>
          </a:p>
          <a:p>
            <a:r>
              <a:rPr lang="fr-FR" dirty="0" smtClean="0">
                <a:solidFill>
                  <a:srgbClr val="C00000"/>
                </a:solidFill>
              </a:rPr>
              <a:t>       par gravité.</a:t>
            </a:r>
          </a:p>
          <a:p>
            <a:r>
              <a:rPr lang="fr-FR" dirty="0" smtClean="0"/>
              <a:t>1 – méthodes d’exploitation par chambres</a:t>
            </a:r>
          </a:p>
          <a:p>
            <a:r>
              <a:rPr lang="fr-FR" dirty="0" smtClean="0"/>
              <a:t>      magasins.</a:t>
            </a:r>
          </a:p>
          <a:p>
            <a:r>
              <a:rPr lang="fr-FR" dirty="0" smtClean="0"/>
              <a:t>2 – méthodes d’exploitation par chambres</a:t>
            </a:r>
          </a:p>
          <a:p>
            <a:r>
              <a:rPr lang="fr-FR" dirty="0" smtClean="0"/>
              <a:t>       vides.</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acer\Pictures\2018-03-07\IMAGE0050.TIF"/>
          <p:cNvPicPr>
            <a:picLocks noGrp="1"/>
          </p:cNvPicPr>
          <p:nvPr>
            <p:ph idx="1"/>
          </p:nvPr>
        </p:nvPicPr>
        <p:blipFill>
          <a:blip r:embed="rId2"/>
          <a:srcRect/>
          <a:stretch>
            <a:fillRect/>
          </a:stretch>
        </p:blipFill>
        <p:spPr bwMode="auto">
          <a:xfrm>
            <a:off x="1142976" y="785794"/>
            <a:ext cx="7000924" cy="4143404"/>
          </a:xfrm>
          <a:prstGeom prst="rect">
            <a:avLst/>
          </a:prstGeom>
          <a:noFill/>
          <a:ln w="9525">
            <a:noFill/>
            <a:miter lim="800000"/>
            <a:headEnd/>
            <a:tailEnd/>
          </a:ln>
        </p:spPr>
      </p:pic>
      <p:sp>
        <p:nvSpPr>
          <p:cNvPr id="5" name="ZoneTexte 4"/>
          <p:cNvSpPr txBox="1"/>
          <p:nvPr/>
        </p:nvSpPr>
        <p:spPr>
          <a:xfrm>
            <a:off x="2500298" y="5429264"/>
            <a:ext cx="5193473" cy="461665"/>
          </a:xfrm>
          <a:prstGeom prst="rect">
            <a:avLst/>
          </a:prstGeom>
          <a:noFill/>
        </p:spPr>
        <p:txBody>
          <a:bodyPr wrap="none" rtlCol="0">
            <a:spAutoFit/>
          </a:bodyPr>
          <a:lstStyle/>
          <a:p>
            <a:r>
              <a:rPr lang="fr-FR" sz="2400" dirty="0" smtClean="0"/>
              <a:t>Système d’exploitation à front continu</a:t>
            </a:r>
            <a:endParaRPr lang="fr-F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a:solidFill>
            <a:srgbClr val="FFFF00"/>
          </a:solidFill>
        </p:spPr>
        <p:txBody>
          <a:bodyPr/>
          <a:lstStyle/>
          <a:p>
            <a:r>
              <a:rPr lang="fr-FR" b="1" dirty="0" smtClean="0"/>
              <a:t>Conditions d’application</a:t>
            </a:r>
          </a:p>
          <a:p>
            <a:r>
              <a:rPr lang="fr-FR" dirty="0" smtClean="0"/>
              <a:t>Petit gisements</a:t>
            </a:r>
          </a:p>
          <a:p>
            <a:r>
              <a:rPr lang="fr-FR" dirty="0" smtClean="0"/>
              <a:t>Gisements </a:t>
            </a:r>
            <a:r>
              <a:rPr lang="fr-FR" dirty="0" err="1" smtClean="0"/>
              <a:t>plateurs</a:t>
            </a:r>
            <a:endParaRPr lang="fr-FR" dirty="0" smtClean="0"/>
          </a:p>
          <a:p>
            <a:r>
              <a:rPr lang="fr-FR" dirty="0" smtClean="0"/>
              <a:t>Teneur du minerai très variable minerai </a:t>
            </a:r>
          </a:p>
          <a:p>
            <a:r>
              <a:rPr lang="fr-FR" dirty="0" smtClean="0"/>
              <a:t>Gisements avec minerai pauvre </a:t>
            </a:r>
          </a:p>
          <a:p>
            <a:r>
              <a:rPr lang="fr-FR" dirty="0" smtClean="0"/>
              <a:t>Faible puissance</a:t>
            </a:r>
          </a:p>
          <a:p>
            <a:r>
              <a:rPr lang="fr-FR" dirty="0" smtClean="0"/>
              <a:t>Minerai et roches stériles très stable</a:t>
            </a:r>
          </a:p>
          <a:p>
            <a:pPr>
              <a:buNone/>
            </a:pPr>
            <a:endParaRPr lang="fr-FR" dirty="0" smtClean="0"/>
          </a:p>
          <a:p>
            <a:pPr>
              <a:buNone/>
            </a:pPr>
            <a:r>
              <a:rPr lang="fr-FR" dirty="0" smtClean="0"/>
              <a:t>Généralement les piliers de protection sont  abandonné d’une manière irrégulière là ou les portions sont pauvre en teneur.</a:t>
            </a:r>
          </a:p>
          <a:p>
            <a:pPr>
              <a:buNone/>
            </a:pPr>
            <a:r>
              <a:rPr lang="fr-FR" dirty="0" smtClean="0"/>
              <a:t>P =15 à 40 %</a:t>
            </a:r>
          </a:p>
          <a:p>
            <a:pPr>
              <a:buNone/>
            </a:pPr>
            <a:r>
              <a:rPr lang="fr-FR" dirty="0" smtClean="0"/>
              <a:t>d= 5 à 25% </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738</TotalTime>
  <Words>1105</Words>
  <Application>Microsoft Office PowerPoint</Application>
  <PresentationFormat>Affichage à l'écran (4:3)</PresentationFormat>
  <Paragraphs>180</Paragraphs>
  <Slides>42</Slides>
  <Notes>20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lms</dc:creator>
  <cp:lastModifiedBy>acer</cp:lastModifiedBy>
  <cp:revision>18</cp:revision>
  <dcterms:created xsi:type="dcterms:W3CDTF">2012-01-21T20:15:50Z</dcterms:created>
  <dcterms:modified xsi:type="dcterms:W3CDTF">2020-03-03T21:33:11Z</dcterms:modified>
</cp:coreProperties>
</file>