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03" r:id="rId2"/>
    <p:sldId id="601" r:id="rId3"/>
    <p:sldId id="602" r:id="rId4"/>
    <p:sldId id="592" r:id="rId5"/>
    <p:sldId id="593" r:id="rId6"/>
    <p:sldId id="594" r:id="rId7"/>
    <p:sldId id="595" r:id="rId8"/>
    <p:sldId id="596" r:id="rId9"/>
    <p:sldId id="604" r:id="rId10"/>
    <p:sldId id="597" r:id="rId11"/>
    <p:sldId id="598" r:id="rId12"/>
    <p:sldId id="599" r:id="rId13"/>
    <p:sldId id="605" r:id="rId14"/>
    <p:sldId id="607" r:id="rId15"/>
    <p:sldId id="606" r:id="rId16"/>
    <p:sldId id="608" r:id="rId17"/>
    <p:sldId id="609" r:id="rId18"/>
    <p:sldId id="610" r:id="rId19"/>
    <p:sldId id="611" r:id="rId20"/>
    <p:sldId id="612" r:id="rId21"/>
    <p:sldId id="613" r:id="rId22"/>
    <p:sldId id="614" r:id="rId23"/>
    <p:sldId id="615" r:id="rId24"/>
    <p:sldId id="616" r:id="rId25"/>
    <p:sldId id="617" r:id="rId26"/>
    <p:sldId id="406" r:id="rId27"/>
  </p:sldIdLst>
  <p:sldSz cx="9118600" cy="6845300"/>
  <p:notesSz cx="9872663" cy="67421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FD17"/>
    <a:srgbClr val="D0FEA2"/>
    <a:srgbClr val="BCF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2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040" cy="33773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905" y="0"/>
            <a:ext cx="4278040" cy="337731"/>
          </a:xfrm>
          <a:prstGeom prst="rect">
            <a:avLst/>
          </a:prstGeom>
        </p:spPr>
        <p:txBody>
          <a:bodyPr vert="horz" lIns="91440" tIns="45720" rIns="91440" bIns="45720" rtlCol="0"/>
          <a:lstStyle>
            <a:lvl1pPr algn="r">
              <a:defRPr sz="1200"/>
            </a:lvl1pPr>
          </a:lstStyle>
          <a:p>
            <a:fld id="{9E2BEFC8-8B99-4A3F-98A1-060956633ECF}" type="datetimeFigureOut">
              <a:rPr lang="fr-FR" smtClean="0"/>
              <a:pPr/>
              <a:t>31/03/2020</a:t>
            </a:fld>
            <a:endParaRPr lang="fr-FR"/>
          </a:p>
        </p:txBody>
      </p:sp>
      <p:sp>
        <p:nvSpPr>
          <p:cNvPr id="4" name="Espace réservé de l'image des diapositives 3"/>
          <p:cNvSpPr>
            <a:spLocks noGrp="1" noRot="1" noChangeAspect="1"/>
          </p:cNvSpPr>
          <p:nvPr>
            <p:ph type="sldImg" idx="2"/>
          </p:nvPr>
        </p:nvSpPr>
        <p:spPr>
          <a:xfrm>
            <a:off x="3251200" y="504825"/>
            <a:ext cx="3370263" cy="25288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6579" y="3202191"/>
            <a:ext cx="7899505" cy="303488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04382"/>
            <a:ext cx="4278040" cy="33616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905" y="6404382"/>
            <a:ext cx="4278040" cy="336168"/>
          </a:xfrm>
          <a:prstGeom prst="rect">
            <a:avLst/>
          </a:prstGeom>
        </p:spPr>
        <p:txBody>
          <a:bodyPr vert="horz" lIns="91440" tIns="45720" rIns="91440" bIns="45720" rtlCol="0" anchor="b"/>
          <a:lstStyle>
            <a:lvl1pPr algn="r">
              <a:defRPr sz="1200"/>
            </a:lvl1pPr>
          </a:lstStyle>
          <a:p>
            <a:fld id="{147027B6-BDFE-4E9F-B68E-9FE2D385426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144007"/>
            <a:ext cx="5281676" cy="496570"/>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subTitle" idx="4"/>
          </p:nvPr>
        </p:nvSpPr>
        <p:spPr>
          <a:xfrm>
            <a:off x="1367790" y="3833368"/>
            <a:ext cx="638302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18600" cy="68453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1070" y="29971"/>
            <a:ext cx="8236458" cy="740410"/>
          </a:xfrm>
          <a:prstGeom prst="rect">
            <a:avLst/>
          </a:prstGeom>
        </p:spPr>
        <p:txBody>
          <a:bodyPr wrap="square" lIns="0" tIns="0" rIns="0" bIns="0">
            <a:spAutoFit/>
          </a:bodyPr>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a:xfrm>
            <a:off x="184650" y="1226820"/>
            <a:ext cx="8749299" cy="1840230"/>
          </a:xfrm>
          <a:prstGeom prst="rect">
            <a:avLst/>
          </a:prstGeom>
        </p:spPr>
        <p:txBody>
          <a:bodyPr wrap="square" lIns="0" tIns="0" rIns="0" bIns="0">
            <a:spAutoFit/>
          </a:bodyPr>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0324" y="6366129"/>
            <a:ext cx="2917952"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3/31/2020</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441450"/>
            <a:ext cx="9118600" cy="923330"/>
          </a:xfrm>
          <a:prstGeom prst="rect">
            <a:avLst/>
          </a:prstGeom>
          <a:solidFill>
            <a:schemeClr val="bg1"/>
          </a:solidFill>
        </p:spPr>
        <p:txBody>
          <a:bodyPr vert="horz" wrap="square" lIns="0" tIns="0" rIns="0" bIns="0" rtlCol="0">
            <a:spAutoFit/>
          </a:bodyPr>
          <a:lstStyle/>
          <a:p>
            <a:pPr algn="ctr"/>
            <a:r>
              <a:rPr lang="fr-FR" sz="6000" spc="-5" dirty="0" smtClean="0">
                <a:solidFill>
                  <a:schemeClr val="tx2">
                    <a:lumMod val="75000"/>
                  </a:schemeClr>
                </a:solidFill>
                <a:latin typeface="Arial"/>
                <a:cs typeface="Arial"/>
              </a:rPr>
              <a:t>Impacts de la s</a:t>
            </a:r>
            <a:r>
              <a:rPr lang="fr-FR" sz="6000" spc="-5" dirty="0" smtClean="0">
                <a:solidFill>
                  <a:schemeClr val="tx2">
                    <a:lumMod val="75000"/>
                  </a:schemeClr>
                </a:solidFill>
                <a:latin typeface="Arial" pitchFamily="34" charset="0"/>
                <a:cs typeface="Arial" pitchFamily="34" charset="0"/>
              </a:rPr>
              <a:t>urpêche </a:t>
            </a:r>
            <a:endParaRPr lang="fr-FR" sz="6000" spc="-5"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63500" y="3422650"/>
            <a:ext cx="90170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algn="ctr"/>
            <a:r>
              <a:rPr lang="fr-FR" altLang="fr-FR" sz="3200" dirty="0" err="1" smtClean="0">
                <a:solidFill>
                  <a:srgbClr val="FF0000"/>
                </a:solidFill>
                <a:latin typeface="inherit"/>
              </a:rPr>
              <a:t>Overfishing</a:t>
            </a:r>
            <a:r>
              <a:rPr lang="fr-FR" altLang="fr-FR" sz="3200" dirty="0" smtClean="0">
                <a:solidFill>
                  <a:srgbClr val="FF0000"/>
                </a:solidFill>
                <a:latin typeface="inherit"/>
              </a:rPr>
              <a:t> impacts</a:t>
            </a:r>
            <a:endParaRPr lang="fr-FR" sz="3200" dirty="0">
              <a:solidFill>
                <a:srgbClr val="FF0000"/>
              </a:solidFill>
              <a:latin typeface="Arial" pitchFamily="34" charset="0"/>
              <a:cs typeface="Arial"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14</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977900" y="3928826"/>
            <a:ext cx="7239000" cy="1082356"/>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469900" marR="5080" indent="-457200" algn="just">
              <a:buAutoNum type="arabicPeriod"/>
            </a:pPr>
            <a:r>
              <a:rPr lang="fr-FR" sz="2400" spc="-5" dirty="0" smtClean="0">
                <a:solidFill>
                  <a:schemeClr val="bg1"/>
                </a:solidFill>
                <a:latin typeface="Arial" pitchFamily="34" charset="0"/>
                <a:cs typeface="Arial" pitchFamily="34" charset="0"/>
              </a:rPr>
              <a:t>La surpêche</a:t>
            </a:r>
            <a:r>
              <a:rPr lang="fr-FR" sz="2400" spc="-10" dirty="0">
                <a:solidFill>
                  <a:srgbClr val="FFFFFF"/>
                </a:solidFill>
                <a:latin typeface="Arial"/>
                <a:cs typeface="Arial"/>
              </a:rPr>
              <a:t> Impact </a:t>
            </a:r>
            <a:r>
              <a:rPr lang="fr-FR" sz="2400" spc="-5" dirty="0">
                <a:solidFill>
                  <a:srgbClr val="FFFFFF"/>
                </a:solidFill>
                <a:latin typeface="Arial"/>
                <a:cs typeface="Arial"/>
              </a:rPr>
              <a:t>sur les réseaux </a:t>
            </a:r>
            <a:r>
              <a:rPr lang="fr-FR" sz="2400" spc="-5" dirty="0" smtClean="0">
                <a:solidFill>
                  <a:srgbClr val="FFFFFF"/>
                </a:solidFill>
                <a:latin typeface="Arial"/>
                <a:cs typeface="Arial"/>
              </a:rPr>
              <a:t>trophiques</a:t>
            </a:r>
          </a:p>
          <a:p>
            <a:pPr marL="469900" marR="5080" indent="-457200" algn="just">
              <a:buAutoNum type="arabicPeriod"/>
            </a:pPr>
            <a:r>
              <a:rPr lang="fr-FR" sz="2400" spc="-5" dirty="0" smtClean="0">
                <a:solidFill>
                  <a:srgbClr val="FFFFFF"/>
                </a:solidFill>
                <a:latin typeface="Arial"/>
                <a:cs typeface="Arial"/>
              </a:rPr>
              <a:t> Espèces en danger</a:t>
            </a:r>
            <a:endParaRPr lang="fr-FR" sz="2400" spc="-5" dirty="0" smtClean="0">
              <a:solidFill>
                <a:schemeClr val="bg1"/>
              </a:solidFill>
              <a:latin typeface="Arial" pitchFamily="34" charset="0"/>
              <a:cs typeface="Arial" pitchFamily="34" charset="0"/>
            </a:endParaRPr>
          </a:p>
          <a:p>
            <a:pPr marL="469900" marR="5080" indent="-457200" algn="just">
              <a:buAutoNum type="arabicPeriod"/>
            </a:pPr>
            <a:endParaRPr lang="fr-FR" sz="240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28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700" y="715943"/>
            <a:ext cx="9296400" cy="954107"/>
          </a:xfrm>
          <a:prstGeom prst="rect">
            <a:avLst/>
          </a:prstGeom>
        </p:spPr>
        <p:txBody>
          <a:bodyPr wrap="square">
            <a:spAutoFit/>
          </a:bodyPr>
          <a:lstStyle/>
          <a:p>
            <a:pPr marL="379095" algn="just">
              <a:lnSpc>
                <a:spcPct val="100000"/>
              </a:lnSpc>
            </a:pPr>
            <a:r>
              <a:rPr lang="fr-FR" sz="2000" b="1" spc="-5" dirty="0">
                <a:solidFill>
                  <a:srgbClr val="FF0000"/>
                </a:solidFill>
                <a:latin typeface="Arial"/>
                <a:cs typeface="Arial"/>
              </a:rPr>
              <a:t>Le dangereux déclin des populations de</a:t>
            </a:r>
            <a:r>
              <a:rPr lang="fr-FR" sz="2000" b="1" spc="-75" dirty="0">
                <a:solidFill>
                  <a:srgbClr val="FF0000"/>
                </a:solidFill>
                <a:latin typeface="Arial"/>
                <a:cs typeface="Arial"/>
              </a:rPr>
              <a:t> </a:t>
            </a:r>
            <a:r>
              <a:rPr lang="fr-FR" sz="2000" b="1" spc="-5" dirty="0">
                <a:solidFill>
                  <a:srgbClr val="FF0000"/>
                </a:solidFill>
                <a:latin typeface="Arial"/>
                <a:cs typeface="Arial"/>
              </a:rPr>
              <a:t>requins</a:t>
            </a:r>
            <a:endParaRPr lang="fr-FR" sz="2000" dirty="0">
              <a:solidFill>
                <a:srgbClr val="FF0000"/>
              </a:solidFill>
              <a:latin typeface="Arial"/>
              <a:cs typeface="Arial"/>
            </a:endParaRPr>
          </a:p>
          <a:p>
            <a:pPr marL="2292985" marR="5080" indent="-2280920">
              <a:lnSpc>
                <a:spcPct val="100000"/>
              </a:lnSpc>
            </a:pPr>
            <a:r>
              <a:rPr lang="fr-FR" spc="-5" dirty="0" smtClean="0">
                <a:solidFill>
                  <a:srgbClr val="FFFFFF"/>
                </a:solidFill>
                <a:latin typeface="Arial"/>
                <a:cs typeface="Arial"/>
              </a:rPr>
              <a:t>Les </a:t>
            </a:r>
            <a:r>
              <a:rPr lang="fr-FR" spc="-5" dirty="0">
                <a:solidFill>
                  <a:srgbClr val="FFFFFF"/>
                </a:solidFill>
                <a:latin typeface="Arial"/>
                <a:cs typeface="Arial"/>
              </a:rPr>
              <a:t>populations de requins de l'Atlantique-Nord </a:t>
            </a:r>
            <a:r>
              <a:rPr lang="fr-FR" dirty="0">
                <a:solidFill>
                  <a:srgbClr val="FFFFFF"/>
                </a:solidFill>
                <a:latin typeface="Arial"/>
                <a:cs typeface="Arial"/>
              </a:rPr>
              <a:t>ont chuté </a:t>
            </a:r>
            <a:r>
              <a:rPr lang="fr-FR" spc="-5" dirty="0">
                <a:solidFill>
                  <a:srgbClr val="FFFFFF"/>
                </a:solidFill>
                <a:latin typeface="Arial"/>
                <a:cs typeface="Arial"/>
              </a:rPr>
              <a:t>de </a:t>
            </a:r>
            <a:r>
              <a:rPr lang="fr-FR" dirty="0">
                <a:solidFill>
                  <a:srgbClr val="FFFFFF"/>
                </a:solidFill>
                <a:latin typeface="Arial"/>
                <a:cs typeface="Arial"/>
              </a:rPr>
              <a:t>plus de </a:t>
            </a:r>
            <a:r>
              <a:rPr lang="fr-FR" dirty="0" smtClean="0">
                <a:solidFill>
                  <a:srgbClr val="FFFFFF"/>
                </a:solidFill>
                <a:latin typeface="Arial"/>
                <a:cs typeface="Arial"/>
              </a:rPr>
              <a:t>1/2  </a:t>
            </a:r>
            <a:r>
              <a:rPr lang="fr-FR" dirty="0">
                <a:solidFill>
                  <a:srgbClr val="FFFFFF"/>
                </a:solidFill>
                <a:latin typeface="Arial"/>
                <a:cs typeface="Arial"/>
              </a:rPr>
              <a:t>au </a:t>
            </a:r>
            <a:r>
              <a:rPr lang="fr-FR" dirty="0" smtClean="0">
                <a:solidFill>
                  <a:srgbClr val="FFFFFF"/>
                </a:solidFill>
                <a:latin typeface="Arial"/>
                <a:cs typeface="Arial"/>
              </a:rPr>
              <a:t>cours   des </a:t>
            </a:r>
            <a:r>
              <a:rPr lang="fr-FR" spc="-5" dirty="0">
                <a:solidFill>
                  <a:srgbClr val="FFFFFF"/>
                </a:solidFill>
                <a:latin typeface="Arial"/>
                <a:cs typeface="Arial"/>
              </a:rPr>
              <a:t>15 </a:t>
            </a:r>
            <a:r>
              <a:rPr lang="fr-FR" dirty="0">
                <a:solidFill>
                  <a:srgbClr val="FFFFFF"/>
                </a:solidFill>
                <a:latin typeface="Arial"/>
                <a:cs typeface="Arial"/>
              </a:rPr>
              <a:t>dernières</a:t>
            </a:r>
            <a:r>
              <a:rPr lang="fr-FR" spc="-114" dirty="0">
                <a:solidFill>
                  <a:srgbClr val="FFFFFF"/>
                </a:solidFill>
                <a:latin typeface="Arial"/>
                <a:cs typeface="Arial"/>
              </a:rPr>
              <a:t> </a:t>
            </a:r>
            <a:r>
              <a:rPr lang="fr-FR" dirty="0">
                <a:solidFill>
                  <a:srgbClr val="FFFFFF"/>
                </a:solidFill>
                <a:latin typeface="Arial"/>
                <a:cs typeface="Arial"/>
              </a:rPr>
              <a:t>années</a:t>
            </a:r>
            <a:endParaRPr lang="fr-FR" dirty="0">
              <a:latin typeface="Arial"/>
              <a:cs typeface="Arial"/>
            </a:endParaRPr>
          </a:p>
        </p:txBody>
      </p:sp>
      <p:sp>
        <p:nvSpPr>
          <p:cNvPr id="7" name="object 38"/>
          <p:cNvSpPr/>
          <p:nvPr/>
        </p:nvSpPr>
        <p:spPr>
          <a:xfrm>
            <a:off x="132769" y="1710334"/>
            <a:ext cx="4800601" cy="4150716"/>
          </a:xfrm>
          <a:prstGeom prst="rect">
            <a:avLst/>
          </a:prstGeom>
          <a:blipFill>
            <a:blip r:embed="rId2" cstate="print"/>
            <a:stretch>
              <a:fillRect/>
            </a:stretch>
          </a:blipFill>
        </p:spPr>
        <p:txBody>
          <a:bodyPr wrap="square" lIns="0" tIns="0" rIns="0" bIns="0" rtlCol="0"/>
          <a:lstStyle/>
          <a:p>
            <a:endParaRPr/>
          </a:p>
        </p:txBody>
      </p:sp>
      <p:pic>
        <p:nvPicPr>
          <p:cNvPr id="10" name="Image 9"/>
          <p:cNvPicPr>
            <a:picLocks noChangeAspect="1"/>
          </p:cNvPicPr>
          <p:nvPr/>
        </p:nvPicPr>
        <p:blipFill>
          <a:blip r:embed="rId3"/>
          <a:stretch>
            <a:fillRect/>
          </a:stretch>
        </p:blipFill>
        <p:spPr>
          <a:xfrm>
            <a:off x="4994850" y="1710334"/>
            <a:ext cx="4054475" cy="4150716"/>
          </a:xfrm>
          <a:prstGeom prst="rect">
            <a:avLst/>
          </a:prstGeom>
        </p:spPr>
      </p:pic>
      <p:sp>
        <p:nvSpPr>
          <p:cNvPr id="11" name="Rectangle 10"/>
          <p:cNvSpPr/>
          <p:nvPr/>
        </p:nvSpPr>
        <p:spPr>
          <a:xfrm>
            <a:off x="139699" y="5861050"/>
            <a:ext cx="8909625" cy="923330"/>
          </a:xfrm>
          <a:prstGeom prst="rect">
            <a:avLst/>
          </a:prstGeom>
        </p:spPr>
        <p:txBody>
          <a:bodyPr wrap="square">
            <a:spAutoFit/>
          </a:bodyPr>
          <a:lstStyle/>
          <a:p>
            <a:pPr marL="12700" marR="5080" algn="just">
              <a:lnSpc>
                <a:spcPct val="100000"/>
              </a:lnSpc>
            </a:pPr>
            <a:r>
              <a:rPr lang="fr-FR" spc="-5" dirty="0">
                <a:solidFill>
                  <a:srgbClr val="FFFFFF"/>
                </a:solidFill>
                <a:latin typeface="Arial"/>
                <a:cs typeface="Arial"/>
              </a:rPr>
              <a:t>Les requins </a:t>
            </a:r>
            <a:r>
              <a:rPr lang="fr-FR" dirty="0">
                <a:solidFill>
                  <a:srgbClr val="FFFFFF"/>
                </a:solidFill>
                <a:latin typeface="Arial"/>
                <a:cs typeface="Arial"/>
              </a:rPr>
              <a:t>ont </a:t>
            </a:r>
            <a:r>
              <a:rPr lang="fr-FR" spc="-5" dirty="0">
                <a:solidFill>
                  <a:srgbClr val="FFFFFF"/>
                </a:solidFill>
                <a:latin typeface="Arial"/>
                <a:cs typeface="Arial"/>
              </a:rPr>
              <a:t>un cycle de croissance lent </a:t>
            </a:r>
            <a:r>
              <a:rPr lang="fr-FR" dirty="0">
                <a:solidFill>
                  <a:srgbClr val="FFFFFF"/>
                </a:solidFill>
                <a:latin typeface="Arial"/>
                <a:cs typeface="Arial"/>
              </a:rPr>
              <a:t>et </a:t>
            </a:r>
            <a:r>
              <a:rPr lang="fr-FR" spc="-5" dirty="0">
                <a:solidFill>
                  <a:srgbClr val="FFFFFF"/>
                </a:solidFill>
                <a:latin typeface="Arial"/>
                <a:cs typeface="Arial"/>
              </a:rPr>
              <a:t>un </a:t>
            </a:r>
            <a:r>
              <a:rPr lang="fr-FR" dirty="0">
                <a:solidFill>
                  <a:srgbClr val="FFFFFF"/>
                </a:solidFill>
                <a:latin typeface="Arial"/>
                <a:cs typeface="Arial"/>
              </a:rPr>
              <a:t>taux </a:t>
            </a:r>
            <a:r>
              <a:rPr lang="fr-FR" spc="-5" dirty="0">
                <a:solidFill>
                  <a:srgbClr val="FFFFFF"/>
                </a:solidFill>
                <a:latin typeface="Arial"/>
                <a:cs typeface="Arial"/>
              </a:rPr>
              <a:t>de  fécondité faible. Ceci explique que les requins sont très  sensibles à la surexploitation </a:t>
            </a:r>
            <a:r>
              <a:rPr lang="fr-FR" dirty="0">
                <a:solidFill>
                  <a:srgbClr val="FFFFFF"/>
                </a:solidFill>
                <a:latin typeface="Arial"/>
                <a:cs typeface="Arial"/>
              </a:rPr>
              <a:t>car </a:t>
            </a:r>
            <a:r>
              <a:rPr lang="fr-FR" spc="-5" dirty="0">
                <a:solidFill>
                  <a:srgbClr val="FFFFFF"/>
                </a:solidFill>
                <a:latin typeface="Arial"/>
                <a:cs typeface="Arial"/>
              </a:rPr>
              <a:t>il </a:t>
            </a:r>
            <a:r>
              <a:rPr lang="fr-FR" dirty="0">
                <a:solidFill>
                  <a:srgbClr val="FFFFFF"/>
                </a:solidFill>
                <a:latin typeface="Arial"/>
                <a:cs typeface="Arial"/>
              </a:rPr>
              <a:t>faut </a:t>
            </a:r>
            <a:r>
              <a:rPr lang="fr-FR" spc="-5" dirty="0">
                <a:solidFill>
                  <a:srgbClr val="FFFFFF"/>
                </a:solidFill>
                <a:latin typeface="Arial"/>
                <a:cs typeface="Arial"/>
              </a:rPr>
              <a:t>de nombreuses années  pour </a:t>
            </a:r>
            <a:r>
              <a:rPr lang="fr-FR" dirty="0">
                <a:solidFill>
                  <a:srgbClr val="FFFFFF"/>
                </a:solidFill>
                <a:latin typeface="Arial"/>
                <a:cs typeface="Arial"/>
              </a:rPr>
              <a:t>reconstituer </a:t>
            </a:r>
            <a:r>
              <a:rPr lang="fr-FR" spc="-5" dirty="0">
                <a:solidFill>
                  <a:srgbClr val="FFFFFF"/>
                </a:solidFill>
                <a:latin typeface="Arial"/>
                <a:cs typeface="Arial"/>
              </a:rPr>
              <a:t>les</a:t>
            </a:r>
            <a:r>
              <a:rPr lang="fr-FR" spc="-80" dirty="0">
                <a:solidFill>
                  <a:srgbClr val="FFFFFF"/>
                </a:solidFill>
                <a:latin typeface="Arial"/>
                <a:cs typeface="Arial"/>
              </a:rPr>
              <a:t> </a:t>
            </a:r>
            <a:r>
              <a:rPr lang="fr-FR" dirty="0" smtClean="0">
                <a:solidFill>
                  <a:srgbClr val="FFFFFF"/>
                </a:solidFill>
                <a:latin typeface="Arial"/>
                <a:cs typeface="Arial"/>
              </a:rPr>
              <a:t>stocks.</a:t>
            </a:r>
            <a:endParaRPr lang="fr-FR" dirty="0">
              <a:latin typeface="Arial"/>
              <a:cs typeface="Arial"/>
            </a:endParaRPr>
          </a:p>
        </p:txBody>
      </p:sp>
      <p:sp>
        <p:nvSpPr>
          <p:cNvPr id="8" name="Rectangle 7"/>
          <p:cNvSpPr>
            <a:spLocks noChangeArrowheads="1"/>
          </p:cNvSpPr>
          <p:nvPr/>
        </p:nvSpPr>
        <p:spPr bwMode="auto">
          <a:xfrm>
            <a:off x="26670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9" name="Rectangle 8"/>
          <p:cNvSpPr/>
          <p:nvPr/>
        </p:nvSpPr>
        <p:spPr>
          <a:xfrm>
            <a:off x="139700" y="450850"/>
            <a:ext cx="2498441" cy="400110"/>
          </a:xfrm>
          <a:prstGeom prst="rect">
            <a:avLst/>
          </a:prstGeom>
        </p:spPr>
        <p:txBody>
          <a:bodyPr wrap="none">
            <a:spAutoFit/>
          </a:bodyPr>
          <a:lstStyle/>
          <a:p>
            <a:r>
              <a:rPr lang="fr-FR" sz="2000" b="1" spc="-10" dirty="0" smtClean="0">
                <a:solidFill>
                  <a:srgbClr val="FF0000"/>
                </a:solidFill>
                <a:latin typeface="Arial" panose="020B0604020202020204" pitchFamily="34" charset="0"/>
                <a:cs typeface="Arial" panose="020B0604020202020204" pitchFamily="34" charset="0"/>
              </a:rPr>
              <a:t>Espèces </a:t>
            </a:r>
            <a:r>
              <a:rPr lang="fr-FR" sz="2000" b="1" spc="-5" dirty="0">
                <a:solidFill>
                  <a:srgbClr val="FF0000"/>
                </a:solidFill>
                <a:latin typeface="Arial" panose="020B0604020202020204" pitchFamily="34" charset="0"/>
                <a:cs typeface="Arial" panose="020B0604020202020204" pitchFamily="34" charset="0"/>
              </a:rPr>
              <a:t>en</a:t>
            </a:r>
            <a:r>
              <a:rPr lang="fr-FR" sz="2000" b="1" spc="-45" dirty="0">
                <a:solidFill>
                  <a:srgbClr val="FF0000"/>
                </a:solidFill>
                <a:latin typeface="Arial" panose="020B0604020202020204" pitchFamily="34" charset="0"/>
                <a:cs typeface="Arial" panose="020B0604020202020204" pitchFamily="34" charset="0"/>
              </a:rPr>
              <a:t> </a:t>
            </a:r>
            <a:r>
              <a:rPr lang="fr-FR" sz="2000" b="1" spc="-10" dirty="0">
                <a:solidFill>
                  <a:srgbClr val="FF0000"/>
                </a:solidFill>
                <a:latin typeface="Arial" panose="020B0604020202020204" pitchFamily="34" charset="0"/>
                <a:cs typeface="Arial" panose="020B0604020202020204" pitchFamily="34" charset="0"/>
              </a:rPr>
              <a:t>danger</a:t>
            </a:r>
            <a:endParaRPr lang="fr-F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56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9"/>
          <p:cNvSpPr/>
          <p:nvPr/>
        </p:nvSpPr>
        <p:spPr>
          <a:xfrm>
            <a:off x="4635500" y="1593850"/>
            <a:ext cx="4363027" cy="4876800"/>
          </a:xfrm>
          <a:prstGeom prst="rect">
            <a:avLst/>
          </a:prstGeom>
          <a:blipFill>
            <a:blip r:embed="rId2" cstate="print"/>
            <a:stretch>
              <a:fillRect/>
            </a:stretch>
          </a:blipFill>
        </p:spPr>
        <p:txBody>
          <a:bodyPr wrap="square" lIns="0" tIns="0" rIns="0" bIns="0" rtlCol="0"/>
          <a:lstStyle/>
          <a:p>
            <a:endParaRPr/>
          </a:p>
        </p:txBody>
      </p:sp>
      <p:pic>
        <p:nvPicPr>
          <p:cNvPr id="7" name="Picture 2" descr="Résultat de recherche d'images pour &quot;prise accessoires peche algérie&quot;"/>
          <p:cNvPicPr>
            <a:picLocks noChangeAspect="1" noChangeArrowheads="1"/>
          </p:cNvPicPr>
          <p:nvPr/>
        </p:nvPicPr>
        <p:blipFill>
          <a:blip r:embed="rId3" cstate="print"/>
          <a:srcRect/>
          <a:stretch>
            <a:fillRect/>
          </a:stretch>
        </p:blipFill>
        <p:spPr bwMode="auto">
          <a:xfrm>
            <a:off x="215900" y="1628485"/>
            <a:ext cx="4267200" cy="4876800"/>
          </a:xfrm>
          <a:prstGeom prst="rect">
            <a:avLst/>
          </a:prstGeom>
          <a:noFill/>
        </p:spPr>
      </p:pic>
      <p:sp>
        <p:nvSpPr>
          <p:cNvPr id="8" name="Rectangle 7"/>
          <p:cNvSpPr/>
          <p:nvPr/>
        </p:nvSpPr>
        <p:spPr>
          <a:xfrm>
            <a:off x="217055" y="996752"/>
            <a:ext cx="5029200" cy="369332"/>
          </a:xfrm>
          <a:prstGeom prst="rect">
            <a:avLst/>
          </a:prstGeom>
        </p:spPr>
        <p:txBody>
          <a:bodyPr wrap="square">
            <a:spAutoFit/>
          </a:bodyPr>
          <a:lstStyle/>
          <a:p>
            <a:r>
              <a:rPr lang="fr-FR" dirty="0">
                <a:solidFill>
                  <a:srgbClr val="FF0000"/>
                </a:solidFill>
                <a:latin typeface="Arial" panose="020B0604020202020204" pitchFamily="34" charset="0"/>
                <a:ea typeface="Times New Roman" pitchFamily="18" charset="0"/>
                <a:cs typeface="Arial" panose="020B0604020202020204" pitchFamily="34" charset="0"/>
              </a:rPr>
              <a:t>En Algérie, les requins sont en danger. </a:t>
            </a:r>
            <a:endParaRPr lang="fr-FR" dirty="0">
              <a:latin typeface="Arial" panose="020B0604020202020204" pitchFamily="34" charset="0"/>
              <a:cs typeface="Arial" panose="020B0604020202020204" pitchFamily="34" charset="0"/>
            </a:endParaRPr>
          </a:p>
        </p:txBody>
      </p:sp>
      <p:sp>
        <p:nvSpPr>
          <p:cNvPr id="9" name="Rectangle 8"/>
          <p:cNvSpPr/>
          <p:nvPr/>
        </p:nvSpPr>
        <p:spPr>
          <a:xfrm>
            <a:off x="215900" y="596642"/>
            <a:ext cx="2498441" cy="400110"/>
          </a:xfrm>
          <a:prstGeom prst="rect">
            <a:avLst/>
          </a:prstGeom>
        </p:spPr>
        <p:txBody>
          <a:bodyPr wrap="none">
            <a:spAutoFit/>
          </a:bodyPr>
          <a:lstStyle/>
          <a:p>
            <a:r>
              <a:rPr lang="fr-FR" sz="2000" b="1" spc="-10" dirty="0" smtClean="0">
                <a:solidFill>
                  <a:srgbClr val="FF0000"/>
                </a:solidFill>
                <a:latin typeface="Arial" panose="020B0604020202020204" pitchFamily="34" charset="0"/>
                <a:cs typeface="Arial" panose="020B0604020202020204" pitchFamily="34" charset="0"/>
              </a:rPr>
              <a:t>Espèces </a:t>
            </a:r>
            <a:r>
              <a:rPr lang="fr-FR" sz="2000" b="1" spc="-5" dirty="0">
                <a:solidFill>
                  <a:srgbClr val="FF0000"/>
                </a:solidFill>
                <a:latin typeface="Arial" panose="020B0604020202020204" pitchFamily="34" charset="0"/>
                <a:cs typeface="Arial" panose="020B0604020202020204" pitchFamily="34" charset="0"/>
              </a:rPr>
              <a:t>en</a:t>
            </a:r>
            <a:r>
              <a:rPr lang="fr-FR" sz="2000" b="1" spc="-45" dirty="0">
                <a:solidFill>
                  <a:srgbClr val="FF0000"/>
                </a:solidFill>
                <a:latin typeface="Arial" panose="020B0604020202020204" pitchFamily="34" charset="0"/>
                <a:cs typeface="Arial" panose="020B0604020202020204" pitchFamily="34" charset="0"/>
              </a:rPr>
              <a:t> </a:t>
            </a:r>
            <a:r>
              <a:rPr lang="fr-FR" sz="2000" b="1" spc="-10" dirty="0">
                <a:solidFill>
                  <a:srgbClr val="FF0000"/>
                </a:solidFill>
                <a:latin typeface="Arial" panose="020B0604020202020204" pitchFamily="34" charset="0"/>
                <a:cs typeface="Arial" panose="020B0604020202020204" pitchFamily="34" charset="0"/>
              </a:rPr>
              <a:t>danger</a:t>
            </a:r>
            <a:endParaRPr lang="fr-FR" sz="2000" b="1" dirty="0">
              <a:solidFill>
                <a:srgbClr val="FF0000"/>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Tree>
    <p:extLst>
      <p:ext uri="{BB962C8B-B14F-4D97-AF65-F5344CB8AC3E}">
        <p14:creationId xmlns:p14="http://schemas.microsoft.com/office/powerpoint/2010/main" val="305465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7" name="object 41"/>
          <p:cNvSpPr txBox="1"/>
          <p:nvPr/>
        </p:nvSpPr>
        <p:spPr>
          <a:xfrm>
            <a:off x="215900" y="1133475"/>
            <a:ext cx="5867400" cy="2685351"/>
          </a:xfrm>
          <a:prstGeom prst="rect">
            <a:avLst/>
          </a:prstGeom>
        </p:spPr>
        <p:txBody>
          <a:bodyPr vert="horz" wrap="square" lIns="0" tIns="0" rIns="0" bIns="0" rtlCol="0">
            <a:spAutoFit/>
          </a:bodyPr>
          <a:lstStyle/>
          <a:p>
            <a:pPr marL="12700" marR="5080" algn="just">
              <a:lnSpc>
                <a:spcPct val="100000"/>
              </a:lnSpc>
            </a:pPr>
            <a:r>
              <a:rPr sz="1800" spc="-5" dirty="0">
                <a:solidFill>
                  <a:srgbClr val="FFFFFF"/>
                </a:solidFill>
                <a:latin typeface="Arial"/>
                <a:cs typeface="Arial"/>
              </a:rPr>
              <a:t>Les scientifiques et les protecteurs de l’environnement s’inquiètent de l’évolution </a:t>
            </a:r>
            <a:r>
              <a:rPr sz="1800" spc="-10" dirty="0">
                <a:solidFill>
                  <a:srgbClr val="FFFFFF"/>
                </a:solidFill>
                <a:latin typeface="Arial"/>
                <a:cs typeface="Arial"/>
              </a:rPr>
              <a:t>du  </a:t>
            </a:r>
            <a:r>
              <a:rPr sz="1800" spc="-5" dirty="0">
                <a:solidFill>
                  <a:srgbClr val="FFFFFF"/>
                </a:solidFill>
                <a:latin typeface="Arial"/>
                <a:cs typeface="Arial"/>
              </a:rPr>
              <a:t>thon rouge, une espèce emblématique en </a:t>
            </a:r>
            <a:r>
              <a:rPr sz="1800" dirty="0">
                <a:solidFill>
                  <a:srgbClr val="FFFFFF"/>
                </a:solidFill>
                <a:latin typeface="Arial"/>
                <a:cs typeface="Arial"/>
              </a:rPr>
              <a:t>mer </a:t>
            </a:r>
            <a:r>
              <a:rPr sz="1800" spc="-5" dirty="0">
                <a:solidFill>
                  <a:srgbClr val="FFFFFF"/>
                </a:solidFill>
                <a:latin typeface="Arial"/>
                <a:cs typeface="Arial"/>
              </a:rPr>
              <a:t>Méditerranée d’intérêt économique  et écologique très</a:t>
            </a:r>
            <a:r>
              <a:rPr sz="1800" spc="-95" dirty="0">
                <a:solidFill>
                  <a:srgbClr val="FFFFFF"/>
                </a:solidFill>
                <a:latin typeface="Arial"/>
                <a:cs typeface="Arial"/>
              </a:rPr>
              <a:t> </a:t>
            </a:r>
            <a:r>
              <a:rPr sz="1800" spc="-5" dirty="0">
                <a:solidFill>
                  <a:srgbClr val="FFFFFF"/>
                </a:solidFill>
                <a:latin typeface="Arial"/>
                <a:cs typeface="Arial"/>
              </a:rPr>
              <a:t>important.</a:t>
            </a:r>
            <a:endParaRPr sz="1800" dirty="0">
              <a:latin typeface="Arial"/>
              <a:cs typeface="Arial"/>
            </a:endParaRPr>
          </a:p>
          <a:p>
            <a:pPr marL="83820" marR="467359" algn="just">
              <a:lnSpc>
                <a:spcPct val="100000"/>
              </a:lnSpc>
              <a:spcBef>
                <a:spcPts val="1450"/>
              </a:spcBef>
            </a:pPr>
            <a:r>
              <a:rPr sz="1800" spc="-5" dirty="0">
                <a:solidFill>
                  <a:srgbClr val="FFFFFF"/>
                </a:solidFill>
                <a:latin typeface="Arial"/>
                <a:cs typeface="Arial"/>
              </a:rPr>
              <a:t>Le nombre de thons rouges adultes – en âge de se reproduire – a diminué de  80% au cours des 20 </a:t>
            </a:r>
            <a:r>
              <a:rPr sz="1800" spc="-5" dirty="0" err="1" smtClean="0">
                <a:solidFill>
                  <a:srgbClr val="FFFFFF"/>
                </a:solidFill>
                <a:latin typeface="Arial"/>
                <a:cs typeface="Arial"/>
              </a:rPr>
              <a:t>ans</a:t>
            </a:r>
            <a:r>
              <a:rPr sz="1800" spc="-25" dirty="0" smtClean="0">
                <a:solidFill>
                  <a:srgbClr val="FFFFFF"/>
                </a:solidFill>
                <a:latin typeface="Arial"/>
                <a:cs typeface="Arial"/>
              </a:rPr>
              <a:t> </a:t>
            </a:r>
            <a:r>
              <a:rPr sz="1800" spc="-10" dirty="0" err="1" smtClean="0">
                <a:solidFill>
                  <a:srgbClr val="FFFFFF"/>
                </a:solidFill>
                <a:latin typeface="Arial"/>
                <a:cs typeface="Arial"/>
              </a:rPr>
              <a:t>précédents</a:t>
            </a:r>
            <a:r>
              <a:rPr sz="1800" spc="-10" dirty="0">
                <a:solidFill>
                  <a:srgbClr val="FFFFFF"/>
                </a:solidFill>
                <a:latin typeface="Arial"/>
                <a:cs typeface="Arial"/>
              </a:rPr>
              <a:t>.</a:t>
            </a:r>
            <a:endParaRPr sz="1800" dirty="0">
              <a:latin typeface="Arial"/>
              <a:cs typeface="Arial"/>
            </a:endParaRPr>
          </a:p>
          <a:p>
            <a:pPr marL="227329" indent="-143510" algn="just">
              <a:lnSpc>
                <a:spcPct val="100000"/>
              </a:lnSpc>
              <a:buChar char="•"/>
              <a:tabLst>
                <a:tab pos="227965" algn="l"/>
              </a:tabLst>
            </a:pPr>
            <a:r>
              <a:rPr sz="1800" spc="-5" dirty="0">
                <a:solidFill>
                  <a:srgbClr val="FFFFFF"/>
                </a:solidFill>
                <a:latin typeface="Arial"/>
                <a:cs typeface="Arial"/>
              </a:rPr>
              <a:t>Un nombre important de thons juvéniles est capturé chaque</a:t>
            </a:r>
            <a:r>
              <a:rPr sz="1800" spc="-35" dirty="0">
                <a:solidFill>
                  <a:srgbClr val="FFFFFF"/>
                </a:solidFill>
                <a:latin typeface="Arial"/>
                <a:cs typeface="Arial"/>
              </a:rPr>
              <a:t> </a:t>
            </a:r>
            <a:r>
              <a:rPr sz="1800" spc="-10" dirty="0">
                <a:solidFill>
                  <a:srgbClr val="FFFFFF"/>
                </a:solidFill>
                <a:latin typeface="Arial"/>
                <a:cs typeface="Arial"/>
              </a:rPr>
              <a:t>saison</a:t>
            </a:r>
            <a:endParaRPr sz="1800" dirty="0">
              <a:latin typeface="Arial"/>
              <a:cs typeface="Arial"/>
            </a:endParaRPr>
          </a:p>
        </p:txBody>
      </p:sp>
      <p:sp>
        <p:nvSpPr>
          <p:cNvPr id="8" name="object 39"/>
          <p:cNvSpPr/>
          <p:nvPr/>
        </p:nvSpPr>
        <p:spPr>
          <a:xfrm>
            <a:off x="6162131" y="1020300"/>
            <a:ext cx="2851404" cy="5526550"/>
          </a:xfrm>
          <a:prstGeom prst="rect">
            <a:avLst/>
          </a:prstGeom>
          <a:blipFill>
            <a:blip r:embed="rId2" cstate="print"/>
            <a:stretch>
              <a:fillRect/>
            </a:stretch>
          </a:blipFill>
        </p:spPr>
        <p:txBody>
          <a:bodyPr wrap="square" lIns="0" tIns="0" rIns="0" bIns="0" rtlCol="0"/>
          <a:lstStyle/>
          <a:p>
            <a:endParaRPr/>
          </a:p>
        </p:txBody>
      </p:sp>
      <p:sp>
        <p:nvSpPr>
          <p:cNvPr id="10" name="object 38"/>
          <p:cNvSpPr/>
          <p:nvPr/>
        </p:nvSpPr>
        <p:spPr>
          <a:xfrm>
            <a:off x="384459" y="3818826"/>
            <a:ext cx="5698842" cy="2752344"/>
          </a:xfrm>
          <a:prstGeom prst="rect">
            <a:avLst/>
          </a:prstGeom>
          <a:blipFill>
            <a:blip r:embed="rId3" cstate="print"/>
            <a:stretch>
              <a:fillRect/>
            </a:stretch>
          </a:blipFill>
        </p:spPr>
        <p:txBody>
          <a:bodyPr wrap="square" lIns="0" tIns="0" rIns="0" bIns="0" rtlCol="0"/>
          <a:lstStyle/>
          <a:p>
            <a:endParaRPr/>
          </a:p>
        </p:txBody>
      </p:sp>
      <p:sp>
        <p:nvSpPr>
          <p:cNvPr id="9" name="Rectangle 8"/>
          <p:cNvSpPr/>
          <p:nvPr/>
        </p:nvSpPr>
        <p:spPr>
          <a:xfrm>
            <a:off x="-241300" y="504964"/>
            <a:ext cx="5029201" cy="707886"/>
          </a:xfrm>
          <a:prstGeom prst="rect">
            <a:avLst/>
          </a:prstGeom>
        </p:spPr>
        <p:txBody>
          <a:bodyPr wrap="square">
            <a:spAutoFit/>
          </a:bodyPr>
          <a:lstStyle/>
          <a:p>
            <a:pPr marL="379095" algn="just"/>
            <a:r>
              <a:rPr lang="fr-FR" sz="2000" b="1" spc="-10" dirty="0">
                <a:solidFill>
                  <a:srgbClr val="FF0000"/>
                </a:solidFill>
                <a:latin typeface="Arial" panose="020B0604020202020204" pitchFamily="34" charset="0"/>
                <a:cs typeface="Arial" panose="020B0604020202020204" pitchFamily="34" charset="0"/>
              </a:rPr>
              <a:t>Espèces </a:t>
            </a:r>
            <a:r>
              <a:rPr lang="fr-FR" sz="2000" b="1" spc="-5" dirty="0">
                <a:solidFill>
                  <a:srgbClr val="FF0000"/>
                </a:solidFill>
                <a:latin typeface="Arial" panose="020B0604020202020204" pitchFamily="34" charset="0"/>
                <a:cs typeface="Arial" panose="020B0604020202020204" pitchFamily="34" charset="0"/>
              </a:rPr>
              <a:t>en</a:t>
            </a:r>
            <a:r>
              <a:rPr lang="fr-FR" sz="2000" b="1" spc="-45" dirty="0">
                <a:solidFill>
                  <a:srgbClr val="FF0000"/>
                </a:solidFill>
                <a:latin typeface="Arial" panose="020B0604020202020204" pitchFamily="34" charset="0"/>
                <a:cs typeface="Arial" panose="020B0604020202020204" pitchFamily="34" charset="0"/>
              </a:rPr>
              <a:t> </a:t>
            </a:r>
            <a:r>
              <a:rPr lang="fr-FR" sz="2000" b="1" spc="-10" dirty="0">
                <a:solidFill>
                  <a:srgbClr val="FF0000"/>
                </a:solidFill>
                <a:latin typeface="Arial" panose="020B0604020202020204" pitchFamily="34" charset="0"/>
                <a:cs typeface="Arial" panose="020B0604020202020204" pitchFamily="34" charset="0"/>
              </a:rPr>
              <a:t>danger</a:t>
            </a:r>
            <a:endParaRPr lang="fr-FR" sz="2000" b="1" dirty="0">
              <a:solidFill>
                <a:srgbClr val="FF0000"/>
              </a:solidFill>
              <a:latin typeface="Arial" panose="020B0604020202020204" pitchFamily="34" charset="0"/>
              <a:cs typeface="Arial" panose="020B0604020202020204" pitchFamily="34" charset="0"/>
            </a:endParaRPr>
          </a:p>
          <a:p>
            <a:pPr marL="379095" algn="just">
              <a:lnSpc>
                <a:spcPct val="100000"/>
              </a:lnSpc>
            </a:pPr>
            <a:r>
              <a:rPr lang="fr-FR" sz="2000" b="1" spc="-5" dirty="0" smtClean="0">
                <a:solidFill>
                  <a:srgbClr val="FF0000"/>
                </a:solidFill>
                <a:latin typeface="Arial"/>
                <a:cs typeface="Arial"/>
              </a:rPr>
              <a:t>Le déclin </a:t>
            </a:r>
            <a:r>
              <a:rPr lang="fr-FR" sz="2000" b="1" spc="-5" dirty="0">
                <a:solidFill>
                  <a:srgbClr val="FF0000"/>
                </a:solidFill>
                <a:latin typeface="Arial"/>
                <a:cs typeface="Arial"/>
              </a:rPr>
              <a:t>des populations de</a:t>
            </a:r>
            <a:r>
              <a:rPr lang="fr-FR" sz="2000" b="1" spc="-75" dirty="0">
                <a:solidFill>
                  <a:srgbClr val="FF0000"/>
                </a:solidFill>
                <a:latin typeface="Arial"/>
                <a:cs typeface="Arial"/>
              </a:rPr>
              <a:t> </a:t>
            </a:r>
            <a:r>
              <a:rPr lang="fr-FR" sz="2000" b="1" spc="-75" dirty="0" smtClean="0">
                <a:solidFill>
                  <a:srgbClr val="FF0000"/>
                </a:solidFill>
                <a:latin typeface="Arial"/>
                <a:cs typeface="Arial"/>
              </a:rPr>
              <a:t>thons</a:t>
            </a:r>
            <a:endParaRPr lang="fr-FR" dirty="0">
              <a:latin typeface="Arial"/>
              <a:cs typeface="Arial"/>
            </a:endParaRPr>
          </a:p>
        </p:txBody>
      </p:sp>
    </p:spTree>
    <p:extLst>
      <p:ext uri="{BB962C8B-B14F-4D97-AF65-F5344CB8AC3E}">
        <p14:creationId xmlns:p14="http://schemas.microsoft.com/office/powerpoint/2010/main" val="78116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7" name="object 29"/>
          <p:cNvSpPr/>
          <p:nvPr/>
        </p:nvSpPr>
        <p:spPr>
          <a:xfrm>
            <a:off x="0" y="1136650"/>
            <a:ext cx="9118600" cy="655993"/>
          </a:xfrm>
          <a:prstGeom prst="rect">
            <a:avLst/>
          </a:prstGeom>
          <a:blipFill>
            <a:blip r:embed="rId2" cstate="print"/>
            <a:stretch>
              <a:fillRect/>
            </a:stretch>
          </a:blipFill>
        </p:spPr>
        <p:txBody>
          <a:bodyPr wrap="square" lIns="0" tIns="0" rIns="0" bIns="0" rtlCol="0"/>
          <a:lstStyle/>
          <a:p>
            <a:endParaRPr>
              <a:solidFill>
                <a:schemeClr val="bg1"/>
              </a:solidFill>
            </a:endParaRPr>
          </a:p>
        </p:txBody>
      </p:sp>
      <p:sp>
        <p:nvSpPr>
          <p:cNvPr id="8" name="Rectangle 7"/>
          <p:cNvSpPr/>
          <p:nvPr/>
        </p:nvSpPr>
        <p:spPr>
          <a:xfrm>
            <a:off x="215900" y="1211124"/>
            <a:ext cx="8597900" cy="1754326"/>
          </a:xfrm>
          <a:prstGeom prst="rect">
            <a:avLst/>
          </a:prstGeom>
        </p:spPr>
        <p:txBody>
          <a:bodyPr wrap="square">
            <a:spAutoFit/>
          </a:bodyPr>
          <a:lstStyle/>
          <a:p>
            <a:pPr marL="12700" marR="5080" algn="just"/>
            <a:r>
              <a:rPr lang="fr-FR" spc="-5" dirty="0">
                <a:solidFill>
                  <a:schemeClr val="bg1"/>
                </a:solidFill>
                <a:latin typeface="Arial"/>
                <a:cs typeface="Arial"/>
              </a:rPr>
              <a:t>Évolution de la biomasse de la population reproductrice du thon rouge (Atlantique </a:t>
            </a:r>
            <a:r>
              <a:rPr lang="fr-FR" spc="-5" dirty="0" smtClean="0">
                <a:solidFill>
                  <a:schemeClr val="bg1"/>
                </a:solidFill>
                <a:latin typeface="Arial"/>
                <a:cs typeface="Arial"/>
              </a:rPr>
              <a:t>et en Méditerranée</a:t>
            </a:r>
            <a:r>
              <a:rPr lang="fr-FR" spc="-5" dirty="0">
                <a:solidFill>
                  <a:schemeClr val="bg1"/>
                </a:solidFill>
                <a:latin typeface="Arial"/>
                <a:cs typeface="Arial"/>
              </a:rPr>
              <a:t>) (Source: SCRS,</a:t>
            </a:r>
            <a:r>
              <a:rPr lang="fr-FR" spc="-40" dirty="0">
                <a:solidFill>
                  <a:schemeClr val="bg1"/>
                </a:solidFill>
                <a:latin typeface="Arial"/>
                <a:cs typeface="Arial"/>
              </a:rPr>
              <a:t> </a:t>
            </a:r>
            <a:r>
              <a:rPr lang="fr-FR" spc="-5" dirty="0">
                <a:solidFill>
                  <a:schemeClr val="bg1"/>
                </a:solidFill>
                <a:latin typeface="Arial"/>
                <a:cs typeface="Arial"/>
              </a:rPr>
              <a:t>2008</a:t>
            </a:r>
            <a:r>
              <a:rPr lang="fr-FR" spc="-5" dirty="0" smtClean="0">
                <a:solidFill>
                  <a:schemeClr val="bg1"/>
                </a:solidFill>
                <a:latin typeface="Arial"/>
                <a:cs typeface="Arial"/>
              </a:rPr>
              <a:t>).</a:t>
            </a:r>
            <a:r>
              <a:rPr lang="fr-FR" spc="-5" dirty="0">
                <a:solidFill>
                  <a:srgbClr val="FFFFFF"/>
                </a:solidFill>
                <a:latin typeface="Arial"/>
                <a:cs typeface="Arial"/>
              </a:rPr>
              <a:t> </a:t>
            </a:r>
            <a:endParaRPr lang="fr-FR" spc="-5" dirty="0" smtClean="0">
              <a:solidFill>
                <a:srgbClr val="FFFFFF"/>
              </a:solidFill>
              <a:latin typeface="Arial"/>
              <a:cs typeface="Arial"/>
            </a:endParaRPr>
          </a:p>
          <a:p>
            <a:pPr marL="12700" marR="5080" algn="just"/>
            <a:r>
              <a:rPr lang="fr-FR" spc="-5" dirty="0" smtClean="0">
                <a:solidFill>
                  <a:srgbClr val="FFFFFF"/>
                </a:solidFill>
                <a:latin typeface="Arial"/>
                <a:cs typeface="Arial"/>
              </a:rPr>
              <a:t>	Aujourd'hui</a:t>
            </a:r>
            <a:r>
              <a:rPr lang="fr-FR" spc="-5" dirty="0">
                <a:solidFill>
                  <a:srgbClr val="FFFFFF"/>
                </a:solidFill>
                <a:latin typeface="Arial"/>
                <a:cs typeface="Arial"/>
              </a:rPr>
              <a:t>, avec les différentes formes de pêche illégale du </a:t>
            </a:r>
            <a:r>
              <a:rPr lang="fr-FR" spc="-10" dirty="0">
                <a:solidFill>
                  <a:srgbClr val="FFFFFF"/>
                </a:solidFill>
                <a:latin typeface="Arial"/>
                <a:cs typeface="Arial"/>
              </a:rPr>
              <a:t>thon, </a:t>
            </a:r>
            <a:r>
              <a:rPr lang="fr-FR" spc="-5" dirty="0">
                <a:solidFill>
                  <a:srgbClr val="FFFFFF"/>
                </a:solidFill>
                <a:latin typeface="Arial"/>
                <a:cs typeface="Arial"/>
              </a:rPr>
              <a:t>la situation s'est encore </a:t>
            </a:r>
            <a:r>
              <a:rPr lang="fr-FR" spc="-5" dirty="0" smtClean="0">
                <a:solidFill>
                  <a:srgbClr val="FFFFFF"/>
                </a:solidFill>
                <a:latin typeface="Arial"/>
                <a:cs typeface="Arial"/>
              </a:rPr>
              <a:t>détériorée</a:t>
            </a:r>
            <a:r>
              <a:rPr lang="fr-FR" spc="-5" dirty="0">
                <a:solidFill>
                  <a:srgbClr val="FFFFFF"/>
                </a:solidFill>
                <a:latin typeface="Arial"/>
                <a:cs typeface="Arial"/>
              </a:rPr>
              <a:t>. Ce sont principalement des bateaux de pays méditerranéens qui pratiquent</a:t>
            </a:r>
            <a:r>
              <a:rPr lang="fr-FR" spc="40" dirty="0">
                <a:solidFill>
                  <a:srgbClr val="FFFFFF"/>
                </a:solidFill>
                <a:latin typeface="Arial"/>
                <a:cs typeface="Arial"/>
              </a:rPr>
              <a:t> </a:t>
            </a:r>
            <a:r>
              <a:rPr lang="fr-FR" spc="-5" dirty="0" smtClean="0">
                <a:solidFill>
                  <a:srgbClr val="FFFFFF"/>
                </a:solidFill>
                <a:latin typeface="Arial"/>
                <a:cs typeface="Arial"/>
              </a:rPr>
              <a:t>cette pêche </a:t>
            </a:r>
            <a:r>
              <a:rPr lang="fr-FR" spc="-5" dirty="0">
                <a:solidFill>
                  <a:srgbClr val="FFFFFF"/>
                </a:solidFill>
                <a:latin typeface="Arial"/>
                <a:cs typeface="Arial"/>
              </a:rPr>
              <a:t>illégale en dépassant largement les quotas qui leur </a:t>
            </a:r>
            <a:r>
              <a:rPr lang="fr-FR" spc="-5" dirty="0" smtClean="0">
                <a:solidFill>
                  <a:srgbClr val="FFFFFF"/>
                </a:solidFill>
                <a:latin typeface="Arial"/>
                <a:cs typeface="Arial"/>
              </a:rPr>
              <a:t>sont légalement </a:t>
            </a:r>
            <a:r>
              <a:rPr lang="fr-FR" spc="-5" dirty="0">
                <a:solidFill>
                  <a:srgbClr val="FFFFFF"/>
                </a:solidFill>
                <a:latin typeface="Arial"/>
                <a:cs typeface="Arial"/>
              </a:rPr>
              <a:t>accordés ou en  pêchant sans</a:t>
            </a:r>
            <a:r>
              <a:rPr lang="fr-FR" spc="-70" dirty="0">
                <a:solidFill>
                  <a:srgbClr val="FFFFFF"/>
                </a:solidFill>
                <a:latin typeface="Arial"/>
                <a:cs typeface="Arial"/>
              </a:rPr>
              <a:t> </a:t>
            </a:r>
            <a:r>
              <a:rPr lang="fr-FR" spc="-5" dirty="0">
                <a:solidFill>
                  <a:srgbClr val="FFFFFF"/>
                </a:solidFill>
                <a:latin typeface="Arial"/>
                <a:cs typeface="Arial"/>
              </a:rPr>
              <a:t>autorisation</a:t>
            </a:r>
            <a:r>
              <a:rPr lang="fr-FR" spc="-5" dirty="0" smtClean="0">
                <a:solidFill>
                  <a:srgbClr val="FFFFFF"/>
                </a:solidFill>
                <a:latin typeface="Arial"/>
                <a:cs typeface="Arial"/>
              </a:rPr>
              <a:t>.</a:t>
            </a:r>
            <a:endParaRPr lang="fr-FR" dirty="0">
              <a:solidFill>
                <a:schemeClr val="bg1"/>
              </a:solidFill>
              <a:latin typeface="Arial"/>
              <a:cs typeface="Arial"/>
            </a:endParaRPr>
          </a:p>
        </p:txBody>
      </p:sp>
      <p:pic>
        <p:nvPicPr>
          <p:cNvPr id="9" name="Image 8"/>
          <p:cNvPicPr>
            <a:picLocks noChangeAspect="1"/>
          </p:cNvPicPr>
          <p:nvPr/>
        </p:nvPicPr>
        <p:blipFill>
          <a:blip r:embed="rId3"/>
          <a:stretch>
            <a:fillRect/>
          </a:stretch>
        </p:blipFill>
        <p:spPr>
          <a:xfrm>
            <a:off x="1130300" y="2918686"/>
            <a:ext cx="6997700" cy="3808274"/>
          </a:xfrm>
          <a:prstGeom prst="rect">
            <a:avLst/>
          </a:prstGeom>
        </p:spPr>
      </p:pic>
      <p:sp>
        <p:nvSpPr>
          <p:cNvPr id="2" name="Rectangle 1"/>
          <p:cNvSpPr/>
          <p:nvPr/>
        </p:nvSpPr>
        <p:spPr>
          <a:xfrm>
            <a:off x="-12700" y="603250"/>
            <a:ext cx="4559300" cy="646331"/>
          </a:xfrm>
          <a:prstGeom prst="rect">
            <a:avLst/>
          </a:prstGeom>
        </p:spPr>
        <p:txBody>
          <a:bodyPr>
            <a:spAutoFit/>
          </a:bodyPr>
          <a:lstStyle/>
          <a:p>
            <a:pPr marL="379095" algn="just"/>
            <a:r>
              <a:rPr lang="fr-FR" b="1" spc="-10" dirty="0">
                <a:solidFill>
                  <a:srgbClr val="FF0000"/>
                </a:solidFill>
                <a:latin typeface="Arial" panose="020B0604020202020204" pitchFamily="34" charset="0"/>
                <a:cs typeface="Arial" panose="020B0604020202020204" pitchFamily="34" charset="0"/>
              </a:rPr>
              <a:t>Espèces </a:t>
            </a:r>
            <a:r>
              <a:rPr lang="fr-FR" b="1" spc="-5" dirty="0">
                <a:solidFill>
                  <a:srgbClr val="FF0000"/>
                </a:solidFill>
                <a:latin typeface="Arial" panose="020B0604020202020204" pitchFamily="34" charset="0"/>
                <a:cs typeface="Arial" panose="020B0604020202020204" pitchFamily="34" charset="0"/>
              </a:rPr>
              <a:t>en</a:t>
            </a:r>
            <a:r>
              <a:rPr lang="fr-FR" b="1" spc="-45" dirty="0">
                <a:solidFill>
                  <a:srgbClr val="FF0000"/>
                </a:solidFill>
                <a:latin typeface="Arial" panose="020B0604020202020204" pitchFamily="34" charset="0"/>
                <a:cs typeface="Arial" panose="020B0604020202020204" pitchFamily="34" charset="0"/>
              </a:rPr>
              <a:t> </a:t>
            </a:r>
            <a:r>
              <a:rPr lang="fr-FR" b="1" spc="-10" dirty="0">
                <a:solidFill>
                  <a:srgbClr val="FF0000"/>
                </a:solidFill>
                <a:latin typeface="Arial" panose="020B0604020202020204" pitchFamily="34" charset="0"/>
                <a:cs typeface="Arial" panose="020B0604020202020204" pitchFamily="34" charset="0"/>
              </a:rPr>
              <a:t>danger</a:t>
            </a:r>
            <a:endParaRPr lang="fr-FR" b="1" dirty="0">
              <a:solidFill>
                <a:srgbClr val="FF0000"/>
              </a:solidFill>
              <a:latin typeface="Arial" panose="020B0604020202020204" pitchFamily="34" charset="0"/>
              <a:cs typeface="Arial" panose="020B0604020202020204" pitchFamily="34" charset="0"/>
            </a:endParaRPr>
          </a:p>
          <a:p>
            <a:pPr marL="379095" algn="just">
              <a:lnSpc>
                <a:spcPct val="100000"/>
              </a:lnSpc>
            </a:pPr>
            <a:r>
              <a:rPr lang="fr-FR" b="1" spc="-5" dirty="0">
                <a:solidFill>
                  <a:srgbClr val="FF0000"/>
                </a:solidFill>
                <a:latin typeface="Arial"/>
                <a:cs typeface="Arial"/>
              </a:rPr>
              <a:t>Le déclin des populations de</a:t>
            </a:r>
            <a:r>
              <a:rPr lang="fr-FR" b="1" spc="-75" dirty="0">
                <a:solidFill>
                  <a:srgbClr val="FF0000"/>
                </a:solidFill>
                <a:latin typeface="Arial"/>
                <a:cs typeface="Arial"/>
              </a:rPr>
              <a:t> thons</a:t>
            </a:r>
            <a:endParaRPr lang="fr-FR" dirty="0">
              <a:latin typeface="Arial"/>
              <a:cs typeface="Arial"/>
            </a:endParaRPr>
          </a:p>
        </p:txBody>
      </p:sp>
    </p:spTree>
    <p:extLst>
      <p:ext uri="{BB962C8B-B14F-4D97-AF65-F5344CB8AC3E}">
        <p14:creationId xmlns:p14="http://schemas.microsoft.com/office/powerpoint/2010/main" val="81241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Afficher l'image d'origine"/>
          <p:cNvPicPr/>
          <p:nvPr/>
        </p:nvPicPr>
        <p:blipFill>
          <a:blip r:embed="rId2" cstate="print"/>
          <a:srcRect/>
          <a:stretch>
            <a:fillRect/>
          </a:stretch>
        </p:blipFill>
        <p:spPr bwMode="auto">
          <a:xfrm>
            <a:off x="139699" y="624030"/>
            <a:ext cx="7010401" cy="6075220"/>
          </a:xfrm>
          <a:prstGeom prst="rect">
            <a:avLst/>
          </a:prstGeom>
          <a:noFill/>
          <a:ln w="9525">
            <a:noFill/>
            <a:miter lim="800000"/>
            <a:headEnd/>
            <a:tailEnd/>
          </a:ln>
        </p:spPr>
      </p:pic>
      <p:sp>
        <p:nvSpPr>
          <p:cNvPr id="6" name="Rectangle 5"/>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7" name="Rectangle 6"/>
          <p:cNvSpPr/>
          <p:nvPr/>
        </p:nvSpPr>
        <p:spPr>
          <a:xfrm>
            <a:off x="7150100" y="1994733"/>
            <a:ext cx="1863435" cy="3693319"/>
          </a:xfrm>
          <a:prstGeom prst="rect">
            <a:avLst/>
          </a:prstGeom>
        </p:spPr>
        <p:txBody>
          <a:bodyPr wrap="square">
            <a:spAutoFit/>
          </a:bodyPr>
          <a:lstStyle/>
          <a:p>
            <a:pPr algn="just"/>
            <a:r>
              <a:rPr lang="fr-FR" dirty="0">
                <a:solidFill>
                  <a:schemeClr val="bg1"/>
                </a:solidFill>
                <a:latin typeface="Arial" panose="020B0604020202020204" pitchFamily="34" charset="0"/>
                <a:cs typeface="Arial" panose="020B0604020202020204" pitchFamily="34" charset="0"/>
              </a:rPr>
              <a:t>Le ministère de la Pêche et des Ressources halieutiques a retenu 4 navires  pour pêcher le quota de thon rouge de l’Algérie pour l’actuelle campagne et qui s’élève à 243 tonnes.</a:t>
            </a:r>
          </a:p>
        </p:txBody>
      </p:sp>
      <p:sp>
        <p:nvSpPr>
          <p:cNvPr id="8" name="Rectangle 7"/>
          <p:cNvSpPr/>
          <p:nvPr/>
        </p:nvSpPr>
        <p:spPr>
          <a:xfrm>
            <a:off x="7150100" y="578187"/>
            <a:ext cx="2070100" cy="1015663"/>
          </a:xfrm>
          <a:prstGeom prst="rect">
            <a:avLst/>
          </a:prstGeom>
        </p:spPr>
        <p:txBody>
          <a:bodyPr wrap="square">
            <a:spAutoFit/>
          </a:bodyPr>
          <a:lstStyle/>
          <a:p>
            <a:pPr algn="just"/>
            <a:r>
              <a:rPr lang="fr-FR" sz="2000" b="1" spc="-10" dirty="0" smtClean="0">
                <a:solidFill>
                  <a:srgbClr val="FF0000"/>
                </a:solidFill>
                <a:latin typeface="Arial" panose="020B0604020202020204" pitchFamily="34" charset="0"/>
                <a:cs typeface="Arial" panose="020B0604020202020204" pitchFamily="34" charset="0"/>
              </a:rPr>
              <a:t>Le déclin   des </a:t>
            </a:r>
          </a:p>
          <a:p>
            <a:pPr algn="just"/>
            <a:r>
              <a:rPr lang="fr-FR" sz="2000" b="1" spc="-10" dirty="0" smtClean="0">
                <a:solidFill>
                  <a:srgbClr val="FF0000"/>
                </a:solidFill>
                <a:latin typeface="Arial" panose="020B0604020202020204" pitchFamily="34" charset="0"/>
                <a:cs typeface="Arial" panose="020B0604020202020204" pitchFamily="34" charset="0"/>
              </a:rPr>
              <a:t>populations de</a:t>
            </a:r>
          </a:p>
          <a:p>
            <a:pPr algn="just"/>
            <a:r>
              <a:rPr lang="fr-FR" sz="2000" b="1" spc="-10" dirty="0" smtClean="0">
                <a:solidFill>
                  <a:srgbClr val="FF0000"/>
                </a:solidFill>
                <a:latin typeface="Arial" panose="020B0604020202020204" pitchFamily="34" charset="0"/>
                <a:cs typeface="Arial" panose="020B0604020202020204" pitchFamily="34" charset="0"/>
              </a:rPr>
              <a:t>thon en Algérie</a:t>
            </a:r>
            <a:endParaRPr lang="fr-F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47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pic>
        <p:nvPicPr>
          <p:cNvPr id="6" name="il_fi" descr="Afficher l'image d'origine"/>
          <p:cNvPicPr/>
          <p:nvPr/>
        </p:nvPicPr>
        <p:blipFill>
          <a:blip r:embed="rId2" cstate="print"/>
          <a:srcRect/>
          <a:stretch>
            <a:fillRect/>
          </a:stretch>
        </p:blipFill>
        <p:spPr bwMode="auto">
          <a:xfrm>
            <a:off x="2119971" y="818572"/>
            <a:ext cx="6858929" cy="5908388"/>
          </a:xfrm>
          <a:prstGeom prst="rect">
            <a:avLst/>
          </a:prstGeom>
          <a:noFill/>
          <a:ln w="9525">
            <a:noFill/>
            <a:miter lim="800000"/>
            <a:headEnd/>
            <a:tailEnd/>
          </a:ln>
        </p:spPr>
      </p:pic>
      <p:sp>
        <p:nvSpPr>
          <p:cNvPr id="7" name="Rectangle 6"/>
          <p:cNvSpPr/>
          <p:nvPr/>
        </p:nvSpPr>
        <p:spPr>
          <a:xfrm>
            <a:off x="70425" y="2381925"/>
            <a:ext cx="1974275" cy="2585323"/>
          </a:xfrm>
          <a:prstGeom prst="rect">
            <a:avLst/>
          </a:prstGeom>
        </p:spPr>
        <p:txBody>
          <a:bodyPr wrap="square">
            <a:spAutoFit/>
          </a:bodyPr>
          <a:lstStyle/>
          <a:p>
            <a:pPr algn="just"/>
            <a:r>
              <a:rPr lang="fr-FR" dirty="0" smtClean="0">
                <a:solidFill>
                  <a:schemeClr val="bg1"/>
                </a:solidFill>
              </a:rPr>
              <a:t>Communication de la conférence de la </a:t>
            </a:r>
            <a:r>
              <a:rPr lang="fr-FR" dirty="0" err="1" smtClean="0">
                <a:solidFill>
                  <a:schemeClr val="bg1"/>
                </a:solidFill>
              </a:rPr>
              <a:t>Cicta</a:t>
            </a:r>
            <a:r>
              <a:rPr lang="fr-FR" dirty="0" smtClean="0">
                <a:solidFill>
                  <a:schemeClr val="bg1"/>
                </a:solidFill>
              </a:rPr>
              <a:t> L’Algérie a bénéficié de 100 t supplémentaires en dehors de sa </a:t>
            </a:r>
            <a:r>
              <a:rPr lang="fr-FR" dirty="0" err="1" smtClean="0">
                <a:solidFill>
                  <a:schemeClr val="bg1"/>
                </a:solidFill>
              </a:rPr>
              <a:t>quote</a:t>
            </a:r>
            <a:r>
              <a:rPr lang="fr-FR" dirty="0" smtClean="0">
                <a:solidFill>
                  <a:schemeClr val="bg1"/>
                </a:solidFill>
              </a:rPr>
              <a:t> - part annuelle sur le quota global.</a:t>
            </a:r>
            <a:endParaRPr lang="fr-FR" dirty="0">
              <a:solidFill>
                <a:schemeClr val="bg1"/>
              </a:solidFill>
            </a:endParaRPr>
          </a:p>
        </p:txBody>
      </p:sp>
      <p:sp>
        <p:nvSpPr>
          <p:cNvPr id="9" name="Rectangle 8"/>
          <p:cNvSpPr/>
          <p:nvPr/>
        </p:nvSpPr>
        <p:spPr>
          <a:xfrm>
            <a:off x="70425" y="450850"/>
            <a:ext cx="2498441" cy="400110"/>
          </a:xfrm>
          <a:prstGeom prst="rect">
            <a:avLst/>
          </a:prstGeom>
        </p:spPr>
        <p:txBody>
          <a:bodyPr wrap="none">
            <a:spAutoFit/>
          </a:bodyPr>
          <a:lstStyle/>
          <a:p>
            <a:r>
              <a:rPr lang="fr-FR" sz="2000" b="1" spc="-10" dirty="0" smtClean="0">
                <a:solidFill>
                  <a:srgbClr val="FF0000"/>
                </a:solidFill>
                <a:latin typeface="Arial" panose="020B0604020202020204" pitchFamily="34" charset="0"/>
                <a:cs typeface="Arial" panose="020B0604020202020204" pitchFamily="34" charset="0"/>
              </a:rPr>
              <a:t>Espèces </a:t>
            </a:r>
            <a:r>
              <a:rPr lang="fr-FR" sz="2000" b="1" spc="-5" dirty="0">
                <a:solidFill>
                  <a:srgbClr val="FF0000"/>
                </a:solidFill>
                <a:latin typeface="Arial" panose="020B0604020202020204" pitchFamily="34" charset="0"/>
                <a:cs typeface="Arial" panose="020B0604020202020204" pitchFamily="34" charset="0"/>
              </a:rPr>
              <a:t>en</a:t>
            </a:r>
            <a:r>
              <a:rPr lang="fr-FR" sz="2000" b="1" spc="-45" dirty="0">
                <a:solidFill>
                  <a:srgbClr val="FF0000"/>
                </a:solidFill>
                <a:latin typeface="Arial" panose="020B0604020202020204" pitchFamily="34" charset="0"/>
                <a:cs typeface="Arial" panose="020B0604020202020204" pitchFamily="34" charset="0"/>
              </a:rPr>
              <a:t> </a:t>
            </a:r>
            <a:r>
              <a:rPr lang="fr-FR" sz="2000" b="1" spc="-10" dirty="0">
                <a:solidFill>
                  <a:srgbClr val="FF0000"/>
                </a:solidFill>
                <a:latin typeface="Arial" panose="020B0604020202020204" pitchFamily="34" charset="0"/>
                <a:cs typeface="Arial" panose="020B0604020202020204" pitchFamily="34" charset="0"/>
              </a:rPr>
              <a:t>danger</a:t>
            </a:r>
            <a:endParaRPr lang="fr-FR" sz="20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39700" y="865392"/>
            <a:ext cx="2021836" cy="1015663"/>
          </a:xfrm>
          <a:prstGeom prst="rect">
            <a:avLst/>
          </a:prstGeom>
        </p:spPr>
        <p:txBody>
          <a:bodyPr wrap="none">
            <a:spAutoFit/>
          </a:bodyPr>
          <a:lstStyle/>
          <a:p>
            <a:pPr algn="just"/>
            <a:r>
              <a:rPr lang="fr-FR" sz="2000" b="1" spc="-10" dirty="0" smtClean="0">
                <a:solidFill>
                  <a:srgbClr val="FF0000"/>
                </a:solidFill>
                <a:latin typeface="Arial" panose="020B0604020202020204" pitchFamily="34" charset="0"/>
                <a:cs typeface="Arial" panose="020B0604020202020204" pitchFamily="34" charset="0"/>
              </a:rPr>
              <a:t>Le déclin   des </a:t>
            </a:r>
          </a:p>
          <a:p>
            <a:pPr algn="just"/>
            <a:r>
              <a:rPr lang="fr-FR" sz="2000" b="1" spc="-10" dirty="0" smtClean="0">
                <a:solidFill>
                  <a:srgbClr val="FF0000"/>
                </a:solidFill>
                <a:latin typeface="Arial" panose="020B0604020202020204" pitchFamily="34" charset="0"/>
                <a:cs typeface="Arial" panose="020B0604020202020204" pitchFamily="34" charset="0"/>
              </a:rPr>
              <a:t>populations de</a:t>
            </a:r>
          </a:p>
          <a:p>
            <a:pPr algn="just"/>
            <a:r>
              <a:rPr lang="fr-FR" sz="2000" b="1" spc="-10" dirty="0" smtClean="0">
                <a:solidFill>
                  <a:srgbClr val="FF0000"/>
                </a:solidFill>
                <a:latin typeface="Arial" panose="020B0604020202020204" pitchFamily="34" charset="0"/>
                <a:cs typeface="Arial" panose="020B0604020202020204" pitchFamily="34" charset="0"/>
              </a:rPr>
              <a:t>thon en Algérie</a:t>
            </a:r>
            <a:endParaRPr lang="fr-F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29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7" name="Rectangle 6"/>
          <p:cNvSpPr/>
          <p:nvPr/>
        </p:nvSpPr>
        <p:spPr>
          <a:xfrm>
            <a:off x="340590" y="638462"/>
            <a:ext cx="3312445" cy="369332"/>
          </a:xfrm>
          <a:prstGeom prst="rect">
            <a:avLst/>
          </a:prstGeom>
        </p:spPr>
        <p:txBody>
          <a:bodyPr wrap="none">
            <a:spAutoFit/>
          </a:bodyPr>
          <a:lstStyle/>
          <a:p>
            <a:r>
              <a:rPr lang="fr-FR" b="1" spc="-5" dirty="0">
                <a:solidFill>
                  <a:srgbClr val="FF0000"/>
                </a:solidFill>
                <a:latin typeface="Arial" panose="020B0604020202020204" pitchFamily="34" charset="0"/>
                <a:cs typeface="Arial" panose="020B0604020202020204" pitchFamily="34" charset="0"/>
              </a:rPr>
              <a:t>Pêches accessoires et</a:t>
            </a:r>
            <a:r>
              <a:rPr lang="fr-FR" b="1" spc="25" dirty="0">
                <a:solidFill>
                  <a:srgbClr val="FF0000"/>
                </a:solidFill>
                <a:latin typeface="Arial" panose="020B0604020202020204" pitchFamily="34" charset="0"/>
                <a:cs typeface="Arial" panose="020B0604020202020204" pitchFamily="34" charset="0"/>
              </a:rPr>
              <a:t> </a:t>
            </a:r>
            <a:r>
              <a:rPr lang="fr-FR" b="1" spc="-5" dirty="0">
                <a:solidFill>
                  <a:srgbClr val="FF0000"/>
                </a:solidFill>
                <a:latin typeface="Arial" panose="020B0604020202020204" pitchFamily="34" charset="0"/>
                <a:cs typeface="Arial" panose="020B0604020202020204" pitchFamily="34" charset="0"/>
              </a:rPr>
              <a:t>rejets</a:t>
            </a:r>
            <a:endParaRPr lang="fr-FR"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292100" y="980084"/>
            <a:ext cx="8715664" cy="1862048"/>
          </a:xfrm>
          <a:prstGeom prst="rect">
            <a:avLst/>
          </a:prstGeom>
        </p:spPr>
        <p:txBody>
          <a:bodyPr wrap="square">
            <a:spAutoFit/>
          </a:bodyPr>
          <a:lstStyle/>
          <a:p>
            <a:pPr marL="12700" algn="just">
              <a:lnSpc>
                <a:spcPts val="2345"/>
              </a:lnSpc>
            </a:pPr>
            <a:r>
              <a:rPr lang="fr-FR" sz="2000" b="1" spc="-5" dirty="0" smtClean="0">
                <a:solidFill>
                  <a:srgbClr val="FF0000"/>
                </a:solidFill>
                <a:latin typeface="Arial" pitchFamily="34" charset="0"/>
                <a:cs typeface="Arial" pitchFamily="34" charset="0"/>
              </a:rPr>
              <a:t>Les prises</a:t>
            </a:r>
            <a:r>
              <a:rPr lang="fr-FR" sz="2000" b="1" spc="-20" dirty="0" smtClean="0">
                <a:solidFill>
                  <a:srgbClr val="FF0000"/>
                </a:solidFill>
                <a:latin typeface="Arial" pitchFamily="34" charset="0"/>
                <a:cs typeface="Arial" pitchFamily="34" charset="0"/>
              </a:rPr>
              <a:t> </a:t>
            </a:r>
            <a:r>
              <a:rPr lang="fr-FR" sz="2000" b="1" spc="-5" dirty="0" smtClean="0">
                <a:solidFill>
                  <a:srgbClr val="FF0000"/>
                </a:solidFill>
                <a:latin typeface="Arial" pitchFamily="34" charset="0"/>
                <a:cs typeface="Arial" pitchFamily="34" charset="0"/>
              </a:rPr>
              <a:t>accessoires. </a:t>
            </a:r>
            <a:r>
              <a:rPr lang="fr-FR" spc="-5" dirty="0" smtClean="0">
                <a:solidFill>
                  <a:schemeClr val="bg1"/>
                </a:solidFill>
                <a:latin typeface="Arial" pitchFamily="34" charset="0"/>
                <a:cs typeface="Arial" pitchFamily="34" charset="0"/>
              </a:rPr>
              <a:t>L’homme ne consomme qu’un nombre très limité d’espèces capturées. En mer du nord 600000 tonnes de poissons seraient rejetées par les pêcheurs (3% de la biomasse totale de l’</a:t>
            </a:r>
            <a:r>
              <a:rPr lang="fr-FR" spc="-5" dirty="0" err="1" smtClean="0">
                <a:solidFill>
                  <a:schemeClr val="bg1"/>
                </a:solidFill>
                <a:latin typeface="Arial" pitchFamily="34" charset="0"/>
                <a:cs typeface="Arial" pitchFamily="34" charset="0"/>
              </a:rPr>
              <a:t>ichtyofaune</a:t>
            </a:r>
            <a:r>
              <a:rPr lang="fr-FR" spc="-5" dirty="0" smtClean="0">
                <a:solidFill>
                  <a:schemeClr val="bg1"/>
                </a:solidFill>
                <a:latin typeface="Arial" pitchFamily="34" charset="0"/>
                <a:cs typeface="Arial" pitchFamily="34" charset="0"/>
              </a:rPr>
              <a:t> et 22% des quantités de poissons. Selon une étude anglaise  pour 3 poissons pêchés par l</a:t>
            </a:r>
            <a:r>
              <a:rPr lang="fr-FR" dirty="0" smtClean="0">
                <a:solidFill>
                  <a:schemeClr val="bg1"/>
                </a:solidFill>
                <a:latin typeface="Arial" pitchFamily="34" charset="0"/>
                <a:cs typeface="Arial" pitchFamily="34" charset="0"/>
              </a:rPr>
              <a:t>es chalutiers </a:t>
            </a:r>
            <a:r>
              <a:rPr lang="fr-FR" spc="-5" dirty="0" smtClean="0">
                <a:solidFill>
                  <a:schemeClr val="bg1"/>
                </a:solidFill>
                <a:latin typeface="Arial" pitchFamily="34" charset="0"/>
                <a:cs typeface="Arial" pitchFamily="34" charset="0"/>
              </a:rPr>
              <a:t>2 sont rejetés sans vie (</a:t>
            </a:r>
            <a:r>
              <a:rPr lang="fr-FR" dirty="0" err="1" smtClean="0">
                <a:solidFill>
                  <a:schemeClr val="bg1"/>
                </a:solidFill>
                <a:latin typeface="Arial" pitchFamily="34" charset="0"/>
                <a:cs typeface="Arial" pitchFamily="34" charset="0"/>
              </a:rPr>
              <a:t>Enever</a:t>
            </a:r>
            <a:r>
              <a:rPr lang="fr-FR" dirty="0" smtClean="0">
                <a:solidFill>
                  <a:schemeClr val="bg1"/>
                </a:solidFill>
                <a:latin typeface="Arial" pitchFamily="34" charset="0"/>
                <a:cs typeface="Arial" pitchFamily="34" charset="0"/>
              </a:rPr>
              <a:t> et </a:t>
            </a:r>
            <a:r>
              <a:rPr lang="fr-FR" i="1" dirty="0" smtClean="0">
                <a:solidFill>
                  <a:schemeClr val="bg1"/>
                </a:solidFill>
                <a:latin typeface="Arial" pitchFamily="34" charset="0"/>
                <a:cs typeface="Arial" pitchFamily="34" charset="0"/>
              </a:rPr>
              <a:t>al.,</a:t>
            </a:r>
            <a:r>
              <a:rPr lang="fr-FR" i="1" spc="-95" dirty="0" smtClean="0">
                <a:solidFill>
                  <a:schemeClr val="bg1"/>
                </a:solidFill>
                <a:latin typeface="Arial" pitchFamily="34" charset="0"/>
                <a:cs typeface="Arial" pitchFamily="34" charset="0"/>
              </a:rPr>
              <a:t> </a:t>
            </a:r>
            <a:r>
              <a:rPr lang="fr-FR" dirty="0" smtClean="0">
                <a:solidFill>
                  <a:schemeClr val="bg1"/>
                </a:solidFill>
                <a:latin typeface="Arial" pitchFamily="34" charset="0"/>
                <a:cs typeface="Arial" pitchFamily="34" charset="0"/>
              </a:rPr>
              <a:t>2005).</a:t>
            </a:r>
          </a:p>
          <a:p>
            <a:pPr marL="12700" algn="just">
              <a:lnSpc>
                <a:spcPts val="2345"/>
              </a:lnSpc>
            </a:pPr>
            <a:r>
              <a:rPr lang="fr-FR" b="1" dirty="0" smtClean="0">
                <a:solidFill>
                  <a:srgbClr val="FF0000"/>
                </a:solidFill>
                <a:latin typeface="Arial"/>
                <a:cs typeface="Arial"/>
              </a:rPr>
              <a:t>+ </a:t>
            </a:r>
            <a:r>
              <a:rPr lang="fr-FR" b="1" spc="-5" dirty="0" smtClean="0">
                <a:solidFill>
                  <a:srgbClr val="FF0000"/>
                </a:solidFill>
                <a:latin typeface="Arial"/>
                <a:cs typeface="Arial"/>
              </a:rPr>
              <a:t>150 000 </a:t>
            </a:r>
            <a:r>
              <a:rPr lang="fr-FR" b="1" dirty="0" smtClean="0">
                <a:solidFill>
                  <a:srgbClr val="FF0000"/>
                </a:solidFill>
                <a:latin typeface="Arial"/>
                <a:cs typeface="Arial"/>
              </a:rPr>
              <a:t>tonnes d’i</a:t>
            </a:r>
            <a:r>
              <a:rPr lang="fr-FR" b="1" spc="-5" dirty="0" smtClean="0">
                <a:solidFill>
                  <a:srgbClr val="FF0000"/>
                </a:solidFill>
                <a:latin typeface="Arial"/>
                <a:cs typeface="Arial"/>
              </a:rPr>
              <a:t>nvertébrés</a:t>
            </a:r>
            <a:r>
              <a:rPr lang="fr-FR" b="1" spc="-60" dirty="0" smtClean="0">
                <a:solidFill>
                  <a:srgbClr val="FF0000"/>
                </a:solidFill>
                <a:latin typeface="Arial"/>
                <a:cs typeface="Arial"/>
              </a:rPr>
              <a:t> </a:t>
            </a:r>
            <a:r>
              <a:rPr lang="fr-FR" b="1" dirty="0" smtClean="0">
                <a:solidFill>
                  <a:srgbClr val="FF0000"/>
                </a:solidFill>
                <a:latin typeface="Arial"/>
                <a:cs typeface="Arial"/>
              </a:rPr>
              <a:t>benthiques.</a:t>
            </a:r>
            <a:endParaRPr lang="fr-FR" b="1" dirty="0" smtClean="0">
              <a:solidFill>
                <a:srgbClr val="FF0000"/>
              </a:solidFill>
              <a:latin typeface="Arial" pitchFamily="34" charset="0"/>
              <a:cs typeface="Arial" pitchFamily="34" charset="0"/>
            </a:endParaRPr>
          </a:p>
        </p:txBody>
      </p:sp>
      <p:sp>
        <p:nvSpPr>
          <p:cNvPr id="10" name="object 38"/>
          <p:cNvSpPr/>
          <p:nvPr/>
        </p:nvSpPr>
        <p:spPr>
          <a:xfrm>
            <a:off x="395865" y="2889250"/>
            <a:ext cx="4392035" cy="3810000"/>
          </a:xfrm>
          <a:prstGeom prst="rect">
            <a:avLst/>
          </a:prstGeom>
          <a:blipFill>
            <a:blip r:embed="rId2" cstate="print"/>
            <a:stretch>
              <a:fillRect/>
            </a:stretch>
          </a:blipFill>
        </p:spPr>
        <p:txBody>
          <a:bodyPr wrap="square" lIns="0" tIns="0" rIns="0" bIns="0" rtlCol="0"/>
          <a:lstStyle/>
          <a:p>
            <a:endParaRPr/>
          </a:p>
        </p:txBody>
      </p:sp>
      <p:sp>
        <p:nvSpPr>
          <p:cNvPr id="11" name="object 41"/>
          <p:cNvSpPr/>
          <p:nvPr/>
        </p:nvSpPr>
        <p:spPr>
          <a:xfrm>
            <a:off x="4883154" y="2896755"/>
            <a:ext cx="4054186" cy="380249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873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7" name="object 50"/>
          <p:cNvSpPr txBox="1"/>
          <p:nvPr/>
        </p:nvSpPr>
        <p:spPr>
          <a:xfrm>
            <a:off x="438150" y="2432050"/>
            <a:ext cx="8610600" cy="553998"/>
          </a:xfrm>
          <a:prstGeom prst="rect">
            <a:avLst/>
          </a:prstGeom>
        </p:spPr>
        <p:txBody>
          <a:bodyPr vert="horz" wrap="square" lIns="0" tIns="0" rIns="0" bIns="0" rtlCol="0">
            <a:spAutoFit/>
          </a:bodyPr>
          <a:lstStyle/>
          <a:p>
            <a:pPr marL="12700" marR="5080" algn="just"/>
            <a:r>
              <a:rPr b="1" spc="-5" dirty="0" smtClean="0">
                <a:solidFill>
                  <a:srgbClr val="FF0000"/>
                </a:solidFill>
                <a:latin typeface="Arial" pitchFamily="34" charset="0"/>
                <a:cs typeface="Arial" pitchFamily="34" charset="0"/>
              </a:rPr>
              <a:t>300000 </a:t>
            </a:r>
            <a:r>
              <a:rPr b="1" spc="-5" dirty="0">
                <a:solidFill>
                  <a:srgbClr val="FF0000"/>
                </a:solidFill>
                <a:latin typeface="Arial" pitchFamily="34" charset="0"/>
                <a:cs typeface="Arial" pitchFamily="34" charset="0"/>
              </a:rPr>
              <a:t>cétacés </a:t>
            </a:r>
            <a:r>
              <a:rPr b="1" spc="-5" dirty="0" err="1">
                <a:solidFill>
                  <a:srgbClr val="FF0000"/>
                </a:solidFill>
                <a:latin typeface="Arial" pitchFamily="34" charset="0"/>
                <a:cs typeface="Arial" pitchFamily="34" charset="0"/>
              </a:rPr>
              <a:t>meurent</a:t>
            </a:r>
            <a:r>
              <a:rPr b="1" spc="-5" dirty="0">
                <a:solidFill>
                  <a:srgbClr val="FF0000"/>
                </a:solidFill>
                <a:latin typeface="Arial" pitchFamily="34" charset="0"/>
                <a:cs typeface="Arial" pitchFamily="34" charset="0"/>
              </a:rPr>
              <a:t> </a:t>
            </a:r>
            <a:r>
              <a:rPr lang="fr-FR" b="1" spc="-5" dirty="0" smtClean="0">
                <a:solidFill>
                  <a:srgbClr val="FF0000"/>
                </a:solidFill>
                <a:latin typeface="Arial" pitchFamily="34" charset="0"/>
                <a:cs typeface="Arial" pitchFamily="34" charset="0"/>
              </a:rPr>
              <a:t>/</a:t>
            </a:r>
            <a:r>
              <a:rPr b="1" spc="-5" dirty="0" smtClean="0">
                <a:solidFill>
                  <a:srgbClr val="FF0000"/>
                </a:solidFill>
                <a:latin typeface="Arial" pitchFamily="34" charset="0"/>
                <a:cs typeface="Arial" pitchFamily="34" charset="0"/>
              </a:rPr>
              <a:t> an </a:t>
            </a:r>
            <a:r>
              <a:rPr b="1" spc="-5" dirty="0">
                <a:solidFill>
                  <a:srgbClr val="FF0000"/>
                </a:solidFill>
                <a:latin typeface="Arial" pitchFamily="34" charset="0"/>
                <a:cs typeface="Arial" pitchFamily="34" charset="0"/>
              </a:rPr>
              <a:t>dans le monde  du fait des activités de</a:t>
            </a:r>
            <a:r>
              <a:rPr b="1" spc="-15" dirty="0">
                <a:solidFill>
                  <a:srgbClr val="FF0000"/>
                </a:solidFill>
                <a:latin typeface="Arial" pitchFamily="34" charset="0"/>
                <a:cs typeface="Arial" pitchFamily="34" charset="0"/>
              </a:rPr>
              <a:t> </a:t>
            </a:r>
            <a:r>
              <a:rPr b="1" spc="-5" dirty="0" err="1">
                <a:solidFill>
                  <a:srgbClr val="FF0000"/>
                </a:solidFill>
                <a:latin typeface="Arial" pitchFamily="34" charset="0"/>
                <a:cs typeface="Arial" pitchFamily="34" charset="0"/>
              </a:rPr>
              <a:t>pêche</a:t>
            </a:r>
            <a:r>
              <a:rPr b="1" spc="-5" dirty="0" smtClean="0">
                <a:solidFill>
                  <a:srgbClr val="FF0000"/>
                </a:solidFill>
                <a:latin typeface="Arial" pitchFamily="34" charset="0"/>
                <a:cs typeface="Arial" pitchFamily="34" charset="0"/>
              </a:rPr>
              <a:t>.</a:t>
            </a:r>
            <a:endParaRPr lang="fr-FR" b="1" spc="-5" dirty="0" smtClean="0">
              <a:solidFill>
                <a:srgbClr val="FF0000"/>
              </a:solidFill>
              <a:latin typeface="Arial" pitchFamily="34" charset="0"/>
              <a:cs typeface="Arial" pitchFamily="34" charset="0"/>
            </a:endParaRPr>
          </a:p>
          <a:p>
            <a:pPr marL="12700" marR="5080" algn="just"/>
            <a:r>
              <a:rPr lang="fr-FR" b="1" spc="-5" dirty="0" smtClean="0">
                <a:solidFill>
                  <a:srgbClr val="FF0000"/>
                </a:solidFill>
                <a:latin typeface="Arial" pitchFamily="34" charset="0"/>
                <a:cs typeface="Arial" pitchFamily="34" charset="0"/>
              </a:rPr>
              <a:t>350 marsouins en Manche en 1000 jours de</a:t>
            </a:r>
            <a:r>
              <a:rPr lang="fr-FR" b="1" spc="70" dirty="0" smtClean="0">
                <a:solidFill>
                  <a:srgbClr val="FF0000"/>
                </a:solidFill>
                <a:latin typeface="Arial" pitchFamily="34" charset="0"/>
                <a:cs typeface="Arial" pitchFamily="34" charset="0"/>
              </a:rPr>
              <a:t> </a:t>
            </a:r>
            <a:r>
              <a:rPr lang="fr-FR" b="1" spc="-5" dirty="0" smtClean="0">
                <a:solidFill>
                  <a:srgbClr val="FF0000"/>
                </a:solidFill>
                <a:latin typeface="Arial" pitchFamily="34" charset="0"/>
                <a:cs typeface="Arial" pitchFamily="34" charset="0"/>
              </a:rPr>
              <a:t>mer</a:t>
            </a:r>
            <a:endParaRPr lang="fr-FR" b="1" dirty="0" smtClean="0">
              <a:solidFill>
                <a:srgbClr val="FF0000"/>
              </a:solidFill>
              <a:latin typeface="Arial" pitchFamily="34" charset="0"/>
              <a:cs typeface="Arial" pitchFamily="34" charset="0"/>
            </a:endParaRPr>
          </a:p>
        </p:txBody>
      </p:sp>
      <p:sp>
        <p:nvSpPr>
          <p:cNvPr id="8" name="Rectangle 7"/>
          <p:cNvSpPr/>
          <p:nvPr/>
        </p:nvSpPr>
        <p:spPr>
          <a:xfrm>
            <a:off x="349826" y="965885"/>
            <a:ext cx="8552873" cy="1477328"/>
          </a:xfrm>
          <a:prstGeom prst="rect">
            <a:avLst/>
          </a:prstGeom>
        </p:spPr>
        <p:txBody>
          <a:bodyPr wrap="square">
            <a:spAutoFit/>
          </a:bodyPr>
          <a:lstStyle/>
          <a:p>
            <a:pPr marR="5080" algn="just">
              <a:lnSpc>
                <a:spcPct val="100000"/>
              </a:lnSpc>
            </a:pPr>
            <a:r>
              <a:rPr lang="fr-FR" spc="-5" dirty="0" smtClean="0">
                <a:solidFill>
                  <a:srgbClr val="FFFFFF"/>
                </a:solidFill>
                <a:latin typeface="Arial" pitchFamily="34" charset="0"/>
                <a:cs typeface="Arial" pitchFamily="34" charset="0"/>
              </a:rPr>
              <a:t>Les rejets en mer de captures d’espèces accessoires (car sans ou </a:t>
            </a:r>
            <a:r>
              <a:rPr lang="fr-FR" spc="-10" dirty="0" smtClean="0">
                <a:solidFill>
                  <a:srgbClr val="FFFFFF"/>
                </a:solidFill>
                <a:latin typeface="Arial" pitchFamily="34" charset="0"/>
                <a:cs typeface="Arial" pitchFamily="34" charset="0"/>
              </a:rPr>
              <a:t>avec  </a:t>
            </a:r>
            <a:r>
              <a:rPr lang="fr-FR" dirty="0" smtClean="0">
                <a:solidFill>
                  <a:srgbClr val="FFFFFF"/>
                </a:solidFill>
                <a:latin typeface="Arial" pitchFamily="34" charset="0"/>
                <a:cs typeface="Arial" pitchFamily="34" charset="0"/>
              </a:rPr>
              <a:t>peu d’intérêt </a:t>
            </a:r>
            <a:r>
              <a:rPr lang="fr-FR" spc="-5" dirty="0" smtClean="0">
                <a:solidFill>
                  <a:srgbClr val="FFFFFF"/>
                </a:solidFill>
                <a:latin typeface="Arial" pitchFamily="34" charset="0"/>
                <a:cs typeface="Arial" pitchFamily="34" charset="0"/>
              </a:rPr>
              <a:t>commercial) </a:t>
            </a:r>
            <a:r>
              <a:rPr lang="fr-FR" dirty="0" smtClean="0">
                <a:solidFill>
                  <a:srgbClr val="FFFFFF"/>
                </a:solidFill>
                <a:latin typeface="Arial" pitchFamily="34" charset="0"/>
                <a:cs typeface="Arial" pitchFamily="34" charset="0"/>
              </a:rPr>
              <a:t>sont </a:t>
            </a:r>
            <a:r>
              <a:rPr lang="fr-FR" spc="-5" dirty="0" smtClean="0">
                <a:solidFill>
                  <a:srgbClr val="FFFFFF"/>
                </a:solidFill>
                <a:latin typeface="Arial" pitchFamily="34" charset="0"/>
                <a:cs typeface="Arial" pitchFamily="34" charset="0"/>
              </a:rPr>
              <a:t>très élevés et </a:t>
            </a:r>
            <a:r>
              <a:rPr lang="fr-FR" dirty="0" smtClean="0">
                <a:solidFill>
                  <a:srgbClr val="FFFFFF"/>
                </a:solidFill>
                <a:latin typeface="Arial" pitchFamily="34" charset="0"/>
                <a:cs typeface="Arial" pitchFamily="34" charset="0"/>
              </a:rPr>
              <a:t>représentent </a:t>
            </a:r>
            <a:r>
              <a:rPr lang="fr-FR" spc="-5" dirty="0" smtClean="0">
                <a:solidFill>
                  <a:srgbClr val="FFFFFF"/>
                </a:solidFill>
                <a:latin typeface="Arial" pitchFamily="34" charset="0"/>
                <a:cs typeface="Arial" pitchFamily="34" charset="0"/>
              </a:rPr>
              <a:t>27 </a:t>
            </a:r>
            <a:r>
              <a:rPr lang="fr-FR" dirty="0" smtClean="0">
                <a:solidFill>
                  <a:srgbClr val="FFFFFF"/>
                </a:solidFill>
                <a:latin typeface="Arial" pitchFamily="34" charset="0"/>
                <a:cs typeface="Arial" pitchFamily="34" charset="0"/>
              </a:rPr>
              <a:t>millions de  </a:t>
            </a:r>
            <a:r>
              <a:rPr lang="fr-FR" spc="-5" dirty="0" smtClean="0">
                <a:solidFill>
                  <a:srgbClr val="FFFFFF"/>
                </a:solidFill>
                <a:latin typeface="Arial" pitchFamily="34" charset="0"/>
                <a:cs typeface="Arial" pitchFamily="34" charset="0"/>
              </a:rPr>
              <a:t>tonnes sur un total de captures mondiales de 85 millions de tonnes (soit  </a:t>
            </a:r>
            <a:r>
              <a:rPr lang="fr-FR" dirty="0" smtClean="0">
                <a:solidFill>
                  <a:srgbClr val="FFFFFF"/>
                </a:solidFill>
                <a:latin typeface="Arial" pitchFamily="34" charset="0"/>
                <a:cs typeface="Arial" pitchFamily="34" charset="0"/>
              </a:rPr>
              <a:t>environ </a:t>
            </a:r>
            <a:r>
              <a:rPr lang="fr-FR" spc="-5" dirty="0" smtClean="0">
                <a:solidFill>
                  <a:srgbClr val="FFFFFF"/>
                </a:solidFill>
                <a:latin typeface="Arial" pitchFamily="34" charset="0"/>
                <a:cs typeface="Arial" pitchFamily="34" charset="0"/>
              </a:rPr>
              <a:t>30 % </a:t>
            </a:r>
            <a:r>
              <a:rPr lang="fr-FR" dirty="0" smtClean="0">
                <a:solidFill>
                  <a:srgbClr val="FFFFFF"/>
                </a:solidFill>
                <a:latin typeface="Arial" pitchFamily="34" charset="0"/>
                <a:cs typeface="Arial" pitchFamily="34" charset="0"/>
              </a:rPr>
              <a:t>des </a:t>
            </a:r>
            <a:r>
              <a:rPr lang="fr-FR" spc="-5" dirty="0" smtClean="0">
                <a:solidFill>
                  <a:srgbClr val="FFFFFF"/>
                </a:solidFill>
                <a:latin typeface="Arial" pitchFamily="34" charset="0"/>
                <a:cs typeface="Arial" pitchFamily="34" charset="0"/>
              </a:rPr>
              <a:t>captures</a:t>
            </a:r>
            <a:r>
              <a:rPr lang="fr-FR" spc="-10" dirty="0" smtClean="0">
                <a:solidFill>
                  <a:srgbClr val="FFFFFF"/>
                </a:solidFill>
                <a:latin typeface="Arial" pitchFamily="34" charset="0"/>
                <a:cs typeface="Arial" pitchFamily="34" charset="0"/>
              </a:rPr>
              <a:t> </a:t>
            </a:r>
            <a:r>
              <a:rPr lang="fr-FR" spc="-5" dirty="0" smtClean="0">
                <a:solidFill>
                  <a:srgbClr val="FFFFFF"/>
                </a:solidFill>
                <a:latin typeface="Arial" pitchFamily="34" charset="0"/>
                <a:cs typeface="Arial" pitchFamily="34" charset="0"/>
              </a:rPr>
              <a:t>déclarées). Pour 1 kg de crevettes pêchées, il faudra rejeter en moyenne  5 à 10 Kg de prises accessoires</a:t>
            </a:r>
            <a:r>
              <a:rPr lang="fr-FR" spc="-65" dirty="0" smtClean="0">
                <a:solidFill>
                  <a:srgbClr val="FFFFFF"/>
                </a:solidFill>
                <a:latin typeface="Arial" pitchFamily="34" charset="0"/>
                <a:cs typeface="Arial" pitchFamily="34" charset="0"/>
              </a:rPr>
              <a:t> </a:t>
            </a:r>
            <a:r>
              <a:rPr lang="fr-FR" dirty="0" smtClean="0">
                <a:solidFill>
                  <a:srgbClr val="FFFFFF"/>
                </a:solidFill>
                <a:latin typeface="Arial" pitchFamily="34" charset="0"/>
                <a:cs typeface="Arial" pitchFamily="34" charset="0"/>
              </a:rPr>
              <a:t>!</a:t>
            </a:r>
            <a:endParaRPr lang="fr-FR" dirty="0">
              <a:latin typeface="Arial" pitchFamily="34" charset="0"/>
              <a:cs typeface="Arial" pitchFamily="34" charset="0"/>
            </a:endParaRPr>
          </a:p>
        </p:txBody>
      </p:sp>
      <p:sp>
        <p:nvSpPr>
          <p:cNvPr id="9" name="object 40"/>
          <p:cNvSpPr/>
          <p:nvPr/>
        </p:nvSpPr>
        <p:spPr>
          <a:xfrm>
            <a:off x="6083299" y="3072079"/>
            <a:ext cx="2819400" cy="3571749"/>
          </a:xfrm>
          <a:prstGeom prst="rect">
            <a:avLst/>
          </a:prstGeom>
          <a:blipFill>
            <a:blip r:embed="rId2" cstate="print"/>
            <a:stretch>
              <a:fillRect/>
            </a:stretch>
          </a:blipFill>
        </p:spPr>
        <p:txBody>
          <a:bodyPr wrap="square" lIns="0" tIns="0" rIns="0" bIns="0" rtlCol="0"/>
          <a:lstStyle/>
          <a:p>
            <a:endParaRPr/>
          </a:p>
        </p:txBody>
      </p:sp>
      <p:sp>
        <p:nvSpPr>
          <p:cNvPr id="10" name="object 53"/>
          <p:cNvSpPr/>
          <p:nvPr/>
        </p:nvSpPr>
        <p:spPr>
          <a:xfrm>
            <a:off x="2959100" y="3057647"/>
            <a:ext cx="3048000" cy="3572327"/>
          </a:xfrm>
          <a:prstGeom prst="rect">
            <a:avLst/>
          </a:prstGeom>
          <a:blipFill>
            <a:blip r:embed="rId3" cstate="print"/>
            <a:stretch>
              <a:fillRect/>
            </a:stretch>
          </a:blipFill>
        </p:spPr>
        <p:txBody>
          <a:bodyPr wrap="square" lIns="0" tIns="0" rIns="0" bIns="0" rtlCol="0"/>
          <a:lstStyle/>
          <a:p>
            <a:endParaRPr/>
          </a:p>
        </p:txBody>
      </p:sp>
      <p:sp>
        <p:nvSpPr>
          <p:cNvPr id="12" name="object 52"/>
          <p:cNvSpPr/>
          <p:nvPr/>
        </p:nvSpPr>
        <p:spPr>
          <a:xfrm>
            <a:off x="139699" y="3057647"/>
            <a:ext cx="2743201" cy="3572326"/>
          </a:xfrm>
          <a:prstGeom prst="rect">
            <a:avLst/>
          </a:prstGeom>
          <a:blipFill>
            <a:blip r:embed="rId4" cstate="print"/>
            <a:stretch>
              <a:fillRect/>
            </a:stretch>
          </a:blipFill>
        </p:spPr>
        <p:txBody>
          <a:bodyPr wrap="square" lIns="0" tIns="0" rIns="0" bIns="0" rtlCol="0"/>
          <a:lstStyle/>
          <a:p>
            <a:endParaRPr/>
          </a:p>
        </p:txBody>
      </p:sp>
      <p:sp>
        <p:nvSpPr>
          <p:cNvPr id="13" name="Rectangle 12"/>
          <p:cNvSpPr/>
          <p:nvPr/>
        </p:nvSpPr>
        <p:spPr>
          <a:xfrm>
            <a:off x="340590" y="638462"/>
            <a:ext cx="3312445" cy="369332"/>
          </a:xfrm>
          <a:prstGeom prst="rect">
            <a:avLst/>
          </a:prstGeom>
        </p:spPr>
        <p:txBody>
          <a:bodyPr wrap="none">
            <a:spAutoFit/>
          </a:bodyPr>
          <a:lstStyle/>
          <a:p>
            <a:r>
              <a:rPr lang="fr-FR" b="1" spc="-5" dirty="0">
                <a:solidFill>
                  <a:srgbClr val="FF0000"/>
                </a:solidFill>
                <a:latin typeface="Arial" panose="020B0604020202020204" pitchFamily="34" charset="0"/>
                <a:cs typeface="Arial" panose="020B0604020202020204" pitchFamily="34" charset="0"/>
              </a:rPr>
              <a:t>Pêches accessoires et</a:t>
            </a:r>
            <a:r>
              <a:rPr lang="fr-FR" b="1" spc="25" dirty="0">
                <a:solidFill>
                  <a:srgbClr val="FF0000"/>
                </a:solidFill>
                <a:latin typeface="Arial" panose="020B0604020202020204" pitchFamily="34" charset="0"/>
                <a:cs typeface="Arial" panose="020B0604020202020204" pitchFamily="34" charset="0"/>
              </a:rPr>
              <a:t> </a:t>
            </a:r>
            <a:r>
              <a:rPr lang="fr-FR" b="1" spc="-5" dirty="0">
                <a:solidFill>
                  <a:srgbClr val="FF0000"/>
                </a:solidFill>
                <a:latin typeface="Arial" panose="020B0604020202020204" pitchFamily="34" charset="0"/>
                <a:cs typeface="Arial" panose="020B0604020202020204" pitchFamily="34" charset="0"/>
              </a:rPr>
              <a:t>rejets</a:t>
            </a:r>
            <a:endParaRPr lang="fr-F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48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grpSp>
        <p:nvGrpSpPr>
          <p:cNvPr id="8" name="Groupe 7"/>
          <p:cNvGrpSpPr/>
          <p:nvPr/>
        </p:nvGrpSpPr>
        <p:grpSpPr>
          <a:xfrm>
            <a:off x="307108" y="1359626"/>
            <a:ext cx="8671792" cy="5291239"/>
            <a:chOff x="325761" y="831850"/>
            <a:chExt cx="8465819" cy="5628639"/>
          </a:xfrm>
        </p:grpSpPr>
        <p:sp>
          <p:nvSpPr>
            <p:cNvPr id="6" name="object 38"/>
            <p:cNvSpPr/>
            <p:nvPr/>
          </p:nvSpPr>
          <p:spPr>
            <a:xfrm>
              <a:off x="325761" y="831850"/>
              <a:ext cx="8465819" cy="5628639"/>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6140882" y="6013450"/>
              <a:ext cx="2076018" cy="369332"/>
            </a:xfrm>
            <a:prstGeom prst="rect">
              <a:avLst/>
            </a:prstGeom>
            <a:solidFill>
              <a:srgbClr val="FFFF00"/>
            </a:solidFill>
          </p:spPr>
          <p:txBody>
            <a:bodyPr wrap="none">
              <a:spAutoFit/>
            </a:bodyPr>
            <a:lstStyle/>
            <a:p>
              <a:r>
                <a:rPr lang="fr-FR" dirty="0" smtClean="0">
                  <a:solidFill>
                    <a:schemeClr val="tx2">
                      <a:lumMod val="75000"/>
                    </a:schemeClr>
                  </a:solidFill>
                </a:rPr>
                <a:t>Dragues à pétoncles</a:t>
              </a:r>
              <a:endParaRPr lang="fr-FR" dirty="0">
                <a:solidFill>
                  <a:schemeClr val="tx2">
                    <a:lumMod val="75000"/>
                  </a:schemeClr>
                </a:solidFill>
              </a:endParaRPr>
            </a:p>
          </p:txBody>
        </p:sp>
      </p:grpSp>
      <p:sp>
        <p:nvSpPr>
          <p:cNvPr id="10" name="Rectangle 9"/>
          <p:cNvSpPr/>
          <p:nvPr/>
        </p:nvSpPr>
        <p:spPr>
          <a:xfrm>
            <a:off x="215900" y="651740"/>
            <a:ext cx="8763000" cy="707886"/>
          </a:xfrm>
          <a:prstGeom prst="rect">
            <a:avLst/>
          </a:prstGeom>
        </p:spPr>
        <p:txBody>
          <a:bodyPr wrap="square">
            <a:spAutoFit/>
          </a:bodyPr>
          <a:lstStyle/>
          <a:p>
            <a:pPr lvl="0" fontAlgn="base">
              <a:spcBef>
                <a:spcPct val="0"/>
              </a:spcBef>
              <a:spcAft>
                <a:spcPct val="0"/>
              </a:spcAft>
            </a:pPr>
            <a:r>
              <a:rPr lang="fr-FR" sz="2000" b="1" dirty="0" smtClean="0">
                <a:solidFill>
                  <a:srgbClr val="FF0000"/>
                </a:solidFill>
                <a:latin typeface="Arial" pitchFamily="34" charset="0"/>
                <a:cs typeface="Arial" pitchFamily="34" charset="0"/>
              </a:rPr>
              <a:t>La structure physique des habitats des fonds marins est modifiée par les méthodes de pêche à impact sur les fonds. </a:t>
            </a:r>
          </a:p>
        </p:txBody>
      </p:sp>
    </p:spTree>
    <p:extLst>
      <p:ext uri="{BB962C8B-B14F-4D97-AF65-F5344CB8AC3E}">
        <p14:creationId xmlns:p14="http://schemas.microsoft.com/office/powerpoint/2010/main" val="215872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6" name="Rectangle 5"/>
          <p:cNvSpPr/>
          <p:nvPr/>
        </p:nvSpPr>
        <p:spPr>
          <a:xfrm>
            <a:off x="63500" y="624030"/>
            <a:ext cx="4889159" cy="400110"/>
          </a:xfrm>
          <a:prstGeom prst="rect">
            <a:avLst/>
          </a:prstGeom>
        </p:spPr>
        <p:txBody>
          <a:bodyPr wrap="none">
            <a:spAutoFit/>
          </a:bodyPr>
          <a:lstStyle/>
          <a:p>
            <a:r>
              <a:rPr lang="fr-FR" sz="2000" b="1" spc="-5" dirty="0" smtClean="0">
                <a:solidFill>
                  <a:srgbClr val="FF0000"/>
                </a:solidFill>
                <a:latin typeface="Arial" pitchFamily="34" charset="0"/>
                <a:cs typeface="Arial" pitchFamily="34" charset="0"/>
              </a:rPr>
              <a:t>Destruction des ressources et habitats</a:t>
            </a:r>
            <a:endParaRPr lang="fr-FR" sz="2000" b="1" dirty="0">
              <a:solidFill>
                <a:srgbClr val="FF0000"/>
              </a:solidFill>
            </a:endParaRPr>
          </a:p>
        </p:txBody>
      </p:sp>
      <p:sp>
        <p:nvSpPr>
          <p:cNvPr id="7" name="Rectangle 1"/>
          <p:cNvSpPr>
            <a:spLocks noChangeArrowheads="1"/>
          </p:cNvSpPr>
          <p:nvPr/>
        </p:nvSpPr>
        <p:spPr bwMode="auto">
          <a:xfrm>
            <a:off x="4864100" y="705181"/>
            <a:ext cx="3885679" cy="251359"/>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Destruction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resources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habitats </a:t>
            </a:r>
          </a:p>
        </p:txBody>
      </p:sp>
      <p:sp>
        <p:nvSpPr>
          <p:cNvPr id="8" name="object 39"/>
          <p:cNvSpPr/>
          <p:nvPr/>
        </p:nvSpPr>
        <p:spPr>
          <a:xfrm>
            <a:off x="215900" y="2139156"/>
            <a:ext cx="4191000" cy="4560093"/>
          </a:xfrm>
          <a:prstGeom prst="rect">
            <a:avLst/>
          </a:prstGeom>
          <a:blipFill>
            <a:blip r:embed="rId2" cstate="print"/>
            <a:stretch>
              <a:fillRect/>
            </a:stretch>
          </a:blipFill>
        </p:spPr>
        <p:txBody>
          <a:bodyPr wrap="square" lIns="0" tIns="0" rIns="0" bIns="0" rtlCol="0"/>
          <a:lstStyle/>
          <a:p>
            <a:endParaRPr/>
          </a:p>
        </p:txBody>
      </p:sp>
      <p:sp>
        <p:nvSpPr>
          <p:cNvPr id="11" name="object 46"/>
          <p:cNvSpPr txBox="1"/>
          <p:nvPr/>
        </p:nvSpPr>
        <p:spPr>
          <a:xfrm>
            <a:off x="215900" y="908050"/>
            <a:ext cx="4191000" cy="1231106"/>
          </a:xfrm>
          <a:prstGeom prst="rect">
            <a:avLst/>
          </a:prstGeom>
        </p:spPr>
        <p:txBody>
          <a:bodyPr vert="horz" wrap="square" lIns="0" tIns="0" rIns="0" bIns="0" rtlCol="0">
            <a:spAutoFit/>
          </a:bodyPr>
          <a:lstStyle/>
          <a:p>
            <a:pPr algn="just"/>
            <a:r>
              <a:rPr sz="2000" spc="-10" dirty="0" smtClean="0">
                <a:solidFill>
                  <a:srgbClr val="FFFFFF"/>
                </a:solidFill>
                <a:latin typeface="Arial" pitchFamily="34" charset="0"/>
                <a:cs typeface="Arial" pitchFamily="34" charset="0"/>
              </a:rPr>
              <a:t>impact </a:t>
            </a:r>
            <a:r>
              <a:rPr sz="2000" spc="-5" dirty="0">
                <a:solidFill>
                  <a:srgbClr val="FFFFFF"/>
                </a:solidFill>
                <a:latin typeface="Arial" pitchFamily="34" charset="0"/>
                <a:cs typeface="Arial" pitchFamily="34" charset="0"/>
              </a:rPr>
              <a:t>des engins de </a:t>
            </a:r>
            <a:r>
              <a:rPr sz="2000" spc="-5" dirty="0" err="1">
                <a:solidFill>
                  <a:srgbClr val="FFFFFF"/>
                </a:solidFill>
                <a:latin typeface="Arial" pitchFamily="34" charset="0"/>
                <a:cs typeface="Arial" pitchFamily="34" charset="0"/>
              </a:rPr>
              <a:t>pêche</a:t>
            </a:r>
            <a:r>
              <a:rPr sz="2000" spc="-5" dirty="0">
                <a:solidFill>
                  <a:srgbClr val="FFFFFF"/>
                </a:solidFill>
                <a:latin typeface="Arial" pitchFamily="34" charset="0"/>
                <a:cs typeface="Arial" pitchFamily="34" charset="0"/>
              </a:rPr>
              <a:t> </a:t>
            </a:r>
            <a:r>
              <a:rPr sz="2000" spc="-5" dirty="0" smtClean="0">
                <a:solidFill>
                  <a:srgbClr val="FFFFFF"/>
                </a:solidFill>
                <a:latin typeface="Arial" pitchFamily="34" charset="0"/>
                <a:cs typeface="Arial" pitchFamily="34" charset="0"/>
              </a:rPr>
              <a:t>“les </a:t>
            </a:r>
            <a:r>
              <a:rPr sz="2000" spc="-5" dirty="0">
                <a:solidFill>
                  <a:srgbClr val="FFFFFF"/>
                </a:solidFill>
                <a:latin typeface="Arial" pitchFamily="34" charset="0"/>
                <a:cs typeface="Arial" pitchFamily="34" charset="0"/>
              </a:rPr>
              <a:t>buldozers des</a:t>
            </a:r>
            <a:r>
              <a:rPr sz="2000" spc="45" dirty="0">
                <a:solidFill>
                  <a:srgbClr val="FFFFFF"/>
                </a:solidFill>
                <a:latin typeface="Arial" pitchFamily="34" charset="0"/>
                <a:cs typeface="Arial" pitchFamily="34" charset="0"/>
              </a:rPr>
              <a:t> </a:t>
            </a:r>
            <a:r>
              <a:rPr sz="2000" spc="-5" dirty="0" err="1">
                <a:solidFill>
                  <a:srgbClr val="FFFFFF"/>
                </a:solidFill>
                <a:latin typeface="Arial" pitchFamily="34" charset="0"/>
                <a:cs typeface="Arial" pitchFamily="34" charset="0"/>
              </a:rPr>
              <a:t>mers</a:t>
            </a:r>
            <a:r>
              <a:rPr sz="2000" spc="-5" dirty="0" smtClean="0">
                <a:solidFill>
                  <a:srgbClr val="FFFFFF"/>
                </a:solidFill>
                <a:latin typeface="Arial" pitchFamily="34" charset="0"/>
                <a:cs typeface="Arial" pitchFamily="34" charset="0"/>
              </a:rPr>
              <a:t>”</a:t>
            </a:r>
            <a:r>
              <a:rPr lang="fr-FR" sz="2000" spc="-5" dirty="0" smtClean="0">
                <a:solidFill>
                  <a:srgbClr val="FFFFFF"/>
                </a:solidFill>
                <a:latin typeface="Arial" pitchFamily="34" charset="0"/>
                <a:cs typeface="Arial" pitchFamily="34" charset="0"/>
              </a:rPr>
              <a:t>.</a:t>
            </a:r>
          </a:p>
          <a:p>
            <a:pPr algn="just"/>
            <a:r>
              <a:rPr lang="fr-FR" sz="2000" spc="-5" dirty="0" smtClean="0">
                <a:solidFill>
                  <a:srgbClr val="FFFFFF"/>
                </a:solidFill>
                <a:latin typeface="Arial" pitchFamily="34" charset="0"/>
                <a:cs typeface="Arial" pitchFamily="34" charset="0"/>
              </a:rPr>
              <a:t>Chaque année le chalutage couvre la 1/2 du plateau continental</a:t>
            </a:r>
            <a:r>
              <a:rPr lang="fr-FR" sz="2000" spc="-55" dirty="0" smtClean="0">
                <a:solidFill>
                  <a:srgbClr val="FFFFFF"/>
                </a:solidFill>
                <a:latin typeface="Arial" pitchFamily="34" charset="0"/>
                <a:cs typeface="Arial" pitchFamily="34" charset="0"/>
              </a:rPr>
              <a:t> </a:t>
            </a:r>
            <a:r>
              <a:rPr lang="fr-FR" sz="2000" spc="-5" dirty="0" smtClean="0">
                <a:solidFill>
                  <a:srgbClr val="FFFFFF"/>
                </a:solidFill>
                <a:latin typeface="Arial" pitchFamily="34" charset="0"/>
                <a:cs typeface="Arial" pitchFamily="34" charset="0"/>
              </a:rPr>
              <a:t>mondial.</a:t>
            </a:r>
            <a:endParaRPr lang="fr-FR" sz="2000" dirty="0" smtClean="0">
              <a:latin typeface="Arial" pitchFamily="34" charset="0"/>
              <a:cs typeface="Arial" pitchFamily="34" charset="0"/>
            </a:endParaRPr>
          </a:p>
        </p:txBody>
      </p:sp>
      <p:grpSp>
        <p:nvGrpSpPr>
          <p:cNvPr id="14" name="Groupe 13"/>
          <p:cNvGrpSpPr/>
          <p:nvPr/>
        </p:nvGrpSpPr>
        <p:grpSpPr>
          <a:xfrm>
            <a:off x="4483098" y="1043250"/>
            <a:ext cx="4496956" cy="5656000"/>
            <a:chOff x="4483098" y="1043250"/>
            <a:chExt cx="4496956" cy="5656000"/>
          </a:xfrm>
        </p:grpSpPr>
        <p:sp>
          <p:nvSpPr>
            <p:cNvPr id="9" name="object 38"/>
            <p:cNvSpPr/>
            <p:nvPr/>
          </p:nvSpPr>
          <p:spPr>
            <a:xfrm>
              <a:off x="4483099" y="1043250"/>
              <a:ext cx="4496955" cy="2832746"/>
            </a:xfrm>
            <a:prstGeom prst="rect">
              <a:avLst/>
            </a:prstGeom>
            <a:blipFill>
              <a:blip r:embed="rId3" cstate="print"/>
              <a:stretch>
                <a:fillRect/>
              </a:stretch>
            </a:blipFill>
          </p:spPr>
          <p:txBody>
            <a:bodyPr wrap="square" lIns="0" tIns="0" rIns="0" bIns="0" rtlCol="0"/>
            <a:lstStyle/>
            <a:p>
              <a:endParaRPr/>
            </a:p>
          </p:txBody>
        </p:sp>
        <p:sp>
          <p:nvSpPr>
            <p:cNvPr id="10" name="object 40"/>
            <p:cNvSpPr/>
            <p:nvPr/>
          </p:nvSpPr>
          <p:spPr>
            <a:xfrm>
              <a:off x="4483098" y="4028395"/>
              <a:ext cx="4495801" cy="2670855"/>
            </a:xfrm>
            <a:prstGeom prst="rect">
              <a:avLst/>
            </a:prstGeom>
            <a:blipFill>
              <a:blip r:embed="rId4" cstate="print"/>
              <a:stretch>
                <a:fillRect/>
              </a:stretch>
            </a:blipFill>
          </p:spPr>
          <p:txBody>
            <a:bodyPr wrap="square" lIns="0" tIns="0" rIns="0" bIns="0" rtlCol="0"/>
            <a:lstStyle/>
            <a:p>
              <a:endParaRPr/>
            </a:p>
          </p:txBody>
        </p:sp>
        <p:sp>
          <p:nvSpPr>
            <p:cNvPr id="12" name="object 43"/>
            <p:cNvSpPr txBox="1"/>
            <p:nvPr/>
          </p:nvSpPr>
          <p:spPr>
            <a:xfrm>
              <a:off x="5778818" y="3309625"/>
              <a:ext cx="1675764" cy="276999"/>
            </a:xfrm>
            <a:prstGeom prst="rect">
              <a:avLst/>
            </a:prstGeom>
            <a:solidFill>
              <a:schemeClr val="bg1"/>
            </a:solidFill>
          </p:spPr>
          <p:txBody>
            <a:bodyPr vert="horz" wrap="square" lIns="0" tIns="0" rIns="0" bIns="0" rtlCol="0">
              <a:spAutoFit/>
            </a:bodyPr>
            <a:lstStyle/>
            <a:p>
              <a:pPr marL="12700">
                <a:lnSpc>
                  <a:spcPct val="100000"/>
                </a:lnSpc>
              </a:pPr>
              <a:r>
                <a:rPr sz="1800" spc="-5" dirty="0" smtClean="0">
                  <a:solidFill>
                    <a:schemeClr val="tx2">
                      <a:lumMod val="75000"/>
                    </a:schemeClr>
                  </a:solidFill>
                  <a:latin typeface="Arial"/>
                  <a:cs typeface="Arial"/>
                </a:rPr>
                <a:t>A</a:t>
              </a:r>
              <a:r>
                <a:rPr lang="fr-FR" sz="1800" spc="-5" dirty="0" err="1" smtClean="0">
                  <a:solidFill>
                    <a:schemeClr val="tx2">
                      <a:lumMod val="75000"/>
                    </a:schemeClr>
                  </a:solidFill>
                  <a:latin typeface="Arial"/>
                  <a:cs typeface="Arial"/>
                </a:rPr>
                <a:t>vant</a:t>
              </a:r>
              <a:r>
                <a:rPr sz="1800" spc="-60" dirty="0" smtClean="0">
                  <a:solidFill>
                    <a:schemeClr val="tx2">
                      <a:lumMod val="75000"/>
                    </a:schemeClr>
                  </a:solidFill>
                  <a:latin typeface="Arial"/>
                  <a:cs typeface="Arial"/>
                </a:rPr>
                <a:t> </a:t>
              </a:r>
              <a:r>
                <a:rPr sz="1800" spc="-10" dirty="0">
                  <a:solidFill>
                    <a:schemeClr val="tx2">
                      <a:lumMod val="75000"/>
                    </a:schemeClr>
                  </a:solidFill>
                  <a:latin typeface="Arial"/>
                  <a:cs typeface="Arial"/>
                </a:rPr>
                <a:t>chalutage</a:t>
              </a:r>
              <a:endParaRPr sz="1800" dirty="0">
                <a:solidFill>
                  <a:schemeClr val="tx2">
                    <a:lumMod val="75000"/>
                  </a:schemeClr>
                </a:solidFill>
                <a:latin typeface="Arial"/>
                <a:cs typeface="Arial"/>
              </a:endParaRPr>
            </a:p>
          </p:txBody>
        </p:sp>
        <p:sp>
          <p:nvSpPr>
            <p:cNvPr id="13" name="object 43"/>
            <p:cNvSpPr txBox="1"/>
            <p:nvPr/>
          </p:nvSpPr>
          <p:spPr>
            <a:xfrm>
              <a:off x="4559300" y="4212451"/>
              <a:ext cx="1675764" cy="276999"/>
            </a:xfrm>
            <a:prstGeom prst="rect">
              <a:avLst/>
            </a:prstGeom>
            <a:solidFill>
              <a:srgbClr val="FF0000"/>
            </a:solidFill>
          </p:spPr>
          <p:txBody>
            <a:bodyPr vert="horz" wrap="square" lIns="0" tIns="0" rIns="0" bIns="0" rtlCol="0">
              <a:spAutoFit/>
            </a:bodyPr>
            <a:lstStyle/>
            <a:p>
              <a:pPr marL="12700">
                <a:lnSpc>
                  <a:spcPct val="100000"/>
                </a:lnSpc>
              </a:pPr>
              <a:r>
                <a:rPr sz="1800" spc="-5" dirty="0" smtClean="0">
                  <a:solidFill>
                    <a:schemeClr val="tx2">
                      <a:lumMod val="75000"/>
                    </a:schemeClr>
                  </a:solidFill>
                  <a:latin typeface="Arial"/>
                  <a:cs typeface="Arial"/>
                </a:rPr>
                <a:t>A</a:t>
              </a:r>
              <a:r>
                <a:rPr lang="fr-FR" sz="1800" spc="-5" dirty="0" smtClean="0">
                  <a:solidFill>
                    <a:schemeClr val="tx2">
                      <a:lumMod val="75000"/>
                    </a:schemeClr>
                  </a:solidFill>
                  <a:latin typeface="Arial"/>
                  <a:cs typeface="Arial"/>
                </a:rPr>
                <a:t>près</a:t>
              </a:r>
              <a:r>
                <a:rPr sz="1800" spc="-60" dirty="0" smtClean="0">
                  <a:solidFill>
                    <a:schemeClr val="tx2">
                      <a:lumMod val="75000"/>
                    </a:schemeClr>
                  </a:solidFill>
                  <a:latin typeface="Arial"/>
                  <a:cs typeface="Arial"/>
                </a:rPr>
                <a:t> </a:t>
              </a:r>
              <a:r>
                <a:rPr sz="1800" spc="-10" dirty="0">
                  <a:solidFill>
                    <a:schemeClr val="tx2">
                      <a:lumMod val="75000"/>
                    </a:schemeClr>
                  </a:solidFill>
                  <a:latin typeface="Arial"/>
                  <a:cs typeface="Arial"/>
                </a:rPr>
                <a:t>chalutage</a:t>
              </a:r>
              <a:endParaRPr sz="1800" dirty="0">
                <a:solidFill>
                  <a:schemeClr val="tx2">
                    <a:lumMod val="75000"/>
                  </a:schemeClr>
                </a:solidFill>
                <a:latin typeface="Arial"/>
                <a:cs typeface="Arial"/>
              </a:endParaRPr>
            </a:p>
          </p:txBody>
        </p:sp>
      </p:grpSp>
    </p:spTree>
    <p:extLst>
      <p:ext uri="{BB962C8B-B14F-4D97-AF65-F5344CB8AC3E}">
        <p14:creationId xmlns:p14="http://schemas.microsoft.com/office/powerpoint/2010/main" val="106121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a:solidFill>
                  <a:schemeClr val="tx2">
                    <a:lumMod val="75000"/>
                  </a:schemeClr>
                </a:solidFill>
                <a:latin typeface="Arial"/>
                <a:cs typeface="Arial"/>
              </a:rPr>
              <a:t>Impacts de la s</a:t>
            </a:r>
            <a:r>
              <a:rPr lang="fr-FR" sz="3200" spc="-5">
                <a:solidFill>
                  <a:schemeClr val="tx2">
                    <a:lumMod val="75000"/>
                  </a:schemeClr>
                </a:solidFill>
                <a:latin typeface="Arial" pitchFamily="34" charset="0"/>
                <a:cs typeface="Arial" pitchFamily="34" charset="0"/>
              </a:rPr>
              <a:t>urpêche </a:t>
            </a:r>
            <a:endParaRPr lang="fr-FR" sz="3200" spc="-5" dirty="0">
              <a:solidFill>
                <a:schemeClr val="tx2">
                  <a:lumMod val="75000"/>
                </a:schemeClr>
              </a:solidFill>
              <a:latin typeface="Arial" pitchFamily="34" charset="0"/>
              <a:cs typeface="Arial" pitchFamily="34" charset="0"/>
            </a:endParaRPr>
          </a:p>
        </p:txBody>
      </p:sp>
      <p:sp>
        <p:nvSpPr>
          <p:cNvPr id="3" name="Rectangle 1"/>
          <p:cNvSpPr>
            <a:spLocks noChangeArrowheads="1"/>
          </p:cNvSpPr>
          <p:nvPr/>
        </p:nvSpPr>
        <p:spPr bwMode="auto">
          <a:xfrm>
            <a:off x="901700" y="1974850"/>
            <a:ext cx="7239000" cy="343692"/>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469900" marR="5080" indent="-457200" algn="just">
              <a:buAutoNum type="arabicPeriod"/>
            </a:pPr>
            <a:r>
              <a:rPr lang="fr-FR" sz="2400" spc="-5" dirty="0" smtClean="0">
                <a:solidFill>
                  <a:schemeClr val="bg1"/>
                </a:solidFill>
                <a:latin typeface="Arial" pitchFamily="34" charset="0"/>
                <a:cs typeface="Arial" pitchFamily="34" charset="0"/>
              </a:rPr>
              <a:t>La surpêche:</a:t>
            </a:r>
            <a:r>
              <a:rPr lang="fr-FR" sz="2400" spc="-10" dirty="0" smtClean="0">
                <a:solidFill>
                  <a:srgbClr val="FFFFFF"/>
                </a:solidFill>
                <a:latin typeface="Arial"/>
                <a:cs typeface="Arial"/>
              </a:rPr>
              <a:t> </a:t>
            </a:r>
            <a:r>
              <a:rPr lang="fr-FR" sz="2400" spc="-10" dirty="0">
                <a:solidFill>
                  <a:srgbClr val="FFFFFF"/>
                </a:solidFill>
                <a:latin typeface="Arial"/>
                <a:cs typeface="Arial"/>
              </a:rPr>
              <a:t>Impact </a:t>
            </a:r>
            <a:r>
              <a:rPr lang="fr-FR" sz="2400" spc="-5" dirty="0">
                <a:solidFill>
                  <a:srgbClr val="FFFFFF"/>
                </a:solidFill>
                <a:latin typeface="Arial"/>
                <a:cs typeface="Arial"/>
              </a:rPr>
              <a:t>sur les réseaux </a:t>
            </a:r>
            <a:r>
              <a:rPr lang="fr-FR" sz="2400" spc="-5" dirty="0" smtClean="0">
                <a:solidFill>
                  <a:srgbClr val="FFFFFF"/>
                </a:solidFill>
                <a:latin typeface="Arial"/>
                <a:cs typeface="Arial"/>
              </a:rPr>
              <a:t>trophiques</a:t>
            </a:r>
          </a:p>
        </p:txBody>
      </p:sp>
    </p:spTree>
    <p:extLst>
      <p:ext uri="{BB962C8B-B14F-4D97-AF65-F5344CB8AC3E}">
        <p14:creationId xmlns:p14="http://schemas.microsoft.com/office/powerpoint/2010/main" val="133432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8" name="Rectangle 7"/>
          <p:cNvSpPr/>
          <p:nvPr/>
        </p:nvSpPr>
        <p:spPr>
          <a:xfrm>
            <a:off x="215900" y="718919"/>
            <a:ext cx="5105400" cy="369332"/>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FF0000"/>
                </a:solidFill>
                <a:latin typeface="Arial" pitchFamily="34" charset="0"/>
                <a:ea typeface="Times New Roman" pitchFamily="18" charset="0"/>
                <a:cs typeface="Arial" pitchFamily="34" charset="0"/>
              </a:rPr>
              <a:t>Pêche à la dynamite: un désastre écologique</a:t>
            </a:r>
            <a:endParaRPr lang="fr-FR" dirty="0" smtClean="0">
              <a:solidFill>
                <a:schemeClr val="bg1"/>
              </a:solidFill>
              <a:latin typeface="Arial" pitchFamily="34" charset="0"/>
              <a:ea typeface="Times New Roman" pitchFamily="18" charset="0"/>
              <a:cs typeface="Arial" pitchFamily="34" charset="0"/>
            </a:endParaRPr>
          </a:p>
        </p:txBody>
      </p:sp>
      <p:sp>
        <p:nvSpPr>
          <p:cNvPr id="9" name="object 40"/>
          <p:cNvSpPr/>
          <p:nvPr/>
        </p:nvSpPr>
        <p:spPr>
          <a:xfrm>
            <a:off x="4667250" y="1213427"/>
            <a:ext cx="4311650" cy="2666423"/>
          </a:xfrm>
          <a:prstGeom prst="rect">
            <a:avLst/>
          </a:prstGeom>
          <a:blipFill>
            <a:blip r:embed="rId2" cstate="print"/>
            <a:stretch>
              <a:fillRect/>
            </a:stretch>
          </a:blipFill>
        </p:spPr>
        <p:txBody>
          <a:bodyPr wrap="square" lIns="0" tIns="0" rIns="0" bIns="0" rtlCol="0"/>
          <a:lstStyle/>
          <a:p>
            <a:endParaRPr/>
          </a:p>
        </p:txBody>
      </p:sp>
      <p:grpSp>
        <p:nvGrpSpPr>
          <p:cNvPr id="14" name="Groupe 13"/>
          <p:cNvGrpSpPr/>
          <p:nvPr/>
        </p:nvGrpSpPr>
        <p:grpSpPr>
          <a:xfrm>
            <a:off x="4667250" y="1365250"/>
            <a:ext cx="4235450" cy="5029199"/>
            <a:chOff x="4667250" y="1365250"/>
            <a:chExt cx="4235450" cy="5029199"/>
          </a:xfrm>
        </p:grpSpPr>
        <p:sp>
          <p:nvSpPr>
            <p:cNvPr id="10" name="object 39"/>
            <p:cNvSpPr/>
            <p:nvPr/>
          </p:nvSpPr>
          <p:spPr>
            <a:xfrm>
              <a:off x="4667250" y="3921990"/>
              <a:ext cx="4235450" cy="2472459"/>
            </a:xfrm>
            <a:prstGeom prst="rect">
              <a:avLst/>
            </a:prstGeom>
            <a:blipFill>
              <a:blip r:embed="rId3" cstate="print"/>
              <a:stretch>
                <a:fillRect/>
              </a:stretch>
            </a:blipFill>
          </p:spPr>
          <p:txBody>
            <a:bodyPr wrap="square" lIns="0" tIns="0" rIns="0" bIns="0" rtlCol="0"/>
            <a:lstStyle/>
            <a:p>
              <a:endParaRPr/>
            </a:p>
          </p:txBody>
        </p:sp>
        <p:sp>
          <p:nvSpPr>
            <p:cNvPr id="11" name="object 43"/>
            <p:cNvSpPr txBox="1"/>
            <p:nvPr/>
          </p:nvSpPr>
          <p:spPr>
            <a:xfrm>
              <a:off x="5947093" y="1365250"/>
              <a:ext cx="1675764" cy="276999"/>
            </a:xfrm>
            <a:prstGeom prst="rect">
              <a:avLst/>
            </a:prstGeom>
            <a:solidFill>
              <a:schemeClr val="tx2">
                <a:lumMod val="50000"/>
              </a:schemeClr>
            </a:solidFill>
          </p:spPr>
          <p:txBody>
            <a:bodyPr vert="horz" wrap="square" lIns="0" tIns="0" rIns="0" bIns="0" rtlCol="0">
              <a:spAutoFit/>
            </a:bodyPr>
            <a:lstStyle/>
            <a:p>
              <a:pPr marL="12700">
                <a:lnSpc>
                  <a:spcPct val="100000"/>
                </a:lnSpc>
              </a:pPr>
              <a:r>
                <a:rPr sz="1800" spc="-5" dirty="0" smtClean="0">
                  <a:solidFill>
                    <a:srgbClr val="FFFFFF"/>
                  </a:solidFill>
                  <a:latin typeface="Arial"/>
                  <a:cs typeface="Arial"/>
                </a:rPr>
                <a:t>A</a:t>
              </a:r>
              <a:r>
                <a:rPr lang="fr-FR" sz="1800" spc="-5" dirty="0" err="1" smtClean="0">
                  <a:solidFill>
                    <a:srgbClr val="FFFFFF"/>
                  </a:solidFill>
                  <a:latin typeface="Arial"/>
                  <a:cs typeface="Arial"/>
                </a:rPr>
                <a:t>vant</a:t>
              </a:r>
              <a:r>
                <a:rPr sz="1800" spc="-60" dirty="0" smtClean="0">
                  <a:solidFill>
                    <a:srgbClr val="FFFFFF"/>
                  </a:solidFill>
                  <a:latin typeface="Arial"/>
                  <a:cs typeface="Arial"/>
                </a:rPr>
                <a:t> </a:t>
              </a:r>
              <a:r>
                <a:rPr lang="fr-FR" sz="1800" spc="-60" dirty="0" smtClean="0">
                  <a:solidFill>
                    <a:srgbClr val="FFFFFF"/>
                  </a:solidFill>
                  <a:latin typeface="Arial"/>
                  <a:cs typeface="Arial"/>
                </a:rPr>
                <a:t>explosion</a:t>
              </a:r>
              <a:endParaRPr sz="1800" dirty="0">
                <a:latin typeface="Arial"/>
                <a:cs typeface="Arial"/>
              </a:endParaRPr>
            </a:p>
          </p:txBody>
        </p:sp>
        <p:sp>
          <p:nvSpPr>
            <p:cNvPr id="12" name="object 43"/>
            <p:cNvSpPr txBox="1"/>
            <p:nvPr/>
          </p:nvSpPr>
          <p:spPr>
            <a:xfrm>
              <a:off x="6007100" y="4136251"/>
              <a:ext cx="1675764" cy="276999"/>
            </a:xfrm>
            <a:prstGeom prst="rect">
              <a:avLst/>
            </a:prstGeom>
            <a:solidFill>
              <a:schemeClr val="tx2">
                <a:lumMod val="50000"/>
              </a:schemeClr>
            </a:solidFill>
          </p:spPr>
          <p:txBody>
            <a:bodyPr vert="horz" wrap="square" lIns="0" tIns="0" rIns="0" bIns="0" rtlCol="0">
              <a:spAutoFit/>
            </a:bodyPr>
            <a:lstStyle/>
            <a:p>
              <a:pPr marL="12700">
                <a:lnSpc>
                  <a:spcPct val="100000"/>
                </a:lnSpc>
              </a:pPr>
              <a:r>
                <a:rPr sz="1800" spc="-5" dirty="0" smtClean="0">
                  <a:solidFill>
                    <a:srgbClr val="FFFFFF"/>
                  </a:solidFill>
                  <a:latin typeface="Arial"/>
                  <a:cs typeface="Arial"/>
                </a:rPr>
                <a:t>A</a:t>
              </a:r>
              <a:r>
                <a:rPr lang="fr-FR" sz="1800" spc="-5" dirty="0" smtClean="0">
                  <a:solidFill>
                    <a:srgbClr val="FFFFFF"/>
                  </a:solidFill>
                  <a:latin typeface="Arial"/>
                  <a:cs typeface="Arial"/>
                </a:rPr>
                <a:t>près</a:t>
              </a:r>
              <a:r>
                <a:rPr sz="1800" spc="-60" dirty="0" smtClean="0">
                  <a:solidFill>
                    <a:srgbClr val="FFFFFF"/>
                  </a:solidFill>
                  <a:latin typeface="Arial"/>
                  <a:cs typeface="Arial"/>
                </a:rPr>
                <a:t> </a:t>
              </a:r>
              <a:r>
                <a:rPr lang="fr-FR" sz="1800" spc="-60" dirty="0" smtClean="0">
                  <a:solidFill>
                    <a:srgbClr val="FFFFFF"/>
                  </a:solidFill>
                  <a:latin typeface="Arial"/>
                  <a:cs typeface="Arial"/>
                </a:rPr>
                <a:t>explosion</a:t>
              </a:r>
              <a:endParaRPr sz="1800" dirty="0">
                <a:latin typeface="Arial"/>
                <a:cs typeface="Arial"/>
              </a:endParaRPr>
            </a:p>
          </p:txBody>
        </p:sp>
      </p:grpSp>
      <p:pic>
        <p:nvPicPr>
          <p:cNvPr id="13" name="Image 12"/>
          <p:cNvPicPr>
            <a:picLocks noChangeAspect="1"/>
          </p:cNvPicPr>
          <p:nvPr/>
        </p:nvPicPr>
        <p:blipFill>
          <a:blip r:embed="rId4"/>
          <a:stretch>
            <a:fillRect/>
          </a:stretch>
        </p:blipFill>
        <p:spPr>
          <a:xfrm>
            <a:off x="168275" y="1289050"/>
            <a:ext cx="4391025" cy="5076825"/>
          </a:xfrm>
          <a:prstGeom prst="rect">
            <a:avLst/>
          </a:prstGeom>
        </p:spPr>
      </p:pic>
    </p:spTree>
    <p:extLst>
      <p:ext uri="{BB962C8B-B14F-4D97-AF65-F5344CB8AC3E}">
        <p14:creationId xmlns:p14="http://schemas.microsoft.com/office/powerpoint/2010/main" val="91859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6" name="Rectangle 5"/>
          <p:cNvSpPr/>
          <p:nvPr/>
        </p:nvSpPr>
        <p:spPr>
          <a:xfrm>
            <a:off x="63500" y="679450"/>
            <a:ext cx="8902700" cy="923330"/>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FF0000"/>
                </a:solidFill>
                <a:latin typeface="Arial" pitchFamily="34" charset="0"/>
                <a:ea typeface="Times New Roman" pitchFamily="18" charset="0"/>
                <a:cs typeface="Arial" pitchFamily="34" charset="0"/>
              </a:rPr>
              <a:t>Pêche à la dynamite à Oran: </a:t>
            </a:r>
            <a:r>
              <a:rPr lang="fr-FR" dirty="0" smtClean="0">
                <a:solidFill>
                  <a:schemeClr val="bg1"/>
                </a:solidFill>
                <a:latin typeface="Arial" pitchFamily="34" charset="0"/>
                <a:ea typeface="Times New Roman" pitchFamily="18" charset="0"/>
                <a:cs typeface="Arial" pitchFamily="34" charset="0"/>
              </a:rPr>
              <a:t>Les récentes échouages de plusieurs centaines de kilos de poissons au large des plages de </a:t>
            </a:r>
            <a:r>
              <a:rPr lang="fr-FR" dirty="0" err="1" smtClean="0">
                <a:solidFill>
                  <a:schemeClr val="bg1"/>
                </a:solidFill>
                <a:latin typeface="Arial" pitchFamily="34" charset="0"/>
                <a:ea typeface="Times New Roman" pitchFamily="18" charset="0"/>
                <a:cs typeface="Arial" pitchFamily="34" charset="0"/>
              </a:rPr>
              <a:t>Bousfer</a:t>
            </a:r>
            <a:r>
              <a:rPr lang="fr-FR" dirty="0" smtClean="0">
                <a:solidFill>
                  <a:schemeClr val="bg1"/>
                </a:solidFill>
                <a:latin typeface="Arial" pitchFamily="34" charset="0"/>
                <a:ea typeface="Times New Roman" pitchFamily="18" charset="0"/>
                <a:cs typeface="Arial" pitchFamily="34" charset="0"/>
              </a:rPr>
              <a:t>, d’El </a:t>
            </a:r>
            <a:r>
              <a:rPr lang="fr-FR" dirty="0" err="1" smtClean="0">
                <a:solidFill>
                  <a:schemeClr val="bg1"/>
                </a:solidFill>
                <a:latin typeface="Arial" pitchFamily="34" charset="0"/>
                <a:ea typeface="Times New Roman" pitchFamily="18" charset="0"/>
                <a:cs typeface="Arial" pitchFamily="34" charset="0"/>
              </a:rPr>
              <a:t>Ançor</a:t>
            </a:r>
            <a:r>
              <a:rPr lang="fr-FR" dirty="0" smtClean="0">
                <a:solidFill>
                  <a:schemeClr val="bg1"/>
                </a:solidFill>
                <a:latin typeface="Arial" pitchFamily="34" charset="0"/>
                <a:ea typeface="Times New Roman" pitchFamily="18" charset="0"/>
                <a:cs typeface="Arial" pitchFamily="34" charset="0"/>
              </a:rPr>
              <a:t> et des Andalouses confirment que la mafia de la pêche recourt aux explosifs. Juillet 2014</a:t>
            </a:r>
          </a:p>
        </p:txBody>
      </p:sp>
      <p:pic>
        <p:nvPicPr>
          <p:cNvPr id="8" name="Image 7" descr="https://scontent-cdg2-1.xx.fbcdn.net/hphotos-xft1/v/t1.0-9/11998806_977964748943058_2606009718803545329_n.jpg?oh=24e824a5e398e839c0939446ce9da148&amp;oe=56E6300D"/>
          <p:cNvPicPr/>
          <p:nvPr/>
        </p:nvPicPr>
        <p:blipFill>
          <a:blip r:embed="rId2" cstate="print"/>
          <a:srcRect/>
          <a:stretch>
            <a:fillRect/>
          </a:stretch>
        </p:blipFill>
        <p:spPr bwMode="auto">
          <a:xfrm>
            <a:off x="3416300" y="1658200"/>
            <a:ext cx="5626100" cy="5041050"/>
          </a:xfrm>
          <a:prstGeom prst="rect">
            <a:avLst/>
          </a:prstGeom>
          <a:noFill/>
          <a:ln w="9525">
            <a:noFill/>
            <a:miter lim="800000"/>
            <a:headEnd/>
            <a:tailEnd/>
          </a:ln>
        </p:spPr>
      </p:pic>
      <p:sp>
        <p:nvSpPr>
          <p:cNvPr id="9" name="Rectangle 8"/>
          <p:cNvSpPr/>
          <p:nvPr/>
        </p:nvSpPr>
        <p:spPr>
          <a:xfrm>
            <a:off x="118920" y="4356291"/>
            <a:ext cx="3165765" cy="2308324"/>
          </a:xfrm>
          <a:prstGeom prst="rect">
            <a:avLst/>
          </a:prstGeom>
          <a:solidFill>
            <a:srgbClr val="FFFF00"/>
          </a:solidFill>
        </p:spPr>
        <p:txBody>
          <a:bodyPr wrap="square">
            <a:spAutoFit/>
          </a:bodyPr>
          <a:lstStyle/>
          <a:p>
            <a:pPr algn="just"/>
            <a:r>
              <a:rPr lang="en-US" dirty="0" smtClean="0">
                <a:solidFill>
                  <a:schemeClr val="tx2">
                    <a:lumMod val="75000"/>
                  </a:schemeClr>
                </a:solidFill>
                <a:latin typeface="Arial" pitchFamily="34" charset="0"/>
                <a:cs typeface="Arial" pitchFamily="34" charset="0"/>
              </a:rPr>
              <a:t>Dynamite fishing in Oran: an ecological disaster The recent </a:t>
            </a:r>
            <a:r>
              <a:rPr lang="en-US" dirty="0" err="1" smtClean="0">
                <a:solidFill>
                  <a:schemeClr val="tx2">
                    <a:lumMod val="75000"/>
                  </a:schemeClr>
                </a:solidFill>
                <a:latin typeface="Arial" pitchFamily="34" charset="0"/>
                <a:cs typeface="Arial" pitchFamily="34" charset="0"/>
              </a:rPr>
              <a:t>strandings</a:t>
            </a:r>
            <a:r>
              <a:rPr lang="en-US" dirty="0" smtClean="0">
                <a:solidFill>
                  <a:schemeClr val="tx2">
                    <a:lumMod val="75000"/>
                  </a:schemeClr>
                </a:solidFill>
                <a:latin typeface="Arial" pitchFamily="34" charset="0"/>
                <a:cs typeface="Arial" pitchFamily="34" charset="0"/>
              </a:rPr>
              <a:t> of several hundred kilograms of fish off the beaches of </a:t>
            </a:r>
            <a:r>
              <a:rPr lang="en-US" dirty="0" err="1" smtClean="0">
                <a:solidFill>
                  <a:schemeClr val="tx2">
                    <a:lumMod val="75000"/>
                  </a:schemeClr>
                </a:solidFill>
                <a:latin typeface="Arial" pitchFamily="34" charset="0"/>
                <a:cs typeface="Arial" pitchFamily="34" charset="0"/>
              </a:rPr>
              <a:t>Bousfer</a:t>
            </a:r>
            <a:r>
              <a:rPr lang="en-US" dirty="0" smtClean="0">
                <a:solidFill>
                  <a:schemeClr val="tx2">
                    <a:lumMod val="75000"/>
                  </a:schemeClr>
                </a:solidFill>
                <a:latin typeface="Arial" pitchFamily="34" charset="0"/>
                <a:cs typeface="Arial" pitchFamily="34" charset="0"/>
              </a:rPr>
              <a:t>, El </a:t>
            </a:r>
            <a:r>
              <a:rPr lang="en-US" dirty="0" err="1" smtClean="0">
                <a:solidFill>
                  <a:schemeClr val="tx2">
                    <a:lumMod val="75000"/>
                  </a:schemeClr>
                </a:solidFill>
                <a:latin typeface="Arial" pitchFamily="34" charset="0"/>
                <a:cs typeface="Arial" pitchFamily="34" charset="0"/>
              </a:rPr>
              <a:t>Ançor</a:t>
            </a:r>
            <a:r>
              <a:rPr lang="en-US" dirty="0" smtClean="0">
                <a:solidFill>
                  <a:schemeClr val="tx2">
                    <a:lumMod val="75000"/>
                  </a:schemeClr>
                </a:solidFill>
                <a:latin typeface="Arial" pitchFamily="34" charset="0"/>
                <a:cs typeface="Arial" pitchFamily="34" charset="0"/>
              </a:rPr>
              <a:t> and the </a:t>
            </a:r>
            <a:r>
              <a:rPr lang="en-US" dirty="0" err="1" smtClean="0">
                <a:solidFill>
                  <a:schemeClr val="tx2">
                    <a:lumMod val="75000"/>
                  </a:schemeClr>
                </a:solidFill>
                <a:latin typeface="Arial" pitchFamily="34" charset="0"/>
                <a:cs typeface="Arial" pitchFamily="34" charset="0"/>
              </a:rPr>
              <a:t>Andalusians</a:t>
            </a:r>
            <a:r>
              <a:rPr lang="en-US" dirty="0" smtClean="0">
                <a:solidFill>
                  <a:schemeClr val="tx2">
                    <a:lumMod val="75000"/>
                  </a:schemeClr>
                </a:solidFill>
                <a:latin typeface="Arial" pitchFamily="34" charset="0"/>
                <a:cs typeface="Arial" pitchFamily="34" charset="0"/>
              </a:rPr>
              <a:t> confirm that the fishing mafia uses explosives. July 2014</a:t>
            </a:r>
            <a:endParaRPr lang="fr-FR" dirty="0">
              <a:solidFill>
                <a:schemeClr val="tx2">
                  <a:lumMod val="75000"/>
                </a:schemeClr>
              </a:solidFill>
              <a:latin typeface="Arial" pitchFamily="34" charset="0"/>
              <a:cs typeface="Arial" pitchFamily="34" charset="0"/>
            </a:endParaRPr>
          </a:p>
        </p:txBody>
      </p:sp>
      <p:pic>
        <p:nvPicPr>
          <p:cNvPr id="10" name="Picture 1"/>
          <p:cNvPicPr>
            <a:picLocks noChangeAspect="1" noChangeArrowheads="1"/>
          </p:cNvPicPr>
          <p:nvPr/>
        </p:nvPicPr>
        <p:blipFill>
          <a:blip r:embed="rId3"/>
          <a:srcRect/>
          <a:stretch>
            <a:fillRect/>
          </a:stretch>
        </p:blipFill>
        <p:spPr bwMode="auto">
          <a:xfrm>
            <a:off x="91210" y="1670050"/>
            <a:ext cx="3206170" cy="2590800"/>
          </a:xfrm>
          <a:prstGeom prst="rect">
            <a:avLst/>
          </a:prstGeom>
          <a:noFill/>
          <a:ln w="9525">
            <a:noFill/>
            <a:miter lim="800000"/>
            <a:headEnd/>
            <a:tailEnd/>
          </a:ln>
          <a:effectLst/>
        </p:spPr>
      </p:pic>
    </p:spTree>
    <p:extLst>
      <p:ext uri="{BB962C8B-B14F-4D97-AF65-F5344CB8AC3E}">
        <p14:creationId xmlns:p14="http://schemas.microsoft.com/office/powerpoint/2010/main" val="174031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6" name="Rectangle 5"/>
          <p:cNvSpPr/>
          <p:nvPr/>
        </p:nvSpPr>
        <p:spPr>
          <a:xfrm>
            <a:off x="292100" y="1031935"/>
            <a:ext cx="8610600" cy="4524315"/>
          </a:xfrm>
          <a:prstGeom prst="rect">
            <a:avLst/>
          </a:prstGeom>
        </p:spPr>
        <p:txBody>
          <a:bodyPr wrap="square">
            <a:spAutoFit/>
          </a:bodyPr>
          <a:lstStyle/>
          <a:p>
            <a:pPr algn="just"/>
            <a:r>
              <a:rPr lang="fr-FR" b="1" dirty="0">
                <a:solidFill>
                  <a:srgbClr val="FF0000"/>
                </a:solidFill>
                <a:latin typeface="Arial" pitchFamily="34" charset="0"/>
                <a:cs typeface="Arial" pitchFamily="34" charset="0"/>
              </a:rPr>
              <a:t>En 10 ans en Méditerranée, la biomasse des sardines a été divisée par 3, passant de + de 200000 à - 67000 t. On retrouve ces mêmes proportions chez l’anchois. </a:t>
            </a:r>
          </a:p>
          <a:p>
            <a:pPr algn="just"/>
            <a:endParaRPr lang="fr-FR" b="1" dirty="0" smtClean="0">
              <a:solidFill>
                <a:srgbClr val="FF0000"/>
              </a:solidFill>
              <a:latin typeface="Arial" pitchFamily="34" charset="0"/>
              <a:cs typeface="Arial" pitchFamily="34" charset="0"/>
            </a:endParaRPr>
          </a:p>
          <a:p>
            <a:pPr algn="just"/>
            <a:r>
              <a:rPr lang="fr-FR" b="1" dirty="0" smtClean="0">
                <a:solidFill>
                  <a:srgbClr val="FF0000"/>
                </a:solidFill>
                <a:latin typeface="Arial" pitchFamily="34" charset="0"/>
                <a:cs typeface="Arial" pitchFamily="34" charset="0"/>
              </a:rPr>
              <a:t>Les réserves de poissons en mer Méditerranée s’épuisent à une si grande vitesse qu’il n’y aura plus aucune sardine à pêcher  d’ici 5 ans. Alarmant !</a:t>
            </a:r>
            <a:endParaRPr lang="fr-FR" dirty="0" smtClean="0">
              <a:solidFill>
                <a:srgbClr val="FF0000"/>
              </a:solidFill>
              <a:latin typeface="Arial" pitchFamily="34" charset="0"/>
              <a:cs typeface="Arial" pitchFamily="34" charset="0"/>
            </a:endParaRPr>
          </a:p>
          <a:p>
            <a:pPr algn="just"/>
            <a:endParaRPr lang="fr-FR" dirty="0" smtClean="0">
              <a:solidFill>
                <a:schemeClr val="bg1"/>
              </a:solidFill>
              <a:latin typeface="Arial" pitchFamily="34" charset="0"/>
              <a:cs typeface="Arial" pitchFamily="34" charset="0"/>
            </a:endParaRPr>
          </a:p>
          <a:p>
            <a:pPr algn="just"/>
            <a:r>
              <a:rPr lang="fr-FR" dirty="0" smtClean="0">
                <a:solidFill>
                  <a:schemeClr val="bg1"/>
                </a:solidFill>
                <a:latin typeface="Arial" pitchFamily="34" charset="0"/>
                <a:cs typeface="Arial" pitchFamily="34" charset="0"/>
              </a:rPr>
              <a:t>Un cri d’alarme qui fait froid dans le dos. Les Algériens ne pourront plus consommer une seule sardine, pêchée dans les eaux nationales, d’ici 5 ans.</a:t>
            </a:r>
          </a:p>
          <a:p>
            <a:pPr algn="just"/>
            <a:r>
              <a:rPr lang="fr-FR" dirty="0" smtClean="0">
                <a:solidFill>
                  <a:schemeClr val="bg1"/>
                </a:solidFill>
                <a:latin typeface="Arial" pitchFamily="34" charset="0"/>
                <a:cs typeface="Arial" pitchFamily="34" charset="0"/>
              </a:rPr>
              <a:t>La sardine n’est pas le seul poisson menacé d’extinction en mer Méditerranée. Merlans, dorades, crevettes, sépias et rougets comptent également parmi les espèces en voie de disparition sur le bassin méditerranéen. 11 espèces de poisson qui disparaîtront dans les 5 prochaines années de la Méditerranée. L’Union mondiale pour la nature a publié un chiffre encore plus inquiétant en 2011, révélant que 43 espèces de poisson ne seront bientôt plus présentes dans les eaux méditerranéennes.</a:t>
            </a:r>
            <a:endParaRPr lang="fr-F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9191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6" name="Rectangle 5"/>
          <p:cNvSpPr/>
          <p:nvPr/>
        </p:nvSpPr>
        <p:spPr>
          <a:xfrm>
            <a:off x="749300" y="679450"/>
            <a:ext cx="4114800" cy="369332"/>
          </a:xfrm>
          <a:prstGeom prst="rect">
            <a:avLst/>
          </a:prstGeom>
        </p:spPr>
        <p:txBody>
          <a:bodyPr wrap="square">
            <a:spAutoFit/>
          </a:bodyPr>
          <a:lstStyle/>
          <a:p>
            <a:pPr lvl="0" algn="just" eaLnBrk="0" fontAlgn="base" hangingPunct="0">
              <a:spcBef>
                <a:spcPct val="0"/>
              </a:spcBef>
              <a:spcAft>
                <a:spcPct val="0"/>
              </a:spcAft>
            </a:pPr>
            <a:r>
              <a:rPr lang="fr-FR" b="1" dirty="0" smtClean="0">
                <a:solidFill>
                  <a:srgbClr val="FF0000"/>
                </a:solidFill>
                <a:latin typeface="Arial" pitchFamily="34" charset="0"/>
                <a:ea typeface="Times New Roman" pitchFamily="18" charset="0"/>
                <a:cs typeface="Arial" pitchFamily="34" charset="0"/>
              </a:rPr>
              <a:t>Exemple du corail rouge en Algérie</a:t>
            </a:r>
            <a:endParaRPr lang="fr-FR" dirty="0" smtClean="0">
              <a:solidFill>
                <a:schemeClr val="bg1"/>
              </a:solidFill>
              <a:latin typeface="Arial" pitchFamily="34" charset="0"/>
              <a:ea typeface="Times New Roman" pitchFamily="18" charset="0"/>
              <a:cs typeface="Arial" pitchFamily="34" charset="0"/>
            </a:endParaRPr>
          </a:p>
        </p:txBody>
      </p:sp>
      <p:sp>
        <p:nvSpPr>
          <p:cNvPr id="7" name="Rectangle 6"/>
          <p:cNvSpPr>
            <a:spLocks noChangeArrowheads="1"/>
          </p:cNvSpPr>
          <p:nvPr/>
        </p:nvSpPr>
        <p:spPr bwMode="auto">
          <a:xfrm>
            <a:off x="139700" y="1060450"/>
            <a:ext cx="8763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dirty="0" smtClean="0">
                <a:solidFill>
                  <a:schemeClr val="bg1"/>
                </a:solidFill>
                <a:latin typeface="Arial" pitchFamily="34" charset="0"/>
                <a:ea typeface="Calibri" pitchFamily="34" charset="0"/>
                <a:cs typeface="Arial" pitchFamily="34" charset="0"/>
              </a:rPr>
              <a:t>L’Algérie </a:t>
            </a:r>
            <a:r>
              <a:rPr kumimoji="0" lang="fr-FR"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possède la plus grande réserve de corail rouge de Méditerranée, l</a:t>
            </a:r>
            <a:r>
              <a:rPr lang="fr-FR" sz="2000" dirty="0" smtClean="0">
                <a:solidFill>
                  <a:schemeClr val="bg1"/>
                </a:solidFill>
                <a:latin typeface="Arial" pitchFamily="34" charset="0"/>
                <a:ea typeface="Calibri" pitchFamily="34" charset="0"/>
                <a:cs typeface="Arial" pitchFamily="34" charset="0"/>
              </a:rPr>
              <a:t>’or rouge. Elle détient les plus grandes réserves mondiales de corail rouge, dont la pêche est réglementée par l'État. Négocié à plus de 800 €/Kg, avec des branches qui peuvent atteindre parfois jusqu’à 15 000 € la pièce.</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 name="Picture 2" descr="Résultat de recherche d'images pour &quot;corail el kala&quot;"/>
          <p:cNvPicPr>
            <a:picLocks noChangeAspect="1" noChangeArrowheads="1"/>
          </p:cNvPicPr>
          <p:nvPr/>
        </p:nvPicPr>
        <p:blipFill>
          <a:blip r:embed="rId2"/>
          <a:srcRect/>
          <a:stretch>
            <a:fillRect/>
          </a:stretch>
        </p:blipFill>
        <p:spPr bwMode="auto">
          <a:xfrm>
            <a:off x="167405" y="2508250"/>
            <a:ext cx="5257800" cy="4114800"/>
          </a:xfrm>
          <a:prstGeom prst="rect">
            <a:avLst/>
          </a:prstGeom>
          <a:noFill/>
        </p:spPr>
      </p:pic>
      <p:pic>
        <p:nvPicPr>
          <p:cNvPr id="9" name="Picture 6" descr="Résultat de recherche d'images pour &quot;corail algérie&quot;"/>
          <p:cNvPicPr>
            <a:picLocks noChangeAspect="1" noChangeArrowheads="1"/>
          </p:cNvPicPr>
          <p:nvPr/>
        </p:nvPicPr>
        <p:blipFill>
          <a:blip r:embed="rId3"/>
          <a:srcRect/>
          <a:stretch>
            <a:fillRect/>
          </a:stretch>
        </p:blipFill>
        <p:spPr bwMode="auto">
          <a:xfrm>
            <a:off x="5667668" y="2508250"/>
            <a:ext cx="3124200" cy="2057400"/>
          </a:xfrm>
          <a:prstGeom prst="rect">
            <a:avLst/>
          </a:prstGeom>
          <a:noFill/>
        </p:spPr>
      </p:pic>
    </p:spTree>
    <p:extLst>
      <p:ext uri="{BB962C8B-B14F-4D97-AF65-F5344CB8AC3E}">
        <p14:creationId xmlns:p14="http://schemas.microsoft.com/office/powerpoint/2010/main" val="1321123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7" name="Rectangle 6"/>
          <p:cNvSpPr/>
          <p:nvPr/>
        </p:nvSpPr>
        <p:spPr>
          <a:xfrm>
            <a:off x="749300" y="679450"/>
            <a:ext cx="4953000" cy="369332"/>
          </a:xfrm>
          <a:prstGeom prst="rect">
            <a:avLst/>
          </a:prstGeom>
        </p:spPr>
        <p:txBody>
          <a:bodyPr wrap="square">
            <a:spAutoFit/>
          </a:bodyPr>
          <a:lstStyle/>
          <a:p>
            <a:pPr algn="just" eaLnBrk="0" fontAlgn="base" hangingPunct="0">
              <a:spcBef>
                <a:spcPct val="0"/>
              </a:spcBef>
              <a:spcAft>
                <a:spcPct val="0"/>
              </a:spcAft>
            </a:pPr>
            <a:r>
              <a:rPr lang="fr-FR" b="1" dirty="0" smtClean="0">
                <a:solidFill>
                  <a:srgbClr val="FF0000"/>
                </a:solidFill>
                <a:latin typeface="Arial" pitchFamily="34" charset="0"/>
                <a:ea typeface="Times New Roman" pitchFamily="18" charset="0"/>
                <a:cs typeface="Arial" pitchFamily="34" charset="0"/>
              </a:rPr>
              <a:t>Exemple </a:t>
            </a:r>
            <a:r>
              <a:rPr lang="fr-FR" b="1" dirty="0">
                <a:solidFill>
                  <a:srgbClr val="FF0000"/>
                </a:solidFill>
                <a:latin typeface="Arial"/>
                <a:cs typeface="Arial"/>
              </a:rPr>
              <a:t>des tortues de</a:t>
            </a:r>
            <a:r>
              <a:rPr lang="fr-FR" b="1" spc="-80" dirty="0">
                <a:solidFill>
                  <a:srgbClr val="FF0000"/>
                </a:solidFill>
                <a:latin typeface="Arial"/>
                <a:cs typeface="Arial"/>
              </a:rPr>
              <a:t> </a:t>
            </a:r>
            <a:r>
              <a:rPr lang="fr-FR" b="1" spc="-5" dirty="0" smtClean="0">
                <a:solidFill>
                  <a:srgbClr val="FF0000"/>
                </a:solidFill>
                <a:latin typeface="Arial"/>
                <a:cs typeface="Arial"/>
              </a:rPr>
              <a:t>mer au Costa Rica</a:t>
            </a:r>
            <a:endParaRPr lang="fr-FR" dirty="0" smtClean="0">
              <a:solidFill>
                <a:srgbClr val="FF0000"/>
              </a:solidFill>
              <a:latin typeface="Arial" pitchFamily="34" charset="0"/>
              <a:ea typeface="Times New Roman" pitchFamily="18" charset="0"/>
              <a:cs typeface="Arial" pitchFamily="34" charset="0"/>
            </a:endParaRPr>
          </a:p>
        </p:txBody>
      </p:sp>
      <p:sp>
        <p:nvSpPr>
          <p:cNvPr id="8" name="object 38"/>
          <p:cNvSpPr/>
          <p:nvPr/>
        </p:nvSpPr>
        <p:spPr>
          <a:xfrm>
            <a:off x="139700" y="1642249"/>
            <a:ext cx="8807583" cy="4904601"/>
          </a:xfrm>
          <a:prstGeom prst="rect">
            <a:avLst/>
          </a:prstGeom>
          <a:blipFill>
            <a:blip r:embed="rId2" cstate="print"/>
            <a:stretch>
              <a:fillRect/>
            </a:stretch>
          </a:blipFill>
        </p:spPr>
        <p:txBody>
          <a:bodyPr wrap="square" lIns="0" tIns="0" rIns="0" bIns="0" rtlCol="0"/>
          <a:lstStyle/>
          <a:p>
            <a:endParaRPr/>
          </a:p>
        </p:txBody>
      </p:sp>
      <p:sp>
        <p:nvSpPr>
          <p:cNvPr id="9" name="Rectangle 8"/>
          <p:cNvSpPr/>
          <p:nvPr/>
        </p:nvSpPr>
        <p:spPr>
          <a:xfrm>
            <a:off x="107818" y="995918"/>
            <a:ext cx="8947282" cy="646331"/>
          </a:xfrm>
          <a:prstGeom prst="rect">
            <a:avLst/>
          </a:prstGeom>
        </p:spPr>
        <p:txBody>
          <a:bodyPr wrap="square">
            <a:spAutoFit/>
          </a:bodyPr>
          <a:lstStyle/>
          <a:p>
            <a:pPr algn="just"/>
            <a:r>
              <a:rPr lang="fr-FR" dirty="0">
                <a:solidFill>
                  <a:srgbClr val="FFFFFF"/>
                </a:solidFill>
                <a:latin typeface="Arial"/>
                <a:cs typeface="Arial"/>
              </a:rPr>
              <a:t>Plage du </a:t>
            </a:r>
            <a:r>
              <a:rPr lang="fr-FR" spc="-5" dirty="0">
                <a:solidFill>
                  <a:srgbClr val="FFFFFF"/>
                </a:solidFill>
                <a:latin typeface="Arial"/>
                <a:cs typeface="Arial"/>
              </a:rPr>
              <a:t>Costa Rica </a:t>
            </a:r>
            <a:r>
              <a:rPr lang="fr-FR" dirty="0">
                <a:solidFill>
                  <a:srgbClr val="FFFFFF"/>
                </a:solidFill>
                <a:latin typeface="Arial"/>
                <a:cs typeface="Arial"/>
              </a:rPr>
              <a:t>: lieu de ponte des tortues de</a:t>
            </a:r>
            <a:r>
              <a:rPr lang="fr-FR" spc="-80" dirty="0">
                <a:solidFill>
                  <a:srgbClr val="FFFFFF"/>
                </a:solidFill>
                <a:latin typeface="Arial"/>
                <a:cs typeface="Arial"/>
              </a:rPr>
              <a:t> </a:t>
            </a:r>
            <a:r>
              <a:rPr lang="fr-FR" spc="-5" dirty="0" smtClean="0">
                <a:solidFill>
                  <a:srgbClr val="FFFFFF"/>
                </a:solidFill>
                <a:latin typeface="Arial"/>
                <a:cs typeface="Arial"/>
              </a:rPr>
              <a:t>mer. </a:t>
            </a:r>
            <a:r>
              <a:rPr lang="fr-FR" dirty="0" smtClean="0">
                <a:solidFill>
                  <a:srgbClr val="FFFFFF"/>
                </a:solidFill>
                <a:latin typeface="Arial"/>
                <a:cs typeface="Arial"/>
              </a:rPr>
              <a:t>Un </a:t>
            </a:r>
            <a:r>
              <a:rPr lang="fr-FR" dirty="0">
                <a:solidFill>
                  <a:srgbClr val="FFFFFF"/>
                </a:solidFill>
                <a:latin typeface="Arial"/>
                <a:cs typeface="Arial"/>
              </a:rPr>
              <a:t>coin de paradis</a:t>
            </a:r>
            <a:r>
              <a:rPr lang="fr-FR" spc="-120" dirty="0">
                <a:solidFill>
                  <a:srgbClr val="FFFFFF"/>
                </a:solidFill>
                <a:latin typeface="Arial"/>
                <a:cs typeface="Arial"/>
              </a:rPr>
              <a:t> </a:t>
            </a:r>
            <a:r>
              <a:rPr lang="fr-FR" dirty="0" smtClean="0">
                <a:solidFill>
                  <a:srgbClr val="FFFFFF"/>
                </a:solidFill>
                <a:latin typeface="Arial"/>
                <a:cs typeface="Arial"/>
              </a:rPr>
              <a:t>?</a:t>
            </a:r>
            <a:r>
              <a:rPr lang="fr-FR" spc="-5" dirty="0">
                <a:solidFill>
                  <a:srgbClr val="FFFFFF"/>
                </a:solidFill>
                <a:latin typeface="Arial"/>
                <a:cs typeface="Arial"/>
              </a:rPr>
              <a:t> Spectacle </a:t>
            </a:r>
            <a:r>
              <a:rPr lang="fr-FR" dirty="0">
                <a:solidFill>
                  <a:srgbClr val="FFFFFF"/>
                </a:solidFill>
                <a:latin typeface="Arial"/>
                <a:cs typeface="Arial"/>
              </a:rPr>
              <a:t>unique qui pourrait disparaître, puisque l'espèce </a:t>
            </a:r>
            <a:r>
              <a:rPr lang="fr-FR" spc="-5" dirty="0">
                <a:solidFill>
                  <a:srgbClr val="FFFFFF"/>
                </a:solidFill>
                <a:latin typeface="Arial"/>
                <a:cs typeface="Arial"/>
              </a:rPr>
              <a:t>est  </a:t>
            </a:r>
            <a:r>
              <a:rPr lang="fr-FR" dirty="0">
                <a:solidFill>
                  <a:srgbClr val="FFFFFF"/>
                </a:solidFill>
                <a:latin typeface="Arial"/>
                <a:cs typeface="Arial"/>
              </a:rPr>
              <a:t>aujourd'hui menacée</a:t>
            </a:r>
            <a:r>
              <a:rPr lang="fr-FR" dirty="0" smtClean="0">
                <a:solidFill>
                  <a:srgbClr val="FFFFFF"/>
                </a:solidFill>
                <a:latin typeface="Arial"/>
                <a:cs typeface="Arial"/>
              </a:rPr>
              <a:t>.</a:t>
            </a:r>
            <a:endParaRPr lang="fr-FR" dirty="0">
              <a:latin typeface="Arial"/>
              <a:cs typeface="Arial"/>
            </a:endParaRPr>
          </a:p>
        </p:txBody>
      </p:sp>
    </p:spTree>
    <p:extLst>
      <p:ext uri="{BB962C8B-B14F-4D97-AF65-F5344CB8AC3E}">
        <p14:creationId xmlns:p14="http://schemas.microsoft.com/office/powerpoint/2010/main" val="195463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
        <p:nvSpPr>
          <p:cNvPr id="6" name="Rectangle 5"/>
          <p:cNvSpPr/>
          <p:nvPr/>
        </p:nvSpPr>
        <p:spPr>
          <a:xfrm>
            <a:off x="749300" y="679450"/>
            <a:ext cx="4953000" cy="369332"/>
          </a:xfrm>
          <a:prstGeom prst="rect">
            <a:avLst/>
          </a:prstGeom>
        </p:spPr>
        <p:txBody>
          <a:bodyPr wrap="square">
            <a:spAutoFit/>
          </a:bodyPr>
          <a:lstStyle/>
          <a:p>
            <a:pPr algn="just" eaLnBrk="0" fontAlgn="base" hangingPunct="0">
              <a:spcBef>
                <a:spcPct val="0"/>
              </a:spcBef>
              <a:spcAft>
                <a:spcPct val="0"/>
              </a:spcAft>
            </a:pPr>
            <a:r>
              <a:rPr lang="fr-FR" b="1" dirty="0" smtClean="0">
                <a:solidFill>
                  <a:srgbClr val="FF0000"/>
                </a:solidFill>
                <a:latin typeface="Arial" pitchFamily="34" charset="0"/>
                <a:ea typeface="Times New Roman" pitchFamily="18" charset="0"/>
                <a:cs typeface="Arial" pitchFamily="34" charset="0"/>
              </a:rPr>
              <a:t>Exemple </a:t>
            </a:r>
            <a:r>
              <a:rPr lang="fr-FR" b="1" dirty="0">
                <a:solidFill>
                  <a:srgbClr val="FF0000"/>
                </a:solidFill>
                <a:latin typeface="Arial"/>
                <a:cs typeface="Arial"/>
              </a:rPr>
              <a:t>des tortues de</a:t>
            </a:r>
            <a:r>
              <a:rPr lang="fr-FR" b="1" spc="-80" dirty="0">
                <a:solidFill>
                  <a:srgbClr val="FF0000"/>
                </a:solidFill>
                <a:latin typeface="Arial"/>
                <a:cs typeface="Arial"/>
              </a:rPr>
              <a:t> </a:t>
            </a:r>
            <a:r>
              <a:rPr lang="fr-FR" b="1" spc="-5" dirty="0" smtClean="0">
                <a:solidFill>
                  <a:srgbClr val="FF0000"/>
                </a:solidFill>
                <a:latin typeface="Arial"/>
                <a:cs typeface="Arial"/>
              </a:rPr>
              <a:t>mer au Costa Rica</a:t>
            </a:r>
            <a:endParaRPr lang="fr-FR" dirty="0" smtClean="0">
              <a:solidFill>
                <a:srgbClr val="FF0000"/>
              </a:solidFill>
              <a:latin typeface="Arial" pitchFamily="34" charset="0"/>
              <a:ea typeface="Times New Roman" pitchFamily="18" charset="0"/>
              <a:cs typeface="Arial" pitchFamily="34" charset="0"/>
            </a:endParaRPr>
          </a:p>
        </p:txBody>
      </p:sp>
      <p:grpSp>
        <p:nvGrpSpPr>
          <p:cNvPr id="7" name="Groupe 6"/>
          <p:cNvGrpSpPr/>
          <p:nvPr/>
        </p:nvGrpSpPr>
        <p:grpSpPr>
          <a:xfrm>
            <a:off x="214377" y="1142491"/>
            <a:ext cx="8688323" cy="5632959"/>
            <a:chOff x="442977" y="685291"/>
            <a:chExt cx="8383523" cy="5632959"/>
          </a:xfrm>
        </p:grpSpPr>
        <p:sp>
          <p:nvSpPr>
            <p:cNvPr id="8" name="object 42"/>
            <p:cNvSpPr/>
            <p:nvPr/>
          </p:nvSpPr>
          <p:spPr>
            <a:xfrm>
              <a:off x="456063" y="685292"/>
              <a:ext cx="4174997" cy="2763773"/>
            </a:xfrm>
            <a:prstGeom prst="rect">
              <a:avLst/>
            </a:prstGeom>
            <a:blipFill>
              <a:blip r:embed="rId2" cstate="print"/>
              <a:stretch>
                <a:fillRect/>
              </a:stretch>
            </a:blipFill>
          </p:spPr>
          <p:txBody>
            <a:bodyPr wrap="square" lIns="0" tIns="0" rIns="0" bIns="0" rtlCol="0"/>
            <a:lstStyle/>
            <a:p>
              <a:endParaRPr/>
            </a:p>
          </p:txBody>
        </p:sp>
        <p:sp>
          <p:nvSpPr>
            <p:cNvPr id="9" name="object 39"/>
            <p:cNvSpPr/>
            <p:nvPr/>
          </p:nvSpPr>
          <p:spPr>
            <a:xfrm>
              <a:off x="4704219" y="685291"/>
              <a:ext cx="4103370" cy="2763774"/>
            </a:xfrm>
            <a:prstGeom prst="rect">
              <a:avLst/>
            </a:prstGeom>
            <a:blipFill>
              <a:blip r:embed="rId3" cstate="print"/>
              <a:stretch>
                <a:fillRect/>
              </a:stretch>
            </a:blipFill>
          </p:spPr>
          <p:txBody>
            <a:bodyPr wrap="square" lIns="0" tIns="0" rIns="0" bIns="0" rtlCol="0"/>
            <a:lstStyle/>
            <a:p>
              <a:endParaRPr/>
            </a:p>
          </p:txBody>
        </p:sp>
        <p:sp>
          <p:nvSpPr>
            <p:cNvPr id="10" name="object 40"/>
            <p:cNvSpPr/>
            <p:nvPr/>
          </p:nvSpPr>
          <p:spPr>
            <a:xfrm>
              <a:off x="442977" y="3498850"/>
              <a:ext cx="4192523" cy="2743200"/>
            </a:xfrm>
            <a:prstGeom prst="rect">
              <a:avLst/>
            </a:prstGeom>
            <a:blipFill>
              <a:blip r:embed="rId4" cstate="print"/>
              <a:stretch>
                <a:fillRect/>
              </a:stretch>
            </a:blipFill>
          </p:spPr>
          <p:txBody>
            <a:bodyPr wrap="square" lIns="0" tIns="0" rIns="0" bIns="0" rtlCol="0"/>
            <a:lstStyle/>
            <a:p>
              <a:endParaRPr/>
            </a:p>
          </p:txBody>
        </p:sp>
        <p:sp>
          <p:nvSpPr>
            <p:cNvPr id="11" name="object 41"/>
            <p:cNvSpPr/>
            <p:nvPr/>
          </p:nvSpPr>
          <p:spPr>
            <a:xfrm>
              <a:off x="4711700" y="3498850"/>
              <a:ext cx="4114800" cy="2819400"/>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662823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63900" y="3117850"/>
            <a:ext cx="4953000" cy="584775"/>
          </a:xfrm>
          <a:prstGeom prst="rect">
            <a:avLst/>
          </a:prstGeom>
          <a:noFill/>
        </p:spPr>
        <p:txBody>
          <a:bodyPr wrap="square" rtlCol="0">
            <a:spAutoFit/>
          </a:bodyPr>
          <a:lstStyle/>
          <a:p>
            <a:r>
              <a:rPr lang="fr-FR" sz="3200" dirty="0" smtClean="0">
                <a:solidFill>
                  <a:schemeClr val="bg1"/>
                </a:solidFill>
                <a:latin typeface="Arial" pitchFamily="34" charset="0"/>
                <a:cs typeface="Arial" pitchFamily="34" charset="0"/>
              </a:rPr>
              <a:t>Merci pour votre attention</a:t>
            </a:r>
            <a:endParaRPr lang="fr-FR" sz="3200" dirty="0">
              <a:solidFill>
                <a:schemeClr val="bg1"/>
              </a:solidFill>
              <a:latin typeface="Arial" pitchFamily="34" charset="0"/>
              <a:cs typeface="Arial" pitchFamily="34" charset="0"/>
            </a:endParaRPr>
          </a:p>
        </p:txBody>
      </p:sp>
      <p:pic>
        <p:nvPicPr>
          <p:cNvPr id="1027" name="Picture 3" descr="Résultat de recherche d'images pour &quot;homme préhistorique&quot;"/>
          <p:cNvPicPr>
            <a:picLocks noChangeAspect="1" noChangeArrowheads="1"/>
          </p:cNvPicPr>
          <p:nvPr/>
        </p:nvPicPr>
        <p:blipFill>
          <a:blip r:embed="rId2"/>
          <a:srcRect/>
          <a:stretch>
            <a:fillRect/>
          </a:stretch>
        </p:blipFill>
        <p:spPr bwMode="auto">
          <a:xfrm>
            <a:off x="444500" y="222250"/>
            <a:ext cx="2286000" cy="5867400"/>
          </a:xfrm>
          <a:prstGeom prst="rect">
            <a:avLst/>
          </a:prstGeom>
          <a:noFill/>
        </p:spPr>
      </p:pic>
      <p:sp>
        <p:nvSpPr>
          <p:cNvPr id="8" name="ZoneTexte 7"/>
          <p:cNvSpPr txBox="1"/>
          <p:nvPr/>
        </p:nvSpPr>
        <p:spPr>
          <a:xfrm>
            <a:off x="2959100" y="1898650"/>
            <a:ext cx="6159500" cy="369332"/>
          </a:xfrm>
          <a:prstGeom prst="rect">
            <a:avLst/>
          </a:prstGeom>
          <a:noFill/>
        </p:spPr>
        <p:txBody>
          <a:bodyPr wrap="square" rtlCol="0">
            <a:spAutoFit/>
          </a:bodyPr>
          <a:lstStyle/>
          <a:p>
            <a:pPr lvl="0" algn="just"/>
            <a:r>
              <a:rPr lang="fr-FR" dirty="0" smtClean="0">
                <a:solidFill>
                  <a:srgbClr val="FFFF00"/>
                </a:solidFill>
                <a:latin typeface="Arial" pitchFamily="34" charset="0"/>
                <a:cs typeface="Arial" pitchFamily="34" charset="0"/>
              </a:rPr>
              <a:t>Nature </a:t>
            </a:r>
            <a:r>
              <a:rPr lang="fr-FR" dirty="0" err="1" smtClean="0">
                <a:solidFill>
                  <a:srgbClr val="FFFF00"/>
                </a:solidFill>
                <a:latin typeface="Arial" pitchFamily="34" charset="0"/>
                <a:cs typeface="Arial" pitchFamily="34" charset="0"/>
              </a:rPr>
              <a:t>couldn't</a:t>
            </a:r>
            <a:r>
              <a:rPr lang="fr-FR" dirty="0" smtClean="0">
                <a:solidFill>
                  <a:srgbClr val="FFFF00"/>
                </a:solidFill>
                <a:latin typeface="Arial" pitchFamily="34" charset="0"/>
                <a:cs typeface="Arial" pitchFamily="34" charset="0"/>
              </a:rPr>
              <a:t> </a:t>
            </a:r>
            <a:r>
              <a:rPr lang="fr-FR" dirty="0" err="1" smtClean="0">
                <a:solidFill>
                  <a:srgbClr val="FFFF00"/>
                </a:solidFill>
                <a:latin typeface="Arial" pitchFamily="34" charset="0"/>
                <a:cs typeface="Arial" pitchFamily="34" charset="0"/>
              </a:rPr>
              <a:t>take</a:t>
            </a:r>
            <a:r>
              <a:rPr lang="fr-FR" dirty="0" smtClean="0">
                <a:solidFill>
                  <a:srgbClr val="FFFF00"/>
                </a:solidFill>
                <a:latin typeface="Arial" pitchFamily="34" charset="0"/>
                <a:cs typeface="Arial" pitchFamily="34" charset="0"/>
              </a:rPr>
              <a:t> a </a:t>
            </a:r>
            <a:r>
              <a:rPr lang="fr-FR" dirty="0" err="1" smtClean="0">
                <a:solidFill>
                  <a:srgbClr val="FFFF00"/>
                </a:solidFill>
                <a:latin typeface="Arial" pitchFamily="34" charset="0"/>
                <a:cs typeface="Arial" pitchFamily="34" charset="0"/>
              </a:rPr>
              <a:t>bigger</a:t>
            </a:r>
            <a:r>
              <a:rPr lang="fr-FR" dirty="0" smtClean="0">
                <a:solidFill>
                  <a:srgbClr val="FFFF00"/>
                </a:solidFill>
                <a:latin typeface="Arial" pitchFamily="34" charset="0"/>
                <a:cs typeface="Arial" pitchFamily="34" charset="0"/>
              </a:rPr>
              <a:t> </a:t>
            </a:r>
            <a:r>
              <a:rPr lang="fr-FR" dirty="0" err="1" smtClean="0">
                <a:solidFill>
                  <a:srgbClr val="FFFF00"/>
                </a:solidFill>
                <a:latin typeface="Arial" pitchFamily="34" charset="0"/>
                <a:cs typeface="Arial" pitchFamily="34" charset="0"/>
              </a:rPr>
              <a:t>risk</a:t>
            </a:r>
            <a:r>
              <a:rPr lang="fr-FR" dirty="0" smtClean="0">
                <a:solidFill>
                  <a:srgbClr val="FFFF00"/>
                </a:solidFill>
                <a:latin typeface="Arial" pitchFamily="34" charset="0"/>
                <a:cs typeface="Arial" pitchFamily="34" charset="0"/>
              </a:rPr>
              <a:t> </a:t>
            </a:r>
            <a:r>
              <a:rPr lang="fr-FR" dirty="0" err="1" smtClean="0">
                <a:solidFill>
                  <a:srgbClr val="FFFF00"/>
                </a:solidFill>
                <a:latin typeface="Arial" pitchFamily="34" charset="0"/>
                <a:cs typeface="Arial" pitchFamily="34" charset="0"/>
              </a:rPr>
              <a:t>than</a:t>
            </a:r>
            <a:r>
              <a:rPr lang="fr-FR" dirty="0" smtClean="0">
                <a:solidFill>
                  <a:srgbClr val="FFFF00"/>
                </a:solidFill>
                <a:latin typeface="Arial" pitchFamily="34" charset="0"/>
                <a:cs typeface="Arial" pitchFamily="34" charset="0"/>
              </a:rPr>
              <a:t> </a:t>
            </a:r>
            <a:r>
              <a:rPr lang="fr-FR" dirty="0" err="1" smtClean="0">
                <a:solidFill>
                  <a:srgbClr val="FFFF00"/>
                </a:solidFill>
                <a:latin typeface="Arial" pitchFamily="34" charset="0"/>
                <a:cs typeface="Arial" pitchFamily="34" charset="0"/>
              </a:rPr>
              <a:t>letting</a:t>
            </a:r>
            <a:r>
              <a:rPr lang="fr-FR" dirty="0" smtClean="0">
                <a:solidFill>
                  <a:srgbClr val="FFFF00"/>
                </a:solidFill>
                <a:latin typeface="Arial" pitchFamily="34" charset="0"/>
                <a:cs typeface="Arial" pitchFamily="34" charset="0"/>
              </a:rPr>
              <a:t> man </a:t>
            </a:r>
            <a:r>
              <a:rPr lang="fr-FR" dirty="0" err="1" smtClean="0">
                <a:solidFill>
                  <a:srgbClr val="FFFF00"/>
                </a:solidFill>
                <a:latin typeface="Arial" pitchFamily="34" charset="0"/>
                <a:cs typeface="Arial" pitchFamily="34" charset="0"/>
              </a:rPr>
              <a:t>be</a:t>
            </a:r>
            <a:r>
              <a:rPr lang="fr-FR" dirty="0" smtClean="0">
                <a:solidFill>
                  <a:srgbClr val="FFFF00"/>
                </a:solidFill>
                <a:latin typeface="Arial" pitchFamily="34" charset="0"/>
                <a:cs typeface="Arial" pitchFamily="34" charset="0"/>
              </a:rPr>
              <a:t> </a:t>
            </a:r>
            <a:r>
              <a:rPr lang="fr-FR" dirty="0" err="1" smtClean="0">
                <a:solidFill>
                  <a:srgbClr val="FFFF00"/>
                </a:solidFill>
                <a:latin typeface="Arial" pitchFamily="34" charset="0"/>
                <a:cs typeface="Arial" pitchFamily="34" charset="0"/>
              </a:rPr>
              <a:t>born</a:t>
            </a:r>
            <a:endParaRPr lang="fr-FR" dirty="0" smtClean="0">
              <a:solidFill>
                <a:srgbClr val="FFFF00"/>
              </a:solidFill>
              <a:latin typeface="Arial" pitchFamily="34" charset="0"/>
              <a:cs typeface="Arial" pitchFamily="34" charset="0"/>
            </a:endParaRPr>
          </a:p>
        </p:txBody>
      </p:sp>
      <p:sp>
        <p:nvSpPr>
          <p:cNvPr id="6" name="ZoneTexte 5"/>
          <p:cNvSpPr txBox="1"/>
          <p:nvPr/>
        </p:nvSpPr>
        <p:spPr>
          <a:xfrm>
            <a:off x="3111500" y="450850"/>
            <a:ext cx="6159500" cy="830997"/>
          </a:xfrm>
          <a:prstGeom prst="rect">
            <a:avLst/>
          </a:prstGeom>
          <a:noFill/>
        </p:spPr>
        <p:txBody>
          <a:bodyPr wrap="square" rtlCol="0">
            <a:spAutoFit/>
          </a:bodyPr>
          <a:lstStyle/>
          <a:p>
            <a:pPr lvl="0" algn="just"/>
            <a:r>
              <a:rPr lang="fr-FR" sz="2400" kern="0" spc="-5" dirty="0" smtClean="0">
                <a:solidFill>
                  <a:srgbClr val="FF0000"/>
                </a:solidFill>
              </a:rPr>
              <a:t>La nature ne pouvait pas prendre de risque plus grand que laisser naître l’homme </a:t>
            </a:r>
            <a:r>
              <a:rPr lang="fr-FR" kern="0" spc="-5" dirty="0" smtClean="0">
                <a:solidFill>
                  <a:srgbClr val="FF0000"/>
                </a:solidFill>
              </a:rPr>
              <a:t>(Hans</a:t>
            </a:r>
            <a:r>
              <a:rPr lang="fr-FR" kern="0" spc="-90" dirty="0" smtClean="0">
                <a:solidFill>
                  <a:srgbClr val="FF0000"/>
                </a:solidFill>
              </a:rPr>
              <a:t> </a:t>
            </a:r>
            <a:r>
              <a:rPr lang="fr-FR" kern="0" spc="-5" dirty="0" smtClean="0">
                <a:solidFill>
                  <a:srgbClr val="FF0000"/>
                </a:solidFill>
              </a:rPr>
              <a:t>Jonas)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39700" y="1353818"/>
            <a:ext cx="5414962" cy="5345431"/>
          </a:xfrm>
          <a:prstGeom prst="rect">
            <a:avLst/>
          </a:prstGeom>
        </p:spPr>
      </p:pic>
      <p:sp>
        <p:nvSpPr>
          <p:cNvPr id="8" name="object 43"/>
          <p:cNvSpPr/>
          <p:nvPr/>
        </p:nvSpPr>
        <p:spPr>
          <a:xfrm>
            <a:off x="2116328" y="1452881"/>
            <a:ext cx="1223772" cy="521969"/>
          </a:xfrm>
          <a:prstGeom prst="rect">
            <a:avLst/>
          </a:prstGeom>
          <a:blipFill>
            <a:blip r:embed="rId3" cstate="print"/>
            <a:stretch>
              <a:fillRect/>
            </a:stretch>
          </a:blipFill>
        </p:spPr>
        <p:txBody>
          <a:bodyPr wrap="square" lIns="0" tIns="0" rIns="0" bIns="0" rtlCol="0"/>
          <a:lstStyle/>
          <a:p>
            <a:endParaRPr/>
          </a:p>
        </p:txBody>
      </p:sp>
      <p:sp>
        <p:nvSpPr>
          <p:cNvPr id="9" name="Rectangle 8"/>
          <p:cNvSpPr/>
          <p:nvPr/>
        </p:nvSpPr>
        <p:spPr>
          <a:xfrm>
            <a:off x="28864" y="603250"/>
            <a:ext cx="8797636" cy="369332"/>
          </a:xfrm>
          <a:prstGeom prst="rect">
            <a:avLst/>
          </a:prstGeom>
        </p:spPr>
        <p:txBody>
          <a:bodyPr wrap="square">
            <a:spAutoFit/>
          </a:bodyPr>
          <a:lstStyle/>
          <a:p>
            <a:pPr marL="12700">
              <a:lnSpc>
                <a:spcPct val="100000"/>
              </a:lnSpc>
            </a:pPr>
            <a:r>
              <a:rPr lang="fr-FR" spc="-10" dirty="0" smtClean="0">
                <a:solidFill>
                  <a:srgbClr val="FFFFFF"/>
                </a:solidFill>
                <a:latin typeface="Arial"/>
                <a:cs typeface="Arial"/>
              </a:rPr>
              <a:t>   1. Impact </a:t>
            </a:r>
            <a:r>
              <a:rPr lang="fr-FR" spc="-5" dirty="0">
                <a:solidFill>
                  <a:srgbClr val="FFFFFF"/>
                </a:solidFill>
                <a:latin typeface="Arial"/>
                <a:cs typeface="Arial"/>
              </a:rPr>
              <a:t>sur les réseaux trophique et le fonctionnement des</a:t>
            </a:r>
            <a:r>
              <a:rPr lang="fr-FR" spc="105" dirty="0">
                <a:solidFill>
                  <a:srgbClr val="FFFFFF"/>
                </a:solidFill>
                <a:latin typeface="Arial"/>
                <a:cs typeface="Arial"/>
              </a:rPr>
              <a:t> </a:t>
            </a:r>
            <a:r>
              <a:rPr lang="fr-FR" spc="-5" dirty="0">
                <a:solidFill>
                  <a:srgbClr val="FFFFFF"/>
                </a:solidFill>
                <a:latin typeface="Arial"/>
                <a:cs typeface="Arial"/>
              </a:rPr>
              <a:t>écosystèmes</a:t>
            </a:r>
            <a:endParaRPr lang="fr-FR" dirty="0">
              <a:latin typeface="Arial"/>
              <a:cs typeface="Arial"/>
            </a:endParaRPr>
          </a:p>
        </p:txBody>
      </p:sp>
      <p:sp>
        <p:nvSpPr>
          <p:cNvPr id="10" name="Rectangle 9"/>
          <p:cNvSpPr/>
          <p:nvPr/>
        </p:nvSpPr>
        <p:spPr>
          <a:xfrm>
            <a:off x="1662809" y="991216"/>
            <a:ext cx="2591735" cy="369332"/>
          </a:xfrm>
          <a:prstGeom prst="rect">
            <a:avLst/>
          </a:prstGeom>
        </p:spPr>
        <p:txBody>
          <a:bodyPr wrap="none">
            <a:spAutoFit/>
          </a:bodyPr>
          <a:lstStyle/>
          <a:p>
            <a:pPr marL="12700">
              <a:lnSpc>
                <a:spcPct val="100000"/>
              </a:lnSpc>
            </a:pPr>
            <a:r>
              <a:rPr lang="fr-FR" b="1" spc="-5" dirty="0">
                <a:solidFill>
                  <a:srgbClr val="FFFF00"/>
                </a:solidFill>
                <a:latin typeface="Verdana"/>
                <a:cs typeface="Verdana"/>
              </a:rPr>
              <a:t>Cascade</a:t>
            </a:r>
            <a:r>
              <a:rPr lang="fr-FR" b="1" spc="-25" dirty="0">
                <a:solidFill>
                  <a:srgbClr val="FFFF00"/>
                </a:solidFill>
                <a:latin typeface="Verdana"/>
                <a:cs typeface="Verdana"/>
              </a:rPr>
              <a:t> </a:t>
            </a:r>
            <a:r>
              <a:rPr lang="fr-FR" b="1" spc="-5" dirty="0">
                <a:solidFill>
                  <a:srgbClr val="FFFF00"/>
                </a:solidFill>
                <a:latin typeface="Verdana"/>
                <a:cs typeface="Verdana"/>
              </a:rPr>
              <a:t>trophique</a:t>
            </a:r>
            <a:endParaRPr lang="fr-FR" dirty="0">
              <a:latin typeface="Verdana"/>
              <a:cs typeface="Verdana"/>
            </a:endParaRPr>
          </a:p>
        </p:txBody>
      </p:sp>
      <p:sp>
        <p:nvSpPr>
          <p:cNvPr id="11" name="object 48"/>
          <p:cNvSpPr txBox="1"/>
          <p:nvPr/>
        </p:nvSpPr>
        <p:spPr>
          <a:xfrm>
            <a:off x="5554662" y="1400254"/>
            <a:ext cx="3424238" cy="738664"/>
          </a:xfrm>
          <a:prstGeom prst="rect">
            <a:avLst/>
          </a:prstGeom>
        </p:spPr>
        <p:txBody>
          <a:bodyPr vert="horz" wrap="square" lIns="0" tIns="0" rIns="0" bIns="0" rtlCol="0">
            <a:spAutoFit/>
          </a:bodyPr>
          <a:lstStyle/>
          <a:p>
            <a:pPr marL="12700" marR="5080">
              <a:lnSpc>
                <a:spcPct val="100000"/>
              </a:lnSpc>
            </a:pPr>
            <a:r>
              <a:rPr spc="-5" dirty="0">
                <a:solidFill>
                  <a:schemeClr val="bg1"/>
                </a:solidFill>
                <a:latin typeface="Arial"/>
                <a:cs typeface="Arial"/>
              </a:rPr>
              <a:t>Au </a:t>
            </a:r>
            <a:r>
              <a:rPr spc="-10" dirty="0">
                <a:solidFill>
                  <a:schemeClr val="bg1"/>
                </a:solidFill>
                <a:latin typeface="Arial"/>
                <a:cs typeface="Arial"/>
              </a:rPr>
              <a:t>Canada, </a:t>
            </a:r>
            <a:r>
              <a:rPr spc="-5" dirty="0">
                <a:solidFill>
                  <a:schemeClr val="bg1"/>
                </a:solidFill>
                <a:latin typeface="Arial"/>
                <a:cs typeface="Arial"/>
              </a:rPr>
              <a:t>la </a:t>
            </a:r>
            <a:r>
              <a:rPr spc="-10" dirty="0">
                <a:solidFill>
                  <a:schemeClr val="bg1"/>
                </a:solidFill>
                <a:latin typeface="Arial"/>
                <a:cs typeface="Arial"/>
              </a:rPr>
              <a:t>morue </a:t>
            </a:r>
            <a:r>
              <a:rPr spc="-5" dirty="0">
                <a:solidFill>
                  <a:schemeClr val="bg1"/>
                </a:solidFill>
                <a:latin typeface="Arial"/>
                <a:cs typeface="Arial"/>
              </a:rPr>
              <a:t>à disparue </a:t>
            </a:r>
            <a:r>
              <a:rPr spc="-10" dirty="0">
                <a:solidFill>
                  <a:schemeClr val="bg1"/>
                </a:solidFill>
                <a:latin typeface="Arial"/>
                <a:cs typeface="Arial"/>
              </a:rPr>
              <a:t>depuis 1992  </a:t>
            </a:r>
            <a:r>
              <a:rPr sz="1200" spc="-10" dirty="0">
                <a:solidFill>
                  <a:schemeClr val="bg1"/>
                </a:solidFill>
                <a:latin typeface="Arial"/>
                <a:cs typeface="Arial"/>
              </a:rPr>
              <a:t>Scheffer </a:t>
            </a:r>
            <a:r>
              <a:rPr sz="1200" spc="-5" dirty="0">
                <a:solidFill>
                  <a:schemeClr val="bg1"/>
                </a:solidFill>
                <a:latin typeface="Arial"/>
                <a:cs typeface="Arial"/>
              </a:rPr>
              <a:t>et al. </a:t>
            </a:r>
            <a:r>
              <a:rPr sz="1200" spc="-10" dirty="0">
                <a:solidFill>
                  <a:schemeClr val="bg1"/>
                </a:solidFill>
                <a:latin typeface="Arial"/>
                <a:cs typeface="Arial"/>
              </a:rPr>
              <a:t>2005. Trends </a:t>
            </a:r>
            <a:r>
              <a:rPr sz="1200" spc="-5" dirty="0">
                <a:solidFill>
                  <a:schemeClr val="bg1"/>
                </a:solidFill>
                <a:latin typeface="Arial"/>
                <a:cs typeface="Arial"/>
              </a:rPr>
              <a:t>in </a:t>
            </a:r>
            <a:r>
              <a:rPr sz="1200" spc="-10" dirty="0">
                <a:solidFill>
                  <a:schemeClr val="bg1"/>
                </a:solidFill>
                <a:latin typeface="Arial"/>
                <a:cs typeface="Arial"/>
              </a:rPr>
              <a:t>Ecology </a:t>
            </a:r>
            <a:r>
              <a:rPr sz="1200" spc="-5" dirty="0">
                <a:solidFill>
                  <a:schemeClr val="bg1"/>
                </a:solidFill>
                <a:latin typeface="Arial"/>
                <a:cs typeface="Arial"/>
              </a:rPr>
              <a:t>&amp;  Evolution</a:t>
            </a:r>
            <a:endParaRPr sz="1200" dirty="0">
              <a:solidFill>
                <a:schemeClr val="bg1"/>
              </a:solidFill>
              <a:latin typeface="Arial"/>
              <a:cs typeface="Arial"/>
            </a:endParaRPr>
          </a:p>
        </p:txBody>
      </p:sp>
      <p:sp>
        <p:nvSpPr>
          <p:cNvPr id="2" name="Rectangle 1"/>
          <p:cNvSpPr/>
          <p:nvPr/>
        </p:nvSpPr>
        <p:spPr>
          <a:xfrm>
            <a:off x="3249646" y="3237984"/>
            <a:ext cx="2619307" cy="369332"/>
          </a:xfrm>
          <a:prstGeom prst="rect">
            <a:avLst/>
          </a:prstGeom>
        </p:spPr>
        <p:txBody>
          <a:bodyPr wrap="none">
            <a:spAutoFit/>
          </a:bodyPr>
          <a:lstStyle/>
          <a:p>
            <a:pPr algn="ctr"/>
            <a:r>
              <a:rPr lang="fr-FR" spc="-5" dirty="0">
                <a:solidFill>
                  <a:schemeClr val="tx2">
                    <a:lumMod val="75000"/>
                  </a:schemeClr>
                </a:solidFill>
                <a:latin typeface="Arial"/>
                <a:cs typeface="Arial"/>
              </a:rPr>
              <a:t>Impacts de la s</a:t>
            </a:r>
            <a:r>
              <a:rPr lang="fr-FR" spc="-5" dirty="0">
                <a:solidFill>
                  <a:schemeClr val="tx2">
                    <a:lumMod val="75000"/>
                  </a:schemeClr>
                </a:solidFill>
                <a:latin typeface="Arial" pitchFamily="34" charset="0"/>
                <a:cs typeface="Arial" pitchFamily="34" charset="0"/>
              </a:rPr>
              <a:t>urpêche </a:t>
            </a:r>
          </a:p>
        </p:txBody>
      </p:sp>
      <p:sp>
        <p:nvSpPr>
          <p:cNvPr id="13" name="Rectangle 12"/>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a:solidFill>
                  <a:schemeClr val="tx2">
                    <a:lumMod val="75000"/>
                  </a:schemeClr>
                </a:solidFill>
                <a:latin typeface="Arial"/>
                <a:cs typeface="Arial"/>
              </a:rPr>
              <a:t>Impacts de la s</a:t>
            </a:r>
            <a:r>
              <a:rPr lang="fr-FR" sz="3200" spc="-5">
                <a:solidFill>
                  <a:schemeClr val="tx2">
                    <a:lumMod val="75000"/>
                  </a:schemeClr>
                </a:solidFill>
                <a:latin typeface="Arial" pitchFamily="34" charset="0"/>
                <a:cs typeface="Arial" pitchFamily="34" charset="0"/>
              </a:rPr>
              <a:t>urpêche </a:t>
            </a:r>
            <a:endParaRPr lang="fr-FR" sz="3200" spc="-5"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5717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4"/>
          <p:cNvSpPr/>
          <p:nvPr/>
        </p:nvSpPr>
        <p:spPr>
          <a:xfrm>
            <a:off x="673100" y="1401981"/>
            <a:ext cx="7772400" cy="4992469"/>
          </a:xfrm>
          <a:prstGeom prst="rect">
            <a:avLst/>
          </a:prstGeom>
          <a:blipFill>
            <a:blip r:embed="rId2" cstate="print"/>
            <a:stretch>
              <a:fillRect/>
            </a:stretch>
          </a:blipFill>
        </p:spPr>
        <p:txBody>
          <a:bodyPr wrap="square" lIns="0" tIns="0" rIns="0" bIns="0" rtlCol="0"/>
          <a:lstStyle/>
          <a:p>
            <a:endParaRPr/>
          </a:p>
        </p:txBody>
      </p:sp>
      <p:sp>
        <p:nvSpPr>
          <p:cNvPr id="9" name="Rectangle 8"/>
          <p:cNvSpPr/>
          <p:nvPr/>
        </p:nvSpPr>
        <p:spPr>
          <a:xfrm>
            <a:off x="292100" y="679450"/>
            <a:ext cx="8458200" cy="646331"/>
          </a:xfrm>
          <a:prstGeom prst="rect">
            <a:avLst/>
          </a:prstGeom>
        </p:spPr>
        <p:txBody>
          <a:bodyPr wrap="square">
            <a:spAutoFit/>
          </a:bodyPr>
          <a:lstStyle/>
          <a:p>
            <a:pPr marL="12700" marR="5080" algn="just">
              <a:lnSpc>
                <a:spcPct val="100000"/>
              </a:lnSpc>
            </a:pPr>
            <a:r>
              <a:rPr lang="fr-FR" spc="-5" dirty="0">
                <a:solidFill>
                  <a:schemeClr val="bg1"/>
                </a:solidFill>
                <a:latin typeface="Arial"/>
                <a:cs typeface="Arial"/>
              </a:rPr>
              <a:t> </a:t>
            </a:r>
            <a:r>
              <a:rPr lang="fr-FR" spc="-5" dirty="0" smtClean="0">
                <a:solidFill>
                  <a:schemeClr val="bg1"/>
                </a:solidFill>
                <a:latin typeface="Arial"/>
                <a:cs typeface="Arial"/>
              </a:rPr>
              <a:t>   2. Les </a:t>
            </a:r>
            <a:r>
              <a:rPr lang="fr-FR" spc="-5" dirty="0">
                <a:solidFill>
                  <a:schemeClr val="bg1"/>
                </a:solidFill>
                <a:latin typeface="Arial"/>
                <a:cs typeface="Arial"/>
              </a:rPr>
              <a:t>phoques, gros consommateurs de petits  poissons pélagiques et d’invertébrés benthiques, ont  profité </a:t>
            </a:r>
            <a:r>
              <a:rPr lang="fr-FR" dirty="0">
                <a:solidFill>
                  <a:schemeClr val="bg1"/>
                </a:solidFill>
                <a:latin typeface="Arial"/>
                <a:cs typeface="Arial"/>
              </a:rPr>
              <a:t>de </a:t>
            </a:r>
            <a:r>
              <a:rPr lang="fr-FR" spc="-5" dirty="0">
                <a:solidFill>
                  <a:schemeClr val="bg1"/>
                </a:solidFill>
                <a:latin typeface="Arial"/>
                <a:cs typeface="Arial"/>
              </a:rPr>
              <a:t>la raréfaction des</a:t>
            </a:r>
            <a:r>
              <a:rPr lang="fr-FR" spc="-40" dirty="0">
                <a:solidFill>
                  <a:schemeClr val="bg1"/>
                </a:solidFill>
                <a:latin typeface="Arial"/>
                <a:cs typeface="Arial"/>
              </a:rPr>
              <a:t> </a:t>
            </a:r>
            <a:r>
              <a:rPr lang="fr-FR" spc="-5" dirty="0">
                <a:solidFill>
                  <a:schemeClr val="bg1"/>
                </a:solidFill>
                <a:latin typeface="Arial"/>
                <a:cs typeface="Arial"/>
              </a:rPr>
              <a:t>morues…</a:t>
            </a:r>
            <a:endParaRPr lang="fr-FR" dirty="0">
              <a:solidFill>
                <a:schemeClr val="bg1"/>
              </a:solidFill>
              <a:latin typeface="Arial"/>
              <a:cs typeface="Arial"/>
            </a:endParaRPr>
          </a:p>
        </p:txBody>
      </p:sp>
      <p:sp>
        <p:nvSpPr>
          <p:cNvPr id="10" name="Rectangle 9"/>
          <p:cNvSpPr/>
          <p:nvPr/>
        </p:nvSpPr>
        <p:spPr>
          <a:xfrm>
            <a:off x="63500" y="409267"/>
            <a:ext cx="2459648" cy="369332"/>
          </a:xfrm>
          <a:prstGeom prst="rect">
            <a:avLst/>
          </a:prstGeom>
        </p:spPr>
        <p:txBody>
          <a:bodyPr wrap="none">
            <a:spAutoFit/>
          </a:bodyPr>
          <a:lstStyle/>
          <a:p>
            <a:r>
              <a:rPr lang="fr-FR" b="1" dirty="0">
                <a:solidFill>
                  <a:srgbClr val="FF0000"/>
                </a:solidFill>
                <a:latin typeface="Arial" panose="020B0604020202020204" pitchFamily="34" charset="0"/>
                <a:cs typeface="Arial" panose="020B0604020202020204" pitchFamily="34" charset="0"/>
              </a:rPr>
              <a:t>Effets de la</a:t>
            </a:r>
            <a:r>
              <a:rPr lang="fr-FR" b="1" spc="-90" dirty="0">
                <a:solidFill>
                  <a:srgbClr val="FF0000"/>
                </a:solidFill>
                <a:latin typeface="Arial" panose="020B0604020202020204" pitchFamily="34" charset="0"/>
                <a:cs typeface="Arial" panose="020B0604020202020204" pitchFamily="34" charset="0"/>
              </a:rPr>
              <a:t> </a:t>
            </a:r>
            <a:r>
              <a:rPr lang="fr-FR" b="1" spc="-90" dirty="0" smtClean="0">
                <a:solidFill>
                  <a:srgbClr val="FF0000"/>
                </a:solidFill>
                <a:latin typeface="Arial" panose="020B0604020202020204" pitchFamily="34" charset="0"/>
                <a:cs typeface="Arial" panose="020B0604020202020204" pitchFamily="34" charset="0"/>
              </a:rPr>
              <a:t>sur</a:t>
            </a:r>
            <a:r>
              <a:rPr lang="fr-FR" b="1" dirty="0" smtClean="0">
                <a:solidFill>
                  <a:srgbClr val="FF0000"/>
                </a:solidFill>
                <a:latin typeface="Arial" panose="020B0604020202020204" pitchFamily="34" charset="0"/>
                <a:cs typeface="Arial" panose="020B0604020202020204" pitchFamily="34" charset="0"/>
              </a:rPr>
              <a:t>pêche</a:t>
            </a:r>
            <a:endParaRPr lang="fr-FR" b="1" dirty="0">
              <a:solidFill>
                <a:srgbClr val="FF0000"/>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a:solidFill>
                  <a:schemeClr val="tx2">
                    <a:lumMod val="75000"/>
                  </a:schemeClr>
                </a:solidFill>
                <a:latin typeface="Arial"/>
                <a:cs typeface="Arial"/>
              </a:rPr>
              <a:t>Impacts de la s</a:t>
            </a:r>
            <a:r>
              <a:rPr lang="fr-FR" sz="3200" spc="-5">
                <a:solidFill>
                  <a:schemeClr val="tx2">
                    <a:lumMod val="75000"/>
                  </a:schemeClr>
                </a:solidFill>
                <a:latin typeface="Arial" pitchFamily="34" charset="0"/>
                <a:cs typeface="Arial" pitchFamily="34" charset="0"/>
              </a:rPr>
              <a:t>urpêche </a:t>
            </a:r>
            <a:endParaRPr lang="fr-FR" sz="3200" spc="-5"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29632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8"/>
          <p:cNvSpPr/>
          <p:nvPr/>
        </p:nvSpPr>
        <p:spPr>
          <a:xfrm>
            <a:off x="139700" y="1060450"/>
            <a:ext cx="8839200" cy="5638800"/>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63500" y="651740"/>
            <a:ext cx="8978900" cy="369332"/>
          </a:xfrm>
          <a:prstGeom prst="rect">
            <a:avLst/>
          </a:prstGeom>
        </p:spPr>
        <p:txBody>
          <a:bodyPr wrap="square">
            <a:spAutoFit/>
          </a:bodyPr>
          <a:lstStyle/>
          <a:p>
            <a:pPr marL="3449320" marR="5080" indent="-3436620">
              <a:lnSpc>
                <a:spcPct val="100000"/>
              </a:lnSpc>
            </a:pPr>
            <a:r>
              <a:rPr lang="fr-FR" dirty="0" smtClean="0">
                <a:solidFill>
                  <a:schemeClr val="bg1"/>
                </a:solidFill>
                <a:latin typeface="Arial"/>
                <a:cs typeface="Arial"/>
              </a:rPr>
              <a:t>3. La </a:t>
            </a:r>
            <a:r>
              <a:rPr lang="fr-FR" dirty="0">
                <a:solidFill>
                  <a:schemeClr val="bg1"/>
                </a:solidFill>
                <a:latin typeface="Arial"/>
                <a:cs typeface="Arial"/>
              </a:rPr>
              <a:t>surexploitation perturbe le fonctionnement des </a:t>
            </a:r>
            <a:r>
              <a:rPr lang="fr-FR" spc="-5" dirty="0">
                <a:solidFill>
                  <a:schemeClr val="bg1"/>
                </a:solidFill>
                <a:latin typeface="Arial"/>
                <a:cs typeface="Arial"/>
              </a:rPr>
              <a:t>écosystèmes </a:t>
            </a:r>
            <a:r>
              <a:rPr lang="fr-FR" dirty="0">
                <a:solidFill>
                  <a:schemeClr val="bg1"/>
                </a:solidFill>
                <a:latin typeface="Arial"/>
                <a:cs typeface="Arial"/>
              </a:rPr>
              <a:t>dans</a:t>
            </a:r>
            <a:r>
              <a:rPr lang="fr-FR" spc="-85" dirty="0">
                <a:solidFill>
                  <a:schemeClr val="bg1"/>
                </a:solidFill>
                <a:latin typeface="Arial"/>
                <a:cs typeface="Arial"/>
              </a:rPr>
              <a:t> </a:t>
            </a:r>
            <a:r>
              <a:rPr lang="fr-FR" dirty="0">
                <a:solidFill>
                  <a:schemeClr val="bg1"/>
                </a:solidFill>
                <a:latin typeface="Arial"/>
                <a:cs typeface="Arial"/>
              </a:rPr>
              <a:t>leur  </a:t>
            </a:r>
            <a:r>
              <a:rPr lang="fr-FR" spc="-5" dirty="0" smtClean="0">
                <a:solidFill>
                  <a:schemeClr val="bg1"/>
                </a:solidFill>
                <a:latin typeface="Arial"/>
                <a:cs typeface="Arial"/>
              </a:rPr>
              <a:t>intégralité</a:t>
            </a:r>
            <a:endParaRPr lang="fr-FR" dirty="0">
              <a:solidFill>
                <a:schemeClr val="bg1"/>
              </a:solidFill>
              <a:latin typeface="Arial"/>
              <a:cs typeface="Arial"/>
            </a:endParaRPr>
          </a:p>
        </p:txBody>
      </p:sp>
      <p:sp>
        <p:nvSpPr>
          <p:cNvPr id="8" name="Rectangle 7"/>
          <p:cNvSpPr/>
          <p:nvPr/>
        </p:nvSpPr>
        <p:spPr>
          <a:xfrm>
            <a:off x="0" y="1060450"/>
            <a:ext cx="4337085" cy="369332"/>
          </a:xfrm>
          <a:prstGeom prst="rect">
            <a:avLst/>
          </a:prstGeom>
        </p:spPr>
        <p:txBody>
          <a:bodyPr wrap="none">
            <a:spAutoFit/>
          </a:bodyPr>
          <a:lstStyle/>
          <a:p>
            <a:pPr marL="219710" algn="ctr">
              <a:lnSpc>
                <a:spcPct val="100000"/>
              </a:lnSpc>
              <a:spcBef>
                <a:spcPts val="920"/>
              </a:spcBef>
            </a:pPr>
            <a:r>
              <a:rPr lang="fr-FR" b="1" spc="-5" dirty="0">
                <a:solidFill>
                  <a:schemeClr val="tx2">
                    <a:lumMod val="75000"/>
                  </a:schemeClr>
                </a:solidFill>
                <a:latin typeface="Arial"/>
                <a:cs typeface="Arial"/>
              </a:rPr>
              <a:t>Cascade trophique: cas de la</a:t>
            </a:r>
            <a:r>
              <a:rPr lang="fr-FR" b="1" spc="-85" dirty="0">
                <a:solidFill>
                  <a:schemeClr val="tx2">
                    <a:lumMod val="75000"/>
                  </a:schemeClr>
                </a:solidFill>
                <a:latin typeface="Arial"/>
                <a:cs typeface="Arial"/>
              </a:rPr>
              <a:t> </a:t>
            </a:r>
            <a:r>
              <a:rPr lang="fr-FR" b="1" spc="-5" dirty="0">
                <a:solidFill>
                  <a:schemeClr val="tx2">
                    <a:lumMod val="75000"/>
                  </a:schemeClr>
                </a:solidFill>
                <a:latin typeface="Arial"/>
                <a:cs typeface="Arial"/>
              </a:rPr>
              <a:t>morue</a:t>
            </a:r>
            <a:endParaRPr lang="fr-FR" dirty="0">
              <a:solidFill>
                <a:schemeClr val="tx2">
                  <a:lumMod val="75000"/>
                </a:schemeClr>
              </a:solidFill>
              <a:latin typeface="Arial"/>
              <a:cs typeface="Arial"/>
            </a:endParaRPr>
          </a:p>
        </p:txBody>
      </p:sp>
      <p:sp>
        <p:nvSpPr>
          <p:cNvPr id="9" name="Rectangle 8"/>
          <p:cNvSpPr/>
          <p:nvPr/>
        </p:nvSpPr>
        <p:spPr>
          <a:xfrm>
            <a:off x="139700" y="6329918"/>
            <a:ext cx="2017219" cy="369332"/>
          </a:xfrm>
          <a:prstGeom prst="rect">
            <a:avLst/>
          </a:prstGeom>
        </p:spPr>
        <p:txBody>
          <a:bodyPr wrap="none">
            <a:spAutoFit/>
          </a:bodyPr>
          <a:lstStyle/>
          <a:p>
            <a:pPr marL="12700">
              <a:lnSpc>
                <a:spcPct val="100000"/>
              </a:lnSpc>
            </a:pPr>
            <a:r>
              <a:rPr lang="fr-FR" spc="-10" dirty="0" err="1">
                <a:solidFill>
                  <a:schemeClr val="tx2">
                    <a:lumMod val="75000"/>
                  </a:schemeClr>
                </a:solidFill>
                <a:latin typeface="Arial"/>
                <a:cs typeface="Arial"/>
              </a:rPr>
              <a:t>Casini</a:t>
            </a:r>
            <a:r>
              <a:rPr lang="fr-FR" spc="-10" dirty="0">
                <a:solidFill>
                  <a:schemeClr val="tx2">
                    <a:lumMod val="75000"/>
                  </a:schemeClr>
                </a:solidFill>
                <a:latin typeface="Arial"/>
                <a:cs typeface="Arial"/>
              </a:rPr>
              <a:t> </a:t>
            </a:r>
            <a:r>
              <a:rPr lang="fr-FR" spc="-5" dirty="0">
                <a:solidFill>
                  <a:schemeClr val="tx2">
                    <a:lumMod val="75000"/>
                  </a:schemeClr>
                </a:solidFill>
                <a:latin typeface="Arial"/>
                <a:cs typeface="Arial"/>
              </a:rPr>
              <a:t>et </a:t>
            </a:r>
            <a:r>
              <a:rPr lang="fr-FR" i="1" spc="-5" dirty="0">
                <a:solidFill>
                  <a:schemeClr val="tx2">
                    <a:lumMod val="75000"/>
                  </a:schemeClr>
                </a:solidFill>
                <a:latin typeface="Arial"/>
                <a:cs typeface="Arial"/>
              </a:rPr>
              <a:t>al.,</a:t>
            </a:r>
            <a:r>
              <a:rPr lang="fr-FR" i="1" spc="-65" dirty="0">
                <a:solidFill>
                  <a:schemeClr val="tx2">
                    <a:lumMod val="75000"/>
                  </a:schemeClr>
                </a:solidFill>
                <a:latin typeface="Arial"/>
                <a:cs typeface="Arial"/>
              </a:rPr>
              <a:t> </a:t>
            </a:r>
            <a:r>
              <a:rPr lang="fr-FR" spc="-10" dirty="0">
                <a:solidFill>
                  <a:schemeClr val="tx2">
                    <a:lumMod val="75000"/>
                  </a:schemeClr>
                </a:solidFill>
                <a:latin typeface="Arial"/>
                <a:cs typeface="Arial"/>
              </a:rPr>
              <a:t>2009</a:t>
            </a:r>
            <a:endParaRPr lang="fr-FR" dirty="0">
              <a:solidFill>
                <a:schemeClr val="tx2">
                  <a:lumMod val="75000"/>
                </a:schemeClr>
              </a:solidFill>
              <a:latin typeface="Arial"/>
              <a:cs typeface="Arial"/>
            </a:endParaRPr>
          </a:p>
        </p:txBody>
      </p:sp>
      <p:sp>
        <p:nvSpPr>
          <p:cNvPr id="10" name="Rectangle 9"/>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Tree>
    <p:extLst>
      <p:ext uri="{BB962C8B-B14F-4D97-AF65-F5344CB8AC3E}">
        <p14:creationId xmlns:p14="http://schemas.microsoft.com/office/powerpoint/2010/main" val="18802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292100" y="908050"/>
            <a:ext cx="6553200" cy="5742709"/>
          </a:xfrm>
          <a:prstGeom prst="rect">
            <a:avLst/>
          </a:prstGeom>
        </p:spPr>
      </p:pic>
      <p:pic>
        <p:nvPicPr>
          <p:cNvPr id="8" name="Image 7"/>
          <p:cNvPicPr>
            <a:picLocks noChangeAspect="1"/>
          </p:cNvPicPr>
          <p:nvPr/>
        </p:nvPicPr>
        <p:blipFill>
          <a:blip r:embed="rId3"/>
          <a:stretch>
            <a:fillRect/>
          </a:stretch>
        </p:blipFill>
        <p:spPr>
          <a:xfrm>
            <a:off x="7302500" y="6118225"/>
            <a:ext cx="1676400" cy="657225"/>
          </a:xfrm>
          <a:prstGeom prst="rect">
            <a:avLst/>
          </a:prstGeom>
        </p:spPr>
      </p:pic>
      <p:sp>
        <p:nvSpPr>
          <p:cNvPr id="5" name="Rectangle 4"/>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a:solidFill>
                  <a:schemeClr val="tx2">
                    <a:lumMod val="75000"/>
                  </a:schemeClr>
                </a:solidFill>
                <a:latin typeface="Arial"/>
                <a:cs typeface="Arial"/>
              </a:rPr>
              <a:t>Impacts de la s</a:t>
            </a:r>
            <a:r>
              <a:rPr lang="fr-FR" sz="3200" spc="-5">
                <a:solidFill>
                  <a:schemeClr val="tx2">
                    <a:lumMod val="75000"/>
                  </a:schemeClr>
                </a:solidFill>
                <a:latin typeface="Arial" pitchFamily="34" charset="0"/>
                <a:cs typeface="Arial" pitchFamily="34" charset="0"/>
              </a:rPr>
              <a:t>urpêche </a:t>
            </a:r>
            <a:endParaRPr lang="fr-FR" sz="3200" spc="-5" dirty="0">
              <a:solidFill>
                <a:schemeClr val="tx2">
                  <a:lumMod val="75000"/>
                </a:schemeClr>
              </a:solidFill>
              <a:latin typeface="Arial" pitchFamily="34" charset="0"/>
              <a:cs typeface="Arial" pitchFamily="34" charset="0"/>
            </a:endParaRPr>
          </a:p>
        </p:txBody>
      </p:sp>
      <p:sp>
        <p:nvSpPr>
          <p:cNvPr id="9" name="Rectangle 8"/>
          <p:cNvSpPr/>
          <p:nvPr/>
        </p:nvSpPr>
        <p:spPr>
          <a:xfrm>
            <a:off x="274494" y="538718"/>
            <a:ext cx="2608406" cy="369332"/>
          </a:xfrm>
          <a:prstGeom prst="rect">
            <a:avLst/>
          </a:prstGeom>
        </p:spPr>
        <p:txBody>
          <a:bodyPr wrap="none">
            <a:spAutoFit/>
          </a:bodyPr>
          <a:lstStyle/>
          <a:p>
            <a:r>
              <a:rPr lang="fr-FR" b="1" dirty="0" smtClean="0">
                <a:solidFill>
                  <a:srgbClr val="FF0000"/>
                </a:solidFill>
                <a:latin typeface="Arial" panose="020B0604020202020204" pitchFamily="34" charset="0"/>
                <a:cs typeface="Arial" panose="020B0604020202020204" pitchFamily="34" charset="0"/>
              </a:rPr>
              <a:t>Exemple en </a:t>
            </a:r>
            <a:r>
              <a:rPr lang="fr-FR" b="1" smtClean="0">
                <a:solidFill>
                  <a:srgbClr val="FF0000"/>
                </a:solidFill>
                <a:latin typeface="Arial" panose="020B0604020202020204" pitchFamily="34" charset="0"/>
                <a:cs typeface="Arial" panose="020B0604020202020204" pitchFamily="34" charset="0"/>
              </a:rPr>
              <a:t>mer Noire</a:t>
            </a:r>
            <a:endParaRPr lang="fr-F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45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8300" y="984250"/>
            <a:ext cx="7239000" cy="5575757"/>
          </a:xfrm>
          <a:prstGeom prst="rect">
            <a:avLst/>
          </a:prstGeom>
        </p:spPr>
      </p:pic>
      <p:sp>
        <p:nvSpPr>
          <p:cNvPr id="4" name="Rectangle 3"/>
          <p:cNvSpPr/>
          <p:nvPr/>
        </p:nvSpPr>
        <p:spPr>
          <a:xfrm>
            <a:off x="215900" y="538718"/>
            <a:ext cx="8763000" cy="369332"/>
          </a:xfrm>
          <a:prstGeom prst="rect">
            <a:avLst/>
          </a:prstGeom>
        </p:spPr>
        <p:txBody>
          <a:bodyPr wrap="square">
            <a:spAutoFit/>
          </a:bodyPr>
          <a:lstStyle/>
          <a:p>
            <a:r>
              <a:rPr lang="fr-FR" spc="-5" dirty="0">
                <a:solidFill>
                  <a:srgbClr val="FFFFFF"/>
                </a:solidFill>
                <a:latin typeface="Arial" panose="020B0604020202020204" pitchFamily="34" charset="0"/>
                <a:cs typeface="Arial" panose="020B0604020202020204" pitchFamily="34" charset="0"/>
              </a:rPr>
              <a:t>La surexploitation perturbe le fonctionnement des écosystèmes dans  leur</a:t>
            </a:r>
            <a:r>
              <a:rPr lang="fr-FR" spc="-100" dirty="0">
                <a:solidFill>
                  <a:srgbClr val="FFFFFF"/>
                </a:solidFill>
                <a:latin typeface="Arial" panose="020B0604020202020204" pitchFamily="34" charset="0"/>
                <a:cs typeface="Arial" panose="020B0604020202020204" pitchFamily="34" charset="0"/>
              </a:rPr>
              <a:t> </a:t>
            </a:r>
            <a:r>
              <a:rPr lang="fr-FR" spc="-5" dirty="0">
                <a:solidFill>
                  <a:srgbClr val="FFFFFF"/>
                </a:solidFill>
                <a:latin typeface="Arial" panose="020B0604020202020204" pitchFamily="34" charset="0"/>
                <a:cs typeface="Arial" panose="020B0604020202020204" pitchFamily="34" charset="0"/>
              </a:rPr>
              <a:t>intégralité.</a:t>
            </a:r>
            <a:endParaRPr lang="fr-FR" dirty="0">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Tree>
    <p:extLst>
      <p:ext uri="{BB962C8B-B14F-4D97-AF65-F5344CB8AC3E}">
        <p14:creationId xmlns:p14="http://schemas.microsoft.com/office/powerpoint/2010/main" val="351950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538718"/>
            <a:ext cx="8763000" cy="369332"/>
          </a:xfrm>
          <a:prstGeom prst="rect">
            <a:avLst/>
          </a:prstGeom>
        </p:spPr>
        <p:txBody>
          <a:bodyPr wrap="square">
            <a:spAutoFit/>
          </a:bodyPr>
          <a:lstStyle/>
          <a:p>
            <a:r>
              <a:rPr lang="fr-FR" spc="-5" dirty="0">
                <a:solidFill>
                  <a:srgbClr val="FFFFFF"/>
                </a:solidFill>
                <a:latin typeface="Arial" panose="020B0604020202020204" pitchFamily="34" charset="0"/>
                <a:cs typeface="Arial" panose="020B0604020202020204" pitchFamily="34" charset="0"/>
              </a:rPr>
              <a:t>La surexploitation perturbe le fonctionnement des écosystèmes dans  leur</a:t>
            </a:r>
            <a:r>
              <a:rPr lang="fr-FR" spc="-100" dirty="0">
                <a:solidFill>
                  <a:srgbClr val="FFFFFF"/>
                </a:solidFill>
                <a:latin typeface="Arial" panose="020B0604020202020204" pitchFamily="34" charset="0"/>
                <a:cs typeface="Arial" panose="020B0604020202020204" pitchFamily="34" charset="0"/>
              </a:rPr>
              <a:t> </a:t>
            </a:r>
            <a:r>
              <a:rPr lang="fr-FR" spc="-5" dirty="0">
                <a:solidFill>
                  <a:srgbClr val="FFFFFF"/>
                </a:solidFill>
                <a:latin typeface="Arial" panose="020B0604020202020204" pitchFamily="34" charset="0"/>
                <a:cs typeface="Arial" panose="020B0604020202020204" pitchFamily="34" charset="0"/>
              </a:rPr>
              <a:t>intégralité.</a:t>
            </a:r>
            <a:endParaRPr lang="fr-FR" dirty="0">
              <a:latin typeface="Arial" panose="020B0604020202020204" pitchFamily="34" charset="0"/>
              <a:cs typeface="Arial" panose="020B0604020202020204" pitchFamily="34" charset="0"/>
            </a:endParaRPr>
          </a:p>
        </p:txBody>
      </p:sp>
      <p:sp>
        <p:nvSpPr>
          <p:cNvPr id="7" name="object 64"/>
          <p:cNvSpPr txBox="1">
            <a:spLocks noGrp="1"/>
          </p:cNvSpPr>
          <p:nvPr>
            <p:ph type="title"/>
          </p:nvPr>
        </p:nvSpPr>
        <p:spPr>
          <a:xfrm>
            <a:off x="1470533" y="851535"/>
            <a:ext cx="6337935" cy="285115"/>
          </a:xfrm>
          <a:prstGeom prst="rect">
            <a:avLst/>
          </a:prstGeom>
        </p:spPr>
        <p:txBody>
          <a:bodyPr vert="horz" wrap="square" lIns="0" tIns="0" rIns="0" bIns="0" rtlCol="0">
            <a:spAutoFit/>
          </a:bodyPr>
          <a:lstStyle/>
          <a:p>
            <a:pPr marL="12700">
              <a:lnSpc>
                <a:spcPct val="100000"/>
              </a:lnSpc>
            </a:pPr>
            <a:r>
              <a:rPr sz="1800" dirty="0">
                <a:solidFill>
                  <a:srgbClr val="FF0000"/>
                </a:solidFill>
              </a:rPr>
              <a:t>Invasion des </a:t>
            </a:r>
            <a:r>
              <a:rPr sz="1800" dirty="0" err="1" smtClean="0">
                <a:solidFill>
                  <a:srgbClr val="FF0000"/>
                </a:solidFill>
              </a:rPr>
              <a:t>méduses</a:t>
            </a:r>
            <a:r>
              <a:rPr sz="1800" dirty="0" smtClean="0">
                <a:solidFill>
                  <a:srgbClr val="FF0000"/>
                </a:solidFill>
              </a:rPr>
              <a:t>: </a:t>
            </a:r>
            <a:r>
              <a:rPr sz="1800" dirty="0">
                <a:solidFill>
                  <a:srgbClr val="FF0000"/>
                </a:solidFill>
              </a:rPr>
              <a:t>Menace sur la biodiversité</a:t>
            </a:r>
            <a:r>
              <a:rPr sz="1800" spc="-150" dirty="0">
                <a:solidFill>
                  <a:srgbClr val="FF0000"/>
                </a:solidFill>
              </a:rPr>
              <a:t> </a:t>
            </a:r>
            <a:r>
              <a:rPr sz="1800" dirty="0">
                <a:solidFill>
                  <a:srgbClr val="FF0000"/>
                </a:solidFill>
              </a:rPr>
              <a:t>marine</a:t>
            </a:r>
          </a:p>
        </p:txBody>
      </p:sp>
      <p:grpSp>
        <p:nvGrpSpPr>
          <p:cNvPr id="35" name="Groupe 34"/>
          <p:cNvGrpSpPr/>
          <p:nvPr/>
        </p:nvGrpSpPr>
        <p:grpSpPr>
          <a:xfrm>
            <a:off x="292100" y="1190497"/>
            <a:ext cx="8610600" cy="4975353"/>
            <a:chOff x="292100" y="1190497"/>
            <a:chExt cx="8610600" cy="4975353"/>
          </a:xfrm>
        </p:grpSpPr>
        <p:pic>
          <p:nvPicPr>
            <p:cNvPr id="1026" name="Picture 2" descr="Piqûre de méduse : que faire pour la soulag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59" y="2852840"/>
              <a:ext cx="3123442" cy="2381614"/>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e 59"/>
            <p:cNvGrpSpPr/>
            <p:nvPr/>
          </p:nvGrpSpPr>
          <p:grpSpPr>
            <a:xfrm>
              <a:off x="292100" y="1190497"/>
              <a:ext cx="8610600" cy="4975353"/>
              <a:chOff x="292100" y="1190497"/>
              <a:chExt cx="8610600" cy="4975353"/>
            </a:xfrm>
          </p:grpSpPr>
          <p:sp>
            <p:nvSpPr>
              <p:cNvPr id="8" name="object 53"/>
              <p:cNvSpPr/>
              <p:nvPr/>
            </p:nvSpPr>
            <p:spPr>
              <a:xfrm>
                <a:off x="374096" y="1190497"/>
                <a:ext cx="2813604" cy="631953"/>
              </a:xfrm>
              <a:custGeom>
                <a:avLst/>
                <a:gdLst/>
                <a:ahLst/>
                <a:cxnLst/>
                <a:rect l="l" t="t" r="r" b="b"/>
                <a:pathLst>
                  <a:path w="3095625" h="502919">
                    <a:moveTo>
                      <a:pt x="0" y="0"/>
                    </a:moveTo>
                    <a:lnTo>
                      <a:pt x="0" y="502919"/>
                    </a:lnTo>
                    <a:lnTo>
                      <a:pt x="3095243" y="502919"/>
                    </a:lnTo>
                    <a:lnTo>
                      <a:pt x="3095243" y="0"/>
                    </a:lnTo>
                    <a:lnTo>
                      <a:pt x="0" y="0"/>
                    </a:lnTo>
                    <a:close/>
                  </a:path>
                </a:pathLst>
              </a:custGeom>
              <a:solidFill>
                <a:srgbClr val="FF0000"/>
              </a:solidFill>
              <a:ln w="9525">
                <a:solidFill>
                  <a:srgbClr val="FFFFFF"/>
                </a:solidFill>
              </a:ln>
            </p:spPr>
            <p:txBody>
              <a:bodyPr wrap="square" lIns="0" tIns="0" rIns="0" bIns="0" rtlCol="0"/>
              <a:lstStyle/>
              <a:p>
                <a:pPr marL="12700" algn="ctr">
                  <a:lnSpc>
                    <a:spcPct val="100000"/>
                  </a:lnSpc>
                </a:pPr>
                <a:r>
                  <a:rPr lang="fr-FR" b="1" spc="-5" dirty="0" smtClean="0">
                    <a:solidFill>
                      <a:schemeClr val="bg1"/>
                    </a:solidFill>
                    <a:latin typeface="Arial"/>
                    <a:cs typeface="Arial"/>
                  </a:rPr>
                  <a:t>RÉCHAUFFEMENT</a:t>
                </a:r>
                <a:r>
                  <a:rPr lang="fr-FR" b="1" spc="-55" dirty="0" smtClean="0">
                    <a:solidFill>
                      <a:schemeClr val="bg1"/>
                    </a:solidFill>
                    <a:latin typeface="Arial"/>
                    <a:cs typeface="Arial"/>
                  </a:rPr>
                  <a:t> </a:t>
                </a:r>
                <a:r>
                  <a:rPr lang="fr-FR" b="1" spc="-10" dirty="0" smtClean="0">
                    <a:solidFill>
                      <a:schemeClr val="bg1"/>
                    </a:solidFill>
                    <a:latin typeface="Arial"/>
                    <a:cs typeface="Arial"/>
                  </a:rPr>
                  <a:t>CLIMATIQUE</a:t>
                </a:r>
                <a:endParaRPr lang="fr-FR" b="1" dirty="0">
                  <a:solidFill>
                    <a:schemeClr val="bg1"/>
                  </a:solidFill>
                  <a:latin typeface="Arial"/>
                  <a:cs typeface="Arial"/>
                </a:endParaRPr>
              </a:p>
            </p:txBody>
          </p:sp>
          <p:sp>
            <p:nvSpPr>
              <p:cNvPr id="10" name="object 53"/>
              <p:cNvSpPr/>
              <p:nvPr/>
            </p:nvSpPr>
            <p:spPr>
              <a:xfrm>
                <a:off x="5942469" y="1190497"/>
                <a:ext cx="2807831" cy="403353"/>
              </a:xfrm>
              <a:custGeom>
                <a:avLst/>
                <a:gdLst/>
                <a:ahLst/>
                <a:cxnLst/>
                <a:rect l="l" t="t" r="r" b="b"/>
                <a:pathLst>
                  <a:path w="3095625" h="502919">
                    <a:moveTo>
                      <a:pt x="0" y="0"/>
                    </a:moveTo>
                    <a:lnTo>
                      <a:pt x="0" y="502919"/>
                    </a:lnTo>
                    <a:lnTo>
                      <a:pt x="3095243" y="502919"/>
                    </a:lnTo>
                    <a:lnTo>
                      <a:pt x="3095243" y="0"/>
                    </a:lnTo>
                    <a:lnTo>
                      <a:pt x="0" y="0"/>
                    </a:lnTo>
                    <a:close/>
                  </a:path>
                </a:pathLst>
              </a:custGeom>
              <a:solidFill>
                <a:srgbClr val="FF0000"/>
              </a:solidFill>
              <a:ln w="9525">
                <a:solidFill>
                  <a:srgbClr val="FFFFFF"/>
                </a:solidFill>
              </a:ln>
            </p:spPr>
            <p:txBody>
              <a:bodyPr wrap="square" lIns="0" tIns="0" rIns="0" bIns="0" rtlCol="0"/>
              <a:lstStyle/>
              <a:p>
                <a:pPr marL="12700" algn="ctr">
                  <a:lnSpc>
                    <a:spcPct val="100000"/>
                  </a:lnSpc>
                </a:pPr>
                <a:r>
                  <a:rPr lang="fr-FR" b="1" spc="-5" dirty="0" smtClean="0">
                    <a:solidFill>
                      <a:srgbClr val="FFFFFF"/>
                    </a:solidFill>
                    <a:latin typeface="Arial"/>
                    <a:cs typeface="Arial"/>
                  </a:rPr>
                  <a:t>PÊCHE</a:t>
                </a:r>
                <a:r>
                  <a:rPr lang="fr-FR" b="1" spc="-40" dirty="0" smtClean="0">
                    <a:solidFill>
                      <a:srgbClr val="FFFFFF"/>
                    </a:solidFill>
                    <a:latin typeface="Arial"/>
                    <a:cs typeface="Arial"/>
                  </a:rPr>
                  <a:t> </a:t>
                </a:r>
                <a:r>
                  <a:rPr lang="fr-FR" b="1" spc="-5" dirty="0" smtClean="0">
                    <a:solidFill>
                      <a:srgbClr val="FFFFFF"/>
                    </a:solidFill>
                    <a:latin typeface="Arial"/>
                    <a:cs typeface="Arial"/>
                  </a:rPr>
                  <a:t>INTENSIVE</a:t>
                </a:r>
                <a:endParaRPr lang="fr-FR" b="1" dirty="0">
                  <a:latin typeface="Arial"/>
                  <a:cs typeface="Arial"/>
                </a:endParaRPr>
              </a:p>
            </p:txBody>
          </p:sp>
          <p:sp>
            <p:nvSpPr>
              <p:cNvPr id="11" name="object 53"/>
              <p:cNvSpPr/>
              <p:nvPr/>
            </p:nvSpPr>
            <p:spPr>
              <a:xfrm>
                <a:off x="368300" y="2333497"/>
                <a:ext cx="2807831" cy="403353"/>
              </a:xfrm>
              <a:custGeom>
                <a:avLst/>
                <a:gdLst/>
                <a:ahLst/>
                <a:cxnLst/>
                <a:rect l="l" t="t" r="r" b="b"/>
                <a:pathLst>
                  <a:path w="3095625" h="502919">
                    <a:moveTo>
                      <a:pt x="0" y="0"/>
                    </a:moveTo>
                    <a:lnTo>
                      <a:pt x="0" y="502919"/>
                    </a:lnTo>
                    <a:lnTo>
                      <a:pt x="3095243" y="502919"/>
                    </a:lnTo>
                    <a:lnTo>
                      <a:pt x="3095243" y="0"/>
                    </a:lnTo>
                    <a:lnTo>
                      <a:pt x="0" y="0"/>
                    </a:lnTo>
                    <a:close/>
                  </a:path>
                </a:pathLst>
              </a:custGeom>
              <a:ln w="9525">
                <a:solidFill>
                  <a:srgbClr val="FFFFFF"/>
                </a:solidFill>
              </a:ln>
            </p:spPr>
            <p:txBody>
              <a:bodyPr wrap="square" lIns="0" tIns="0" rIns="0" bIns="0" rtlCol="0"/>
              <a:lstStyle/>
              <a:p>
                <a:pPr marL="12700" algn="ctr">
                  <a:lnSpc>
                    <a:spcPct val="100000"/>
                  </a:lnSpc>
                </a:pPr>
                <a:r>
                  <a:rPr lang="fr-FR" spc="-5">
                    <a:solidFill>
                      <a:schemeClr val="bg1"/>
                    </a:solidFill>
                    <a:latin typeface="Arial"/>
                    <a:cs typeface="Arial"/>
                  </a:rPr>
                  <a:t>Favorise sa</a:t>
                </a:r>
                <a:r>
                  <a:rPr lang="fr-FR" spc="-40">
                    <a:solidFill>
                      <a:schemeClr val="bg1"/>
                    </a:solidFill>
                    <a:latin typeface="Arial"/>
                    <a:cs typeface="Arial"/>
                  </a:rPr>
                  <a:t> </a:t>
                </a:r>
                <a:r>
                  <a:rPr lang="fr-FR" spc="-10">
                    <a:solidFill>
                      <a:schemeClr val="bg1"/>
                    </a:solidFill>
                    <a:latin typeface="Arial"/>
                    <a:cs typeface="Arial"/>
                  </a:rPr>
                  <a:t>reproduction</a:t>
                </a:r>
                <a:endParaRPr lang="fr-FR" dirty="0">
                  <a:solidFill>
                    <a:schemeClr val="bg1"/>
                  </a:solidFill>
                  <a:latin typeface="Arial"/>
                  <a:cs typeface="Arial"/>
                </a:endParaRPr>
              </a:p>
            </p:txBody>
          </p:sp>
          <p:sp>
            <p:nvSpPr>
              <p:cNvPr id="13" name="object 53"/>
              <p:cNvSpPr/>
              <p:nvPr/>
            </p:nvSpPr>
            <p:spPr>
              <a:xfrm>
                <a:off x="4342270" y="1988705"/>
                <a:ext cx="1401595" cy="644235"/>
              </a:xfrm>
              <a:custGeom>
                <a:avLst/>
                <a:gdLst/>
                <a:ahLst/>
                <a:cxnLst/>
                <a:rect l="l" t="t" r="r" b="b"/>
                <a:pathLst>
                  <a:path w="3095625" h="502919">
                    <a:moveTo>
                      <a:pt x="0" y="0"/>
                    </a:moveTo>
                    <a:lnTo>
                      <a:pt x="0" y="502919"/>
                    </a:lnTo>
                    <a:lnTo>
                      <a:pt x="3095243" y="502919"/>
                    </a:lnTo>
                    <a:lnTo>
                      <a:pt x="3095243" y="0"/>
                    </a:lnTo>
                    <a:lnTo>
                      <a:pt x="0" y="0"/>
                    </a:lnTo>
                    <a:close/>
                  </a:path>
                </a:pathLst>
              </a:custGeom>
              <a:ln w="9525">
                <a:solidFill>
                  <a:srgbClr val="FFFFFF"/>
                </a:solidFill>
              </a:ln>
            </p:spPr>
            <p:txBody>
              <a:bodyPr wrap="square" lIns="0" tIns="0" rIns="0" bIns="0" rtlCol="0"/>
              <a:lstStyle/>
              <a:p>
                <a:pPr marL="12700" marR="5080" algn="ctr">
                  <a:lnSpc>
                    <a:spcPct val="100000"/>
                  </a:lnSpc>
                </a:pPr>
                <a:r>
                  <a:rPr lang="fr-FR" spc="-5" dirty="0">
                    <a:solidFill>
                      <a:srgbClr val="FFFFFF"/>
                    </a:solidFill>
                    <a:latin typeface="Arial"/>
                    <a:cs typeface="Arial"/>
                  </a:rPr>
                  <a:t>Elimine</a:t>
                </a:r>
                <a:r>
                  <a:rPr lang="fr-FR" spc="-95" dirty="0">
                    <a:solidFill>
                      <a:srgbClr val="FFFFFF"/>
                    </a:solidFill>
                    <a:latin typeface="Arial"/>
                    <a:cs typeface="Arial"/>
                  </a:rPr>
                  <a:t> </a:t>
                </a:r>
                <a:r>
                  <a:rPr lang="fr-FR" spc="-5" dirty="0">
                    <a:solidFill>
                      <a:srgbClr val="FFFFFF"/>
                    </a:solidFill>
                    <a:latin typeface="Arial"/>
                    <a:cs typeface="Arial"/>
                  </a:rPr>
                  <a:t>ses  </a:t>
                </a:r>
                <a:r>
                  <a:rPr lang="fr-FR" spc="-10" dirty="0">
                    <a:solidFill>
                      <a:srgbClr val="FFFFFF"/>
                    </a:solidFill>
                    <a:latin typeface="Arial"/>
                    <a:cs typeface="Arial"/>
                  </a:rPr>
                  <a:t>Prédateurs</a:t>
                </a:r>
                <a:endParaRPr lang="fr-FR" dirty="0">
                  <a:latin typeface="Arial"/>
                  <a:cs typeface="Arial"/>
                </a:endParaRPr>
              </a:p>
            </p:txBody>
          </p:sp>
          <p:sp>
            <p:nvSpPr>
              <p:cNvPr id="14" name="object 53"/>
              <p:cNvSpPr/>
              <p:nvPr/>
            </p:nvSpPr>
            <p:spPr>
              <a:xfrm>
                <a:off x="6060234" y="2203450"/>
                <a:ext cx="2807831" cy="609600"/>
              </a:xfrm>
              <a:custGeom>
                <a:avLst/>
                <a:gdLst/>
                <a:ahLst/>
                <a:cxnLst/>
                <a:rect l="l" t="t" r="r" b="b"/>
                <a:pathLst>
                  <a:path w="3095625" h="502919">
                    <a:moveTo>
                      <a:pt x="0" y="0"/>
                    </a:moveTo>
                    <a:lnTo>
                      <a:pt x="0" y="502919"/>
                    </a:lnTo>
                    <a:lnTo>
                      <a:pt x="3095243" y="502919"/>
                    </a:lnTo>
                    <a:lnTo>
                      <a:pt x="3095243" y="0"/>
                    </a:lnTo>
                    <a:lnTo>
                      <a:pt x="0" y="0"/>
                    </a:lnTo>
                    <a:close/>
                  </a:path>
                </a:pathLst>
              </a:custGeom>
              <a:ln w="9525">
                <a:solidFill>
                  <a:srgbClr val="FFFFFF"/>
                </a:solidFill>
              </a:ln>
            </p:spPr>
            <p:txBody>
              <a:bodyPr wrap="square" lIns="0" tIns="0" rIns="0" bIns="0" rtlCol="0"/>
              <a:lstStyle/>
              <a:p>
                <a:pPr marL="12700" marR="5080" algn="ctr">
                  <a:lnSpc>
                    <a:spcPct val="100000"/>
                  </a:lnSpc>
                </a:pPr>
                <a:r>
                  <a:rPr lang="fr-FR" spc="-5" dirty="0" smtClean="0">
                    <a:solidFill>
                      <a:srgbClr val="FFFFFF"/>
                    </a:solidFill>
                    <a:latin typeface="Arial"/>
                    <a:cs typeface="Arial"/>
                  </a:rPr>
                  <a:t>Elimine </a:t>
                </a:r>
                <a:r>
                  <a:rPr lang="fr-FR" spc="-5" dirty="0">
                    <a:solidFill>
                      <a:srgbClr val="FFFFFF"/>
                    </a:solidFill>
                    <a:latin typeface="Arial"/>
                    <a:cs typeface="Arial"/>
                  </a:rPr>
                  <a:t>ses compétiteurs  pour la</a:t>
                </a:r>
                <a:r>
                  <a:rPr lang="fr-FR" spc="-50" dirty="0">
                    <a:solidFill>
                      <a:srgbClr val="FFFFFF"/>
                    </a:solidFill>
                    <a:latin typeface="Arial"/>
                    <a:cs typeface="Arial"/>
                  </a:rPr>
                  <a:t> </a:t>
                </a:r>
                <a:r>
                  <a:rPr lang="fr-FR" spc="-10" dirty="0">
                    <a:solidFill>
                      <a:srgbClr val="FFFFFF"/>
                    </a:solidFill>
                    <a:latin typeface="Arial"/>
                    <a:cs typeface="Arial"/>
                  </a:rPr>
                  <a:t>nourriture</a:t>
                </a:r>
                <a:endParaRPr lang="fr-FR" dirty="0">
                  <a:latin typeface="Arial"/>
                  <a:cs typeface="Arial"/>
                </a:endParaRPr>
              </a:p>
            </p:txBody>
          </p:sp>
          <p:sp>
            <p:nvSpPr>
              <p:cNvPr id="15" name="object 53"/>
              <p:cNvSpPr/>
              <p:nvPr/>
            </p:nvSpPr>
            <p:spPr>
              <a:xfrm>
                <a:off x="6094869" y="3524987"/>
                <a:ext cx="2807831" cy="403353"/>
              </a:xfrm>
              <a:custGeom>
                <a:avLst/>
                <a:gdLst/>
                <a:ahLst/>
                <a:cxnLst/>
                <a:rect l="l" t="t" r="r" b="b"/>
                <a:pathLst>
                  <a:path w="3095625" h="502919">
                    <a:moveTo>
                      <a:pt x="0" y="0"/>
                    </a:moveTo>
                    <a:lnTo>
                      <a:pt x="0" y="502919"/>
                    </a:lnTo>
                    <a:lnTo>
                      <a:pt x="3095243" y="502919"/>
                    </a:lnTo>
                    <a:lnTo>
                      <a:pt x="3095243" y="0"/>
                    </a:lnTo>
                    <a:lnTo>
                      <a:pt x="0" y="0"/>
                    </a:lnTo>
                    <a:close/>
                  </a:path>
                </a:pathLst>
              </a:custGeom>
              <a:noFill/>
              <a:ln w="9525">
                <a:solidFill>
                  <a:srgbClr val="FFFFFF"/>
                </a:solidFill>
              </a:ln>
            </p:spPr>
            <p:txBody>
              <a:bodyPr wrap="square" lIns="0" tIns="0" rIns="0" bIns="0" rtlCol="0"/>
              <a:lstStyle/>
              <a:p>
                <a:pPr marL="12700" algn="ctr">
                  <a:lnSpc>
                    <a:spcPct val="100000"/>
                  </a:lnSpc>
                </a:pPr>
                <a:r>
                  <a:rPr lang="fr-FR" spc="-10" dirty="0" smtClean="0">
                    <a:solidFill>
                      <a:schemeClr val="bg1"/>
                    </a:solidFill>
                    <a:latin typeface="Arial"/>
                    <a:cs typeface="Arial"/>
                  </a:rPr>
                  <a:t>Phytoplancton</a:t>
                </a:r>
                <a:endParaRPr lang="fr-FR" dirty="0">
                  <a:solidFill>
                    <a:schemeClr val="bg1"/>
                  </a:solidFill>
                  <a:latin typeface="Arial"/>
                  <a:cs typeface="Arial"/>
                </a:endParaRPr>
              </a:p>
            </p:txBody>
          </p:sp>
          <p:sp>
            <p:nvSpPr>
              <p:cNvPr id="17" name="object 53"/>
              <p:cNvSpPr/>
              <p:nvPr/>
            </p:nvSpPr>
            <p:spPr>
              <a:xfrm>
                <a:off x="444500" y="5686297"/>
                <a:ext cx="3124200" cy="403353"/>
              </a:xfrm>
              <a:custGeom>
                <a:avLst/>
                <a:gdLst/>
                <a:ahLst/>
                <a:cxnLst/>
                <a:rect l="l" t="t" r="r" b="b"/>
                <a:pathLst>
                  <a:path w="3095625" h="502919">
                    <a:moveTo>
                      <a:pt x="0" y="0"/>
                    </a:moveTo>
                    <a:lnTo>
                      <a:pt x="0" y="502919"/>
                    </a:lnTo>
                    <a:lnTo>
                      <a:pt x="3095243" y="502919"/>
                    </a:lnTo>
                    <a:lnTo>
                      <a:pt x="3095243" y="0"/>
                    </a:lnTo>
                    <a:lnTo>
                      <a:pt x="0" y="0"/>
                    </a:lnTo>
                    <a:close/>
                  </a:path>
                </a:pathLst>
              </a:custGeom>
              <a:ln w="9525">
                <a:solidFill>
                  <a:srgbClr val="FFFFFF"/>
                </a:solidFill>
              </a:ln>
            </p:spPr>
            <p:txBody>
              <a:bodyPr wrap="square" lIns="0" tIns="0" rIns="0" bIns="0" rtlCol="0"/>
              <a:lstStyle/>
              <a:p>
                <a:pPr marL="12700" algn="ctr">
                  <a:lnSpc>
                    <a:spcPct val="100000"/>
                  </a:lnSpc>
                </a:pPr>
                <a:r>
                  <a:rPr lang="fr-FR" spc="-5" dirty="0">
                    <a:solidFill>
                      <a:schemeClr val="bg1"/>
                    </a:solidFill>
                    <a:latin typeface="Arial"/>
                    <a:cs typeface="Arial"/>
                  </a:rPr>
                  <a:t>Déséquilibre de</a:t>
                </a:r>
                <a:r>
                  <a:rPr lang="fr-FR" spc="20" dirty="0">
                    <a:solidFill>
                      <a:schemeClr val="bg1"/>
                    </a:solidFill>
                    <a:latin typeface="Arial"/>
                    <a:cs typeface="Arial"/>
                  </a:rPr>
                  <a:t> </a:t>
                </a:r>
                <a:r>
                  <a:rPr lang="fr-FR" spc="-5" dirty="0">
                    <a:solidFill>
                      <a:schemeClr val="bg1"/>
                    </a:solidFill>
                    <a:latin typeface="Arial"/>
                    <a:cs typeface="Arial"/>
                  </a:rPr>
                  <a:t>l’écosystème</a:t>
                </a:r>
                <a:endParaRPr lang="fr-FR" dirty="0">
                  <a:solidFill>
                    <a:schemeClr val="bg1"/>
                  </a:solidFill>
                  <a:latin typeface="Arial"/>
                  <a:cs typeface="Arial"/>
                </a:endParaRPr>
              </a:p>
            </p:txBody>
          </p:sp>
          <p:sp>
            <p:nvSpPr>
              <p:cNvPr id="18" name="object 53"/>
              <p:cNvSpPr/>
              <p:nvPr/>
            </p:nvSpPr>
            <p:spPr>
              <a:xfrm>
                <a:off x="4178300" y="5587744"/>
                <a:ext cx="2971800" cy="578106"/>
              </a:xfrm>
              <a:custGeom>
                <a:avLst/>
                <a:gdLst/>
                <a:ahLst/>
                <a:cxnLst/>
                <a:rect l="l" t="t" r="r" b="b"/>
                <a:pathLst>
                  <a:path w="3095625" h="502919">
                    <a:moveTo>
                      <a:pt x="0" y="0"/>
                    </a:moveTo>
                    <a:lnTo>
                      <a:pt x="0" y="502919"/>
                    </a:lnTo>
                    <a:lnTo>
                      <a:pt x="3095243" y="502919"/>
                    </a:lnTo>
                    <a:lnTo>
                      <a:pt x="3095243" y="0"/>
                    </a:lnTo>
                    <a:lnTo>
                      <a:pt x="0" y="0"/>
                    </a:lnTo>
                    <a:close/>
                  </a:path>
                </a:pathLst>
              </a:custGeom>
              <a:ln w="9525">
                <a:solidFill>
                  <a:srgbClr val="FFFFFF"/>
                </a:solidFill>
              </a:ln>
            </p:spPr>
            <p:txBody>
              <a:bodyPr wrap="square" lIns="0" tIns="0" rIns="0" bIns="0" rtlCol="0"/>
              <a:lstStyle/>
              <a:p>
                <a:pPr marL="12700" algn="ctr">
                  <a:lnSpc>
                    <a:spcPct val="100000"/>
                  </a:lnSpc>
                </a:pPr>
                <a:r>
                  <a:rPr lang="fr-FR" spc="-5" dirty="0" smtClean="0">
                    <a:solidFill>
                      <a:schemeClr val="bg1"/>
                    </a:solidFill>
                    <a:latin typeface="Arial"/>
                    <a:cs typeface="Arial"/>
                  </a:rPr>
                  <a:t>Les </a:t>
                </a:r>
                <a:r>
                  <a:rPr lang="fr-FR" spc="-5" dirty="0">
                    <a:solidFill>
                      <a:schemeClr val="bg1"/>
                    </a:solidFill>
                    <a:latin typeface="Arial"/>
                    <a:cs typeface="Arial"/>
                  </a:rPr>
                  <a:t>méduses se nourrissent d’œufs de</a:t>
                </a:r>
                <a:r>
                  <a:rPr lang="fr-FR" spc="-45" dirty="0">
                    <a:solidFill>
                      <a:schemeClr val="bg1"/>
                    </a:solidFill>
                    <a:latin typeface="Arial"/>
                    <a:cs typeface="Arial"/>
                  </a:rPr>
                  <a:t> </a:t>
                </a:r>
                <a:r>
                  <a:rPr lang="fr-FR" spc="-10" dirty="0">
                    <a:solidFill>
                      <a:schemeClr val="bg1"/>
                    </a:solidFill>
                    <a:latin typeface="Arial"/>
                    <a:cs typeface="Arial"/>
                  </a:rPr>
                  <a:t>poisson</a:t>
                </a:r>
                <a:endParaRPr lang="fr-FR" dirty="0">
                  <a:solidFill>
                    <a:schemeClr val="bg1"/>
                  </a:solidFill>
                  <a:latin typeface="Arial"/>
                  <a:cs typeface="Arial"/>
                </a:endParaRPr>
              </a:p>
            </p:txBody>
          </p:sp>
          <p:sp>
            <p:nvSpPr>
              <p:cNvPr id="20" name="object 53"/>
              <p:cNvSpPr/>
              <p:nvPr/>
            </p:nvSpPr>
            <p:spPr>
              <a:xfrm>
                <a:off x="6094869" y="4718050"/>
                <a:ext cx="2807831" cy="403353"/>
              </a:xfrm>
              <a:custGeom>
                <a:avLst/>
                <a:gdLst/>
                <a:ahLst/>
                <a:cxnLst/>
                <a:rect l="l" t="t" r="r" b="b"/>
                <a:pathLst>
                  <a:path w="3095625" h="502919">
                    <a:moveTo>
                      <a:pt x="0" y="0"/>
                    </a:moveTo>
                    <a:lnTo>
                      <a:pt x="0" y="502919"/>
                    </a:lnTo>
                    <a:lnTo>
                      <a:pt x="3095243" y="502919"/>
                    </a:lnTo>
                    <a:lnTo>
                      <a:pt x="3095243" y="0"/>
                    </a:lnTo>
                    <a:lnTo>
                      <a:pt x="0" y="0"/>
                    </a:lnTo>
                    <a:close/>
                  </a:path>
                </a:pathLst>
              </a:custGeom>
              <a:solidFill>
                <a:srgbClr val="FF0000"/>
              </a:solidFill>
              <a:ln w="9525">
                <a:solidFill>
                  <a:srgbClr val="FFFFFF"/>
                </a:solidFill>
              </a:ln>
            </p:spPr>
            <p:txBody>
              <a:bodyPr wrap="square" lIns="0" tIns="0" rIns="0" bIns="0" rtlCol="0"/>
              <a:lstStyle/>
              <a:p>
                <a:pPr marL="12700" algn="ctr">
                  <a:lnSpc>
                    <a:spcPct val="100000"/>
                  </a:lnSpc>
                </a:pPr>
                <a:r>
                  <a:rPr lang="fr-FR" sz="2000" b="1" spc="-10" dirty="0" smtClean="0">
                    <a:solidFill>
                      <a:schemeClr val="bg1"/>
                    </a:solidFill>
                    <a:latin typeface="Arial"/>
                    <a:cs typeface="Arial"/>
                  </a:rPr>
                  <a:t>EUTROPHISATION</a:t>
                </a:r>
                <a:endParaRPr lang="fr-FR" sz="2000" b="1" dirty="0">
                  <a:solidFill>
                    <a:schemeClr val="bg1"/>
                  </a:solidFill>
                  <a:latin typeface="Arial"/>
                  <a:cs typeface="Arial"/>
                </a:endParaRPr>
              </a:p>
            </p:txBody>
          </p:sp>
          <p:sp>
            <p:nvSpPr>
              <p:cNvPr id="22" name="object 53"/>
              <p:cNvSpPr/>
              <p:nvPr/>
            </p:nvSpPr>
            <p:spPr>
              <a:xfrm>
                <a:off x="292100" y="4794250"/>
                <a:ext cx="1293937" cy="403353"/>
              </a:xfrm>
              <a:custGeom>
                <a:avLst/>
                <a:gdLst/>
                <a:ahLst/>
                <a:cxnLst/>
                <a:rect l="l" t="t" r="r" b="b"/>
                <a:pathLst>
                  <a:path w="3095625" h="502919">
                    <a:moveTo>
                      <a:pt x="0" y="0"/>
                    </a:moveTo>
                    <a:lnTo>
                      <a:pt x="0" y="502919"/>
                    </a:lnTo>
                    <a:lnTo>
                      <a:pt x="3095243" y="502919"/>
                    </a:lnTo>
                    <a:lnTo>
                      <a:pt x="3095243" y="0"/>
                    </a:lnTo>
                    <a:lnTo>
                      <a:pt x="0" y="0"/>
                    </a:lnTo>
                    <a:close/>
                  </a:path>
                </a:pathLst>
              </a:custGeom>
              <a:solidFill>
                <a:srgbClr val="FF0000"/>
              </a:solidFill>
              <a:ln w="9525">
                <a:solidFill>
                  <a:srgbClr val="FFFFFF"/>
                </a:solidFill>
              </a:ln>
            </p:spPr>
            <p:txBody>
              <a:bodyPr wrap="square" lIns="0" tIns="0" rIns="0" bIns="0" rtlCol="0"/>
              <a:lstStyle/>
              <a:p>
                <a:pPr marL="12700" algn="ctr">
                  <a:lnSpc>
                    <a:spcPct val="100000"/>
                  </a:lnSpc>
                </a:pPr>
                <a:r>
                  <a:rPr lang="fr-FR" sz="2000" b="1" spc="-5" dirty="0" smtClean="0">
                    <a:solidFill>
                      <a:schemeClr val="bg1"/>
                    </a:solidFill>
                    <a:latin typeface="Arial"/>
                    <a:cs typeface="Arial"/>
                  </a:rPr>
                  <a:t>MEDUSES</a:t>
                </a:r>
                <a:endParaRPr lang="fr-FR" sz="2000" b="1" dirty="0">
                  <a:solidFill>
                    <a:schemeClr val="bg1"/>
                  </a:solidFill>
                  <a:latin typeface="Arial"/>
                  <a:cs typeface="Arial"/>
                </a:endParaRPr>
              </a:p>
            </p:txBody>
          </p:sp>
          <p:cxnSp>
            <p:nvCxnSpPr>
              <p:cNvPr id="24" name="Connecteur droit avec flèche 23"/>
              <p:cNvCxnSpPr/>
              <p:nvPr/>
            </p:nvCxnSpPr>
            <p:spPr>
              <a:xfrm flipH="1">
                <a:off x="5321300" y="1613269"/>
                <a:ext cx="621170" cy="285381"/>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245278" y="2445905"/>
                <a:ext cx="2043857" cy="97674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1534439" y="1879231"/>
                <a:ext cx="8083" cy="40577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539010" y="2736850"/>
                <a:ext cx="0" cy="381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7454900" y="1670050"/>
                <a:ext cx="2" cy="4572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7454900" y="2889250"/>
                <a:ext cx="0" cy="5334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7454900" y="4032250"/>
                <a:ext cx="0" cy="60959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flipV="1">
                <a:off x="5590320" y="3726663"/>
                <a:ext cx="437560" cy="78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H="1" flipV="1">
                <a:off x="2482750" y="3726663"/>
                <a:ext cx="933550" cy="78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1928909" y="5253806"/>
                <a:ext cx="0" cy="432491"/>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3568700" y="5887973"/>
                <a:ext cx="533400"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6616700" y="3498850"/>
                <a:ext cx="0" cy="38099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object 53"/>
              <p:cNvSpPr/>
              <p:nvPr/>
            </p:nvSpPr>
            <p:spPr>
              <a:xfrm>
                <a:off x="3416300" y="3552697"/>
                <a:ext cx="2209800" cy="403353"/>
              </a:xfrm>
              <a:custGeom>
                <a:avLst/>
                <a:gdLst/>
                <a:ahLst/>
                <a:cxnLst/>
                <a:rect l="l" t="t" r="r" b="b"/>
                <a:pathLst>
                  <a:path w="3095625" h="502919">
                    <a:moveTo>
                      <a:pt x="0" y="0"/>
                    </a:moveTo>
                    <a:lnTo>
                      <a:pt x="0" y="502919"/>
                    </a:lnTo>
                    <a:lnTo>
                      <a:pt x="3095243" y="502919"/>
                    </a:lnTo>
                    <a:lnTo>
                      <a:pt x="3095243" y="0"/>
                    </a:lnTo>
                    <a:lnTo>
                      <a:pt x="0" y="0"/>
                    </a:lnTo>
                    <a:close/>
                  </a:path>
                </a:pathLst>
              </a:custGeom>
              <a:ln w="9525">
                <a:solidFill>
                  <a:srgbClr val="FFFFFF"/>
                </a:solidFill>
              </a:ln>
            </p:spPr>
            <p:txBody>
              <a:bodyPr wrap="square" lIns="0" tIns="0" rIns="0" bIns="0" rtlCol="0"/>
              <a:lstStyle/>
              <a:p>
                <a:pPr marL="12700" marR="5080">
                  <a:lnSpc>
                    <a:spcPct val="100000"/>
                  </a:lnSpc>
                </a:pPr>
                <a:r>
                  <a:rPr lang="fr-FR" spc="-5" dirty="0">
                    <a:solidFill>
                      <a:schemeClr val="bg1"/>
                    </a:solidFill>
                    <a:latin typeface="Arial"/>
                    <a:cs typeface="Arial"/>
                  </a:rPr>
                  <a:t>Favorise</a:t>
                </a:r>
                <a:r>
                  <a:rPr lang="fr-FR" spc="-85" dirty="0">
                    <a:solidFill>
                      <a:schemeClr val="bg1"/>
                    </a:solidFill>
                    <a:latin typeface="Arial"/>
                    <a:cs typeface="Arial"/>
                  </a:rPr>
                  <a:t> </a:t>
                </a:r>
                <a:r>
                  <a:rPr lang="fr-FR" spc="-10" dirty="0">
                    <a:solidFill>
                      <a:schemeClr val="bg1"/>
                    </a:solidFill>
                    <a:latin typeface="Arial"/>
                    <a:cs typeface="Arial"/>
                  </a:rPr>
                  <a:t>sa  nutrition</a:t>
                </a:r>
                <a:endParaRPr lang="fr-FR" dirty="0">
                  <a:solidFill>
                    <a:schemeClr val="bg1"/>
                  </a:solidFill>
                  <a:latin typeface="Arial"/>
                  <a:cs typeface="Arial"/>
                </a:endParaRPr>
              </a:p>
            </p:txBody>
          </p:sp>
        </p:grpSp>
      </p:grpSp>
      <p:sp>
        <p:nvSpPr>
          <p:cNvPr id="29" name="Rectangle 28"/>
          <p:cNvSpPr>
            <a:spLocks noChangeArrowheads="1"/>
          </p:cNvSpPr>
          <p:nvPr/>
        </p:nvSpPr>
        <p:spPr bwMode="auto">
          <a:xfrm>
            <a:off x="2501900" y="39255"/>
            <a:ext cx="44831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spc="-5" dirty="0">
                <a:solidFill>
                  <a:schemeClr val="tx2">
                    <a:lumMod val="75000"/>
                  </a:schemeClr>
                </a:solidFill>
                <a:latin typeface="Arial"/>
                <a:cs typeface="Arial"/>
              </a:rPr>
              <a:t>Impacts de la s</a:t>
            </a:r>
            <a:r>
              <a:rPr lang="fr-FR" sz="3200" spc="-5" dirty="0">
                <a:solidFill>
                  <a:schemeClr val="tx2">
                    <a:lumMod val="75000"/>
                  </a:schemeClr>
                </a:solidFill>
                <a:latin typeface="Arial" pitchFamily="34" charset="0"/>
                <a:cs typeface="Arial" pitchFamily="34" charset="0"/>
              </a:rPr>
              <a:t>urpêche </a:t>
            </a:r>
          </a:p>
        </p:txBody>
      </p:sp>
    </p:spTree>
    <p:extLst>
      <p:ext uri="{BB962C8B-B14F-4D97-AF65-F5344CB8AC3E}">
        <p14:creationId xmlns:p14="http://schemas.microsoft.com/office/powerpoint/2010/main" val="84704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8174" y="1898650"/>
            <a:ext cx="3270126" cy="461665"/>
          </a:xfrm>
          <a:prstGeom prst="rect">
            <a:avLst/>
          </a:prstGeom>
        </p:spPr>
        <p:txBody>
          <a:bodyPr wrap="none">
            <a:spAutoFit/>
          </a:bodyPr>
          <a:lstStyle/>
          <a:p>
            <a:pPr marL="12700" marR="5080" algn="just"/>
            <a:r>
              <a:rPr lang="fr-FR" sz="2400" spc="-5" dirty="0" smtClean="0">
                <a:solidFill>
                  <a:srgbClr val="FFFFFF"/>
                </a:solidFill>
                <a:latin typeface="Arial"/>
                <a:cs typeface="Arial"/>
              </a:rPr>
              <a:t>2.  </a:t>
            </a:r>
            <a:r>
              <a:rPr lang="fr-FR" sz="2400" spc="-5" dirty="0">
                <a:solidFill>
                  <a:srgbClr val="FFFFFF"/>
                </a:solidFill>
                <a:latin typeface="Arial"/>
                <a:cs typeface="Arial"/>
              </a:rPr>
              <a:t>Espèces en danger</a:t>
            </a:r>
            <a:endParaRPr lang="fr-FR" sz="240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78775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5042</TotalTime>
  <Words>1048</Words>
  <Application>Microsoft Office PowerPoint</Application>
  <PresentationFormat>Personnalisé</PresentationFormat>
  <Paragraphs>112</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inherit</vt:lpstr>
      <vt:lpstr>Times New Roman</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Invasion des méduses: Menace sur la biodiversité marine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nassima</dc:creator>
  <cp:lastModifiedBy>LENOVO</cp:lastModifiedBy>
  <cp:revision>353</cp:revision>
  <dcterms:created xsi:type="dcterms:W3CDTF">2015-12-08T14:00:35Z</dcterms:created>
  <dcterms:modified xsi:type="dcterms:W3CDTF">2020-03-31T13:51:47Z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2012-01-06T00:00:00Z</vt:filetime>
  </property>
  <property fmtid="{D5CDD505-2E9C-101B-9397-08002B2CF9AE}" pid="3" name="Creator">
    <vt:lpwstr>Acrobat PDFMaker 7.0.5 pour PowerPoint</vt:lpwstr>
  </property>
  <property fmtid="{D5CDD505-2E9C-101B-9397-08002B2CF9AE}" pid="4" name="LastSaved">
    <vt:filetime>2015-12-08T00:00:00Z</vt:filetime>
  </property>
</Properties>
</file>