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897FE-1258-43AC-B328-19EFAB729F1C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C67C9-D26B-43C0-A366-F9EAA730E20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7477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C67C9-D26B-43C0-A366-F9EAA730E20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421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3142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250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7882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0743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50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1456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2961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9126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9137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4069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0953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65350-6102-41E7-8553-1269AE8CF382}" type="datetimeFigureOut">
              <a:rPr lang="fr-FR" smtClean="0"/>
              <a:pPr/>
              <a:t>08/04/2020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5465D-55BB-4CDD-8B51-EBB7E8AAF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0332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920880" cy="1470025"/>
          </a:xfrm>
        </p:spPr>
        <p:txBody>
          <a:bodyPr>
            <a:noAutofit/>
          </a:bodyPr>
          <a:lstStyle/>
          <a:p>
            <a:r>
              <a:rPr lang="fr-FR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Qu’est ce qu’une Evaluation Quantitative des Risques Sanitaires ?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2420888"/>
            <a:ext cx="7344816" cy="1752600"/>
          </a:xfrm>
          <a:solidFill>
            <a:schemeClr val="accent3">
              <a:lumMod val="20000"/>
              <a:lumOff val="80000"/>
            </a:schemeClr>
          </a:solidFill>
          <a:ln w="38100">
            <a:noFill/>
          </a:ln>
        </p:spPr>
        <p:txBody>
          <a:bodyPr>
            <a:noAutofit/>
          </a:bodyPr>
          <a:lstStyle/>
          <a:p>
            <a:pPr algn="just"/>
            <a:r>
              <a:rPr lang="fr-FR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Il s’agit d’une méthode qui permet d’estimer par calcul les risques pour la </a:t>
            </a:r>
            <a:r>
              <a:rPr lang="fr-F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santé auxquels </a:t>
            </a:r>
            <a:r>
              <a:rPr lang="fr-FR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 soumise une population exposée à une pollution particulière </a:t>
            </a:r>
            <a:r>
              <a:rPr lang="fr-F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d’origine industrielle </a:t>
            </a:r>
            <a:r>
              <a:rPr lang="fr-FR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 naturelle.</a:t>
            </a:r>
          </a:p>
        </p:txBody>
      </p:sp>
      <p:pic>
        <p:nvPicPr>
          <p:cNvPr id="4" name="Picture 4" descr="Image associ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41102"/>
            <a:ext cx="2358314" cy="224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comptepersonnelpenibilite.fr/medias/images/prevention-des-risques-fotolia-48777146-x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5076" y="4413305"/>
            <a:ext cx="2454796" cy="2256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055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Quels sont les objectifs de cet outil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51309"/>
            <a:ext cx="8136904" cy="171765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Cet outil est utilisé pour évaluer des risques sanitaires liés à une exposition future, il sera alors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de type prédictif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, c’est le cas des études d’impact pour l’autorisation des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ICPE. Cette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méthode peut être utilisée pour prévoir les risques à long terme d’une exposition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actuelle (effets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qui ne se sont pas encore manifestés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).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4797152"/>
            <a:ext cx="806489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Enfin </a:t>
            </a:r>
            <a:r>
              <a:rPr lang="fr-FR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ce type d’étude est largement utilisé dans le cas de risques sanitaires faibles et difficilement mesurables par des enquêtes épidémiologiques (car sur faible population effets difficilement décelables).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3429000"/>
            <a:ext cx="8136904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Peut </a:t>
            </a:r>
            <a:r>
              <a:rPr lang="fr-FR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également intervenir pour l’évaluation de risques à court terme d’une exposition passée pour laquelle on ne dispose plus de données (pas de recueil d’information au moment de l’exposition)</a:t>
            </a:r>
          </a:p>
        </p:txBody>
      </p:sp>
    </p:spTree>
    <p:extLst>
      <p:ext uri="{BB962C8B-B14F-4D97-AF65-F5344CB8AC3E}">
        <p14:creationId xmlns:p14="http://schemas.microsoft.com/office/powerpoint/2010/main" xmlns="" val="380627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Sous quelles formes se présentent les résultats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04909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i="1" dirty="0">
                <a:latin typeface="Arial" pitchFamily="34" charset="0"/>
                <a:cs typeface="Arial" pitchFamily="34" charset="0"/>
              </a:rPr>
              <a:t>Dans le cas d’effets sans seuil (substances à effet cancérigène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les résultats sont des </a:t>
            </a:r>
            <a:r>
              <a:rPr lang="fr-FR" sz="2400" b="1" i="1" dirty="0">
                <a:latin typeface="Arial" pitchFamily="34" charset="0"/>
                <a:cs typeface="Arial" pitchFamily="34" charset="0"/>
              </a:rPr>
              <a:t>Excès </a:t>
            </a:r>
            <a:r>
              <a:rPr lang="fr-FR" sz="2400" b="1" i="1" dirty="0" smtClean="0">
                <a:latin typeface="Arial" pitchFamily="34" charset="0"/>
                <a:cs typeface="Arial" pitchFamily="34" charset="0"/>
              </a:rPr>
              <a:t>de Risque </a:t>
            </a:r>
            <a:r>
              <a:rPr lang="fr-FR" sz="2400" b="1" i="1" dirty="0">
                <a:latin typeface="Arial" pitchFamily="34" charset="0"/>
                <a:cs typeface="Arial" pitchFamily="34" charset="0"/>
              </a:rPr>
              <a:t>Individuel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i="1" dirty="0" smtClean="0">
                <a:latin typeface="Arial" pitchFamily="34" charset="0"/>
                <a:cs typeface="Arial" pitchFamily="34" charset="0"/>
              </a:rPr>
              <a:t>(ERI)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c’est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à dire des augmentations de probabilité de développer des effets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sanitaires pour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un individu suite à son exposition au facteur de risque.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4293096"/>
            <a:ext cx="8208912" cy="22467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 outre, il faut bien avoir conscience que l’excès de risque </a:t>
            </a:r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estimé (collectif)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n’est qu’une </a:t>
            </a:r>
            <a:r>
              <a:rPr lang="fr-FR" sz="20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probabilité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d’apparition d’effet </a:t>
            </a:r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sanitaire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et l’observation de </a:t>
            </a:r>
            <a:r>
              <a:rPr lang="fr-FR" sz="20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 réels de pathologies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dans la population ne permet pas de confirmer </a:t>
            </a:r>
            <a:r>
              <a:rPr lang="fr-FR" sz="20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l’excès de risque estimé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(difficulté de relier la pathologie réellement observée uniquement à l’exposition au(x) polluant(s) étudiés car les effets sanitaires de ces expositions sont rarement spécifiques).</a:t>
            </a:r>
          </a:p>
        </p:txBody>
      </p:sp>
    </p:spTree>
    <p:extLst>
      <p:ext uri="{BB962C8B-B14F-4D97-AF65-F5344CB8AC3E}">
        <p14:creationId xmlns:p14="http://schemas.microsoft.com/office/powerpoint/2010/main" xmlns="" val="1563027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111298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L’interprétation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des résultats doit donc prendre en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compte </a:t>
            </a:r>
            <a:r>
              <a:rPr lang="fr-FR" sz="2400" b="1" i="1" dirty="0" smtClean="0">
                <a:latin typeface="Arial" pitchFamily="34" charset="0"/>
                <a:cs typeface="Arial" pitchFamily="34" charset="0"/>
              </a:rPr>
              <a:t>l’incertitude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et </a:t>
            </a:r>
            <a:r>
              <a:rPr lang="fr-FR" sz="2400" b="1" i="1" dirty="0">
                <a:latin typeface="Arial" pitchFamily="34" charset="0"/>
                <a:cs typeface="Arial" pitchFamily="34" charset="0"/>
              </a:rPr>
              <a:t>la variabilité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inhérentes à la méthode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et 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bien faire ressortir le caractère </a:t>
            </a:r>
            <a:r>
              <a:rPr lang="fr-FR" sz="2400" b="1" i="1" dirty="0">
                <a:latin typeface="Arial" pitchFamily="34" charset="0"/>
                <a:cs typeface="Arial" pitchFamily="34" charset="0"/>
              </a:rPr>
              <a:t>« éventuel »</a:t>
            </a:r>
            <a:r>
              <a:rPr lang="fr-FR" sz="2400" i="1" dirty="0">
                <a:latin typeface="Arial" pitchFamily="34" charset="0"/>
                <a:cs typeface="Arial" pitchFamily="34" charset="0"/>
              </a:rPr>
              <a:t> du résultat. </a:t>
            </a:r>
          </a:p>
        </p:txBody>
      </p:sp>
      <p:sp>
        <p:nvSpPr>
          <p:cNvPr id="2" name="Rectangle 1"/>
          <p:cNvSpPr/>
          <p:nvPr/>
        </p:nvSpPr>
        <p:spPr>
          <a:xfrm>
            <a:off x="827584" y="4653136"/>
            <a:ext cx="7560840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la difficulté de présenter les limites interprétatives des </a:t>
            </a:r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résultats</a:t>
            </a:r>
            <a:endParaRPr lang="fr-FR" sz="20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Légende encadrée 1 4"/>
          <p:cNvSpPr/>
          <p:nvPr/>
        </p:nvSpPr>
        <p:spPr>
          <a:xfrm>
            <a:off x="5940152" y="3140968"/>
            <a:ext cx="2160240" cy="936104"/>
          </a:xfrm>
          <a:prstGeom prst="borderCallout1">
            <a:avLst>
              <a:gd name="adj1" fmla="val 29216"/>
              <a:gd name="adj2" fmla="val -11357"/>
              <a:gd name="adj3" fmla="val -37511"/>
              <a:gd name="adj4" fmla="val -5757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Nombre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cas </a:t>
            </a:r>
            <a:endParaRPr lang="fr-FR" sz="2000" i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risque collectif)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691680" y="2298358"/>
            <a:ext cx="590465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cela s’ajoute la difficulté de présentation des résultats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4236143" y="3193812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0" y="5445224"/>
            <a:ext cx="8136905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effet, cette méthode ne fait </a:t>
            </a:r>
            <a:r>
              <a:rPr lang="fr-FR" sz="20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qu’évaluer le risque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elle ne définit ni son </a:t>
            </a:r>
            <a:r>
              <a:rPr lang="fr-FR" sz="2000" b="1" i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acceptabilité</a:t>
            </a:r>
            <a:r>
              <a:rPr lang="fr-FR" sz="20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ni sa </a:t>
            </a:r>
            <a:r>
              <a:rPr lang="fr-FR" sz="2000" b="1" i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gestion.</a:t>
            </a:r>
          </a:p>
        </p:txBody>
      </p:sp>
      <p:sp>
        <p:nvSpPr>
          <p:cNvPr id="11" name="Légende encadrée 1 10"/>
          <p:cNvSpPr/>
          <p:nvPr/>
        </p:nvSpPr>
        <p:spPr>
          <a:xfrm>
            <a:off x="1115616" y="3138466"/>
            <a:ext cx="2242525" cy="936104"/>
          </a:xfrm>
          <a:prstGeom prst="borderCallout1">
            <a:avLst>
              <a:gd name="adj1" fmla="val -37068"/>
              <a:gd name="adj2" fmla="val 151407"/>
              <a:gd name="adj3" fmla="val 33424"/>
              <a:gd name="adj4" fmla="val 109225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Probabilité </a:t>
            </a:r>
          </a:p>
          <a:p>
            <a:pPr algn="ctr"/>
            <a:r>
              <a:rPr lang="fr-FR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(risque Individuel) </a:t>
            </a:r>
            <a:endParaRPr lang="fr-FR" dirty="0"/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236878" y="4149080"/>
            <a:ext cx="0" cy="432048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7020272" y="4149080"/>
            <a:ext cx="0" cy="432048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5212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Quelle est la méthode suivie (1/2)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74867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000" b="1" i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Cette méthode est segmentée en 4 étapes à l’origine des diverses incertitudes</a:t>
            </a:r>
            <a:r>
              <a:rPr lang="fr-FR" sz="2000" i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88282"/>
            <a:ext cx="7200799" cy="3949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19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89396"/>
            <a:ext cx="8208912" cy="5027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9552" y="5733256"/>
            <a:ext cx="820891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b="1" i="1" dirty="0" smtClean="0">
                <a:latin typeface="Arial" pitchFamily="34" charset="0"/>
                <a:cs typeface="Arial" pitchFamily="34" charset="0"/>
              </a:rPr>
              <a:t>Risque </a:t>
            </a:r>
            <a:r>
              <a:rPr lang="fr-FR" b="1" i="1" dirty="0">
                <a:latin typeface="Arial" pitchFamily="34" charset="0"/>
                <a:cs typeface="Arial" pitchFamily="34" charset="0"/>
              </a:rPr>
              <a:t>Sanitaire = Probabilité d’apparition d’effets sanitaires </a:t>
            </a:r>
            <a:r>
              <a:rPr lang="fr-FR" b="1" i="1" dirty="0" smtClean="0">
                <a:latin typeface="Arial" pitchFamily="34" charset="0"/>
                <a:cs typeface="Arial" pitchFamily="34" charset="0"/>
              </a:rPr>
              <a:t>= </a:t>
            </a:r>
          </a:p>
          <a:p>
            <a:pPr algn="ctr"/>
            <a:r>
              <a:rPr lang="fr-FR" b="1" i="1" dirty="0" smtClean="0">
                <a:latin typeface="Arial" pitchFamily="34" charset="0"/>
                <a:cs typeface="Arial" pitchFamily="34" charset="0"/>
              </a:rPr>
              <a:t>Danger </a:t>
            </a:r>
            <a:r>
              <a:rPr lang="fr-FR" b="1" i="1" dirty="0">
                <a:latin typeface="Arial" pitchFamily="34" charset="0"/>
                <a:cs typeface="Arial" pitchFamily="34" charset="0"/>
              </a:rPr>
              <a:t>du polluant x Exposition au polluant</a:t>
            </a:r>
          </a:p>
        </p:txBody>
      </p:sp>
    </p:spTree>
    <p:extLst>
      <p:ext uri="{BB962C8B-B14F-4D97-AF65-F5344CB8AC3E}">
        <p14:creationId xmlns:p14="http://schemas.microsoft.com/office/powerpoint/2010/main" xmlns="" val="365950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Quelle est la méthode suivie (2/2) 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20891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7944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316" y="260648"/>
            <a:ext cx="7699108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316" y="4725144"/>
            <a:ext cx="7699108" cy="18899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29403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417</Words>
  <Application>Microsoft Office PowerPoint</Application>
  <PresentationFormat>Affichage à l'écran (4:3)</PresentationFormat>
  <Paragraphs>24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Qu’est ce qu’une Evaluation Quantitative des Risques Sanitaires ?</vt:lpstr>
      <vt:lpstr>Quels sont les objectifs de cet outil ?</vt:lpstr>
      <vt:lpstr>Sous quelles formes se présentent les résultats ?</vt:lpstr>
      <vt:lpstr>Diapositive 4</vt:lpstr>
      <vt:lpstr>Quelle est la méthode suivie (1/2) ?</vt:lpstr>
      <vt:lpstr>Diapositive 6</vt:lpstr>
      <vt:lpstr>Quelle est la méthode suivie (2/2) ?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Qu’est ce qu’une Evaluation Quantitative des Risques Sanitaires ?</dc:title>
  <dc:creator>User</dc:creator>
  <cp:lastModifiedBy>Lenovo</cp:lastModifiedBy>
  <cp:revision>10</cp:revision>
  <dcterms:created xsi:type="dcterms:W3CDTF">2015-02-21T20:08:34Z</dcterms:created>
  <dcterms:modified xsi:type="dcterms:W3CDTF">2020-04-08T11:18:47Z</dcterms:modified>
</cp:coreProperties>
</file>