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43"/>
  </p:notesMasterIdLst>
  <p:sldIdLst>
    <p:sldId id="256" r:id="rId2"/>
    <p:sldId id="286" r:id="rId3"/>
    <p:sldId id="294" r:id="rId4"/>
    <p:sldId id="287" r:id="rId5"/>
    <p:sldId id="295" r:id="rId6"/>
    <p:sldId id="289" r:id="rId7"/>
    <p:sldId id="291" r:id="rId8"/>
    <p:sldId id="296" r:id="rId9"/>
    <p:sldId id="298" r:id="rId10"/>
    <p:sldId id="259" r:id="rId11"/>
    <p:sldId id="297" r:id="rId12"/>
    <p:sldId id="261" r:id="rId13"/>
    <p:sldId id="299" r:id="rId14"/>
    <p:sldId id="304" r:id="rId15"/>
    <p:sldId id="301" r:id="rId16"/>
    <p:sldId id="302" r:id="rId17"/>
    <p:sldId id="303" r:id="rId18"/>
    <p:sldId id="305" r:id="rId19"/>
    <p:sldId id="307" r:id="rId20"/>
    <p:sldId id="308" r:id="rId21"/>
    <p:sldId id="309" r:id="rId22"/>
    <p:sldId id="326" r:id="rId23"/>
    <p:sldId id="349" r:id="rId24"/>
    <p:sldId id="327" r:id="rId25"/>
    <p:sldId id="328" r:id="rId26"/>
    <p:sldId id="330" r:id="rId27"/>
    <p:sldId id="347" r:id="rId28"/>
    <p:sldId id="348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46" r:id="rId37"/>
    <p:sldId id="339" r:id="rId38"/>
    <p:sldId id="341" r:id="rId39"/>
    <p:sldId id="342" r:id="rId40"/>
    <p:sldId id="344" r:id="rId41"/>
    <p:sldId id="306" r:id="rId42"/>
  </p:sldIdLst>
  <p:sldSz cx="14401800" cy="9001125"/>
  <p:notesSz cx="6858000" cy="9144000"/>
  <p:defaultTextStyle>
    <a:defPPr>
      <a:defRPr lang="fr-FR"/>
    </a:defPPr>
    <a:lvl1pPr marL="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4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249"/>
    <a:srgbClr val="FF3300"/>
    <a:srgbClr val="00CC00"/>
    <a:srgbClr val="FF643F"/>
    <a:srgbClr val="FF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032" y="36"/>
      </p:cViewPr>
      <p:guideLst>
        <p:guide orient="horz" pos="2835"/>
        <p:guide pos="4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0E8B3-EA48-4472-BF70-71794B391A8E}" type="doc">
      <dgm:prSet loTypeId="urn:microsoft.com/office/officeart/2005/8/layout/process4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4BFF60B0-A756-4272-87F6-A2D9EB7775A3}">
      <dgm:prSet phldrT="[Texte]" custT="1"/>
      <dgm:spPr/>
      <dgm:t>
        <a:bodyPr/>
        <a:lstStyle/>
        <a:p>
          <a:r>
            <a:rPr lang="fr-FR" sz="3200" b="1" dirty="0" smtClean="0"/>
            <a:t>Analyse environnementale</a:t>
          </a:r>
          <a:endParaRPr lang="fr-FR" sz="3200" b="1" dirty="0"/>
        </a:p>
      </dgm:t>
    </dgm:pt>
    <dgm:pt modelId="{562F3198-C662-4D00-B9F0-8620CFA3102B}" type="parTrans" cxnId="{6D65C17B-1310-43FF-A1A2-0B8AD7D1D776}">
      <dgm:prSet/>
      <dgm:spPr/>
      <dgm:t>
        <a:bodyPr/>
        <a:lstStyle/>
        <a:p>
          <a:endParaRPr lang="fr-FR"/>
        </a:p>
      </dgm:t>
    </dgm:pt>
    <dgm:pt modelId="{D979EA16-F74C-4F94-8198-99BAF705ECC4}" type="sibTrans" cxnId="{6D65C17B-1310-43FF-A1A2-0B8AD7D1D776}">
      <dgm:prSet/>
      <dgm:spPr/>
      <dgm:t>
        <a:bodyPr/>
        <a:lstStyle/>
        <a:p>
          <a:endParaRPr lang="fr-FR"/>
        </a:p>
      </dgm:t>
    </dgm:pt>
    <dgm:pt modelId="{540216BE-43FC-4559-8CBA-8437AB582EF1}">
      <dgm:prSet phldrT="[Texte]" custT="1"/>
      <dgm:spPr/>
      <dgm:t>
        <a:bodyPr/>
        <a:lstStyle/>
        <a:p>
          <a:r>
            <a:rPr lang="fr-FR" sz="3600" b="1" i="0" dirty="0" smtClean="0"/>
            <a:t>Mise en place du système de gestion de l’environnement</a:t>
          </a:r>
          <a:endParaRPr lang="fr-FR" sz="3600" b="1" dirty="0"/>
        </a:p>
      </dgm:t>
    </dgm:pt>
    <dgm:pt modelId="{7C85E2A1-3936-4145-B700-5CAE6BEB4210}" type="parTrans" cxnId="{7798E9ED-3C2F-4F32-B03E-BA13F06FEDF6}">
      <dgm:prSet/>
      <dgm:spPr/>
      <dgm:t>
        <a:bodyPr/>
        <a:lstStyle/>
        <a:p>
          <a:endParaRPr lang="fr-FR"/>
        </a:p>
      </dgm:t>
    </dgm:pt>
    <dgm:pt modelId="{C8EA8882-3276-4C63-AC62-9B86FBB78821}" type="sibTrans" cxnId="{7798E9ED-3C2F-4F32-B03E-BA13F06FEDF6}">
      <dgm:prSet/>
      <dgm:spPr/>
      <dgm:t>
        <a:bodyPr/>
        <a:lstStyle/>
        <a:p>
          <a:endParaRPr lang="fr-FR"/>
        </a:p>
      </dgm:t>
    </dgm:pt>
    <dgm:pt modelId="{04C13956-D40D-412A-B7FB-4A719C3E6B32}">
      <dgm:prSet phldrT="[Texte]" custT="1"/>
      <dgm:spPr/>
      <dgm:t>
        <a:bodyPr/>
        <a:lstStyle/>
        <a:p>
          <a:r>
            <a:rPr lang="fr-FR" sz="3600" b="1" dirty="0" smtClean="0"/>
            <a:t>Évaluer le système de gestion et les résultats</a:t>
          </a:r>
          <a:endParaRPr lang="fr-FR" sz="3600" b="1" dirty="0"/>
        </a:p>
      </dgm:t>
    </dgm:pt>
    <dgm:pt modelId="{D5943F60-D1F4-4D2B-A105-35EF0E07680E}" type="parTrans" cxnId="{9397F144-47BC-4DFF-A1CA-C00B0E9635BD}">
      <dgm:prSet/>
      <dgm:spPr/>
      <dgm:t>
        <a:bodyPr/>
        <a:lstStyle/>
        <a:p>
          <a:endParaRPr lang="fr-FR"/>
        </a:p>
      </dgm:t>
    </dgm:pt>
    <dgm:pt modelId="{30EBD4D5-1A50-46A2-8EF9-0ADCC9037F72}" type="sibTrans" cxnId="{9397F144-47BC-4DFF-A1CA-C00B0E9635BD}">
      <dgm:prSet/>
      <dgm:spPr/>
      <dgm:t>
        <a:bodyPr/>
        <a:lstStyle/>
        <a:p>
          <a:endParaRPr lang="fr-FR"/>
        </a:p>
      </dgm:t>
    </dgm:pt>
    <dgm:pt modelId="{C22770D5-68B2-4DFF-BECC-2548EDACBB7C}">
      <dgm:prSet phldrT="[Texte]" custT="1"/>
      <dgm:spPr/>
      <dgm:t>
        <a:bodyPr/>
        <a:lstStyle/>
        <a:p>
          <a:r>
            <a:rPr lang="fr-FR" sz="3600" b="1" dirty="0" smtClean="0"/>
            <a:t>Communiquer </a:t>
          </a:r>
          <a:endParaRPr lang="fr-FR" sz="3600" b="1" dirty="0"/>
        </a:p>
      </dgm:t>
    </dgm:pt>
    <dgm:pt modelId="{9C94933B-659E-4354-8989-3FD1F7414FAC}" type="parTrans" cxnId="{7DF901C6-3C85-4242-BC65-5396D94454A8}">
      <dgm:prSet/>
      <dgm:spPr/>
      <dgm:t>
        <a:bodyPr/>
        <a:lstStyle/>
        <a:p>
          <a:endParaRPr lang="fr-FR"/>
        </a:p>
      </dgm:t>
    </dgm:pt>
    <dgm:pt modelId="{B6B9A009-92BE-415C-AF5F-3ED89EFEF128}" type="sibTrans" cxnId="{7DF901C6-3C85-4242-BC65-5396D94454A8}">
      <dgm:prSet/>
      <dgm:spPr/>
      <dgm:t>
        <a:bodyPr/>
        <a:lstStyle/>
        <a:p>
          <a:endParaRPr lang="fr-FR"/>
        </a:p>
      </dgm:t>
    </dgm:pt>
    <dgm:pt modelId="{EAD92D03-3138-45DC-84EE-2B72B099E950}">
      <dgm:prSet/>
      <dgm:spPr/>
      <dgm:t>
        <a:bodyPr/>
        <a:lstStyle/>
        <a:p>
          <a:r>
            <a:rPr lang="fr-FR" dirty="0" smtClean="0"/>
            <a:t>Identification des impacts – des exigences légales</a:t>
          </a:r>
          <a:endParaRPr lang="fr-FR" dirty="0"/>
        </a:p>
      </dgm:t>
    </dgm:pt>
    <dgm:pt modelId="{0BF26C08-4880-4EB4-856B-CF3B27A1D4A8}" type="parTrans" cxnId="{5F8656C3-9D67-46CA-B127-08F11E3D5651}">
      <dgm:prSet/>
      <dgm:spPr/>
      <dgm:t>
        <a:bodyPr/>
        <a:lstStyle/>
        <a:p>
          <a:endParaRPr lang="fr-FR"/>
        </a:p>
      </dgm:t>
    </dgm:pt>
    <dgm:pt modelId="{CC6FF3B5-FFC2-4F1A-AA46-161B8607526A}" type="sibTrans" cxnId="{5F8656C3-9D67-46CA-B127-08F11E3D5651}">
      <dgm:prSet/>
      <dgm:spPr/>
      <dgm:t>
        <a:bodyPr/>
        <a:lstStyle/>
        <a:p>
          <a:endParaRPr lang="fr-FR"/>
        </a:p>
      </dgm:t>
    </dgm:pt>
    <dgm:pt modelId="{9B1A8D29-ED23-4583-BD5E-EEE9513F8055}">
      <dgm:prSet/>
      <dgm:spPr/>
      <dgm:t>
        <a:bodyPr/>
        <a:lstStyle/>
        <a:p>
          <a:r>
            <a:rPr lang="fr-FR" dirty="0" smtClean="0"/>
            <a:t>Définir objectifs-Assurer la mise en place du SME (qualification, Docs et COM) </a:t>
          </a:r>
          <a:endParaRPr lang="fr-FR" dirty="0"/>
        </a:p>
      </dgm:t>
    </dgm:pt>
    <dgm:pt modelId="{22A04459-A215-4387-B2D9-E31A488CFDD0}" type="parTrans" cxnId="{EBEC6F90-E501-4402-AB1D-2287C58277F5}">
      <dgm:prSet/>
      <dgm:spPr/>
      <dgm:t>
        <a:bodyPr/>
        <a:lstStyle/>
        <a:p>
          <a:endParaRPr lang="fr-FR"/>
        </a:p>
      </dgm:t>
    </dgm:pt>
    <dgm:pt modelId="{5E76E22C-14BC-4E65-8617-8B11B45A85BD}" type="sibTrans" cxnId="{EBEC6F90-E501-4402-AB1D-2287C58277F5}">
      <dgm:prSet/>
      <dgm:spPr/>
      <dgm:t>
        <a:bodyPr/>
        <a:lstStyle/>
        <a:p>
          <a:endParaRPr lang="fr-FR"/>
        </a:p>
      </dgm:t>
    </dgm:pt>
    <dgm:pt modelId="{3755741C-E595-4472-AF16-49E30BEB1513}">
      <dgm:prSet/>
      <dgm:spPr/>
      <dgm:t>
        <a:bodyPr/>
        <a:lstStyle/>
        <a:p>
          <a:r>
            <a:rPr lang="fr-FR" b="1" dirty="0" smtClean="0"/>
            <a:t>Audit</a:t>
          </a:r>
          <a:endParaRPr lang="fr-FR" b="1" dirty="0"/>
        </a:p>
      </dgm:t>
    </dgm:pt>
    <dgm:pt modelId="{5904F265-2BD4-444F-BEFC-32214BC2C9D9}" type="parTrans" cxnId="{F8DAF565-DBCA-4F22-B4EE-2FB0BFAED699}">
      <dgm:prSet/>
      <dgm:spPr/>
      <dgm:t>
        <a:bodyPr/>
        <a:lstStyle/>
        <a:p>
          <a:endParaRPr lang="fr-FR"/>
        </a:p>
      </dgm:t>
    </dgm:pt>
    <dgm:pt modelId="{24A42B28-7476-47BF-8920-BC0F2BBDC197}" type="sibTrans" cxnId="{F8DAF565-DBCA-4F22-B4EE-2FB0BFAED699}">
      <dgm:prSet/>
      <dgm:spPr/>
      <dgm:t>
        <a:bodyPr/>
        <a:lstStyle/>
        <a:p>
          <a:endParaRPr lang="fr-FR"/>
        </a:p>
      </dgm:t>
    </dgm:pt>
    <dgm:pt modelId="{28EB0C0C-9565-4F93-BBDD-736481E5DD7B}">
      <dgm:prSet phldrT="[Texte]"/>
      <dgm:spPr/>
      <dgm:t>
        <a:bodyPr/>
        <a:lstStyle/>
        <a:p>
          <a:r>
            <a:rPr lang="fr-FR" b="1" dirty="0" smtClean="0"/>
            <a:t>Résultats atteints et objectifs</a:t>
          </a:r>
          <a:endParaRPr lang="fr-FR" b="1" dirty="0"/>
        </a:p>
      </dgm:t>
    </dgm:pt>
    <dgm:pt modelId="{F6AF077E-325D-4926-82B0-5EDCAE4384F5}" type="parTrans" cxnId="{28B5C22F-6674-41FE-A682-215819629354}">
      <dgm:prSet/>
      <dgm:spPr/>
      <dgm:t>
        <a:bodyPr/>
        <a:lstStyle/>
        <a:p>
          <a:endParaRPr lang="fr-FR"/>
        </a:p>
      </dgm:t>
    </dgm:pt>
    <dgm:pt modelId="{3CD87486-52B6-48FC-A65B-E7237E8D8027}" type="sibTrans" cxnId="{28B5C22F-6674-41FE-A682-215819629354}">
      <dgm:prSet/>
      <dgm:spPr/>
      <dgm:t>
        <a:bodyPr/>
        <a:lstStyle/>
        <a:p>
          <a:endParaRPr lang="fr-FR"/>
        </a:p>
      </dgm:t>
    </dgm:pt>
    <dgm:pt modelId="{27D5C18A-29A5-4E46-8413-FB4E588A0458}" type="pres">
      <dgm:prSet presAssocID="{E9E0E8B3-EA48-4472-BF70-71794B391A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F2F0802-CF0A-4248-9C93-66993B04BC80}" type="pres">
      <dgm:prSet presAssocID="{C22770D5-68B2-4DFF-BECC-2548EDACBB7C}" presName="boxAndChildren" presStyleCnt="0"/>
      <dgm:spPr/>
    </dgm:pt>
    <dgm:pt modelId="{DF7E489F-F4EA-41A9-B215-F04CCFBE57CF}" type="pres">
      <dgm:prSet presAssocID="{C22770D5-68B2-4DFF-BECC-2548EDACBB7C}" presName="parentTextBox" presStyleLbl="node1" presStyleIdx="0" presStyleCnt="4"/>
      <dgm:spPr/>
      <dgm:t>
        <a:bodyPr/>
        <a:lstStyle/>
        <a:p>
          <a:endParaRPr lang="fr-FR"/>
        </a:p>
      </dgm:t>
    </dgm:pt>
    <dgm:pt modelId="{4753A02C-5E91-48C2-B3E9-4114F45675A7}" type="pres">
      <dgm:prSet presAssocID="{C22770D5-68B2-4DFF-BECC-2548EDACBB7C}" presName="entireBox" presStyleLbl="node1" presStyleIdx="0" presStyleCnt="4"/>
      <dgm:spPr/>
      <dgm:t>
        <a:bodyPr/>
        <a:lstStyle/>
        <a:p>
          <a:endParaRPr lang="fr-FR"/>
        </a:p>
      </dgm:t>
    </dgm:pt>
    <dgm:pt modelId="{127B96B8-AD87-4995-8C5B-2C46670431C5}" type="pres">
      <dgm:prSet presAssocID="{C22770D5-68B2-4DFF-BECC-2548EDACBB7C}" presName="descendantBox" presStyleCnt="0"/>
      <dgm:spPr/>
    </dgm:pt>
    <dgm:pt modelId="{7F00E2E6-D979-4500-81E0-E7B4BC6A02A2}" type="pres">
      <dgm:prSet presAssocID="{28EB0C0C-9565-4F93-BBDD-736481E5DD7B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D234D3-9018-48A3-9F7F-C16466A20EC5}" type="pres">
      <dgm:prSet presAssocID="{30EBD4D5-1A50-46A2-8EF9-0ADCC9037F72}" presName="sp" presStyleCnt="0"/>
      <dgm:spPr/>
    </dgm:pt>
    <dgm:pt modelId="{53ABF595-3297-4B0E-8FEF-74C89DA0C575}" type="pres">
      <dgm:prSet presAssocID="{04C13956-D40D-412A-B7FB-4A719C3E6B32}" presName="arrowAndChildren" presStyleCnt="0"/>
      <dgm:spPr/>
    </dgm:pt>
    <dgm:pt modelId="{A7D07BD7-BC70-4C69-B725-525C3931F96B}" type="pres">
      <dgm:prSet presAssocID="{04C13956-D40D-412A-B7FB-4A719C3E6B32}" presName="parentTextArrow" presStyleLbl="node1" presStyleIdx="0" presStyleCnt="4"/>
      <dgm:spPr/>
      <dgm:t>
        <a:bodyPr/>
        <a:lstStyle/>
        <a:p>
          <a:endParaRPr lang="fr-FR"/>
        </a:p>
      </dgm:t>
    </dgm:pt>
    <dgm:pt modelId="{665DF277-68AE-4188-BCAD-E36FC163B059}" type="pres">
      <dgm:prSet presAssocID="{04C13956-D40D-412A-B7FB-4A719C3E6B32}" presName="arrow" presStyleLbl="node1" presStyleIdx="1" presStyleCnt="4"/>
      <dgm:spPr/>
      <dgm:t>
        <a:bodyPr/>
        <a:lstStyle/>
        <a:p>
          <a:endParaRPr lang="fr-FR"/>
        </a:p>
      </dgm:t>
    </dgm:pt>
    <dgm:pt modelId="{708DF47E-3EF5-4CF3-89A2-02418E406320}" type="pres">
      <dgm:prSet presAssocID="{04C13956-D40D-412A-B7FB-4A719C3E6B32}" presName="descendantArrow" presStyleCnt="0"/>
      <dgm:spPr/>
    </dgm:pt>
    <dgm:pt modelId="{16AB84CC-3034-4563-8FBC-978DDA42D5D9}" type="pres">
      <dgm:prSet presAssocID="{3755741C-E595-4472-AF16-49E30BEB1513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7469DB-3E69-442A-A9C9-CC8385FF2369}" type="pres">
      <dgm:prSet presAssocID="{C8EA8882-3276-4C63-AC62-9B86FBB78821}" presName="sp" presStyleCnt="0"/>
      <dgm:spPr/>
    </dgm:pt>
    <dgm:pt modelId="{8915CCE6-52D6-4821-B1DA-8574031647C0}" type="pres">
      <dgm:prSet presAssocID="{540216BE-43FC-4559-8CBA-8437AB582EF1}" presName="arrowAndChildren" presStyleCnt="0"/>
      <dgm:spPr/>
    </dgm:pt>
    <dgm:pt modelId="{FBBC71D1-CA92-4E4B-921A-456239798485}" type="pres">
      <dgm:prSet presAssocID="{540216BE-43FC-4559-8CBA-8437AB582EF1}" presName="parentTextArrow" presStyleLbl="node1" presStyleIdx="1" presStyleCnt="4"/>
      <dgm:spPr/>
      <dgm:t>
        <a:bodyPr/>
        <a:lstStyle/>
        <a:p>
          <a:endParaRPr lang="fr-FR"/>
        </a:p>
      </dgm:t>
    </dgm:pt>
    <dgm:pt modelId="{3F8EAC0A-6795-46C6-BDAE-24B83692A4A6}" type="pres">
      <dgm:prSet presAssocID="{540216BE-43FC-4559-8CBA-8437AB582EF1}" presName="arrow" presStyleLbl="node1" presStyleIdx="2" presStyleCnt="4"/>
      <dgm:spPr/>
      <dgm:t>
        <a:bodyPr/>
        <a:lstStyle/>
        <a:p>
          <a:endParaRPr lang="fr-FR"/>
        </a:p>
      </dgm:t>
    </dgm:pt>
    <dgm:pt modelId="{7E888911-2F98-4E62-98A7-B6048CCACA91}" type="pres">
      <dgm:prSet presAssocID="{540216BE-43FC-4559-8CBA-8437AB582EF1}" presName="descendantArrow" presStyleCnt="0"/>
      <dgm:spPr/>
    </dgm:pt>
    <dgm:pt modelId="{D2E0434D-20A4-4938-9421-467A3E7909B8}" type="pres">
      <dgm:prSet presAssocID="{9B1A8D29-ED23-4583-BD5E-EEE9513F8055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771D30-A839-4421-9C2D-E666ADDC0E22}" type="pres">
      <dgm:prSet presAssocID="{D979EA16-F74C-4F94-8198-99BAF705ECC4}" presName="sp" presStyleCnt="0"/>
      <dgm:spPr/>
    </dgm:pt>
    <dgm:pt modelId="{9A5F4341-FCF9-4B0C-B213-D825E373D840}" type="pres">
      <dgm:prSet presAssocID="{4BFF60B0-A756-4272-87F6-A2D9EB7775A3}" presName="arrowAndChildren" presStyleCnt="0"/>
      <dgm:spPr/>
    </dgm:pt>
    <dgm:pt modelId="{03A2DAD3-737B-4A0E-8463-418C2CB6645B}" type="pres">
      <dgm:prSet presAssocID="{4BFF60B0-A756-4272-87F6-A2D9EB7775A3}" presName="parentTextArrow" presStyleLbl="node1" presStyleIdx="2" presStyleCnt="4"/>
      <dgm:spPr/>
      <dgm:t>
        <a:bodyPr/>
        <a:lstStyle/>
        <a:p>
          <a:endParaRPr lang="fr-FR"/>
        </a:p>
      </dgm:t>
    </dgm:pt>
    <dgm:pt modelId="{5B4990F4-6560-4B4D-8D72-3A7C3CE2648D}" type="pres">
      <dgm:prSet presAssocID="{4BFF60B0-A756-4272-87F6-A2D9EB7775A3}" presName="arrow" presStyleLbl="node1" presStyleIdx="3" presStyleCnt="4"/>
      <dgm:spPr/>
      <dgm:t>
        <a:bodyPr/>
        <a:lstStyle/>
        <a:p>
          <a:endParaRPr lang="fr-FR"/>
        </a:p>
      </dgm:t>
    </dgm:pt>
    <dgm:pt modelId="{EC1490F4-BA3B-4F15-AC4D-3443D27AB89E}" type="pres">
      <dgm:prSet presAssocID="{4BFF60B0-A756-4272-87F6-A2D9EB7775A3}" presName="descendantArrow" presStyleCnt="0"/>
      <dgm:spPr/>
    </dgm:pt>
    <dgm:pt modelId="{467569B9-2294-4897-876D-00B825CF8971}" type="pres">
      <dgm:prSet presAssocID="{EAD92D03-3138-45DC-84EE-2B72B099E95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F901C6-3C85-4242-BC65-5396D94454A8}" srcId="{E9E0E8B3-EA48-4472-BF70-71794B391A8E}" destId="{C22770D5-68B2-4DFF-BECC-2548EDACBB7C}" srcOrd="3" destOrd="0" parTransId="{9C94933B-659E-4354-8989-3FD1F7414FAC}" sibTransId="{B6B9A009-92BE-415C-AF5F-3ED89EFEF128}"/>
    <dgm:cxn modelId="{7798E9ED-3C2F-4F32-B03E-BA13F06FEDF6}" srcId="{E9E0E8B3-EA48-4472-BF70-71794B391A8E}" destId="{540216BE-43FC-4559-8CBA-8437AB582EF1}" srcOrd="1" destOrd="0" parTransId="{7C85E2A1-3936-4145-B700-5CAE6BEB4210}" sibTransId="{C8EA8882-3276-4C63-AC62-9B86FBB78821}"/>
    <dgm:cxn modelId="{5F8656C3-9D67-46CA-B127-08F11E3D5651}" srcId="{4BFF60B0-A756-4272-87F6-A2D9EB7775A3}" destId="{EAD92D03-3138-45DC-84EE-2B72B099E950}" srcOrd="0" destOrd="0" parTransId="{0BF26C08-4880-4EB4-856B-CF3B27A1D4A8}" sibTransId="{CC6FF3B5-FFC2-4F1A-AA46-161B8607526A}"/>
    <dgm:cxn modelId="{949072E0-4A28-47D1-A04C-D1756A08A331}" type="presOf" srcId="{4BFF60B0-A756-4272-87F6-A2D9EB7775A3}" destId="{03A2DAD3-737B-4A0E-8463-418C2CB6645B}" srcOrd="0" destOrd="0" presId="urn:microsoft.com/office/officeart/2005/8/layout/process4"/>
    <dgm:cxn modelId="{EBEC6F90-E501-4402-AB1D-2287C58277F5}" srcId="{540216BE-43FC-4559-8CBA-8437AB582EF1}" destId="{9B1A8D29-ED23-4583-BD5E-EEE9513F8055}" srcOrd="0" destOrd="0" parTransId="{22A04459-A215-4387-B2D9-E31A488CFDD0}" sibTransId="{5E76E22C-14BC-4E65-8617-8B11B45A85BD}"/>
    <dgm:cxn modelId="{6AABCEBA-482F-490F-85FC-1263C0DD6BA6}" type="presOf" srcId="{EAD92D03-3138-45DC-84EE-2B72B099E950}" destId="{467569B9-2294-4897-876D-00B825CF8971}" srcOrd="0" destOrd="0" presId="urn:microsoft.com/office/officeart/2005/8/layout/process4"/>
    <dgm:cxn modelId="{487E8F23-5482-4F2A-AD5E-2EFC63CC9B51}" type="presOf" srcId="{04C13956-D40D-412A-B7FB-4A719C3E6B32}" destId="{A7D07BD7-BC70-4C69-B725-525C3931F96B}" srcOrd="0" destOrd="0" presId="urn:microsoft.com/office/officeart/2005/8/layout/process4"/>
    <dgm:cxn modelId="{321BE6D3-C56C-4E2A-A428-B5110EED11D5}" type="presOf" srcId="{E9E0E8B3-EA48-4472-BF70-71794B391A8E}" destId="{27D5C18A-29A5-4E46-8413-FB4E588A0458}" srcOrd="0" destOrd="0" presId="urn:microsoft.com/office/officeart/2005/8/layout/process4"/>
    <dgm:cxn modelId="{8430141C-3EC3-4AAD-AD7E-E374492A6CD2}" type="presOf" srcId="{04C13956-D40D-412A-B7FB-4A719C3E6B32}" destId="{665DF277-68AE-4188-BCAD-E36FC163B059}" srcOrd="1" destOrd="0" presId="urn:microsoft.com/office/officeart/2005/8/layout/process4"/>
    <dgm:cxn modelId="{9397F144-47BC-4DFF-A1CA-C00B0E9635BD}" srcId="{E9E0E8B3-EA48-4472-BF70-71794B391A8E}" destId="{04C13956-D40D-412A-B7FB-4A719C3E6B32}" srcOrd="2" destOrd="0" parTransId="{D5943F60-D1F4-4D2B-A105-35EF0E07680E}" sibTransId="{30EBD4D5-1A50-46A2-8EF9-0ADCC9037F72}"/>
    <dgm:cxn modelId="{DEEEEC94-B64C-41F8-924B-CAAED020E55D}" type="presOf" srcId="{C22770D5-68B2-4DFF-BECC-2548EDACBB7C}" destId="{DF7E489F-F4EA-41A9-B215-F04CCFBE57CF}" srcOrd="0" destOrd="0" presId="urn:microsoft.com/office/officeart/2005/8/layout/process4"/>
    <dgm:cxn modelId="{28B5C22F-6674-41FE-A682-215819629354}" srcId="{C22770D5-68B2-4DFF-BECC-2548EDACBB7C}" destId="{28EB0C0C-9565-4F93-BBDD-736481E5DD7B}" srcOrd="0" destOrd="0" parTransId="{F6AF077E-325D-4926-82B0-5EDCAE4384F5}" sibTransId="{3CD87486-52B6-48FC-A65B-E7237E8D8027}"/>
    <dgm:cxn modelId="{99847317-0C7B-4C6B-A375-1C5BDAEAB297}" type="presOf" srcId="{540216BE-43FC-4559-8CBA-8437AB582EF1}" destId="{3F8EAC0A-6795-46C6-BDAE-24B83692A4A6}" srcOrd="1" destOrd="0" presId="urn:microsoft.com/office/officeart/2005/8/layout/process4"/>
    <dgm:cxn modelId="{3BC1CD90-A542-4844-B879-3C8F5A3215B0}" type="presOf" srcId="{3755741C-E595-4472-AF16-49E30BEB1513}" destId="{16AB84CC-3034-4563-8FBC-978DDA42D5D9}" srcOrd="0" destOrd="0" presId="urn:microsoft.com/office/officeart/2005/8/layout/process4"/>
    <dgm:cxn modelId="{F8DAF565-DBCA-4F22-B4EE-2FB0BFAED699}" srcId="{04C13956-D40D-412A-B7FB-4A719C3E6B32}" destId="{3755741C-E595-4472-AF16-49E30BEB1513}" srcOrd="0" destOrd="0" parTransId="{5904F265-2BD4-444F-BEFC-32214BC2C9D9}" sibTransId="{24A42B28-7476-47BF-8920-BC0F2BBDC197}"/>
    <dgm:cxn modelId="{49DAF870-6ECE-4A09-93B5-AE7332FD05B3}" type="presOf" srcId="{28EB0C0C-9565-4F93-BBDD-736481E5DD7B}" destId="{7F00E2E6-D979-4500-81E0-E7B4BC6A02A2}" srcOrd="0" destOrd="0" presId="urn:microsoft.com/office/officeart/2005/8/layout/process4"/>
    <dgm:cxn modelId="{3232E3A0-8F12-4E57-BCE9-3EF1616114D0}" type="presOf" srcId="{C22770D5-68B2-4DFF-BECC-2548EDACBB7C}" destId="{4753A02C-5E91-48C2-B3E9-4114F45675A7}" srcOrd="1" destOrd="0" presId="urn:microsoft.com/office/officeart/2005/8/layout/process4"/>
    <dgm:cxn modelId="{EBCB1A26-DC8E-4E67-A503-590F48EBA75F}" type="presOf" srcId="{540216BE-43FC-4559-8CBA-8437AB582EF1}" destId="{FBBC71D1-CA92-4E4B-921A-456239798485}" srcOrd="0" destOrd="0" presId="urn:microsoft.com/office/officeart/2005/8/layout/process4"/>
    <dgm:cxn modelId="{8B6BF9D6-5657-4E33-81E5-C8D0341EF10A}" type="presOf" srcId="{4BFF60B0-A756-4272-87F6-A2D9EB7775A3}" destId="{5B4990F4-6560-4B4D-8D72-3A7C3CE2648D}" srcOrd="1" destOrd="0" presId="urn:microsoft.com/office/officeart/2005/8/layout/process4"/>
    <dgm:cxn modelId="{47674E16-691D-4551-94C8-C85B1E54EF4D}" type="presOf" srcId="{9B1A8D29-ED23-4583-BD5E-EEE9513F8055}" destId="{D2E0434D-20A4-4938-9421-467A3E7909B8}" srcOrd="0" destOrd="0" presId="urn:microsoft.com/office/officeart/2005/8/layout/process4"/>
    <dgm:cxn modelId="{6D65C17B-1310-43FF-A1A2-0B8AD7D1D776}" srcId="{E9E0E8B3-EA48-4472-BF70-71794B391A8E}" destId="{4BFF60B0-A756-4272-87F6-A2D9EB7775A3}" srcOrd="0" destOrd="0" parTransId="{562F3198-C662-4D00-B9F0-8620CFA3102B}" sibTransId="{D979EA16-F74C-4F94-8198-99BAF705ECC4}"/>
    <dgm:cxn modelId="{5D9ABDEE-38FF-43FD-AD82-BE7F07543F3B}" type="presParOf" srcId="{27D5C18A-29A5-4E46-8413-FB4E588A0458}" destId="{CF2F0802-CF0A-4248-9C93-66993B04BC80}" srcOrd="0" destOrd="0" presId="urn:microsoft.com/office/officeart/2005/8/layout/process4"/>
    <dgm:cxn modelId="{DB45E517-209B-4A5E-94AB-2639A0E05E2E}" type="presParOf" srcId="{CF2F0802-CF0A-4248-9C93-66993B04BC80}" destId="{DF7E489F-F4EA-41A9-B215-F04CCFBE57CF}" srcOrd="0" destOrd="0" presId="urn:microsoft.com/office/officeart/2005/8/layout/process4"/>
    <dgm:cxn modelId="{86BD24DE-2708-4083-8994-381ECE63BA44}" type="presParOf" srcId="{CF2F0802-CF0A-4248-9C93-66993B04BC80}" destId="{4753A02C-5E91-48C2-B3E9-4114F45675A7}" srcOrd="1" destOrd="0" presId="urn:microsoft.com/office/officeart/2005/8/layout/process4"/>
    <dgm:cxn modelId="{6451BDFA-CCFC-499F-B57E-15579174180F}" type="presParOf" srcId="{CF2F0802-CF0A-4248-9C93-66993B04BC80}" destId="{127B96B8-AD87-4995-8C5B-2C46670431C5}" srcOrd="2" destOrd="0" presId="urn:microsoft.com/office/officeart/2005/8/layout/process4"/>
    <dgm:cxn modelId="{2E425A28-114B-42BF-BFD0-9249CABF2A4F}" type="presParOf" srcId="{127B96B8-AD87-4995-8C5B-2C46670431C5}" destId="{7F00E2E6-D979-4500-81E0-E7B4BC6A02A2}" srcOrd="0" destOrd="0" presId="urn:microsoft.com/office/officeart/2005/8/layout/process4"/>
    <dgm:cxn modelId="{7E84DB14-94FE-4EBB-9DC9-7A8648CE94C7}" type="presParOf" srcId="{27D5C18A-29A5-4E46-8413-FB4E588A0458}" destId="{19D234D3-9018-48A3-9F7F-C16466A20EC5}" srcOrd="1" destOrd="0" presId="urn:microsoft.com/office/officeart/2005/8/layout/process4"/>
    <dgm:cxn modelId="{049A42FA-1E5F-43B7-84DE-FA0D3D19356B}" type="presParOf" srcId="{27D5C18A-29A5-4E46-8413-FB4E588A0458}" destId="{53ABF595-3297-4B0E-8FEF-74C89DA0C575}" srcOrd="2" destOrd="0" presId="urn:microsoft.com/office/officeart/2005/8/layout/process4"/>
    <dgm:cxn modelId="{CF6EC6A9-EE6B-4D24-9A80-4C0800D05D0C}" type="presParOf" srcId="{53ABF595-3297-4B0E-8FEF-74C89DA0C575}" destId="{A7D07BD7-BC70-4C69-B725-525C3931F96B}" srcOrd="0" destOrd="0" presId="urn:microsoft.com/office/officeart/2005/8/layout/process4"/>
    <dgm:cxn modelId="{1456111B-54A3-44CD-92C9-16B6D87651FB}" type="presParOf" srcId="{53ABF595-3297-4B0E-8FEF-74C89DA0C575}" destId="{665DF277-68AE-4188-BCAD-E36FC163B059}" srcOrd="1" destOrd="0" presId="urn:microsoft.com/office/officeart/2005/8/layout/process4"/>
    <dgm:cxn modelId="{44D03308-9A73-46F0-A2E4-B00E5C9D0007}" type="presParOf" srcId="{53ABF595-3297-4B0E-8FEF-74C89DA0C575}" destId="{708DF47E-3EF5-4CF3-89A2-02418E406320}" srcOrd="2" destOrd="0" presId="urn:microsoft.com/office/officeart/2005/8/layout/process4"/>
    <dgm:cxn modelId="{724AD021-66FC-4784-B170-B9CD1C1209B9}" type="presParOf" srcId="{708DF47E-3EF5-4CF3-89A2-02418E406320}" destId="{16AB84CC-3034-4563-8FBC-978DDA42D5D9}" srcOrd="0" destOrd="0" presId="urn:microsoft.com/office/officeart/2005/8/layout/process4"/>
    <dgm:cxn modelId="{7EE620F8-FA96-4BB4-9A91-54A70F3B8FA8}" type="presParOf" srcId="{27D5C18A-29A5-4E46-8413-FB4E588A0458}" destId="{3F7469DB-3E69-442A-A9C9-CC8385FF2369}" srcOrd="3" destOrd="0" presId="urn:microsoft.com/office/officeart/2005/8/layout/process4"/>
    <dgm:cxn modelId="{8E61A513-74B9-48C9-B712-70951732927F}" type="presParOf" srcId="{27D5C18A-29A5-4E46-8413-FB4E588A0458}" destId="{8915CCE6-52D6-4821-B1DA-8574031647C0}" srcOrd="4" destOrd="0" presId="urn:microsoft.com/office/officeart/2005/8/layout/process4"/>
    <dgm:cxn modelId="{E2CE6089-0468-4D5D-BFAD-37D96D3447F4}" type="presParOf" srcId="{8915CCE6-52D6-4821-B1DA-8574031647C0}" destId="{FBBC71D1-CA92-4E4B-921A-456239798485}" srcOrd="0" destOrd="0" presId="urn:microsoft.com/office/officeart/2005/8/layout/process4"/>
    <dgm:cxn modelId="{3A4EB5FA-9C5D-45A3-8542-AEC5F403CC85}" type="presParOf" srcId="{8915CCE6-52D6-4821-B1DA-8574031647C0}" destId="{3F8EAC0A-6795-46C6-BDAE-24B83692A4A6}" srcOrd="1" destOrd="0" presId="urn:microsoft.com/office/officeart/2005/8/layout/process4"/>
    <dgm:cxn modelId="{DFCFCE58-5752-4734-9F45-C1A817920657}" type="presParOf" srcId="{8915CCE6-52D6-4821-B1DA-8574031647C0}" destId="{7E888911-2F98-4E62-98A7-B6048CCACA91}" srcOrd="2" destOrd="0" presId="urn:microsoft.com/office/officeart/2005/8/layout/process4"/>
    <dgm:cxn modelId="{B2484466-07CC-4873-B8A1-F01A06C90745}" type="presParOf" srcId="{7E888911-2F98-4E62-98A7-B6048CCACA91}" destId="{D2E0434D-20A4-4938-9421-467A3E7909B8}" srcOrd="0" destOrd="0" presId="urn:microsoft.com/office/officeart/2005/8/layout/process4"/>
    <dgm:cxn modelId="{CCB20EBE-292D-4F5D-9ED5-1CB8EFFB3554}" type="presParOf" srcId="{27D5C18A-29A5-4E46-8413-FB4E588A0458}" destId="{B9771D30-A839-4421-9C2D-E666ADDC0E22}" srcOrd="5" destOrd="0" presId="urn:microsoft.com/office/officeart/2005/8/layout/process4"/>
    <dgm:cxn modelId="{912F7E8A-9CB2-44F5-8DEC-2D9E40D12AE3}" type="presParOf" srcId="{27D5C18A-29A5-4E46-8413-FB4E588A0458}" destId="{9A5F4341-FCF9-4B0C-B213-D825E373D840}" srcOrd="6" destOrd="0" presId="urn:microsoft.com/office/officeart/2005/8/layout/process4"/>
    <dgm:cxn modelId="{2E782A90-F1DC-4FC4-AAEF-2EE8BC72DC93}" type="presParOf" srcId="{9A5F4341-FCF9-4B0C-B213-D825E373D840}" destId="{03A2DAD3-737B-4A0E-8463-418C2CB6645B}" srcOrd="0" destOrd="0" presId="urn:microsoft.com/office/officeart/2005/8/layout/process4"/>
    <dgm:cxn modelId="{90FFBA56-EA6F-4DDC-A17E-B65362EA0DF7}" type="presParOf" srcId="{9A5F4341-FCF9-4B0C-B213-D825E373D840}" destId="{5B4990F4-6560-4B4D-8D72-3A7C3CE2648D}" srcOrd="1" destOrd="0" presId="urn:microsoft.com/office/officeart/2005/8/layout/process4"/>
    <dgm:cxn modelId="{C62E7447-2C95-4C6F-A107-98DEDC13293D}" type="presParOf" srcId="{9A5F4341-FCF9-4B0C-B213-D825E373D840}" destId="{EC1490F4-BA3B-4F15-AC4D-3443D27AB89E}" srcOrd="2" destOrd="0" presId="urn:microsoft.com/office/officeart/2005/8/layout/process4"/>
    <dgm:cxn modelId="{CA7E2255-8A7D-4B6A-9438-B05B5E37F187}" type="presParOf" srcId="{EC1490F4-BA3B-4F15-AC4D-3443D27AB89E}" destId="{467569B9-2294-4897-876D-00B825CF897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3A02C-5E91-48C2-B3E9-4114F45675A7}">
      <dsp:nvSpPr>
        <dsp:cNvPr id="0" name=""/>
        <dsp:cNvSpPr/>
      </dsp:nvSpPr>
      <dsp:spPr>
        <a:xfrm>
          <a:off x="0" y="5164694"/>
          <a:ext cx="12673407" cy="11299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Communiquer </a:t>
          </a:r>
          <a:endParaRPr lang="fr-FR" sz="3600" b="1" kern="1200" dirty="0"/>
        </a:p>
      </dsp:txBody>
      <dsp:txXfrm>
        <a:off x="0" y="5164694"/>
        <a:ext cx="12673407" cy="610150"/>
      </dsp:txXfrm>
    </dsp:sp>
    <dsp:sp modelId="{7F00E2E6-D979-4500-81E0-E7B4BC6A02A2}">
      <dsp:nvSpPr>
        <dsp:cNvPr id="0" name=""/>
        <dsp:cNvSpPr/>
      </dsp:nvSpPr>
      <dsp:spPr>
        <a:xfrm>
          <a:off x="0" y="5752247"/>
          <a:ext cx="12673407" cy="51975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/>
            <a:t>Résultats atteints et objectifs</a:t>
          </a:r>
          <a:endParaRPr lang="fr-FR" sz="3000" b="1" kern="1200" dirty="0"/>
        </a:p>
      </dsp:txBody>
      <dsp:txXfrm>
        <a:off x="0" y="5752247"/>
        <a:ext cx="12673407" cy="519758"/>
      </dsp:txXfrm>
    </dsp:sp>
    <dsp:sp modelId="{665DF277-68AE-4188-BCAD-E36FC163B059}">
      <dsp:nvSpPr>
        <dsp:cNvPr id="0" name=""/>
        <dsp:cNvSpPr/>
      </dsp:nvSpPr>
      <dsp:spPr>
        <a:xfrm rot="10800000">
          <a:off x="0" y="3443843"/>
          <a:ext cx="12673407" cy="1737799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/>
            <a:t>Évaluer le système de gestion et les résultats</a:t>
          </a:r>
          <a:endParaRPr lang="fr-FR" sz="3600" b="1" kern="1200" dirty="0"/>
        </a:p>
      </dsp:txBody>
      <dsp:txXfrm rot="-10800000">
        <a:off x="0" y="3443843"/>
        <a:ext cx="12673407" cy="609967"/>
      </dsp:txXfrm>
    </dsp:sp>
    <dsp:sp modelId="{16AB84CC-3034-4563-8FBC-978DDA42D5D9}">
      <dsp:nvSpPr>
        <dsp:cNvPr id="0" name=""/>
        <dsp:cNvSpPr/>
      </dsp:nvSpPr>
      <dsp:spPr>
        <a:xfrm>
          <a:off x="0" y="4053810"/>
          <a:ext cx="12673407" cy="5196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b="1" kern="1200" dirty="0" smtClean="0"/>
            <a:t>Audit</a:t>
          </a:r>
          <a:endParaRPr lang="fr-FR" sz="3000" b="1" kern="1200" dirty="0"/>
        </a:p>
      </dsp:txBody>
      <dsp:txXfrm>
        <a:off x="0" y="4053810"/>
        <a:ext cx="12673407" cy="519602"/>
      </dsp:txXfrm>
    </dsp:sp>
    <dsp:sp modelId="{3F8EAC0A-6795-46C6-BDAE-24B83692A4A6}">
      <dsp:nvSpPr>
        <dsp:cNvPr id="0" name=""/>
        <dsp:cNvSpPr/>
      </dsp:nvSpPr>
      <dsp:spPr>
        <a:xfrm rot="10800000">
          <a:off x="0" y="1722991"/>
          <a:ext cx="12673407" cy="1737799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i="0" kern="1200" dirty="0" smtClean="0"/>
            <a:t>Mise en place du système de gestion de l’environnement</a:t>
          </a:r>
          <a:endParaRPr lang="fr-FR" sz="3600" b="1" kern="1200" dirty="0"/>
        </a:p>
      </dsp:txBody>
      <dsp:txXfrm rot="-10800000">
        <a:off x="0" y="1722991"/>
        <a:ext cx="12673407" cy="609967"/>
      </dsp:txXfrm>
    </dsp:sp>
    <dsp:sp modelId="{D2E0434D-20A4-4938-9421-467A3E7909B8}">
      <dsp:nvSpPr>
        <dsp:cNvPr id="0" name=""/>
        <dsp:cNvSpPr/>
      </dsp:nvSpPr>
      <dsp:spPr>
        <a:xfrm>
          <a:off x="0" y="2332959"/>
          <a:ext cx="12673407" cy="5196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Définir objectifs-Assurer la mise en place du SME (qualification, Docs et COM) </a:t>
          </a:r>
          <a:endParaRPr lang="fr-FR" sz="3000" kern="1200" dirty="0"/>
        </a:p>
      </dsp:txBody>
      <dsp:txXfrm>
        <a:off x="0" y="2332959"/>
        <a:ext cx="12673407" cy="519602"/>
      </dsp:txXfrm>
    </dsp:sp>
    <dsp:sp modelId="{5B4990F4-6560-4B4D-8D72-3A7C3CE2648D}">
      <dsp:nvSpPr>
        <dsp:cNvPr id="0" name=""/>
        <dsp:cNvSpPr/>
      </dsp:nvSpPr>
      <dsp:spPr>
        <a:xfrm rot="10800000">
          <a:off x="0" y="2140"/>
          <a:ext cx="12673407" cy="1737799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/>
            <a:t>Analyse environnementale</a:t>
          </a:r>
          <a:endParaRPr lang="fr-FR" sz="3200" b="1" kern="1200" dirty="0"/>
        </a:p>
      </dsp:txBody>
      <dsp:txXfrm rot="-10800000">
        <a:off x="0" y="2140"/>
        <a:ext cx="12673407" cy="609967"/>
      </dsp:txXfrm>
    </dsp:sp>
    <dsp:sp modelId="{467569B9-2294-4897-876D-00B825CF8971}">
      <dsp:nvSpPr>
        <dsp:cNvPr id="0" name=""/>
        <dsp:cNvSpPr/>
      </dsp:nvSpPr>
      <dsp:spPr>
        <a:xfrm>
          <a:off x="0" y="612108"/>
          <a:ext cx="12673407" cy="5196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Identification des impacts – des exigences légales</a:t>
          </a:r>
          <a:endParaRPr lang="fr-FR" sz="3000" kern="1200" dirty="0"/>
        </a:p>
      </dsp:txBody>
      <dsp:txXfrm>
        <a:off x="0" y="612108"/>
        <a:ext cx="12673407" cy="519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BFF9B-0E59-49AF-BD02-BA91316D5BBF}" type="datetimeFigureOut">
              <a:rPr lang="fr-FR" smtClean="0"/>
              <a:pPr/>
              <a:t>21/12/2020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AB030-6667-43A9-8F92-F972848D48DB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l" defTabSz="123444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225" y="1473101"/>
            <a:ext cx="10801350" cy="3133725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225" y="4727675"/>
            <a:ext cx="10801350" cy="2173188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670" indent="0" algn="ctr">
              <a:buNone/>
              <a:defRPr sz="2500"/>
            </a:lvl2pPr>
            <a:lvl3pPr marL="1123340" indent="0" algn="ctr">
              <a:buNone/>
              <a:defRPr sz="2200"/>
            </a:lvl3pPr>
            <a:lvl4pPr marL="1685011" indent="0" algn="ctr">
              <a:buNone/>
              <a:defRPr sz="2000"/>
            </a:lvl4pPr>
            <a:lvl5pPr marL="2246681" indent="0" algn="ctr">
              <a:buNone/>
              <a:defRPr sz="2000"/>
            </a:lvl5pPr>
            <a:lvl6pPr marL="2808351" indent="0" algn="ctr">
              <a:buNone/>
              <a:defRPr sz="2000"/>
            </a:lvl6pPr>
            <a:lvl7pPr marL="3370021" indent="0" algn="ctr">
              <a:buNone/>
              <a:defRPr sz="2000"/>
            </a:lvl7pPr>
            <a:lvl8pPr marL="3931691" indent="0" algn="ctr">
              <a:buNone/>
              <a:defRPr sz="2000"/>
            </a:lvl8pPr>
            <a:lvl9pPr marL="4493362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BA6C-36C6-4479-9C73-A4DAF7E5B340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57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6860-8D6C-4D95-A446-DDDCDEB85C46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1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6288" y="479227"/>
            <a:ext cx="3105388" cy="762803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124" y="479227"/>
            <a:ext cx="9136142" cy="762803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56BE8-5A96-42E4-96C5-234C97EF37A1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151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02057" y="3767708"/>
            <a:ext cx="7007438" cy="933294"/>
          </a:xfrm>
        </p:spPr>
        <p:txBody>
          <a:bodyPr>
            <a:normAutofit/>
          </a:bodyPr>
          <a:lstStyle>
            <a:lvl1pPr algn="ctr">
              <a:defRPr sz="4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BF1C-67AB-467E-A173-FED9456B4623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7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3B01-78C4-41CF-920B-EF67676E3936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0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23" y="2244032"/>
            <a:ext cx="12421553" cy="374421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623" y="6023671"/>
            <a:ext cx="12421553" cy="1968995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67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3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0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66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83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0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16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33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30B5-83FD-48F6-9FE1-5CFD1FA05873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0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124" y="2396133"/>
            <a:ext cx="6120765" cy="571113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911" y="2396133"/>
            <a:ext cx="6120765" cy="571113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A5E5-9586-4298-BC74-00BCCFC12405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8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999" y="479227"/>
            <a:ext cx="12421553" cy="173980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2000" y="2206526"/>
            <a:ext cx="6092636" cy="108138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70" indent="0">
              <a:buNone/>
              <a:defRPr sz="2500" b="1"/>
            </a:lvl2pPr>
            <a:lvl3pPr marL="1123340" indent="0">
              <a:buNone/>
              <a:defRPr sz="2200" b="1"/>
            </a:lvl3pPr>
            <a:lvl4pPr marL="1685011" indent="0">
              <a:buNone/>
              <a:defRPr sz="2000" b="1"/>
            </a:lvl4pPr>
            <a:lvl5pPr marL="2246681" indent="0">
              <a:buNone/>
              <a:defRPr sz="2000" b="1"/>
            </a:lvl5pPr>
            <a:lvl6pPr marL="2808351" indent="0">
              <a:buNone/>
              <a:defRPr sz="2000" b="1"/>
            </a:lvl6pPr>
            <a:lvl7pPr marL="3370021" indent="0">
              <a:buNone/>
              <a:defRPr sz="2000" b="1"/>
            </a:lvl7pPr>
            <a:lvl8pPr marL="3931691" indent="0">
              <a:buNone/>
              <a:defRPr sz="2000" b="1"/>
            </a:lvl8pPr>
            <a:lvl9pPr marL="4493362" indent="0">
              <a:buNone/>
              <a:defRPr sz="20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000" y="3287911"/>
            <a:ext cx="6092636" cy="483602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911" y="2206526"/>
            <a:ext cx="6122641" cy="1081385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670" indent="0">
              <a:buNone/>
              <a:defRPr sz="2500" b="1"/>
            </a:lvl2pPr>
            <a:lvl3pPr marL="1123340" indent="0">
              <a:buNone/>
              <a:defRPr sz="2200" b="1"/>
            </a:lvl3pPr>
            <a:lvl4pPr marL="1685011" indent="0">
              <a:buNone/>
              <a:defRPr sz="2000" b="1"/>
            </a:lvl4pPr>
            <a:lvl5pPr marL="2246681" indent="0">
              <a:buNone/>
              <a:defRPr sz="2000" b="1"/>
            </a:lvl5pPr>
            <a:lvl6pPr marL="2808351" indent="0">
              <a:buNone/>
              <a:defRPr sz="2000" b="1"/>
            </a:lvl6pPr>
            <a:lvl7pPr marL="3370021" indent="0">
              <a:buNone/>
              <a:defRPr sz="2000" b="1"/>
            </a:lvl7pPr>
            <a:lvl8pPr marL="3931691" indent="0">
              <a:buNone/>
              <a:defRPr sz="2000" b="1"/>
            </a:lvl8pPr>
            <a:lvl9pPr marL="4493362" indent="0">
              <a:buNone/>
              <a:defRPr sz="20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911" y="3287911"/>
            <a:ext cx="6122641" cy="483602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9191-24A0-4262-8A4E-35E1A813E10A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15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FA912-7F73-490F-AC78-87C200DFAE06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72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AF4D-C0C5-47E1-BF14-6390B1510DC6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06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0" y="600075"/>
            <a:ext cx="4644955" cy="2100263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2641" y="1295996"/>
            <a:ext cx="7290911" cy="639663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000" y="2700338"/>
            <a:ext cx="4644955" cy="5002709"/>
          </a:xfrm>
        </p:spPr>
        <p:txBody>
          <a:bodyPr/>
          <a:lstStyle>
            <a:lvl1pPr marL="0" indent="0">
              <a:buNone/>
              <a:defRPr sz="2000"/>
            </a:lvl1pPr>
            <a:lvl2pPr marL="561670" indent="0">
              <a:buNone/>
              <a:defRPr sz="1700"/>
            </a:lvl2pPr>
            <a:lvl3pPr marL="1123340" indent="0">
              <a:buNone/>
              <a:defRPr sz="1500"/>
            </a:lvl3pPr>
            <a:lvl4pPr marL="1685011" indent="0">
              <a:buNone/>
              <a:defRPr sz="1200"/>
            </a:lvl4pPr>
            <a:lvl5pPr marL="2246681" indent="0">
              <a:buNone/>
              <a:defRPr sz="1200"/>
            </a:lvl5pPr>
            <a:lvl6pPr marL="2808351" indent="0">
              <a:buNone/>
              <a:defRPr sz="1200"/>
            </a:lvl6pPr>
            <a:lvl7pPr marL="3370021" indent="0">
              <a:buNone/>
              <a:defRPr sz="1200"/>
            </a:lvl7pPr>
            <a:lvl8pPr marL="3931691" indent="0">
              <a:buNone/>
              <a:defRPr sz="1200"/>
            </a:lvl8pPr>
            <a:lvl9pPr marL="4493362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604C-8378-4C25-B476-2C22CBA4F65B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8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000" y="600075"/>
            <a:ext cx="4644955" cy="2100263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22641" y="1295996"/>
            <a:ext cx="7290911" cy="6396633"/>
          </a:xfrm>
        </p:spPr>
        <p:txBody>
          <a:bodyPr/>
          <a:lstStyle>
            <a:lvl1pPr marL="0" indent="0">
              <a:buNone/>
              <a:defRPr sz="3900"/>
            </a:lvl1pPr>
            <a:lvl2pPr marL="561670" indent="0">
              <a:buNone/>
              <a:defRPr sz="3400"/>
            </a:lvl2pPr>
            <a:lvl3pPr marL="1123340" indent="0">
              <a:buNone/>
              <a:defRPr sz="2900"/>
            </a:lvl3pPr>
            <a:lvl4pPr marL="1685011" indent="0">
              <a:buNone/>
              <a:defRPr sz="2500"/>
            </a:lvl4pPr>
            <a:lvl5pPr marL="2246681" indent="0">
              <a:buNone/>
              <a:defRPr sz="2500"/>
            </a:lvl5pPr>
            <a:lvl6pPr marL="2808351" indent="0">
              <a:buNone/>
              <a:defRPr sz="2500"/>
            </a:lvl6pPr>
            <a:lvl7pPr marL="3370021" indent="0">
              <a:buNone/>
              <a:defRPr sz="2500"/>
            </a:lvl7pPr>
            <a:lvl8pPr marL="3931691" indent="0">
              <a:buNone/>
              <a:defRPr sz="2500"/>
            </a:lvl8pPr>
            <a:lvl9pPr marL="4493362" indent="0">
              <a:buNone/>
              <a:defRPr sz="25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2000" y="2700338"/>
            <a:ext cx="4644955" cy="5002709"/>
          </a:xfrm>
        </p:spPr>
        <p:txBody>
          <a:bodyPr/>
          <a:lstStyle>
            <a:lvl1pPr marL="0" indent="0">
              <a:buNone/>
              <a:defRPr sz="2000"/>
            </a:lvl1pPr>
            <a:lvl2pPr marL="561670" indent="0">
              <a:buNone/>
              <a:defRPr sz="1700"/>
            </a:lvl2pPr>
            <a:lvl3pPr marL="1123340" indent="0">
              <a:buNone/>
              <a:defRPr sz="1500"/>
            </a:lvl3pPr>
            <a:lvl4pPr marL="1685011" indent="0">
              <a:buNone/>
              <a:defRPr sz="1200"/>
            </a:lvl4pPr>
            <a:lvl5pPr marL="2246681" indent="0">
              <a:buNone/>
              <a:defRPr sz="1200"/>
            </a:lvl5pPr>
            <a:lvl6pPr marL="2808351" indent="0">
              <a:buNone/>
              <a:defRPr sz="1200"/>
            </a:lvl6pPr>
            <a:lvl7pPr marL="3370021" indent="0">
              <a:buNone/>
              <a:defRPr sz="1200"/>
            </a:lvl7pPr>
            <a:lvl8pPr marL="3931691" indent="0">
              <a:buNone/>
              <a:defRPr sz="1200"/>
            </a:lvl8pPr>
            <a:lvl9pPr marL="4493362" indent="0">
              <a:buNone/>
              <a:defRPr sz="1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0185-F84E-418A-935D-13492BB3531C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436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124" y="479227"/>
            <a:ext cx="12421553" cy="1739801"/>
          </a:xfrm>
          <a:prstGeom prst="rect">
            <a:avLst/>
          </a:prstGeom>
        </p:spPr>
        <p:txBody>
          <a:bodyPr vert="horz" lIns="112334" tIns="56167" rIns="112334" bIns="56167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124" y="2396133"/>
            <a:ext cx="12421553" cy="5711131"/>
          </a:xfrm>
          <a:prstGeom prst="rect">
            <a:avLst/>
          </a:prstGeom>
        </p:spPr>
        <p:txBody>
          <a:bodyPr vert="horz" lIns="112334" tIns="56167" rIns="112334" bIns="56167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24" y="8342710"/>
            <a:ext cx="3240405" cy="479227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560C-9339-4202-A865-7FFCB8A93752}" type="datetime1">
              <a:rPr lang="fr-FR" smtClean="0"/>
              <a:pPr/>
              <a:t>21/12/2020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596" y="8342710"/>
            <a:ext cx="4860608" cy="479227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1271" y="8342710"/>
            <a:ext cx="3240405" cy="479227"/>
          </a:xfrm>
          <a:prstGeom prst="rect">
            <a:avLst/>
          </a:prstGeom>
        </p:spPr>
        <p:txBody>
          <a:bodyPr vert="horz" lIns="112334" tIns="56167" rIns="112334" bIns="5616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C369F-A315-4D62-8E67-44CA2DFD81A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99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112334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835" indent="-280835" algn="l" defTabSz="1123340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505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176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5846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7516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186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0856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2527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197" indent="-280835" algn="l" defTabSz="1123340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67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340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01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668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835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1691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3362" algn="l" defTabSz="11233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ssohqe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et-ademe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2020-2021</a:t>
            </a:r>
            <a:endParaRPr lang="fr-FR" sz="3200" b="1" dirty="0"/>
          </a:p>
        </p:txBody>
      </p:sp>
      <p:pic>
        <p:nvPicPr>
          <p:cNvPr id="5" name="Image 4" descr="logo uni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EE"/>
              </a:clrFrom>
              <a:clrTo>
                <a:srgbClr val="FFFDEE">
                  <a:alpha val="0"/>
                </a:srgbClr>
              </a:clrTo>
            </a:clrChange>
          </a:blip>
          <a:srcRect l="23669" r="11966" b="5237"/>
          <a:stretch>
            <a:fillRect/>
          </a:stretch>
        </p:blipFill>
        <p:spPr>
          <a:xfrm>
            <a:off x="0" y="3"/>
            <a:ext cx="2016324" cy="190827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02792" y="5868714"/>
            <a:ext cx="7596216" cy="2412000"/>
          </a:xfrm>
          <a:solidFill>
            <a:schemeClr val="bg1">
              <a:alpha val="27000"/>
            </a:schemeClr>
          </a:solidFill>
        </p:spPr>
        <p:txBody>
          <a:bodyPr anchor="ctr"/>
          <a:lstStyle/>
          <a:p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 </a:t>
            </a:r>
            <a:r>
              <a:rPr lang="fr-FR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Amina MELLAKH-ABBASSI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00200" y="252090"/>
            <a:ext cx="1260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Université Badji Mokhtar-Annaba          Faculté des Sciences de la Terre</a:t>
            </a:r>
          </a:p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Département d’aménagement du Territoire</a:t>
            </a:r>
          </a:p>
          <a:p>
            <a:pPr algn="ctr"/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 2 AMUR</a:t>
            </a:r>
          </a:p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ctrTitle"/>
          </p:nvPr>
        </p:nvSpPr>
        <p:spPr>
          <a:xfrm>
            <a:off x="864196" y="1980282"/>
            <a:ext cx="12673408" cy="4176464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UEM 2 </a:t>
            </a:r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</a:t>
            </a:r>
            <a:b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 Qualité Environnementale </a:t>
            </a:r>
            <a:r>
              <a:rPr lang="fr-FR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HQE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10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36204" y="1404218"/>
            <a:ext cx="129614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 algn="just">
              <a:lnSpc>
                <a:spcPct val="150000"/>
              </a:lnSpc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Aptitude d’un ensemble de caractéristiques intrinsèques à satisfaire des exigences (ISO 9000/2005)</a:t>
            </a:r>
          </a:p>
          <a:p>
            <a:pPr marL="540000" indent="-540000" algn="just" rtl="1">
              <a:lnSpc>
                <a:spcPct val="150000"/>
              </a:lnSpc>
              <a:buClr>
                <a:srgbClr val="FF0000"/>
              </a:buClr>
              <a:buSzPct val="120000"/>
            </a:pPr>
            <a:r>
              <a:rPr lang="ar-DZ" sz="3200" dirty="0" smtClean="0"/>
              <a:t> </a:t>
            </a:r>
            <a:r>
              <a:rPr lang="ar-D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تعني الدقة و الاتقان عبر الالتزام بتطبيق</a:t>
            </a:r>
            <a:r>
              <a:rPr lang="fr-F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D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itchFamily="2" charset="-78"/>
                <a:cs typeface="Sakkal Majalla" pitchFamily="2" charset="-78"/>
              </a:rPr>
              <a:t>المعايير القياسية في الأداء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576164" y="479227"/>
            <a:ext cx="12421553" cy="121302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0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qualité ?</a:t>
            </a:r>
            <a:endParaRPr lang="fr-FR" sz="40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4156" y="5292650"/>
            <a:ext cx="12961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 algn="just">
              <a:lnSpc>
                <a:spcPct val="150000"/>
              </a:lnSpc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b="1" dirty="0" smtClean="0">
                <a:solidFill>
                  <a:srgbClr val="FF0000"/>
                </a:solidFill>
              </a:rPr>
              <a:t>Système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: Ensemble d'éléments corrélés ou interactifs.</a:t>
            </a:r>
          </a:p>
          <a:p>
            <a:pPr marL="540000" indent="-540000" algn="just">
              <a:lnSpc>
                <a:spcPct val="150000"/>
              </a:lnSpc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b="1" dirty="0" smtClean="0">
                <a:solidFill>
                  <a:srgbClr val="FF0000"/>
                </a:solidFill>
              </a:rPr>
              <a:t>Management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Activités coordonnées pour orienter et contrôler un organisme </a:t>
            </a:r>
            <a:endParaRPr lang="fr-FR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itre 16"/>
          <p:cNvSpPr txBox="1">
            <a:spLocks/>
          </p:cNvSpPr>
          <p:nvPr/>
        </p:nvSpPr>
        <p:spPr>
          <a:xfrm>
            <a:off x="432148" y="3996506"/>
            <a:ext cx="12421553" cy="1296144"/>
          </a:xfrm>
          <a:prstGeom prst="rect">
            <a:avLst/>
          </a:prstGeom>
          <a:ln>
            <a:noFill/>
          </a:ln>
        </p:spPr>
        <p:txBody>
          <a:bodyPr vert="horz" lIns="112334" tIns="56167" rIns="112334" bIns="56167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FF0000"/>
              </a:contourClr>
            </a:sp3d>
          </a:bodyPr>
          <a:lstStyle/>
          <a:p>
            <a:pPr marL="0" marR="0" lvl="0" indent="0" algn="l" defTabSz="11233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Système, management?</a:t>
            </a:r>
            <a:endParaRPr kumimoji="0" lang="fr-FR" sz="4000" b="1" i="0" u="none" strike="noStrike" kern="1200" cap="none" spc="0" normalizeH="0" baseline="0" noProof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8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11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8672" y="4440984"/>
            <a:ext cx="1296144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 algn="just">
              <a:lnSpc>
                <a:spcPct val="150000"/>
              </a:lnSpc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Système de management permettant </a:t>
            </a:r>
            <a:r>
              <a:rPr lang="fr-FR" sz="3200" b="1" u="sng" dirty="0" smtClean="0">
                <a:solidFill>
                  <a:srgbClr val="FF0000"/>
                </a:solidFill>
              </a:rPr>
              <a:t>d'orienter et de contrôler un organisme en matière de qualité </a:t>
            </a:r>
          </a:p>
        </p:txBody>
      </p:sp>
      <p:sp>
        <p:nvSpPr>
          <p:cNvPr id="9" name="Titre 16"/>
          <p:cNvSpPr txBox="1">
            <a:spLocks/>
          </p:cNvSpPr>
          <p:nvPr/>
        </p:nvSpPr>
        <p:spPr>
          <a:xfrm>
            <a:off x="216124" y="3304967"/>
            <a:ext cx="12421553" cy="936104"/>
          </a:xfrm>
          <a:prstGeom prst="rect">
            <a:avLst/>
          </a:prstGeom>
        </p:spPr>
        <p:txBody>
          <a:bodyPr vert="horz" lIns="112334" tIns="56167" rIns="112334" bIns="56167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FF0000"/>
              </a:contourClr>
            </a:sp3d>
          </a:bodyPr>
          <a:lstStyle/>
          <a:p>
            <a:pPr lvl="0" defTabSz="1123340">
              <a:lnSpc>
                <a:spcPct val="90000"/>
              </a:lnSpc>
              <a:spcBef>
                <a:spcPct val="0"/>
              </a:spcBef>
            </a:pPr>
            <a:r>
              <a:rPr lang="fr-FR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Système de management de la qualité ? </a:t>
            </a:r>
            <a:endParaRPr kumimoji="0" lang="fr-FR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04156" y="1548234"/>
            <a:ext cx="12961440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indent="-540000" algn="just">
              <a:lnSpc>
                <a:spcPct val="150000"/>
              </a:lnSpc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Système permettant </a:t>
            </a:r>
            <a:r>
              <a:rPr lang="fr-FR" sz="3200" b="1" dirty="0" smtClean="0">
                <a:solidFill>
                  <a:srgbClr val="FF0000"/>
                </a:solidFill>
              </a:rPr>
              <a:t>d</a:t>
            </a:r>
            <a:r>
              <a:rPr lang="fr-FR" sz="3200" b="1" u="sng" dirty="0" smtClean="0">
                <a:solidFill>
                  <a:srgbClr val="FF0000"/>
                </a:solidFill>
              </a:rPr>
              <a:t>'établir une politique et des objectifs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et de les atteindre.</a:t>
            </a:r>
          </a:p>
        </p:txBody>
      </p:sp>
      <p:sp>
        <p:nvSpPr>
          <p:cNvPr id="13" name="Titre 16"/>
          <p:cNvSpPr txBox="1">
            <a:spLocks/>
          </p:cNvSpPr>
          <p:nvPr/>
        </p:nvSpPr>
        <p:spPr>
          <a:xfrm>
            <a:off x="504156" y="612130"/>
            <a:ext cx="12421553" cy="1008112"/>
          </a:xfrm>
          <a:prstGeom prst="rect">
            <a:avLst/>
          </a:prstGeom>
        </p:spPr>
        <p:txBody>
          <a:bodyPr vert="horz" lIns="112334" tIns="56167" rIns="112334" bIns="56167" rtlCol="0"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FF0000"/>
              </a:contourClr>
            </a:sp3d>
          </a:bodyPr>
          <a:lstStyle/>
          <a:p>
            <a:pPr marL="0" marR="0" lvl="0" indent="0" algn="l" defTabSz="11233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 système de management?</a:t>
            </a:r>
            <a:endParaRPr kumimoji="0" lang="fr-FR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2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12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3765565" y="1332210"/>
            <a:ext cx="6870671" cy="875806"/>
          </a:xfrm>
          <a:custGeom>
            <a:avLst/>
            <a:gdLst>
              <a:gd name="connsiteX0" fmla="*/ 0 w 6870671"/>
              <a:gd name="connsiteY0" fmla="*/ 56189 h 561892"/>
              <a:gd name="connsiteX1" fmla="*/ 16457 w 6870671"/>
              <a:gd name="connsiteY1" fmla="*/ 16457 h 561892"/>
              <a:gd name="connsiteX2" fmla="*/ 56189 w 6870671"/>
              <a:gd name="connsiteY2" fmla="*/ 0 h 561892"/>
              <a:gd name="connsiteX3" fmla="*/ 6814482 w 6870671"/>
              <a:gd name="connsiteY3" fmla="*/ 0 h 561892"/>
              <a:gd name="connsiteX4" fmla="*/ 6854214 w 6870671"/>
              <a:gd name="connsiteY4" fmla="*/ 16457 h 561892"/>
              <a:gd name="connsiteX5" fmla="*/ 6870671 w 6870671"/>
              <a:gd name="connsiteY5" fmla="*/ 56189 h 561892"/>
              <a:gd name="connsiteX6" fmla="*/ 6870671 w 6870671"/>
              <a:gd name="connsiteY6" fmla="*/ 505703 h 561892"/>
              <a:gd name="connsiteX7" fmla="*/ 6854214 w 6870671"/>
              <a:gd name="connsiteY7" fmla="*/ 545435 h 561892"/>
              <a:gd name="connsiteX8" fmla="*/ 6814482 w 6870671"/>
              <a:gd name="connsiteY8" fmla="*/ 561892 h 561892"/>
              <a:gd name="connsiteX9" fmla="*/ 56189 w 6870671"/>
              <a:gd name="connsiteY9" fmla="*/ 561892 h 561892"/>
              <a:gd name="connsiteX10" fmla="*/ 16457 w 6870671"/>
              <a:gd name="connsiteY10" fmla="*/ 545435 h 561892"/>
              <a:gd name="connsiteX11" fmla="*/ 0 w 6870671"/>
              <a:gd name="connsiteY11" fmla="*/ 505703 h 561892"/>
              <a:gd name="connsiteX12" fmla="*/ 0 w 6870671"/>
              <a:gd name="connsiteY12" fmla="*/ 56189 h 56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70671" h="561892">
                <a:moveTo>
                  <a:pt x="0" y="56189"/>
                </a:moveTo>
                <a:cubicBezTo>
                  <a:pt x="0" y="41287"/>
                  <a:pt x="5920" y="26995"/>
                  <a:pt x="16457" y="16457"/>
                </a:cubicBezTo>
                <a:cubicBezTo>
                  <a:pt x="26995" y="5920"/>
                  <a:pt x="41286" y="0"/>
                  <a:pt x="56189" y="0"/>
                </a:cubicBezTo>
                <a:lnTo>
                  <a:pt x="6814482" y="0"/>
                </a:lnTo>
                <a:cubicBezTo>
                  <a:pt x="6829384" y="0"/>
                  <a:pt x="6843676" y="5920"/>
                  <a:pt x="6854214" y="16457"/>
                </a:cubicBezTo>
                <a:cubicBezTo>
                  <a:pt x="6864751" y="26995"/>
                  <a:pt x="6870671" y="41286"/>
                  <a:pt x="6870671" y="56189"/>
                </a:cubicBezTo>
                <a:lnTo>
                  <a:pt x="6870671" y="505703"/>
                </a:lnTo>
                <a:cubicBezTo>
                  <a:pt x="6870671" y="520605"/>
                  <a:pt x="6864751" y="534897"/>
                  <a:pt x="6854214" y="545435"/>
                </a:cubicBezTo>
                <a:cubicBezTo>
                  <a:pt x="6843677" y="555972"/>
                  <a:pt x="6829385" y="561892"/>
                  <a:pt x="6814482" y="561892"/>
                </a:cubicBezTo>
                <a:lnTo>
                  <a:pt x="56189" y="561892"/>
                </a:lnTo>
                <a:cubicBezTo>
                  <a:pt x="41287" y="561892"/>
                  <a:pt x="26995" y="555972"/>
                  <a:pt x="16457" y="545435"/>
                </a:cubicBezTo>
                <a:cubicBezTo>
                  <a:pt x="5920" y="534898"/>
                  <a:pt x="0" y="520606"/>
                  <a:pt x="0" y="505703"/>
                </a:cubicBezTo>
                <a:lnTo>
                  <a:pt x="0" y="56189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097" tIns="184097" rIns="184097" bIns="184097" numCol="1" spcCol="1270" anchor="ctr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400" b="1" kern="1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Démarche Qualité</a:t>
            </a:r>
            <a:endParaRPr lang="fr-FR" sz="4000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Forme libre 27"/>
          <p:cNvSpPr/>
          <p:nvPr/>
        </p:nvSpPr>
        <p:spPr>
          <a:xfrm>
            <a:off x="5472708" y="2556346"/>
            <a:ext cx="3600400" cy="1568381"/>
          </a:xfrm>
          <a:custGeom>
            <a:avLst/>
            <a:gdLst>
              <a:gd name="connsiteX0" fmla="*/ 0 w 6533894"/>
              <a:gd name="connsiteY0" fmla="*/ 88059 h 880594"/>
              <a:gd name="connsiteX1" fmla="*/ 25792 w 6533894"/>
              <a:gd name="connsiteY1" fmla="*/ 25792 h 880594"/>
              <a:gd name="connsiteX2" fmla="*/ 88059 w 6533894"/>
              <a:gd name="connsiteY2" fmla="*/ 0 h 880594"/>
              <a:gd name="connsiteX3" fmla="*/ 6445835 w 6533894"/>
              <a:gd name="connsiteY3" fmla="*/ 0 h 880594"/>
              <a:gd name="connsiteX4" fmla="*/ 6508102 w 6533894"/>
              <a:gd name="connsiteY4" fmla="*/ 25792 h 880594"/>
              <a:gd name="connsiteX5" fmla="*/ 6533894 w 6533894"/>
              <a:gd name="connsiteY5" fmla="*/ 88059 h 880594"/>
              <a:gd name="connsiteX6" fmla="*/ 6533894 w 6533894"/>
              <a:gd name="connsiteY6" fmla="*/ 792535 h 880594"/>
              <a:gd name="connsiteX7" fmla="*/ 6508102 w 6533894"/>
              <a:gd name="connsiteY7" fmla="*/ 854802 h 880594"/>
              <a:gd name="connsiteX8" fmla="*/ 6445835 w 6533894"/>
              <a:gd name="connsiteY8" fmla="*/ 880594 h 880594"/>
              <a:gd name="connsiteX9" fmla="*/ 88059 w 6533894"/>
              <a:gd name="connsiteY9" fmla="*/ 880594 h 880594"/>
              <a:gd name="connsiteX10" fmla="*/ 25792 w 6533894"/>
              <a:gd name="connsiteY10" fmla="*/ 854802 h 880594"/>
              <a:gd name="connsiteX11" fmla="*/ 0 w 6533894"/>
              <a:gd name="connsiteY11" fmla="*/ 792535 h 880594"/>
              <a:gd name="connsiteX12" fmla="*/ 0 w 6533894"/>
              <a:gd name="connsiteY12" fmla="*/ 88059 h 8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33894" h="880594">
                <a:moveTo>
                  <a:pt x="0" y="88059"/>
                </a:moveTo>
                <a:cubicBezTo>
                  <a:pt x="0" y="64704"/>
                  <a:pt x="9278" y="42306"/>
                  <a:pt x="25792" y="25792"/>
                </a:cubicBezTo>
                <a:cubicBezTo>
                  <a:pt x="42306" y="9278"/>
                  <a:pt x="64704" y="0"/>
                  <a:pt x="88059" y="0"/>
                </a:cubicBezTo>
                <a:lnTo>
                  <a:pt x="6445835" y="0"/>
                </a:lnTo>
                <a:cubicBezTo>
                  <a:pt x="6469190" y="0"/>
                  <a:pt x="6491588" y="9278"/>
                  <a:pt x="6508102" y="25792"/>
                </a:cubicBezTo>
                <a:cubicBezTo>
                  <a:pt x="6524616" y="42306"/>
                  <a:pt x="6533894" y="64704"/>
                  <a:pt x="6533894" y="88059"/>
                </a:cubicBezTo>
                <a:lnTo>
                  <a:pt x="6533894" y="792535"/>
                </a:lnTo>
                <a:cubicBezTo>
                  <a:pt x="6533894" y="815890"/>
                  <a:pt x="6524616" y="838288"/>
                  <a:pt x="6508102" y="854802"/>
                </a:cubicBezTo>
                <a:cubicBezTo>
                  <a:pt x="6491588" y="871316"/>
                  <a:pt x="6469190" y="880594"/>
                  <a:pt x="6445835" y="880594"/>
                </a:cubicBezTo>
                <a:lnTo>
                  <a:pt x="88059" y="880594"/>
                </a:lnTo>
                <a:cubicBezTo>
                  <a:pt x="64704" y="880594"/>
                  <a:pt x="42306" y="871316"/>
                  <a:pt x="25792" y="854802"/>
                </a:cubicBezTo>
                <a:cubicBezTo>
                  <a:pt x="9278" y="838288"/>
                  <a:pt x="0" y="815890"/>
                  <a:pt x="0" y="792535"/>
                </a:cubicBezTo>
                <a:lnTo>
                  <a:pt x="0" y="88059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147712" tIns="147712" rIns="147712" bIns="147712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kern="1200" dirty="0" smtClean="0">
                <a:latin typeface="Corbel"/>
              </a:rPr>
              <a:t>∑ </a:t>
            </a:r>
            <a:r>
              <a:rPr lang="fr-FR" sz="3600" b="1" kern="1200" dirty="0" smtClean="0"/>
              <a:t>Processus</a:t>
            </a:r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800" b="1" dirty="0" smtClean="0"/>
              <a:t>(</a:t>
            </a:r>
            <a:r>
              <a:rPr lang="fr-FR" b="1" dirty="0" smtClean="0"/>
              <a:t>opérationnels, support, de direction)</a:t>
            </a:r>
            <a:endParaRPr lang="fr-FR" sz="3600" b="1" kern="1200" dirty="0"/>
          </a:p>
        </p:txBody>
      </p:sp>
      <p:sp>
        <p:nvSpPr>
          <p:cNvPr id="29" name="Forme libre 28"/>
          <p:cNvSpPr/>
          <p:nvPr/>
        </p:nvSpPr>
        <p:spPr>
          <a:xfrm>
            <a:off x="5400700" y="4068514"/>
            <a:ext cx="3600400" cy="1440159"/>
          </a:xfrm>
          <a:custGeom>
            <a:avLst/>
            <a:gdLst>
              <a:gd name="connsiteX0" fmla="*/ 0 w 5256619"/>
              <a:gd name="connsiteY0" fmla="*/ 144549 h 1445493"/>
              <a:gd name="connsiteX1" fmla="*/ 42338 w 5256619"/>
              <a:gd name="connsiteY1" fmla="*/ 42337 h 1445493"/>
              <a:gd name="connsiteX2" fmla="*/ 144550 w 5256619"/>
              <a:gd name="connsiteY2" fmla="*/ 0 h 1445493"/>
              <a:gd name="connsiteX3" fmla="*/ 5112070 w 5256619"/>
              <a:gd name="connsiteY3" fmla="*/ 0 h 1445493"/>
              <a:gd name="connsiteX4" fmla="*/ 5214282 w 5256619"/>
              <a:gd name="connsiteY4" fmla="*/ 42338 h 1445493"/>
              <a:gd name="connsiteX5" fmla="*/ 5256619 w 5256619"/>
              <a:gd name="connsiteY5" fmla="*/ 144550 h 1445493"/>
              <a:gd name="connsiteX6" fmla="*/ 5256619 w 5256619"/>
              <a:gd name="connsiteY6" fmla="*/ 1300944 h 1445493"/>
              <a:gd name="connsiteX7" fmla="*/ 5214282 w 5256619"/>
              <a:gd name="connsiteY7" fmla="*/ 1403156 h 1445493"/>
              <a:gd name="connsiteX8" fmla="*/ 5112070 w 5256619"/>
              <a:gd name="connsiteY8" fmla="*/ 1445493 h 1445493"/>
              <a:gd name="connsiteX9" fmla="*/ 144549 w 5256619"/>
              <a:gd name="connsiteY9" fmla="*/ 1445493 h 1445493"/>
              <a:gd name="connsiteX10" fmla="*/ 42337 w 5256619"/>
              <a:gd name="connsiteY10" fmla="*/ 1403155 h 1445493"/>
              <a:gd name="connsiteX11" fmla="*/ 0 w 5256619"/>
              <a:gd name="connsiteY11" fmla="*/ 1300943 h 1445493"/>
              <a:gd name="connsiteX12" fmla="*/ 0 w 5256619"/>
              <a:gd name="connsiteY12" fmla="*/ 144549 h 144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6619" h="1445493">
                <a:moveTo>
                  <a:pt x="0" y="144549"/>
                </a:moveTo>
                <a:cubicBezTo>
                  <a:pt x="0" y="106212"/>
                  <a:pt x="15229" y="69446"/>
                  <a:pt x="42338" y="42337"/>
                </a:cubicBezTo>
                <a:cubicBezTo>
                  <a:pt x="69446" y="15229"/>
                  <a:pt x="106213" y="0"/>
                  <a:pt x="144550" y="0"/>
                </a:cubicBezTo>
                <a:lnTo>
                  <a:pt x="5112070" y="0"/>
                </a:lnTo>
                <a:cubicBezTo>
                  <a:pt x="5150407" y="0"/>
                  <a:pt x="5187173" y="15229"/>
                  <a:pt x="5214282" y="42338"/>
                </a:cubicBezTo>
                <a:cubicBezTo>
                  <a:pt x="5241390" y="69446"/>
                  <a:pt x="5256619" y="106213"/>
                  <a:pt x="5256619" y="144550"/>
                </a:cubicBezTo>
                <a:lnTo>
                  <a:pt x="5256619" y="1300944"/>
                </a:lnTo>
                <a:cubicBezTo>
                  <a:pt x="5256619" y="1339281"/>
                  <a:pt x="5241390" y="1376047"/>
                  <a:pt x="5214282" y="1403156"/>
                </a:cubicBezTo>
                <a:cubicBezTo>
                  <a:pt x="5187174" y="1430264"/>
                  <a:pt x="5150407" y="1445493"/>
                  <a:pt x="5112070" y="1445493"/>
                </a:cubicBezTo>
                <a:lnTo>
                  <a:pt x="144549" y="1445493"/>
                </a:lnTo>
                <a:cubicBezTo>
                  <a:pt x="106212" y="1445493"/>
                  <a:pt x="69446" y="1430264"/>
                  <a:pt x="42337" y="1403155"/>
                </a:cubicBezTo>
                <a:cubicBezTo>
                  <a:pt x="15229" y="1376047"/>
                  <a:pt x="0" y="1339280"/>
                  <a:pt x="0" y="1300943"/>
                </a:cubicBezTo>
                <a:lnTo>
                  <a:pt x="0" y="144549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9017" tIns="149017" rIns="149017" bIns="149017" numCol="1" spcCol="1270" anchor="ctr" anchorCtr="0">
            <a:noAutofit/>
          </a:bodyPr>
          <a:lstStyle/>
          <a:p>
            <a:pPr lvl="0" algn="ctr" defTabSz="12446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800" b="1" i="0" kern="1200" dirty="0" smtClean="0">
                <a:solidFill>
                  <a:srgbClr val="C00000"/>
                </a:solidFill>
              </a:rPr>
              <a:t>Ensemble d'activités corrélées ou interactives</a:t>
            </a:r>
            <a:endParaRPr lang="fr-FR" sz="2300" kern="1200" dirty="0">
              <a:solidFill>
                <a:srgbClr val="C00000"/>
              </a:solidFill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4860640" y="6516786"/>
            <a:ext cx="4680520" cy="1296144"/>
          </a:xfrm>
          <a:custGeom>
            <a:avLst/>
            <a:gdLst>
              <a:gd name="connsiteX0" fmla="*/ 0 w 12086406"/>
              <a:gd name="connsiteY0" fmla="*/ 144549 h 1445493"/>
              <a:gd name="connsiteX1" fmla="*/ 42338 w 12086406"/>
              <a:gd name="connsiteY1" fmla="*/ 42337 h 1445493"/>
              <a:gd name="connsiteX2" fmla="*/ 144550 w 12086406"/>
              <a:gd name="connsiteY2" fmla="*/ 0 h 1445493"/>
              <a:gd name="connsiteX3" fmla="*/ 11941857 w 12086406"/>
              <a:gd name="connsiteY3" fmla="*/ 0 h 1445493"/>
              <a:gd name="connsiteX4" fmla="*/ 12044069 w 12086406"/>
              <a:gd name="connsiteY4" fmla="*/ 42338 h 1445493"/>
              <a:gd name="connsiteX5" fmla="*/ 12086406 w 12086406"/>
              <a:gd name="connsiteY5" fmla="*/ 144550 h 1445493"/>
              <a:gd name="connsiteX6" fmla="*/ 12086406 w 12086406"/>
              <a:gd name="connsiteY6" fmla="*/ 1300944 h 1445493"/>
              <a:gd name="connsiteX7" fmla="*/ 12044069 w 12086406"/>
              <a:gd name="connsiteY7" fmla="*/ 1403156 h 1445493"/>
              <a:gd name="connsiteX8" fmla="*/ 11941857 w 12086406"/>
              <a:gd name="connsiteY8" fmla="*/ 1445493 h 1445493"/>
              <a:gd name="connsiteX9" fmla="*/ 144549 w 12086406"/>
              <a:gd name="connsiteY9" fmla="*/ 1445493 h 1445493"/>
              <a:gd name="connsiteX10" fmla="*/ 42337 w 12086406"/>
              <a:gd name="connsiteY10" fmla="*/ 1403155 h 1445493"/>
              <a:gd name="connsiteX11" fmla="*/ 0 w 12086406"/>
              <a:gd name="connsiteY11" fmla="*/ 1300943 h 1445493"/>
              <a:gd name="connsiteX12" fmla="*/ 0 w 12086406"/>
              <a:gd name="connsiteY12" fmla="*/ 144549 h 144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86406" h="1445493">
                <a:moveTo>
                  <a:pt x="0" y="144549"/>
                </a:moveTo>
                <a:cubicBezTo>
                  <a:pt x="0" y="106212"/>
                  <a:pt x="15229" y="69446"/>
                  <a:pt x="42338" y="42337"/>
                </a:cubicBezTo>
                <a:cubicBezTo>
                  <a:pt x="69446" y="15229"/>
                  <a:pt x="106213" y="0"/>
                  <a:pt x="144550" y="0"/>
                </a:cubicBezTo>
                <a:lnTo>
                  <a:pt x="11941857" y="0"/>
                </a:lnTo>
                <a:cubicBezTo>
                  <a:pt x="11980194" y="0"/>
                  <a:pt x="12016960" y="15229"/>
                  <a:pt x="12044069" y="42338"/>
                </a:cubicBezTo>
                <a:cubicBezTo>
                  <a:pt x="12071177" y="69446"/>
                  <a:pt x="12086406" y="106213"/>
                  <a:pt x="12086406" y="144550"/>
                </a:cubicBezTo>
                <a:lnTo>
                  <a:pt x="12086406" y="1300944"/>
                </a:lnTo>
                <a:cubicBezTo>
                  <a:pt x="12086406" y="1339281"/>
                  <a:pt x="12071177" y="1376047"/>
                  <a:pt x="12044069" y="1403156"/>
                </a:cubicBezTo>
                <a:cubicBezTo>
                  <a:pt x="12016961" y="1430264"/>
                  <a:pt x="11980194" y="1445493"/>
                  <a:pt x="11941857" y="1445493"/>
                </a:cubicBezTo>
                <a:lnTo>
                  <a:pt x="144549" y="1445493"/>
                </a:lnTo>
                <a:cubicBezTo>
                  <a:pt x="106212" y="1445493"/>
                  <a:pt x="69446" y="1430264"/>
                  <a:pt x="42337" y="1403155"/>
                </a:cubicBezTo>
                <a:cubicBezTo>
                  <a:pt x="15229" y="1376047"/>
                  <a:pt x="0" y="1339280"/>
                  <a:pt x="0" y="1300943"/>
                </a:cubicBezTo>
                <a:lnTo>
                  <a:pt x="0" y="14454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497" tIns="179497" rIns="179497" bIns="17949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6000" b="1" kern="1200" dirty="0" smtClean="0"/>
              <a:t>Produit </a:t>
            </a:r>
            <a:endParaRPr lang="fr-FR" sz="6000" b="1" kern="12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2334060" y="2484338"/>
            <a:ext cx="3066640" cy="936104"/>
            <a:chOff x="2334060" y="2484338"/>
            <a:chExt cx="3066640" cy="936104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334060" y="2484338"/>
              <a:ext cx="2088232" cy="93610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Inputs   </a:t>
              </a:r>
              <a:endParaRPr lang="fr-FR" sz="3200" b="1" dirty="0"/>
            </a:p>
          </p:txBody>
        </p:sp>
        <p:sp>
          <p:nvSpPr>
            <p:cNvPr id="32" name="Flèche droite 31"/>
            <p:cNvSpPr/>
            <p:nvPr/>
          </p:nvSpPr>
          <p:spPr>
            <a:xfrm>
              <a:off x="4422292" y="2772370"/>
              <a:ext cx="978408" cy="484632"/>
            </a:xfrm>
            <a:prstGeom prst="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9073108" y="2484338"/>
            <a:ext cx="3024104" cy="936104"/>
            <a:chOff x="9073108" y="2484338"/>
            <a:chExt cx="3024104" cy="936104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0009212" y="2484338"/>
              <a:ext cx="2088000" cy="93610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200" b="1" dirty="0" smtClean="0"/>
                <a:t>Outputs </a:t>
              </a:r>
              <a:endParaRPr lang="fr-FR" sz="3200" b="1" dirty="0"/>
            </a:p>
          </p:txBody>
        </p:sp>
        <p:sp>
          <p:nvSpPr>
            <p:cNvPr id="33" name="Flèche droite 32"/>
            <p:cNvSpPr/>
            <p:nvPr/>
          </p:nvSpPr>
          <p:spPr>
            <a:xfrm>
              <a:off x="9073108" y="2719786"/>
              <a:ext cx="978408" cy="484632"/>
            </a:xfrm>
            <a:prstGeom prst="rightArrow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Flèche vers le bas 33"/>
          <p:cNvSpPr/>
          <p:nvPr/>
        </p:nvSpPr>
        <p:spPr>
          <a:xfrm>
            <a:off x="6984876" y="5580682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13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itre 16"/>
          <p:cNvSpPr>
            <a:spLocks noGrp="1"/>
          </p:cNvSpPr>
          <p:nvPr>
            <p:ph type="title"/>
          </p:nvPr>
        </p:nvSpPr>
        <p:spPr>
          <a:xfrm>
            <a:off x="990124" y="479227"/>
            <a:ext cx="12421553" cy="128503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structure d’un SMQ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5544726" y="1692245"/>
            <a:ext cx="2142238" cy="1574186"/>
          </a:xfrm>
          <a:custGeom>
            <a:avLst/>
            <a:gdLst>
              <a:gd name="connsiteX0" fmla="*/ 0 w 2142238"/>
              <a:gd name="connsiteY0" fmla="*/ 1574186 h 1574186"/>
              <a:gd name="connsiteX1" fmla="*/ 1071119 w 2142238"/>
              <a:gd name="connsiteY1" fmla="*/ 0 h 1574186"/>
              <a:gd name="connsiteX2" fmla="*/ 1071119 w 2142238"/>
              <a:gd name="connsiteY2" fmla="*/ 0 h 1574186"/>
              <a:gd name="connsiteX3" fmla="*/ 2142238 w 2142238"/>
              <a:gd name="connsiteY3" fmla="*/ 1574186 h 1574186"/>
              <a:gd name="connsiteX4" fmla="*/ 0 w 2142238"/>
              <a:gd name="connsiteY4" fmla="*/ 1574186 h 157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2238" h="1574186">
                <a:moveTo>
                  <a:pt x="0" y="1574186"/>
                </a:moveTo>
                <a:lnTo>
                  <a:pt x="1071119" y="0"/>
                </a:lnTo>
                <a:lnTo>
                  <a:pt x="1071119" y="0"/>
                </a:lnTo>
                <a:lnTo>
                  <a:pt x="2142238" y="1574186"/>
                </a:lnTo>
                <a:lnTo>
                  <a:pt x="0" y="15741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800" tIns="50800" rIns="50800" bIns="50800" numCol="1" spcCol="1270" anchor="ctr" anchorCtr="0">
            <a:noAutofit/>
          </a:bodyPr>
          <a:lstStyle/>
          <a:p>
            <a:pPr lvl="0" algn="ctr" defTabSz="17780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4000" b="1" kern="1200" dirty="0" smtClean="0"/>
              <a:t>MQ</a:t>
            </a:r>
            <a:endParaRPr lang="fr-FR" sz="3200" b="1" kern="1200" dirty="0"/>
          </a:p>
        </p:txBody>
      </p:sp>
      <p:sp>
        <p:nvSpPr>
          <p:cNvPr id="24" name="Forme libre 23"/>
          <p:cNvSpPr/>
          <p:nvPr/>
        </p:nvSpPr>
        <p:spPr>
          <a:xfrm>
            <a:off x="4446594" y="3194427"/>
            <a:ext cx="4284476" cy="1574186"/>
          </a:xfrm>
          <a:custGeom>
            <a:avLst/>
            <a:gdLst>
              <a:gd name="connsiteX0" fmla="*/ 0 w 4284476"/>
              <a:gd name="connsiteY0" fmla="*/ 1574186 h 1574186"/>
              <a:gd name="connsiteX1" fmla="*/ 1071124 w 4284476"/>
              <a:gd name="connsiteY1" fmla="*/ 0 h 1574186"/>
              <a:gd name="connsiteX2" fmla="*/ 3213352 w 4284476"/>
              <a:gd name="connsiteY2" fmla="*/ 0 h 1574186"/>
              <a:gd name="connsiteX3" fmla="*/ 4284476 w 4284476"/>
              <a:gd name="connsiteY3" fmla="*/ 1574186 h 1574186"/>
              <a:gd name="connsiteX4" fmla="*/ 0 w 4284476"/>
              <a:gd name="connsiteY4" fmla="*/ 1574186 h 157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4476" h="1574186">
                <a:moveTo>
                  <a:pt x="0" y="1574186"/>
                </a:moveTo>
                <a:lnTo>
                  <a:pt x="1071124" y="0"/>
                </a:lnTo>
                <a:lnTo>
                  <a:pt x="3213352" y="0"/>
                </a:lnTo>
                <a:lnTo>
                  <a:pt x="4284476" y="1574186"/>
                </a:lnTo>
                <a:lnTo>
                  <a:pt x="0" y="15741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583" tIns="50800" rIns="800584" bIns="508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000" b="1" kern="1200" dirty="0" smtClean="0"/>
              <a:t>Manuel de procédures</a:t>
            </a:r>
            <a:endParaRPr lang="fr-FR" sz="4000" b="1" kern="1200" dirty="0"/>
          </a:p>
        </p:txBody>
      </p:sp>
      <p:sp>
        <p:nvSpPr>
          <p:cNvPr id="25" name="Forme libre 24"/>
          <p:cNvSpPr/>
          <p:nvPr/>
        </p:nvSpPr>
        <p:spPr>
          <a:xfrm>
            <a:off x="3375475" y="4768613"/>
            <a:ext cx="6426714" cy="1574186"/>
          </a:xfrm>
          <a:custGeom>
            <a:avLst/>
            <a:gdLst>
              <a:gd name="connsiteX0" fmla="*/ 0 w 6426714"/>
              <a:gd name="connsiteY0" fmla="*/ 1574186 h 1574186"/>
              <a:gd name="connsiteX1" fmla="*/ 1071124 w 6426714"/>
              <a:gd name="connsiteY1" fmla="*/ 0 h 1574186"/>
              <a:gd name="connsiteX2" fmla="*/ 5355590 w 6426714"/>
              <a:gd name="connsiteY2" fmla="*/ 0 h 1574186"/>
              <a:gd name="connsiteX3" fmla="*/ 6426714 w 6426714"/>
              <a:gd name="connsiteY3" fmla="*/ 1574186 h 1574186"/>
              <a:gd name="connsiteX4" fmla="*/ 0 w 6426714"/>
              <a:gd name="connsiteY4" fmla="*/ 1574186 h 157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26714" h="1574186">
                <a:moveTo>
                  <a:pt x="0" y="1574186"/>
                </a:moveTo>
                <a:lnTo>
                  <a:pt x="1071124" y="0"/>
                </a:lnTo>
                <a:lnTo>
                  <a:pt x="5355590" y="0"/>
                </a:lnTo>
                <a:lnTo>
                  <a:pt x="6426714" y="1574186"/>
                </a:lnTo>
                <a:lnTo>
                  <a:pt x="0" y="15741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0554" tIns="55880" rIns="1180556" bIns="5588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400" b="1" kern="1200" dirty="0" smtClean="0"/>
              <a:t>Documents de travail</a:t>
            </a:r>
            <a:endParaRPr lang="fr-FR" sz="4400" b="1" kern="1200" dirty="0"/>
          </a:p>
        </p:txBody>
      </p:sp>
      <p:sp>
        <p:nvSpPr>
          <p:cNvPr id="26" name="Forme libre 25"/>
          <p:cNvSpPr/>
          <p:nvPr/>
        </p:nvSpPr>
        <p:spPr>
          <a:xfrm>
            <a:off x="2304356" y="6342800"/>
            <a:ext cx="8568952" cy="1574186"/>
          </a:xfrm>
          <a:custGeom>
            <a:avLst/>
            <a:gdLst>
              <a:gd name="connsiteX0" fmla="*/ 0 w 8568952"/>
              <a:gd name="connsiteY0" fmla="*/ 1574186 h 1574186"/>
              <a:gd name="connsiteX1" fmla="*/ 1071124 w 8568952"/>
              <a:gd name="connsiteY1" fmla="*/ 0 h 1574186"/>
              <a:gd name="connsiteX2" fmla="*/ 7497828 w 8568952"/>
              <a:gd name="connsiteY2" fmla="*/ 0 h 1574186"/>
              <a:gd name="connsiteX3" fmla="*/ 8568952 w 8568952"/>
              <a:gd name="connsiteY3" fmla="*/ 1574186 h 1574186"/>
              <a:gd name="connsiteX4" fmla="*/ 0 w 8568952"/>
              <a:gd name="connsiteY4" fmla="*/ 1574186 h 1574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8952" h="1574186">
                <a:moveTo>
                  <a:pt x="0" y="1574186"/>
                </a:moveTo>
                <a:lnTo>
                  <a:pt x="1071124" y="0"/>
                </a:lnTo>
                <a:lnTo>
                  <a:pt x="7497828" y="0"/>
                </a:lnTo>
                <a:lnTo>
                  <a:pt x="8568952" y="1574186"/>
                </a:lnTo>
                <a:lnTo>
                  <a:pt x="0" y="157418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55446" tIns="55880" rIns="1555448" bIns="5588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4400" b="1" kern="1200" dirty="0" smtClean="0"/>
              <a:t>Enregistrements </a:t>
            </a:r>
            <a:endParaRPr lang="fr-FR" sz="4400" b="1" kern="12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9937204" y="6372770"/>
            <a:ext cx="3960440" cy="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713068" y="370847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fait quoi ?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8929092" y="4788594"/>
            <a:ext cx="3960440" cy="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7920980" y="3204418"/>
            <a:ext cx="3960440" cy="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721180" y="500461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, avec quoi ?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657284" y="6516786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Données internes et externes</a:t>
            </a:r>
            <a:endParaRPr lang="fr-FR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04956" y="1980282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Description du Système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1368252" y="3204418"/>
            <a:ext cx="3960440" cy="0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224236" y="3420442"/>
            <a:ext cx="1292662" cy="38757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3600" b="1" spc="3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Savoir faire de l’organisme</a:t>
            </a:r>
            <a:endParaRPr lang="fr-FR" sz="3600" b="1" spc="3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944316" y="176425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L’image de l’organisme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10" grpId="0"/>
      <p:bldP spid="13" grpId="0"/>
      <p:bldP spid="17" grpId="0"/>
      <p:bldP spid="18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14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certification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9802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Une certification est une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reconnaissance officielle</a:t>
            </a:r>
            <a:r>
              <a:rPr lang="fr-FR" sz="3200" dirty="0" smtClean="0"/>
              <a:t>, c'est-à-dire écrite et publiée, par un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établissement tiers compétent et indépendant</a:t>
            </a:r>
            <a:r>
              <a:rPr lang="fr-FR" sz="3200" dirty="0" smtClean="0"/>
              <a:t>, de la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conformité d'un produit ou service à un référentiel </a:t>
            </a:r>
            <a:r>
              <a:rPr lang="fr-FR" sz="3200" dirty="0" smtClean="0"/>
              <a:t>d'exigences définies. Le référentiel utilisé pour la reconnaissance est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norme publique</a:t>
            </a:r>
            <a:r>
              <a:rPr lang="fr-FR" sz="3200" dirty="0" smtClean="0"/>
              <a:t>.</a:t>
            </a:r>
            <a:endParaRPr lang="fr-FR" sz="3200" b="1" dirty="0" smtClean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15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normes de la qualité: La famille ISO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20180" y="162024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9000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écrit les principes essentiels des SMQ et en spécifie la terminologie.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9001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spécifie les exigences relatives à SMQ lorsqu'un organisme doit démontrer son aptitude à fournir des produits satisfaisant aux exigences des clients et à la réglementation applicable, et qu'il vise à accroître la satisfaction de ses clients.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</a:pP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16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normes de la qualité: La famille ISO 9000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9802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9004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</a:t>
            </a:r>
            <a:r>
              <a:rPr lang="fr-FR" sz="3200" dirty="0" smtClean="0"/>
              <a:t>ournit des lignes directrices sur l'efficacité et l'efficience du SMQ. L'objet de cette norme est l'amélioration des performances de l'organisme et la satisfaction des clients et des autres parties intéressées. </a:t>
            </a:r>
            <a:r>
              <a:rPr lang="fr-FR" sz="3200" b="1" dirty="0" smtClean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des performances durables d'un organisme - Approche de management par la qualité – 2009 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L'ISO 19011 : </a:t>
            </a:r>
            <a:r>
              <a:rPr lang="fr-FR" sz="3200" dirty="0" smtClean="0"/>
              <a:t>fournit des conseils sur l'audit des SMQ et des</a:t>
            </a:r>
            <a:br>
              <a:rPr lang="fr-FR" sz="3200" dirty="0" smtClean="0"/>
            </a:br>
            <a:r>
              <a:rPr lang="fr-FR" sz="3200" dirty="0" smtClean="0"/>
              <a:t>SME. </a:t>
            </a:r>
            <a:r>
              <a:rPr lang="fr-FR" sz="3200" b="1" dirty="0" smtClean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Lignes directrices pour l’audit des systèmes de management – 2011.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endParaRPr lang="fr-FR" sz="3200" b="1" dirty="0" smtClean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17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normes de la qualité: La famille ISO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9802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14001 et ISO 14004 </a:t>
            </a:r>
            <a:r>
              <a:rPr lang="fr-FR" sz="3200" dirty="0" smtClean="0"/>
              <a:t>: définissent les spécifications et lignes directrices pour l'utilisation et la mise en œuvre du </a:t>
            </a:r>
            <a:r>
              <a:rPr lang="fr-FR" sz="3200" dirty="0" smtClean="0"/>
              <a:t>SME (Système de Management Environnemental). </a:t>
            </a:r>
            <a:endParaRPr lang="fr-FR" sz="3200" dirty="0" smtClean="0"/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14010, ISO 14011 et ISO 14012 </a:t>
            </a:r>
            <a:r>
              <a:rPr lang="fr-FR" sz="3200" dirty="0" smtClean="0"/>
              <a:t>: définissent les principes et procédures de l'audit environnemental, ainsi que les critères de qualification des auditeurs environnementaux.</a:t>
            </a:r>
            <a:endParaRPr lang="fr-FR" sz="3200" b="1" dirty="0" smtClean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18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3033448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organismes de normalisation et de certification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9802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endParaRPr lang="fr-FR" sz="3200" b="1" dirty="0" smtClean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944588" y="21326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L'institut Algérien de Normalisation (IANOR ): normalisation et certification 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VERITAS Algérie : certification (SMQ).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err="1" smtClean="0"/>
              <a:t>Vinçotte</a:t>
            </a:r>
            <a:r>
              <a:rPr lang="fr-FR" sz="3200" dirty="0" smtClean="0"/>
              <a:t> International Algérie: certification (SMQ, SME,….)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AFNOR Algérie</a:t>
            </a:r>
          </a:p>
          <a:p>
            <a:pPr marL="54000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ISO: Organisation internationale de normalisation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</a:pPr>
            <a:endParaRPr lang="fr-FR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6600" b="1" dirty="0" smtClean="0"/>
              <a:t>La démarche HQE</a:t>
            </a:r>
            <a:endParaRPr lang="en-US" sz="6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031261" y="5076626"/>
            <a:ext cx="10456902" cy="27238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/>
              <a:t>Acronyme </a:t>
            </a:r>
            <a:r>
              <a:rPr lang="fr-FR" sz="4000" b="1" dirty="0"/>
              <a:t>HQE</a:t>
            </a:r>
            <a:r>
              <a:rPr lang="fr-FR" sz="5400" b="1" dirty="0">
                <a:solidFill>
                  <a:srgbClr val="FF0000"/>
                </a:solidFill>
              </a:rPr>
              <a:t>®</a:t>
            </a:r>
            <a:r>
              <a:rPr lang="fr-FR" sz="3600" dirty="0"/>
              <a:t> (Haute Qualité Environnementale):</a:t>
            </a:r>
          </a:p>
          <a:p>
            <a:pPr algn="just">
              <a:lnSpc>
                <a:spcPct val="150000"/>
              </a:lnSpc>
            </a:pPr>
            <a:r>
              <a:rPr lang="fr-FR" sz="3600" dirty="0"/>
              <a:t>la</a:t>
            </a:r>
            <a:r>
              <a:rPr lang="fr-FR" sz="3600" u="sng" dirty="0">
                <a:solidFill>
                  <a:srgbClr val="FF0000"/>
                </a:solidFill>
              </a:rPr>
              <a:t> </a:t>
            </a:r>
            <a:r>
              <a:rPr lang="fr-FR" sz="3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Réhabilitation</a:t>
            </a:r>
            <a:r>
              <a:rPr lang="fr-FR" sz="3600" u="sng" dirty="0">
                <a:solidFill>
                  <a:srgbClr val="FF0000"/>
                </a:solidFill>
              </a:rPr>
              <a:t> </a:t>
            </a:r>
            <a:r>
              <a:rPr lang="fr-FR" sz="3600" dirty="0"/>
              <a:t>des bâtiments : </a:t>
            </a:r>
            <a:r>
              <a:rPr lang="fr-FR" sz="3600" b="1" dirty="0">
                <a:solidFill>
                  <a:srgbClr val="FF0000"/>
                </a:solidFill>
              </a:rPr>
              <a:t>le premier R</a:t>
            </a:r>
            <a:endParaRPr lang="fr-FR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895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Programme du semestre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936204" y="1908274"/>
            <a:ext cx="11377263" cy="5711131"/>
          </a:xfrm>
        </p:spPr>
        <p:txBody>
          <a:bodyPr>
            <a:normAutofit/>
          </a:bodyPr>
          <a:lstStyle/>
          <a:p>
            <a:pPr marL="857250" lvl="0" indent="-857250" algn="just">
              <a:buAutoNum type="romanU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HQE. Mise en contexte et concepts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Qu’est-ce que la démarche HQE ?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concepts de la qualité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normes de la qualité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Haute Qualité Environnementale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Genèse du concept, Objectifs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cadre de référence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outils de la démarche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référentiel HQE</a:t>
            </a:r>
          </a:p>
          <a:p>
            <a:pPr marL="1418920" lvl="1" indent="-857250" algn="just">
              <a:buClr>
                <a:schemeClr val="accent5">
                  <a:lumMod val="75000"/>
                </a:schemeClr>
              </a:buClr>
              <a:buFont typeface="Corbel" pitchFamily="34" charset="0"/>
              <a:buChar char="−"/>
            </a:pPr>
            <a:r>
              <a:rPr lang="fr-FR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Domaine et cibles de la démarche HQE</a:t>
            </a:r>
          </a:p>
          <a:p>
            <a:pPr marL="857250" indent="-857250" algn="just">
              <a:buFont typeface="+mj-lt"/>
              <a:buAutoNum type="romanUcPeriod"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démarche HQE-Aménagement, HQE²R</a:t>
            </a:r>
          </a:p>
          <a:p>
            <a:endParaRPr lang="fr-FR" sz="28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20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800" b="1" spc="3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 cadre de référence</a:t>
            </a:r>
            <a:endParaRPr lang="fr-FR" sz="4800" b="1" spc="30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476226"/>
            <a:ext cx="13033448" cy="6984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600" b="1" dirty="0" smtClean="0"/>
              <a:t>Le cadre de référence de la démarche HQE </a:t>
            </a:r>
            <a:r>
              <a:rPr lang="fr-FR" sz="3600" dirty="0" smtClean="0"/>
              <a:t>a été développé par </a:t>
            </a:r>
            <a:r>
              <a:rPr lang="fr-FR" sz="3600" b="1" dirty="0" smtClean="0"/>
              <a:t>l’association HQE </a:t>
            </a:r>
            <a:r>
              <a:rPr lang="fr-FR" sz="3600" dirty="0" smtClean="0"/>
              <a:t>et ses partenaires, en collaboration avec l’</a:t>
            </a:r>
            <a:r>
              <a:rPr lang="fr-FR" sz="3600" b="1" dirty="0" smtClean="0"/>
              <a:t>ADEME </a:t>
            </a:r>
            <a:r>
              <a:rPr lang="fr-FR" sz="3600" dirty="0" smtClean="0"/>
              <a:t>Agence De l’Environnement et de la Maîtrise de l’Énergie. 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600" dirty="0" smtClean="0"/>
              <a:t>Il propose aux aménageurs et aux promoteurs une démarche afin d’appliquer des principes de durabilité à leurs projets (</a:t>
            </a:r>
            <a:r>
              <a:rPr lang="fr-FR" sz="3600" b="1" dirty="0" smtClean="0"/>
              <a:t>Référentiels</a:t>
            </a:r>
            <a:r>
              <a:rPr lang="fr-FR" sz="3600" dirty="0" smtClean="0"/>
              <a:t>).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13325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21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 cadre de </a:t>
            </a:r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référence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466896" y="1885021"/>
            <a:ext cx="13033448" cy="388843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600" b="1" dirty="0" smtClean="0"/>
              <a:t>Deux référentiels caractérisent aujourd’hui la démarche HQE®</a:t>
            </a:r>
          </a:p>
          <a:p>
            <a:pPr marL="1157220" lvl="1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b="1" dirty="0" smtClean="0"/>
              <a:t>QEB (Qualité Environnementale du Bâtiment) </a:t>
            </a:r>
            <a:endParaRPr lang="fr-FR" sz="3600" b="1" dirty="0" smtClean="0"/>
          </a:p>
          <a:p>
            <a:pPr marL="1157220" lvl="1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b="1" dirty="0" smtClean="0"/>
              <a:t>Le Référentiel du Système de Management de l‘Opération (</a:t>
            </a:r>
            <a:r>
              <a:rPr lang="fr-FR" sz="3600" b="1" dirty="0"/>
              <a:t>SMO)</a:t>
            </a:r>
          </a:p>
          <a:p>
            <a:pPr marL="1157220" lvl="1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b="1" dirty="0" smtClean="0"/>
              <a:t>SME </a:t>
            </a:r>
            <a:r>
              <a:rPr lang="fr-FR" sz="3600" b="1" dirty="0" smtClean="0"/>
              <a:t>(Système de Management Environnemental)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428208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                                           2018-2019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936104" y="684138"/>
            <a:ext cx="12421553" cy="1941624"/>
          </a:xfrm>
          <a:noFill/>
        </p:spPr>
        <p:txBody>
          <a:bodyPr wrap="square" rtlCol="0">
            <a:spAutoFit/>
          </a:bodyPr>
          <a:lstStyle/>
          <a:p>
            <a:pPr algn="ctr" defTabSz="1234440"/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L’objectif QEB </a:t>
            </a:r>
            <a:b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fr-FR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 Environnementale du Bâtiment)</a:t>
            </a:r>
            <a:endParaRPr lang="fr-FR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936104" y="2625762"/>
            <a:ext cx="12421553" cy="45943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</a:pPr>
            <a:r>
              <a:rPr lang="fr-FR" sz="3400" dirty="0">
                <a:solidFill>
                  <a:schemeClr val="tx1"/>
                </a:solidFill>
              </a:rPr>
              <a:t>La Qualité Environnementale du Bâtiment est l’aptitude de l’ensemble de ses caractéristiques intrinsèques (celles du bâtiment, de ses équipements et de sa parcelle) à satisfaire les exigences qui sont liées à </a:t>
            </a:r>
            <a:r>
              <a:rPr lang="fr-FR" sz="3400" dirty="0">
                <a:solidFill>
                  <a:schemeClr val="tx1"/>
                </a:solidFill>
              </a:rPr>
              <a:t>:</a:t>
            </a:r>
          </a:p>
          <a:p>
            <a:pPr marL="1101670" lvl="1" indent="-5400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400" dirty="0" smtClean="0">
                <a:solidFill>
                  <a:schemeClr val="tx1"/>
                </a:solidFill>
              </a:rPr>
              <a:t>La maîtrise des impacts sur l’environnement extérieur</a:t>
            </a:r>
          </a:p>
          <a:p>
            <a:pPr marL="1101670" lvl="1" indent="-5400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400" dirty="0" smtClean="0">
                <a:solidFill>
                  <a:schemeClr val="tx1"/>
                </a:solidFill>
              </a:rPr>
              <a:t>La création d’un environnement intérieur confortable et sain</a:t>
            </a:r>
            <a:endParaRPr lang="fr-FR" sz="3400" dirty="0">
              <a:solidFill>
                <a:schemeClr val="tx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22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                                           2018-2019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936104" y="684138"/>
            <a:ext cx="12421553" cy="1941624"/>
          </a:xfrm>
          <a:noFill/>
        </p:spPr>
        <p:txBody>
          <a:bodyPr wrap="square" rtlCol="0">
            <a:spAutoFit/>
          </a:bodyPr>
          <a:lstStyle/>
          <a:p>
            <a:pPr algn="ctr" defTabSz="1234440"/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L’objectif QEB </a:t>
            </a:r>
            <a:b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fr-FR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</a:t>
            </a:r>
            <a:r>
              <a:rPr lang="fr-FR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Qualité Environnementale du Bâtiment)</a:t>
            </a:r>
            <a:endParaRPr lang="fr-FR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152228" y="3218562"/>
            <a:ext cx="12421553" cy="3420096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200" dirty="0" smtClean="0">
                <a:solidFill>
                  <a:schemeClr val="tx1"/>
                </a:solidFill>
              </a:rPr>
              <a:t>Destinée à l’établissement d’«</a:t>
            </a:r>
            <a:r>
              <a:rPr lang="fr-FR" sz="3200" b="1" u="sng" dirty="0" smtClean="0">
                <a:solidFill>
                  <a:schemeClr val="tx1"/>
                </a:solidFill>
              </a:rPr>
              <a:t> </a:t>
            </a:r>
            <a:r>
              <a:rPr lang="fr-FR" sz="3200" b="1" u="sng" dirty="0" err="1" smtClean="0">
                <a:solidFill>
                  <a:schemeClr val="tx1"/>
                </a:solidFill>
              </a:rPr>
              <a:t>exigentiels</a:t>
            </a:r>
            <a:r>
              <a:rPr lang="fr-FR" sz="3200" b="1" u="sng" dirty="0" smtClean="0">
                <a:solidFill>
                  <a:schemeClr val="tx1"/>
                </a:solidFill>
              </a:rPr>
              <a:t> </a:t>
            </a:r>
            <a:r>
              <a:rPr lang="fr-FR" sz="3200" dirty="0" smtClean="0">
                <a:solidFill>
                  <a:schemeClr val="tx1"/>
                </a:solidFill>
              </a:rPr>
              <a:t>», les documents que réalisent les maîtres d’ouvrage </a:t>
            </a:r>
            <a:r>
              <a:rPr lang="fr-FR" sz="3200" b="1" dirty="0" smtClean="0">
                <a:solidFill>
                  <a:schemeClr val="tx1"/>
                </a:solidFill>
              </a:rPr>
              <a:t>pour recenser les objectifs visés et </a:t>
            </a:r>
            <a:r>
              <a:rPr lang="fr-FR" sz="3200" b="1" dirty="0" smtClean="0">
                <a:solidFill>
                  <a:schemeClr val="tx1"/>
                </a:solidFill>
              </a:rPr>
              <a:t>les </a:t>
            </a:r>
            <a:r>
              <a:rPr lang="fr-FR" sz="3200" b="1" u="sng" dirty="0" smtClean="0">
                <a:solidFill>
                  <a:srgbClr val="FF0000"/>
                </a:solidFill>
              </a:rPr>
              <a:t>14 </a:t>
            </a:r>
            <a:r>
              <a:rPr lang="fr-FR" sz="3200" b="1" u="sng" dirty="0" smtClean="0">
                <a:solidFill>
                  <a:srgbClr val="FF0000"/>
                </a:solidFill>
              </a:rPr>
              <a:t>cibles </a:t>
            </a:r>
            <a:r>
              <a:rPr lang="fr-FR" sz="3200" b="1" dirty="0" smtClean="0">
                <a:solidFill>
                  <a:schemeClr val="tx1"/>
                </a:solidFill>
              </a:rPr>
              <a:t>prioritaires </a:t>
            </a:r>
            <a:r>
              <a:rPr lang="fr-FR" sz="3200" dirty="0" smtClean="0">
                <a:solidFill>
                  <a:schemeClr val="tx1"/>
                </a:solidFill>
              </a:rPr>
              <a:t>ainsi que les indicateurs de suivi de l’opération. </a:t>
            </a:r>
          </a:p>
          <a:p>
            <a:pPr algn="just">
              <a:lnSpc>
                <a:spcPct val="150000"/>
              </a:lnSpc>
            </a:pPr>
            <a:r>
              <a:rPr lang="fr-FR" sz="3200" dirty="0" smtClean="0">
                <a:solidFill>
                  <a:schemeClr val="tx1"/>
                </a:solidFill>
              </a:rPr>
              <a:t>Ces éléments sont périodiquement revalidés ou actualisés pour tenir compte des évolutions du projet.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23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2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24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6396"/>
          <a:stretch>
            <a:fillRect/>
          </a:stretch>
        </p:blipFill>
        <p:spPr bwMode="auto">
          <a:xfrm>
            <a:off x="288132" y="180082"/>
            <a:ext cx="8430691" cy="784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8785176" y="540122"/>
            <a:ext cx="5616624" cy="723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BBC </a:t>
            </a:r>
            <a:r>
              <a:rPr lang="fr-FR" dirty="0" smtClean="0"/>
              <a:t>= Bâtiment Basse Consommation énergétique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BBE</a:t>
            </a:r>
            <a:r>
              <a:rPr lang="fr-FR" dirty="0" smtClean="0"/>
              <a:t> = Bâtiment Basse Energie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QEB</a:t>
            </a:r>
            <a:r>
              <a:rPr lang="fr-FR" dirty="0" smtClean="0"/>
              <a:t> = Qualité Environnementale des Bâtiments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HQE</a:t>
            </a:r>
            <a:r>
              <a:rPr lang="fr-FR" dirty="0" smtClean="0"/>
              <a:t>® = Haute Qualité Environnementale</a:t>
            </a:r>
          </a:p>
          <a:p>
            <a:pPr algn="just">
              <a:lnSpc>
                <a:spcPct val="150000"/>
              </a:lnSpc>
            </a:pPr>
            <a:r>
              <a:rPr lang="fr-FR" dirty="0" smtClean="0"/>
              <a:t>Energie = Usage + Construction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ACV </a:t>
            </a:r>
            <a:r>
              <a:rPr lang="fr-FR" dirty="0" smtClean="0"/>
              <a:t>= Analyse du Cycle de vie sur la durée de vie de l'ouvrage</a:t>
            </a:r>
          </a:p>
          <a:p>
            <a:pPr algn="just">
              <a:lnSpc>
                <a:spcPct val="150000"/>
              </a:lnSpc>
            </a:pPr>
            <a:r>
              <a:rPr lang="fr-FR" sz="2800" b="1" dirty="0" smtClean="0">
                <a:solidFill>
                  <a:srgbClr val="FF0000"/>
                </a:solidFill>
              </a:rPr>
              <a:t>CG(E) </a:t>
            </a:r>
            <a:r>
              <a:rPr lang="fr-FR" dirty="0" smtClean="0"/>
              <a:t>= Analyse en Coût Global (Etendu) sur la durée de vie de l'ouvrage</a:t>
            </a:r>
          </a:p>
          <a:p>
            <a:pPr algn="just"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9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25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09298" y="396106"/>
            <a:ext cx="5383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cibles de la démarche HQE</a:t>
            </a:r>
            <a:endParaRPr lang="fr-F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24" y="980881"/>
            <a:ext cx="12169452" cy="71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9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26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Image 7" descr="pi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542" y="540122"/>
            <a:ext cx="12712046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                                           2018-2019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1000423" y="180082"/>
            <a:ext cx="12421553" cy="1775424"/>
          </a:xfrm>
          <a:noFill/>
        </p:spPr>
        <p:txBody>
          <a:bodyPr wrap="square" rtlCol="0">
            <a:spAutoFit/>
          </a:bodyPr>
          <a:lstStyle/>
          <a:p>
            <a:pPr algn="ctr" defTabSz="1234440"/>
            <a:r>
              <a:rPr lang="fr-F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 Référentiel du Système de Management de l‘Opération (SMO)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152228" y="3218562"/>
            <a:ext cx="12421553" cy="3420096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>
                <a:solidFill>
                  <a:schemeClr val="tx1"/>
                </a:solidFill>
              </a:rPr>
              <a:t>Le référentiel du SMO est organisé selon les chapitres suivants </a:t>
            </a:r>
            <a:r>
              <a:rPr lang="fr-FR" sz="3600" dirty="0" smtClean="0">
                <a:solidFill>
                  <a:schemeClr val="tx1"/>
                </a:solidFill>
              </a:rPr>
              <a:t>: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Corbel" panose="020B0503020204020204" pitchFamily="34" charset="0"/>
              <a:buChar char="−"/>
            </a:pPr>
            <a:r>
              <a:rPr lang="fr-FR" sz="3600" dirty="0" smtClean="0">
                <a:solidFill>
                  <a:schemeClr val="tx1"/>
                </a:solidFill>
              </a:rPr>
              <a:t>Périmètre, </a:t>
            </a:r>
            <a:r>
              <a:rPr lang="fr-FR" sz="3600" dirty="0">
                <a:solidFill>
                  <a:schemeClr val="tx1"/>
                </a:solidFill>
              </a:rPr>
              <a:t>où sont décrits les éléments relatifs au périmètre de la certification, </a:t>
            </a:r>
            <a:endParaRPr lang="fr-FR" sz="3600" dirty="0" smtClean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Corbel" panose="020B0503020204020204" pitchFamily="34" charset="0"/>
              <a:buChar char="−"/>
            </a:pPr>
            <a:r>
              <a:rPr lang="fr-FR" sz="3600" dirty="0" smtClean="0">
                <a:solidFill>
                  <a:schemeClr val="tx1"/>
                </a:solidFill>
              </a:rPr>
              <a:t>Engagement, </a:t>
            </a:r>
            <a:r>
              <a:rPr lang="fr-FR" sz="3600" dirty="0">
                <a:solidFill>
                  <a:schemeClr val="tx1"/>
                </a:solidFill>
              </a:rPr>
              <a:t>où sont décrits les éléments d'analyse demandés pour la définition du </a:t>
            </a:r>
            <a:r>
              <a:rPr lang="fr-FR" sz="3600" dirty="0" smtClean="0">
                <a:solidFill>
                  <a:schemeClr val="tx1"/>
                </a:solidFill>
              </a:rPr>
              <a:t>profil </a:t>
            </a:r>
            <a:r>
              <a:rPr lang="fr-FR" sz="3600" dirty="0">
                <a:solidFill>
                  <a:schemeClr val="tx1"/>
                </a:solidFill>
              </a:rPr>
              <a:t>environnemental de l'opération et les exigences pour formaliser l'engagement</a:t>
            </a:r>
            <a:r>
              <a:rPr lang="fr-FR" sz="3600" dirty="0" smtClean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27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                                           2018-2019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1000423" y="180082"/>
            <a:ext cx="12421553" cy="1775424"/>
          </a:xfrm>
          <a:noFill/>
        </p:spPr>
        <p:txBody>
          <a:bodyPr wrap="square" rtlCol="0">
            <a:spAutoFit/>
          </a:bodyPr>
          <a:lstStyle/>
          <a:p>
            <a:pPr algn="ctr" defTabSz="1234440"/>
            <a:r>
              <a:rPr lang="fr-FR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Le Référentiel du Système de Management de l‘Opération (SMO)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152228" y="2412330"/>
            <a:ext cx="12421553" cy="5472608"/>
          </a:xfrm>
        </p:spPr>
        <p:txBody>
          <a:bodyPr anchor="ctr">
            <a:noAutofit/>
          </a:bodyPr>
          <a:lstStyle/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Corbel" panose="020B0503020204020204" pitchFamily="34" charset="0"/>
              <a:buChar char="−"/>
            </a:pPr>
            <a:r>
              <a:rPr lang="fr-FR" sz="3600" dirty="0" smtClean="0">
                <a:solidFill>
                  <a:schemeClr val="tx1"/>
                </a:solidFill>
              </a:rPr>
              <a:t>Mise en œuvre et fonctionnement, où sont décrites les exigences en matière d’organisation, 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Corbel" panose="020B0503020204020204" pitchFamily="34" charset="0"/>
              <a:buChar char="−"/>
            </a:pPr>
            <a:r>
              <a:rPr lang="fr-FR" sz="3600" dirty="0" smtClean="0">
                <a:solidFill>
                  <a:schemeClr val="tx1"/>
                </a:solidFill>
              </a:rPr>
              <a:t>Pilotage de l’opération, où sont décrites les exigences en matière de surveillance et revues des processus, d’évaluation de la QEB, de corrections et d’actions correctives</a:t>
            </a:r>
          </a:p>
          <a:p>
            <a:pPr marL="571500" indent="-571500" algn="just">
              <a:lnSpc>
                <a:spcPct val="150000"/>
              </a:lnSpc>
              <a:buClr>
                <a:srgbClr val="FF0000"/>
              </a:buClr>
              <a:buFont typeface="Corbel" panose="020B0503020204020204" pitchFamily="34" charset="0"/>
              <a:buChar char="−"/>
            </a:pPr>
            <a:r>
              <a:rPr lang="fr-FR" sz="3600" dirty="0" smtClean="0">
                <a:solidFill>
                  <a:schemeClr val="tx1"/>
                </a:solidFill>
              </a:rPr>
              <a:t>Capitalisation, o</a:t>
            </a:r>
            <a:r>
              <a:rPr lang="fr-FR" sz="3600" dirty="0">
                <a:solidFill>
                  <a:schemeClr val="tx1"/>
                </a:solidFill>
              </a:rPr>
              <a:t>ù</a:t>
            </a:r>
            <a:r>
              <a:rPr lang="fr-FR" sz="3600" dirty="0" smtClean="0">
                <a:solidFill>
                  <a:schemeClr val="tx1"/>
                </a:solidFill>
              </a:rPr>
              <a:t> sont décrits les éléments relatifs au bilan de l’opération</a:t>
            </a:r>
            <a:endParaRPr lang="fr-FR" sz="3600" dirty="0">
              <a:solidFill>
                <a:schemeClr val="tx1"/>
              </a:solidFill>
            </a:endParaRP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28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720180" y="1332210"/>
            <a:ext cx="13105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Le Système de</a:t>
            </a:r>
          </a:p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Management Environnemental</a:t>
            </a:r>
          </a:p>
          <a:p>
            <a:pPr algn="ctr"/>
            <a:r>
              <a:rPr lang="fr-FR" sz="5400" b="1" dirty="0" smtClean="0">
                <a:solidFill>
                  <a:srgbClr val="FF0000"/>
                </a:solidFill>
              </a:rPr>
              <a:t>SME</a:t>
            </a:r>
            <a:endParaRPr lang="fr-FR" sz="5400" b="1" dirty="0">
              <a:solidFill>
                <a:srgbClr val="FF0000"/>
              </a:solidFill>
            </a:endParaRPr>
          </a:p>
        </p:txBody>
      </p:sp>
      <p:pic>
        <p:nvPicPr>
          <p:cNvPr id="8" name="Image 7" descr="ISO 14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696" y="4212530"/>
            <a:ext cx="38164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990124" y="479227"/>
            <a:ext cx="12421553" cy="1285031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Références bibliographiques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space réservé du contenu 18"/>
          <p:cNvSpPr>
            <a:spLocks noGrp="1"/>
          </p:cNvSpPr>
          <p:nvPr>
            <p:ph idx="1"/>
          </p:nvPr>
        </p:nvSpPr>
        <p:spPr>
          <a:xfrm>
            <a:off x="936204" y="1908274"/>
            <a:ext cx="13105456" cy="5711131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HETZEL Jean (2009). 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Bâtiments HQE. 100 Questions Pour comprendre et agir. 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AFNOR.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démarche HQE™ - Aménagement : Pour la réalisation d’opérations d’aménagement durable. Association HQE. Novembre 2011 </a:t>
            </a:r>
            <a:r>
              <a:rPr lang="fr-FR" sz="2800" b="1" dirty="0" smtClean="0">
                <a:hlinkClick r:id="rId2"/>
              </a:rPr>
              <a:t>www.assohqe.org</a:t>
            </a:r>
            <a:r>
              <a:rPr lang="fr-FR" sz="2800" dirty="0" smtClean="0"/>
              <a:t> </a:t>
            </a:r>
            <a:endParaRPr lang="fr-F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FR" sz="2800" dirty="0" smtClean="0"/>
              <a:t>CERWAY (opérateur de la certification HQE™)</a:t>
            </a:r>
          </a:p>
          <a:p>
            <a:pPr marL="514350" indent="-514350" algn="just">
              <a:lnSpc>
                <a:spcPct val="150000"/>
              </a:lnSpc>
              <a:buClr>
                <a:srgbClr val="FF0000"/>
              </a:buClr>
              <a:buFont typeface="+mj-lt"/>
              <a:buAutoNum type="arabicPeriod"/>
            </a:pP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https://www.behqe.com/</a:t>
            </a:r>
          </a:p>
          <a:p>
            <a:pPr algn="just"/>
            <a:endParaRPr lang="fr-FR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fr-FR" sz="2800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30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qualité environnementale 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476226"/>
            <a:ext cx="13033448" cy="6984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transversal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regroupe des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normes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des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de l'environnement et de développement</a:t>
            </a:r>
            <a:r>
              <a:rPr lang="fr-F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durable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ainsi que des critères plus </a:t>
            </a:r>
            <a:r>
              <a:rPr lang="fr-F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subjectifs comme la qualité de vie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 de qualité environnementale prend donc en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compte:</a:t>
            </a:r>
          </a:p>
          <a:p>
            <a:pPr marL="1157220" lvl="1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dimension de l'impact d'un choix de société sur son environnement au sens large (économique et écologique);</a:t>
            </a:r>
          </a:p>
          <a:p>
            <a:pPr marL="1157220" lvl="1" indent="-540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impact sur la manière dont la population concernée par ces choix les vit et les ressent au quotidien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6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31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648172" y="180082"/>
            <a:ext cx="13393488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spc="3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 Management Environnemental</a:t>
            </a:r>
            <a:endParaRPr lang="fr-FR" sz="4400" b="1" spc="30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936204" y="1764258"/>
            <a:ext cx="6192688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835" lvl="0" indent="-648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600" dirty="0" smtClean="0"/>
              <a:t>Méthodes de gestion d'une entité (entreprise, service…) visant à prendre en compte l'impact environnemental de ses activités, à l’évaluer et à le réduire. </a:t>
            </a:r>
            <a:endParaRPr lang="fr-FR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7" descr="illustration managenv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81925" y="1404218"/>
            <a:ext cx="661987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32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20180" y="180082"/>
            <a:ext cx="13393488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000" b="1" spc="3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Système de Management Environnemental  SME</a:t>
            </a:r>
            <a:br>
              <a:rPr lang="fr-FR" sz="4000" b="1" spc="3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3200" b="1" i="1" spc="300" dirty="0" smtClean="0">
                <a:solidFill>
                  <a:prstClr val="black"/>
                </a:solidFill>
              </a:rPr>
              <a:t> Démarche HQE</a:t>
            </a:r>
            <a:endParaRPr lang="fr-FR" sz="4000" b="1" i="1" spc="30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692250"/>
            <a:ext cx="12745416" cy="5112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835" lvl="0" indent="-648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600" dirty="0" smtClean="0"/>
              <a:t>Il s’agit de l’ensemble de l’organisation, des procédures et des pratiques spécifiques à une opération de construction ou d’adaptation d’un bâtiment. </a:t>
            </a:r>
          </a:p>
          <a:p>
            <a:pPr marL="280835" lvl="0" indent="-648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600" dirty="0" smtClean="0"/>
              <a:t>Le SME est élaboré, mis en place et géré par le maître</a:t>
            </a:r>
            <a:br>
              <a:rPr lang="fr-FR" sz="3600" dirty="0" smtClean="0"/>
            </a:br>
            <a:r>
              <a:rPr lang="fr-FR" sz="3600" dirty="0" smtClean="0"/>
              <a:t>d’ouvrage pour définir, mettre en œuvre, vérifier « l’</a:t>
            </a:r>
            <a:r>
              <a:rPr lang="fr-FR" sz="3600" dirty="0" err="1" smtClean="0"/>
              <a:t>exigentiel</a:t>
            </a:r>
            <a:r>
              <a:rPr lang="fr-FR" sz="3600" dirty="0" smtClean="0"/>
              <a:t>» ainsi que l’état final de l’opération du point de vue de l’environnement.</a:t>
            </a:r>
          </a:p>
        </p:txBody>
      </p:sp>
    </p:spTree>
    <p:extLst>
      <p:ext uri="{BB962C8B-B14F-4D97-AF65-F5344CB8AC3E}">
        <p14:creationId xmlns:p14="http://schemas.microsoft.com/office/powerpoint/2010/main" val="490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33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20180" y="180082"/>
            <a:ext cx="13393488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000" b="1" spc="3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Système de Management Environnemental  SME</a:t>
            </a:r>
            <a:br>
              <a:rPr lang="fr-FR" sz="4000" b="1" spc="30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3200" b="1" i="1" spc="300" dirty="0" smtClean="0"/>
              <a:t>Norme ISO 14050 </a:t>
            </a:r>
            <a:endParaRPr lang="fr-FR" sz="4000" b="1" i="1" spc="30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936204" y="1476226"/>
            <a:ext cx="12745416" cy="61926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0835" lvl="0" indent="-648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Composante du système de management global qui inclut: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la structure organisationnelle, 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les activités de planification, 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les responsabilités, 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les pratiques, 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les procédures, 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les procédés </a:t>
            </a:r>
          </a:p>
          <a:p>
            <a:pPr marL="1515275" lvl="2" indent="-648000" algn="just" defTabSz="1123340"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et les ressources </a:t>
            </a:r>
          </a:p>
          <a:p>
            <a:pPr marL="280835" lvl="0" indent="-648000" algn="just" defTabSz="112334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Symbol" pitchFamily="18" charset="2"/>
              <a:buChar char="®"/>
              <a:defRPr/>
            </a:pPr>
            <a:r>
              <a:rPr lang="fr-FR" sz="3200" dirty="0" smtClean="0"/>
              <a:t>Pour  établir, mettre en œuvre, réaliser, passer en revue et maintenir la politique environnementale.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96444" y="7668914"/>
            <a:ext cx="8144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sz="3200" b="1" i="1" dirty="0" smtClean="0">
                <a:solidFill>
                  <a:srgbClr val="C00000"/>
                </a:solidFill>
              </a:rPr>
              <a:t>Exemple: Cimenterie Lafarge </a:t>
            </a:r>
            <a:r>
              <a:rPr lang="fr-FR" sz="3200" b="1" i="1" dirty="0" err="1" smtClean="0">
                <a:solidFill>
                  <a:srgbClr val="C00000"/>
                </a:solidFill>
              </a:rPr>
              <a:t>Loutaya</a:t>
            </a:r>
            <a:r>
              <a:rPr lang="fr-FR" sz="3200" b="1" i="1" dirty="0" smtClean="0">
                <a:solidFill>
                  <a:srgbClr val="C00000"/>
                </a:solidFill>
              </a:rPr>
              <a:t> (Biskra)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463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  <p:bldP spid="8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34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itre 16"/>
          <p:cNvSpPr>
            <a:spLocks noGrp="1"/>
          </p:cNvSpPr>
          <p:nvPr>
            <p:ph type="title"/>
          </p:nvPr>
        </p:nvSpPr>
        <p:spPr>
          <a:xfrm>
            <a:off x="990124" y="479227"/>
            <a:ext cx="12421553" cy="1213023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Etapes majeures</a:t>
            </a:r>
            <a:endParaRPr lang="fr-FR" sz="4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6" name="Diagramme 15"/>
          <p:cNvGraphicFramePr/>
          <p:nvPr/>
        </p:nvGraphicFramePr>
        <p:xfrm>
          <a:off x="864196" y="1404218"/>
          <a:ext cx="12673408" cy="62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73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B4990F4-6560-4B4D-8D72-3A7C3CE26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dgm id="{5B4990F4-6560-4B4D-8D72-3A7C3CE26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67569B9-2294-4897-876D-00B825CF8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graphicEl>
                                              <a:dgm id="{467569B9-2294-4897-876D-00B825CF8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F8EAC0A-6795-46C6-BDAE-24B83692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graphicEl>
                                              <a:dgm id="{3F8EAC0A-6795-46C6-BDAE-24B83692A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D2E0434D-20A4-4938-9421-467A3E790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graphicEl>
                                              <a:dgm id="{D2E0434D-20A4-4938-9421-467A3E790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665DF277-68AE-4188-BCAD-E36FC163B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dgm id="{665DF277-68AE-4188-BCAD-E36FC163B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6AB84CC-3034-4563-8FBC-978DDA42D5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graphicEl>
                                              <a:dgm id="{16AB84CC-3034-4563-8FBC-978DDA42D5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4753A02C-5E91-48C2-B3E9-4114F4567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graphicEl>
                                              <a:dgm id="{4753A02C-5E91-48C2-B3E9-4114F4567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7F00E2E6-D979-4500-81E0-E7B4BC6A0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dgm id="{7F00E2E6-D979-4500-81E0-E7B4BC6A02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8" name="Image 7" descr="554_SCHEMA-SME.jpg"/>
          <p:cNvPicPr>
            <a:picLocks noChangeAspect="1"/>
          </p:cNvPicPr>
          <p:nvPr/>
        </p:nvPicPr>
        <p:blipFill>
          <a:blip r:embed="rId2" cstate="print"/>
          <a:srcRect t="4591"/>
          <a:stretch>
            <a:fillRect/>
          </a:stretch>
        </p:blipFill>
        <p:spPr>
          <a:xfrm>
            <a:off x="1152228" y="396106"/>
            <a:ext cx="12313368" cy="823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36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Quelques </a:t>
            </a:r>
            <a:r>
              <a:rPr lang="fr-FR" sz="40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avantages d’un SME</a:t>
            </a:r>
            <a:endParaRPr lang="fr-FR" sz="40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20180" y="1620242"/>
            <a:ext cx="13033448" cy="64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Maitriser les couts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Intégrer les contraintes réglementaires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Réduction des quantités de déchets à collecter et à traiter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Optimisation des consommations de matières premières,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Diminution des consommations d'eau et d'énergie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Diminution des taxes et redevances en matière environnementale,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Satisfaire la demande des clients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Améliorer l'image de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marque.</a:t>
            </a: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</a:pPr>
            <a:endParaRPr lang="fr-F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37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outils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9802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dirty="0" smtClean="0"/>
              <a:t>L’éco-conception et les analyses de cycle de vie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dirty="0" smtClean="0"/>
              <a:t>Le bilan carbone &amp; GES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dirty="0" smtClean="0"/>
              <a:t>L’empreinte écologique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dirty="0" smtClean="0"/>
              <a:t>Les  guides de bonnes pratiques (fédérations professionnelles, etc.)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600" dirty="0"/>
              <a:t>outils et méthodologies </a:t>
            </a:r>
            <a:r>
              <a:rPr lang="fr-FR" sz="3600" dirty="0" smtClean="0"/>
              <a:t>propres aux </a:t>
            </a:r>
            <a:r>
              <a:rPr lang="fr-FR" sz="3600" dirty="0" smtClean="0"/>
              <a:t>bureaux </a:t>
            </a:r>
            <a:r>
              <a:rPr lang="fr-FR" sz="3600" dirty="0" smtClean="0"/>
              <a:t>d’étude et de </a:t>
            </a:r>
            <a:r>
              <a:rPr lang="fr-FR" sz="3600" dirty="0" smtClean="0"/>
              <a:t>consultance.</a:t>
            </a:r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7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38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 contourW="12700">
            <a:contourClr>
              <a:schemeClr val="bg1"/>
            </a:contourClr>
          </a:sp3d>
        </p:spPr>
        <p:txBody>
          <a:bodyPr vert="horz" lIns="112334" tIns="56167" rIns="112334" bIns="56167" rtlCol="0" anchor="ctr">
            <a:norm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outils. </a:t>
            </a:r>
            <a:r>
              <a:rPr lang="fr-FR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Exemples: Bilan Carbone &amp; GES </a:t>
            </a:r>
            <a:endParaRPr lang="fr-FR" sz="44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 6" descr="emissions-ges-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8252" y="1620242"/>
            <a:ext cx="1123324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39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  <a:scene3d>
            <a:camera prst="orthographicFront"/>
            <a:lightRig rig="glow" dir="tl">
              <a:rot lat="0" lon="0" rev="5400000"/>
            </a:lightRig>
          </a:scene3d>
          <a:sp3d contourW="12700">
            <a:contourClr>
              <a:schemeClr val="bg1"/>
            </a:contourClr>
          </a:sp3d>
        </p:spPr>
        <p:txBody>
          <a:bodyPr>
            <a:norm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outils. </a:t>
            </a:r>
            <a:r>
              <a:rPr lang="fr-FR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Exemples: Empreinte écologique</a:t>
            </a:r>
            <a:endParaRPr lang="fr-FR" sz="44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272908" y="2700362"/>
            <a:ext cx="6472031" cy="4752528"/>
            <a:chOff x="2143108" y="4000500"/>
            <a:chExt cx="4095767" cy="2466975"/>
          </a:xfrm>
        </p:grpSpPr>
        <p:pic>
          <p:nvPicPr>
            <p:cNvPr id="10" name="Picture 10" descr="http://corbettcares.com/wp-content/uploads/2010/02/ecological-footprint-illustration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05125" y="4000500"/>
              <a:ext cx="3333750" cy="246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2143108" y="4643446"/>
              <a:ext cx="2508928" cy="30354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>
                <a:defRPr/>
              </a:pPr>
              <a:r>
                <a:rPr lang="fr-FR" sz="3200" dirty="0" err="1">
                  <a:solidFill>
                    <a:srgbClr val="00A2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Ecological</a:t>
              </a:r>
              <a:r>
                <a:rPr lang="fr-FR" sz="3200" dirty="0">
                  <a:solidFill>
                    <a:srgbClr val="00A2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 </a:t>
              </a:r>
              <a:r>
                <a:rPr lang="fr-FR" sz="3200" dirty="0" err="1">
                  <a:solidFill>
                    <a:srgbClr val="00A2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+mn-cs"/>
                </a:rPr>
                <a:t>footprint</a:t>
              </a:r>
              <a:endParaRPr lang="fr-FR" sz="3200" dirty="0">
                <a:solidFill>
                  <a:srgbClr val="00A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4156" y="2412330"/>
            <a:ext cx="6500812" cy="454983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2800" dirty="0">
                <a:latin typeface="+mj-lt"/>
                <a:cs typeface="+mn-cs"/>
              </a:rPr>
              <a:t>« L’empreinte écologique d’une population correspond à la surface de terre et d’eau biologiquement productive qui est nécessaire pour produire les ressources consommées et assimiler les déchets générés par une population donnée »</a:t>
            </a:r>
          </a:p>
          <a:p>
            <a:pPr algn="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fr-FR" sz="2800" dirty="0">
                <a:latin typeface="+mj-lt"/>
                <a:cs typeface="+mn-cs"/>
              </a:rPr>
              <a:t>(Wackernagel &amp; </a:t>
            </a:r>
            <a:r>
              <a:rPr lang="fr-FR" sz="2800" dirty="0" err="1">
                <a:latin typeface="+mj-lt"/>
                <a:cs typeface="+mn-cs"/>
              </a:rPr>
              <a:t>Reels</a:t>
            </a:r>
            <a:r>
              <a:rPr lang="fr-FR" sz="2800" dirty="0">
                <a:latin typeface="+mj-lt"/>
                <a:cs typeface="+mn-cs"/>
              </a:rPr>
              <a:t>, 1999) </a:t>
            </a:r>
          </a:p>
        </p:txBody>
      </p:sp>
    </p:spTree>
    <p:extLst>
      <p:ext uri="{BB962C8B-B14F-4D97-AF65-F5344CB8AC3E}">
        <p14:creationId xmlns:p14="http://schemas.microsoft.com/office/powerpoint/2010/main" val="10417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224236" y="3060402"/>
            <a:ext cx="11268000" cy="3024336"/>
          </a:xfrm>
          <a:prstGeom prst="rect">
            <a:avLst/>
          </a:prstGeom>
          <a:noFill/>
        </p:spPr>
        <p:txBody>
          <a:bodyPr vert="horz" lIns="112334" tIns="56167" rIns="112334" bIns="56167" rtlCol="0" anchor="ctr">
            <a:normAutofit/>
          </a:bodyPr>
          <a:lstStyle/>
          <a:p>
            <a:pPr marL="0" marR="0" lvl="0" indent="0" algn="ctr" defTabSz="11233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Démarche HQE</a:t>
            </a:r>
            <a:br>
              <a:rPr kumimoji="0" lang="fr-FR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</a:br>
            <a:r>
              <a:rPr kumimoji="0" lang="fr-FR" sz="6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Open Sans" pitchFamily="34" charset="0"/>
                <a:cs typeface="Open Sans" pitchFamily="34" charset="0"/>
              </a:rPr>
              <a:t>Mise en contexte et concepts</a:t>
            </a:r>
            <a:endParaRPr kumimoji="0" lang="fr-FR" sz="6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40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  <a:ln>
            <a:noFill/>
          </a:ln>
          <a:scene3d>
            <a:camera prst="orthographicFront"/>
            <a:lightRig rig="glow" dir="tl">
              <a:rot lat="0" lon="0" rev="5400000"/>
            </a:lightRig>
          </a:scene3d>
          <a:sp3d contourW="12700">
            <a:contourClr>
              <a:schemeClr val="bg1"/>
            </a:contourClr>
          </a:sp3d>
        </p:spPr>
        <p:txBody>
          <a:bodyPr vert="horz" lIns="112334" tIns="56167" rIns="112334" bIns="56167" rtlCol="0" anchor="ctr">
            <a:norm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outils. </a:t>
            </a:r>
            <a:r>
              <a:rPr lang="fr-FR" sz="4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Exemples: Empreinte écologique</a:t>
            </a:r>
            <a:endParaRPr lang="fr-FR" sz="4400" b="1" i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Image 12" descr="empreinte_ecologique_par_pay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0260" y="1476226"/>
            <a:ext cx="11233247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01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</a:t>
            </a:r>
            <a:r>
              <a:rPr lang="fr-FR" dirty="0" err="1"/>
              <a:t>Démarche</a:t>
            </a:r>
            <a:r>
              <a:rPr lang="fr-FR" dirty="0"/>
              <a:t> HQE                                           2020-2021</a:t>
            </a:r>
          </a:p>
          <a:p>
            <a:pPr algn="ctr"/>
            <a:r>
              <a:rPr lang="fr-FR" dirty="0" smtClean="0"/>
              <a:t>                                           </a:t>
            </a:r>
            <a:r>
              <a:rPr lang="fr-FR" dirty="0" smtClean="0"/>
              <a:t>2018-2019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41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3033448" cy="1739801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Conclusion </a:t>
            </a:r>
            <a:endParaRPr lang="fr-FR" sz="4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9802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endParaRPr lang="fr-FR" sz="3200" b="1" dirty="0" smtClean="0">
              <a:solidFill>
                <a:srgbClr val="00A2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944588" y="2132682"/>
            <a:ext cx="1303344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La démarche HQE est collaborative et flexible</a:t>
            </a:r>
          </a:p>
          <a:p>
            <a:pPr marL="540000" lvl="0" indent="-540000" algn="just" defTabSz="112334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Elle s’appuie sur les principes du DD et des normes de la qualité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Démarche HQE                                           </a:t>
            </a:r>
            <a:r>
              <a:rPr lang="fr-FR" dirty="0" smtClean="0"/>
              <a:t>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5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Contexte 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476226"/>
            <a:ext cx="12673408" cy="5256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756000" lvl="0" indent="-720000" algn="just" defTabSz="11233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1992 : la charte de Rio de Janeiro sur le développement durable, L’Agenda 21: Crise économique, sociale et environnementale.</a:t>
            </a:r>
          </a:p>
          <a:p>
            <a:pPr marL="756000" lvl="0" indent="-720000" algn="just" defTabSz="11233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Echec des pratiques de l’urbanisme opérationnel : étalement urbain et toutes ses conséquences.</a:t>
            </a:r>
          </a:p>
          <a:p>
            <a:pPr marL="756000" lvl="0" indent="-720000" algn="just" defTabSz="112334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Multiplication des acteurs de l’aménagement: Décideurs, Elus, Concepteurs, Techniciens, habitants</a:t>
            </a: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6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792188" y="180082"/>
            <a:ext cx="12421553" cy="17398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Définitions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1476226"/>
            <a:ext cx="13033448" cy="69847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démarche HQE est un concept 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environnemental</a:t>
            </a: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une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qualité</a:t>
            </a:r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40000" lvl="0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Symbol" pitchFamily="18" charset="2"/>
              <a:buChar char="®"/>
            </a:pP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 vise à :</a:t>
            </a:r>
          </a:p>
          <a:p>
            <a:pPr marL="1157220" lvl="1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Limiter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l’impact </a:t>
            </a:r>
            <a:r>
              <a:rPr lang="fr-FR" sz="3200" dirty="0" smtClean="0"/>
              <a:t>des bâtiments neufs ou existants sur leur environnement sur la base: d’une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évaluation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multicritères et multi-étapes</a:t>
            </a:r>
          </a:p>
          <a:p>
            <a:pPr marL="1157220" lvl="1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Et à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optimiser la santé et le confort </a:t>
            </a:r>
            <a:r>
              <a:rPr lang="fr-FR" sz="3200" dirty="0" smtClean="0"/>
              <a:t>des usagers </a:t>
            </a:r>
          </a:p>
          <a:p>
            <a:pPr marL="1157220" lvl="1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dirty="0" smtClean="0"/>
              <a:t>Tout en s’appuyant sur une </a:t>
            </a:r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 organisée et rigoureuse du projet</a:t>
            </a:r>
            <a:r>
              <a:rPr lang="fr-FR" sz="3200" dirty="0" smtClean="0"/>
              <a:t>.</a:t>
            </a:r>
          </a:p>
          <a:p>
            <a:pPr marL="1157220" lvl="1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  <a:buFont typeface="+mj-lt"/>
              <a:buAutoNum type="arabicPeriod"/>
            </a:pP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 objectif de certification </a:t>
            </a:r>
          </a:p>
          <a:p>
            <a:pPr marL="1157220" lvl="1" indent="-540000" algn="just" defTabSz="1123340">
              <a:lnSpc>
                <a:spcPct val="120000"/>
              </a:lnSpc>
              <a:spcBef>
                <a:spcPts val="600"/>
              </a:spcBef>
              <a:buClr>
                <a:srgbClr val="FF0000"/>
              </a:buClr>
              <a:buSzPct val="120000"/>
            </a:pPr>
            <a:endParaRPr lang="fr-FR" sz="3200" b="1" dirty="0" smtClean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64196" y="7927329"/>
            <a:ext cx="1375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</a:t>
            </a:r>
            <a:r>
              <a:rPr lang="fr-FR" b="1" dirty="0" smtClean="0"/>
              <a:t>Démarche Haute Qualité Environnementale (HQE®). Fiche outil. </a:t>
            </a:r>
            <a:r>
              <a:rPr lang="fr-FR" dirty="0" smtClean="0">
                <a:hlinkClick r:id="rId3"/>
              </a:rPr>
              <a:t>www.pcet-ademe.fr</a:t>
            </a:r>
            <a:r>
              <a:rPr lang="fr-FR" dirty="0" smtClean="0"/>
              <a:t>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7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990124" y="479227"/>
            <a:ext cx="12421553" cy="17398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Définitions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828192" y="1692250"/>
            <a:ext cx="12745416" cy="21696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835" lvl="0" algn="ctr" defTabSz="1123340"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démarche HQE est un </a:t>
            </a:r>
          </a:p>
          <a:p>
            <a:pPr marL="280835" lvl="0" algn="ctr" defTabSz="1123340"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 Qualité</a:t>
            </a:r>
            <a:endParaRPr lang="fr-FR" sz="44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792188" y="3276426"/>
            <a:ext cx="6571869" cy="2652100"/>
            <a:chOff x="0" y="3996506"/>
            <a:chExt cx="6571869" cy="2652100"/>
          </a:xfrm>
        </p:grpSpPr>
        <p:grpSp>
          <p:nvGrpSpPr>
            <p:cNvPr id="3" name="Group 5"/>
            <p:cNvGrpSpPr/>
            <p:nvPr/>
          </p:nvGrpSpPr>
          <p:grpSpPr>
            <a:xfrm>
              <a:off x="1231310" y="3996506"/>
              <a:ext cx="3881358" cy="1459822"/>
              <a:chOff x="1626919" y="3550723"/>
              <a:chExt cx="1425040" cy="808511"/>
            </a:xfrm>
            <a:solidFill>
              <a:schemeClr val="accent1"/>
            </a:solidFill>
          </p:grpSpPr>
          <p:sp>
            <p:nvSpPr>
              <p:cNvPr id="10" name="Rounded Rectangle 3"/>
              <p:cNvSpPr/>
              <p:nvPr/>
            </p:nvSpPr>
            <p:spPr>
              <a:xfrm>
                <a:off x="2256312" y="4062352"/>
                <a:ext cx="795647" cy="296882"/>
              </a:xfrm>
              <a:prstGeom prst="roundRect">
                <a:avLst>
                  <a:gd name="adj" fmla="val 281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spc="-1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ounded Rectangle 2"/>
              <p:cNvSpPr/>
              <p:nvPr/>
            </p:nvSpPr>
            <p:spPr>
              <a:xfrm>
                <a:off x="1626919" y="3550723"/>
                <a:ext cx="795647" cy="296882"/>
              </a:xfrm>
              <a:prstGeom prst="roundRect">
                <a:avLst>
                  <a:gd name="adj" fmla="val 2818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spc="-1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ounded Rectangle 1"/>
              <p:cNvSpPr/>
              <p:nvPr/>
            </p:nvSpPr>
            <p:spPr>
              <a:xfrm>
                <a:off x="1935678" y="3550723"/>
                <a:ext cx="935990" cy="80752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pc="-1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Coeur</a:t>
                </a:r>
                <a:endParaRPr lang="en-US" sz="3600" b="1" spc="-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0" y="5940720"/>
              <a:ext cx="65718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Aménageur-Collectivité</a:t>
              </a:r>
              <a:endParaRPr lang="fr-FR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7560940" y="2988394"/>
            <a:ext cx="6264696" cy="3994705"/>
            <a:chOff x="7488932" y="3924498"/>
            <a:chExt cx="6264696" cy="3994705"/>
          </a:xfrm>
        </p:grpSpPr>
        <p:grpSp>
          <p:nvGrpSpPr>
            <p:cNvPr id="7" name="Group 6"/>
            <p:cNvGrpSpPr/>
            <p:nvPr/>
          </p:nvGrpSpPr>
          <p:grpSpPr>
            <a:xfrm>
              <a:off x="8137004" y="3924498"/>
              <a:ext cx="4680520" cy="1440032"/>
              <a:chOff x="1626919" y="3550723"/>
              <a:chExt cx="1425040" cy="808511"/>
            </a:xfrm>
            <a:solidFill>
              <a:schemeClr val="accent3"/>
            </a:solidFill>
          </p:grpSpPr>
          <p:sp>
            <p:nvSpPr>
              <p:cNvPr id="15" name="Rounded Rectangle 7"/>
              <p:cNvSpPr/>
              <p:nvPr/>
            </p:nvSpPr>
            <p:spPr>
              <a:xfrm>
                <a:off x="2256312" y="4062352"/>
                <a:ext cx="795647" cy="296882"/>
              </a:xfrm>
              <a:prstGeom prst="roundRect">
                <a:avLst>
                  <a:gd name="adj" fmla="val 28188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spc="-1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Rounded Rectangle 8"/>
              <p:cNvSpPr/>
              <p:nvPr/>
            </p:nvSpPr>
            <p:spPr>
              <a:xfrm>
                <a:off x="1626919" y="3550723"/>
                <a:ext cx="795647" cy="296882"/>
              </a:xfrm>
              <a:prstGeom prst="roundRect">
                <a:avLst>
                  <a:gd name="adj" fmla="val 28188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spc="-1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ounded Rectangle 9"/>
              <p:cNvSpPr/>
              <p:nvPr/>
            </p:nvSpPr>
            <p:spPr>
              <a:xfrm>
                <a:off x="1935678" y="3550723"/>
                <a:ext cx="807522" cy="807522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3600" b="1" spc="-1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Approche</a:t>
                </a:r>
                <a:r>
                  <a:rPr lang="en-US" sz="3600" b="1" spc="-1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b="1" spc="-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ZoneTexte 27"/>
            <p:cNvSpPr txBox="1"/>
            <p:nvPr/>
          </p:nvSpPr>
          <p:spPr>
            <a:xfrm>
              <a:off x="7488932" y="5364658"/>
              <a:ext cx="626469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A.E.U</a:t>
              </a:r>
            </a:p>
            <a:p>
              <a:pPr algn="ctr"/>
              <a:r>
                <a:rPr lang="fr-FR" sz="4000" b="1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Approche Environnementale de l’Urbanisme</a:t>
              </a:r>
              <a:r>
                <a:rPr lang="fr-FR" sz="4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fr-FR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432148" y="7380882"/>
            <a:ext cx="13753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Source: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démarche HQE™ - Aménagement : Pour la réalisation d’opérations d’aménagement durable. Association HQE.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6986"/>
            <a:ext cx="14401800" cy="684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Démarche HQE                                           2020-2021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8281066"/>
            <a:ext cx="936104" cy="7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13321580" y="8388994"/>
            <a:ext cx="882184" cy="479227"/>
          </a:xfrm>
        </p:spPr>
        <p:txBody>
          <a:bodyPr/>
          <a:lstStyle/>
          <a:p>
            <a:fld id="{583C369F-A315-4D62-8E67-44CA2DFD81A1}" type="slidenum">
              <a:rPr lang="fr-FR" sz="4400" b="1" smtClean="0">
                <a:solidFill>
                  <a:schemeClr val="bg1">
                    <a:lumMod val="95000"/>
                  </a:schemeClr>
                </a:solidFill>
              </a:rPr>
              <a:pPr/>
              <a:t>8</a:t>
            </a:fld>
            <a:endParaRPr lang="fr-FR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Titre 16"/>
          <p:cNvSpPr>
            <a:spLocks noGrp="1"/>
          </p:cNvSpPr>
          <p:nvPr>
            <p:ph type="title"/>
          </p:nvPr>
        </p:nvSpPr>
        <p:spPr>
          <a:xfrm>
            <a:off x="990124" y="479227"/>
            <a:ext cx="12421553" cy="1739801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Définitions</a:t>
            </a:r>
            <a:endParaRPr lang="fr-FR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792188" y="2988394"/>
            <a:ext cx="12745416" cy="32403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0835" lvl="0" algn="ctr" defTabSz="1123340"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démarche HQE est une:</a:t>
            </a:r>
          </a:p>
          <a:p>
            <a:pPr marL="280835" lvl="0" algn="ctr" defTabSz="1123340">
              <a:lnSpc>
                <a:spcPct val="90000"/>
              </a:lnSpc>
              <a:spcBef>
                <a:spcPts val="600"/>
              </a:spcBef>
              <a:defRPr/>
            </a:pPr>
            <a:endParaRPr lang="fr-FR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0835" lvl="0" algn="ctr" defTabSz="1123340">
              <a:lnSpc>
                <a:spcPct val="90000"/>
              </a:lnSpc>
              <a:spcBef>
                <a:spcPts val="600"/>
              </a:spcBef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Démarche volontaire </a:t>
            </a:r>
          </a:p>
          <a:p>
            <a:pPr marL="280835" lvl="0" algn="ctr" defTabSz="1123340">
              <a:lnSpc>
                <a:spcPct val="150000"/>
              </a:lnSpc>
              <a:spcBef>
                <a:spcPts val="600"/>
              </a:spcBef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Méthode générique adaptable à tout type d’opération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00200" y="3767708"/>
            <a:ext cx="12601400" cy="933294"/>
          </a:xfrm>
        </p:spPr>
        <p:txBody>
          <a:bodyPr>
            <a:noAutofit/>
          </a:bodyPr>
          <a:lstStyle/>
          <a:p>
            <a:r>
              <a:rPr lang="fr-FR" sz="8000" b="1" dirty="0" smtClean="0"/>
              <a:t>Les concepts de la Qualité</a:t>
            </a:r>
            <a:endParaRPr lang="fr-FR" sz="8000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C369F-A315-4D62-8E67-44CA2DFD81A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4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3621"/>
      </a:accent1>
      <a:accent2>
        <a:srgbClr val="DF3621"/>
      </a:accent2>
      <a:accent3>
        <a:srgbClr val="FD9E01"/>
      </a:accent3>
      <a:accent4>
        <a:srgbClr val="94BA46"/>
      </a:accent4>
      <a:accent5>
        <a:srgbClr val="00B09B"/>
      </a:accent5>
      <a:accent6>
        <a:srgbClr val="0178BC"/>
      </a:accent6>
      <a:hlink>
        <a:srgbClr val="0563C1"/>
      </a:hlink>
      <a:folHlink>
        <a:srgbClr val="954F7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powerpoint-slides-3</Template>
  <TotalTime>752</TotalTime>
  <Words>1700</Words>
  <Application>Microsoft Office PowerPoint</Application>
  <PresentationFormat>Custom</PresentationFormat>
  <Paragraphs>264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Comic Sans MS</vt:lpstr>
      <vt:lpstr>Corbel</vt:lpstr>
      <vt:lpstr>Open Sans</vt:lpstr>
      <vt:lpstr>Sakkal Majalla</vt:lpstr>
      <vt:lpstr>Symbol</vt:lpstr>
      <vt:lpstr>Tahoma</vt:lpstr>
      <vt:lpstr>Wingdings</vt:lpstr>
      <vt:lpstr>Thème Office</vt:lpstr>
      <vt:lpstr>UEM 2  Démarche  Haute Qualité Environnementale HQE</vt:lpstr>
      <vt:lpstr>Programme du semestre</vt:lpstr>
      <vt:lpstr>Références bibliographiques</vt:lpstr>
      <vt:lpstr>PowerPoint Presentation</vt:lpstr>
      <vt:lpstr>Contexte </vt:lpstr>
      <vt:lpstr>Définitions</vt:lpstr>
      <vt:lpstr>Définitions</vt:lpstr>
      <vt:lpstr>Définitions</vt:lpstr>
      <vt:lpstr>Les concepts de la Qualité</vt:lpstr>
      <vt:lpstr>La qualité ?</vt:lpstr>
      <vt:lpstr>PowerPoint Presentation</vt:lpstr>
      <vt:lpstr>PowerPoint Presentation</vt:lpstr>
      <vt:lpstr>La structure d’un SMQ</vt:lpstr>
      <vt:lpstr>La certification</vt:lpstr>
      <vt:lpstr>Les normes de la qualité: La famille ISO</vt:lpstr>
      <vt:lpstr>Les normes de la qualité: La famille ISO 9000</vt:lpstr>
      <vt:lpstr>Les normes de la qualité: La famille ISO</vt:lpstr>
      <vt:lpstr>Les organismes de normalisation et de certification</vt:lpstr>
      <vt:lpstr>La démarche HQE</vt:lpstr>
      <vt:lpstr>Le cadre de référence</vt:lpstr>
      <vt:lpstr>Le cadre de référence</vt:lpstr>
      <vt:lpstr>L’objectif QEB  (Qualité Environnementale du Bâtiment)</vt:lpstr>
      <vt:lpstr>L’objectif QEB  (Qualité Environnementale du Bâtiment)</vt:lpstr>
      <vt:lpstr>PowerPoint Presentation</vt:lpstr>
      <vt:lpstr>PowerPoint Presentation</vt:lpstr>
      <vt:lpstr>PowerPoint Presentation</vt:lpstr>
      <vt:lpstr>Le Référentiel du Système de Management de l‘Opération (SMO)</vt:lpstr>
      <vt:lpstr>Le Référentiel du Système de Management de l‘Opération (SMO)</vt:lpstr>
      <vt:lpstr>PowerPoint Presentation</vt:lpstr>
      <vt:lpstr>La qualité environnementale </vt:lpstr>
      <vt:lpstr>Le Management Environnemental</vt:lpstr>
      <vt:lpstr>Système de Management Environnemental  SME  Démarche HQE</vt:lpstr>
      <vt:lpstr>Système de Management Environnemental  SME Norme ISO 14050 </vt:lpstr>
      <vt:lpstr>Etapes majeures</vt:lpstr>
      <vt:lpstr>PowerPoint Presentation</vt:lpstr>
      <vt:lpstr>Quelques avantages d’un SME</vt:lpstr>
      <vt:lpstr>Les outils</vt:lpstr>
      <vt:lpstr>Les outils. Exemples: Bilan Carbone &amp; GES </vt:lpstr>
      <vt:lpstr>Les outils. Exemples: Empreinte écologique</vt:lpstr>
      <vt:lpstr>Les outils. Exemples: Empreinte écologique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Initiation à la cartographie</dc:title>
  <dc:creator>amina mellakh</dc:creator>
  <cp:lastModifiedBy>YOGA</cp:lastModifiedBy>
  <cp:revision>74</cp:revision>
  <dcterms:created xsi:type="dcterms:W3CDTF">2017-10-23T17:46:05Z</dcterms:created>
  <dcterms:modified xsi:type="dcterms:W3CDTF">2020-12-21T18:26:48Z</dcterms:modified>
</cp:coreProperties>
</file>