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82" r:id="rId11"/>
    <p:sldId id="264" r:id="rId12"/>
    <p:sldId id="284" r:id="rId13"/>
    <p:sldId id="285" r:id="rId14"/>
    <p:sldId id="265" r:id="rId15"/>
    <p:sldId id="266" r:id="rId16"/>
    <p:sldId id="287" r:id="rId17"/>
    <p:sldId id="291" r:id="rId18"/>
    <p:sldId id="267" r:id="rId19"/>
    <p:sldId id="268" r:id="rId20"/>
    <p:sldId id="269" r:id="rId21"/>
    <p:sldId id="290" r:id="rId22"/>
    <p:sldId id="270" r:id="rId23"/>
    <p:sldId id="271" r:id="rId24"/>
    <p:sldId id="272" r:id="rId25"/>
    <p:sldId id="288" r:id="rId26"/>
    <p:sldId id="297" r:id="rId27"/>
    <p:sldId id="274" r:id="rId28"/>
    <p:sldId id="300" r:id="rId29"/>
    <p:sldId id="275" r:id="rId30"/>
    <p:sldId id="293" r:id="rId31"/>
    <p:sldId id="294" r:id="rId32"/>
    <p:sldId id="295" r:id="rId33"/>
    <p:sldId id="296" r:id="rId34"/>
    <p:sldId id="276" r:id="rId35"/>
    <p:sldId id="301" r:id="rId36"/>
    <p:sldId id="277" r:id="rId37"/>
    <p:sldId id="299" r:id="rId38"/>
    <p:sldId id="278" r:id="rId39"/>
    <p:sldId id="279" r:id="rId40"/>
    <p:sldId id="289" r:id="rId41"/>
    <p:sldId id="304" r:id="rId42"/>
    <p:sldId id="305" r:id="rId43"/>
    <p:sldId id="306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818"/>
  </p:normalViewPr>
  <p:slideViewPr>
    <p:cSldViewPr snapToGrid="0" snapToObjects="1">
      <p:cViewPr>
        <p:scale>
          <a:sx n="85" d="100"/>
          <a:sy n="85" d="100"/>
        </p:scale>
        <p:origin x="215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51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35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658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909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76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4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25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78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2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5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1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40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7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6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10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34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35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1768730-8C03-0E4A-B77A-F22832EB5BB9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8A8DC23-69D1-7240-9E12-7930ABC1E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4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file:///C:\Mes%20Documents\souad\le%20neurinome%20%20l'imagerie%20suite2_fichiers\15.gi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9700" y="1104900"/>
            <a:ext cx="7467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Les tumeurs cérébrales</a:t>
            </a:r>
          </a:p>
          <a:p>
            <a:endParaRPr lang="fr-FR" sz="4400" dirty="0"/>
          </a:p>
          <a:p>
            <a:endParaRPr lang="fr-FR" sz="4400" dirty="0" smtClean="0"/>
          </a:p>
          <a:p>
            <a:endParaRPr lang="fr-FR" sz="4400" dirty="0"/>
          </a:p>
          <a:p>
            <a:r>
              <a:rPr lang="fr-FR" sz="2800" dirty="0" smtClean="0"/>
              <a:t>Pr </a:t>
            </a:r>
            <a:r>
              <a:rPr lang="fr-FR" sz="2800" dirty="0" smtClean="0"/>
              <a:t> Mansour </a:t>
            </a:r>
            <a:endParaRPr lang="fr-FR" sz="2800" dirty="0" smtClean="0"/>
          </a:p>
          <a:p>
            <a:r>
              <a:rPr lang="fr-FR" sz="2800" dirty="0" smtClean="0"/>
              <a:t>Service de neurochirurgie </a:t>
            </a:r>
          </a:p>
          <a:p>
            <a:r>
              <a:rPr lang="fr-FR" sz="2800" dirty="0" smtClean="0"/>
              <a:t>CHU Annaba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7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Tumeurs gliales </a:t>
            </a:r>
            <a:br>
              <a:rPr lang="fr-FR" b="1" dirty="0"/>
            </a:br>
            <a:endParaRPr lang="fr-FR" dirty="0"/>
          </a:p>
        </p:txBody>
      </p:sp>
      <p:pic>
        <p:nvPicPr>
          <p:cNvPr id="4" name="Picture 5" descr="IMG_0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3" y="1136077"/>
            <a:ext cx="580178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02" y="1136077"/>
            <a:ext cx="580178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0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Tumeurs gliales 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fr-FR" dirty="0" err="1" smtClean="0">
                <a:solidFill>
                  <a:srgbClr val="FF0000"/>
                </a:solidFill>
              </a:rPr>
              <a:t>Astrocytome</a:t>
            </a:r>
            <a:r>
              <a:rPr lang="fr-FR" dirty="0" smtClean="0">
                <a:solidFill>
                  <a:srgbClr val="FF0000"/>
                </a:solidFill>
              </a:rPr>
              <a:t> cérébelleux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 smtClean="0"/>
              <a:t>Tumeur de l ’enfant qui se manifeste par syndrome HIC  et cérébelleux cinétique </a:t>
            </a:r>
            <a:r>
              <a:rPr lang="fr-FR" dirty="0" smtClean="0"/>
              <a:t>.</a:t>
            </a:r>
            <a:endParaRPr lang="fr-FR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fr-FR" dirty="0" smtClean="0"/>
              <a:t>TDM objective tumeur kystique de l’</a:t>
            </a:r>
            <a:r>
              <a:rPr lang="fr-FR" dirty="0" err="1" smtClean="0"/>
              <a:t>hemisphere</a:t>
            </a:r>
            <a:r>
              <a:rPr lang="fr-FR" dirty="0" smtClean="0"/>
              <a:t> </a:t>
            </a:r>
            <a:r>
              <a:rPr lang="fr-FR" dirty="0" smtClean="0"/>
              <a:t>cérébelleux.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 smtClean="0"/>
              <a:t>Chirurgie  </a:t>
            </a:r>
            <a:r>
              <a:rPr lang="fr-FR" dirty="0" smtClean="0"/>
              <a:t>c ’est le seul gliome qui peut guérir après exérèse totale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9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Tumeurs gliales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100" dirty="0" err="1" smtClean="0"/>
              <a:t>astrocytome</a:t>
            </a:r>
            <a:r>
              <a:rPr lang="fr-FR" sz="3100" dirty="0" smtClean="0"/>
              <a:t> cérébelleux </a:t>
            </a:r>
            <a:endParaRPr lang="fr-FR" sz="3100" dirty="0"/>
          </a:p>
        </p:txBody>
      </p:sp>
      <p:pic>
        <p:nvPicPr>
          <p:cNvPr id="4" name="Picture 3" descr="IM0004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26666" r="55357" b="15334"/>
          <a:stretch>
            <a:fillRect/>
          </a:stretch>
        </p:blipFill>
        <p:spPr bwMode="auto">
          <a:xfrm>
            <a:off x="4036595" y="1825625"/>
            <a:ext cx="440138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Tumeurs gliales</a:t>
            </a:r>
            <a:br>
              <a:rPr lang="fr-FR" sz="2800" b="1" dirty="0"/>
            </a:br>
            <a:r>
              <a:rPr lang="fr-FR" sz="2800" dirty="0" err="1"/>
              <a:t>astrocytome</a:t>
            </a:r>
            <a:r>
              <a:rPr lang="fr-FR" sz="2800" dirty="0"/>
              <a:t> cérébelleux 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5401" y="1825625"/>
            <a:ext cx="4597176" cy="4351338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445" y="1825625"/>
            <a:ext cx="4471188" cy="4351338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6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941"/>
          </a:xfrm>
        </p:spPr>
        <p:txBody>
          <a:bodyPr>
            <a:normAutofit/>
          </a:bodyPr>
          <a:lstStyle/>
          <a:p>
            <a:r>
              <a:rPr lang="fr-FR" sz="2800" b="1" dirty="0"/>
              <a:t>Tumeurs gliales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0000" y="1424066"/>
            <a:ext cx="10233800" cy="4752897"/>
          </a:xfrm>
        </p:spPr>
        <p:txBody>
          <a:bodyPr/>
          <a:lstStyle/>
          <a:p>
            <a:r>
              <a:rPr lang="fr-FR" dirty="0" err="1" smtClean="0"/>
              <a:t>Astrocytome</a:t>
            </a:r>
            <a:r>
              <a:rPr lang="fr-FR" dirty="0" smtClean="0"/>
              <a:t> grade II </a:t>
            </a:r>
          </a:p>
          <a:p>
            <a:r>
              <a:rPr lang="fr-FR" dirty="0" smtClean="0"/>
              <a:t>Ce sont des formes  intermédiaires qui évoluent vers la malignité </a:t>
            </a:r>
            <a:endParaRPr lang="fr-FR" dirty="0"/>
          </a:p>
        </p:txBody>
      </p:sp>
      <p:pic>
        <p:nvPicPr>
          <p:cNvPr id="4" name="Picture 3" descr="IM000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81" y="2608287"/>
            <a:ext cx="3977599" cy="41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Tumeurs gliales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Glioblastome </a:t>
            </a:r>
          </a:p>
          <a:p>
            <a:pPr marL="0" indent="0">
              <a:buNone/>
            </a:pPr>
            <a:r>
              <a:rPr lang="fr-FR" dirty="0" smtClean="0"/>
              <a:t>Tumeur maligne </a:t>
            </a:r>
            <a:r>
              <a:rPr lang="fr-FR" dirty="0">
                <a:sym typeface="Wingdings"/>
              </a:rPr>
              <a:t>(</a:t>
            </a:r>
            <a:r>
              <a:rPr lang="fr-FR" dirty="0" smtClean="0"/>
              <a:t>cancer du cerveau </a:t>
            </a:r>
            <a:r>
              <a:rPr lang="fr-FR" dirty="0" smtClean="0"/>
              <a:t>).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Evolution rapide </a:t>
            </a:r>
          </a:p>
          <a:p>
            <a:pPr marL="0" indent="0">
              <a:buNone/>
            </a:pPr>
            <a:r>
              <a:rPr lang="fr-FR" dirty="0" smtClean="0"/>
              <a:t>Syndrome HIC avec un syndrome déficitaire dans un contexte d’</a:t>
            </a:r>
            <a:r>
              <a:rPr lang="fr-FR" dirty="0" err="1" smtClean="0"/>
              <a:t>alteration</a:t>
            </a:r>
            <a:r>
              <a:rPr lang="fr-FR" dirty="0" smtClean="0"/>
              <a:t> de l’état général et trouble plus ou moins sévère  de l’</a:t>
            </a:r>
            <a:r>
              <a:rPr lang="fr-FR" dirty="0" err="1" smtClean="0"/>
              <a:t>etat</a:t>
            </a:r>
            <a:r>
              <a:rPr lang="fr-FR" dirty="0" smtClean="0"/>
              <a:t> de conscience 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Chirurgie +radiothérapie +chimiothérapie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9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/>
              <a:t>Tumeurs </a:t>
            </a:r>
            <a:r>
              <a:rPr lang="fr-FR" sz="3100" b="1" dirty="0" smtClean="0"/>
              <a:t>gliales</a:t>
            </a:r>
            <a:br>
              <a:rPr lang="fr-FR" sz="3100" b="1" dirty="0" smtClean="0"/>
            </a:br>
            <a:r>
              <a:rPr lang="fr-FR" sz="3100" dirty="0"/>
              <a:t>Glioblastome </a:t>
            </a:r>
            <a:endParaRPr lang="fr-FR" dirty="0"/>
          </a:p>
        </p:txBody>
      </p:sp>
      <p:pic>
        <p:nvPicPr>
          <p:cNvPr id="4" name="Picture 3" descr="nouveau 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0" t="48666" r="22000" b="13333"/>
          <a:stretch>
            <a:fillRect/>
          </a:stretch>
        </p:blipFill>
        <p:spPr bwMode="auto">
          <a:xfrm>
            <a:off x="3747542" y="2117537"/>
            <a:ext cx="3566706" cy="38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Tumeurs gliales</a:t>
            </a:r>
            <a:br>
              <a:rPr lang="fr-FR" sz="2800" b="1" dirty="0"/>
            </a:br>
            <a:r>
              <a:rPr lang="fr-FR" sz="2800" dirty="0"/>
              <a:t>Glioblastome </a:t>
            </a:r>
          </a:p>
        </p:txBody>
      </p:sp>
      <p:pic>
        <p:nvPicPr>
          <p:cNvPr id="4" name="Picture 3" descr="nouveau 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4999" b="42000"/>
          <a:stretch>
            <a:fillRect/>
          </a:stretch>
        </p:blipFill>
        <p:spPr bwMode="auto">
          <a:xfrm>
            <a:off x="3798847" y="2233454"/>
            <a:ext cx="4876881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Tumeurs gliales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9999" y="1825624"/>
            <a:ext cx="10692249" cy="4365313"/>
          </a:xfrm>
        </p:spPr>
        <p:txBody>
          <a:bodyPr/>
          <a:lstStyle/>
          <a:p>
            <a:r>
              <a:rPr lang="fr-FR" dirty="0" err="1" smtClean="0"/>
              <a:t>Oligodendrogliome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4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 % </a:t>
            </a:r>
            <a:r>
              <a:rPr lang="fr-FR" dirty="0" smtClean="0"/>
              <a:t>- 12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% </a:t>
            </a:r>
            <a:r>
              <a:rPr lang="fr-FR" dirty="0" smtClean="0"/>
              <a:t>des gliomes </a:t>
            </a:r>
          </a:p>
          <a:p>
            <a:pPr marL="0" indent="0">
              <a:buNone/>
            </a:pPr>
            <a:r>
              <a:rPr lang="fr-FR" dirty="0" smtClean="0"/>
              <a:t>Siege  </a:t>
            </a:r>
            <a:r>
              <a:rPr lang="fr-FR" dirty="0" err="1" smtClean="0"/>
              <a:t>hemispherique</a:t>
            </a:r>
            <a:r>
              <a:rPr lang="fr-FR" dirty="0" smtClean="0"/>
              <a:t> cérébral </a:t>
            </a:r>
          </a:p>
          <a:p>
            <a:pPr marL="0" indent="0">
              <a:buNone/>
            </a:pPr>
            <a:r>
              <a:rPr lang="fr-FR" dirty="0" smtClean="0"/>
              <a:t>Clinique </a:t>
            </a:r>
          </a:p>
          <a:p>
            <a:pPr marL="0" indent="0">
              <a:buNone/>
            </a:pPr>
            <a:r>
              <a:rPr lang="fr-FR" dirty="0" smtClean="0"/>
              <a:t>HIC n’apparait qu’au stade tardif même que les signes neurologiques pendant longtemps </a:t>
            </a:r>
          </a:p>
          <a:p>
            <a:pPr marL="0" indent="0">
              <a:buNone/>
            </a:pPr>
            <a:r>
              <a:rPr lang="fr-FR" dirty="0" smtClean="0"/>
              <a:t>cette tumeur est </a:t>
            </a:r>
            <a:r>
              <a:rPr lang="fr-FR" dirty="0" err="1" smtClean="0"/>
              <a:t>epileptogene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TDM cérébrale même que </a:t>
            </a:r>
            <a:r>
              <a:rPr lang="fr-FR" dirty="0" err="1" smtClean="0"/>
              <a:t>astrocytome</a:t>
            </a:r>
            <a:r>
              <a:rPr lang="fr-FR" dirty="0" smtClean="0"/>
              <a:t> grade I avec des calcifications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8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Tumeurs gliales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Ependymome</a:t>
            </a:r>
            <a:r>
              <a:rPr lang="fr-FR" dirty="0" smtClean="0"/>
              <a:t> </a:t>
            </a:r>
          </a:p>
          <a:p>
            <a:r>
              <a:rPr lang="fr-FR" dirty="0" smtClean="0"/>
              <a:t>Kyste colloïde </a:t>
            </a:r>
          </a:p>
          <a:p>
            <a:r>
              <a:rPr lang="fr-FR" dirty="0" smtClean="0"/>
              <a:t>Papillome du plexus choroïde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Ces tumeurs se développent dans une cavité ventriculaire et atteignent un volume important  avant de donner  des signes cliniques de latéralisation </a:t>
            </a:r>
          </a:p>
          <a:p>
            <a:pPr marL="0" indent="0">
              <a:buNone/>
            </a:pPr>
            <a:r>
              <a:rPr lang="fr-FR" dirty="0" smtClean="0"/>
              <a:t>Pendant longtemps ces tumeurs ne donneront que de signes HIC surtout si elles sont situées à proximité des orifices  ventriculaires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6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altLang="fr-FR" dirty="0">
                <a:ea typeface="Times New Roman" charset="0"/>
                <a:cs typeface="Times New Roman" charset="0"/>
              </a:rPr>
              <a:t>Les tumeurs intracrâniennes représentent une pathologie fréquente en neurologie, dont l’incidence suit celle des accidents vasculaires cérébraux et des démences. </a:t>
            </a:r>
          </a:p>
          <a:p>
            <a:pPr>
              <a:lnSpc>
                <a:spcPct val="200000"/>
              </a:lnSpc>
              <a:buNone/>
            </a:pPr>
            <a:r>
              <a:rPr lang="fr-FR" altLang="fr-FR" dirty="0" smtClean="0">
                <a:ea typeface="Times New Roman" charset="0"/>
                <a:cs typeface="Times New Roman" charset="0"/>
              </a:rPr>
              <a:t>   Elle </a:t>
            </a:r>
            <a:r>
              <a:rPr lang="fr-FR" altLang="fr-FR" dirty="0">
                <a:ea typeface="Times New Roman" charset="0"/>
                <a:cs typeface="Times New Roman" charset="0"/>
              </a:rPr>
              <a:t>est de 15 cas / 100000/an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3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Tumeurs  ventriculaires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Ependymome</a:t>
            </a:r>
            <a:r>
              <a:rPr lang="fr-FR" dirty="0" smtClean="0"/>
              <a:t>  4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 % </a:t>
            </a:r>
            <a:r>
              <a:rPr lang="fr-FR" dirty="0" smtClean="0"/>
              <a:t>-6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% </a:t>
            </a:r>
            <a:r>
              <a:rPr lang="fr-FR" dirty="0" smtClean="0"/>
              <a:t>des gliomes </a:t>
            </a:r>
          </a:p>
          <a:p>
            <a:pPr marL="0" indent="0">
              <a:buNone/>
            </a:pPr>
            <a:r>
              <a:rPr lang="fr-FR" dirty="0" smtClean="0"/>
              <a:t>Deux types histologiques </a:t>
            </a:r>
          </a:p>
          <a:p>
            <a:pPr marL="0" indent="0">
              <a:buNone/>
            </a:pPr>
            <a:r>
              <a:rPr lang="fr-FR" dirty="0" smtClean="0"/>
              <a:t>TDM cérébrale et IRM    tumeur intra ventriculaire </a:t>
            </a:r>
          </a:p>
          <a:p>
            <a:pPr marL="0" indent="0">
              <a:buNone/>
            </a:pPr>
            <a:r>
              <a:rPr lang="fr-FR" dirty="0" smtClean="0"/>
              <a:t>Chirurgie /</a:t>
            </a:r>
            <a:r>
              <a:rPr lang="fr-FR" dirty="0" err="1" smtClean="0"/>
              <a:t>radiotherapie</a:t>
            </a:r>
            <a:r>
              <a:rPr lang="fr-FR" dirty="0" smtClean="0"/>
              <a:t> /</a:t>
            </a:r>
            <a:r>
              <a:rPr lang="fr-FR" dirty="0" err="1" smtClean="0"/>
              <a:t>chimiotherapie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Tumeurs  ventriculaires </a:t>
            </a:r>
            <a:br>
              <a:rPr lang="fr-FR" sz="2800" b="1" dirty="0"/>
            </a:br>
            <a:r>
              <a:rPr lang="fr-FR" sz="2800" dirty="0" err="1" smtClean="0"/>
              <a:t>épendymome</a:t>
            </a:r>
            <a:r>
              <a:rPr lang="fr-FR" sz="2800" dirty="0" smtClean="0"/>
              <a:t> du V4</a:t>
            </a:r>
            <a:endParaRPr lang="fr-FR" sz="2800" dirty="0"/>
          </a:p>
        </p:txBody>
      </p:sp>
      <p:pic>
        <p:nvPicPr>
          <p:cNvPr id="4" name="Picture 3" descr="bairi preop sagitta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01" y="2288642"/>
            <a:ext cx="3495675" cy="36576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iri preop axi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44" y="2387144"/>
            <a:ext cx="3441702" cy="352481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Tumeurs  ventriculaires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Kyste colloïde </a:t>
            </a:r>
          </a:p>
          <a:p>
            <a:pPr marL="0" indent="0">
              <a:buNone/>
            </a:pPr>
            <a:r>
              <a:rPr lang="fr-FR" dirty="0" smtClean="0"/>
              <a:t>Tumeur d’origine embryonnaire  </a:t>
            </a:r>
          </a:p>
          <a:p>
            <a:pPr marL="0" indent="0">
              <a:buNone/>
            </a:pPr>
            <a:r>
              <a:rPr lang="fr-FR" dirty="0" smtClean="0"/>
              <a:t>Kyste de contenu colloïde ou </a:t>
            </a:r>
            <a:r>
              <a:rPr lang="fr-FR" dirty="0" err="1" smtClean="0"/>
              <a:t>mucoide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Situé au  niveau de la paroi antérieure du V 3</a:t>
            </a:r>
          </a:p>
          <a:p>
            <a:pPr marL="0" indent="0">
              <a:buNone/>
            </a:pPr>
            <a:r>
              <a:rPr lang="fr-FR" dirty="0" smtClean="0"/>
              <a:t>Clinique  syndrome HIC  paroxystique qui peut devenir permanent.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34" y="4609870"/>
            <a:ext cx="6203088" cy="20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Tumeurs  ventriculaires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0000" y="1825625"/>
            <a:ext cx="10617298" cy="4351338"/>
          </a:xfrm>
        </p:spPr>
        <p:txBody>
          <a:bodyPr/>
          <a:lstStyle/>
          <a:p>
            <a:r>
              <a:rPr lang="fr-FR" dirty="0" smtClean="0"/>
              <a:t>Papillome des plexus </a:t>
            </a:r>
            <a:r>
              <a:rPr lang="fr-FR" dirty="0" err="1" smtClean="0"/>
              <a:t>choroides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Tumeur qui touche le nourrisson et l’enfant </a:t>
            </a:r>
          </a:p>
          <a:p>
            <a:pPr marL="0" indent="0">
              <a:buNone/>
            </a:pPr>
            <a:r>
              <a:rPr lang="fr-FR" dirty="0" smtClean="0"/>
              <a:t>Se traduit  par une hydrocéphalie et HIC 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TDM  </a:t>
            </a:r>
            <a:r>
              <a:rPr lang="fr-FR" dirty="0" smtClean="0"/>
              <a:t> tumeur </a:t>
            </a:r>
            <a:r>
              <a:rPr lang="fr-FR" dirty="0" smtClean="0"/>
              <a:t>spontanément hyperdense au niveau du carrefour ventriculaire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6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Adénome hypophysaire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Adénome hypophysaire </a:t>
            </a:r>
          </a:p>
          <a:p>
            <a:pPr marL="0" indent="0">
              <a:buNone/>
            </a:pPr>
            <a:r>
              <a:rPr lang="fr-FR" dirty="0" smtClean="0"/>
              <a:t>Tumeur épithéliale de l’</a:t>
            </a:r>
            <a:r>
              <a:rPr lang="fr-FR" dirty="0" err="1" smtClean="0"/>
              <a:t>ante-hypophyse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Adénome hypophysaire fonctionnels: </a:t>
            </a:r>
            <a:r>
              <a:rPr lang="fr-FR" dirty="0" err="1" smtClean="0"/>
              <a:t>prolactinome</a:t>
            </a:r>
            <a:r>
              <a:rPr lang="fr-FR" dirty="0" smtClean="0"/>
              <a:t>/ GH</a:t>
            </a:r>
          </a:p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dénome  hypophysaire non fonctionnels ( </a:t>
            </a:r>
            <a:r>
              <a:rPr lang="fr-FR" dirty="0" err="1" smtClean="0"/>
              <a:t>chromophobe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2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Adénome hypophysaire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Evolution clinique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Phase </a:t>
            </a:r>
            <a:r>
              <a:rPr lang="fr-FR" dirty="0" err="1">
                <a:solidFill>
                  <a:srgbClr val="FF0000"/>
                </a:solidFill>
              </a:rPr>
              <a:t>intrasellaire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smtClean="0"/>
              <a:t>correspond </a:t>
            </a:r>
            <a:r>
              <a:rPr lang="fr-FR" dirty="0"/>
              <a:t>à la phase endocrinienne  qui dure des mois voir des années </a:t>
            </a:r>
            <a:r>
              <a:rPr lang="fr-FR" dirty="0" smtClean="0"/>
              <a:t>.On décrit </a:t>
            </a:r>
            <a:r>
              <a:rPr lang="fr-FR" dirty="0"/>
              <a:t>les micro </a:t>
            </a:r>
            <a:r>
              <a:rPr lang="fr-FR" dirty="0" smtClean="0"/>
              <a:t>adénomes </a:t>
            </a:r>
            <a:r>
              <a:rPr lang="fr-FR" dirty="0"/>
              <a:t>inferieur </a:t>
            </a:r>
            <a:r>
              <a:rPr lang="fr-FR" dirty="0" smtClean="0"/>
              <a:t>10mm.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Phase supra </a:t>
            </a:r>
            <a:r>
              <a:rPr lang="fr-FR" dirty="0" err="1">
                <a:solidFill>
                  <a:srgbClr val="FF0000"/>
                </a:solidFill>
              </a:rPr>
              <a:t>sellaire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/>
              <a:t>Devient supra </a:t>
            </a:r>
            <a:r>
              <a:rPr lang="fr-FR" dirty="0" err="1"/>
              <a:t>sellaire</a:t>
            </a:r>
            <a:r>
              <a:rPr lang="fr-FR" dirty="0"/>
              <a:t> et va comprimer les </a:t>
            </a:r>
            <a:r>
              <a:rPr lang="fr-FR" dirty="0" smtClean="0"/>
              <a:t>NO.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Phase  atteinte neurologique </a:t>
            </a:r>
            <a:r>
              <a:rPr lang="fr-FR" dirty="0"/>
              <a:t>avec HIC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5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44" y="1721603"/>
            <a:ext cx="6745574" cy="38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Adénome hypophysaire</a:t>
            </a:r>
          </a:p>
        </p:txBody>
      </p:sp>
    </p:spTree>
    <p:extLst>
      <p:ext uri="{BB962C8B-B14F-4D97-AF65-F5344CB8AC3E}">
        <p14:creationId xmlns:p14="http://schemas.microsoft.com/office/powerpoint/2010/main" val="15723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Les tumeurs de la région pinéale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1 %</a:t>
            </a:r>
          </a:p>
          <a:p>
            <a:pPr marL="0" indent="0">
              <a:buNone/>
            </a:pPr>
            <a:r>
              <a:rPr lang="fr-FR" dirty="0" smtClean="0"/>
              <a:t>Clinique adulte jeune  ou adolescent  qui consulte pour un syndrome HIC avec un syndrome de </a:t>
            </a:r>
            <a:r>
              <a:rPr lang="fr-FR" dirty="0" err="1" smtClean="0"/>
              <a:t>parinaud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Parfois une puberté précoce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Les tumeurs de la région pinéale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2" y="2471126"/>
            <a:ext cx="74104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Méningiome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20 % des tumeurs intracrâniens </a:t>
            </a:r>
          </a:p>
          <a:p>
            <a:pPr marL="0" indent="0">
              <a:buNone/>
            </a:pPr>
            <a:r>
              <a:rPr lang="fr-FR" dirty="0" smtClean="0"/>
              <a:t>Tumeur  bénigne   touche plus la femme 40 -50 ans </a:t>
            </a:r>
          </a:p>
          <a:p>
            <a:pPr marL="0" indent="0">
              <a:buNone/>
            </a:pPr>
            <a:r>
              <a:rPr lang="fr-FR" dirty="0" smtClean="0"/>
              <a:t>Convexité ou base </a:t>
            </a:r>
          </a:p>
          <a:p>
            <a:pPr marL="0" indent="0">
              <a:buNone/>
            </a:pPr>
            <a:r>
              <a:rPr lang="fr-FR" dirty="0" smtClean="0"/>
              <a:t>Clinique évolue lentement en comprimant le parenchyme sans l’envahir </a:t>
            </a:r>
            <a:endParaRPr lang="fr-FR" dirty="0"/>
          </a:p>
        </p:txBody>
      </p:sp>
      <p:pic>
        <p:nvPicPr>
          <p:cNvPr id="4" name="Picture 2" descr="fig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75" y="1144096"/>
            <a:ext cx="4001360" cy="548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2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En fonction de la topographie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defRPr/>
            </a:pPr>
            <a:r>
              <a:rPr lang="fr-FR" altLang="fr-FR" dirty="0"/>
              <a:t>Les tumeurs sus </a:t>
            </a:r>
            <a:r>
              <a:rPr lang="fr-FR" altLang="fr-FR" dirty="0" err="1"/>
              <a:t>tentorielles</a:t>
            </a:r>
            <a:r>
              <a:rPr lang="fr-FR" altLang="fr-FR" dirty="0"/>
              <a:t> situé au dessus de la tente du cervelet et qui se développent dans les hémisphères cérébraux et sur la ligne médiane</a:t>
            </a:r>
          </a:p>
          <a:p>
            <a:pPr>
              <a:lnSpc>
                <a:spcPct val="200000"/>
              </a:lnSpc>
              <a:defRPr/>
            </a:pPr>
            <a:r>
              <a:rPr lang="fr-FR" altLang="fr-FR" dirty="0"/>
              <a:t>Les tumeurs sous </a:t>
            </a:r>
            <a:r>
              <a:rPr lang="fr-FR" altLang="fr-FR" dirty="0" err="1"/>
              <a:t>tentorielles</a:t>
            </a:r>
            <a:r>
              <a:rPr lang="fr-FR" altLang="fr-FR" dirty="0"/>
              <a:t> situées au niveau de la fosse postérieur (cervelet et tronc cérébral) et l’angle ponto-cérébelleux</a:t>
            </a:r>
          </a:p>
          <a:p>
            <a:pPr>
              <a:lnSpc>
                <a:spcPct val="2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1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Méningiome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IM0000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069735"/>
            <a:ext cx="10233025" cy="38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Méningiome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3" descr="preo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751" r="10944" b="21324"/>
          <a:stretch>
            <a:fillRect/>
          </a:stretch>
        </p:blipFill>
        <p:spPr>
          <a:xfrm>
            <a:off x="2218543" y="1256055"/>
            <a:ext cx="7390151" cy="50482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Méningiome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IMG_02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34" y="1677319"/>
            <a:ext cx="9941230" cy="45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Méningiome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IMG_02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0" y="1162249"/>
            <a:ext cx="8169639" cy="537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Neurinome VIII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8 %  des tumeurs intracrâniens </a:t>
            </a:r>
          </a:p>
          <a:p>
            <a:pPr marL="0" indent="0">
              <a:buNone/>
            </a:pPr>
            <a:r>
              <a:rPr lang="fr-FR" dirty="0" smtClean="0"/>
              <a:t>Cliniquement évolue </a:t>
            </a:r>
          </a:p>
          <a:p>
            <a:pPr marL="0" indent="0">
              <a:buNone/>
            </a:pPr>
            <a:r>
              <a:rPr lang="fr-FR" dirty="0" smtClean="0"/>
              <a:t>Phase otologique  hypoacousie ou surdité </a:t>
            </a:r>
          </a:p>
          <a:p>
            <a:pPr marL="0" indent="0">
              <a:buNone/>
            </a:pPr>
            <a:r>
              <a:rPr lang="fr-FR" dirty="0" smtClean="0"/>
              <a:t>Phase atteinte régionale  :atteinte du V     VII </a:t>
            </a:r>
          </a:p>
          <a:p>
            <a:pPr marL="0" indent="0">
              <a:buNone/>
            </a:pPr>
            <a:r>
              <a:rPr lang="fr-FR" dirty="0" smtClean="0"/>
              <a:t>Phase tardive  volumineuse tumeur qui  occupe la totalité APC et qui comprime le tronc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1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Neurinome VIII</a:t>
            </a:r>
          </a:p>
        </p:txBody>
      </p:sp>
      <p:pic>
        <p:nvPicPr>
          <p:cNvPr id="4" name="Picture 3" descr="C:\Mes Documents\souad\le neurinome  l'imagerie suite2_fichiers\15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58" y="1949683"/>
            <a:ext cx="5634429" cy="416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9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Craniopharyngiome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Tumeur de la poche de </a:t>
            </a:r>
            <a:r>
              <a:rPr lang="fr-FR" dirty="0" err="1" smtClean="0"/>
              <a:t>rathke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Tumeur supra </a:t>
            </a:r>
            <a:r>
              <a:rPr lang="fr-FR" dirty="0" err="1" smtClean="0"/>
              <a:t>tentorielle</a:t>
            </a:r>
            <a:r>
              <a:rPr lang="fr-FR" dirty="0" smtClean="0"/>
              <a:t> de l’enfant </a:t>
            </a:r>
          </a:p>
          <a:p>
            <a:pPr marL="0" indent="0">
              <a:buNone/>
            </a:pPr>
            <a:r>
              <a:rPr lang="fr-FR" dirty="0" smtClean="0"/>
              <a:t>Syndrome HIC </a:t>
            </a:r>
          </a:p>
          <a:p>
            <a:pPr marL="0" indent="0">
              <a:buNone/>
            </a:pPr>
            <a:r>
              <a:rPr lang="fr-FR" dirty="0" smtClean="0"/>
              <a:t>Troubles visuels</a:t>
            </a:r>
          </a:p>
          <a:p>
            <a:pPr marL="0" indent="0">
              <a:buNone/>
            </a:pPr>
            <a:r>
              <a:rPr lang="fr-FR" dirty="0" smtClean="0"/>
              <a:t>Trouble de l’axe </a:t>
            </a:r>
            <a:r>
              <a:rPr lang="fr-FR" dirty="0" err="1" smtClean="0"/>
              <a:t>hypothalamo</a:t>
            </a:r>
            <a:r>
              <a:rPr lang="fr-FR" dirty="0" smtClean="0"/>
              <a:t> hypophysaire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Tumeur  à triple composante kystique   (huile de moteur usé) charnu et calcifié </a:t>
            </a:r>
          </a:p>
        </p:txBody>
      </p:sp>
    </p:spTree>
    <p:extLst>
      <p:ext uri="{BB962C8B-B14F-4D97-AF65-F5344CB8AC3E}">
        <p14:creationId xmlns:p14="http://schemas.microsoft.com/office/powerpoint/2010/main" val="2045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Craniopharyngiome</a:t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 descr="تيجة بحث الصور عن ‪craniopharyngiome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92" y="1061313"/>
            <a:ext cx="5528949" cy="550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Métastase cérébrale  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11 % des tumeurs cérébrales </a:t>
            </a:r>
          </a:p>
          <a:p>
            <a:pPr marL="0" indent="0">
              <a:buNone/>
            </a:pPr>
            <a:r>
              <a:rPr lang="fr-FR" dirty="0" smtClean="0"/>
              <a:t>Digestif </a:t>
            </a:r>
            <a:r>
              <a:rPr lang="fr-FR" dirty="0"/>
              <a:t>;</a:t>
            </a:r>
            <a:r>
              <a:rPr lang="fr-FR" dirty="0" smtClean="0"/>
              <a:t>rein; utérus </a:t>
            </a:r>
          </a:p>
          <a:p>
            <a:pPr marL="0" indent="0">
              <a:buNone/>
            </a:pPr>
            <a:r>
              <a:rPr lang="fr-FR" dirty="0" smtClean="0"/>
              <a:t>Clinique </a:t>
            </a:r>
          </a:p>
          <a:p>
            <a:pPr marL="0" indent="0">
              <a:buNone/>
            </a:pPr>
            <a:r>
              <a:rPr lang="fr-FR" dirty="0" smtClean="0"/>
              <a:t>Forme aigue sous forme AVC </a:t>
            </a:r>
          </a:p>
          <a:p>
            <a:pPr marL="0" indent="0">
              <a:buNone/>
            </a:pPr>
            <a:r>
              <a:rPr lang="fr-FR" dirty="0" smtClean="0"/>
              <a:t>Forme tumorale avec constitution d’un syndrome HIC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Médulloblastome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Tumeur hautement maligne de l ’enfant </a:t>
            </a:r>
          </a:p>
          <a:p>
            <a:pPr marL="0" indent="0">
              <a:buNone/>
            </a:pPr>
            <a:r>
              <a:rPr lang="fr-FR" dirty="0" smtClean="0"/>
              <a:t>Siege au niveau de la fausse cérébrale postérieure </a:t>
            </a:r>
          </a:p>
          <a:p>
            <a:pPr marL="0" indent="0">
              <a:buNone/>
            </a:pPr>
            <a:r>
              <a:rPr lang="fr-FR" dirty="0" smtClean="0"/>
              <a:t>De situation </a:t>
            </a:r>
            <a:r>
              <a:rPr lang="fr-FR" dirty="0" err="1" smtClean="0"/>
              <a:t>vermienne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Clinique </a:t>
            </a:r>
          </a:p>
          <a:p>
            <a:pPr marL="0" indent="0">
              <a:buNone/>
            </a:pPr>
            <a:r>
              <a:rPr lang="fr-FR" dirty="0" smtClean="0"/>
              <a:t>HIC </a:t>
            </a:r>
            <a:r>
              <a:rPr lang="mr-IN" dirty="0" smtClean="0"/>
              <a:t>–</a:t>
            </a:r>
            <a:r>
              <a:rPr lang="fr-FR" dirty="0" smtClean="0"/>
              <a:t>syndrome cérébelleux statique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7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2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7" y="2038382"/>
            <a:ext cx="7315200" cy="39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1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Médulloblastome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32" y="2108786"/>
            <a:ext cx="2921000" cy="4114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 descr="bairi preop sagittal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9" y="2113805"/>
            <a:ext cx="4295437" cy="406481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a typeface="Times New Roman" charset="0"/>
                <a:cs typeface="Times New Roman" charset="0"/>
              </a:rPr>
              <a:t>Diagnostic différentiel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i="1" dirty="0">
                <a:ea typeface="Times New Roman" charset="0"/>
                <a:cs typeface="Times New Roman" charset="0"/>
              </a:rPr>
              <a:t>un abcès cérébral</a:t>
            </a:r>
            <a:r>
              <a:rPr lang="fr-FR" altLang="fr-FR" dirty="0"/>
              <a:t> </a:t>
            </a:r>
          </a:p>
          <a:p>
            <a:r>
              <a:rPr lang="fr-FR" altLang="fr-FR" i="1" dirty="0">
                <a:ea typeface="Times New Roman" charset="0"/>
                <a:cs typeface="Times New Roman" charset="0"/>
              </a:rPr>
              <a:t>un </a:t>
            </a:r>
            <a:r>
              <a:rPr lang="fr-FR" altLang="fr-FR" i="1" dirty="0" err="1">
                <a:ea typeface="Times New Roman" charset="0"/>
                <a:cs typeface="Times New Roman" charset="0"/>
              </a:rPr>
              <a:t>tuberculome</a:t>
            </a:r>
            <a:r>
              <a:rPr lang="fr-FR" altLang="fr-FR" dirty="0">
                <a:ea typeface="Times New Roman" charset="0"/>
                <a:cs typeface="Times New Roman" charset="0"/>
              </a:rPr>
              <a:t> </a:t>
            </a:r>
            <a:r>
              <a:rPr lang="fr-FR" altLang="fr-FR" dirty="0"/>
              <a:t> </a:t>
            </a:r>
          </a:p>
          <a:p>
            <a:r>
              <a:rPr lang="fr-FR" altLang="fr-FR" i="1" dirty="0">
                <a:ea typeface="Times New Roman" charset="0"/>
                <a:cs typeface="Times New Roman" charset="0"/>
              </a:rPr>
              <a:t>une malformation </a:t>
            </a:r>
            <a:r>
              <a:rPr lang="fr-FR" altLang="fr-FR" i="1" dirty="0" err="1">
                <a:ea typeface="Times New Roman" charset="0"/>
                <a:cs typeface="Times New Roman" charset="0"/>
              </a:rPr>
              <a:t>artérioveineuse</a:t>
            </a:r>
            <a:r>
              <a:rPr lang="fr-FR" altLang="fr-FR" dirty="0">
                <a:ea typeface="Times New Roman" charset="0"/>
                <a:cs typeface="Times New Roman" charset="0"/>
              </a:rPr>
              <a:t> </a:t>
            </a:r>
            <a:r>
              <a:rPr lang="fr-FR" altLang="fr-FR" dirty="0"/>
              <a:t> </a:t>
            </a:r>
          </a:p>
          <a:p>
            <a:r>
              <a:rPr lang="fr-FR" altLang="fr-FR" i="1" dirty="0">
                <a:ea typeface="Times New Roman" charset="0"/>
                <a:cs typeface="Times New Roman" charset="0"/>
              </a:rPr>
              <a:t>un accident ischémique</a:t>
            </a:r>
          </a:p>
          <a:p>
            <a:r>
              <a:rPr lang="fr-FR" altLang="fr-FR" i="1" dirty="0">
                <a:ea typeface="Times New Roman" charset="0"/>
                <a:cs typeface="Times New Roman" charset="0"/>
              </a:rPr>
              <a:t>une forme pseudo-tumorale  d’une pathologie inflammatoire (sclérose en plaques, </a:t>
            </a:r>
            <a:r>
              <a:rPr lang="fr-FR" altLang="fr-FR" i="1" dirty="0" err="1">
                <a:ea typeface="Times New Roman" charset="0"/>
                <a:cs typeface="Times New Roman" charset="0"/>
              </a:rPr>
              <a:t>neurosarcoïdose</a:t>
            </a:r>
            <a:r>
              <a:rPr lang="fr-FR" altLang="fr-FR" i="1" dirty="0">
                <a:ea typeface="Times New Roman" charset="0"/>
                <a:cs typeface="Times New Roman" charset="0"/>
              </a:rPr>
              <a:t>, </a:t>
            </a:r>
            <a:r>
              <a:rPr lang="fr-FR" altLang="fr-FR" i="1" dirty="0" err="1">
                <a:ea typeface="Times New Roman" charset="0"/>
                <a:cs typeface="Times New Roman" charset="0"/>
              </a:rPr>
              <a:t>neurobehçet</a:t>
            </a:r>
            <a:r>
              <a:rPr lang="fr-FR" altLang="fr-FR" i="1" dirty="0">
                <a:ea typeface="Times New Roman" charset="0"/>
                <a:cs typeface="Times New Roman" charset="0"/>
              </a:rPr>
              <a:t>,…)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1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Traitement </a:t>
            </a:r>
            <a:br>
              <a:rPr lang="fr-FR" dirty="0" smtClean="0"/>
            </a:br>
            <a:r>
              <a:rPr lang="fr-FR" sz="3600" dirty="0" smtClean="0"/>
              <a:t>principes généraux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b="1" dirty="0">
                <a:ea typeface="Times New Roman" charset="0"/>
                <a:cs typeface="Times New Roman" charset="0"/>
              </a:rPr>
              <a:t>Corticothérapie</a:t>
            </a:r>
          </a:p>
          <a:p>
            <a:pPr>
              <a:defRPr/>
            </a:pPr>
            <a:r>
              <a:rPr lang="fr-FR" altLang="fr-FR" b="1" dirty="0">
                <a:ea typeface="Times New Roman" charset="0"/>
                <a:cs typeface="Times New Roman" charset="0"/>
              </a:rPr>
              <a:t>Traitement </a:t>
            </a:r>
            <a:r>
              <a:rPr lang="fr-FR" altLang="fr-FR" b="1" dirty="0" err="1">
                <a:ea typeface="Times New Roman" charset="0"/>
                <a:cs typeface="Times New Roman" charset="0"/>
              </a:rPr>
              <a:t>anti-épileptique</a:t>
            </a:r>
            <a:r>
              <a:rPr lang="fr-FR" altLang="fr-FR" b="1" dirty="0">
                <a:ea typeface="Times New Roman" charset="0"/>
                <a:cs typeface="Times New Roman" charset="0"/>
              </a:rPr>
              <a:t> </a:t>
            </a:r>
          </a:p>
          <a:p>
            <a:pPr>
              <a:defRPr/>
            </a:pPr>
            <a:r>
              <a:rPr lang="fr-FR" altLang="fr-FR" b="1" dirty="0">
                <a:ea typeface="Times New Roman" charset="0"/>
                <a:cs typeface="Times New Roman" charset="0"/>
              </a:rPr>
              <a:t>Traitements symptomatiques </a:t>
            </a:r>
          </a:p>
          <a:p>
            <a:pPr>
              <a:defRPr/>
            </a:pPr>
            <a:r>
              <a:rPr lang="fr-FR" altLang="fr-FR" b="1" dirty="0">
                <a:ea typeface="Times New Roman" charset="0"/>
                <a:cs typeface="Times New Roman" charset="0"/>
              </a:rPr>
              <a:t>Chirurgie (curatif ou biopsie (BST))</a:t>
            </a:r>
          </a:p>
          <a:p>
            <a:pPr>
              <a:defRPr/>
            </a:pPr>
            <a:r>
              <a:rPr lang="fr-FR" altLang="fr-FR" b="1" dirty="0">
                <a:ea typeface="Times New Roman" charset="0"/>
                <a:cs typeface="Times New Roman" charset="0"/>
              </a:rPr>
              <a:t>Radiothérapie </a:t>
            </a:r>
          </a:p>
          <a:p>
            <a:pPr>
              <a:defRPr/>
            </a:pPr>
            <a:r>
              <a:rPr lang="fr-FR" altLang="fr-FR" b="1" dirty="0">
                <a:ea typeface="Times New Roman" charset="0"/>
                <a:cs typeface="Times New Roman" charset="0"/>
              </a:rPr>
              <a:t>Chimiothérapie</a:t>
            </a:r>
          </a:p>
          <a:p>
            <a:pPr>
              <a:defRPr/>
            </a:pPr>
            <a:r>
              <a:rPr lang="fr-FR" altLang="fr-FR" b="1" dirty="0">
                <a:ea typeface="Times New Roman" charset="0"/>
                <a:cs typeface="Times New Roman" charset="0"/>
              </a:rPr>
              <a:t>Soins palliatifs</a:t>
            </a:r>
            <a:r>
              <a:rPr lang="fr-FR" alt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3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dirty="0"/>
              <a:t>malgré les diversités histologiques rencontrées , le diagnostic de tumeur cérébrale est grandement facilité par les critères topographiques et </a:t>
            </a:r>
            <a:r>
              <a:rPr lang="fr-FR" altLang="fr-FR" dirty="0" smtClean="0"/>
              <a:t>épidémiologiques </a:t>
            </a:r>
            <a:r>
              <a:rPr lang="fr-FR" altLang="fr-FR" dirty="0"/>
              <a:t>. Si bien que dans la majorité des cas un diagnostic de nature peut être raisonnablement avancé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9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 des tumeurs cérébrales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2035175"/>
          </a:xfrm>
        </p:spPr>
        <p:txBody>
          <a:bodyPr>
            <a:normAutofit/>
          </a:bodyPr>
          <a:lstStyle/>
          <a:p>
            <a:r>
              <a:rPr lang="fr-FR" dirty="0" smtClean="0"/>
              <a:t>HIC </a:t>
            </a:r>
          </a:p>
          <a:p>
            <a:r>
              <a:rPr lang="fr-FR" dirty="0" smtClean="0"/>
              <a:t>Signes de localisation</a:t>
            </a:r>
          </a:p>
          <a:p>
            <a:endParaRPr lang="fr-FR" dirty="0"/>
          </a:p>
          <a:p>
            <a:r>
              <a:rPr lang="fr-FR" dirty="0" smtClean="0"/>
              <a:t>Evoque fortement le diagnostic de tumeur cérébrale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1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Classification des tumeurs cérébrales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20865"/>
            <a:ext cx="102338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 smtClean="0"/>
              <a:t>Classification </a:t>
            </a:r>
            <a:r>
              <a:rPr lang="fr-FR" dirty="0" smtClean="0"/>
              <a:t>topographique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Tumeur sus </a:t>
            </a:r>
            <a:r>
              <a:rPr lang="fr-FR" dirty="0" err="1" smtClean="0"/>
              <a:t>tentorielle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Tumeur sous </a:t>
            </a:r>
            <a:r>
              <a:rPr lang="fr-FR" dirty="0" err="1" smtClean="0"/>
              <a:t>tentorielle</a:t>
            </a:r>
            <a:endParaRPr lang="fr-FR" dirty="0" smtClean="0"/>
          </a:p>
          <a:p>
            <a:pPr>
              <a:lnSpc>
                <a:spcPct val="200000"/>
              </a:lnSpc>
            </a:pPr>
            <a:endParaRPr lang="fr-FR" dirty="0"/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rgbClr val="FFC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9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0000" y="556054"/>
            <a:ext cx="10233800" cy="56209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 smtClean="0"/>
              <a:t>Classification </a:t>
            </a:r>
            <a:r>
              <a:rPr lang="fr-FR" b="1" dirty="0"/>
              <a:t>histologique </a:t>
            </a:r>
            <a:endParaRPr lang="fr-FR" b="1" dirty="0" smtClean="0"/>
          </a:p>
          <a:p>
            <a:pPr marL="0" indent="0" algn="ctr">
              <a:buNone/>
            </a:pPr>
            <a:endParaRPr lang="fr-FR" b="1" dirty="0"/>
          </a:p>
          <a:p>
            <a:r>
              <a:rPr lang="fr-FR" dirty="0">
                <a:solidFill>
                  <a:srgbClr val="FFC000"/>
                </a:solidFill>
              </a:rPr>
              <a:t>Tumeurs </a:t>
            </a:r>
            <a:r>
              <a:rPr lang="fr-FR" dirty="0" smtClean="0">
                <a:solidFill>
                  <a:srgbClr val="FFC000"/>
                </a:solidFill>
              </a:rPr>
              <a:t>dérivées </a:t>
            </a:r>
            <a:r>
              <a:rPr lang="fr-FR" dirty="0">
                <a:solidFill>
                  <a:srgbClr val="FFC000"/>
                </a:solidFill>
              </a:rPr>
              <a:t>du tissu nerveux </a:t>
            </a:r>
          </a:p>
          <a:p>
            <a:pPr marL="0" indent="0">
              <a:buNone/>
            </a:pPr>
            <a:r>
              <a:rPr lang="fr-FR" dirty="0" err="1"/>
              <a:t>Astrocytome</a:t>
            </a:r>
            <a:r>
              <a:rPr lang="fr-FR" dirty="0"/>
              <a:t> grade I  II  III </a:t>
            </a:r>
          </a:p>
          <a:p>
            <a:pPr marL="0" indent="0">
              <a:buNone/>
            </a:pPr>
            <a:r>
              <a:rPr lang="fr-FR" dirty="0" err="1"/>
              <a:t>Oligodendrogliome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Tumeurs ventriculaire : </a:t>
            </a:r>
            <a:r>
              <a:rPr lang="fr-FR" dirty="0" err="1"/>
              <a:t>ependymome</a:t>
            </a:r>
            <a:r>
              <a:rPr lang="fr-FR" dirty="0"/>
              <a:t> /</a:t>
            </a:r>
            <a:r>
              <a:rPr lang="fr-FR" dirty="0" smtClean="0"/>
              <a:t>kyste colloïde </a:t>
            </a:r>
            <a:r>
              <a:rPr lang="fr-FR" dirty="0"/>
              <a:t>/papillome </a:t>
            </a:r>
          </a:p>
          <a:p>
            <a:pPr marL="0" indent="0">
              <a:buNone/>
            </a:pPr>
            <a:r>
              <a:rPr lang="fr-FR" dirty="0" smtClean="0"/>
              <a:t>Adénome </a:t>
            </a:r>
            <a:r>
              <a:rPr lang="fr-FR" dirty="0"/>
              <a:t>hypophysaire </a:t>
            </a:r>
          </a:p>
          <a:p>
            <a:pPr marL="0" indent="0">
              <a:buNone/>
            </a:pPr>
            <a:r>
              <a:rPr lang="fr-FR" dirty="0"/>
              <a:t>Tumeurs de la </a:t>
            </a:r>
            <a:r>
              <a:rPr lang="fr-FR" dirty="0" smtClean="0"/>
              <a:t>région pinéale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C000"/>
                </a:solidFill>
              </a:rPr>
              <a:t>Tumeurs </a:t>
            </a:r>
            <a:r>
              <a:rPr lang="fr-FR" dirty="0" smtClean="0">
                <a:solidFill>
                  <a:srgbClr val="FFC000"/>
                </a:solidFill>
              </a:rPr>
              <a:t>dérivées </a:t>
            </a:r>
            <a:r>
              <a:rPr lang="fr-FR" dirty="0">
                <a:solidFill>
                  <a:srgbClr val="FFC000"/>
                </a:solidFill>
              </a:rPr>
              <a:t>des enveloppes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Méningiome 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Neurinome du VIII</a:t>
            </a: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Tumeurs </a:t>
            </a:r>
            <a:r>
              <a:rPr lang="fr-FR" dirty="0" smtClean="0">
                <a:solidFill>
                  <a:srgbClr val="FFC000"/>
                </a:solidFill>
              </a:rPr>
              <a:t>dérivées </a:t>
            </a:r>
            <a:r>
              <a:rPr lang="fr-FR" dirty="0">
                <a:solidFill>
                  <a:srgbClr val="FFC000"/>
                </a:solidFill>
              </a:rPr>
              <a:t>de reliquats embryonnaires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Craniopharyngiome</a:t>
            </a: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Les </a:t>
            </a:r>
            <a:r>
              <a:rPr lang="fr-FR" dirty="0" smtClean="0">
                <a:solidFill>
                  <a:srgbClr val="FFC000"/>
                </a:solidFill>
              </a:rPr>
              <a:t>métastases cérébrales </a:t>
            </a:r>
            <a:endParaRPr lang="fr-FR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Le </a:t>
            </a:r>
            <a:r>
              <a:rPr lang="fr-FR" dirty="0" smtClean="0">
                <a:solidFill>
                  <a:srgbClr val="FFC000"/>
                </a:solidFill>
              </a:rPr>
              <a:t>médulloblastome</a:t>
            </a:r>
            <a:endParaRPr lang="fr-FR" dirty="0">
              <a:solidFill>
                <a:srgbClr val="FFC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2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9800" y="3127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Diagnostic positif d ’une tumeur cérébrale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609600" y="3136900"/>
            <a:ext cx="2489200" cy="233910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Syndrome HIC </a:t>
            </a:r>
          </a:p>
          <a:p>
            <a:endParaRPr lang="fr-FR" sz="2800" dirty="0" smtClean="0"/>
          </a:p>
          <a:p>
            <a:r>
              <a:rPr lang="fr-FR" dirty="0" smtClean="0"/>
              <a:t>Céphalées</a:t>
            </a:r>
          </a:p>
          <a:p>
            <a:r>
              <a:rPr lang="fr-FR" dirty="0" smtClean="0"/>
              <a:t>Vomissements</a:t>
            </a:r>
          </a:p>
          <a:p>
            <a:r>
              <a:rPr lang="fr-FR" dirty="0" smtClean="0"/>
              <a:t>Troubles visuels</a:t>
            </a:r>
          </a:p>
          <a:p>
            <a:r>
              <a:rPr lang="fr-FR" dirty="0" smtClean="0"/>
              <a:t>Atteinte du VI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16400" y="3136900"/>
            <a:ext cx="3390900" cy="8002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Signes de localisation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890000" y="3136900"/>
            <a:ext cx="24765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Radiologie</a:t>
            </a:r>
          </a:p>
          <a:p>
            <a:r>
              <a:rPr lang="fr-FR" dirty="0" smtClean="0"/>
              <a:t>TDM cérébrale </a:t>
            </a:r>
          </a:p>
          <a:p>
            <a:r>
              <a:rPr lang="fr-FR" dirty="0" smtClean="0"/>
              <a:t>IRM cérébrale  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349500" y="1690688"/>
            <a:ext cx="2222500" cy="14462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2" idx="2"/>
          </p:cNvCxnSpPr>
          <p:nvPr/>
        </p:nvCxnSpPr>
        <p:spPr>
          <a:xfrm>
            <a:off x="6197600" y="1638301"/>
            <a:ext cx="0" cy="1498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8674100" y="1638301"/>
            <a:ext cx="965200" cy="1498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8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Tumeurs dérivées du tissus nerveux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793" y="1408670"/>
            <a:ext cx="11617377" cy="5246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/>
              <a:t>Tumeurs gliales </a:t>
            </a:r>
          </a:p>
          <a:p>
            <a:r>
              <a:rPr lang="fr-FR" dirty="0" smtClean="0"/>
              <a:t>50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% </a:t>
            </a:r>
            <a:r>
              <a:rPr lang="fr-FR" dirty="0" smtClean="0"/>
              <a:t>des tumeurs intracrâniennes </a:t>
            </a:r>
          </a:p>
          <a:p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astrocytome</a:t>
            </a:r>
            <a:r>
              <a:rPr lang="fr-FR" dirty="0" smtClean="0">
                <a:solidFill>
                  <a:srgbClr val="FF0000"/>
                </a:solidFill>
              </a:rPr>
              <a:t> grade I </a:t>
            </a:r>
            <a:r>
              <a:rPr lang="fr-FR" dirty="0" smtClean="0"/>
              <a:t>: tumeur ubiquitaire  </a:t>
            </a:r>
            <a:r>
              <a:rPr lang="fr-FR" dirty="0" err="1" smtClean="0"/>
              <a:t>infiltrante</a:t>
            </a:r>
            <a:r>
              <a:rPr lang="fr-FR" dirty="0" smtClean="0"/>
              <a:t>  c’est pourquoi la chirurgie est limitée  et la récidive est </a:t>
            </a:r>
            <a:r>
              <a:rPr lang="fr-FR" dirty="0" smtClean="0"/>
              <a:t>fréquente.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Clinique</a:t>
            </a:r>
            <a:r>
              <a:rPr lang="fr-FR" dirty="0" smtClean="0"/>
              <a:t>  </a:t>
            </a:r>
          </a:p>
          <a:p>
            <a:r>
              <a:rPr lang="fr-FR" dirty="0" smtClean="0"/>
              <a:t>relativement lente  avec des signes HIC et des signes de localisations  </a:t>
            </a:r>
            <a:r>
              <a:rPr lang="fr-FR" dirty="0" smtClean="0"/>
              <a:t>(</a:t>
            </a:r>
            <a:r>
              <a:rPr lang="fr-FR" dirty="0" err="1" smtClean="0"/>
              <a:t>epilepsie</a:t>
            </a:r>
            <a:r>
              <a:rPr lang="fr-FR" dirty="0" smtClean="0"/>
              <a:t> </a:t>
            </a:r>
            <a:r>
              <a:rPr lang="fr-FR" dirty="0" smtClean="0"/>
              <a:t>)</a:t>
            </a:r>
          </a:p>
          <a:p>
            <a:r>
              <a:rPr lang="fr-FR" dirty="0" smtClean="0"/>
              <a:t>TDM cérébrale: Image </a:t>
            </a:r>
            <a:r>
              <a:rPr lang="fr-FR" dirty="0" err="1" smtClean="0"/>
              <a:t>hypodense</a:t>
            </a:r>
            <a:r>
              <a:rPr lang="fr-FR" dirty="0" smtClean="0"/>
              <a:t>  avec œdème </a:t>
            </a:r>
            <a:r>
              <a:rPr lang="fr-FR" dirty="0" err="1" smtClean="0"/>
              <a:t>peri</a:t>
            </a:r>
            <a:r>
              <a:rPr lang="fr-FR" dirty="0" smtClean="0"/>
              <a:t> lésionnel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Traitement </a:t>
            </a:r>
          </a:p>
          <a:p>
            <a:r>
              <a:rPr lang="fr-FR" dirty="0" smtClean="0"/>
              <a:t>chirurgie </a:t>
            </a:r>
          </a:p>
          <a:p>
            <a:r>
              <a:rPr lang="fr-FR" dirty="0" err="1" smtClean="0"/>
              <a:t>Radiotherapie</a:t>
            </a:r>
            <a:r>
              <a:rPr lang="fr-FR" dirty="0" smtClean="0"/>
              <a:t> très peu efficace </a:t>
            </a:r>
          </a:p>
        </p:txBody>
      </p:sp>
    </p:spTree>
    <p:extLst>
      <p:ext uri="{BB962C8B-B14F-4D97-AF65-F5344CB8AC3E}">
        <p14:creationId xmlns:p14="http://schemas.microsoft.com/office/powerpoint/2010/main" val="17926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281</TotalTime>
  <Words>776</Words>
  <Application>Microsoft Macintosh PowerPoint</Application>
  <PresentationFormat>Grand écran</PresentationFormat>
  <Paragraphs>201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Corbel</vt:lpstr>
      <vt:lpstr>Mangal</vt:lpstr>
      <vt:lpstr>Times New Roman</vt:lpstr>
      <vt:lpstr>Wingdings</vt:lpstr>
      <vt:lpstr>Arial</vt:lpstr>
      <vt:lpstr>Profondeur</vt:lpstr>
      <vt:lpstr>Présentation PowerPoint</vt:lpstr>
      <vt:lpstr>Introduction </vt:lpstr>
      <vt:lpstr>En fonction de la topographie</vt:lpstr>
      <vt:lpstr>Présentation PowerPoint</vt:lpstr>
      <vt:lpstr>Diagnostic des tumeurs cérébrales </vt:lpstr>
      <vt:lpstr>Classification des tumeurs cérébrales </vt:lpstr>
      <vt:lpstr>Présentation PowerPoint</vt:lpstr>
      <vt:lpstr>Diagnostic positif d ’une tumeur cérébrale </vt:lpstr>
      <vt:lpstr>Tumeurs dérivées du tissus nerveux </vt:lpstr>
      <vt:lpstr>Tumeurs gliales  </vt:lpstr>
      <vt:lpstr>Tumeurs gliales  </vt:lpstr>
      <vt:lpstr>Tumeurs gliales astrocytome cérébelleux </vt:lpstr>
      <vt:lpstr>Tumeurs gliales astrocytome cérébelleux </vt:lpstr>
      <vt:lpstr>Tumeurs gliales</vt:lpstr>
      <vt:lpstr>Tumeurs gliales</vt:lpstr>
      <vt:lpstr>Tumeurs gliales Glioblastome </vt:lpstr>
      <vt:lpstr>Tumeurs gliales Glioblastome </vt:lpstr>
      <vt:lpstr>Tumeurs gliales</vt:lpstr>
      <vt:lpstr>Tumeurs gliales</vt:lpstr>
      <vt:lpstr>Tumeurs  ventriculaires </vt:lpstr>
      <vt:lpstr>Tumeurs  ventriculaires  épendymome du V4</vt:lpstr>
      <vt:lpstr>Tumeurs  ventriculaires </vt:lpstr>
      <vt:lpstr>Tumeurs  ventriculaires </vt:lpstr>
      <vt:lpstr>Adénome hypophysaire  </vt:lpstr>
      <vt:lpstr>Adénome hypophysaire  </vt:lpstr>
      <vt:lpstr>Adénome hypophysaire</vt:lpstr>
      <vt:lpstr>Les tumeurs de la région pinéale  </vt:lpstr>
      <vt:lpstr>Les tumeurs de la région pinéale  </vt:lpstr>
      <vt:lpstr>Méningiome  </vt:lpstr>
      <vt:lpstr>Méningiome  </vt:lpstr>
      <vt:lpstr>Méningiome  </vt:lpstr>
      <vt:lpstr>Méningiome  </vt:lpstr>
      <vt:lpstr>Méningiome  </vt:lpstr>
      <vt:lpstr>Neurinome VIII</vt:lpstr>
      <vt:lpstr>Neurinome VIII</vt:lpstr>
      <vt:lpstr>Craniopharyngiome </vt:lpstr>
      <vt:lpstr>Craniopharyngiome </vt:lpstr>
      <vt:lpstr>Métastase cérébrale    </vt:lpstr>
      <vt:lpstr>Médulloblastome </vt:lpstr>
      <vt:lpstr>Médulloblastome </vt:lpstr>
      <vt:lpstr>Diagnostic différentiel </vt:lpstr>
      <vt:lpstr>Traitement  principes généraux </vt:lpstr>
      <vt:lpstr>Conclusion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32</cp:revision>
  <dcterms:created xsi:type="dcterms:W3CDTF">2019-09-29T18:17:21Z</dcterms:created>
  <dcterms:modified xsi:type="dcterms:W3CDTF">2020-04-09T15:36:09Z</dcterms:modified>
</cp:coreProperties>
</file>