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68" r:id="rId2"/>
    <p:sldId id="622" r:id="rId3"/>
    <p:sldId id="646" r:id="rId4"/>
    <p:sldId id="647" r:id="rId5"/>
    <p:sldId id="269" r:id="rId6"/>
    <p:sldId id="306" r:id="rId7"/>
    <p:sldId id="308" r:id="rId8"/>
    <p:sldId id="309" r:id="rId9"/>
    <p:sldId id="315" r:id="rId10"/>
    <p:sldId id="328" r:id="rId11"/>
    <p:sldId id="329" r:id="rId12"/>
    <p:sldId id="638" r:id="rId13"/>
    <p:sldId id="645" r:id="rId14"/>
    <p:sldId id="632" r:id="rId15"/>
    <p:sldId id="282" r:id="rId16"/>
    <p:sldId id="284" r:id="rId17"/>
    <p:sldId id="273" r:id="rId18"/>
    <p:sldId id="281" r:id="rId19"/>
    <p:sldId id="334" r:id="rId20"/>
    <p:sldId id="335" r:id="rId21"/>
    <p:sldId id="550" r:id="rId22"/>
    <p:sldId id="557" r:id="rId23"/>
    <p:sldId id="559" r:id="rId24"/>
    <p:sldId id="565" r:id="rId25"/>
    <p:sldId id="582" r:id="rId26"/>
    <p:sldId id="593" r:id="rId27"/>
    <p:sldId id="595" r:id="rId28"/>
    <p:sldId id="598" r:id="rId29"/>
    <p:sldId id="599" r:id="rId30"/>
    <p:sldId id="602" r:id="rId31"/>
    <p:sldId id="604" r:id="rId32"/>
    <p:sldId id="605" r:id="rId33"/>
    <p:sldId id="53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86596" autoAdjust="0"/>
  </p:normalViewPr>
  <p:slideViewPr>
    <p:cSldViewPr>
      <p:cViewPr varScale="1">
        <p:scale>
          <a:sx n="59" d="100"/>
          <a:sy n="59" d="100"/>
        </p:scale>
        <p:origin x="10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C4B8-26AC-489E-A160-A1A515E2F335}" type="datetimeFigureOut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78699-39F1-4E58-AF53-3860DA260E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1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78699-39F1-4E58-AF53-3860DA260E9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3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46A8-131C-484A-9C28-AF55389F329E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4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A215-98D1-4B11-B8B9-B9339960FF6D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8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85E4-06D4-450F-A965-55E349F0590C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8AE7-5685-483F-BBF2-D13C2534AB0D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84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634C-4DE9-4A28-BB3C-62F6E031712B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20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7550-CF9E-4764-993A-9232DB19B9AB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5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6979-B16D-42C9-AD8A-66F325A60ECC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8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EC8-DA79-4E42-9B91-F0B2C0A48785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75-FFD6-43A4-B6C2-C8EE89C8908B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9E47-84BE-4158-A284-7DEC1161EE7D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6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9E65-31FE-4874-9769-965E9A3D9DCA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7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45DF-E3D3-4C09-8188-E3EEED80A2AC}" type="datetime1">
              <a:rPr lang="fr-FR" smtClean="0"/>
              <a:pPr/>
              <a:t>12/04/2020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7922-E5E4-401E-8001-D6A83A4DE15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2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71664" y="2560344"/>
            <a:ext cx="6552728" cy="115668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Estrangelo Edessa" pitchFamily="66" charset="0"/>
                <a:cs typeface="Estrangelo Edessa" pitchFamily="66" charset="0"/>
              </a:rPr>
              <a:t>Stratégies thérapeutique en occlusodontie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15880" y="6465566"/>
            <a:ext cx="2304256" cy="3478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fr-FR" sz="14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1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Pr. BOUDINAR. L </a:t>
            </a:r>
            <a:r>
              <a:rPr lang="fr-FR" sz="1400" b="1" dirty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fr-FR" sz="1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2020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51584" y="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r-FR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BADJI MOKHTAR . ANNABA</a:t>
            </a:r>
          </a:p>
          <a:p>
            <a:pPr algn="ctr"/>
            <a:r>
              <a:rPr lang="fr-FR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FACULTÉ DE MÉDECINE</a:t>
            </a:r>
          </a:p>
          <a:p>
            <a:pPr algn="ctr"/>
            <a:r>
              <a:rPr lang="fr-FR" sz="1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 DE MEDECINE DENTAIRE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210740"/>
            <a:ext cx="11593288" cy="6643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2.3</a:t>
            </a:r>
            <a:r>
              <a:rPr lang="fr-F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Etude dynamique de l’occlusion: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2.3.1. </a:t>
            </a:r>
            <a:r>
              <a:rPr lang="fr-FR" sz="24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Protrusion</a:t>
            </a:r>
            <a:r>
              <a:rPr lang="fr-F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   Il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représente le trajet qu'effectue la mandibule lorsque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incisives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inférieures glissent sur les faces palatines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incisives supérieures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depuis la position d'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intercuspidation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maximale (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P.I.M.)  jusqu'au « bout à bout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De point de vue dentaire 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dirty="0">
                <a:latin typeface="Arial" pitchFamily="34" charset="0"/>
                <a:cs typeface="Arial" pitchFamily="34" charset="0"/>
              </a:rPr>
              <a:t>rapport 2/4 du côté travaillant 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fr-FR" dirty="0">
                <a:latin typeface="Arial" pitchFamily="34" charset="0"/>
                <a:cs typeface="Arial" pitchFamily="34" charset="0"/>
              </a:rPr>
              <a:t>désocclusion totale du côté non travaillant.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2" descr="C:\Documents and Settings\Administrateur\Mes documents\Mes images\img191.jpg"/>
          <p:cNvPicPr>
            <a:picLocks noChangeAspect="1" noChangeArrowheads="1"/>
          </p:cNvPicPr>
          <p:nvPr/>
        </p:nvPicPr>
        <p:blipFill>
          <a:blip r:embed="rId2" cstate="print"/>
          <a:srcRect l="44485" t="15170" r="6801" b="57444"/>
          <a:stretch>
            <a:fillRect/>
          </a:stretch>
        </p:blipFill>
        <p:spPr bwMode="auto">
          <a:xfrm>
            <a:off x="8832304" y="2841214"/>
            <a:ext cx="3384376" cy="267601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896200" y="5949280"/>
            <a:ext cx="4248472" cy="4154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1400" dirty="0">
                <a:solidFill>
                  <a:schemeClr val="tx1"/>
                </a:solidFill>
              </a:rPr>
              <a:t>José ABJEAN, L’occlusion en pratique clinique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-27384"/>
            <a:ext cx="11737304" cy="6643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2.3.2.Latéralité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Il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représente le trajet qu'effectue la mandibule lorsque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dents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inférieures glissent latéralement sur les faces internes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des cuspides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vestibulaires des dents maxillaires et,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plus particulièrement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sur la face palatine de la canine supérieure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*</a:t>
            </a:r>
            <a:r>
              <a:rPr lang="fr-FR" sz="2400" i="1" u="sng" dirty="0">
                <a:latin typeface="Arial" pitchFamily="34" charset="0"/>
                <a:cs typeface="Arial" pitchFamily="34" charset="0"/>
              </a:rPr>
              <a:t>Côté travaillant :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fonction canine,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antéro-latérale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ou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fonction Groupe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tout autre contact est considéré comme étant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une interférence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travaillante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*</a:t>
            </a:r>
            <a:r>
              <a:rPr lang="fr-FR" sz="2400" i="1" u="sng" dirty="0">
                <a:latin typeface="Arial" pitchFamily="34" charset="0"/>
                <a:cs typeface="Arial" pitchFamily="34" charset="0"/>
              </a:rPr>
              <a:t>Côté non travaillant :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aucun contact,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oui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nous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avons une interférence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non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travaillante.</a:t>
            </a:r>
          </a:p>
          <a:p>
            <a:pPr>
              <a:lnSpc>
                <a:spcPct val="150000"/>
              </a:lnSpc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fr-F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fr-F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635660" y="6290736"/>
            <a:ext cx="2428892" cy="738664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1400" dirty="0">
                <a:solidFill>
                  <a:schemeClr val="tx1"/>
                </a:solidFill>
              </a:rPr>
              <a:t>José ABJEAN, L’occlusion en pratique clinique 2002</a:t>
            </a:r>
          </a:p>
        </p:txBody>
      </p:sp>
      <p:pic>
        <p:nvPicPr>
          <p:cNvPr id="6" name="Picture 3" descr="C:\Documents and Settings\Administrateur\Mes documents\Mes images\img180.jpg"/>
          <p:cNvPicPr>
            <a:picLocks noChangeAspect="1" noChangeArrowheads="1"/>
          </p:cNvPicPr>
          <p:nvPr/>
        </p:nvPicPr>
        <p:blipFill>
          <a:blip r:embed="rId2" cstate="print"/>
          <a:srcRect l="21284" t="61778" r="50199" b="23957"/>
          <a:stretch>
            <a:fillRect/>
          </a:stretch>
        </p:blipFill>
        <p:spPr bwMode="auto">
          <a:xfrm rot="10800000">
            <a:off x="8220745" y="3933056"/>
            <a:ext cx="3347863" cy="23042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2" y="260648"/>
            <a:ext cx="11593288" cy="5916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2.3.3. 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Surfaces de guidage: Les cuspides secondaires: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Appelée aussi cuspides de préhension ou encore cuspides de guidage.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Elles sont représentées par les </a:t>
            </a:r>
            <a:r>
              <a:rPr lang="fr-F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cuspides vestibulaires maxillaires et les linguales mandibulaires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ainsi que les </a:t>
            </a:r>
            <a:r>
              <a:rPr lang="fr-F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faces palatines des incisives et canines supérieures. 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Pour les dents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cuspidées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la pointe 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cuspidienne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se situe toujours en dehors de l’aire occlusale antagoniste lors de l’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intercuspidie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assurant ainsi la protection des lèvres, des joues et de la langue, lors de la mastication.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0552" y="332656"/>
            <a:ext cx="11233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Définition de la réhabilitation occlusale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l’ensemble des thérapeutiques destinées à préserver la santé de l’appareil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manducateur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Selon </a:t>
            </a:r>
            <a:r>
              <a:rPr lang="fr-F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Glickman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l’ensemble des procédés utilisés pour restaurer la denture dans le but d’établir le meilleur rapport fonctionnel possible, une phonétique acceptable et une bonne esthétique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8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1344" y="184566"/>
            <a:ext cx="12000656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Classification de la réhabilitation occlusale: </a:t>
            </a:r>
            <a:endParaRPr lang="fr-FR" sz="2400" b="1" dirty="0" smtClean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réhabilitation occlusale peut être classée en: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* Réhabilitation soustractive: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    - Le meulage sélectif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Réhabilitation additive: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    - La réhabilitation par les gouttières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    - La réhabilitation par la prothèse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    - La réhabilitation par la dentisterie restauratrice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    - La réhabilitation par l’orthodontie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    - La réhabilitation par la contention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-27384"/>
            <a:ext cx="12360696" cy="68853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5</a:t>
            </a: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Buts de la réhabilitation occlusale</a:t>
            </a:r>
            <a:r>
              <a:rPr lang="fr-F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Préserver </a:t>
            </a:r>
            <a:r>
              <a:rPr lang="fr-FR" dirty="0">
                <a:latin typeface="Arial" pitchFamily="34" charset="0"/>
                <a:cs typeface="Arial" pitchFamily="34" charset="0"/>
              </a:rPr>
              <a:t>ou rétablir la santé de l’appareil manducateur;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Assurer une position  ICM stable avec un maximum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 contacts </a:t>
            </a:r>
            <a:r>
              <a:rPr lang="fr-FR" dirty="0">
                <a:latin typeface="Arial" pitchFamily="34" charset="0"/>
                <a:cs typeface="Arial" pitchFamily="34" charset="0"/>
              </a:rPr>
              <a:t>punctiformes;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Permettre, à partir de cette position, tout mouvement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rétrusion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et latéralité, sans rencontrer d’interférences;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Une distribution harmonieuse des charges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occlusales (</a:t>
            </a:r>
            <a:r>
              <a:rPr lang="fr-FR" dirty="0">
                <a:latin typeface="Arial" pitchFamily="34" charset="0"/>
                <a:cs typeface="Arial" pitchFamily="34" charset="0"/>
              </a:rPr>
              <a:t>rétablir une occlusion saine );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Une force axiale sur chaque dent prise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individuellement;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rapport condyle-cavité articulaire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normal;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fonction musculaire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normale;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distance inter-occlusale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appropriée;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Une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prévention des extrusions et des mouvements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bascule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dents;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Satisfaire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exigences esthétique et phonétique.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+mj-lt"/>
              <a:buAutoNum type="arabicPeriod"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647328" y="53752"/>
            <a:ext cx="898517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endParaRPr lang="fr-FR" sz="240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2" y="-27384"/>
            <a:ext cx="11809312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6.Indications de la réhabilitation occlusale</a:t>
            </a:r>
            <a:r>
              <a:rPr lang="fr-F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fr-FR" dirty="0">
                <a:latin typeface="Arial" pitchFamily="34" charset="0"/>
                <a:cs typeface="Arial" pitchFamily="34" charset="0"/>
              </a:rPr>
              <a:t>thérapeutiques occlusales doivent être envisagées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lorsque nous </a:t>
            </a:r>
            <a:r>
              <a:rPr lang="fr-FR" dirty="0">
                <a:latin typeface="Arial" pitchFamily="34" charset="0"/>
                <a:cs typeface="Arial" pitchFamily="34" charset="0"/>
              </a:rPr>
              <a:t>constatons des signes pathologiques au niveau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d'un composant </a:t>
            </a:r>
            <a:r>
              <a:rPr lang="fr-FR" dirty="0">
                <a:latin typeface="Arial" pitchFamily="34" charset="0"/>
                <a:cs typeface="Arial" pitchFamily="34" charset="0"/>
              </a:rPr>
              <a:t>de l'appareil manducateur : dent, parodonte, muscles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A.T.M</a:t>
            </a:r>
            <a:r>
              <a:rPr lang="fr-FR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Trauma occlusal;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Les obstacles occlusaux (contacts exagérés,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contacts prématurés </a:t>
            </a:r>
            <a:r>
              <a:rPr lang="fr-FR" dirty="0">
                <a:latin typeface="Arial" pitchFamily="34" charset="0"/>
                <a:cs typeface="Arial" pitchFamily="34" charset="0"/>
              </a:rPr>
              <a:t>et interférences) sont éliminés par l'ajustement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occlusal;</a:t>
            </a:r>
          </a:p>
          <a:p>
            <a:pPr marL="914400" lvl="1" indent="-457200">
              <a:lnSpc>
                <a:spcPct val="16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Habitudes vicieuses et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parafonctions</a:t>
            </a:r>
            <a:r>
              <a:rPr lang="fr-FR" dirty="0">
                <a:latin typeface="Arial" pitchFamily="34" charset="0"/>
                <a:cs typeface="Arial" pitchFamily="34" charset="0"/>
              </a:rPr>
              <a:t> (Bruxisme);</a:t>
            </a:r>
          </a:p>
          <a:p>
            <a:pPr marL="914400" lvl="1" indent="-457200">
              <a:lnSpc>
                <a:spcPct val="16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Les malpositions, les malocclusions sont corrigées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par l'orthodontie</a:t>
            </a:r>
            <a:r>
              <a:rPr lang="fr-FR" dirty="0">
                <a:latin typeface="Arial" pitchFamily="34" charset="0"/>
                <a:cs typeface="Arial" pitchFamily="34" charset="0"/>
              </a:rPr>
              <a:t>, par la prothèse;</a:t>
            </a:r>
          </a:p>
          <a:p>
            <a:pPr marL="914400" lvl="1" indent="-457200">
              <a:lnSpc>
                <a:spcPct val="16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</a:pPr>
            <a:r>
              <a:rPr lang="fr-FR" dirty="0">
                <a:latin typeface="Arial" pitchFamily="34" charset="0"/>
                <a:cs typeface="Arial" pitchFamily="34" charset="0"/>
              </a:rPr>
              <a:t>L'ajustement occlusal est également envisagé avant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et après </a:t>
            </a:r>
            <a:r>
              <a:rPr lang="fr-FR" dirty="0">
                <a:latin typeface="Arial" pitchFamily="34" charset="0"/>
                <a:cs typeface="Arial" pitchFamily="34" charset="0"/>
              </a:rPr>
              <a:t>une reconstruction prothétique, pendant et après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un traitement </a:t>
            </a:r>
            <a:r>
              <a:rPr lang="fr-FR" dirty="0">
                <a:latin typeface="Arial" pitchFamily="34" charset="0"/>
                <a:cs typeface="Arial" pitchFamily="34" charset="0"/>
              </a:rPr>
              <a:t>orthodontique.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682824" y="197768"/>
            <a:ext cx="898517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endParaRPr lang="fr-FR" sz="40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0" y="69134"/>
            <a:ext cx="12192000" cy="66722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>
              <a:lnSpc>
                <a:spcPct val="150000"/>
              </a:lnSpc>
              <a:buAutoNum type="arabicPeriod" startAt="7"/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Place 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traitement étiologique par rapport la réhabilitation occlusale dans le plan de traitement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7.1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. Traitement d’urgence 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7.2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. Thérapeutique étiologique :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*Assainir 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parodonte afin d’éliminer toute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inflammation gingivale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parodontale par :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– Une motivation rigoureuse à l’hygiène bucco-dentaire;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  – Un détartrage, surfaçage radiculaire et polissage;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*Eliminer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tout les foyers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infectieux et corriger les obturations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débordantes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*Faire de l’exercice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musculaire pour supprimer les spasmes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doleurs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musculaires;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* Psychothérapie chez certains cas prédisposés;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* Contention provisoire;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* Gouttière occlusale et plan de morsure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344" y="58622"/>
            <a:ext cx="11809312" cy="54586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7.3.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Réévaluation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7.4.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Traitement correctif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* Traitement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chirurgical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réhabilitation occlusale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7.5.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Maintenance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fr-FR" sz="24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0" y="44624"/>
            <a:ext cx="12192000" cy="417646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8.Les moyens de la réhabilitation occlusale: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8.1</a:t>
            </a: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Réhabilitation occlusale par  les gouttières </a:t>
            </a:r>
            <a:r>
              <a:rPr lang="fr-FR" sz="2400" b="1" dirty="0" smtClean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occlusales: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8.1.1. Définition: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Selon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Julien TOMMASI en 2004 :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Les gouttières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occlusales sont </a:t>
            </a:r>
            <a:r>
              <a:rPr lang="fr-FR" sz="2400" b="1" i="1" dirty="0">
                <a:latin typeface="Arial" pitchFamily="34" charset="0"/>
                <a:cs typeface="Arial" pitchFamily="34" charset="0"/>
              </a:rPr>
              <a:t>des orthèses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endo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-buccales de formes et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conception variées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fréquemment utilisées dans le traitement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anomalies 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fonctionnement de l'appareil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manducateur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.</a:t>
            </a:r>
            <a:endParaRPr lang="fr-FR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fr-FR" sz="24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3627040" y="242088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fr-FR" sz="66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orte" pitchFamily="66" charset="0"/>
                <a:ea typeface="+mj-ea"/>
                <a:cs typeface="+mj-cs"/>
              </a:rPr>
              <a:t>Plan de travail: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79376" y="0"/>
            <a:ext cx="11521280" cy="68133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8.1.2. </a:t>
            </a:r>
            <a:r>
              <a:rPr lang="fr-F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Effets d’une gouttière occlusale: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- Eliminer les spasmes musculaires douloureux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douleurs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l’ATM et repositionnement condylien;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- Stabilisation posturale de la mandibule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équilibre occlusal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- Protéger les dents contre l’usure;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- Procurer une stabilisation des dents mobiles;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- Stabilisation des dents sans antagonistes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-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Effet placébo et prise de conscience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contactes occlusaux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Rétablissement de la DVO.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16632"/>
            <a:ext cx="11881320" cy="66247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8.1.3. </a:t>
            </a:r>
            <a:r>
              <a:rPr lang="fr-FR" sz="24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Différents types des gouttières: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8.1.3.1</a:t>
            </a:r>
            <a:r>
              <a:rPr lang="fr-FR" sz="2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Les gouttières visant à traiter les pathologies musculaires: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Système 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NTI-</a:t>
            </a:r>
            <a:r>
              <a:rPr lang="fr-FR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tss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®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(FDA.1998(USA)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Ce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jig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(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NociceptiveTrigeminal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Inhibition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Tension Suppression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System) est proposé récemment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dans l’arsenal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thérapeutique des désordres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temporo-mandibulaires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44093" t="53732" r="8124" b="7790"/>
          <a:stretch>
            <a:fillRect/>
          </a:stretch>
        </p:blipFill>
        <p:spPr bwMode="auto">
          <a:xfrm>
            <a:off x="7498953" y="3304952"/>
            <a:ext cx="4357687" cy="25003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04112" y="6118163"/>
            <a:ext cx="5040560" cy="3693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www.nti-tss.com/NTI </a:t>
            </a:r>
            <a:r>
              <a:rPr lang="fr-FR" dirty="0" err="1"/>
              <a:t>tssUser'sGuide</a:t>
            </a:r>
            <a:r>
              <a:rPr lang="fr-FR" dirty="0"/>
              <a:t>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3329597"/>
            <a:ext cx="670180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Indication: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Pour les patients souffrant de douleurs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orofaciales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Son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action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est sélective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sur les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douleurs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myofasciales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Son utilisation doit être limitée.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-48662"/>
            <a:ext cx="11809312" cy="635798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* Plaque de </a:t>
            </a:r>
            <a:r>
              <a:rPr lang="fr-FR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Hawley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ou plan de morsure rétro-incisif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plan de morsure rétro-incisif a été proposé par Shore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qui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modifiait la plaque de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Hawley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Il est formé d’une plaque palatine en résine acrylique,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retenue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 des crochets cavaliers et présentant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un épaississement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rétro-incisif, plan étendu de canine à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canine qui empêche, par le contact sur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 bloc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incisivocanin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mandibulaire, l’intercuspidation de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s’établir lors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la fermeture buccale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Ce dispositif libère la mandibule des contraintes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verticales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horizontales et des verrous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occlusaux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constitués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par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dents en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égression.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7045" y="2852936"/>
            <a:ext cx="4427627" cy="302433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328248" y="5889451"/>
            <a:ext cx="2952328" cy="923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b="1" dirty="0">
                <a:latin typeface="Cambria Math" pitchFamily="18" charset="0"/>
              </a:rPr>
              <a:t>Carlier J.-F., Ré J.-P. </a:t>
            </a:r>
            <a:endParaRPr lang="fr-FR" dirty="0">
              <a:latin typeface="Cambria Math" pitchFamily="18" charset="0"/>
            </a:endParaRPr>
          </a:p>
          <a:p>
            <a:pPr algn="ctr" eaLnBrk="0" hangingPunct="0"/>
            <a:r>
              <a:rPr lang="fr-FR" dirty="0">
                <a:latin typeface="Cambria Math" pitchFamily="18" charset="0"/>
              </a:rPr>
              <a:t>Dispositifs </a:t>
            </a:r>
            <a:r>
              <a:rPr lang="fr-FR" dirty="0" err="1">
                <a:latin typeface="Cambria Math" pitchFamily="18" charset="0"/>
              </a:rPr>
              <a:t>interocclusaux</a:t>
            </a:r>
            <a:r>
              <a:rPr lang="fr-FR" dirty="0">
                <a:latin typeface="Cambria Math" pitchFamily="18" charset="0"/>
              </a:rPr>
              <a:t>.</a:t>
            </a:r>
          </a:p>
          <a:p>
            <a:pPr algn="ctr" eaLnBrk="0" hangingPunct="0"/>
            <a:r>
              <a:rPr lang="fr-FR" dirty="0">
                <a:latin typeface="Cambria Math" pitchFamily="18" charset="0"/>
              </a:rPr>
              <a:t> EMC,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7362"/>
            <a:ext cx="12189533" cy="63579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indications 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La sédation des douleurs musculaires dues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à l’hyperactivité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musculaire 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L’obtention d’une relation intermaxillaire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référence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myodéterminée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reproductible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contre-indications: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Les dérangements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intra-articulaires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qui seraient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aggravés par l’augmentation de la pression.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port prolongé du fait de l’égression possible des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dents postérieures en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inocclusion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216024"/>
            <a:ext cx="12000656" cy="746144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 </a:t>
            </a:r>
            <a:endParaRPr lang="fr-F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plan rétro-incisif doit être porté pendant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quelques jours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(8 jours maximum), en dehors des repas,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en permanence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y compris la nuit.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Le dispositif peut ensuite être aménagé en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gouttière 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stabilisation par adjonction de résine sur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les secteurs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latéraux en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inocclusion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recréant un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plan lisse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des contacts punctiformes avec les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dents antagonistes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116632"/>
            <a:ext cx="12072664" cy="674136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8.1.3.2</a:t>
            </a:r>
            <a:r>
              <a:rPr lang="fr-FR" sz="2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Les gouttières visant à traiter les pathologies articulaires: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*La gouttière de repositionnement :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Elle est indiquée dans les cas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luxation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discale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spontanément réductible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avec d’autant plus de  succès que le claquement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d’ouverture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le claquement de fermeture sont proches de OIM.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La gouttière de repositionnement est portée en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permanence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pendant 4 à 6 mois y compris pendant les repas.</a:t>
            </a: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5873" y="3140968"/>
            <a:ext cx="3429024" cy="254001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048328" y="5852007"/>
            <a:ext cx="2960268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fr-FR" sz="1200" b="1" dirty="0">
                <a:latin typeface="Cambria Math" pitchFamily="18" charset="0"/>
              </a:rPr>
              <a:t>Carlier J.-F., Ré J.-P. </a:t>
            </a:r>
            <a:endParaRPr lang="fr-FR" sz="1200" dirty="0">
              <a:latin typeface="Cambria Math" pitchFamily="18" charset="0"/>
            </a:endParaRPr>
          </a:p>
          <a:p>
            <a:pPr algn="ctr" eaLnBrk="0" hangingPunct="0"/>
            <a:r>
              <a:rPr lang="fr-FR" sz="1200" dirty="0">
                <a:latin typeface="Cambria Math" pitchFamily="18" charset="0"/>
              </a:rPr>
              <a:t>Dispositifs </a:t>
            </a:r>
            <a:r>
              <a:rPr lang="fr-FR" sz="1200" dirty="0" err="1">
                <a:latin typeface="Cambria Math" pitchFamily="18" charset="0"/>
              </a:rPr>
              <a:t>interocclusaux</a:t>
            </a:r>
            <a:r>
              <a:rPr lang="fr-FR" sz="1200" dirty="0">
                <a:latin typeface="Cambria Math" pitchFamily="18" charset="0"/>
              </a:rPr>
              <a:t>.</a:t>
            </a:r>
          </a:p>
          <a:p>
            <a:pPr algn="ctr" eaLnBrk="0" hangingPunct="0"/>
            <a:r>
              <a:rPr lang="fr-FR" sz="1200" dirty="0">
                <a:latin typeface="Cambria Math" pitchFamily="18" charset="0"/>
              </a:rPr>
              <a:t> EMC, 2009.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23346"/>
            <a:ext cx="11737304" cy="700605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Gouttière de décompression: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Les contactes  postérieurs sur la gouttière favorisant une bascule antérieure de la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mandibule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et la décompression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l’ATM</a:t>
            </a:r>
          </a:p>
          <a:p>
            <a:pPr>
              <a:lnSpc>
                <a:spcPct val="15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Indication: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Arial" pitchFamily="34" charset="0"/>
                <a:cs typeface="Arial" pitchFamily="34" charset="0"/>
              </a:rPr>
              <a:t>Ce type de Gouttière est essentiellement indiqué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fr-FR" dirty="0">
                <a:latin typeface="Arial" pitchFamily="34" charset="0"/>
                <a:cs typeface="Arial" pitchFamily="34" charset="0"/>
              </a:rPr>
              <a:t>cas de déplacement discal réductible tardif et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cas </a:t>
            </a:r>
            <a:r>
              <a:rPr lang="fr-FR" dirty="0">
                <a:latin typeface="Arial" pitchFamily="34" charset="0"/>
                <a:cs typeface="Arial" pitchFamily="34" charset="0"/>
              </a:rPr>
              <a:t>de déplacement discal non réductible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Dans </a:t>
            </a:r>
            <a:r>
              <a:rPr lang="fr-FR" dirty="0">
                <a:latin typeface="Arial" pitchFamily="34" charset="0"/>
                <a:cs typeface="Arial" pitchFamily="34" charset="0"/>
              </a:rPr>
              <a:t>les cas  d’arthroses dégénératives,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d’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ostéochondrite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et dans les maladies générales ayant une incidence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dégénérative.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None/>
            </a:pPr>
            <a:endParaRPr lang="fr-FR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khelifa\Desktop\Tatoum habibi\Batima\DSC03817.JPG"/>
          <p:cNvPicPr>
            <a:picLocks noChangeAspect="1" noChangeArrowheads="1"/>
          </p:cNvPicPr>
          <p:nvPr/>
        </p:nvPicPr>
        <p:blipFill>
          <a:blip r:embed="rId2" cstate="print"/>
          <a:srcRect b="31921"/>
          <a:stretch>
            <a:fillRect/>
          </a:stretch>
        </p:blipFill>
        <p:spPr bwMode="auto">
          <a:xfrm>
            <a:off x="8616280" y="1823848"/>
            <a:ext cx="3384376" cy="306167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104115" y="4996910"/>
            <a:ext cx="3929063" cy="646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FR" b="1" dirty="0" err="1">
                <a:latin typeface="Cambria Math" pitchFamily="18" charset="0"/>
              </a:rPr>
              <a:t>Abdelkoui</a:t>
            </a:r>
            <a:r>
              <a:rPr lang="fr-FR" b="1" dirty="0">
                <a:latin typeface="Cambria Math" pitchFamily="18" charset="0"/>
              </a:rPr>
              <a:t>. A, </a:t>
            </a:r>
            <a:r>
              <a:rPr lang="fr-FR" b="1" dirty="0" err="1">
                <a:latin typeface="Cambria Math" pitchFamily="18" charset="0"/>
              </a:rPr>
              <a:t>Fajri.L</a:t>
            </a:r>
            <a:r>
              <a:rPr lang="fr-FR" b="1" dirty="0">
                <a:latin typeface="Cambria Math" pitchFamily="18" charset="0"/>
              </a:rPr>
              <a:t>, </a:t>
            </a:r>
            <a:r>
              <a:rPr lang="fr-FR" b="1" dirty="0" err="1">
                <a:latin typeface="Cambria Math" pitchFamily="18" charset="0"/>
              </a:rPr>
              <a:t>Abdedine.A</a:t>
            </a:r>
            <a:endParaRPr lang="fr-FR" b="1" dirty="0">
              <a:latin typeface="Cambria Math" pitchFamily="18" charset="0"/>
            </a:endParaRPr>
          </a:p>
          <a:p>
            <a:pPr algn="ctr" eaLnBrk="0" hangingPunct="0"/>
            <a:r>
              <a:rPr lang="fr-FR" dirty="0">
                <a:latin typeface="Cambria Math" pitchFamily="18" charset="0"/>
              </a:rPr>
              <a:t>AOS-n°255-septembre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16632"/>
            <a:ext cx="11809312" cy="63367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Réalisation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Elle est réalisée en résine acrylique transparente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sur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modèles montés sur articulateur en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occlusion 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relation centrée.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La gouttière recouvre l’ensemble de l’arcade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sa surface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occlusale est légèrement indentée,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pour assurer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la stabilisation des rapports intermaxillaires. 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La gouttière est polymérisée sous pression, grattée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et polie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doit être portée  24h/24h pendant plusieurs mois.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Si le patient ressent toujours la douleur articulaire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après quelques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jours de port, la gouttière doit être modifiée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par adjonction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 résine sur la surface occlusale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n w="11430"/>
                <a:latin typeface="Arial" pitchFamily="34" charset="0"/>
                <a:cs typeface="Arial" pitchFamily="34" charset="0"/>
              </a:rPr>
              <a:t>Chaque  contrôle est espacé d’au moins </a:t>
            </a:r>
            <a:r>
              <a:rPr lang="fr-FR" sz="2400" dirty="0" smtClean="0">
                <a:ln w="11430"/>
                <a:latin typeface="Arial" pitchFamily="34" charset="0"/>
                <a:cs typeface="Arial" pitchFamily="34" charset="0"/>
              </a:rPr>
              <a:t>une semaine </a:t>
            </a:r>
            <a:r>
              <a:rPr lang="fr-FR" sz="2400" dirty="0">
                <a:ln w="11430"/>
                <a:latin typeface="Arial" pitchFamily="34" charset="0"/>
                <a:cs typeface="Arial" pitchFamily="34" charset="0"/>
              </a:rPr>
              <a:t>.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44624"/>
            <a:ext cx="11928648" cy="656202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fr-FR" sz="2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</a:t>
            </a:r>
            <a:r>
              <a:rPr lang="fr-FR" sz="2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Gouttière d’antéposition: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Il s’agit, selon le principe de </a:t>
            </a:r>
            <a:r>
              <a:rPr lang="fr-FR" sz="2800" b="1" dirty="0" err="1">
                <a:latin typeface="Arial" pitchFamily="34" charset="0"/>
                <a:cs typeface="Arial" pitchFamily="34" charset="0"/>
              </a:rPr>
              <a:t>Gelb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,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d’une gouttière occlusale postérieure partielle,  avec indentations profondes recréant le calage et le guidage mandibulaire afin d’empêcher  le recul mandibulaire,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et des contacts antérieurs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sur les dents naturelles afin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de conserver le contrôle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proprioceptif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948" y="3501008"/>
            <a:ext cx="4009508" cy="2952328"/>
          </a:xfrm>
          <a:prstGeom prst="rect">
            <a:avLst/>
          </a:prstGeom>
          <a:noFill/>
          <a:ln w="57150">
            <a:solidFill>
              <a:srgbClr val="AE1517"/>
            </a:solidFill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168008" y="6381328"/>
            <a:ext cx="4427984" cy="3693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latin typeface="Cambria Math" pitchFamily="18" charset="0"/>
              </a:rPr>
              <a:t>Carlier.J.F</a:t>
            </a:r>
            <a:r>
              <a:rPr lang="fr-FR" dirty="0" err="1">
                <a:latin typeface="Cambria Math" pitchFamily="18" charset="0"/>
              </a:rPr>
              <a:t>JSOP</a:t>
            </a:r>
            <a:r>
              <a:rPr lang="fr-FR" dirty="0">
                <a:latin typeface="Cambria Math" pitchFamily="18" charset="0"/>
              </a:rPr>
              <a:t> / n° 4 / avril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-27384"/>
            <a:ext cx="11737304" cy="635798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fr-FR" sz="2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ndications: 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La gouttière d’antéposition est indiquée dans les cas de dysfonctionnements de l’appareil manducateur persistants ou directement dans les situations de luxation discale manifeste avec algies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temporomandibulaires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importantes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Contre-indications: 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La gouttière d’antéposition est formellement contre-indiquée quand il est impossible, malgré l’antéposition, d’obtenir des contacts antérieurs avec un recouvrement d’au moins 2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mm.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fr-FR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07368" y="44624"/>
            <a:ext cx="7580921" cy="9694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buAutoNum type="arabicPeriod"/>
              <a:defRPr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2.Rappels sur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l’occlusion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2.1. Définition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l’occlusion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2.2. Postures de référence 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2.2.1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Posture physiologique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repos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2.2.2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La relation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centrée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2.2.3. L’occlusion centrée: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2.2.4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La position d’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intercuspidation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maximale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PIM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2.2.5</a:t>
            </a:r>
            <a:r>
              <a:rPr lang="fr-FR" sz="2400" dirty="0">
                <a:latin typeface="Arial" panose="020B0604020202020204" pitchFamily="34" charset="0"/>
                <a:cs typeface="Arial" pitchFamily="34" charset="0"/>
              </a:rPr>
              <a:t>. Les points de support de </a:t>
            </a:r>
            <a:r>
              <a:rPr lang="fr-FR" sz="2400" dirty="0" smtClean="0">
                <a:latin typeface="Arial" panose="020B0604020202020204" pitchFamily="34" charset="0"/>
                <a:cs typeface="Arial" pitchFamily="34" charset="0"/>
              </a:rPr>
              <a:t>l’occlusion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2.3. Etude dynamique de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l’occlusion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2.3.1.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Protrusion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2.3.2.Latéralité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2.3.3. Surfaces de guidage: Les cuspides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secondaires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3. Définition de la réhabilitation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occlusale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4. Classification de la réhabilitation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occlusale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Buts de la réhabilitation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occlusale</a:t>
            </a: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6.Indications de la réhabilitation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occlusale</a:t>
            </a: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AutoNum type="arabicPeriod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4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214290"/>
            <a:ext cx="11809312" cy="6357982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Gouttière à pivot de KROGH POULSEN « </a:t>
            </a:r>
            <a:r>
              <a:rPr lang="fr-FR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Pivoting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Slint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»:</a:t>
            </a:r>
            <a:endParaRPr lang="fr-FR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C’est une gouttière mandibulaire de décompression sur laquelle des butées de résine sont ajoutées dans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région molaire pour créer une décompression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intra-articulaire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par abaissement du condyle. </a:t>
            </a: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L’abaissement du condyle et l’abaissement de la pression sur la zone rétro discale, soulage la douleur inflammatoire et favorise la disparition des contractures d’immobilisation. </a:t>
            </a: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Elles sont indiquées dans les cas de luxation discale  récente, dans l’attente de la réalisation d’une gouttière de repositionnement.</a:t>
            </a:r>
          </a:p>
          <a:p>
            <a:pPr lvl="0" algn="just">
              <a:buNone/>
            </a:pP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-27384"/>
            <a:ext cx="11737304" cy="525658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Gouttière de stabilisation</a:t>
            </a: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Quelque soit l’objectif recherché par la gouttière, celle-ci devient au terme des réglages successifs une gouttière de stabilisation de la position thérapeutique obtenue.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Lund.jp,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Lvigne.G.J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2004 )</a:t>
            </a: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Ce type de  gouttière est réalisé au laboratoire sur un articulateur semi-adaptable, en position thérapeutique stabilisée et préalablement enregistrée en bouche.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Sa surface est légèrement indentée présente des contactes occlusaux ponctuels, harmonieusement répartis sur toute l’arcade antagoniste. </a:t>
            </a: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Port: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portée 24/24h, pendant plusieurs mois, pour régler la position mandibulaire thérapeutique et la maintenir.</a:t>
            </a: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6" y="44624"/>
            <a:ext cx="11953328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Gouttière de protection nocturne: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Les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parafonctions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nocturnes provoquent la destruction des structures dentaires de calage et de guidage et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créent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des facettes d’abrasion qui deviennent des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facteurs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d’entretien du bruxisme.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Elle permet à la fois de protéger les dents et les ATM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en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redistribuant les forces occlusales et éventuellement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limiter les effets des contractions musculaires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Cette gouttière répond aux mêmes caractéristiques de réalisation que la gouttière de relaxation musculaire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(Dupa.PH 2005) . 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4077072"/>
            <a:ext cx="4071938" cy="2565400"/>
          </a:xfrm>
          <a:prstGeom prst="rect">
            <a:avLst/>
          </a:prstGeom>
          <a:noFill/>
          <a:ln w="57150">
            <a:solidFill>
              <a:srgbClr val="AE1517"/>
            </a:solidFill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66938" y="6211888"/>
            <a:ext cx="3929062" cy="6461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FR" b="1" dirty="0" err="1">
                <a:latin typeface="Cambria Math" pitchFamily="18" charset="0"/>
              </a:rPr>
              <a:t>Abdelkoui</a:t>
            </a:r>
            <a:r>
              <a:rPr lang="fr-FR" b="1" dirty="0">
                <a:latin typeface="Cambria Math" pitchFamily="18" charset="0"/>
              </a:rPr>
              <a:t>. A, </a:t>
            </a:r>
            <a:r>
              <a:rPr lang="fr-FR" b="1" dirty="0" err="1">
                <a:latin typeface="Cambria Math" pitchFamily="18" charset="0"/>
              </a:rPr>
              <a:t>Fajri.L</a:t>
            </a:r>
            <a:r>
              <a:rPr lang="fr-FR" b="1" dirty="0">
                <a:latin typeface="Cambria Math" pitchFamily="18" charset="0"/>
              </a:rPr>
              <a:t>, </a:t>
            </a:r>
            <a:r>
              <a:rPr lang="fr-FR" b="1" dirty="0" err="1">
                <a:latin typeface="Cambria Math" pitchFamily="18" charset="0"/>
              </a:rPr>
              <a:t>Abdedine.A</a:t>
            </a:r>
            <a:endParaRPr lang="fr-FR" b="1" dirty="0">
              <a:latin typeface="Cambria Math" pitchFamily="18" charset="0"/>
            </a:endParaRPr>
          </a:p>
          <a:p>
            <a:pPr algn="ctr" eaLnBrk="0" hangingPunct="0"/>
            <a:r>
              <a:rPr lang="fr-FR" dirty="0">
                <a:latin typeface="Cambria Math" pitchFamily="18" charset="0"/>
              </a:rPr>
              <a:t>AOS-n°255-septembre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6844" y="214290"/>
            <a:ext cx="8786874" cy="6357982"/>
          </a:xfrm>
        </p:spPr>
        <p:txBody>
          <a:bodyPr/>
          <a:lstStyle/>
          <a:p>
            <a:pPr lvl="0">
              <a:buNone/>
            </a:pPr>
            <a:r>
              <a:rPr lang="fr-FR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1344" y="116632"/>
            <a:ext cx="1180931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AutoNum type="arabicPeriod" startAt="7"/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Place de traitement étiologique par rapport la réhabilitation occlusale dans le plan </a:t>
            </a:r>
          </a:p>
          <a:p>
            <a:pPr algn="just"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 traitement:</a:t>
            </a:r>
          </a:p>
          <a:p>
            <a:pPr algn="just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7.1. Traitement d’urgence </a:t>
            </a:r>
          </a:p>
          <a:p>
            <a:pPr algn="just"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7.2. Thérapeutique </a:t>
            </a:r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étiologique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7.3. Réévaluation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7.4. Traitement correctif </a:t>
            </a: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7.5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Maintenance</a:t>
            </a:r>
          </a:p>
          <a:p>
            <a:pPr algn="just"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8.Les moyens de la réhabilitation occlusale:</a:t>
            </a:r>
          </a:p>
          <a:p>
            <a:pPr algn="just"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8.1. Réhabilitation occlusale par  les gouttières occlusales:</a:t>
            </a:r>
          </a:p>
          <a:p>
            <a:pPr algn="just"/>
            <a:r>
              <a:rPr lang="fr-FR" sz="2200" dirty="0">
                <a:latin typeface="Arial" pitchFamily="34" charset="0"/>
                <a:cs typeface="Arial" pitchFamily="34" charset="0"/>
              </a:rPr>
              <a:t>8.1.1.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Définition</a:t>
            </a:r>
          </a:p>
          <a:p>
            <a:pPr algn="just"/>
            <a:r>
              <a:rPr lang="fr-FR" sz="2200" dirty="0" smtClean="0">
                <a:latin typeface="Arial" pitchFamily="34" charset="0"/>
                <a:cs typeface="Arial" pitchFamily="34" charset="0"/>
              </a:rPr>
              <a:t>8.1.2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Effets d’une gouttière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occlusale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8.1.3.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Différents types des gouttières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8.1.3.1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Les gouttières visant à traiter les pathologies musculaires</a:t>
            </a:r>
          </a:p>
          <a:p>
            <a:pPr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* Gouttière de libération occlusale de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Ramfjord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 et </a:t>
            </a:r>
            <a:r>
              <a:rPr lang="fr-FR" sz="2200" dirty="0" err="1">
                <a:latin typeface="Arial" pitchFamily="34" charset="0"/>
                <a:cs typeface="Arial" pitchFamily="34" charset="0"/>
              </a:rPr>
              <a:t>Ash</a:t>
            </a:r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8.1.3.2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. Les gouttières visant à traiter les pathologies articulaires</a:t>
            </a:r>
          </a:p>
          <a:p>
            <a:pPr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La gouttière de repositionnement </a:t>
            </a:r>
          </a:p>
          <a:p>
            <a:pPr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La gouttière de décompression 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            *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La gouttière d’antéposition</a:t>
            </a:r>
          </a:p>
          <a:p>
            <a:pPr>
              <a:buNone/>
            </a:pPr>
            <a:r>
              <a:rPr lang="fr-FR" sz="2200" dirty="0" smtClean="0">
                <a:latin typeface="Arial" pitchFamily="34" charset="0"/>
                <a:cs typeface="Arial" pitchFamily="34" charset="0"/>
              </a:rPr>
              <a:t>             *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La gouttière de stabilisation</a:t>
            </a:r>
          </a:p>
          <a:p>
            <a:pPr>
              <a:buNone/>
            </a:pPr>
            <a:r>
              <a:rPr lang="fr-FR" sz="2200" dirty="0">
                <a:latin typeface="Arial" pitchFamily="34" charset="0"/>
                <a:cs typeface="Arial" pitchFamily="34" charset="0"/>
              </a:rPr>
              <a:t>            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>
                <a:latin typeface="Arial" pitchFamily="34" charset="0"/>
                <a:cs typeface="Arial" pitchFamily="34" charset="0"/>
              </a:rPr>
              <a:t>* La gouttière de protection nocturne</a:t>
            </a:r>
          </a:p>
          <a:p>
            <a:pPr algn="just"/>
            <a:endParaRPr lang="fr-FR" sz="2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75520" y="562678"/>
            <a:ext cx="9144000" cy="517057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631504" y="-9939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fr-FR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Introduction: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408" y="928670"/>
            <a:ext cx="108732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/>
              <a:t>L’appareil </a:t>
            </a:r>
            <a:r>
              <a:rPr lang="fr-FR" sz="2000" b="1" dirty="0"/>
              <a:t>manducateur présente une polyvalence </a:t>
            </a:r>
            <a:r>
              <a:rPr lang="fr-FR" sz="2000" b="1" dirty="0" smtClean="0"/>
              <a:t>fonctionnelle réglée </a:t>
            </a:r>
            <a:r>
              <a:rPr lang="fr-FR" sz="2000" b="1" dirty="0"/>
              <a:t>par le </a:t>
            </a:r>
            <a:r>
              <a:rPr lang="fr-FR" sz="2000" b="1" dirty="0">
                <a:solidFill>
                  <a:schemeClr val="accent1"/>
                </a:solidFill>
              </a:rPr>
              <a:t>système nerveux</a:t>
            </a:r>
            <a:r>
              <a:rPr lang="fr-FR" sz="2000" b="1" dirty="0"/>
              <a:t>.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/>
              <a:t>Les différentes fonctions sont assurées grâce à une harmonie, la synergie et </a:t>
            </a:r>
            <a:r>
              <a:rPr lang="fr-FR" sz="2000" b="1" dirty="0"/>
              <a:t>de l’équilibre de ses différents </a:t>
            </a:r>
            <a:r>
              <a:rPr lang="fr-FR" sz="2000" b="1" dirty="0" smtClean="0"/>
              <a:t>composants.</a:t>
            </a:r>
          </a:p>
          <a:p>
            <a:pPr>
              <a:lnSpc>
                <a:spcPct val="150000"/>
              </a:lnSpc>
            </a:pPr>
            <a:endParaRPr lang="fr-FR" sz="2000" b="1" dirty="0"/>
          </a:p>
          <a:p>
            <a:pPr>
              <a:lnSpc>
                <a:spcPct val="150000"/>
              </a:lnSpc>
            </a:pPr>
            <a:r>
              <a:rPr lang="fr-FR" sz="2000" b="1" dirty="0" smtClean="0"/>
              <a:t>Cependant le système </a:t>
            </a:r>
            <a:r>
              <a:rPr lang="fr-FR" sz="2000" b="1" dirty="0" err="1" smtClean="0"/>
              <a:t>stomatognatique</a:t>
            </a:r>
            <a:r>
              <a:rPr lang="fr-FR" sz="2000" b="1" dirty="0" smtClean="0"/>
              <a:t> peut-être sujet aux </a:t>
            </a:r>
            <a:r>
              <a:rPr lang="fr-FR" sz="2000" b="1" dirty="0" err="1" smtClean="0"/>
              <a:t>parodontopathies</a:t>
            </a:r>
            <a:r>
              <a:rPr lang="fr-FR" sz="2000" b="1" dirty="0" smtClean="0"/>
              <a:t>, les caries et les troubles musculo-articulaires qui peuvent porter atteinte à son intégrité fonctionnelle et diminuer de l’efficacité de son occlusion.  </a:t>
            </a: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chemeClr val="accent1"/>
                </a:solidFill>
              </a:rPr>
              <a:t>L’occlusion </a:t>
            </a:r>
            <a:r>
              <a:rPr lang="fr-FR" sz="2000" b="1" dirty="0"/>
              <a:t>est la raison d’être du parodonte, et la clé de la fonction orale.</a:t>
            </a:r>
          </a:p>
          <a:p>
            <a:pPr>
              <a:lnSpc>
                <a:spcPct val="150000"/>
              </a:lnSpc>
              <a:buNone/>
            </a:pPr>
            <a:r>
              <a:rPr lang="fr-FR" sz="2000" b="1" dirty="0"/>
              <a:t>Ce que fait appel à la </a:t>
            </a:r>
            <a:r>
              <a:rPr lang="fr-FR" sz="2000" b="1" u="sng" dirty="0">
                <a:solidFill>
                  <a:schemeClr val="accent1"/>
                </a:solidFill>
              </a:rPr>
              <a:t>réhabilitation occlusale </a:t>
            </a:r>
            <a:r>
              <a:rPr lang="fr-FR" sz="2000" b="1" dirty="0"/>
              <a:t>afin de créer des forces  favorables et des rapports </a:t>
            </a:r>
            <a:r>
              <a:rPr lang="fr-FR" sz="2000" b="1" dirty="0" err="1">
                <a:solidFill>
                  <a:schemeClr val="accent1"/>
                </a:solidFill>
              </a:rPr>
              <a:t>dento</a:t>
            </a:r>
            <a:r>
              <a:rPr lang="fr-FR" sz="2000" b="1" dirty="0">
                <a:solidFill>
                  <a:schemeClr val="accent1"/>
                </a:solidFill>
              </a:rPr>
              <a:t>-dentaires </a:t>
            </a:r>
            <a:r>
              <a:rPr lang="fr-FR" sz="2000" b="1" dirty="0"/>
              <a:t>harmonieux.</a:t>
            </a:r>
          </a:p>
          <a:p>
            <a:pPr>
              <a:lnSpc>
                <a:spcPct val="150000"/>
              </a:lnSpc>
            </a:pPr>
            <a:endParaRPr lang="fr-FR" sz="2000" b="1" dirty="0" smtClean="0"/>
          </a:p>
          <a:p>
            <a:pPr>
              <a:lnSpc>
                <a:spcPct val="150000"/>
              </a:lnSpc>
            </a:pPr>
            <a:endParaRPr lang="fr-FR" sz="2000" b="1" dirty="0">
              <a:solidFill>
                <a:schemeClr val="accent1"/>
              </a:solidFill>
            </a:endParaRP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7368" y="116632"/>
            <a:ext cx="11521280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2.Rappels sur l’occlusion: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fr-FR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Définition de l’occlusion: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c’est un état statique obtenu par les rapports de contacts entre les surfaces occlusales des arcades dentaires quelle que soit la position de la mandibule. </a:t>
            </a:r>
            <a:r>
              <a:rPr lang="fr-FR" sz="2400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(CHAPUT</a:t>
            </a:r>
            <a:r>
              <a:rPr lang="fr-FR" sz="2400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2.2. Postures de référence :</a:t>
            </a:r>
            <a:endParaRPr lang="fr-FR" sz="2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2.2.1</a:t>
            </a:r>
            <a:r>
              <a:rPr lang="fr-FR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Posture physiologique de repos: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elle est indépendante des relations occlusales, elle dépend de l'équilibre neuromusculaire.</a:t>
            </a:r>
            <a:endParaRPr lang="fr-FR" sz="2400" i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      </a:t>
            </a:r>
            <a:endParaRPr lang="fr-FR" sz="2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559496" y="269776"/>
            <a:ext cx="9036496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endParaRPr lang="fr-FR" sz="4000" b="1" dirty="0"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Forte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344" y="332657"/>
            <a:ext cx="11737304" cy="5674635"/>
          </a:xfrm>
        </p:spPr>
        <p:txBody>
          <a:bodyPr>
            <a:noAutofit/>
          </a:bodyPr>
          <a:lstStyle/>
          <a:p>
            <a:pPr marL="274320" indent="-274320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fr-FR" sz="24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2.2.2</a:t>
            </a:r>
            <a:r>
              <a:rPr lang="fr-FR" sz="24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La relation centrée:</a:t>
            </a:r>
          </a:p>
          <a:p>
            <a:pPr marL="274320" indent="-274320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La définition proposée par le collège national d'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occlusodontologie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74320" indent="-274320">
              <a:lnSpc>
                <a:spcPct val="170000"/>
              </a:lnSpc>
              <a:spcBef>
                <a:spcPct val="20000"/>
              </a:spcBef>
              <a:buClr>
                <a:schemeClr val="accent3"/>
              </a:buClr>
              <a:buSzPct val="95000"/>
              <a:buNone/>
              <a:defRPr/>
            </a:pPr>
            <a:r>
              <a:rPr lang="fr-FR" sz="2400" i="1" dirty="0">
                <a:latin typeface="Arial" pitchFamily="34" charset="0"/>
                <a:cs typeface="Arial" pitchFamily="34" charset="0"/>
              </a:rPr>
              <a:t>« La relation centrée est la situation condylienne de référence la plus haute, réalisant une coaptation bilatérale </a:t>
            </a:r>
            <a:r>
              <a:rPr lang="fr-FR" sz="2400" i="1" dirty="0" err="1">
                <a:latin typeface="Arial" pitchFamily="34" charset="0"/>
                <a:cs typeface="Arial" pitchFamily="34" charset="0"/>
              </a:rPr>
              <a:t>condylo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-disco temporale, simultanée et transversalement stabilisée, suggérée et obtenue par contrôle non forcé, réitérative dans un temps donné et pour une posture corporelle donnée et enregistrable à partir d'un mouvement de rotation mandibulaire sans contact dentaire. »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3352" y="271190"/>
            <a:ext cx="11737304" cy="611013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2.2.3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L’occlusion centrée: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Occlusion optimale des dentures supérieure et inférieure affrontant le maximum de contacts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intercuspidiens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en condition d'équilibre musculaire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2.2.4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 La position d’</a:t>
            </a:r>
            <a:r>
              <a:rPr lang="fr-FR" sz="24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intercuspidation</a:t>
            </a:r>
            <a:r>
              <a: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maximale PIM: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L'OIM est une position de la mandibule pour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laquelle l’engrènement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et le nombre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de contacts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occlusaux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sont maximaux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u="sng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7922-E5E4-401E-8001-D6A83A4DE15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" name="Picture 2" descr="C:\Documents and Settings\Administrateur\Mes documents\Mes images\img180.jpg"/>
          <p:cNvPicPr>
            <a:picLocks noChangeAspect="1" noChangeArrowheads="1"/>
          </p:cNvPicPr>
          <p:nvPr/>
        </p:nvPicPr>
        <p:blipFill>
          <a:blip r:embed="rId2" cstate="print"/>
          <a:srcRect l="52757" t="62120" r="14154" b="24521"/>
          <a:stretch>
            <a:fillRect/>
          </a:stretch>
        </p:blipFill>
        <p:spPr bwMode="auto">
          <a:xfrm rot="10800000">
            <a:off x="6673130" y="3923529"/>
            <a:ext cx="3743351" cy="2673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00056" y="6525345"/>
            <a:ext cx="4067944" cy="307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ABJEAN. J. L’occlusion en pratique 2002.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352" y="260648"/>
            <a:ext cx="11521280" cy="62596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2.2.5</a:t>
            </a: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Les points de support de l’occlusion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*</a:t>
            </a:r>
            <a:r>
              <a:rPr lang="fr-F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cuspides primaires:</a:t>
            </a:r>
            <a:r>
              <a:rPr lang="fr-F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ou d’appui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Appelées également cuspides d’appui ou encore cuspides de centrée, représentées par les </a:t>
            </a:r>
            <a:r>
              <a:rPr lang="fr-F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palatines maxillaires et les vestibulaires mandibulaires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ainsi que le </a:t>
            </a:r>
            <a:r>
              <a:rPr lang="fr-F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bord libres des incisifs et canines mandibulaires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 En PIM,  ces structures établissent des relations avec les fosses centrales, fossettes proximales ou embrasures occlusales, considérées comme des butées destinées à maintenir la DVO.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    Elles ont essentiellement un rôle de stabilisation et de calage des arcades dentaires au cours de la déglutition et participent à l’écrasement du bol alimentaire au cours de la mastication. 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653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98BD4120-7DA7-49CB-9896-9FCF081F0BF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26121</TotalTime>
  <Words>2417</Words>
  <Application>Microsoft Office PowerPoint</Application>
  <PresentationFormat>Grand écran</PresentationFormat>
  <Paragraphs>285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Estrangelo Edessa</vt:lpstr>
      <vt:lpstr>Forte</vt:lpstr>
      <vt:lpstr>Times New Roman</vt:lpstr>
      <vt:lpstr>Wingdings</vt:lpstr>
      <vt:lpstr>Thème Office</vt:lpstr>
      <vt:lpstr>Stratégies thérapeutique en occlusodontie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BOUGHANEM</dc:creator>
  <cp:lastModifiedBy>SBI</cp:lastModifiedBy>
  <cp:revision>295</cp:revision>
  <dcterms:created xsi:type="dcterms:W3CDTF">2013-01-07T10:28:30Z</dcterms:created>
  <dcterms:modified xsi:type="dcterms:W3CDTF">2020-04-12T12:25:56Z</dcterms:modified>
</cp:coreProperties>
</file>