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9" r:id="rId3"/>
    <p:sldId id="281" r:id="rId4"/>
    <p:sldId id="282" r:id="rId5"/>
    <p:sldId id="283" r:id="rId6"/>
    <p:sldId id="287" r:id="rId7"/>
    <p:sldId id="285" r:id="rId8"/>
    <p:sldId id="262" r:id="rId9"/>
    <p:sldId id="261" r:id="rId10"/>
    <p:sldId id="286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305" r:id="rId27"/>
    <p:sldId id="307" r:id="rId28"/>
    <p:sldId id="306" r:id="rId29"/>
    <p:sldId id="296" r:id="rId30"/>
    <p:sldId id="288" r:id="rId31"/>
    <p:sldId id="289" r:id="rId32"/>
    <p:sldId id="290" r:id="rId33"/>
    <p:sldId id="291" r:id="rId34"/>
    <p:sldId id="295" r:id="rId35"/>
    <p:sldId id="292" r:id="rId36"/>
    <p:sldId id="293" r:id="rId37"/>
    <p:sldId id="294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02" autoAdjust="0"/>
  </p:normalViewPr>
  <p:slideViewPr>
    <p:cSldViewPr>
      <p:cViewPr>
        <p:scale>
          <a:sx n="73" d="100"/>
          <a:sy n="73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36C4C-7F5F-4F99-9B58-8362013ADA21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E256338-221F-4957-B0B5-6517A287E7A6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anticoagulants</a:t>
          </a:r>
          <a:endParaRPr lang="fr-FR" sz="2400" b="1" dirty="0">
            <a:solidFill>
              <a:schemeClr val="bg1"/>
            </a:solidFill>
          </a:endParaRPr>
        </a:p>
      </dgm:t>
    </dgm:pt>
    <dgm:pt modelId="{7E8B5BF6-AB9D-4CC9-8EDE-F7C44A8F450E}" type="parTrans" cxnId="{AC2A3A02-4326-4760-B523-39A4E62CB732}">
      <dgm:prSet/>
      <dgm:spPr/>
      <dgm:t>
        <a:bodyPr/>
        <a:lstStyle/>
        <a:p>
          <a:endParaRPr lang="fr-FR" sz="2400"/>
        </a:p>
      </dgm:t>
    </dgm:pt>
    <dgm:pt modelId="{F3CC1D54-525B-46C7-80DE-2146F095E986}" type="sibTrans" cxnId="{AC2A3A02-4326-4760-B523-39A4E62CB732}">
      <dgm:prSet/>
      <dgm:spPr/>
      <dgm:t>
        <a:bodyPr/>
        <a:lstStyle/>
        <a:p>
          <a:endParaRPr lang="fr-FR" sz="2400"/>
        </a:p>
      </dgm:t>
    </dgm:pt>
    <dgm:pt modelId="{CF263682-B3A9-4860-9029-5CEB8394D3BA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 héparines </a:t>
          </a:r>
        </a:p>
        <a:p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leurs dérivés </a:t>
          </a:r>
          <a:endParaRPr lang="fr-FR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D9E32-FD7B-4082-A37F-F5AE62499A1B}" type="parTrans" cxnId="{36DD3F9C-E435-4F57-8BAE-FCDE93EC5F55}">
      <dgm:prSet/>
      <dgm:spPr/>
      <dgm:t>
        <a:bodyPr/>
        <a:lstStyle/>
        <a:p>
          <a:endParaRPr lang="fr-FR" sz="2400"/>
        </a:p>
      </dgm:t>
    </dgm:pt>
    <dgm:pt modelId="{043C5369-B517-48EF-A5A3-4E6477EFB2C1}" type="sibTrans" cxnId="{36DD3F9C-E435-4F57-8BAE-FCDE93EC5F55}">
      <dgm:prSet/>
      <dgm:spPr/>
      <dgm:t>
        <a:bodyPr/>
        <a:lstStyle/>
        <a:p>
          <a:endParaRPr lang="fr-FR" sz="2400"/>
        </a:p>
      </dgm:t>
    </dgm:pt>
    <dgm:pt modelId="{4A2DA366-311C-40C5-85A6-61563989D446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fr-FR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antivitamines</a:t>
          </a:r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</a:p>
        <a:p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(AVK)</a:t>
          </a:r>
          <a:endParaRPr lang="fr-FR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623F9-1CB3-42D9-A6FF-6FEF58FA6322}" type="parTrans" cxnId="{10266D00-6B5C-40A8-9387-39E39077887B}">
      <dgm:prSet/>
      <dgm:spPr/>
      <dgm:t>
        <a:bodyPr/>
        <a:lstStyle/>
        <a:p>
          <a:endParaRPr lang="fr-FR" sz="2400"/>
        </a:p>
      </dgm:t>
    </dgm:pt>
    <dgm:pt modelId="{9E604527-79DA-47D7-8173-8013F9A0CEA5}" type="sibTrans" cxnId="{10266D00-6B5C-40A8-9387-39E39077887B}">
      <dgm:prSet/>
      <dgm:spPr/>
      <dgm:t>
        <a:bodyPr/>
        <a:lstStyle/>
        <a:p>
          <a:endParaRPr lang="fr-FR" sz="2400"/>
        </a:p>
      </dgm:t>
    </dgm:pt>
    <dgm:pt modelId="{6687D345-90F3-4388-81DA-A024D7939A05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anticoagulants oraux  directs (AOD) </a:t>
          </a:r>
          <a:endParaRPr lang="fr-FR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CF8B7-C180-4611-90C1-516125ABE58E}" type="parTrans" cxnId="{70A86866-C799-4B21-966E-25753312850C}">
      <dgm:prSet/>
      <dgm:spPr/>
      <dgm:t>
        <a:bodyPr/>
        <a:lstStyle/>
        <a:p>
          <a:endParaRPr lang="fr-FR" sz="2400"/>
        </a:p>
      </dgm:t>
    </dgm:pt>
    <dgm:pt modelId="{BACA1F4A-EE03-4FA7-AA70-8895A3416BE9}" type="sibTrans" cxnId="{70A86866-C799-4B21-966E-25753312850C}">
      <dgm:prSet/>
      <dgm:spPr/>
      <dgm:t>
        <a:bodyPr/>
        <a:lstStyle/>
        <a:p>
          <a:endParaRPr lang="fr-FR" sz="2400"/>
        </a:p>
      </dgm:t>
    </dgm:pt>
    <dgm:pt modelId="{A61118EA-C64A-425B-A33A-BCB449260CF9}" type="pres">
      <dgm:prSet presAssocID="{03136C4C-7F5F-4F99-9B58-8362013ADA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50E091-C178-44C1-9B74-265E7EC1067E}" type="pres">
      <dgm:prSet presAssocID="{FE256338-221F-4957-B0B5-6517A287E7A6}" presName="hierRoot1" presStyleCnt="0">
        <dgm:presLayoutVars>
          <dgm:hierBranch val="init"/>
        </dgm:presLayoutVars>
      </dgm:prSet>
      <dgm:spPr/>
    </dgm:pt>
    <dgm:pt modelId="{779C27D1-B971-4445-B6C3-9E8499C0D51B}" type="pres">
      <dgm:prSet presAssocID="{FE256338-221F-4957-B0B5-6517A287E7A6}" presName="rootComposite1" presStyleCnt="0"/>
      <dgm:spPr/>
    </dgm:pt>
    <dgm:pt modelId="{4834AEA0-9D82-464B-BF92-E6072B4E5964}" type="pres">
      <dgm:prSet presAssocID="{FE256338-221F-4957-B0B5-6517A287E7A6}" presName="rootText1" presStyleLbl="node0" presStyleIdx="0" presStyleCnt="1" custScaleX="123720" custScaleY="522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BAA69C-3E07-4031-A0C1-A6F342FFF668}" type="pres">
      <dgm:prSet presAssocID="{FE256338-221F-4957-B0B5-6517A287E7A6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4455AFA-88C6-42F0-913A-66368DED22A6}" type="pres">
      <dgm:prSet presAssocID="{FE256338-221F-4957-B0B5-6517A287E7A6}" presName="hierChild2" presStyleCnt="0"/>
      <dgm:spPr/>
    </dgm:pt>
    <dgm:pt modelId="{AB96F6EB-66B4-4667-A9CB-91E5737AE51B}" type="pres">
      <dgm:prSet presAssocID="{F7FD9E32-FD7B-4082-A37F-F5AE62499A1B}" presName="Name37" presStyleLbl="parChTrans1D2" presStyleIdx="0" presStyleCnt="3"/>
      <dgm:spPr/>
      <dgm:t>
        <a:bodyPr/>
        <a:lstStyle/>
        <a:p>
          <a:endParaRPr lang="fr-FR"/>
        </a:p>
      </dgm:t>
    </dgm:pt>
    <dgm:pt modelId="{CF3D6698-F521-4124-BB6A-9C66109BFE1F}" type="pres">
      <dgm:prSet presAssocID="{CF263682-B3A9-4860-9029-5CEB8394D3BA}" presName="hierRoot2" presStyleCnt="0">
        <dgm:presLayoutVars>
          <dgm:hierBranch val="init"/>
        </dgm:presLayoutVars>
      </dgm:prSet>
      <dgm:spPr/>
    </dgm:pt>
    <dgm:pt modelId="{4FE782A0-B92A-414D-8A5E-78F7FCBAC3EB}" type="pres">
      <dgm:prSet presAssocID="{CF263682-B3A9-4860-9029-5CEB8394D3BA}" presName="rootComposite" presStyleCnt="0"/>
      <dgm:spPr/>
    </dgm:pt>
    <dgm:pt modelId="{80F47691-FEC7-4C12-93FA-899825D963F8}" type="pres">
      <dgm:prSet presAssocID="{CF263682-B3A9-4860-9029-5CEB8394D3BA}" presName="rootText" presStyleLbl="node2" presStyleIdx="0" presStyleCnt="3" custScaleX="98425" custScaleY="985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A26702-4299-417E-AF33-89A445BEDCD4}" type="pres">
      <dgm:prSet presAssocID="{CF263682-B3A9-4860-9029-5CEB8394D3BA}" presName="rootConnector" presStyleLbl="node2" presStyleIdx="0" presStyleCnt="3"/>
      <dgm:spPr/>
      <dgm:t>
        <a:bodyPr/>
        <a:lstStyle/>
        <a:p>
          <a:endParaRPr lang="fr-FR"/>
        </a:p>
      </dgm:t>
    </dgm:pt>
    <dgm:pt modelId="{8BFCBD0A-CE88-46AA-B141-D55D56C0891C}" type="pres">
      <dgm:prSet presAssocID="{CF263682-B3A9-4860-9029-5CEB8394D3BA}" presName="hierChild4" presStyleCnt="0"/>
      <dgm:spPr/>
    </dgm:pt>
    <dgm:pt modelId="{8DDBF180-A913-458F-B072-C6DA9DF78CB1}" type="pres">
      <dgm:prSet presAssocID="{CF263682-B3A9-4860-9029-5CEB8394D3BA}" presName="hierChild5" presStyleCnt="0"/>
      <dgm:spPr/>
    </dgm:pt>
    <dgm:pt modelId="{CAB60383-701F-412B-B4D5-EADB9035656C}" type="pres">
      <dgm:prSet presAssocID="{583623F9-1CB3-42D9-A6FF-6FEF58FA6322}" presName="Name37" presStyleLbl="parChTrans1D2" presStyleIdx="1" presStyleCnt="3"/>
      <dgm:spPr/>
      <dgm:t>
        <a:bodyPr/>
        <a:lstStyle/>
        <a:p>
          <a:endParaRPr lang="fr-FR"/>
        </a:p>
      </dgm:t>
    </dgm:pt>
    <dgm:pt modelId="{4D211692-E863-47B9-B416-287CB9B4A0B1}" type="pres">
      <dgm:prSet presAssocID="{4A2DA366-311C-40C5-85A6-61563989D446}" presName="hierRoot2" presStyleCnt="0">
        <dgm:presLayoutVars>
          <dgm:hierBranch val="init"/>
        </dgm:presLayoutVars>
      </dgm:prSet>
      <dgm:spPr/>
    </dgm:pt>
    <dgm:pt modelId="{2A3881D6-4D98-4513-B192-AB2D0FCC207A}" type="pres">
      <dgm:prSet presAssocID="{4A2DA366-311C-40C5-85A6-61563989D446}" presName="rootComposite" presStyleCnt="0"/>
      <dgm:spPr/>
    </dgm:pt>
    <dgm:pt modelId="{B6E8EC3B-2FA5-45FB-A930-5701DFB46928}" type="pres">
      <dgm:prSet presAssocID="{4A2DA366-311C-40C5-85A6-61563989D446}" presName="rootText" presStyleLbl="node2" presStyleIdx="1" presStyleCnt="3" custFlipVert="0" custScaleX="103616" custScaleY="95747" custLinFactNeighborY="5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16C637-C766-4977-8A59-565F42C21A87}" type="pres">
      <dgm:prSet presAssocID="{4A2DA366-311C-40C5-85A6-61563989D446}" presName="rootConnector" presStyleLbl="node2" presStyleIdx="1" presStyleCnt="3"/>
      <dgm:spPr/>
      <dgm:t>
        <a:bodyPr/>
        <a:lstStyle/>
        <a:p>
          <a:endParaRPr lang="fr-FR"/>
        </a:p>
      </dgm:t>
    </dgm:pt>
    <dgm:pt modelId="{1DD166F8-356B-48E7-AAC4-CFE285ACB5BE}" type="pres">
      <dgm:prSet presAssocID="{4A2DA366-311C-40C5-85A6-61563989D446}" presName="hierChild4" presStyleCnt="0"/>
      <dgm:spPr/>
    </dgm:pt>
    <dgm:pt modelId="{438F51DB-7CB3-4F35-BA2D-1471C52A66CE}" type="pres">
      <dgm:prSet presAssocID="{4A2DA366-311C-40C5-85A6-61563989D446}" presName="hierChild5" presStyleCnt="0"/>
      <dgm:spPr/>
    </dgm:pt>
    <dgm:pt modelId="{D232E6D8-EC2C-45BB-AEB5-DD7E0632264A}" type="pres">
      <dgm:prSet presAssocID="{363CF8B7-C180-4611-90C1-516125ABE58E}" presName="Name37" presStyleLbl="parChTrans1D2" presStyleIdx="2" presStyleCnt="3"/>
      <dgm:spPr/>
      <dgm:t>
        <a:bodyPr/>
        <a:lstStyle/>
        <a:p>
          <a:endParaRPr lang="fr-FR"/>
        </a:p>
      </dgm:t>
    </dgm:pt>
    <dgm:pt modelId="{2B6EA4B3-71BF-4912-8272-6EB01E962F17}" type="pres">
      <dgm:prSet presAssocID="{6687D345-90F3-4388-81DA-A024D7939A05}" presName="hierRoot2" presStyleCnt="0">
        <dgm:presLayoutVars>
          <dgm:hierBranch val="init"/>
        </dgm:presLayoutVars>
      </dgm:prSet>
      <dgm:spPr/>
    </dgm:pt>
    <dgm:pt modelId="{7AC5B653-A543-4D65-8253-C3E9DB32C419}" type="pres">
      <dgm:prSet presAssocID="{6687D345-90F3-4388-81DA-A024D7939A05}" presName="rootComposite" presStyleCnt="0"/>
      <dgm:spPr/>
    </dgm:pt>
    <dgm:pt modelId="{62471495-ED0A-43E4-A786-44A9A91064A9}" type="pres">
      <dgm:prSet presAssocID="{6687D345-90F3-4388-81DA-A024D7939A05}" presName="rootText" presStyleLbl="node2" presStyleIdx="2" presStyleCnt="3" custScaleX="101758" custScaleY="98082" custLinFactNeighborX="-50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99250F-84D3-4B4E-8DD3-6B9CBCD77CD2}" type="pres">
      <dgm:prSet presAssocID="{6687D345-90F3-4388-81DA-A024D7939A05}" presName="rootConnector" presStyleLbl="node2" presStyleIdx="2" presStyleCnt="3"/>
      <dgm:spPr/>
      <dgm:t>
        <a:bodyPr/>
        <a:lstStyle/>
        <a:p>
          <a:endParaRPr lang="fr-FR"/>
        </a:p>
      </dgm:t>
    </dgm:pt>
    <dgm:pt modelId="{7B6AC15F-1E6A-4E81-AA0B-A40B82B2EF1C}" type="pres">
      <dgm:prSet presAssocID="{6687D345-90F3-4388-81DA-A024D7939A05}" presName="hierChild4" presStyleCnt="0"/>
      <dgm:spPr/>
    </dgm:pt>
    <dgm:pt modelId="{9B0F4DAD-6DAF-40FC-B527-64D3A5AA882E}" type="pres">
      <dgm:prSet presAssocID="{6687D345-90F3-4388-81DA-A024D7939A05}" presName="hierChild5" presStyleCnt="0"/>
      <dgm:spPr/>
    </dgm:pt>
    <dgm:pt modelId="{DE954AEF-A960-4168-A2BB-CADFA1B03E07}" type="pres">
      <dgm:prSet presAssocID="{FE256338-221F-4957-B0B5-6517A287E7A6}" presName="hierChild3" presStyleCnt="0"/>
      <dgm:spPr/>
    </dgm:pt>
  </dgm:ptLst>
  <dgm:cxnLst>
    <dgm:cxn modelId="{3048C5E8-7A56-4E24-9D87-3992B0E6CA9B}" type="presOf" srcId="{6687D345-90F3-4388-81DA-A024D7939A05}" destId="{B799250F-84D3-4B4E-8DD3-6B9CBCD77CD2}" srcOrd="1" destOrd="0" presId="urn:microsoft.com/office/officeart/2005/8/layout/orgChart1"/>
    <dgm:cxn modelId="{2A243DF8-7D0C-4B8B-8C5F-36A71EF42A37}" type="presOf" srcId="{CF263682-B3A9-4860-9029-5CEB8394D3BA}" destId="{80F47691-FEC7-4C12-93FA-899825D963F8}" srcOrd="0" destOrd="0" presId="urn:microsoft.com/office/officeart/2005/8/layout/orgChart1"/>
    <dgm:cxn modelId="{B8BD6920-5B55-475C-95C7-FD90D9B4F256}" type="presOf" srcId="{363CF8B7-C180-4611-90C1-516125ABE58E}" destId="{D232E6D8-EC2C-45BB-AEB5-DD7E0632264A}" srcOrd="0" destOrd="0" presId="urn:microsoft.com/office/officeart/2005/8/layout/orgChart1"/>
    <dgm:cxn modelId="{AF516FD9-3310-4564-BD7A-B88B86A0DF80}" type="presOf" srcId="{03136C4C-7F5F-4F99-9B58-8362013ADA21}" destId="{A61118EA-C64A-425B-A33A-BCB449260CF9}" srcOrd="0" destOrd="0" presId="urn:microsoft.com/office/officeart/2005/8/layout/orgChart1"/>
    <dgm:cxn modelId="{36DD3F9C-E435-4F57-8BAE-FCDE93EC5F55}" srcId="{FE256338-221F-4957-B0B5-6517A287E7A6}" destId="{CF263682-B3A9-4860-9029-5CEB8394D3BA}" srcOrd="0" destOrd="0" parTransId="{F7FD9E32-FD7B-4082-A37F-F5AE62499A1B}" sibTransId="{043C5369-B517-48EF-A5A3-4E6477EFB2C1}"/>
    <dgm:cxn modelId="{70A86866-C799-4B21-966E-25753312850C}" srcId="{FE256338-221F-4957-B0B5-6517A287E7A6}" destId="{6687D345-90F3-4388-81DA-A024D7939A05}" srcOrd="2" destOrd="0" parTransId="{363CF8B7-C180-4611-90C1-516125ABE58E}" sibTransId="{BACA1F4A-EE03-4FA7-AA70-8895A3416BE9}"/>
    <dgm:cxn modelId="{B865F93B-D42C-4FDF-BF61-F375A21798AD}" type="presOf" srcId="{4A2DA366-311C-40C5-85A6-61563989D446}" destId="{EE16C637-C766-4977-8A59-565F42C21A87}" srcOrd="1" destOrd="0" presId="urn:microsoft.com/office/officeart/2005/8/layout/orgChart1"/>
    <dgm:cxn modelId="{0E68E0BC-02D0-4009-BC94-9BBA9B235D04}" type="presOf" srcId="{FE256338-221F-4957-B0B5-6517A287E7A6}" destId="{4834AEA0-9D82-464B-BF92-E6072B4E5964}" srcOrd="0" destOrd="0" presId="urn:microsoft.com/office/officeart/2005/8/layout/orgChart1"/>
    <dgm:cxn modelId="{140D7D8B-A7F7-4841-8218-E1DC805E5F13}" type="presOf" srcId="{FE256338-221F-4957-B0B5-6517A287E7A6}" destId="{3DBAA69C-3E07-4031-A0C1-A6F342FFF668}" srcOrd="1" destOrd="0" presId="urn:microsoft.com/office/officeart/2005/8/layout/orgChart1"/>
    <dgm:cxn modelId="{41ECF920-FFB4-44B8-8B00-8C5697F34F7B}" type="presOf" srcId="{6687D345-90F3-4388-81DA-A024D7939A05}" destId="{62471495-ED0A-43E4-A786-44A9A91064A9}" srcOrd="0" destOrd="0" presId="urn:microsoft.com/office/officeart/2005/8/layout/orgChart1"/>
    <dgm:cxn modelId="{10266D00-6B5C-40A8-9387-39E39077887B}" srcId="{FE256338-221F-4957-B0B5-6517A287E7A6}" destId="{4A2DA366-311C-40C5-85A6-61563989D446}" srcOrd="1" destOrd="0" parTransId="{583623F9-1CB3-42D9-A6FF-6FEF58FA6322}" sibTransId="{9E604527-79DA-47D7-8173-8013F9A0CEA5}"/>
    <dgm:cxn modelId="{44A909E7-A77A-4E89-95B6-73B71B4A7286}" type="presOf" srcId="{583623F9-1CB3-42D9-A6FF-6FEF58FA6322}" destId="{CAB60383-701F-412B-B4D5-EADB9035656C}" srcOrd="0" destOrd="0" presId="urn:microsoft.com/office/officeart/2005/8/layout/orgChart1"/>
    <dgm:cxn modelId="{0C550E30-B074-41C0-BD93-7D065284EE3E}" type="presOf" srcId="{F7FD9E32-FD7B-4082-A37F-F5AE62499A1B}" destId="{AB96F6EB-66B4-4667-A9CB-91E5737AE51B}" srcOrd="0" destOrd="0" presId="urn:microsoft.com/office/officeart/2005/8/layout/orgChart1"/>
    <dgm:cxn modelId="{AC2A3A02-4326-4760-B523-39A4E62CB732}" srcId="{03136C4C-7F5F-4F99-9B58-8362013ADA21}" destId="{FE256338-221F-4957-B0B5-6517A287E7A6}" srcOrd="0" destOrd="0" parTransId="{7E8B5BF6-AB9D-4CC9-8EDE-F7C44A8F450E}" sibTransId="{F3CC1D54-525B-46C7-80DE-2146F095E986}"/>
    <dgm:cxn modelId="{4345623B-37C6-4684-BFD7-0EDEF1680048}" type="presOf" srcId="{4A2DA366-311C-40C5-85A6-61563989D446}" destId="{B6E8EC3B-2FA5-45FB-A930-5701DFB46928}" srcOrd="0" destOrd="0" presId="urn:microsoft.com/office/officeart/2005/8/layout/orgChart1"/>
    <dgm:cxn modelId="{9255507A-8C77-4E70-BBFD-F1E853DEBA22}" type="presOf" srcId="{CF263682-B3A9-4860-9029-5CEB8394D3BA}" destId="{0CA26702-4299-417E-AF33-89A445BEDCD4}" srcOrd="1" destOrd="0" presId="urn:microsoft.com/office/officeart/2005/8/layout/orgChart1"/>
    <dgm:cxn modelId="{5BB88063-E685-4273-88D3-3AA68548D188}" type="presParOf" srcId="{A61118EA-C64A-425B-A33A-BCB449260CF9}" destId="{3250E091-C178-44C1-9B74-265E7EC1067E}" srcOrd="0" destOrd="0" presId="urn:microsoft.com/office/officeart/2005/8/layout/orgChart1"/>
    <dgm:cxn modelId="{DF1AA823-B30C-4EBC-B92E-FDB180FE5FC8}" type="presParOf" srcId="{3250E091-C178-44C1-9B74-265E7EC1067E}" destId="{779C27D1-B971-4445-B6C3-9E8499C0D51B}" srcOrd="0" destOrd="0" presId="urn:microsoft.com/office/officeart/2005/8/layout/orgChart1"/>
    <dgm:cxn modelId="{1395CF68-F58E-43CC-9084-BBD881F362F9}" type="presParOf" srcId="{779C27D1-B971-4445-B6C3-9E8499C0D51B}" destId="{4834AEA0-9D82-464B-BF92-E6072B4E5964}" srcOrd="0" destOrd="0" presId="urn:microsoft.com/office/officeart/2005/8/layout/orgChart1"/>
    <dgm:cxn modelId="{C75F64B7-7037-4156-B59D-07277341EDDD}" type="presParOf" srcId="{779C27D1-B971-4445-B6C3-9E8499C0D51B}" destId="{3DBAA69C-3E07-4031-A0C1-A6F342FFF668}" srcOrd="1" destOrd="0" presId="urn:microsoft.com/office/officeart/2005/8/layout/orgChart1"/>
    <dgm:cxn modelId="{582A16F7-F95B-43A0-B0C2-11C44BF2AE79}" type="presParOf" srcId="{3250E091-C178-44C1-9B74-265E7EC1067E}" destId="{B4455AFA-88C6-42F0-913A-66368DED22A6}" srcOrd="1" destOrd="0" presId="urn:microsoft.com/office/officeart/2005/8/layout/orgChart1"/>
    <dgm:cxn modelId="{82A61191-7332-442A-8E15-8C4FE88F16EE}" type="presParOf" srcId="{B4455AFA-88C6-42F0-913A-66368DED22A6}" destId="{AB96F6EB-66B4-4667-A9CB-91E5737AE51B}" srcOrd="0" destOrd="0" presId="urn:microsoft.com/office/officeart/2005/8/layout/orgChart1"/>
    <dgm:cxn modelId="{3A81496D-A290-472C-AA15-E86B68F9A40D}" type="presParOf" srcId="{B4455AFA-88C6-42F0-913A-66368DED22A6}" destId="{CF3D6698-F521-4124-BB6A-9C66109BFE1F}" srcOrd="1" destOrd="0" presId="urn:microsoft.com/office/officeart/2005/8/layout/orgChart1"/>
    <dgm:cxn modelId="{44F7C153-A191-4FB7-8736-750B8006427A}" type="presParOf" srcId="{CF3D6698-F521-4124-BB6A-9C66109BFE1F}" destId="{4FE782A0-B92A-414D-8A5E-78F7FCBAC3EB}" srcOrd="0" destOrd="0" presId="urn:microsoft.com/office/officeart/2005/8/layout/orgChart1"/>
    <dgm:cxn modelId="{08235353-53C3-4DE1-9948-17DC7D2B518A}" type="presParOf" srcId="{4FE782A0-B92A-414D-8A5E-78F7FCBAC3EB}" destId="{80F47691-FEC7-4C12-93FA-899825D963F8}" srcOrd="0" destOrd="0" presId="urn:microsoft.com/office/officeart/2005/8/layout/orgChart1"/>
    <dgm:cxn modelId="{80D9D6A7-397C-40CF-82D0-88BFB696EB84}" type="presParOf" srcId="{4FE782A0-B92A-414D-8A5E-78F7FCBAC3EB}" destId="{0CA26702-4299-417E-AF33-89A445BEDCD4}" srcOrd="1" destOrd="0" presId="urn:microsoft.com/office/officeart/2005/8/layout/orgChart1"/>
    <dgm:cxn modelId="{3CEB8F29-E10F-402A-8EE8-149DC7960707}" type="presParOf" srcId="{CF3D6698-F521-4124-BB6A-9C66109BFE1F}" destId="{8BFCBD0A-CE88-46AA-B141-D55D56C0891C}" srcOrd="1" destOrd="0" presId="urn:microsoft.com/office/officeart/2005/8/layout/orgChart1"/>
    <dgm:cxn modelId="{0C45576E-D260-487D-B467-5D60ED9DDEAB}" type="presParOf" srcId="{CF3D6698-F521-4124-BB6A-9C66109BFE1F}" destId="{8DDBF180-A913-458F-B072-C6DA9DF78CB1}" srcOrd="2" destOrd="0" presId="urn:microsoft.com/office/officeart/2005/8/layout/orgChart1"/>
    <dgm:cxn modelId="{A99C5A9C-DA4C-4730-BC38-49670F212323}" type="presParOf" srcId="{B4455AFA-88C6-42F0-913A-66368DED22A6}" destId="{CAB60383-701F-412B-B4D5-EADB9035656C}" srcOrd="2" destOrd="0" presId="urn:microsoft.com/office/officeart/2005/8/layout/orgChart1"/>
    <dgm:cxn modelId="{E05D9F9C-94FE-4296-BC72-39D9E056F444}" type="presParOf" srcId="{B4455AFA-88C6-42F0-913A-66368DED22A6}" destId="{4D211692-E863-47B9-B416-287CB9B4A0B1}" srcOrd="3" destOrd="0" presId="urn:microsoft.com/office/officeart/2005/8/layout/orgChart1"/>
    <dgm:cxn modelId="{3F98B8B4-53C7-40EC-80C7-18FBA7F46298}" type="presParOf" srcId="{4D211692-E863-47B9-B416-287CB9B4A0B1}" destId="{2A3881D6-4D98-4513-B192-AB2D0FCC207A}" srcOrd="0" destOrd="0" presId="urn:microsoft.com/office/officeart/2005/8/layout/orgChart1"/>
    <dgm:cxn modelId="{85151649-431D-483D-BC0B-87899F7015BD}" type="presParOf" srcId="{2A3881D6-4D98-4513-B192-AB2D0FCC207A}" destId="{B6E8EC3B-2FA5-45FB-A930-5701DFB46928}" srcOrd="0" destOrd="0" presId="urn:microsoft.com/office/officeart/2005/8/layout/orgChart1"/>
    <dgm:cxn modelId="{E6D94D30-704D-4B6D-8C3D-6A39F6A69A7C}" type="presParOf" srcId="{2A3881D6-4D98-4513-B192-AB2D0FCC207A}" destId="{EE16C637-C766-4977-8A59-565F42C21A87}" srcOrd="1" destOrd="0" presId="urn:microsoft.com/office/officeart/2005/8/layout/orgChart1"/>
    <dgm:cxn modelId="{C14AAF24-9C9E-4190-9E6D-1B3B27C062FD}" type="presParOf" srcId="{4D211692-E863-47B9-B416-287CB9B4A0B1}" destId="{1DD166F8-356B-48E7-AAC4-CFE285ACB5BE}" srcOrd="1" destOrd="0" presId="urn:microsoft.com/office/officeart/2005/8/layout/orgChart1"/>
    <dgm:cxn modelId="{B63039C2-4C11-4241-86CB-C84B9CF06935}" type="presParOf" srcId="{4D211692-E863-47B9-B416-287CB9B4A0B1}" destId="{438F51DB-7CB3-4F35-BA2D-1471C52A66CE}" srcOrd="2" destOrd="0" presId="urn:microsoft.com/office/officeart/2005/8/layout/orgChart1"/>
    <dgm:cxn modelId="{A96C5D2D-62BD-4843-9B65-FCBD758A8D8F}" type="presParOf" srcId="{B4455AFA-88C6-42F0-913A-66368DED22A6}" destId="{D232E6D8-EC2C-45BB-AEB5-DD7E0632264A}" srcOrd="4" destOrd="0" presId="urn:microsoft.com/office/officeart/2005/8/layout/orgChart1"/>
    <dgm:cxn modelId="{87781197-BEB7-4374-99E2-91A6AB7A9979}" type="presParOf" srcId="{B4455AFA-88C6-42F0-913A-66368DED22A6}" destId="{2B6EA4B3-71BF-4912-8272-6EB01E962F17}" srcOrd="5" destOrd="0" presId="urn:microsoft.com/office/officeart/2005/8/layout/orgChart1"/>
    <dgm:cxn modelId="{D94F7A31-5A12-4E1D-B762-F2354341C5FB}" type="presParOf" srcId="{2B6EA4B3-71BF-4912-8272-6EB01E962F17}" destId="{7AC5B653-A543-4D65-8253-C3E9DB32C419}" srcOrd="0" destOrd="0" presId="urn:microsoft.com/office/officeart/2005/8/layout/orgChart1"/>
    <dgm:cxn modelId="{68843F4D-8F6C-4D94-97EF-003E1BE9B969}" type="presParOf" srcId="{7AC5B653-A543-4D65-8253-C3E9DB32C419}" destId="{62471495-ED0A-43E4-A786-44A9A91064A9}" srcOrd="0" destOrd="0" presId="urn:microsoft.com/office/officeart/2005/8/layout/orgChart1"/>
    <dgm:cxn modelId="{31258CBE-C450-415F-BC14-4411174151B3}" type="presParOf" srcId="{7AC5B653-A543-4D65-8253-C3E9DB32C419}" destId="{B799250F-84D3-4B4E-8DD3-6B9CBCD77CD2}" srcOrd="1" destOrd="0" presId="urn:microsoft.com/office/officeart/2005/8/layout/orgChart1"/>
    <dgm:cxn modelId="{F777694D-207C-4409-BA2A-04516E91D79A}" type="presParOf" srcId="{2B6EA4B3-71BF-4912-8272-6EB01E962F17}" destId="{7B6AC15F-1E6A-4E81-AA0B-A40B82B2EF1C}" srcOrd="1" destOrd="0" presId="urn:microsoft.com/office/officeart/2005/8/layout/orgChart1"/>
    <dgm:cxn modelId="{56B2727E-D648-413A-83EE-70806874FE20}" type="presParOf" srcId="{2B6EA4B3-71BF-4912-8272-6EB01E962F17}" destId="{9B0F4DAD-6DAF-40FC-B527-64D3A5AA882E}" srcOrd="2" destOrd="0" presId="urn:microsoft.com/office/officeart/2005/8/layout/orgChart1"/>
    <dgm:cxn modelId="{D3404ECE-F4E6-469B-9DFD-02D3E4A85907}" type="presParOf" srcId="{3250E091-C178-44C1-9B74-265E7EC1067E}" destId="{DE954AEF-A960-4168-A2BB-CADFA1B03E0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E6D8-EC2C-45BB-AEB5-DD7E0632264A}">
      <dsp:nvSpPr>
        <dsp:cNvPr id="0" name=""/>
        <dsp:cNvSpPr/>
      </dsp:nvSpPr>
      <dsp:spPr>
        <a:xfrm>
          <a:off x="4509215" y="1517232"/>
          <a:ext cx="3049248" cy="547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665"/>
              </a:lnTo>
              <a:lnTo>
                <a:pt x="3049248" y="273665"/>
              </a:lnTo>
              <a:lnTo>
                <a:pt x="3049248" y="5473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60383-701F-412B-B4D5-EADB9035656C}">
      <dsp:nvSpPr>
        <dsp:cNvPr id="0" name=""/>
        <dsp:cNvSpPr/>
      </dsp:nvSpPr>
      <dsp:spPr>
        <a:xfrm>
          <a:off x="4420060" y="1517232"/>
          <a:ext cx="91440" cy="554954"/>
        </a:xfrm>
        <a:custGeom>
          <a:avLst/>
          <a:gdLst/>
          <a:ahLst/>
          <a:cxnLst/>
          <a:rect l="0" t="0" r="0" b="0"/>
          <a:pathLst>
            <a:path>
              <a:moveTo>
                <a:pt x="89154" y="0"/>
              </a:moveTo>
              <a:lnTo>
                <a:pt x="89154" y="281289"/>
              </a:lnTo>
              <a:lnTo>
                <a:pt x="45720" y="281289"/>
              </a:lnTo>
              <a:lnTo>
                <a:pt x="45720" y="55495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6F6EB-66B4-4667-A9CB-91E5737AE51B}">
      <dsp:nvSpPr>
        <dsp:cNvPr id="0" name=""/>
        <dsp:cNvSpPr/>
      </dsp:nvSpPr>
      <dsp:spPr>
        <a:xfrm>
          <a:off x="1285512" y="1517232"/>
          <a:ext cx="3223703" cy="547331"/>
        </a:xfrm>
        <a:custGeom>
          <a:avLst/>
          <a:gdLst/>
          <a:ahLst/>
          <a:cxnLst/>
          <a:rect l="0" t="0" r="0" b="0"/>
          <a:pathLst>
            <a:path>
              <a:moveTo>
                <a:pt x="3223703" y="0"/>
              </a:moveTo>
              <a:lnTo>
                <a:pt x="3223703" y="273665"/>
              </a:lnTo>
              <a:lnTo>
                <a:pt x="0" y="273665"/>
              </a:lnTo>
              <a:lnTo>
                <a:pt x="0" y="5473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4AEA0-9D82-464B-BF92-E6072B4E5964}">
      <dsp:nvSpPr>
        <dsp:cNvPr id="0" name=""/>
        <dsp:cNvSpPr/>
      </dsp:nvSpPr>
      <dsp:spPr>
        <a:xfrm>
          <a:off x="2896933" y="836261"/>
          <a:ext cx="3224563" cy="6809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anticoagulants</a:t>
          </a:r>
          <a:endParaRPr lang="fr-FR" sz="2400" b="1" kern="1200" dirty="0">
            <a:solidFill>
              <a:schemeClr val="bg1"/>
            </a:solidFill>
          </a:endParaRPr>
        </a:p>
      </dsp:txBody>
      <dsp:txXfrm>
        <a:off x="2896933" y="836261"/>
        <a:ext cx="3224563" cy="680971"/>
      </dsp:txXfrm>
    </dsp:sp>
    <dsp:sp modelId="{80F47691-FEC7-4C12-93FA-899825D963F8}">
      <dsp:nvSpPr>
        <dsp:cNvPr id="0" name=""/>
        <dsp:cNvSpPr/>
      </dsp:nvSpPr>
      <dsp:spPr>
        <a:xfrm>
          <a:off x="2867" y="2064564"/>
          <a:ext cx="2565289" cy="12848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 héparines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leurs dérivés </a:t>
          </a:r>
          <a:endParaRPr lang="fr-F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7" y="2064564"/>
        <a:ext cx="2565289" cy="1284808"/>
      </dsp:txXfrm>
    </dsp:sp>
    <dsp:sp modelId="{B6E8EC3B-2FA5-45FB-A930-5701DFB46928}">
      <dsp:nvSpPr>
        <dsp:cNvPr id="0" name=""/>
        <dsp:cNvSpPr/>
      </dsp:nvSpPr>
      <dsp:spPr>
        <a:xfrm>
          <a:off x="3115488" y="2072187"/>
          <a:ext cx="2700585" cy="124774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fr-FR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antivitamines</a:t>
          </a: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(AVK)</a:t>
          </a:r>
          <a:endParaRPr lang="fr-F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5488" y="2072187"/>
        <a:ext cx="2700585" cy="1247746"/>
      </dsp:txXfrm>
    </dsp:sp>
    <dsp:sp modelId="{62471495-ED0A-43E4-A786-44A9A91064A9}">
      <dsp:nvSpPr>
        <dsp:cNvPr id="0" name=""/>
        <dsp:cNvSpPr/>
      </dsp:nvSpPr>
      <dsp:spPr>
        <a:xfrm>
          <a:off x="6232384" y="2064564"/>
          <a:ext cx="2652159" cy="127817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anticoagulants oraux  directs (AOD) </a:t>
          </a:r>
          <a:endParaRPr lang="fr-F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2384" y="2064564"/>
        <a:ext cx="2652159" cy="127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0FEBB-A674-4ADF-BDAA-8AA18CC5CF9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084C-53D6-419B-AEAC-57170E68E3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1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084C-53D6-419B-AEAC-57170E68E3A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084C-53D6-419B-AEAC-57170E68E3A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084C-53D6-419B-AEAC-57170E68E3A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A07-38B6-4F72-B9F2-E7E722F63288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E138-3EAD-4EF8-B7C2-9C03FA061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Atelier /anticoagulants 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Coordinateur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N.Boukhris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Animateur: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Pr Ali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Guechi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 </a:t>
            </a:r>
            <a:r>
              <a:rPr lang="fr-FR" sz="3200" dirty="0" smtClean="0"/>
              <a:t>                        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Boughandjioua</a:t>
            </a:r>
            <a:endParaRPr lang="fr-FR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Dr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Chemmi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année médecine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 bwMode="auto">
          <a:xfrm>
            <a:off x="2357422" y="6215082"/>
            <a:ext cx="4572032" cy="357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t>ANNEE UNIVERSITAIRE 2019-2020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L’objectif de l’atelier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Prescription et surveillance d’un traitement anticoagulant</a:t>
            </a:r>
          </a:p>
          <a:p>
            <a:r>
              <a:rPr lang="fr-FR" dirty="0" smtClean="0"/>
              <a:t>Connaitre les effets indésirables et leur gestion</a:t>
            </a:r>
          </a:p>
          <a:p>
            <a:r>
              <a:rPr lang="fr-FR" dirty="0" smtClean="0"/>
              <a:t>Connaitre les interactions médicamenteuses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héparines et </a:t>
            </a:r>
            <a:r>
              <a:rPr lang="fr-FR" dirty="0" err="1" smtClean="0"/>
              <a:t>fondaparinux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714348" y="2085970"/>
            <a:ext cx="7890320" cy="327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518943" y="649412"/>
            <a:ext cx="43390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/>
              <a:t>Pharmacocinétique </a:t>
            </a:r>
            <a:endParaRPr lang="fr-FR" sz="4000" dirty="0"/>
          </a:p>
        </p:txBody>
      </p:sp>
      <p:sp>
        <p:nvSpPr>
          <p:cNvPr id="5" name="Ellipse 4"/>
          <p:cNvSpPr/>
          <p:nvPr/>
        </p:nvSpPr>
        <p:spPr>
          <a:xfrm>
            <a:off x="4572000" y="4214818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286380" y="4214818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858016" y="4214818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2786050" y="4570420"/>
            <a:ext cx="164307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b="29001"/>
          <a:stretch>
            <a:fillRect/>
          </a:stretch>
        </p:blipFill>
        <p:spPr>
          <a:xfrm>
            <a:off x="357158" y="1558350"/>
            <a:ext cx="8468264" cy="265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929054" y="428604"/>
            <a:ext cx="50718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/>
              <a:t>Présentation et posologie 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t="70999"/>
          <a:stretch>
            <a:fillRect/>
          </a:stretch>
        </p:blipFill>
        <p:spPr>
          <a:xfrm>
            <a:off x="357158" y="4629952"/>
            <a:ext cx="8468264" cy="108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Indications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HBPM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14554"/>
            <a:ext cx="4043362" cy="400052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Embolie pulmonaire non grave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400" dirty="0" smtClean="0"/>
              <a:t>TVP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400" dirty="0" smtClean="0"/>
              <a:t>SCA avec et sans sus décalage du ST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400" dirty="0" smtClean="0"/>
              <a:t>FA(hors AMM)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71611"/>
            <a:ext cx="4213255" cy="603263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HNF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14554"/>
            <a:ext cx="4213255" cy="400052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Embolie artérielle </a:t>
            </a:r>
          </a:p>
          <a:p>
            <a:r>
              <a:rPr lang="fr-FR" dirty="0" smtClean="0"/>
              <a:t>Prothèse valvulaire mécanique</a:t>
            </a:r>
          </a:p>
          <a:p>
            <a:r>
              <a:rPr lang="fr-FR" dirty="0" smtClean="0"/>
              <a:t>FA</a:t>
            </a:r>
          </a:p>
          <a:p>
            <a:r>
              <a:rPr lang="fr-FR" dirty="0"/>
              <a:t>S</a:t>
            </a:r>
            <a:r>
              <a:rPr lang="fr-FR" dirty="0" smtClean="0"/>
              <a:t>i CI aux HBPM</a:t>
            </a:r>
          </a:p>
          <a:p>
            <a:pPr lvl="1"/>
            <a:r>
              <a:rPr lang="fr-FR" dirty="0" smtClean="0"/>
              <a:t>SCA avec et sans sus décalage du ST </a:t>
            </a:r>
          </a:p>
          <a:p>
            <a:pPr lvl="1"/>
            <a:r>
              <a:rPr lang="fr-FR" dirty="0" smtClean="0"/>
              <a:t>Embolie pulmonaire</a:t>
            </a:r>
          </a:p>
          <a:p>
            <a:pPr lvl="1"/>
            <a:r>
              <a:rPr lang="fr-FR" dirty="0" smtClean="0"/>
              <a:t>TVP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t="17539" r="65413" b="30910"/>
          <a:stretch>
            <a:fillRect/>
          </a:stretch>
        </p:blipFill>
        <p:spPr>
          <a:xfrm>
            <a:off x="1214414" y="5214950"/>
            <a:ext cx="2286016" cy="150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t="78997" r="62882" b="5728"/>
          <a:stretch>
            <a:fillRect/>
          </a:stretch>
        </p:blipFill>
        <p:spPr>
          <a:xfrm>
            <a:off x="5214942" y="5929330"/>
            <a:ext cx="3143272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Contre indication </a:t>
            </a:r>
            <a:br>
              <a:rPr lang="fr-FR" dirty="0" smtClean="0"/>
            </a:br>
            <a:r>
              <a:rPr lang="fr-FR" dirty="0" smtClean="0"/>
              <a:t>HBPM/HNF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68792" cy="674701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Absolues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2214553"/>
            <a:ext cx="4068792" cy="3911609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ATCD de thrombopénie induite par l’héparine type II</a:t>
            </a:r>
          </a:p>
          <a:p>
            <a:r>
              <a:rPr lang="fr-FR" dirty="0" smtClean="0"/>
              <a:t>Saignement évolutif </a:t>
            </a:r>
          </a:p>
          <a:p>
            <a:r>
              <a:rPr lang="fr-FR" dirty="0" smtClean="0"/>
              <a:t>Troubles de l’hémostase</a:t>
            </a:r>
          </a:p>
          <a:p>
            <a:r>
              <a:rPr lang="fr-FR" dirty="0" smtClean="0"/>
              <a:t>Dissection aortique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Relatives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HTA sévère non contrôlée</a:t>
            </a:r>
          </a:p>
          <a:p>
            <a:r>
              <a:rPr lang="fr-FR" dirty="0" smtClean="0"/>
              <a:t>UGD évolutif</a:t>
            </a:r>
          </a:p>
          <a:p>
            <a:r>
              <a:rPr lang="fr-FR" dirty="0" smtClean="0"/>
              <a:t>EI sauf prothèse valvulaire  ou FA</a:t>
            </a:r>
          </a:p>
          <a:p>
            <a:r>
              <a:rPr lang="fr-FR" dirty="0" smtClean="0"/>
              <a:t>Péricardite </a:t>
            </a:r>
          </a:p>
          <a:p>
            <a:r>
              <a:rPr lang="fr-FR" dirty="0" smtClean="0"/>
              <a:t>AVC ischémique à la phase aigue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66" y="6286520"/>
            <a:ext cx="6758453" cy="46166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Attention: HBPM CI si IR avec cl de la créa &lt; 30ml/mn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Hémorragies </a:t>
            </a:r>
          </a:p>
          <a:p>
            <a:pPr lvl="1"/>
            <a:r>
              <a:rPr lang="fr-FR" dirty="0" smtClean="0"/>
              <a:t>TRT symptomatique </a:t>
            </a:r>
          </a:p>
          <a:p>
            <a:pPr lvl="1"/>
            <a:r>
              <a:rPr lang="fr-FR" dirty="0" smtClean="0"/>
              <a:t>Arrêt de l’héparine </a:t>
            </a:r>
          </a:p>
          <a:p>
            <a:pPr lvl="1"/>
            <a:r>
              <a:rPr lang="fr-FR" dirty="0" smtClean="0"/>
              <a:t>Antidote si surdosage avec hémorragie grave</a:t>
            </a:r>
          </a:p>
          <a:p>
            <a:r>
              <a:rPr lang="fr-FR" dirty="0" smtClean="0"/>
              <a:t>Thrombopénie induite à l’héparine </a:t>
            </a:r>
          </a:p>
          <a:p>
            <a:r>
              <a:rPr lang="fr-FR" dirty="0" smtClean="0"/>
              <a:t>Autres</a:t>
            </a:r>
          </a:p>
          <a:p>
            <a:pPr lvl="1"/>
            <a:r>
              <a:rPr lang="fr-FR" dirty="0" smtClean="0"/>
              <a:t>Ostéoporose</a:t>
            </a:r>
          </a:p>
          <a:p>
            <a:pPr lvl="1"/>
            <a:r>
              <a:rPr lang="fr-FR" dirty="0" smtClean="0"/>
              <a:t>Hyperkaliémie, I.surénalienne</a:t>
            </a:r>
          </a:p>
          <a:p>
            <a:pPr lvl="1"/>
            <a:r>
              <a:rPr lang="fr-FR" dirty="0" smtClean="0"/>
              <a:t>Allergie, alopécie, élévation des transaminases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Effets secondaires </a:t>
            </a:r>
            <a:br>
              <a:rPr lang="fr-FR" dirty="0" smtClean="0"/>
            </a:br>
            <a:r>
              <a:rPr lang="fr-FR" dirty="0" smtClean="0"/>
              <a:t>HBPM/HNF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3600" dirty="0" smtClean="0"/>
              <a:t>Inhibiteur sélectif Anti-</a:t>
            </a:r>
            <a:r>
              <a:rPr lang="fr-FR" sz="3600" dirty="0" err="1" smtClean="0"/>
              <a:t>Xa</a:t>
            </a:r>
            <a:r>
              <a:rPr lang="fr-FR" sz="3600" dirty="0" smtClean="0"/>
              <a:t>  </a:t>
            </a:r>
            <a:r>
              <a:rPr lang="fr-FR" sz="3600" b="1" dirty="0" err="1" smtClean="0"/>
              <a:t>fondaparinux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CI: IR (Cl&lt;30ml/min)</a:t>
            </a:r>
          </a:p>
          <a:p>
            <a:r>
              <a:rPr lang="fr-FR" dirty="0" smtClean="0"/>
              <a:t>Pas de thrombopénie à l’héparine</a:t>
            </a:r>
          </a:p>
          <a:p>
            <a:r>
              <a:rPr lang="fr-FR" dirty="0" smtClean="0"/>
              <a:t>Pas d’antidote spécifique</a:t>
            </a:r>
          </a:p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Prophylaxie de la thrombose veineuse en chirurgie orthopédique</a:t>
            </a:r>
          </a:p>
          <a:p>
            <a:pPr lvl="1"/>
            <a:r>
              <a:rPr lang="fr-FR" dirty="0" smtClean="0"/>
              <a:t>TRT des TVP, EP, SCA sans sus décalage du 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Modalités de prescription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Avant le traitement</a:t>
            </a:r>
          </a:p>
          <a:p>
            <a:pPr lvl="1"/>
            <a:r>
              <a:rPr lang="fr-FR" dirty="0" smtClean="0"/>
              <a:t>NFS, TP, TCA</a:t>
            </a:r>
          </a:p>
          <a:p>
            <a:pPr lvl="1"/>
            <a:r>
              <a:rPr lang="fr-FR" dirty="0" smtClean="0"/>
              <a:t>Fonction rénale</a:t>
            </a:r>
          </a:p>
          <a:p>
            <a:r>
              <a:rPr lang="fr-FR" dirty="0" smtClean="0"/>
              <a:t>Pendant le traitement</a:t>
            </a:r>
          </a:p>
          <a:p>
            <a:pPr lvl="1"/>
            <a:r>
              <a:rPr lang="fr-FR" dirty="0" smtClean="0"/>
              <a:t>HNF: adaptation de la posologie</a:t>
            </a:r>
          </a:p>
          <a:p>
            <a:pPr lvl="1">
              <a:buNone/>
            </a:pPr>
            <a:r>
              <a:rPr lang="fr-FR" dirty="0" smtClean="0"/>
              <a:t> en fonction du TCA</a:t>
            </a:r>
          </a:p>
          <a:p>
            <a:pPr lvl="1"/>
            <a:r>
              <a:rPr lang="fr-FR" dirty="0" smtClean="0"/>
              <a:t>HBPM et </a:t>
            </a:r>
            <a:r>
              <a:rPr lang="fr-FR" dirty="0" err="1" smtClean="0"/>
              <a:t>fondaparinux</a:t>
            </a:r>
            <a:r>
              <a:rPr lang="fr-FR" dirty="0" smtClean="0"/>
              <a:t>: adaptation </a:t>
            </a:r>
          </a:p>
          <a:p>
            <a:pPr lvl="1">
              <a:buNone/>
            </a:pPr>
            <a:r>
              <a:rPr lang="fr-FR" dirty="0" smtClean="0"/>
              <a:t>en fonction du poids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t="17539" r="65413" b="30910"/>
          <a:stretch>
            <a:fillRect/>
          </a:stretch>
        </p:blipFill>
        <p:spPr>
          <a:xfrm>
            <a:off x="6357950" y="4857760"/>
            <a:ext cx="2286016" cy="150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t="78997" r="66256" b="5728"/>
          <a:stretch>
            <a:fillRect/>
          </a:stretch>
        </p:blipFill>
        <p:spPr>
          <a:xfrm>
            <a:off x="6000728" y="3786190"/>
            <a:ext cx="2857552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Modalités de prescription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Relais par AVK</a:t>
            </a:r>
          </a:p>
          <a:p>
            <a:pPr lvl="1"/>
            <a:r>
              <a:rPr lang="fr-FR" dirty="0" smtClean="0"/>
              <a:t>Précoce à j1</a:t>
            </a:r>
          </a:p>
          <a:p>
            <a:pPr lvl="1"/>
            <a:r>
              <a:rPr lang="fr-FR" dirty="0" smtClean="0"/>
              <a:t>Poursuite l’héparine jusqu’à INR dans la cible 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INR à 48-72h</a:t>
            </a:r>
          </a:p>
          <a:p>
            <a:pPr lvl="1"/>
            <a:r>
              <a:rPr lang="fr-FR" dirty="0" smtClean="0"/>
              <a:t>Arrêt de l’héparine après 2 INR consécutifs&gt;2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Surveillance</a:t>
            </a:r>
          </a:p>
          <a:p>
            <a:pPr lvl="1"/>
            <a:r>
              <a:rPr lang="fr-FR" dirty="0" smtClean="0"/>
              <a:t>Clinique</a:t>
            </a:r>
          </a:p>
          <a:p>
            <a:pPr lvl="1"/>
            <a:r>
              <a:rPr lang="fr-FR" dirty="0" smtClean="0"/>
              <a:t>Biologique</a:t>
            </a:r>
          </a:p>
          <a:p>
            <a:pPr lvl="2"/>
            <a:r>
              <a:rPr lang="fr-FR" dirty="0" smtClean="0"/>
              <a:t>HNF:  TCA (2-3 FA, SCA, E.artérielle et 1.5-2.5 TVP), </a:t>
            </a:r>
            <a:r>
              <a:rPr lang="fr-FR" dirty="0" err="1" smtClean="0"/>
              <a:t>héparinémie</a:t>
            </a:r>
            <a:r>
              <a:rPr lang="fr-FR" dirty="0" smtClean="0"/>
              <a:t> (0.3-0.6 UI/ml)</a:t>
            </a:r>
          </a:p>
          <a:p>
            <a:pPr lvl="2"/>
            <a:r>
              <a:rPr lang="fr-FR" dirty="0" smtClean="0"/>
              <a:t>HBPM: NFS/3j pour dépister la thrombopénie</a:t>
            </a:r>
          </a:p>
          <a:p>
            <a:pPr lvl="2"/>
            <a:r>
              <a:rPr lang="fr-FR" dirty="0" err="1" smtClean="0"/>
              <a:t>Fondaparinux</a:t>
            </a:r>
            <a:r>
              <a:rPr lang="fr-FR" dirty="0" smtClean="0"/>
              <a:t>: pas de surveillance </a:t>
            </a:r>
          </a:p>
          <a:p>
            <a:pPr lvl="2"/>
            <a:r>
              <a:rPr lang="fr-FR" dirty="0" smtClean="0"/>
              <a:t>AVK: INR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Observation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Madame F.Z 29 ans est accompagnée aux urgences pour une grosse jambe droite. La patiente rapporte la notion d’un accouchement récent (</a:t>
            </a:r>
            <a:r>
              <a:rPr lang="fr-FR" dirty="0" err="1" smtClean="0"/>
              <a:t>primigeste</a:t>
            </a:r>
            <a:r>
              <a:rPr lang="fr-FR" dirty="0" smtClean="0"/>
              <a:t>), remontant à 9 jours. Elle n’a pas d’autres antécédents.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Le début remonte à la veille de son admission, par une douleur du mollet; en se réveillant le matin la jambe était tendue, rouge et douloureuse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antivitamine</a:t>
            </a:r>
            <a:r>
              <a:rPr lang="fr-FR" dirty="0" smtClean="0"/>
              <a:t> 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interfèrent avec le cycle de la vitamine K au niveau hépatique 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empêchent la transformation en formes actives de 4 facteurs de la coagulation (facteurs II, VII, IX et X) et 2 inhibiteurs physiologiques (les protéines C et 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/>
          </a:blip>
          <a:srcRect t="8662"/>
          <a:stretch/>
        </p:blipFill>
        <p:spPr bwMode="auto">
          <a:xfrm>
            <a:off x="214282" y="2390502"/>
            <a:ext cx="8634603" cy="34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500034" y="3578716"/>
            <a:ext cx="8072494" cy="5498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Principales caractéristiques des AVK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Maladie thromboembolique:</a:t>
            </a:r>
          </a:p>
          <a:p>
            <a:pPr lvl="1"/>
            <a:r>
              <a:rPr lang="fr-FR" dirty="0" smtClean="0"/>
              <a:t>INR cible: 2-3</a:t>
            </a:r>
          </a:p>
          <a:p>
            <a:pPr lvl="1"/>
            <a:r>
              <a:rPr lang="fr-FR" dirty="0" smtClean="0"/>
              <a:t>Durée du traitement: 3-6 mois voire 12 mois dans les déficit ATIII, protéine S et C  </a:t>
            </a:r>
          </a:p>
          <a:p>
            <a:pPr lvl="1">
              <a:buNone/>
            </a:pPr>
            <a:r>
              <a:rPr lang="fr-FR" dirty="0"/>
              <a:t>	</a:t>
            </a:r>
            <a:r>
              <a:rPr lang="fr-FR" dirty="0" smtClean="0"/>
              <a:t>à vie, si thrombose récidivante ≥2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FA </a:t>
            </a:r>
          </a:p>
          <a:p>
            <a:pPr>
              <a:buNone/>
            </a:pPr>
            <a:r>
              <a:rPr lang="fr-FR" dirty="0" smtClean="0"/>
              <a:t>      -    INR 2-3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Prothèse valvulaire</a:t>
            </a:r>
          </a:p>
          <a:p>
            <a:pPr lvl="1"/>
            <a:r>
              <a:rPr lang="fr-FR" dirty="0" smtClean="0"/>
              <a:t>INR 2.5-4 en fonction du risque 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Embolie artérielle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Prévention des thromboses sur </a:t>
            </a:r>
            <a:r>
              <a:rPr lang="fr-FR" b="1" dirty="0" err="1" smtClean="0">
                <a:solidFill>
                  <a:srgbClr val="C00000"/>
                </a:solidFill>
              </a:rPr>
              <a:t>cathé</a:t>
            </a:r>
            <a:r>
              <a:rPr lang="fr-FR" b="1" dirty="0" smtClean="0">
                <a:solidFill>
                  <a:srgbClr val="C00000"/>
                </a:solidFill>
              </a:rPr>
              <a:t> central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Contre 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Allergie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Insuffisance hépatique sévère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Hémorragie patente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Association avec l’aspirine à dose anti inflammatoire, au </a:t>
            </a:r>
            <a:r>
              <a:rPr lang="fr-FR" dirty="0" err="1" smtClean="0"/>
              <a:t>miconasole</a:t>
            </a:r>
            <a:r>
              <a:rPr lang="fr-FR" dirty="0" smtClean="0"/>
              <a:t> et aux AINS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Allaitement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Effets secondaires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Hémorragies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Embryopathie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Autres: digestifs, urticaire, alopécie, ulcérations buccales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Modalités de prescription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Avant de débuter:</a:t>
            </a:r>
          </a:p>
          <a:p>
            <a:r>
              <a:rPr lang="fr-FR" dirty="0" smtClean="0"/>
              <a:t>Éliminer une CI formelle, NFS, TP, bilan hépatique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Débuter à 1 comprimé</a:t>
            </a:r>
          </a:p>
          <a:p>
            <a:r>
              <a:rPr lang="fr-FR" dirty="0" smtClean="0"/>
              <a:t>INR 48-72h</a:t>
            </a:r>
          </a:p>
          <a:p>
            <a:r>
              <a:rPr lang="fr-FR" dirty="0" smtClean="0"/>
              <a:t>Si besoin modifier par ¼ comprimé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Une fois INR dans la cible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dirty="0" smtClean="0"/>
              <a:t>Contrôler INR 2 fois/semaine en 15 jours, puis 1 fois /semaine en 15 jours , puis une fois/mois</a:t>
            </a:r>
          </a:p>
          <a:p>
            <a:r>
              <a:rPr lang="fr-FR" dirty="0" smtClean="0"/>
              <a:t>INR en cas d’hémorragie</a:t>
            </a:r>
          </a:p>
          <a:p>
            <a:r>
              <a:rPr lang="fr-FR" dirty="0" smtClean="0"/>
              <a:t>Remettre une carte au patient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11430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fr-FR" sz="1100" b="1" dirty="0" smtClean="0"/>
          </a:p>
          <a:p>
            <a:pPr algn="ctr">
              <a:buNone/>
            </a:pPr>
            <a:r>
              <a:rPr lang="fr-FR" sz="3200" b="1" dirty="0" smtClean="0"/>
              <a:t>Les anticoagulants oraux directs  AOD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Avantages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dirty="0" smtClean="0"/>
              <a:t>Prise orale</a:t>
            </a:r>
          </a:p>
          <a:p>
            <a:r>
              <a:rPr lang="fr-FR" dirty="0" smtClean="0"/>
              <a:t>Efficacité très rapide</a:t>
            </a:r>
          </a:p>
          <a:p>
            <a:r>
              <a:rPr lang="fr-FR" dirty="0" smtClean="0"/>
              <a:t>½ vie courte </a:t>
            </a:r>
          </a:p>
          <a:p>
            <a:r>
              <a:rPr lang="fr-FR" dirty="0" smtClean="0"/>
              <a:t>Pas de surveillance biologique</a:t>
            </a:r>
          </a:p>
          <a:p>
            <a:r>
              <a:rPr lang="fr-FR" dirty="0" smtClean="0"/>
              <a:t>Pas d’interactions alimentaires </a:t>
            </a:r>
          </a:p>
          <a:p>
            <a:r>
              <a:rPr lang="fr-FR" dirty="0" smtClean="0"/>
              <a:t>Peu d’interactions médicamenteuses</a:t>
            </a:r>
          </a:p>
          <a:p>
            <a:r>
              <a:rPr lang="fr-FR" dirty="0" smtClean="0"/>
              <a:t>Moins de risque hémorragique 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Inconvénients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Pas de monitoring </a:t>
            </a:r>
          </a:p>
          <a:p>
            <a:r>
              <a:rPr lang="fr-FR" dirty="0" smtClean="0"/>
              <a:t>Pas d’antidote</a:t>
            </a:r>
          </a:p>
          <a:p>
            <a:r>
              <a:rPr lang="fr-FR" dirty="0" smtClean="0"/>
              <a:t>Non indiqué FA valvulaire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/>
              <a:t>Les anticoagulants oraux directs  AOD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IMG-b5e490c8c992df30ae9b8f8c0de29077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643734" cy="635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Pré requis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Définition la thrombose veineuse</a:t>
            </a:r>
          </a:p>
          <a:p>
            <a:r>
              <a:rPr lang="fr-FR" dirty="0" smtClean="0"/>
              <a:t>L’ intérêt du diagnostic précoce</a:t>
            </a:r>
          </a:p>
          <a:p>
            <a:r>
              <a:rPr lang="fr-FR" dirty="0" smtClean="0"/>
              <a:t>Les moyens du diagnostic </a:t>
            </a:r>
          </a:p>
          <a:p>
            <a:r>
              <a:rPr lang="fr-FR" dirty="0" smtClean="0"/>
              <a:t>Les facteurs prédisposant</a:t>
            </a:r>
          </a:p>
          <a:p>
            <a:r>
              <a:rPr lang="fr-FR" dirty="0" smtClean="0"/>
              <a:t>Calcul de score de </a:t>
            </a:r>
            <a:r>
              <a:rPr lang="fr-FR" dirty="0" err="1" smtClean="0"/>
              <a:t>wells</a:t>
            </a:r>
            <a:r>
              <a:rPr lang="fr-FR" dirty="0" smtClean="0"/>
              <a:t> </a:t>
            </a:r>
          </a:p>
          <a:p>
            <a:r>
              <a:rPr lang="fr-FR" dirty="0" smtClean="0"/>
              <a:t>Intérêt du traitement anticoagulant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CAT chez cette patiente?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Contention /Mobilisation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Anticoagulation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	HBPM+ AVK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Objectif thérapeutique: INR 2-3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Durée du traitement: 3 mois </a:t>
            </a:r>
          </a:p>
          <a:p>
            <a:endParaRPr lang="fr-FR" dirty="0" smtClean="0"/>
          </a:p>
          <a:p>
            <a:r>
              <a:rPr lang="fr-FR" dirty="0" smtClean="0"/>
              <a:t>Lieu du traitement: ambulatoire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F.Z est sortie de l’hôpital, rédigez l’ordonnance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00201"/>
            <a:ext cx="8186766" cy="368618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AVK</a:t>
            </a:r>
          </a:p>
          <a:p>
            <a:r>
              <a:rPr lang="fr-FR" dirty="0" smtClean="0"/>
              <a:t>Contraception </a:t>
            </a:r>
          </a:p>
          <a:p>
            <a:r>
              <a:rPr lang="fr-FR" dirty="0" smtClean="0"/>
              <a:t>Arrêt de l’allaitement</a:t>
            </a:r>
          </a:p>
          <a:p>
            <a:r>
              <a:rPr lang="fr-FR" dirty="0" smtClean="0"/>
              <a:t>Attention aux interactions médicamenteuses</a:t>
            </a:r>
          </a:p>
          <a:p>
            <a:r>
              <a:rPr lang="fr-FR" dirty="0" smtClean="0"/>
              <a:t>Conseil diététique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Interactions médicamenteuses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-1cc5a04d0c01effe432ebb9da0006bdf-V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1361344" y="232432"/>
            <a:ext cx="5874952" cy="652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525963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patiente est accompagnée aux urgences: elle est inconsciente TA 60/40 mm Hg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On apprend qu’elle a consulté il y a 2 jours un dentiste pour extraction dentaire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confrère lui a prescrit un antibiotique et de l’</a:t>
            </a:r>
            <a:r>
              <a:rPr lang="fr-FR" dirty="0" err="1" smtClean="0"/>
              <a:t>ibuproféne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Il lui a fixé un RDV dans une semaine et lui a demandé d’arrêter les AVK 3 jours auparavant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8876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Quelles sont vos constatations?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314580"/>
            <a:ext cx="8186766" cy="18288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Prescription d’un anti-inflammatoire</a:t>
            </a:r>
          </a:p>
          <a:p>
            <a:r>
              <a:rPr lang="fr-FR" dirty="0" smtClean="0"/>
              <a:t>Arrêt des AVK avant l’extraction dentaire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Les gestes contre indiqués sous anticoagulants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Injection intramusculaire</a:t>
            </a:r>
          </a:p>
          <a:p>
            <a:r>
              <a:rPr lang="fr-FR" dirty="0" smtClean="0"/>
              <a:t>Injection intra articulaire</a:t>
            </a:r>
          </a:p>
          <a:p>
            <a:r>
              <a:rPr lang="fr-FR" dirty="0" smtClean="0"/>
              <a:t>Anesthésie péridurale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4000" b="1" dirty="0" smtClean="0">
                <a:solidFill>
                  <a:srgbClr val="FF0000"/>
                </a:solidFill>
              </a:rPr>
              <a:t>L’extraction dentaire n’est pas une CI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Que faire avant un geste invasif?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Si geste à </a:t>
            </a:r>
            <a:r>
              <a:rPr lang="fr-FR" b="1" dirty="0" smtClean="0">
                <a:solidFill>
                  <a:srgbClr val="C00000"/>
                </a:solidFill>
              </a:rPr>
              <a:t>faible risque hémorragique</a:t>
            </a:r>
            <a:r>
              <a:rPr lang="fr-FR" dirty="0" smtClean="0">
                <a:solidFill>
                  <a:srgbClr val="C00000"/>
                </a:solidFill>
              </a:rPr>
              <a:t>: </a:t>
            </a:r>
            <a:r>
              <a:rPr lang="fr-FR" dirty="0" smtClean="0"/>
              <a:t>pas d’arrêt des AVK, règles d’hémostase locale</a:t>
            </a:r>
          </a:p>
          <a:p>
            <a:endParaRPr lang="fr-FR" dirty="0" smtClean="0"/>
          </a:p>
          <a:p>
            <a:r>
              <a:rPr lang="fr-FR" dirty="0" smtClean="0"/>
              <a:t>Si geste à </a:t>
            </a:r>
            <a:r>
              <a:rPr lang="fr-FR" b="1" dirty="0" smtClean="0">
                <a:solidFill>
                  <a:srgbClr val="C00000"/>
                </a:solidFill>
              </a:rPr>
              <a:t>haut risque hémorragique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Prothèse valvulaire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FR" dirty="0" smtClean="0"/>
              <a:t>arrêt des AVK à J-5, relais HNF, reprise des AVK post-op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FA avec risque thrombotique élevé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FR" dirty="0" smtClean="0"/>
              <a:t>arrêt des AVK à J-5, relais HBPM, reprise précoce des AVK post-op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FA avec risque thrombotique faible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FR" dirty="0" smtClean="0"/>
              <a:t>arrêt des AVK à J-5, pas de relais HBPM, reprise des AVK à j2 post - op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69" y="857232"/>
            <a:ext cx="7951661" cy="51309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1071538" y="2928934"/>
            <a:ext cx="2571768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CAT devant un surdosage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IMG-b9a441fd15a1a65da4673b5331ef0d4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476" y="214290"/>
            <a:ext cx="8534400" cy="575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0" y="2428868"/>
            <a:ext cx="8929718" cy="3653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5720" y="6140255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PPSB: La </a:t>
            </a:r>
            <a:r>
              <a:rPr lang="fr-FR" sz="1400" dirty="0" err="1" smtClean="0"/>
              <a:t>proconvertine</a:t>
            </a:r>
            <a:r>
              <a:rPr lang="fr-FR" sz="1400" dirty="0" smtClean="0"/>
              <a:t>, la prothrombine, les facteur Stuart, le facteur </a:t>
            </a:r>
            <a:r>
              <a:rPr lang="fr-FR" sz="1400" dirty="0" err="1" smtClean="0"/>
              <a:t>antihémophilique</a:t>
            </a:r>
            <a:r>
              <a:rPr lang="fr-FR" sz="1400" dirty="0" smtClean="0"/>
              <a:t> B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600" dirty="0" smtClean="0"/>
              <a:t>Surdosage asymptomatique ou hémorragie non grave </a:t>
            </a:r>
            <a:endParaRPr lang="fr-FR" sz="3600" dirty="0"/>
          </a:p>
        </p:txBody>
      </p:sp>
      <p:pic>
        <p:nvPicPr>
          <p:cNvPr id="7170" name="Picture 2" descr="C:\Users\PC\Desktop\IMG-b56ad305570d52c76598d7a3a1026eb4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199"/>
            <a:ext cx="8541068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Hémorragie grave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83357"/>
            <a:ext cx="8579296" cy="4525963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dirty="0" smtClean="0"/>
              <a:t>Hospitalisation</a:t>
            </a:r>
          </a:p>
          <a:p>
            <a:r>
              <a:rPr lang="fr-FR" dirty="0" smtClean="0"/>
              <a:t>Traitement du saignement par geste hémostatique</a:t>
            </a:r>
          </a:p>
          <a:p>
            <a:r>
              <a:rPr lang="fr-FR" dirty="0" smtClean="0"/>
              <a:t>Viser INR&lt;1.5</a:t>
            </a:r>
          </a:p>
          <a:p>
            <a:r>
              <a:rPr lang="fr-FR" dirty="0" smtClean="0"/>
              <a:t>Arrêt des AVK</a:t>
            </a:r>
          </a:p>
          <a:p>
            <a:r>
              <a:rPr lang="fr-FR" dirty="0" smtClean="0"/>
              <a:t>Transfusion des CG</a:t>
            </a:r>
          </a:p>
          <a:p>
            <a:r>
              <a:rPr lang="fr-FR" dirty="0" smtClean="0"/>
              <a:t>PPSB et vitamine K</a:t>
            </a:r>
          </a:p>
          <a:p>
            <a:r>
              <a:rPr lang="fr-FR" dirty="0" smtClean="0"/>
              <a:t>Contrôle INR à 30 mn, puis 6-8h</a:t>
            </a:r>
          </a:p>
          <a:p>
            <a:r>
              <a:rPr lang="fr-FR" dirty="0" smtClean="0"/>
              <a:t>Discuter la reprise après l’arrêt du saignement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Éducation du patient sous AVK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31357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Image associÃ©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31" y="1621746"/>
            <a:ext cx="4733925" cy="45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7010" cy="46685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7286644" y="2928934"/>
            <a:ext cx="785818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Dans ce cas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Thrombose veineuse profonde </a:t>
            </a:r>
          </a:p>
          <a:p>
            <a:r>
              <a:rPr lang="fr-FR" dirty="0" smtClean="0"/>
              <a:t>Les arguments pour: post </a:t>
            </a:r>
            <a:r>
              <a:rPr lang="fr-FR" dirty="0" err="1" smtClean="0"/>
              <a:t>partum</a:t>
            </a:r>
            <a:r>
              <a:rPr lang="fr-FR" dirty="0" smtClean="0"/>
              <a:t>, œdème unilatéral</a:t>
            </a:r>
          </a:p>
          <a:p>
            <a:r>
              <a:rPr lang="fr-FR" dirty="0" smtClean="0"/>
              <a:t>Les signes cliniques à rechercher</a:t>
            </a:r>
          </a:p>
          <a:p>
            <a:pPr>
              <a:buNone/>
            </a:pPr>
            <a:r>
              <a:rPr lang="fr-FR" dirty="0" smtClean="0"/>
              <a:t>	Diminution du ballotement du mollet </a:t>
            </a:r>
          </a:p>
          <a:p>
            <a:pPr>
              <a:buNone/>
            </a:pPr>
            <a:r>
              <a:rPr lang="fr-FR" dirty="0" smtClean="0"/>
              <a:t>	Homans positif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Quels traitements préconisez vous?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8166494"/>
              </p:ext>
            </p:extLst>
          </p:nvPr>
        </p:nvGraphicFramePr>
        <p:xfrm>
          <a:off x="125569" y="218941"/>
          <a:ext cx="9018431" cy="418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756" y="6224549"/>
            <a:ext cx="60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HNF : héparines non fractionnées                     </a:t>
            </a:r>
            <a:endParaRPr lang="fr-FR" i="1" dirty="0" smtClean="0"/>
          </a:p>
          <a:p>
            <a:r>
              <a:rPr lang="fr-FR" i="1" dirty="0" smtClean="0"/>
              <a:t>HBPM </a:t>
            </a:r>
            <a:r>
              <a:rPr lang="fr-FR" i="1" dirty="0"/>
              <a:t>: héparines de bas poids moléculaire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2820" y="3929461"/>
            <a:ext cx="1835240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HNF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820" y="4474338"/>
            <a:ext cx="1835240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HBPM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5019215"/>
            <a:ext cx="2376264" cy="6771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Pentasaccharides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fondaparinux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1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01075" cy="600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1357290" y="2214554"/>
            <a:ext cx="4857784" cy="2583910"/>
            <a:chOff x="1357290" y="2214554"/>
            <a:chExt cx="4857784" cy="2583910"/>
          </a:xfrm>
        </p:grpSpPr>
        <p:sp>
          <p:nvSpPr>
            <p:cNvPr id="3" name="ZoneTexte 2"/>
            <p:cNvSpPr txBox="1"/>
            <p:nvPr/>
          </p:nvSpPr>
          <p:spPr>
            <a:xfrm>
              <a:off x="2071670" y="2845354"/>
              <a:ext cx="55938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AVK</a:t>
              </a:r>
              <a:endParaRPr lang="fr-FR" dirty="0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V="1">
              <a:off x="3571868" y="3500438"/>
              <a:ext cx="571504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3000364" y="3509962"/>
              <a:ext cx="55938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AVK</a:t>
              </a:r>
              <a:endParaRPr lang="fr-FR" dirty="0"/>
            </a:p>
          </p:txBody>
        </p:sp>
        <p:cxnSp>
          <p:nvCxnSpPr>
            <p:cNvPr id="8" name="Connecteur droit avec flèche 7"/>
            <p:cNvCxnSpPr>
              <a:stCxn id="3" idx="0"/>
            </p:cNvCxnSpPr>
            <p:nvPr/>
          </p:nvCxnSpPr>
          <p:spPr>
            <a:xfrm rot="5400000" flipH="1" flipV="1">
              <a:off x="2075505" y="2562643"/>
              <a:ext cx="558568" cy="6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1357290" y="4429132"/>
              <a:ext cx="55938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AVK</a:t>
              </a:r>
              <a:endParaRPr lang="fr-FR" dirty="0"/>
            </a:p>
          </p:txBody>
        </p:sp>
        <p:cxnSp>
          <p:nvCxnSpPr>
            <p:cNvPr id="11" name="Connecteur droit avec flèche 10"/>
            <p:cNvCxnSpPr>
              <a:stCxn id="9" idx="3"/>
            </p:cNvCxnSpPr>
            <p:nvPr/>
          </p:nvCxnSpPr>
          <p:spPr>
            <a:xfrm flipV="1">
              <a:off x="1916674" y="4572008"/>
              <a:ext cx="667182" cy="41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655690" y="2214554"/>
              <a:ext cx="55938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AVK</a:t>
              </a:r>
              <a:endParaRPr lang="fr-FR" dirty="0"/>
            </a:p>
          </p:txBody>
        </p:sp>
        <p:cxnSp>
          <p:nvCxnSpPr>
            <p:cNvPr id="14" name="Connecteur droit avec flèche 13"/>
            <p:cNvCxnSpPr>
              <a:stCxn id="12" idx="1"/>
            </p:cNvCxnSpPr>
            <p:nvPr/>
          </p:nvCxnSpPr>
          <p:spPr>
            <a:xfrm rot="10800000" flipV="1">
              <a:off x="5000628" y="2399220"/>
              <a:ext cx="655062" cy="296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/>
          <p:cNvGrpSpPr/>
          <p:nvPr/>
        </p:nvGrpSpPr>
        <p:grpSpPr>
          <a:xfrm>
            <a:off x="3286116" y="4071942"/>
            <a:ext cx="5162559" cy="1432149"/>
            <a:chOff x="3286116" y="4071942"/>
            <a:chExt cx="5162559" cy="1432149"/>
          </a:xfrm>
        </p:grpSpPr>
        <p:sp>
          <p:nvSpPr>
            <p:cNvPr id="15" name="ZoneTexte 14"/>
            <p:cNvSpPr txBox="1"/>
            <p:nvPr/>
          </p:nvSpPr>
          <p:spPr>
            <a:xfrm>
              <a:off x="6572264" y="4857760"/>
              <a:ext cx="1876411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Héparines </a:t>
              </a:r>
            </a:p>
            <a:p>
              <a:r>
                <a:rPr lang="fr-FR" dirty="0" smtClean="0"/>
                <a:t>Antithrombines III</a:t>
              </a:r>
              <a:endParaRPr lang="fr-FR" dirty="0"/>
            </a:p>
          </p:txBody>
        </p:sp>
        <p:cxnSp>
          <p:nvCxnSpPr>
            <p:cNvPr id="17" name="Connecteur droit avec flèche 16"/>
            <p:cNvCxnSpPr>
              <a:stCxn id="15" idx="1"/>
            </p:cNvCxnSpPr>
            <p:nvPr/>
          </p:nvCxnSpPr>
          <p:spPr>
            <a:xfrm rot="10800000">
              <a:off x="4500562" y="4071942"/>
              <a:ext cx="2071702" cy="11089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10800000" flipV="1">
              <a:off x="3286116" y="5286388"/>
              <a:ext cx="3286148" cy="3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6643702" y="3571876"/>
            <a:ext cx="1524841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Fondaparinux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4429124" y="3714752"/>
            <a:ext cx="214314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357158" y="3571876"/>
            <a:ext cx="3643338" cy="1500198"/>
            <a:chOff x="357158" y="3571876"/>
            <a:chExt cx="3643338" cy="1500198"/>
          </a:xfrm>
        </p:grpSpPr>
        <p:sp>
          <p:nvSpPr>
            <p:cNvPr id="27" name="ZoneTexte 26"/>
            <p:cNvSpPr txBox="1"/>
            <p:nvPr/>
          </p:nvSpPr>
          <p:spPr>
            <a:xfrm>
              <a:off x="357158" y="3571876"/>
              <a:ext cx="215828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Anticoagulants oraux</a:t>
              </a:r>
              <a:endParaRPr lang="fr-FR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2500298" y="3756542"/>
              <a:ext cx="1500198" cy="1315532"/>
              <a:chOff x="2500298" y="3756542"/>
              <a:chExt cx="1500198" cy="1315532"/>
            </a:xfrm>
          </p:grpSpPr>
          <p:cxnSp>
            <p:nvCxnSpPr>
              <p:cNvPr id="29" name="Connecteur droit avec flèche 28"/>
              <p:cNvCxnSpPr>
                <a:stCxn id="27" idx="3"/>
              </p:cNvCxnSpPr>
              <p:nvPr/>
            </p:nvCxnSpPr>
            <p:spPr>
              <a:xfrm>
                <a:off x="2515441" y="3756542"/>
                <a:ext cx="1485055" cy="31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rot="16200000" flipH="1">
                <a:off x="2178827" y="4250537"/>
                <a:ext cx="1143008" cy="500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ZoneTexte 23"/>
          <p:cNvSpPr txBox="1"/>
          <p:nvPr/>
        </p:nvSpPr>
        <p:spPr>
          <a:xfrm>
            <a:off x="3090155" y="191136"/>
            <a:ext cx="2947282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NIVEAU D’ACTION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983</Words>
  <Application>Microsoft Office PowerPoint</Application>
  <PresentationFormat>Affichage à l'écran (4:3)</PresentationFormat>
  <Paragraphs>238</Paragraphs>
  <Slides>44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Atelier /anticoagulants </vt:lpstr>
      <vt:lpstr>Observation clinique </vt:lpstr>
      <vt:lpstr>Pré requis </vt:lpstr>
      <vt:lpstr>Diapositive 4</vt:lpstr>
      <vt:lpstr>Diapositive 5</vt:lpstr>
      <vt:lpstr>Dans ce cas </vt:lpstr>
      <vt:lpstr> Quels traitements préconisez vous?  </vt:lpstr>
      <vt:lpstr>Diapositive 8</vt:lpstr>
      <vt:lpstr>Diapositive 9</vt:lpstr>
      <vt:lpstr>L’objectif de l’atelier </vt:lpstr>
      <vt:lpstr>Les héparines et fondaparinux </vt:lpstr>
      <vt:lpstr>Diapositive 12</vt:lpstr>
      <vt:lpstr>Diapositive 13</vt:lpstr>
      <vt:lpstr>Indications </vt:lpstr>
      <vt:lpstr>Contre indication  HBPM/HNF </vt:lpstr>
      <vt:lpstr>Effets secondaires  HBPM/HNF </vt:lpstr>
      <vt:lpstr>Inhibiteur sélectif Anti-Xa  fondaparinux </vt:lpstr>
      <vt:lpstr>Modalités de prescription </vt:lpstr>
      <vt:lpstr>Modalités de prescription </vt:lpstr>
      <vt:lpstr>Les antivitamine K</vt:lpstr>
      <vt:lpstr>Diapositive 21</vt:lpstr>
      <vt:lpstr>Diapositive 22</vt:lpstr>
      <vt:lpstr>Indications </vt:lpstr>
      <vt:lpstr>Contre indications </vt:lpstr>
      <vt:lpstr>Effets secondaires </vt:lpstr>
      <vt:lpstr>Modalités de prescription </vt:lpstr>
      <vt:lpstr>Diapositive 27</vt:lpstr>
      <vt:lpstr>Les anticoagulants oraux directs  AOD </vt:lpstr>
      <vt:lpstr>Diapositive 29</vt:lpstr>
      <vt:lpstr>CAT chez cette patiente? </vt:lpstr>
      <vt:lpstr>Madame F.Z est sortie de l’hôpital, rédigez l’ordonnance </vt:lpstr>
      <vt:lpstr>Diapositive 32</vt:lpstr>
      <vt:lpstr>Interactions médicamenteuses </vt:lpstr>
      <vt:lpstr>Diapositive 34</vt:lpstr>
      <vt:lpstr>Diapositive 35</vt:lpstr>
      <vt:lpstr>Quelles sont vos constatations? </vt:lpstr>
      <vt:lpstr>Diapositive 37</vt:lpstr>
      <vt:lpstr>Les gestes contre indiqués sous anticoagulants</vt:lpstr>
      <vt:lpstr>Que faire avant un geste invasif?</vt:lpstr>
      <vt:lpstr>CAT devant un surdosage </vt:lpstr>
      <vt:lpstr>Diapositive 41</vt:lpstr>
      <vt:lpstr>Surdosage asymptomatique ou hémorragie non grave </vt:lpstr>
      <vt:lpstr>Hémorragie grave </vt:lpstr>
      <vt:lpstr>Éducation du patient sous AVK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Imagination Boy</cp:lastModifiedBy>
  <cp:revision>65</cp:revision>
  <dcterms:created xsi:type="dcterms:W3CDTF">2018-11-30T17:01:10Z</dcterms:created>
  <dcterms:modified xsi:type="dcterms:W3CDTF">2020-04-05T14:57:57Z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