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1" r:id="rId3"/>
    <p:sldId id="257" r:id="rId4"/>
    <p:sldId id="258" r:id="rId5"/>
    <p:sldId id="259" r:id="rId6"/>
    <p:sldId id="260" r:id="rId7"/>
    <p:sldId id="261" r:id="rId8"/>
    <p:sldId id="262" r:id="rId9"/>
    <p:sldId id="263" r:id="rId10"/>
    <p:sldId id="264" r:id="rId11"/>
    <p:sldId id="265"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966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898C59D1-C088-415C-80C8-C806D679BAE1}" type="datetimeFigureOut">
              <a:rPr lang="fr-FR" smtClean="0"/>
              <a:pPr/>
              <a:t>16/04/2020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6D4691E-16C1-464B-9124-2110D0AF08C6}"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98C59D1-C088-415C-80C8-C806D679BAE1}" type="datetimeFigureOut">
              <a:rPr lang="fr-FR" smtClean="0"/>
              <a:pPr/>
              <a:t>16/04/2020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6D4691E-16C1-464B-9124-2110D0AF08C6}"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98C59D1-C088-415C-80C8-C806D679BAE1}" type="datetimeFigureOut">
              <a:rPr lang="fr-FR" smtClean="0"/>
              <a:pPr/>
              <a:t>16/04/2020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6D4691E-16C1-464B-9124-2110D0AF08C6}"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98C59D1-C088-415C-80C8-C806D679BAE1}" type="datetimeFigureOut">
              <a:rPr lang="fr-FR" smtClean="0"/>
              <a:pPr/>
              <a:t>16/04/2020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6D4691E-16C1-464B-9124-2110D0AF08C6}"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898C59D1-C088-415C-80C8-C806D679BAE1}" type="datetimeFigureOut">
              <a:rPr lang="fr-FR" smtClean="0"/>
              <a:pPr/>
              <a:t>16/04/2020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6D4691E-16C1-464B-9124-2110D0AF08C6}"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898C59D1-C088-415C-80C8-C806D679BAE1}" type="datetimeFigureOut">
              <a:rPr lang="fr-FR" smtClean="0"/>
              <a:pPr/>
              <a:t>16/04/2020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6D4691E-16C1-464B-9124-2110D0AF08C6}"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898C59D1-C088-415C-80C8-C806D679BAE1}" type="datetimeFigureOut">
              <a:rPr lang="fr-FR" smtClean="0"/>
              <a:pPr/>
              <a:t>16/04/2020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6D4691E-16C1-464B-9124-2110D0AF08C6}"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898C59D1-C088-415C-80C8-C806D679BAE1}" type="datetimeFigureOut">
              <a:rPr lang="fr-FR" smtClean="0"/>
              <a:pPr/>
              <a:t>16/04/2020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6D4691E-16C1-464B-9124-2110D0AF08C6}"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98C59D1-C088-415C-80C8-C806D679BAE1}" type="datetimeFigureOut">
              <a:rPr lang="fr-FR" smtClean="0"/>
              <a:pPr/>
              <a:t>16/04/2020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6D4691E-16C1-464B-9124-2110D0AF08C6}"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98C59D1-C088-415C-80C8-C806D679BAE1}" type="datetimeFigureOut">
              <a:rPr lang="fr-FR" smtClean="0"/>
              <a:pPr/>
              <a:t>16/04/2020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6D4691E-16C1-464B-9124-2110D0AF08C6}"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98C59D1-C088-415C-80C8-C806D679BAE1}" type="datetimeFigureOut">
              <a:rPr lang="fr-FR" smtClean="0"/>
              <a:pPr/>
              <a:t>16/04/2020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6D4691E-16C1-464B-9124-2110D0AF08C6}"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8C59D1-C088-415C-80C8-C806D679BAE1}" type="datetimeFigureOut">
              <a:rPr lang="fr-FR" smtClean="0"/>
              <a:pPr/>
              <a:t>16/04/2020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D4691E-16C1-464B-9124-2110D0AF08C6}" type="slidenum">
              <a:rPr lang="fr-FR" smtClean="0"/>
              <a:pPr/>
              <a:t>‹N°›</a:t>
            </a:fld>
            <a:endParaRPr lang="fr-F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style>
          <a:lnRef idx="0">
            <a:schemeClr val="accent2"/>
          </a:lnRef>
          <a:fillRef idx="3">
            <a:schemeClr val="accent2"/>
          </a:fillRef>
          <a:effectRef idx="3">
            <a:schemeClr val="accent2"/>
          </a:effectRef>
          <a:fontRef idx="minor">
            <a:schemeClr val="lt1"/>
          </a:fontRef>
        </p:style>
        <p:txBody>
          <a:bodyPr>
            <a:normAutofit fontScale="90000"/>
          </a:bodyPr>
          <a:lstStyle/>
          <a:p>
            <a:r>
              <a:rPr lang="fr-FR" dirty="0" smtClean="0"/>
              <a:t>Cas clinique </a:t>
            </a:r>
            <a:br>
              <a:rPr lang="fr-FR" dirty="0" smtClean="0"/>
            </a:br>
            <a:r>
              <a:rPr lang="fr-FR" dirty="0" smtClean="0">
                <a:solidFill>
                  <a:srgbClr val="FFC000"/>
                </a:solidFill>
              </a:rPr>
              <a:t>Bases du traitement de la Douleur</a:t>
            </a:r>
            <a:endParaRPr lang="fr-FR" dirty="0">
              <a:solidFill>
                <a:srgbClr val="FFC000"/>
              </a:solidFill>
            </a:endParaRPr>
          </a:p>
        </p:txBody>
      </p:sp>
      <p:sp>
        <p:nvSpPr>
          <p:cNvPr id="3" name="Sous-titre 2"/>
          <p:cNvSpPr>
            <a:spLocks noGrp="1"/>
          </p:cNvSpPr>
          <p:nvPr>
            <p:ph type="subTitle" idx="1"/>
          </p:nvPr>
        </p:nvSpPr>
        <p:spPr>
          <a:xfrm>
            <a:off x="2243166" y="5100646"/>
            <a:ext cx="6400800" cy="900122"/>
          </a:xfrm>
        </p:spPr>
        <p:txBody>
          <a:bodyPr>
            <a:normAutofit/>
          </a:bodyPr>
          <a:lstStyle/>
          <a:p>
            <a:pPr algn="r"/>
            <a:r>
              <a:rPr lang="fr-FR" sz="2400" dirty="0" smtClean="0"/>
              <a:t>P</a:t>
            </a:r>
            <a:r>
              <a:rPr lang="fr-FR" sz="2400" dirty="0" smtClean="0"/>
              <a:t>r S.BOUGHANDJIOUA </a:t>
            </a:r>
            <a:endParaRPr lang="fr-FR" sz="2400" dirty="0" smtClean="0"/>
          </a:p>
          <a:p>
            <a:pPr algn="r"/>
            <a:r>
              <a:rPr lang="fr-FR" sz="2400" dirty="0" smtClean="0"/>
              <a:t>6éme année 2019/2020</a:t>
            </a:r>
            <a:endParaRPr lang="fr-FR"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0">
            <a:schemeClr val="accent2"/>
          </a:lnRef>
          <a:fillRef idx="3">
            <a:schemeClr val="accent2"/>
          </a:fillRef>
          <a:effectRef idx="3">
            <a:schemeClr val="accent2"/>
          </a:effectRef>
          <a:fontRef idx="minor">
            <a:schemeClr val="lt1"/>
          </a:fontRef>
        </p:style>
        <p:txBody>
          <a:bodyPr vert="horz" lIns="91440" tIns="45720" rIns="91440" bIns="45720" rtlCol="0" anchor="ctr">
            <a:normAutofit/>
          </a:bodyPr>
          <a:lstStyle/>
          <a:p>
            <a:r>
              <a:rPr lang="fr-FR" sz="3600" dirty="0" smtClean="0"/>
              <a:t>Question 3 : </a:t>
            </a:r>
            <a:endParaRPr lang="fr-FR" sz="2500" b="1" dirty="0">
              <a:solidFill>
                <a:schemeClr val="lt1"/>
              </a:solidFill>
              <a:latin typeface="+mn-lt"/>
              <a:ea typeface="+mn-ea"/>
              <a:cs typeface="+mn-cs"/>
            </a:endParaRPr>
          </a:p>
        </p:txBody>
      </p:sp>
      <p:sp>
        <p:nvSpPr>
          <p:cNvPr id="3" name="Espace réservé du contenu 2"/>
          <p:cNvSpPr>
            <a:spLocks noGrp="1"/>
          </p:cNvSpPr>
          <p:nvPr>
            <p:ph idx="1"/>
          </p:nvPr>
        </p:nvSpPr>
        <p:spPr>
          <a:xfrm>
            <a:off x="457200" y="2189185"/>
            <a:ext cx="8229600" cy="4525963"/>
          </a:xfrm>
        </p:spPr>
        <p:txBody>
          <a:bodyPr/>
          <a:lstStyle/>
          <a:p>
            <a:r>
              <a:rPr lang="fr-FR" dirty="0" smtClean="0"/>
              <a:t>Quelle est votre conduite thérapeutique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1406" y="642918"/>
            <a:ext cx="9215502" cy="5715016"/>
          </a:xfrm>
        </p:spPr>
        <p:txBody>
          <a:bodyPr>
            <a:normAutofit fontScale="77500" lnSpcReduction="20000"/>
          </a:bodyPr>
          <a:lstStyle/>
          <a:p>
            <a:pPr>
              <a:buFont typeface="Wingdings" pitchFamily="2" charset="2"/>
              <a:buChar char="Ø"/>
            </a:pPr>
            <a:r>
              <a:rPr lang="fr-FR" dirty="0" smtClean="0">
                <a:solidFill>
                  <a:srgbClr val="FFC000"/>
                </a:solidFill>
              </a:rPr>
              <a:t>Instauration d’un palier 3: </a:t>
            </a:r>
          </a:p>
          <a:p>
            <a:r>
              <a:rPr lang="fr-FR" dirty="0" smtClean="0"/>
              <a:t>Recommandé  d’emblée dans les douleurs sévères cancéreuses.</a:t>
            </a:r>
          </a:p>
          <a:p>
            <a:pPr>
              <a:buNone/>
            </a:pPr>
            <a:r>
              <a:rPr lang="fr-FR" dirty="0" smtClean="0"/>
              <a:t> </a:t>
            </a:r>
          </a:p>
          <a:p>
            <a:r>
              <a:rPr lang="fr-FR" dirty="0" smtClean="0"/>
              <a:t>Toujours privilégier la forme ORALE si possible :</a:t>
            </a:r>
          </a:p>
          <a:p>
            <a:pPr>
              <a:buNone/>
            </a:pPr>
            <a:endParaRPr lang="fr-FR" dirty="0" smtClean="0"/>
          </a:p>
          <a:p>
            <a:pPr>
              <a:buNone/>
            </a:pPr>
            <a:r>
              <a:rPr lang="fr-FR" dirty="0" smtClean="0"/>
              <a:t>    ▫ </a:t>
            </a:r>
            <a:r>
              <a:rPr lang="fr-FR" dirty="0" smtClean="0">
                <a:solidFill>
                  <a:srgbClr val="FFFF00"/>
                </a:solidFill>
              </a:rPr>
              <a:t>Sulfate de morphine (SKENAN, ACTISKENAN)</a:t>
            </a:r>
          </a:p>
          <a:p>
            <a:pPr>
              <a:buNone/>
            </a:pPr>
            <a:r>
              <a:rPr lang="fr-FR" dirty="0" smtClean="0">
                <a:solidFill>
                  <a:srgbClr val="FFFF00"/>
                </a:solidFill>
              </a:rPr>
              <a:t>    ▫ ou </a:t>
            </a:r>
            <a:r>
              <a:rPr lang="fr-FR" dirty="0" err="1" smtClean="0">
                <a:solidFill>
                  <a:srgbClr val="FFFF00"/>
                </a:solidFill>
              </a:rPr>
              <a:t>oxycodone</a:t>
            </a:r>
            <a:r>
              <a:rPr lang="fr-FR" dirty="0" smtClean="0">
                <a:solidFill>
                  <a:srgbClr val="FFFF00"/>
                </a:solidFill>
              </a:rPr>
              <a:t> (OXYCONTIN, OXYNORM)</a:t>
            </a:r>
          </a:p>
          <a:p>
            <a:pPr>
              <a:buNone/>
            </a:pPr>
            <a:endParaRPr lang="fr-FR" dirty="0" smtClean="0"/>
          </a:p>
          <a:p>
            <a:r>
              <a:rPr lang="fr-FR" dirty="0" smtClean="0"/>
              <a:t>Introduire un traitement de fond (forme LP) : </a:t>
            </a:r>
          </a:p>
          <a:p>
            <a:pPr>
              <a:buNone/>
            </a:pPr>
            <a:r>
              <a:rPr lang="fr-FR" dirty="0" smtClean="0"/>
              <a:t>     SKENAN 30 mg matin/soir </a:t>
            </a:r>
          </a:p>
          <a:p>
            <a:endParaRPr lang="fr-FR" dirty="0" smtClean="0"/>
          </a:p>
          <a:p>
            <a:r>
              <a:rPr lang="fr-FR" dirty="0" smtClean="0"/>
              <a:t>Ajouter des INTERDOSES (forme LI) en cas d’exacerbations douloureuses : ACTISKENAN 10mg toutes les 4 h, max 6/j =600mg</a:t>
            </a:r>
          </a:p>
          <a:p>
            <a:endParaRPr lang="fr-FR" dirty="0" smtClean="0"/>
          </a:p>
          <a:p>
            <a:r>
              <a:rPr lang="fr-FR" dirty="0" smtClean="0"/>
              <a:t>Prévention des effets  indésirables (laxatifs, antiémétiques)</a:t>
            </a:r>
            <a:endParaRPr lang="fr-FR" dirty="0"/>
          </a:p>
        </p:txBody>
      </p:sp>
      <p:sp>
        <p:nvSpPr>
          <p:cNvPr id="4" name="Titre 1"/>
          <p:cNvSpPr>
            <a:spLocks noGrp="1"/>
          </p:cNvSpPr>
          <p:nvPr>
            <p:ph type="title"/>
          </p:nvPr>
        </p:nvSpPr>
        <p:spPr>
          <a:xfrm>
            <a:off x="7072330" y="71414"/>
            <a:ext cx="1928826" cy="500066"/>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0">
            <a:schemeClr val="accent2"/>
          </a:lnRef>
          <a:fillRef idx="3">
            <a:schemeClr val="accent2"/>
          </a:fillRef>
          <a:effectRef idx="3">
            <a:schemeClr val="accent2"/>
          </a:effectRef>
          <a:fontRef idx="minor">
            <a:schemeClr val="lt1"/>
          </a:fontRef>
        </p:style>
        <p:txBody>
          <a:bodyPr vert="horz" lIns="91440" tIns="45720" rIns="91440" bIns="45720" rtlCol="0" anchor="ctr">
            <a:normAutofit fontScale="90000"/>
          </a:bodyPr>
          <a:lstStyle/>
          <a:p>
            <a:r>
              <a:rPr lang="fr-FR" sz="2800" b="1" dirty="0" smtClean="0">
                <a:solidFill>
                  <a:schemeClr val="lt1"/>
                </a:solidFill>
                <a:latin typeface="+mn-lt"/>
                <a:ea typeface="+mn-ea"/>
                <a:cs typeface="+mn-cs"/>
              </a:rPr>
              <a:t>Réponse</a:t>
            </a:r>
            <a:r>
              <a:rPr lang="fr-FR" sz="3600" b="1" dirty="0" smtClean="0">
                <a:solidFill>
                  <a:schemeClr val="lt1"/>
                </a:solidFill>
                <a:latin typeface="+mn-lt"/>
                <a:ea typeface="+mn-ea"/>
                <a:cs typeface="+mn-cs"/>
              </a:rPr>
              <a:t> </a:t>
            </a:r>
            <a:r>
              <a:rPr lang="fr-FR" sz="2800" b="1" dirty="0" smtClean="0">
                <a:solidFill>
                  <a:schemeClr val="lt1"/>
                </a:solidFill>
                <a:latin typeface="+mn-lt"/>
                <a:ea typeface="+mn-ea"/>
                <a:cs typeface="+mn-cs"/>
              </a:rPr>
              <a:t>Q3:</a:t>
            </a:r>
            <a:endParaRPr lang="fr-FR" sz="3600" b="1" dirty="0">
              <a:solidFill>
                <a:schemeClr val="lt1"/>
              </a:solidFill>
              <a:latin typeface="+mn-lt"/>
              <a:ea typeface="+mn-ea"/>
              <a:cs typeface="+mn-cs"/>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714356"/>
            <a:ext cx="8686800" cy="5715040"/>
          </a:xfrm>
        </p:spPr>
        <p:txBody>
          <a:bodyPr>
            <a:normAutofit/>
          </a:bodyPr>
          <a:lstStyle/>
          <a:p>
            <a:pPr algn="just"/>
            <a:r>
              <a:rPr lang="fr-FR" sz="2800" dirty="0" smtClean="0"/>
              <a:t>La mise sous antalgiques de paliers 3 a donc été initiée et le patient reste globalement bien soulagé pendant plusieurs mois avec un traitement associant alors :</a:t>
            </a:r>
          </a:p>
          <a:p>
            <a:pPr algn="just">
              <a:buNone/>
            </a:pPr>
            <a:r>
              <a:rPr lang="fr-FR" sz="2800" dirty="0" smtClean="0"/>
              <a:t>▫ </a:t>
            </a:r>
            <a:r>
              <a:rPr lang="fr-FR" sz="2800" dirty="0" err="1" smtClean="0"/>
              <a:t>Skénan</a:t>
            </a:r>
            <a:r>
              <a:rPr lang="fr-FR" sz="2800" dirty="0" smtClean="0"/>
              <a:t> 180 mg matin et soir </a:t>
            </a:r>
          </a:p>
          <a:p>
            <a:pPr algn="just">
              <a:buNone/>
            </a:pPr>
            <a:r>
              <a:rPr lang="fr-FR" sz="2800" dirty="0" smtClean="0"/>
              <a:t>▫ Avec possibilité d’</a:t>
            </a:r>
            <a:r>
              <a:rPr lang="fr-FR" sz="2800" dirty="0" err="1" smtClean="0"/>
              <a:t>Actiskénan</a:t>
            </a:r>
            <a:r>
              <a:rPr lang="fr-FR" sz="2800" dirty="0" smtClean="0"/>
              <a:t> 40 mg en </a:t>
            </a:r>
            <a:r>
              <a:rPr lang="fr-FR" sz="2800" dirty="0" err="1" smtClean="0"/>
              <a:t>interdose</a:t>
            </a:r>
            <a:r>
              <a:rPr lang="fr-FR" sz="2800" dirty="0" smtClean="0"/>
              <a:t> ou dose de secours </a:t>
            </a:r>
          </a:p>
          <a:p>
            <a:pPr algn="just"/>
            <a:r>
              <a:rPr lang="fr-FR" sz="2800" dirty="0" smtClean="0"/>
              <a:t> Depuis quelques semaines, le patient décrit la survenue de douleurs mal contrôlées par les doses de secours d’</a:t>
            </a:r>
            <a:r>
              <a:rPr lang="fr-FR" sz="2800" dirty="0" err="1" smtClean="0"/>
              <a:t>Actiskénan</a:t>
            </a:r>
            <a:r>
              <a:rPr lang="fr-FR" sz="2800" dirty="0" smtClean="0"/>
              <a:t>. Celles-ci apparaissent en moins de 3 minutes et durent fréquemment moins de 30 minutes rendant les dose de secours telles que prescrites inopérantes</a:t>
            </a:r>
            <a:endParaRPr lang="fr-FR" sz="2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0">
            <a:schemeClr val="accent2"/>
          </a:lnRef>
          <a:fillRef idx="3">
            <a:schemeClr val="accent2"/>
          </a:fillRef>
          <a:effectRef idx="3">
            <a:schemeClr val="accent2"/>
          </a:effectRef>
          <a:fontRef idx="minor">
            <a:schemeClr val="lt1"/>
          </a:fontRef>
        </p:style>
        <p:txBody>
          <a:bodyPr vert="horz" lIns="91440" tIns="45720" rIns="91440" bIns="45720" rtlCol="0" anchor="ctr">
            <a:normAutofit/>
          </a:bodyPr>
          <a:lstStyle/>
          <a:p>
            <a:r>
              <a:rPr lang="fr-FR" sz="3600" dirty="0" smtClean="0"/>
              <a:t>Question 4 : </a:t>
            </a:r>
            <a:endParaRPr lang="fr-FR" sz="2500" b="1" dirty="0" smtClean="0">
              <a:solidFill>
                <a:schemeClr val="lt1"/>
              </a:solidFill>
              <a:latin typeface="+mn-lt"/>
              <a:ea typeface="+mn-ea"/>
              <a:cs typeface="+mn-cs"/>
            </a:endParaRPr>
          </a:p>
        </p:txBody>
      </p:sp>
      <p:sp>
        <p:nvSpPr>
          <p:cNvPr id="3" name="Espace réservé du contenu 2"/>
          <p:cNvSpPr>
            <a:spLocks noGrp="1"/>
          </p:cNvSpPr>
          <p:nvPr>
            <p:ph idx="1"/>
          </p:nvPr>
        </p:nvSpPr>
        <p:spPr/>
        <p:txBody>
          <a:bodyPr/>
          <a:lstStyle/>
          <a:p>
            <a:pPr algn="just"/>
            <a:r>
              <a:rPr lang="fr-FR" dirty="0" smtClean="0"/>
              <a:t>Quelles modifications thérapeutiques proposez vous ?</a:t>
            </a: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017721"/>
            <a:ext cx="8929718" cy="5911873"/>
          </a:xfrm>
        </p:spPr>
        <p:txBody>
          <a:bodyPr>
            <a:normAutofit/>
          </a:bodyPr>
          <a:lstStyle/>
          <a:p>
            <a:r>
              <a:rPr lang="fr-FR" dirty="0" smtClean="0"/>
              <a:t> Utilisation par voie </a:t>
            </a:r>
            <a:r>
              <a:rPr lang="fr-FR" dirty="0" err="1" smtClean="0"/>
              <a:t>transmuqueuse</a:t>
            </a:r>
            <a:r>
              <a:rPr lang="fr-FR" dirty="0" smtClean="0"/>
              <a:t> :</a:t>
            </a:r>
          </a:p>
          <a:p>
            <a:pPr>
              <a:buNone/>
            </a:pPr>
            <a:r>
              <a:rPr lang="fr-FR" dirty="0" smtClean="0"/>
              <a:t> ▫ de FENTANYL d’ACTION RAPIDE </a:t>
            </a:r>
            <a:r>
              <a:rPr lang="fr-FR" altLang="fr-FR" dirty="0" smtClean="0"/>
              <a:t> (</a:t>
            </a:r>
            <a:r>
              <a:rPr lang="fr-FR" altLang="fr-FR" dirty="0" err="1" smtClean="0"/>
              <a:t>Actiq</a:t>
            </a:r>
            <a:r>
              <a:rPr lang="fr-FR" altLang="fr-FR" dirty="0" smtClean="0"/>
              <a:t>®, </a:t>
            </a:r>
            <a:r>
              <a:rPr lang="fr-FR" altLang="fr-FR" dirty="0" err="1" smtClean="0"/>
              <a:t>Abstral</a:t>
            </a:r>
            <a:r>
              <a:rPr lang="fr-FR" altLang="fr-FR" dirty="0" smtClean="0"/>
              <a:t>®)</a:t>
            </a:r>
          </a:p>
          <a:p>
            <a:pPr>
              <a:buNone/>
            </a:pPr>
            <a:endParaRPr lang="fr-FR" dirty="0" smtClean="0"/>
          </a:p>
        </p:txBody>
      </p:sp>
      <p:sp>
        <p:nvSpPr>
          <p:cNvPr id="4" name="Titre 1"/>
          <p:cNvSpPr>
            <a:spLocks noGrp="1"/>
          </p:cNvSpPr>
          <p:nvPr>
            <p:ph type="title"/>
          </p:nvPr>
        </p:nvSpPr>
        <p:spPr>
          <a:xfrm>
            <a:off x="7072330" y="71414"/>
            <a:ext cx="1928826" cy="500066"/>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0">
            <a:schemeClr val="accent2"/>
          </a:lnRef>
          <a:fillRef idx="3">
            <a:schemeClr val="accent2"/>
          </a:fillRef>
          <a:effectRef idx="3">
            <a:schemeClr val="accent2"/>
          </a:effectRef>
          <a:fontRef idx="minor">
            <a:schemeClr val="lt1"/>
          </a:fontRef>
        </p:style>
        <p:txBody>
          <a:bodyPr vert="horz" lIns="91440" tIns="45720" rIns="91440" bIns="45720" rtlCol="0" anchor="ctr">
            <a:normAutofit fontScale="90000"/>
          </a:bodyPr>
          <a:lstStyle/>
          <a:p>
            <a:r>
              <a:rPr lang="fr-FR" sz="2800" b="1" dirty="0" smtClean="0">
                <a:solidFill>
                  <a:schemeClr val="lt1"/>
                </a:solidFill>
                <a:latin typeface="+mn-lt"/>
                <a:ea typeface="+mn-ea"/>
                <a:cs typeface="+mn-cs"/>
              </a:rPr>
              <a:t>Réponse</a:t>
            </a:r>
            <a:r>
              <a:rPr lang="fr-FR" sz="3600" b="1" dirty="0" smtClean="0">
                <a:solidFill>
                  <a:schemeClr val="lt1"/>
                </a:solidFill>
                <a:latin typeface="+mn-lt"/>
                <a:ea typeface="+mn-ea"/>
                <a:cs typeface="+mn-cs"/>
              </a:rPr>
              <a:t> </a:t>
            </a:r>
            <a:r>
              <a:rPr lang="fr-FR" sz="2800" b="1" dirty="0" smtClean="0">
                <a:solidFill>
                  <a:schemeClr val="lt1"/>
                </a:solidFill>
                <a:latin typeface="+mn-lt"/>
                <a:ea typeface="+mn-ea"/>
                <a:cs typeface="+mn-cs"/>
              </a:rPr>
              <a:t>Q4:</a:t>
            </a:r>
            <a:endParaRPr lang="fr-FR" sz="3600" b="1" dirty="0">
              <a:solidFill>
                <a:schemeClr val="lt1"/>
              </a:solidFill>
              <a:latin typeface="+mn-lt"/>
              <a:ea typeface="+mn-ea"/>
              <a:cs typeface="+mn-cs"/>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517547"/>
            <a:ext cx="8715436" cy="6126163"/>
          </a:xfrm>
        </p:spPr>
        <p:txBody>
          <a:bodyPr>
            <a:normAutofit/>
          </a:bodyPr>
          <a:lstStyle/>
          <a:p>
            <a:pPr algn="just"/>
            <a:r>
              <a:rPr lang="fr-FR" sz="2400" dirty="0" smtClean="0"/>
              <a:t> Devant une altération progressive de l’état général du patient, un nouveau bilan par résonance magnétique nucléaire réalisé en mars 2014 confirme une évolutivité lésionnelle et met en évidence une infiltration tissulaire apicale droite présentant un contact important avec les branches primaires du plexus brachial et avec l’artère sous-clavière. </a:t>
            </a:r>
          </a:p>
          <a:p>
            <a:pPr algn="just"/>
            <a:endParaRPr lang="fr-FR" sz="2400" dirty="0" smtClean="0"/>
          </a:p>
          <a:p>
            <a:pPr algn="just"/>
            <a:r>
              <a:rPr lang="fr-FR" sz="2400" dirty="0" smtClean="0"/>
              <a:t>On note également une ostéolyse de l’arc postérieur des deux premières côtes et de l’apophyse transverse de C7 droite. </a:t>
            </a:r>
          </a:p>
          <a:p>
            <a:pPr algn="just"/>
            <a:r>
              <a:rPr lang="fr-FR" sz="2400" dirty="0" smtClean="0"/>
              <a:t>Une réunion pluridisciplinaire aboutit à opter pour une attitude abstentionniste devant cette lésion non </a:t>
            </a:r>
            <a:r>
              <a:rPr lang="fr-FR" sz="2400" dirty="0" err="1" smtClean="0"/>
              <a:t>résécable</a:t>
            </a:r>
            <a:r>
              <a:rPr lang="fr-FR" sz="2400" dirty="0" smtClean="0"/>
              <a:t>. </a:t>
            </a:r>
          </a:p>
          <a:p>
            <a:pPr algn="just"/>
            <a:endParaRPr lang="fr-FR" sz="2400" dirty="0" smtClean="0"/>
          </a:p>
          <a:p>
            <a:pPr algn="just"/>
            <a:r>
              <a:rPr lang="fr-FR" sz="2400" dirty="0" smtClean="0"/>
              <a:t> Au fur et à mesure des semaines, Monsieur B.S. se plaint de plus en plus de violentes douleurs mal calmées par les opioïdes forts à doses rapidement croissantes.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1406" y="357166"/>
            <a:ext cx="8786874" cy="5768997"/>
          </a:xfrm>
        </p:spPr>
        <p:txBody>
          <a:bodyPr>
            <a:normAutofit fontScale="77500" lnSpcReduction="20000"/>
          </a:bodyPr>
          <a:lstStyle/>
          <a:p>
            <a:pPr algn="just"/>
            <a:r>
              <a:rPr lang="fr-FR" dirty="0" smtClean="0"/>
              <a:t>Elles sont continues intéressant préférentiellement le membre supérieur droit et plutôt comparées à des brûlures et à des serrements intenses. </a:t>
            </a:r>
          </a:p>
          <a:p>
            <a:pPr algn="just"/>
            <a:endParaRPr lang="fr-FR" dirty="0" smtClean="0"/>
          </a:p>
          <a:p>
            <a:pPr algn="just"/>
            <a:r>
              <a:rPr lang="fr-FR" dirty="0" smtClean="0"/>
              <a:t>Sur ce fond douloureux permanent, et particulièrement au niveau du membre supérieur, surviennent de manière inopinée des accès hyperalgiques à types de décharges électriques intéressant volontiers le territoire cubital. </a:t>
            </a:r>
          </a:p>
          <a:p>
            <a:pPr algn="just"/>
            <a:endParaRPr lang="fr-FR" dirty="0" smtClean="0"/>
          </a:p>
          <a:p>
            <a:pPr algn="just"/>
            <a:r>
              <a:rPr lang="fr-FR" dirty="0" smtClean="0"/>
              <a:t>L’examen clinique retrouve une hypoesthésie tactile de l’ensemble du membre supérieur droit, mal systématisée plus marquée dans le territoire cubital de ce membre. </a:t>
            </a:r>
          </a:p>
          <a:p>
            <a:pPr algn="just"/>
            <a:endParaRPr lang="fr-FR" dirty="0" smtClean="0"/>
          </a:p>
          <a:p>
            <a:pPr algn="just"/>
            <a:r>
              <a:rPr lang="fr-FR" dirty="0" smtClean="0"/>
              <a:t> L’étude des réflexes met en évidence une diminution des réflexes </a:t>
            </a:r>
            <a:r>
              <a:rPr lang="fr-FR" dirty="0" err="1" smtClean="0"/>
              <a:t>tricipital</a:t>
            </a:r>
            <a:r>
              <a:rPr lang="fr-FR" dirty="0" smtClean="0"/>
              <a:t> et </a:t>
            </a:r>
            <a:r>
              <a:rPr lang="fr-FR" dirty="0" err="1" smtClean="0"/>
              <a:t>cubito</a:t>
            </a:r>
            <a:r>
              <a:rPr lang="fr-FR" dirty="0" smtClean="0"/>
              <a:t>-pronateur par rapport au côté opposé.</a:t>
            </a:r>
            <a:endParaRPr lang="fr-F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0">
            <a:schemeClr val="accent2"/>
          </a:lnRef>
          <a:fillRef idx="3">
            <a:schemeClr val="accent2"/>
          </a:fillRef>
          <a:effectRef idx="3">
            <a:schemeClr val="accent2"/>
          </a:effectRef>
          <a:fontRef idx="minor">
            <a:schemeClr val="lt1"/>
          </a:fontRef>
        </p:style>
        <p:txBody>
          <a:bodyPr/>
          <a:lstStyle/>
          <a:p>
            <a:r>
              <a:rPr lang="fr-FR" dirty="0" smtClean="0"/>
              <a:t>Question 5 : </a:t>
            </a:r>
            <a:endParaRPr lang="fr-FR" dirty="0"/>
          </a:p>
        </p:txBody>
      </p:sp>
      <p:sp>
        <p:nvSpPr>
          <p:cNvPr id="3" name="Espace réservé du contenu 2"/>
          <p:cNvSpPr>
            <a:spLocks noGrp="1"/>
          </p:cNvSpPr>
          <p:nvPr>
            <p:ph idx="1"/>
          </p:nvPr>
        </p:nvSpPr>
        <p:spPr>
          <a:xfrm>
            <a:off x="457200" y="1831995"/>
            <a:ext cx="8229600" cy="4525963"/>
          </a:xfrm>
        </p:spPr>
        <p:txBody>
          <a:bodyPr/>
          <a:lstStyle/>
          <a:p>
            <a:pPr algn="just"/>
            <a:r>
              <a:rPr lang="fr-FR" dirty="0" smtClean="0"/>
              <a:t>De quel(s) type(s) de douleurs Monsieur B.S. se plaint-il ?</a:t>
            </a:r>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000108"/>
            <a:ext cx="8229600" cy="5126055"/>
          </a:xfrm>
        </p:spPr>
        <p:txBody>
          <a:bodyPr/>
          <a:lstStyle/>
          <a:p>
            <a:pPr algn="just"/>
            <a:r>
              <a:rPr lang="fr-FR" dirty="0" smtClean="0"/>
              <a:t>Douleurs neurogéne  : </a:t>
            </a:r>
          </a:p>
          <a:p>
            <a:pPr lvl="1" algn="just"/>
            <a:r>
              <a:rPr lang="fr-FR" dirty="0" smtClean="0"/>
              <a:t> </a:t>
            </a:r>
            <a:r>
              <a:rPr lang="fr-FR" dirty="0" smtClean="0">
                <a:solidFill>
                  <a:srgbClr val="FFFF00"/>
                </a:solidFill>
              </a:rPr>
              <a:t>Brulures, serrements intenses</a:t>
            </a:r>
          </a:p>
          <a:p>
            <a:pPr lvl="1" algn="just"/>
            <a:r>
              <a:rPr lang="fr-FR" dirty="0" smtClean="0">
                <a:solidFill>
                  <a:srgbClr val="FFFF00"/>
                </a:solidFill>
              </a:rPr>
              <a:t> Décharges électriques</a:t>
            </a:r>
          </a:p>
          <a:p>
            <a:pPr lvl="1" algn="just"/>
            <a:r>
              <a:rPr lang="fr-FR" dirty="0" smtClean="0">
                <a:solidFill>
                  <a:srgbClr val="FFFF00"/>
                </a:solidFill>
              </a:rPr>
              <a:t>Engourdissement </a:t>
            </a:r>
          </a:p>
          <a:p>
            <a:pPr lvl="1" algn="just"/>
            <a:r>
              <a:rPr lang="fr-FR" dirty="0" smtClean="0">
                <a:solidFill>
                  <a:srgbClr val="FFFF00"/>
                </a:solidFill>
              </a:rPr>
              <a:t>Troubles neurologiques :  Hypoesthésie au tact et </a:t>
            </a:r>
            <a:r>
              <a:rPr lang="fr-FR" dirty="0" err="1" smtClean="0">
                <a:solidFill>
                  <a:srgbClr val="FFFF00"/>
                </a:solidFill>
              </a:rPr>
              <a:t>thermoalgique</a:t>
            </a:r>
            <a:endParaRPr lang="fr-FR" dirty="0" smtClean="0">
              <a:solidFill>
                <a:srgbClr val="FFFF00"/>
              </a:solidFill>
            </a:endParaRPr>
          </a:p>
          <a:p>
            <a:pPr lvl="1" algn="just"/>
            <a:r>
              <a:rPr lang="fr-FR" dirty="0" smtClean="0">
                <a:solidFill>
                  <a:srgbClr val="FFFF00"/>
                </a:solidFill>
              </a:rPr>
              <a:t> Déficit moteur (réflexes</a:t>
            </a:r>
            <a:r>
              <a:rPr lang="fr-FR" dirty="0" smtClean="0"/>
              <a:t>)</a:t>
            </a:r>
            <a:endParaRPr lang="fr-FR" dirty="0"/>
          </a:p>
        </p:txBody>
      </p:sp>
      <p:sp>
        <p:nvSpPr>
          <p:cNvPr id="4" name="Titre 1"/>
          <p:cNvSpPr txBox="1">
            <a:spLocks/>
          </p:cNvSpPr>
          <p:nvPr/>
        </p:nvSpPr>
        <p:spPr>
          <a:xfrm>
            <a:off x="7072330" y="71414"/>
            <a:ext cx="1928826" cy="500066"/>
          </a:xfrm>
          <a:prstGeom prst="rect">
            <a:avLst/>
          </a:prstGeom>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0">
            <a:schemeClr val="accent2"/>
          </a:lnRef>
          <a:fillRef idx="3">
            <a:schemeClr val="accent2"/>
          </a:fillRef>
          <a:effectRef idx="3">
            <a:schemeClr val="accent2"/>
          </a:effectRef>
          <a:fontRef idx="minor">
            <a:schemeClr val="lt1"/>
          </a:fontRef>
        </p:style>
        <p:txBody>
          <a:bodyPr vert="horz" lIns="91440" tIns="45720" rIns="91440" bIns="45720" rtlCol="0" anchor="ctr">
            <a:normAutofit fontScale="9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2800" b="1" i="0" u="none" strike="noStrike" kern="1200" cap="none" spc="0" normalizeH="0" baseline="0" noProof="0" dirty="0" smtClean="0">
                <a:ln>
                  <a:noFill/>
                </a:ln>
                <a:solidFill>
                  <a:schemeClr val="lt1"/>
                </a:solidFill>
                <a:effectLst/>
                <a:uLnTx/>
                <a:uFillTx/>
                <a:latin typeface="+mn-lt"/>
                <a:ea typeface="+mn-ea"/>
                <a:cs typeface="+mn-cs"/>
              </a:rPr>
              <a:t>Réponse</a:t>
            </a:r>
            <a:r>
              <a:rPr kumimoji="0" lang="fr-FR" sz="3600" b="1" i="0" u="none" strike="noStrike" kern="1200" cap="none" spc="0" normalizeH="0" baseline="0" noProof="0" dirty="0" smtClean="0">
                <a:ln>
                  <a:noFill/>
                </a:ln>
                <a:solidFill>
                  <a:schemeClr val="lt1"/>
                </a:solidFill>
                <a:effectLst/>
                <a:uLnTx/>
                <a:uFillTx/>
                <a:latin typeface="+mn-lt"/>
                <a:ea typeface="+mn-ea"/>
                <a:cs typeface="+mn-cs"/>
              </a:rPr>
              <a:t> </a:t>
            </a:r>
            <a:r>
              <a:rPr kumimoji="0" lang="fr-FR" sz="2800" b="1" i="0" u="none" strike="noStrike" kern="1200" cap="none" spc="0" normalizeH="0" baseline="0" noProof="0" dirty="0" smtClean="0">
                <a:ln>
                  <a:noFill/>
                </a:ln>
                <a:solidFill>
                  <a:schemeClr val="lt1"/>
                </a:solidFill>
                <a:effectLst/>
                <a:uLnTx/>
                <a:uFillTx/>
                <a:latin typeface="+mn-lt"/>
                <a:ea typeface="+mn-ea"/>
                <a:cs typeface="+mn-cs"/>
              </a:rPr>
              <a:t>Q4:</a:t>
            </a:r>
            <a:endParaRPr kumimoji="0" lang="fr-FR" sz="3600" b="1" i="0" u="none" strike="noStrike" kern="1200" cap="none" spc="0" normalizeH="0" baseline="0" noProof="0" dirty="0">
              <a:ln>
                <a:noFill/>
              </a:ln>
              <a:solidFill>
                <a:schemeClr val="lt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0">
            <a:schemeClr val="accent2"/>
          </a:lnRef>
          <a:fillRef idx="3">
            <a:schemeClr val="accent2"/>
          </a:fillRef>
          <a:effectRef idx="3">
            <a:schemeClr val="accent2"/>
          </a:effectRef>
          <a:fontRef idx="minor">
            <a:schemeClr val="lt1"/>
          </a:fontRef>
        </p:style>
        <p:txBody>
          <a:bodyPr vert="horz" lIns="91440" tIns="45720" rIns="91440" bIns="45720" rtlCol="0" anchor="ctr">
            <a:normAutofit/>
          </a:bodyPr>
          <a:lstStyle/>
          <a:p>
            <a:r>
              <a:rPr lang="fr-FR" dirty="0" smtClean="0">
                <a:solidFill>
                  <a:schemeClr val="lt1"/>
                </a:solidFill>
                <a:latin typeface="+mn-lt"/>
                <a:ea typeface="+mn-ea"/>
                <a:cs typeface="+mn-cs"/>
              </a:rPr>
              <a:t>Question 6 : </a:t>
            </a:r>
            <a:endParaRPr lang="fr-FR" dirty="0">
              <a:solidFill>
                <a:schemeClr val="lt1"/>
              </a:solidFill>
              <a:latin typeface="+mn-lt"/>
              <a:ea typeface="+mn-ea"/>
              <a:cs typeface="+mn-cs"/>
            </a:endParaRPr>
          </a:p>
        </p:txBody>
      </p:sp>
      <p:sp>
        <p:nvSpPr>
          <p:cNvPr id="3" name="Espace réservé du contenu 2"/>
          <p:cNvSpPr>
            <a:spLocks noGrp="1"/>
          </p:cNvSpPr>
          <p:nvPr>
            <p:ph idx="1"/>
          </p:nvPr>
        </p:nvSpPr>
        <p:spPr>
          <a:xfrm>
            <a:off x="457200" y="1974871"/>
            <a:ext cx="8229600" cy="4525963"/>
          </a:xfrm>
        </p:spPr>
        <p:txBody>
          <a:bodyPr/>
          <a:lstStyle/>
          <a:p>
            <a:pPr algn="just"/>
            <a:r>
              <a:rPr lang="fr-FR" dirty="0" smtClean="0"/>
              <a:t>Quels peuvent être les mécanismes intervenant dans la genèse de ces douleurs ?</a:t>
            </a:r>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Image associée"/>
          <p:cNvPicPr>
            <a:picLocks noGrp="1" noChangeAspect="1" noChangeArrowheads="1"/>
          </p:cNvPicPr>
          <p:nvPr>
            <p:ph idx="1"/>
          </p:nvPr>
        </p:nvPicPr>
        <p:blipFill>
          <a:blip r:embed="rId2"/>
          <a:srcRect/>
          <a:stretch>
            <a:fillRect/>
          </a:stretch>
        </p:blipFill>
        <p:spPr bwMode="auto">
          <a:xfrm>
            <a:off x="357158" y="285728"/>
            <a:ext cx="8460901" cy="6345676"/>
          </a:xfrm>
          <a:prstGeom prst="rect">
            <a:avLst/>
          </a:prstGeom>
          <a:noFill/>
        </p:spPr>
      </p:pic>
      <p:sp>
        <p:nvSpPr>
          <p:cNvPr id="5" name="Rectangle 4"/>
          <p:cNvSpPr/>
          <p:nvPr/>
        </p:nvSpPr>
        <p:spPr>
          <a:xfrm>
            <a:off x="428596" y="6357958"/>
            <a:ext cx="1500198" cy="2143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5"/>
          <p:cNvSpPr/>
          <p:nvPr/>
        </p:nvSpPr>
        <p:spPr>
          <a:xfrm>
            <a:off x="6357950" y="4572008"/>
            <a:ext cx="2214578" cy="642942"/>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err="1" smtClean="0">
                <a:solidFill>
                  <a:schemeClr val="bg1"/>
                </a:solidFill>
                <a:latin typeface="Comic Sans MS" pitchFamily="66" charset="0"/>
              </a:rPr>
              <a:t>Psychogene</a:t>
            </a:r>
            <a:r>
              <a:rPr lang="fr-FR" sz="2000" b="1" dirty="0" smtClean="0">
                <a:solidFill>
                  <a:schemeClr val="bg1"/>
                </a:solidFill>
                <a:latin typeface="Comic Sans MS" pitchFamily="66" charset="0"/>
              </a:rPr>
              <a:t> Sin </a:t>
            </a:r>
            <a:r>
              <a:rPr lang="fr-FR" sz="2000" b="1" dirty="0" err="1" smtClean="0">
                <a:solidFill>
                  <a:schemeClr val="bg1"/>
                </a:solidFill>
                <a:latin typeface="Comic Sans MS" pitchFamily="66" charset="0"/>
              </a:rPr>
              <a:t>materia</a:t>
            </a:r>
            <a:endParaRPr lang="fr-FR" sz="2000" b="1" dirty="0">
              <a:solidFill>
                <a:schemeClr val="bg1"/>
              </a:solidFill>
              <a:latin typeface="Comic Sans MS" pitchFamily="66" charset="0"/>
            </a:endParaRPr>
          </a:p>
        </p:txBody>
      </p:sp>
      <p:sp>
        <p:nvSpPr>
          <p:cNvPr id="7" name="Rectangle 6"/>
          <p:cNvSpPr/>
          <p:nvPr/>
        </p:nvSpPr>
        <p:spPr>
          <a:xfrm>
            <a:off x="5214942" y="5286388"/>
            <a:ext cx="3571900" cy="128588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85794"/>
            <a:ext cx="8229600" cy="5340369"/>
          </a:xfrm>
        </p:spPr>
        <p:txBody>
          <a:bodyPr>
            <a:normAutofit/>
          </a:bodyPr>
          <a:lstStyle/>
          <a:p>
            <a:pPr algn="just"/>
            <a:r>
              <a:rPr lang="fr-FR" dirty="0" smtClean="0"/>
              <a:t>Douleurs </a:t>
            </a:r>
            <a:r>
              <a:rPr lang="fr-FR" dirty="0" err="1" smtClean="0"/>
              <a:t>neuropathiques</a:t>
            </a:r>
            <a:r>
              <a:rPr lang="fr-FR" dirty="0" smtClean="0"/>
              <a:t> = </a:t>
            </a:r>
          </a:p>
          <a:p>
            <a:pPr lvl="1" algn="just"/>
            <a:r>
              <a:rPr lang="fr-FR" dirty="0" smtClean="0"/>
              <a:t> </a:t>
            </a:r>
            <a:r>
              <a:rPr lang="fr-FR" dirty="0" smtClean="0">
                <a:solidFill>
                  <a:srgbClr val="FFFF00"/>
                </a:solidFill>
              </a:rPr>
              <a:t>liées à une atteinte lésionnelle ou fonctionnelle du système nerveux périphérique ou central</a:t>
            </a:r>
          </a:p>
          <a:p>
            <a:pPr lvl="1" algn="just">
              <a:buNone/>
            </a:pPr>
            <a:r>
              <a:rPr lang="fr-FR" dirty="0" smtClean="0">
                <a:solidFill>
                  <a:srgbClr val="FFFF00"/>
                </a:solidFill>
              </a:rPr>
              <a:t> </a:t>
            </a:r>
          </a:p>
          <a:p>
            <a:pPr algn="just"/>
            <a:r>
              <a:rPr lang="fr-FR" dirty="0" smtClean="0"/>
              <a:t>Causes possibles : </a:t>
            </a:r>
          </a:p>
          <a:p>
            <a:pPr lvl="1" algn="just"/>
            <a:r>
              <a:rPr lang="fr-FR" dirty="0" smtClean="0"/>
              <a:t> </a:t>
            </a:r>
            <a:r>
              <a:rPr lang="fr-FR" dirty="0" smtClean="0">
                <a:solidFill>
                  <a:srgbClr val="FFFF00"/>
                </a:solidFill>
              </a:rPr>
              <a:t>Compression / Envahissement tumoral du plexus brachial </a:t>
            </a:r>
          </a:p>
          <a:p>
            <a:pPr lvl="1" algn="just"/>
            <a:r>
              <a:rPr lang="fr-FR" dirty="0" smtClean="0">
                <a:solidFill>
                  <a:srgbClr val="FFFF00"/>
                </a:solidFill>
              </a:rPr>
              <a:t> les Traitements : Chirurgie, Radiothérapie, Chimio </a:t>
            </a:r>
          </a:p>
          <a:p>
            <a:pPr lvl="1" algn="just"/>
            <a:r>
              <a:rPr lang="fr-FR" dirty="0" smtClean="0">
                <a:solidFill>
                  <a:srgbClr val="FFFF00"/>
                </a:solidFill>
              </a:rPr>
              <a:t> Diabète</a:t>
            </a:r>
            <a:endParaRPr lang="fr-FR" dirty="0">
              <a:solidFill>
                <a:srgbClr val="FFFF00"/>
              </a:solidFill>
            </a:endParaRPr>
          </a:p>
        </p:txBody>
      </p:sp>
      <p:sp>
        <p:nvSpPr>
          <p:cNvPr id="4" name="Titre 1"/>
          <p:cNvSpPr txBox="1">
            <a:spLocks/>
          </p:cNvSpPr>
          <p:nvPr/>
        </p:nvSpPr>
        <p:spPr>
          <a:xfrm>
            <a:off x="7072330" y="71414"/>
            <a:ext cx="1928826" cy="500066"/>
          </a:xfrm>
          <a:prstGeom prst="rect">
            <a:avLst/>
          </a:prstGeom>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0">
            <a:schemeClr val="accent2"/>
          </a:lnRef>
          <a:fillRef idx="3">
            <a:schemeClr val="accent2"/>
          </a:fillRef>
          <a:effectRef idx="3">
            <a:schemeClr val="accent2"/>
          </a:effectRef>
          <a:fontRef idx="minor">
            <a:schemeClr val="lt1"/>
          </a:fontRef>
        </p:style>
        <p:txBody>
          <a:bodyPr vert="horz" lIns="91440" tIns="45720" rIns="91440" bIns="45720" rtlCol="0" anchor="ctr">
            <a:normAutofit fontScale="9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2800" b="1" i="0" u="none" strike="noStrike" kern="1200" cap="none" spc="0" normalizeH="0" baseline="0" noProof="0" dirty="0" smtClean="0">
                <a:ln>
                  <a:noFill/>
                </a:ln>
                <a:solidFill>
                  <a:schemeClr val="lt1"/>
                </a:solidFill>
                <a:effectLst/>
                <a:uLnTx/>
                <a:uFillTx/>
                <a:latin typeface="+mn-lt"/>
                <a:ea typeface="+mn-ea"/>
                <a:cs typeface="+mn-cs"/>
              </a:rPr>
              <a:t>Réponse</a:t>
            </a:r>
            <a:r>
              <a:rPr kumimoji="0" lang="fr-FR" sz="3600" b="1" i="0" u="none" strike="noStrike" kern="1200" cap="none" spc="0" normalizeH="0" baseline="0" noProof="0" dirty="0" smtClean="0">
                <a:ln>
                  <a:noFill/>
                </a:ln>
                <a:solidFill>
                  <a:schemeClr val="lt1"/>
                </a:solidFill>
                <a:effectLst/>
                <a:uLnTx/>
                <a:uFillTx/>
                <a:latin typeface="+mn-lt"/>
                <a:ea typeface="+mn-ea"/>
                <a:cs typeface="+mn-cs"/>
              </a:rPr>
              <a:t> </a:t>
            </a:r>
            <a:r>
              <a:rPr kumimoji="0" lang="fr-FR" sz="2800" b="1" i="0" u="none" strike="noStrike" kern="1200" cap="none" spc="0" normalizeH="0" baseline="0" noProof="0" dirty="0" smtClean="0">
                <a:ln>
                  <a:noFill/>
                </a:ln>
                <a:solidFill>
                  <a:schemeClr val="lt1"/>
                </a:solidFill>
                <a:effectLst/>
                <a:uLnTx/>
                <a:uFillTx/>
                <a:latin typeface="+mn-lt"/>
                <a:ea typeface="+mn-ea"/>
                <a:cs typeface="+mn-cs"/>
              </a:rPr>
              <a:t>Q6:</a:t>
            </a:r>
            <a:endParaRPr kumimoji="0" lang="fr-FR" sz="3600" b="1" i="0" u="none" strike="noStrike" kern="1200" cap="none" spc="0" normalizeH="0" baseline="0" noProof="0" dirty="0">
              <a:ln>
                <a:noFill/>
              </a:ln>
              <a:solidFill>
                <a:schemeClr val="lt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31771"/>
            <a:ext cx="9144000" cy="5697559"/>
          </a:xfrm>
        </p:spPr>
        <p:txBody>
          <a:bodyPr>
            <a:noAutofit/>
          </a:bodyPr>
          <a:lstStyle/>
          <a:p>
            <a:pPr>
              <a:buNone/>
            </a:pPr>
            <a:r>
              <a:rPr lang="fr-FR" sz="2800" dirty="0" smtClean="0"/>
              <a:t>A son entrée, le traitement de Monsieur B.S .est composé de :</a:t>
            </a:r>
          </a:p>
          <a:p>
            <a:pPr>
              <a:buNone/>
            </a:pPr>
            <a:endParaRPr lang="fr-FR" sz="2800" dirty="0" smtClean="0"/>
          </a:p>
          <a:p>
            <a:pPr lvl="1"/>
            <a:r>
              <a:rPr lang="fr-FR" sz="2600" dirty="0" smtClean="0"/>
              <a:t> Insulinothérapie: </a:t>
            </a:r>
            <a:r>
              <a:rPr lang="fr-FR" sz="2600" dirty="0" smtClean="0">
                <a:solidFill>
                  <a:srgbClr val="FFC000"/>
                </a:solidFill>
              </a:rPr>
              <a:t>pour le diabète </a:t>
            </a:r>
          </a:p>
          <a:p>
            <a:pPr lvl="1"/>
            <a:r>
              <a:rPr lang="fr-FR" sz="2600" dirty="0" smtClean="0"/>
              <a:t> </a:t>
            </a:r>
            <a:r>
              <a:rPr lang="fr-FR" sz="2600" dirty="0" err="1" smtClean="0"/>
              <a:t>Athymil</a:t>
            </a:r>
            <a:r>
              <a:rPr lang="fr-FR" sz="2600" dirty="0" smtClean="0"/>
              <a:t>® 60 mg, 1 </a:t>
            </a:r>
            <a:r>
              <a:rPr lang="fr-FR" sz="2600" dirty="0" err="1" smtClean="0"/>
              <a:t>cp</a:t>
            </a:r>
            <a:r>
              <a:rPr lang="fr-FR" sz="2600" dirty="0" smtClean="0"/>
              <a:t> / jour : </a:t>
            </a:r>
            <a:r>
              <a:rPr lang="fr-FR" sz="2600" dirty="0" smtClean="0">
                <a:solidFill>
                  <a:srgbClr val="FFC000"/>
                </a:solidFill>
              </a:rPr>
              <a:t>antidépresseur  </a:t>
            </a:r>
          </a:p>
          <a:p>
            <a:pPr lvl="1"/>
            <a:r>
              <a:rPr lang="fr-FR" sz="2600" dirty="0" smtClean="0"/>
              <a:t> </a:t>
            </a:r>
            <a:r>
              <a:rPr lang="fr-FR" sz="2600" dirty="0" err="1" smtClean="0"/>
              <a:t>Skénan</a:t>
            </a:r>
            <a:r>
              <a:rPr lang="fr-FR" sz="2600" dirty="0" smtClean="0"/>
              <a:t>® LP (08h- 14h- 20h) : </a:t>
            </a:r>
            <a:r>
              <a:rPr lang="fr-FR" sz="2600" dirty="0" smtClean="0">
                <a:solidFill>
                  <a:srgbClr val="FFC000"/>
                </a:solidFill>
              </a:rPr>
              <a:t>Antalgique. Palier3 </a:t>
            </a:r>
          </a:p>
          <a:p>
            <a:pPr lvl="1"/>
            <a:r>
              <a:rPr lang="fr-FR" sz="2600" dirty="0" smtClean="0"/>
              <a:t> </a:t>
            </a:r>
            <a:r>
              <a:rPr lang="fr-FR" sz="2600" dirty="0" err="1" smtClean="0"/>
              <a:t>Actiskénan</a:t>
            </a:r>
            <a:r>
              <a:rPr lang="fr-FR" sz="2600" dirty="0" smtClean="0"/>
              <a:t>® LI , 10 à 12 </a:t>
            </a:r>
            <a:r>
              <a:rPr lang="fr-FR" sz="2600" dirty="0" err="1" smtClean="0"/>
              <a:t>cp</a:t>
            </a:r>
            <a:r>
              <a:rPr lang="fr-FR" sz="2600" dirty="0" smtClean="0"/>
              <a:t> à 30 mg / jour </a:t>
            </a:r>
            <a:r>
              <a:rPr lang="fr-FR" sz="2600" dirty="0" err="1" smtClean="0">
                <a:solidFill>
                  <a:srgbClr val="FFC000"/>
                </a:solidFill>
              </a:rPr>
              <a:t>Antalgique.Palier3</a:t>
            </a:r>
            <a:endParaRPr lang="fr-FR" sz="2600" dirty="0" smtClean="0">
              <a:solidFill>
                <a:srgbClr val="FFC000"/>
              </a:solidFill>
            </a:endParaRPr>
          </a:p>
          <a:p>
            <a:pPr lvl="1"/>
            <a:r>
              <a:rPr lang="fr-FR" sz="2600" dirty="0" smtClean="0"/>
              <a:t> </a:t>
            </a:r>
            <a:r>
              <a:rPr lang="fr-FR" sz="2600" dirty="0" err="1" smtClean="0"/>
              <a:t>Neurontin</a:t>
            </a:r>
            <a:r>
              <a:rPr lang="fr-FR" sz="2600" dirty="0" smtClean="0"/>
              <a:t>® 400, (2 - 2 - 2) : </a:t>
            </a:r>
            <a:r>
              <a:rPr lang="fr-FR" sz="2600" dirty="0" smtClean="0">
                <a:solidFill>
                  <a:srgbClr val="FFC000"/>
                </a:solidFill>
              </a:rPr>
              <a:t>Antiépileptique</a:t>
            </a:r>
          </a:p>
          <a:p>
            <a:pPr lvl="1"/>
            <a:r>
              <a:rPr lang="fr-FR" sz="2600" dirty="0" smtClean="0"/>
              <a:t> </a:t>
            </a:r>
            <a:r>
              <a:rPr lang="fr-FR" sz="2600" dirty="0" err="1" smtClean="0"/>
              <a:t>Efferalgan</a:t>
            </a:r>
            <a:r>
              <a:rPr lang="fr-FR" sz="2600" dirty="0" smtClean="0"/>
              <a:t> </a:t>
            </a:r>
            <a:r>
              <a:rPr lang="fr-FR" sz="2600" dirty="0" err="1" smtClean="0"/>
              <a:t>codéiné</a:t>
            </a:r>
            <a:r>
              <a:rPr lang="fr-FR" sz="2600" dirty="0" smtClean="0"/>
              <a:t>®, 6 </a:t>
            </a:r>
            <a:r>
              <a:rPr lang="fr-FR" sz="2600" dirty="0" err="1" smtClean="0"/>
              <a:t>cp</a:t>
            </a:r>
            <a:r>
              <a:rPr lang="fr-FR" sz="2600" dirty="0" smtClean="0"/>
              <a:t> :  </a:t>
            </a:r>
            <a:r>
              <a:rPr lang="fr-FR" sz="2600" dirty="0" err="1" smtClean="0">
                <a:solidFill>
                  <a:srgbClr val="FFC000"/>
                </a:solidFill>
              </a:rPr>
              <a:t>Antalgique.Palier2</a:t>
            </a:r>
            <a:endParaRPr lang="fr-FR" sz="2600" dirty="0" smtClean="0"/>
          </a:p>
          <a:p>
            <a:pPr lvl="1"/>
            <a:r>
              <a:rPr lang="fr-FR" sz="2600" dirty="0" smtClean="0"/>
              <a:t> </a:t>
            </a:r>
            <a:r>
              <a:rPr lang="fr-FR" sz="2600" dirty="0" err="1" smtClean="0"/>
              <a:t>Duphalac</a:t>
            </a:r>
            <a:r>
              <a:rPr lang="fr-FR" sz="2600" dirty="0" smtClean="0"/>
              <a:t>®, 3 sachets / jour </a:t>
            </a:r>
            <a:r>
              <a:rPr lang="fr-FR" sz="2600" dirty="0" smtClean="0">
                <a:solidFill>
                  <a:srgbClr val="FFC000"/>
                </a:solidFill>
              </a:rPr>
              <a:t>LAXATIF</a:t>
            </a:r>
          </a:p>
          <a:p>
            <a:pPr lvl="1"/>
            <a:r>
              <a:rPr lang="fr-FR" sz="2600" dirty="0" smtClean="0"/>
              <a:t> </a:t>
            </a:r>
            <a:r>
              <a:rPr lang="fr-FR" sz="2600" dirty="0" err="1" smtClean="0"/>
              <a:t>Mopral</a:t>
            </a:r>
            <a:r>
              <a:rPr lang="fr-FR" sz="2600" dirty="0" smtClean="0"/>
              <a:t>® 20 mg, 2 </a:t>
            </a:r>
            <a:r>
              <a:rPr lang="fr-FR" sz="2600" dirty="0" err="1" smtClean="0"/>
              <a:t>cp</a:t>
            </a:r>
            <a:r>
              <a:rPr lang="fr-FR" sz="2600" dirty="0" smtClean="0"/>
              <a:t> / jour :  </a:t>
            </a:r>
            <a:r>
              <a:rPr lang="fr-FR" sz="2600" dirty="0" smtClean="0">
                <a:solidFill>
                  <a:srgbClr val="FFC000"/>
                </a:solidFill>
              </a:rPr>
              <a:t>Inhibiteur de la pompe à  </a:t>
            </a:r>
          </a:p>
          <a:p>
            <a:pPr lvl="1">
              <a:buNone/>
            </a:pPr>
            <a:r>
              <a:rPr lang="fr-FR" sz="2600" dirty="0" smtClean="0">
                <a:solidFill>
                  <a:srgbClr val="FFC000"/>
                </a:solidFill>
              </a:rPr>
              <a:t>     protons </a:t>
            </a:r>
          </a:p>
          <a:p>
            <a:pPr lvl="1"/>
            <a:r>
              <a:rPr lang="fr-FR" sz="2600" dirty="0" smtClean="0"/>
              <a:t> </a:t>
            </a:r>
            <a:r>
              <a:rPr lang="fr-FR" sz="2600" dirty="0" err="1" smtClean="0"/>
              <a:t>Primpéran</a:t>
            </a:r>
            <a:r>
              <a:rPr lang="fr-FR" sz="2600" dirty="0" smtClean="0"/>
              <a:t>® 10 mg, 3 </a:t>
            </a:r>
            <a:r>
              <a:rPr lang="fr-FR" sz="2600" dirty="0" err="1" smtClean="0"/>
              <a:t>cp</a:t>
            </a:r>
            <a:r>
              <a:rPr lang="fr-FR" sz="2600" dirty="0" smtClean="0"/>
              <a:t> / jour : </a:t>
            </a:r>
            <a:r>
              <a:rPr lang="fr-FR" sz="2600" dirty="0" smtClean="0">
                <a:solidFill>
                  <a:srgbClr val="FFC000"/>
                </a:solidFill>
              </a:rPr>
              <a:t>Antiémétique </a:t>
            </a:r>
            <a:endParaRPr lang="fr-FR" sz="2600" dirty="0">
              <a:solidFill>
                <a:srgbClr val="FFC000"/>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357166"/>
            <a:ext cx="8229600" cy="1143000"/>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0">
            <a:schemeClr val="accent2"/>
          </a:lnRef>
          <a:fillRef idx="3">
            <a:schemeClr val="accent2"/>
          </a:fillRef>
          <a:effectRef idx="3">
            <a:schemeClr val="accent2"/>
          </a:effectRef>
          <a:fontRef idx="minor">
            <a:schemeClr val="lt1"/>
          </a:fontRef>
        </p:style>
        <p:txBody>
          <a:bodyPr vert="horz" lIns="91440" tIns="45720" rIns="91440" bIns="45720" rtlCol="0" anchor="ctr">
            <a:normAutofit/>
          </a:bodyPr>
          <a:lstStyle/>
          <a:p>
            <a:r>
              <a:rPr lang="fr-FR" dirty="0" smtClean="0"/>
              <a:t>Question 7 : </a:t>
            </a:r>
            <a:endParaRPr lang="fr-FR" dirty="0">
              <a:solidFill>
                <a:schemeClr val="lt1"/>
              </a:solidFill>
              <a:latin typeface="+mn-lt"/>
              <a:ea typeface="+mn-ea"/>
              <a:cs typeface="+mn-cs"/>
            </a:endParaRPr>
          </a:p>
        </p:txBody>
      </p:sp>
      <p:sp>
        <p:nvSpPr>
          <p:cNvPr id="3" name="Espace réservé du contenu 2"/>
          <p:cNvSpPr>
            <a:spLocks noGrp="1"/>
          </p:cNvSpPr>
          <p:nvPr>
            <p:ph idx="1"/>
          </p:nvPr>
        </p:nvSpPr>
        <p:spPr>
          <a:xfrm>
            <a:off x="457200" y="2046309"/>
            <a:ext cx="8229600" cy="4525963"/>
          </a:xfrm>
        </p:spPr>
        <p:txBody>
          <a:bodyPr/>
          <a:lstStyle/>
          <a:p>
            <a:pPr algn="just"/>
            <a:r>
              <a:rPr lang="fr-FR" dirty="0" smtClean="0"/>
              <a:t>Quelles remarques peut-on faire sur le traitement antalgique ?</a:t>
            </a:r>
            <a:endParaRPr lang="fr-F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85794"/>
            <a:ext cx="8472518" cy="5572164"/>
          </a:xfrm>
        </p:spPr>
        <p:txBody>
          <a:bodyPr>
            <a:normAutofit fontScale="92500" lnSpcReduction="10000"/>
          </a:bodyPr>
          <a:lstStyle/>
          <a:p>
            <a:pPr algn="just"/>
            <a:r>
              <a:rPr lang="fr-FR" sz="2800" dirty="0" smtClean="0"/>
              <a:t>Doses de morphine extrêmement élevées: </a:t>
            </a:r>
          </a:p>
          <a:p>
            <a:pPr lvl="1" algn="just">
              <a:buNone/>
            </a:pPr>
            <a:r>
              <a:rPr lang="fr-FR" sz="2400" dirty="0" smtClean="0"/>
              <a:t>     </a:t>
            </a:r>
            <a:r>
              <a:rPr lang="fr-FR" sz="2400" dirty="0" smtClean="0">
                <a:solidFill>
                  <a:srgbClr val="FFFF00"/>
                </a:solidFill>
              </a:rPr>
              <a:t>SKENAN 3 fois par jour : ▫ Inadapté (car LP 12h) </a:t>
            </a:r>
          </a:p>
          <a:p>
            <a:pPr lvl="1" algn="just">
              <a:buNone/>
            </a:pPr>
            <a:endParaRPr lang="fr-FR" sz="2400" dirty="0" smtClean="0">
              <a:solidFill>
                <a:srgbClr val="FFFF00"/>
              </a:solidFill>
            </a:endParaRPr>
          </a:p>
          <a:p>
            <a:pPr algn="just"/>
            <a:r>
              <a:rPr lang="fr-FR" sz="2800" dirty="0" smtClean="0"/>
              <a:t> </a:t>
            </a:r>
            <a:r>
              <a:rPr lang="fr-FR" sz="2800" dirty="0" err="1" smtClean="0"/>
              <a:t>Interdoses</a:t>
            </a:r>
            <a:r>
              <a:rPr lang="fr-FR" sz="2800" dirty="0" smtClean="0"/>
              <a:t> d’ACTISKENAN trop faibles : </a:t>
            </a:r>
          </a:p>
          <a:p>
            <a:pPr lvl="1" algn="just">
              <a:buNone/>
            </a:pPr>
            <a:r>
              <a:rPr lang="fr-FR" sz="2400" dirty="0" smtClean="0"/>
              <a:t>   </a:t>
            </a:r>
            <a:r>
              <a:rPr lang="fr-FR" sz="2400" dirty="0" smtClean="0">
                <a:solidFill>
                  <a:srgbClr val="FFFF00"/>
                </a:solidFill>
              </a:rPr>
              <a:t>Devraient être à 600 mg… </a:t>
            </a:r>
          </a:p>
          <a:p>
            <a:pPr lvl="1" algn="just">
              <a:buNone/>
            </a:pPr>
            <a:endParaRPr lang="fr-FR" sz="2400" dirty="0" smtClean="0">
              <a:solidFill>
                <a:srgbClr val="FFFF00"/>
              </a:solidFill>
            </a:endParaRPr>
          </a:p>
          <a:p>
            <a:pPr algn="just"/>
            <a:r>
              <a:rPr lang="fr-FR" sz="2800" dirty="0" smtClean="0"/>
              <a:t> Mais EI prévenus :  Laxatif, antiémétiques</a:t>
            </a:r>
          </a:p>
          <a:p>
            <a:pPr algn="just"/>
            <a:endParaRPr lang="fr-FR" sz="2800" dirty="0" smtClean="0"/>
          </a:p>
          <a:p>
            <a:pPr algn="just"/>
            <a:r>
              <a:rPr lang="fr-FR" sz="2800" dirty="0" smtClean="0"/>
              <a:t> Association palier 2/3 :  </a:t>
            </a:r>
            <a:r>
              <a:rPr lang="fr-FR" sz="2800" dirty="0" smtClean="0">
                <a:solidFill>
                  <a:srgbClr val="FFFF00"/>
                </a:solidFill>
              </a:rPr>
              <a:t>dangereux </a:t>
            </a:r>
          </a:p>
          <a:p>
            <a:pPr algn="just"/>
            <a:endParaRPr lang="fr-FR" sz="2800" dirty="0" smtClean="0">
              <a:solidFill>
                <a:srgbClr val="FFFF00"/>
              </a:solidFill>
            </a:endParaRPr>
          </a:p>
          <a:p>
            <a:pPr algn="just"/>
            <a:r>
              <a:rPr lang="fr-FR" sz="2800" dirty="0" smtClean="0"/>
              <a:t> </a:t>
            </a:r>
            <a:r>
              <a:rPr lang="fr-FR" sz="2800" dirty="0" err="1" smtClean="0"/>
              <a:t>Neurontin</a:t>
            </a:r>
            <a:r>
              <a:rPr lang="fr-FR" sz="2800" dirty="0" smtClean="0"/>
              <a:t> = antiépileptique actif sur les DN </a:t>
            </a:r>
          </a:p>
          <a:p>
            <a:pPr algn="just"/>
            <a:endParaRPr lang="fr-FR" sz="2800" dirty="0" smtClean="0"/>
          </a:p>
          <a:p>
            <a:pPr algn="just"/>
            <a:r>
              <a:rPr lang="fr-FR" sz="2800" dirty="0" smtClean="0"/>
              <a:t> </a:t>
            </a:r>
            <a:r>
              <a:rPr lang="fr-FR" sz="2800" dirty="0" err="1" smtClean="0"/>
              <a:t>Athymil</a:t>
            </a:r>
            <a:r>
              <a:rPr lang="fr-FR" sz="2800" dirty="0" smtClean="0"/>
              <a:t> = antidépresseur peu actif sur les DN</a:t>
            </a:r>
            <a:endParaRPr lang="fr-FR" sz="2800" dirty="0"/>
          </a:p>
        </p:txBody>
      </p:sp>
      <p:sp>
        <p:nvSpPr>
          <p:cNvPr id="4" name="Titre 1"/>
          <p:cNvSpPr txBox="1">
            <a:spLocks/>
          </p:cNvSpPr>
          <p:nvPr/>
        </p:nvSpPr>
        <p:spPr>
          <a:xfrm>
            <a:off x="7072330" y="71414"/>
            <a:ext cx="1928826" cy="500066"/>
          </a:xfrm>
          <a:prstGeom prst="rect">
            <a:avLst/>
          </a:prstGeom>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0">
            <a:schemeClr val="accent2"/>
          </a:lnRef>
          <a:fillRef idx="3">
            <a:schemeClr val="accent2"/>
          </a:fillRef>
          <a:effectRef idx="3">
            <a:schemeClr val="accent2"/>
          </a:effectRef>
          <a:fontRef idx="minor">
            <a:schemeClr val="lt1"/>
          </a:fontRef>
        </p:style>
        <p:txBody>
          <a:bodyPr vert="horz" lIns="91440" tIns="45720" rIns="91440" bIns="45720" rtlCol="0" anchor="ctr">
            <a:normAutofit fontScale="9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2800" b="1" i="0" u="none" strike="noStrike" kern="1200" cap="none" spc="0" normalizeH="0" baseline="0" noProof="0" dirty="0" smtClean="0">
                <a:ln>
                  <a:noFill/>
                </a:ln>
                <a:solidFill>
                  <a:schemeClr val="lt1"/>
                </a:solidFill>
                <a:effectLst/>
                <a:uLnTx/>
                <a:uFillTx/>
                <a:latin typeface="+mn-lt"/>
                <a:ea typeface="+mn-ea"/>
                <a:cs typeface="+mn-cs"/>
              </a:rPr>
              <a:t>Réponse</a:t>
            </a:r>
            <a:r>
              <a:rPr kumimoji="0" lang="fr-FR" sz="3600" b="1" i="0" u="none" strike="noStrike" kern="1200" cap="none" spc="0" normalizeH="0" baseline="0" noProof="0" dirty="0" smtClean="0">
                <a:ln>
                  <a:noFill/>
                </a:ln>
                <a:solidFill>
                  <a:schemeClr val="lt1"/>
                </a:solidFill>
                <a:effectLst/>
                <a:uLnTx/>
                <a:uFillTx/>
                <a:latin typeface="+mn-lt"/>
                <a:ea typeface="+mn-ea"/>
                <a:cs typeface="+mn-cs"/>
              </a:rPr>
              <a:t> </a:t>
            </a:r>
            <a:r>
              <a:rPr kumimoji="0" lang="fr-FR" sz="2800" b="1" i="0" u="none" strike="noStrike" kern="1200" cap="none" spc="0" normalizeH="0" baseline="0" noProof="0" dirty="0" smtClean="0">
                <a:ln>
                  <a:noFill/>
                </a:ln>
                <a:solidFill>
                  <a:schemeClr val="lt1"/>
                </a:solidFill>
                <a:effectLst/>
                <a:uLnTx/>
                <a:uFillTx/>
                <a:latin typeface="+mn-lt"/>
                <a:ea typeface="+mn-ea"/>
                <a:cs typeface="+mn-cs"/>
              </a:rPr>
              <a:t>Q7:</a:t>
            </a:r>
            <a:endParaRPr kumimoji="0" lang="fr-FR" sz="3600" b="1" i="0" u="none" strike="noStrike" kern="1200" cap="none" spc="0" normalizeH="0" baseline="0" noProof="0" dirty="0">
              <a:ln>
                <a:noFill/>
              </a:ln>
              <a:solidFill>
                <a:schemeClr val="lt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0">
            <a:schemeClr val="accent2"/>
          </a:lnRef>
          <a:fillRef idx="3">
            <a:schemeClr val="accent2"/>
          </a:fillRef>
          <a:effectRef idx="3">
            <a:schemeClr val="accent2"/>
          </a:effectRef>
          <a:fontRef idx="minor">
            <a:schemeClr val="lt1"/>
          </a:fontRef>
        </p:style>
        <p:txBody>
          <a:bodyPr vert="horz" lIns="91440" tIns="45720" rIns="91440" bIns="45720" rtlCol="0" anchor="ctr">
            <a:normAutofit/>
          </a:bodyPr>
          <a:lstStyle/>
          <a:p>
            <a:r>
              <a:rPr lang="fr-FR" dirty="0" smtClean="0">
                <a:solidFill>
                  <a:schemeClr val="lt1"/>
                </a:solidFill>
                <a:latin typeface="+mn-lt"/>
                <a:ea typeface="+mn-ea"/>
                <a:cs typeface="+mn-cs"/>
              </a:rPr>
              <a:t>Question 8 : </a:t>
            </a:r>
            <a:endParaRPr lang="fr-FR" dirty="0">
              <a:solidFill>
                <a:schemeClr val="lt1"/>
              </a:solidFill>
              <a:latin typeface="+mn-lt"/>
              <a:ea typeface="+mn-ea"/>
              <a:cs typeface="+mn-cs"/>
            </a:endParaRPr>
          </a:p>
        </p:txBody>
      </p:sp>
      <p:sp>
        <p:nvSpPr>
          <p:cNvPr id="3" name="Espace réservé du contenu 2"/>
          <p:cNvSpPr>
            <a:spLocks noGrp="1"/>
          </p:cNvSpPr>
          <p:nvPr>
            <p:ph idx="1"/>
          </p:nvPr>
        </p:nvSpPr>
        <p:spPr/>
        <p:txBody>
          <a:bodyPr/>
          <a:lstStyle/>
          <a:p>
            <a:pPr algn="just"/>
            <a:r>
              <a:rPr lang="fr-FR" dirty="0" smtClean="0"/>
              <a:t>Quelles suggestions thérapeutiques apporteriez-vous ?</a:t>
            </a:r>
            <a:endParaRPr lang="fr-F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000108"/>
            <a:ext cx="8686800" cy="5500726"/>
          </a:xfrm>
        </p:spPr>
        <p:txBody>
          <a:bodyPr>
            <a:normAutofit fontScale="85000" lnSpcReduction="10000"/>
          </a:bodyPr>
          <a:lstStyle/>
          <a:p>
            <a:pPr algn="just">
              <a:buFont typeface="Wingdings" pitchFamily="2" charset="2"/>
              <a:buChar char="Ø"/>
            </a:pPr>
            <a:r>
              <a:rPr lang="fr-FR" dirty="0" smtClean="0"/>
              <a:t> Changer le traitement antidépresseur et antiépileptique :  </a:t>
            </a:r>
          </a:p>
          <a:p>
            <a:pPr lvl="1" algn="just">
              <a:buNone/>
            </a:pPr>
            <a:r>
              <a:rPr lang="fr-FR" dirty="0" smtClean="0"/>
              <a:t>▫ </a:t>
            </a:r>
            <a:r>
              <a:rPr lang="fr-FR" dirty="0" smtClean="0">
                <a:solidFill>
                  <a:srgbClr val="FFFF00"/>
                </a:solidFill>
              </a:rPr>
              <a:t>Ex : </a:t>
            </a:r>
            <a:r>
              <a:rPr lang="fr-FR" dirty="0" err="1" smtClean="0">
                <a:solidFill>
                  <a:srgbClr val="FFFF00"/>
                </a:solidFill>
              </a:rPr>
              <a:t>Athymil</a:t>
            </a:r>
            <a:r>
              <a:rPr lang="fr-FR" dirty="0" smtClean="0">
                <a:solidFill>
                  <a:srgbClr val="FFFF00"/>
                </a:solidFill>
              </a:rPr>
              <a:t> -&gt; </a:t>
            </a:r>
            <a:r>
              <a:rPr lang="fr-FR" dirty="0" err="1" smtClean="0">
                <a:solidFill>
                  <a:srgbClr val="FFFF00"/>
                </a:solidFill>
              </a:rPr>
              <a:t>Laroxyl</a:t>
            </a:r>
            <a:r>
              <a:rPr lang="fr-FR" dirty="0" smtClean="0">
                <a:solidFill>
                  <a:srgbClr val="FFFF00"/>
                </a:solidFill>
              </a:rPr>
              <a:t> (ATD tricyclique prescrit en 1ere intention dans les douleurs neurogénes. </a:t>
            </a:r>
          </a:p>
          <a:p>
            <a:pPr lvl="1" algn="just">
              <a:buNone/>
            </a:pPr>
            <a:r>
              <a:rPr lang="fr-FR" dirty="0" smtClean="0">
                <a:solidFill>
                  <a:srgbClr val="FFFF00"/>
                </a:solidFill>
              </a:rPr>
              <a:t>▫ Ex : </a:t>
            </a:r>
            <a:r>
              <a:rPr lang="fr-FR" dirty="0" err="1" smtClean="0">
                <a:solidFill>
                  <a:srgbClr val="FFFF00"/>
                </a:solidFill>
              </a:rPr>
              <a:t>Neurontin</a:t>
            </a:r>
            <a:r>
              <a:rPr lang="fr-FR" dirty="0" smtClean="0">
                <a:solidFill>
                  <a:srgbClr val="FFFF00"/>
                </a:solidFill>
              </a:rPr>
              <a:t> -&gt; augmenter les doses ou switcher pour </a:t>
            </a:r>
            <a:r>
              <a:rPr lang="fr-FR" dirty="0" err="1" smtClean="0">
                <a:solidFill>
                  <a:srgbClr val="FFFF00"/>
                </a:solidFill>
              </a:rPr>
              <a:t>Lyrica</a:t>
            </a:r>
            <a:r>
              <a:rPr lang="fr-FR" dirty="0" smtClean="0">
                <a:solidFill>
                  <a:srgbClr val="FFFF00"/>
                </a:solidFill>
              </a:rPr>
              <a:t> (Autre antiépileptique prescrit en 1ere intention dans les douleurs neurogénes. </a:t>
            </a:r>
          </a:p>
          <a:p>
            <a:pPr algn="just">
              <a:buFont typeface="Wingdings" pitchFamily="2" charset="2"/>
              <a:buChar char="Ø"/>
            </a:pPr>
            <a:r>
              <a:rPr lang="fr-FR" dirty="0" smtClean="0"/>
              <a:t>Sevrage morphinique :  En milieu hospitalier.</a:t>
            </a:r>
          </a:p>
          <a:p>
            <a:pPr algn="just">
              <a:buNone/>
            </a:pPr>
            <a:r>
              <a:rPr lang="fr-FR" dirty="0" smtClean="0"/>
              <a:t> </a:t>
            </a:r>
          </a:p>
          <a:p>
            <a:pPr algn="just">
              <a:buFont typeface="Wingdings" pitchFamily="2" charset="2"/>
              <a:buChar char="Ø"/>
            </a:pPr>
            <a:r>
              <a:rPr lang="fr-FR" dirty="0" smtClean="0"/>
              <a:t>Utiliser d’autres voies : Voie intra </a:t>
            </a:r>
            <a:r>
              <a:rPr lang="fr-FR" dirty="0" err="1" smtClean="0"/>
              <a:t>cérébroventriculaire</a:t>
            </a:r>
            <a:r>
              <a:rPr lang="fr-FR" dirty="0" smtClean="0"/>
              <a:t> .</a:t>
            </a:r>
          </a:p>
          <a:p>
            <a:pPr algn="just"/>
            <a:endParaRPr lang="fr-FR" dirty="0" smtClean="0"/>
          </a:p>
          <a:p>
            <a:pPr algn="just">
              <a:buFont typeface="Wingdings" pitchFamily="2" charset="2"/>
              <a:buChar char="Ø"/>
            </a:pPr>
            <a:r>
              <a:rPr lang="fr-FR" dirty="0" smtClean="0"/>
              <a:t> Essai traitement  non médicamenteux : </a:t>
            </a:r>
          </a:p>
          <a:p>
            <a:pPr lvl="1" algn="just">
              <a:buNone/>
            </a:pPr>
            <a:r>
              <a:rPr lang="fr-FR" dirty="0" smtClean="0"/>
              <a:t>  </a:t>
            </a:r>
            <a:r>
              <a:rPr lang="fr-FR" dirty="0" smtClean="0">
                <a:solidFill>
                  <a:srgbClr val="FFFF00"/>
                </a:solidFill>
              </a:rPr>
              <a:t>▫ Neurostimulation transcutanée (territoire cubital) </a:t>
            </a:r>
          </a:p>
          <a:p>
            <a:pPr lvl="1" algn="just">
              <a:buNone/>
            </a:pPr>
            <a:r>
              <a:rPr lang="fr-FR" dirty="0" smtClean="0">
                <a:solidFill>
                  <a:srgbClr val="FFFF00"/>
                </a:solidFill>
              </a:rPr>
              <a:t>  ▫ Psychothérapie</a:t>
            </a:r>
            <a:endParaRPr lang="fr-FR" dirty="0">
              <a:solidFill>
                <a:srgbClr val="FFFF00"/>
              </a:solidFill>
            </a:endParaRPr>
          </a:p>
        </p:txBody>
      </p:sp>
      <p:sp>
        <p:nvSpPr>
          <p:cNvPr id="4" name="Titre 1"/>
          <p:cNvSpPr txBox="1">
            <a:spLocks/>
          </p:cNvSpPr>
          <p:nvPr/>
        </p:nvSpPr>
        <p:spPr>
          <a:xfrm>
            <a:off x="7072330" y="71414"/>
            <a:ext cx="1928826" cy="500066"/>
          </a:xfrm>
          <a:prstGeom prst="rect">
            <a:avLst/>
          </a:prstGeom>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0">
            <a:schemeClr val="accent2"/>
          </a:lnRef>
          <a:fillRef idx="3">
            <a:schemeClr val="accent2"/>
          </a:fillRef>
          <a:effectRef idx="3">
            <a:schemeClr val="accent2"/>
          </a:effectRef>
          <a:fontRef idx="minor">
            <a:schemeClr val="lt1"/>
          </a:fontRef>
        </p:style>
        <p:txBody>
          <a:bodyPr vert="horz" lIns="91440" tIns="45720" rIns="91440" bIns="45720" rtlCol="0" anchor="ctr">
            <a:normAutofit fontScale="9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2800" b="1" i="0" u="none" strike="noStrike" kern="1200" cap="none" spc="0" normalizeH="0" baseline="0" noProof="0" dirty="0" smtClean="0">
                <a:ln>
                  <a:noFill/>
                </a:ln>
                <a:solidFill>
                  <a:schemeClr val="lt1"/>
                </a:solidFill>
                <a:effectLst/>
                <a:uLnTx/>
                <a:uFillTx/>
                <a:latin typeface="+mn-lt"/>
                <a:ea typeface="+mn-ea"/>
                <a:cs typeface="+mn-cs"/>
              </a:rPr>
              <a:t>Réponse</a:t>
            </a:r>
            <a:r>
              <a:rPr kumimoji="0" lang="fr-FR" sz="3600" b="1" i="0" u="none" strike="noStrike" kern="1200" cap="none" spc="0" normalizeH="0" baseline="0" noProof="0" dirty="0" smtClean="0">
                <a:ln>
                  <a:noFill/>
                </a:ln>
                <a:solidFill>
                  <a:schemeClr val="lt1"/>
                </a:solidFill>
                <a:effectLst/>
                <a:uLnTx/>
                <a:uFillTx/>
                <a:latin typeface="+mn-lt"/>
                <a:ea typeface="+mn-ea"/>
                <a:cs typeface="+mn-cs"/>
              </a:rPr>
              <a:t> </a:t>
            </a:r>
            <a:r>
              <a:rPr kumimoji="0" lang="fr-FR" sz="2800" b="1" i="0" u="none" strike="noStrike" kern="1200" cap="none" spc="0" normalizeH="0" baseline="0" noProof="0" dirty="0" smtClean="0">
                <a:ln>
                  <a:noFill/>
                </a:ln>
                <a:solidFill>
                  <a:schemeClr val="lt1"/>
                </a:solidFill>
                <a:effectLst/>
                <a:uLnTx/>
                <a:uFillTx/>
                <a:latin typeface="+mn-lt"/>
                <a:ea typeface="+mn-ea"/>
                <a:cs typeface="+mn-cs"/>
              </a:rPr>
              <a:t>Q8:</a:t>
            </a:r>
            <a:endParaRPr kumimoji="0" lang="fr-FR" sz="3600" b="1" i="0" u="none" strike="noStrike" kern="1200" cap="none" spc="0" normalizeH="0" baseline="0" noProof="0" dirty="0">
              <a:ln>
                <a:noFill/>
              </a:ln>
              <a:solidFill>
                <a:schemeClr val="lt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 y="285752"/>
            <a:ext cx="9001188" cy="6500834"/>
          </a:xfrm>
        </p:spPr>
        <p:txBody>
          <a:bodyPr>
            <a:normAutofit/>
          </a:bodyPr>
          <a:lstStyle/>
          <a:p>
            <a:pPr algn="just"/>
            <a:r>
              <a:rPr lang="fr-FR" sz="2800" dirty="0" smtClean="0"/>
              <a:t>Monsieur B.S, âgé de 45 ans, a été admis  cette semaine dans le  service d’oncologie pour douleurs intenses, évoluant depuis 3 mois , d’origine cancéreuse, mal calmées  par son traitement habituel .</a:t>
            </a:r>
          </a:p>
          <a:p>
            <a:pPr algn="just"/>
            <a:endParaRPr lang="fr-FR" sz="2800" dirty="0" smtClean="0"/>
          </a:p>
          <a:p>
            <a:pPr algn="just"/>
            <a:r>
              <a:rPr lang="fr-FR" sz="2800" dirty="0" smtClean="0"/>
              <a:t>L’histoire de la maladie de ce patient aux antécédents de diabète insulinodépendant  remonte à janvier 2010, date à laquelle est diagnostiqué un carcinome </a:t>
            </a:r>
            <a:r>
              <a:rPr lang="fr-FR" sz="2800" dirty="0" err="1" smtClean="0"/>
              <a:t>épidermoïde</a:t>
            </a:r>
            <a:r>
              <a:rPr lang="fr-FR" sz="2800" dirty="0" smtClean="0"/>
              <a:t> de l’œsophage ayant  bénéficié d’une chirurgie d’exérèse suivie d’une radiothérapie puis d’une chimiothérapie. </a:t>
            </a:r>
          </a:p>
          <a:p>
            <a:pPr algn="just"/>
            <a:endParaRPr lang="fr-FR" sz="2800" dirty="0" smtClean="0"/>
          </a:p>
          <a:p>
            <a:pPr algn="just"/>
            <a:r>
              <a:rPr lang="fr-FR" sz="2800" dirty="0" smtClean="0"/>
              <a:t>Après un intervalle libre asymptomatique, Monsieur B.S voit apparaître en octobre 2012 des douleurs intéressant la région </a:t>
            </a:r>
            <a:r>
              <a:rPr lang="fr-FR" sz="2800" dirty="0" err="1" smtClean="0"/>
              <a:t>latéro</a:t>
            </a:r>
            <a:r>
              <a:rPr lang="fr-FR" sz="2800" dirty="0" smtClean="0"/>
              <a:t>-thoracique droite.</a:t>
            </a:r>
            <a:endParaRPr lang="fr-FR"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2844" y="285728"/>
            <a:ext cx="8715436" cy="5840435"/>
          </a:xfrm>
        </p:spPr>
        <p:txBody>
          <a:bodyPr>
            <a:noAutofit/>
          </a:bodyPr>
          <a:lstStyle/>
          <a:p>
            <a:pPr algn="just"/>
            <a:r>
              <a:rPr lang="fr-FR" sz="2800" dirty="0" smtClean="0"/>
              <a:t>Un nouveau bilan est alors effectué et permet de mettre en évidence l’existence d’une masse pulmonaire de l’apex droit, récidive de la lésion néoplasique.</a:t>
            </a:r>
          </a:p>
          <a:p>
            <a:pPr algn="just"/>
            <a:endParaRPr lang="fr-FR" sz="2800" dirty="0" smtClean="0"/>
          </a:p>
          <a:p>
            <a:pPr algn="just"/>
            <a:r>
              <a:rPr lang="fr-FR" sz="2800" dirty="0" smtClean="0"/>
              <a:t>Un nouveau traitement par radiothérapie et chimiothérapie est alors entrepris. Malgré ce traitement, la lésion reste évolutive et le syndrome douloureux persiste et s’amplifie.</a:t>
            </a:r>
          </a:p>
          <a:p>
            <a:pPr algn="just"/>
            <a:endParaRPr lang="fr-FR" sz="2800" dirty="0" smtClean="0"/>
          </a:p>
          <a:p>
            <a:pPr algn="just"/>
            <a:r>
              <a:rPr lang="fr-FR" sz="2800" dirty="0" smtClean="0"/>
              <a:t> Le patient se plaint en effet de douleurs thoraciques importantes décrites à type de « déchirure », souvent </a:t>
            </a:r>
            <a:r>
              <a:rPr lang="fr-FR" sz="2800" dirty="0" err="1" smtClean="0"/>
              <a:t>insomniantes</a:t>
            </a:r>
            <a:r>
              <a:rPr lang="fr-FR" sz="2800" dirty="0" smtClean="0"/>
              <a:t>, de caractère mécanique et facilement exacerbées par l’inspiration profonde ou les efforts de toux</a:t>
            </a:r>
            <a:endParaRPr lang="fr-FR"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0">
            <a:schemeClr val="accent2"/>
          </a:lnRef>
          <a:fillRef idx="3">
            <a:schemeClr val="accent2"/>
          </a:fillRef>
          <a:effectRef idx="3">
            <a:schemeClr val="accent2"/>
          </a:effectRef>
          <a:fontRef idx="minor">
            <a:schemeClr val="lt1"/>
          </a:fontRef>
        </p:style>
        <p:txBody>
          <a:bodyPr vert="horz" lIns="91440" tIns="45720" rIns="91440" bIns="45720" rtlCol="0" anchor="ctr">
            <a:normAutofit/>
          </a:bodyPr>
          <a:lstStyle/>
          <a:p>
            <a:r>
              <a:rPr lang="fr-FR" dirty="0" smtClean="0"/>
              <a:t>Question 1 : </a:t>
            </a:r>
            <a:endParaRPr lang="fr-FR" dirty="0">
              <a:solidFill>
                <a:schemeClr val="lt1"/>
              </a:solidFill>
              <a:latin typeface="+mn-lt"/>
              <a:ea typeface="+mn-ea"/>
              <a:cs typeface="+mn-cs"/>
            </a:endParaRPr>
          </a:p>
        </p:txBody>
      </p:sp>
      <p:sp>
        <p:nvSpPr>
          <p:cNvPr id="3" name="Espace réservé du contenu 2"/>
          <p:cNvSpPr>
            <a:spLocks noGrp="1"/>
          </p:cNvSpPr>
          <p:nvPr>
            <p:ph idx="1"/>
          </p:nvPr>
        </p:nvSpPr>
        <p:spPr>
          <a:xfrm>
            <a:off x="457200" y="1903433"/>
            <a:ext cx="8229600" cy="4525963"/>
          </a:xfrm>
        </p:spPr>
        <p:txBody>
          <a:bodyPr/>
          <a:lstStyle/>
          <a:p>
            <a:pPr algn="just"/>
            <a:r>
              <a:rPr lang="fr-FR" dirty="0" smtClean="0"/>
              <a:t>De quel(s) type(s) de douleurs Monsieur B.S. se plaint-il ? </a:t>
            </a:r>
          </a:p>
          <a:p>
            <a:pPr algn="just"/>
            <a:r>
              <a:rPr lang="fr-FR" dirty="0" smtClean="0"/>
              <a:t>Quels en sont les mécanismes générateurs ? </a:t>
            </a: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072330" y="71414"/>
            <a:ext cx="1928826" cy="500066"/>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0">
            <a:schemeClr val="accent2"/>
          </a:lnRef>
          <a:fillRef idx="3">
            <a:schemeClr val="accent2"/>
          </a:fillRef>
          <a:effectRef idx="3">
            <a:schemeClr val="accent2"/>
          </a:effectRef>
          <a:fontRef idx="minor">
            <a:schemeClr val="lt1"/>
          </a:fontRef>
        </p:style>
        <p:txBody>
          <a:bodyPr vert="horz" lIns="91440" tIns="45720" rIns="91440" bIns="45720" rtlCol="0" anchor="ctr">
            <a:normAutofit fontScale="90000"/>
          </a:bodyPr>
          <a:lstStyle/>
          <a:p>
            <a:r>
              <a:rPr lang="fr-FR" sz="2800" b="1" dirty="0" smtClean="0">
                <a:solidFill>
                  <a:schemeClr val="lt1"/>
                </a:solidFill>
                <a:latin typeface="+mn-lt"/>
                <a:ea typeface="+mn-ea"/>
                <a:cs typeface="+mn-cs"/>
              </a:rPr>
              <a:t>Réponse</a:t>
            </a:r>
            <a:r>
              <a:rPr lang="fr-FR" sz="3600" b="1" dirty="0" smtClean="0">
                <a:solidFill>
                  <a:schemeClr val="lt1"/>
                </a:solidFill>
                <a:latin typeface="+mn-lt"/>
                <a:ea typeface="+mn-ea"/>
                <a:cs typeface="+mn-cs"/>
              </a:rPr>
              <a:t> </a:t>
            </a:r>
            <a:r>
              <a:rPr lang="fr-FR" sz="2800" b="1" dirty="0" smtClean="0">
                <a:solidFill>
                  <a:schemeClr val="lt1"/>
                </a:solidFill>
                <a:latin typeface="+mn-lt"/>
                <a:ea typeface="+mn-ea"/>
                <a:cs typeface="+mn-cs"/>
              </a:rPr>
              <a:t>Q1:</a:t>
            </a:r>
            <a:endParaRPr lang="fr-FR" sz="3600" b="1" dirty="0">
              <a:solidFill>
                <a:schemeClr val="lt1"/>
              </a:solidFill>
              <a:latin typeface="+mn-lt"/>
              <a:ea typeface="+mn-ea"/>
              <a:cs typeface="+mn-cs"/>
            </a:endParaRPr>
          </a:p>
        </p:txBody>
      </p:sp>
      <p:sp>
        <p:nvSpPr>
          <p:cNvPr id="3" name="Espace réservé du contenu 2"/>
          <p:cNvSpPr>
            <a:spLocks noGrp="1"/>
          </p:cNvSpPr>
          <p:nvPr>
            <p:ph idx="1"/>
          </p:nvPr>
        </p:nvSpPr>
        <p:spPr>
          <a:xfrm>
            <a:off x="285720" y="571504"/>
            <a:ext cx="8643998" cy="6572272"/>
          </a:xfrm>
        </p:spPr>
        <p:txBody>
          <a:bodyPr>
            <a:noAutofit/>
          </a:bodyPr>
          <a:lstStyle/>
          <a:p>
            <a:pPr algn="just">
              <a:buFont typeface="Wingdings" pitchFamily="2" charset="2"/>
              <a:buChar char="Ø"/>
            </a:pPr>
            <a:r>
              <a:rPr lang="fr-FR" sz="2400" dirty="0" smtClean="0"/>
              <a:t>Douleur chronique:                            Douleur  aigue </a:t>
            </a:r>
          </a:p>
          <a:p>
            <a:pPr marL="914400" lvl="1" indent="-514350" algn="just">
              <a:buFont typeface="+mj-lt"/>
              <a:buAutoNum type="arabicPeriod"/>
            </a:pPr>
            <a:r>
              <a:rPr lang="fr-FR" sz="2400" dirty="0" smtClean="0">
                <a:solidFill>
                  <a:srgbClr val="FFFF00"/>
                </a:solidFill>
              </a:rPr>
              <a:t>Permanente                                1. Transitoire </a:t>
            </a:r>
          </a:p>
          <a:p>
            <a:pPr marL="914400" lvl="1" indent="-514350" algn="just">
              <a:buFont typeface="+mj-lt"/>
              <a:buAutoNum type="arabicPeriod"/>
            </a:pPr>
            <a:r>
              <a:rPr lang="fr-FR" sz="2400" dirty="0" smtClean="0">
                <a:solidFill>
                  <a:srgbClr val="FFFF00"/>
                </a:solidFill>
              </a:rPr>
              <a:t>Répétitive </a:t>
            </a:r>
          </a:p>
          <a:p>
            <a:pPr marL="914400" lvl="1" indent="-514350" algn="just">
              <a:buFont typeface="+mj-lt"/>
              <a:buAutoNum type="arabicPeriod"/>
            </a:pPr>
            <a:endParaRPr lang="fr-FR" sz="1400" dirty="0" smtClean="0">
              <a:solidFill>
                <a:srgbClr val="FFFF00"/>
              </a:solidFill>
            </a:endParaRPr>
          </a:p>
          <a:p>
            <a:pPr algn="just">
              <a:buFont typeface="Wingdings" pitchFamily="2" charset="2"/>
              <a:buChar char="Ø"/>
            </a:pPr>
            <a:r>
              <a:rPr lang="fr-FR" sz="2400" dirty="0" smtClean="0"/>
              <a:t>Douleurs par excès de stimulations nociceptives : chaire  abimée</a:t>
            </a:r>
          </a:p>
          <a:p>
            <a:pPr marL="914400" lvl="1" indent="-514350" algn="just">
              <a:buFont typeface="+mj-lt"/>
              <a:buAutoNum type="arabicPeriod"/>
            </a:pPr>
            <a:r>
              <a:rPr lang="fr-FR" sz="2400" dirty="0" smtClean="0">
                <a:solidFill>
                  <a:srgbClr val="FFFF00"/>
                </a:solidFill>
              </a:rPr>
              <a:t>Composante mécanique </a:t>
            </a:r>
          </a:p>
          <a:p>
            <a:pPr marL="914400" lvl="1" indent="-514350" algn="just">
              <a:buFont typeface="+mj-lt"/>
              <a:buAutoNum type="arabicPeriod"/>
            </a:pPr>
            <a:r>
              <a:rPr lang="fr-FR" sz="2400" dirty="0" smtClean="0">
                <a:solidFill>
                  <a:srgbClr val="FFFF00"/>
                </a:solidFill>
              </a:rPr>
              <a:t>Majorées lors de la mobilisation / inspiration / toux.</a:t>
            </a:r>
          </a:p>
          <a:p>
            <a:pPr marL="914400" lvl="1" indent="-514350" algn="just">
              <a:buFont typeface="+mj-lt"/>
              <a:buAutoNum type="arabicPeriod"/>
            </a:pPr>
            <a:r>
              <a:rPr lang="fr-FR" sz="2400" dirty="0" smtClean="0">
                <a:solidFill>
                  <a:srgbClr val="FFFF00"/>
                </a:solidFill>
              </a:rPr>
              <a:t> </a:t>
            </a:r>
            <a:r>
              <a:rPr lang="fr-FR" altLang="fr-FR" sz="2400" dirty="0" smtClean="0">
                <a:solidFill>
                  <a:srgbClr val="FFFF00"/>
                </a:solidFill>
              </a:rPr>
              <a:t>Pas de dysfonction des voies de transmission de la douleur. </a:t>
            </a:r>
          </a:p>
          <a:p>
            <a:pPr marL="914400" lvl="1" indent="-514350" algn="just">
              <a:buNone/>
            </a:pPr>
            <a:endParaRPr lang="fr-FR" sz="2400" dirty="0" smtClean="0">
              <a:solidFill>
                <a:srgbClr val="FFFF00"/>
              </a:solidFill>
            </a:endParaRPr>
          </a:p>
          <a:p>
            <a:pPr algn="just">
              <a:buNone/>
            </a:pPr>
            <a:r>
              <a:rPr lang="fr-FR" sz="2400" dirty="0" smtClean="0"/>
              <a:t>     Douleur  neurogéne :  nerf abimé</a:t>
            </a:r>
          </a:p>
          <a:p>
            <a:pPr algn="just"/>
            <a:endParaRPr lang="fr-FR" sz="2000" dirty="0" smtClean="0"/>
          </a:p>
          <a:p>
            <a:pPr algn="just"/>
            <a:endParaRPr lang="fr-FR" sz="2000" dirty="0" smtClean="0"/>
          </a:p>
          <a:p>
            <a:pPr algn="just">
              <a:buFont typeface="Wingdings" pitchFamily="2" charset="2"/>
              <a:buChar char="Ø"/>
            </a:pPr>
            <a:r>
              <a:rPr lang="fr-FR" altLang="fr-FR" sz="2400" dirty="0" smtClean="0"/>
              <a:t> </a:t>
            </a:r>
            <a:r>
              <a:rPr lang="fr-FR" sz="2400" dirty="0" smtClean="0"/>
              <a:t>Mécanisme : hyperactivité des fibres de petit calibre </a:t>
            </a:r>
          </a:p>
          <a:p>
            <a:pPr marL="914400" lvl="1" indent="-514350" algn="just">
              <a:buFont typeface="+mj-lt"/>
              <a:buAutoNum type="arabicPeriod"/>
            </a:pPr>
            <a:r>
              <a:rPr lang="fr-FR" sz="2400" dirty="0" smtClean="0">
                <a:solidFill>
                  <a:srgbClr val="FFFF00"/>
                </a:solidFill>
              </a:rPr>
              <a:t>Ici du à la progression tumorale</a:t>
            </a:r>
            <a:endParaRPr lang="fr-FR" sz="2400" dirty="0">
              <a:solidFill>
                <a:srgbClr val="FFFF00"/>
              </a:solidFill>
            </a:endParaRPr>
          </a:p>
        </p:txBody>
      </p:sp>
      <p:sp>
        <p:nvSpPr>
          <p:cNvPr id="4" name="Différent de 3"/>
          <p:cNvSpPr/>
          <p:nvPr/>
        </p:nvSpPr>
        <p:spPr>
          <a:xfrm>
            <a:off x="3657600" y="942964"/>
            <a:ext cx="914400" cy="414334"/>
          </a:xfrm>
          <a:prstGeom prst="mathNotEqual">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fr-FR">
              <a:solidFill>
                <a:schemeClr val="tx1"/>
              </a:solidFill>
            </a:endParaRPr>
          </a:p>
        </p:txBody>
      </p:sp>
      <p:sp>
        <p:nvSpPr>
          <p:cNvPr id="5" name="Différent de 4"/>
          <p:cNvSpPr/>
          <p:nvPr/>
        </p:nvSpPr>
        <p:spPr>
          <a:xfrm>
            <a:off x="3786182" y="4000504"/>
            <a:ext cx="914400" cy="428628"/>
          </a:xfrm>
          <a:prstGeom prst="mathNotEqual">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fr-FR" sz="1600">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0">
            <a:schemeClr val="accent2"/>
          </a:lnRef>
          <a:fillRef idx="3">
            <a:schemeClr val="accent2"/>
          </a:fillRef>
          <a:effectRef idx="3">
            <a:schemeClr val="accent2"/>
          </a:effectRef>
          <a:fontRef idx="minor">
            <a:schemeClr val="lt1"/>
          </a:fontRef>
        </p:style>
        <p:txBody>
          <a:bodyPr vert="horz" lIns="91440" tIns="45720" rIns="91440" bIns="45720" rtlCol="0" anchor="ctr">
            <a:normAutofit/>
          </a:bodyPr>
          <a:lstStyle/>
          <a:p>
            <a:r>
              <a:rPr lang="fr-FR" sz="3600" dirty="0" smtClean="0"/>
              <a:t>Question 2 : </a:t>
            </a:r>
            <a:endParaRPr lang="fr-FR" sz="2500" b="1" dirty="0">
              <a:solidFill>
                <a:schemeClr val="lt1"/>
              </a:solidFill>
              <a:latin typeface="+mn-lt"/>
              <a:ea typeface="+mn-ea"/>
              <a:cs typeface="+mn-cs"/>
            </a:endParaRPr>
          </a:p>
        </p:txBody>
      </p:sp>
      <p:sp>
        <p:nvSpPr>
          <p:cNvPr id="3" name="Espace réservé du contenu 2"/>
          <p:cNvSpPr>
            <a:spLocks noGrp="1"/>
          </p:cNvSpPr>
          <p:nvPr>
            <p:ph idx="1"/>
          </p:nvPr>
        </p:nvSpPr>
        <p:spPr>
          <a:xfrm>
            <a:off x="457200" y="1903433"/>
            <a:ext cx="8229600" cy="4525963"/>
          </a:xfrm>
        </p:spPr>
        <p:txBody>
          <a:bodyPr/>
          <a:lstStyle/>
          <a:p>
            <a:pPr algn="just"/>
            <a:r>
              <a:rPr lang="fr-FR" dirty="0" smtClean="0"/>
              <a:t>Quels sont les grands principes du traitement des douleurs cancéreuses liées à un excès de stimulation nociceptive ?</a:t>
            </a: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7072330" y="71414"/>
            <a:ext cx="1928826" cy="500066"/>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0">
            <a:schemeClr val="accent2"/>
          </a:lnRef>
          <a:fillRef idx="3">
            <a:schemeClr val="accent2"/>
          </a:fillRef>
          <a:effectRef idx="3">
            <a:schemeClr val="accent2"/>
          </a:effectRef>
          <a:fontRef idx="minor">
            <a:schemeClr val="lt1"/>
          </a:fontRef>
        </p:style>
        <p:txBody>
          <a:bodyPr vert="horz" lIns="91440" tIns="45720" rIns="91440" bIns="45720" rtlCol="0" anchor="ctr">
            <a:normAutofit fontScale="90000"/>
          </a:bodyPr>
          <a:lstStyle/>
          <a:p>
            <a:r>
              <a:rPr lang="fr-FR" sz="2800" b="1" dirty="0" smtClean="0">
                <a:solidFill>
                  <a:schemeClr val="lt1"/>
                </a:solidFill>
                <a:latin typeface="+mn-lt"/>
                <a:ea typeface="+mn-ea"/>
                <a:cs typeface="+mn-cs"/>
              </a:rPr>
              <a:t>Réponse</a:t>
            </a:r>
            <a:r>
              <a:rPr lang="fr-FR" sz="3600" b="1" dirty="0" smtClean="0">
                <a:solidFill>
                  <a:schemeClr val="lt1"/>
                </a:solidFill>
                <a:latin typeface="+mn-lt"/>
                <a:ea typeface="+mn-ea"/>
                <a:cs typeface="+mn-cs"/>
              </a:rPr>
              <a:t> </a:t>
            </a:r>
            <a:r>
              <a:rPr lang="fr-FR" sz="2800" b="1" dirty="0" smtClean="0">
                <a:solidFill>
                  <a:schemeClr val="lt1"/>
                </a:solidFill>
                <a:latin typeface="+mn-lt"/>
                <a:ea typeface="+mn-ea"/>
                <a:cs typeface="+mn-cs"/>
              </a:rPr>
              <a:t>Q2:</a:t>
            </a:r>
            <a:endParaRPr lang="fr-FR" sz="3600" b="1" dirty="0">
              <a:solidFill>
                <a:schemeClr val="lt1"/>
              </a:solidFill>
              <a:latin typeface="+mn-lt"/>
              <a:ea typeface="+mn-ea"/>
              <a:cs typeface="+mn-cs"/>
            </a:endParaRPr>
          </a:p>
        </p:txBody>
      </p:sp>
      <p:pic>
        <p:nvPicPr>
          <p:cNvPr id="19458" name="Picture 2" descr="Résultat de recherche d'images pour &quot;paliers de l'oms&quot;"/>
          <p:cNvPicPr>
            <a:picLocks noGrp="1" noChangeAspect="1" noChangeArrowheads="1"/>
          </p:cNvPicPr>
          <p:nvPr>
            <p:ph idx="1"/>
          </p:nvPr>
        </p:nvPicPr>
        <p:blipFill>
          <a:blip r:embed="rId2"/>
          <a:srcRect/>
          <a:stretch>
            <a:fillRect/>
          </a:stretch>
        </p:blipFill>
        <p:spPr bwMode="auto">
          <a:xfrm>
            <a:off x="642910" y="1714488"/>
            <a:ext cx="8215370" cy="5000660"/>
          </a:xfrm>
          <a:prstGeom prst="rect">
            <a:avLst/>
          </a:prstGeom>
          <a:noFill/>
        </p:spPr>
      </p:pic>
      <p:sp>
        <p:nvSpPr>
          <p:cNvPr id="9" name="Rectangle 8"/>
          <p:cNvSpPr/>
          <p:nvPr/>
        </p:nvSpPr>
        <p:spPr>
          <a:xfrm>
            <a:off x="642910" y="1571612"/>
            <a:ext cx="8215370" cy="71438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600" b="1" dirty="0" smtClean="0">
                <a:solidFill>
                  <a:srgbClr val="002060"/>
                </a:solidFill>
              </a:rPr>
              <a:t>3 Paliers </a:t>
            </a:r>
            <a:endParaRPr lang="fr-FR" sz="3600" b="1" dirty="0">
              <a:solidFill>
                <a:srgbClr val="002060"/>
              </a:solidFill>
            </a:endParaRPr>
          </a:p>
        </p:txBody>
      </p:sp>
      <p:sp>
        <p:nvSpPr>
          <p:cNvPr id="10" name="Rectangle 9"/>
          <p:cNvSpPr/>
          <p:nvPr/>
        </p:nvSpPr>
        <p:spPr>
          <a:xfrm>
            <a:off x="5872178" y="1285860"/>
            <a:ext cx="2986102" cy="571504"/>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fr-FR" sz="2400" dirty="0" smtClean="0"/>
              <a:t>Paliers de l’OMS</a:t>
            </a:r>
            <a:endParaRPr lang="fr-FR" sz="2400" dirty="0"/>
          </a:p>
        </p:txBody>
      </p:sp>
      <p:sp>
        <p:nvSpPr>
          <p:cNvPr id="11" name="Rectangle 10"/>
          <p:cNvSpPr/>
          <p:nvPr/>
        </p:nvSpPr>
        <p:spPr>
          <a:xfrm>
            <a:off x="642910" y="1285860"/>
            <a:ext cx="2986102" cy="571504"/>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fr-FR" sz="2400" dirty="0" smtClean="0"/>
              <a:t>Excès nociception </a:t>
            </a:r>
            <a:endParaRPr lang="fr-FR" sz="2400" dirty="0"/>
          </a:p>
        </p:txBody>
      </p:sp>
      <p:sp>
        <p:nvSpPr>
          <p:cNvPr id="8" name="Flèche droite 7"/>
          <p:cNvSpPr/>
          <p:nvPr/>
        </p:nvSpPr>
        <p:spPr>
          <a:xfrm>
            <a:off x="4286248" y="1301294"/>
            <a:ext cx="978408" cy="484632"/>
          </a:xfrm>
          <a:prstGeom prst="rightArrow">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just"/>
            <a:r>
              <a:rPr lang="fr-FR" dirty="0" smtClean="0"/>
              <a:t>Monsieur B.S bénéficie en outre d’un traitement par </a:t>
            </a:r>
            <a:r>
              <a:rPr lang="fr-FR" dirty="0" err="1" smtClean="0"/>
              <a:t>Efferalgan</a:t>
            </a:r>
            <a:r>
              <a:rPr lang="fr-FR" dirty="0" smtClean="0"/>
              <a:t> </a:t>
            </a:r>
            <a:r>
              <a:rPr lang="fr-FR" dirty="0" err="1" smtClean="0"/>
              <a:t>Codéiné</a:t>
            </a:r>
            <a:r>
              <a:rPr lang="fr-FR" dirty="0" smtClean="0"/>
              <a:t> à dose maximale qui ne permet pas de soulagement suffisant du syndrome douloureux </a:t>
            </a:r>
          </a:p>
          <a:p>
            <a:pPr algn="just"/>
            <a:r>
              <a:rPr lang="fr-FR" dirty="0" smtClean="0"/>
              <a:t>Il justifie donc d’un traitement par une substance de palier supérieur.</a:t>
            </a:r>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249</TotalTime>
  <Words>1183</Words>
  <Application>Microsoft Office PowerPoint</Application>
  <PresentationFormat>Affichage à l'écran (4:3)</PresentationFormat>
  <Paragraphs>139</Paragraphs>
  <Slides>25</Slides>
  <Notes>0</Notes>
  <HiddenSlides>0</HiddenSlides>
  <MMClips>0</MMClips>
  <ScaleCrop>false</ScaleCrop>
  <HeadingPairs>
    <vt:vector size="4" baseType="variant">
      <vt:variant>
        <vt:lpstr>Thème</vt:lpstr>
      </vt:variant>
      <vt:variant>
        <vt:i4>1</vt:i4>
      </vt:variant>
      <vt:variant>
        <vt:lpstr>Titres des diapositives</vt:lpstr>
      </vt:variant>
      <vt:variant>
        <vt:i4>25</vt:i4>
      </vt:variant>
    </vt:vector>
  </HeadingPairs>
  <TitlesOfParts>
    <vt:vector size="26" baseType="lpstr">
      <vt:lpstr>Thème Office</vt:lpstr>
      <vt:lpstr>Cas clinique  Bases du traitement de la Douleur</vt:lpstr>
      <vt:lpstr>Diapositive 2</vt:lpstr>
      <vt:lpstr>Diapositive 3</vt:lpstr>
      <vt:lpstr>Diapositive 4</vt:lpstr>
      <vt:lpstr>Question 1 : </vt:lpstr>
      <vt:lpstr>Réponse Q1:</vt:lpstr>
      <vt:lpstr>Question 2 : </vt:lpstr>
      <vt:lpstr>Réponse Q2:</vt:lpstr>
      <vt:lpstr>Diapositive 9</vt:lpstr>
      <vt:lpstr>Question 3 : </vt:lpstr>
      <vt:lpstr>Réponse Q3:</vt:lpstr>
      <vt:lpstr>Diapositive 12</vt:lpstr>
      <vt:lpstr>Question 4 : </vt:lpstr>
      <vt:lpstr>Réponse Q4:</vt:lpstr>
      <vt:lpstr>Diapositive 15</vt:lpstr>
      <vt:lpstr>Diapositive 16</vt:lpstr>
      <vt:lpstr>Question 5 : </vt:lpstr>
      <vt:lpstr>Diapositive 18</vt:lpstr>
      <vt:lpstr>Question 6 : </vt:lpstr>
      <vt:lpstr>Diapositive 20</vt:lpstr>
      <vt:lpstr>Diapositive 21</vt:lpstr>
      <vt:lpstr>Question 7 : </vt:lpstr>
      <vt:lpstr>Diapositive 23</vt:lpstr>
      <vt:lpstr>Question 8 : </vt:lpstr>
      <vt:lpstr>Diapositive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 clinique / Douleur</dc:title>
  <dc:creator>Z</dc:creator>
  <cp:lastModifiedBy>Imagination Boy</cp:lastModifiedBy>
  <cp:revision>29</cp:revision>
  <dcterms:created xsi:type="dcterms:W3CDTF">2017-01-27T21:14:47Z</dcterms:created>
  <dcterms:modified xsi:type="dcterms:W3CDTF">2020-04-16T13:13:53Z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