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smtClean="0"/>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843B5CB2-B6F4-422D-BB07-88468576D964}" type="datetimeFigureOut">
              <a:rPr lang="fr-FR" smtClean="0"/>
              <a:t>04/03/2018</a:t>
            </a:fld>
            <a:endParaRPr lang="fr-F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fr-F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9AEA127-DF37-4FC8-9DF2-866FF31ED89D}" type="slidenum">
              <a:rPr lang="fr-FR" smtClean="0"/>
              <a:t>‹N°›</a:t>
            </a:fld>
            <a:endParaRPr lang="fr-F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6483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43B5CB2-B6F4-422D-BB07-88468576D964}" type="datetimeFigureOut">
              <a:rPr lang="fr-FR" smtClean="0"/>
              <a:t>04/03/2018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3463029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43B5CB2-B6F4-422D-BB07-88468576D964}" type="datetimeFigureOut">
              <a:rPr lang="fr-FR" smtClean="0"/>
              <a:t>04/03/2018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3696930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43B5CB2-B6F4-422D-BB07-88468576D964}" type="datetimeFigureOut">
              <a:rPr lang="fr-FR" smtClean="0"/>
              <a:t>04/03/2018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3120296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843B5CB2-B6F4-422D-BB07-88468576D964}" type="datetimeFigureOut">
              <a:rPr lang="fr-FR" smtClean="0"/>
              <a:t>04/03/2018</a:t>
            </a:fld>
            <a:endParaRPr lang="fr-F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fr-F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9AEA127-DF37-4FC8-9DF2-866FF31ED89D}" type="slidenum">
              <a:rPr lang="fr-FR" smtClean="0"/>
              <a:t>‹N°›</a:t>
            </a:fld>
            <a:endParaRPr lang="fr-F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9429236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43B5CB2-B6F4-422D-BB07-88468576D964}" type="datetimeFigureOut">
              <a:rPr lang="fr-FR" smtClean="0"/>
              <a:t>04/03/2018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1836336199"/>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43B5CB2-B6F4-422D-BB07-88468576D964}" type="datetimeFigureOut">
              <a:rPr lang="fr-FR" smtClean="0"/>
              <a:t>04/03/2018</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1084287486"/>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43B5CB2-B6F4-422D-BB07-88468576D964}" type="datetimeFigureOut">
              <a:rPr lang="fr-FR" smtClean="0"/>
              <a:t>04/03/2018</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218897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3B5CB2-B6F4-422D-BB07-88468576D964}" type="datetimeFigureOut">
              <a:rPr lang="fr-FR" smtClean="0"/>
              <a:t>04/03/2018</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1878131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smtClean="0"/>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843B5CB2-B6F4-422D-BB07-88468576D964}" type="datetimeFigureOut">
              <a:rPr lang="fr-FR" smtClean="0"/>
              <a:t>04/03/2018</a:t>
            </a:fld>
            <a:endParaRPr lang="fr-FR"/>
          </a:p>
        </p:txBody>
      </p:sp>
      <p:sp>
        <p:nvSpPr>
          <p:cNvPr id="6" name="Footer Placeholder 5"/>
          <p:cNvSpPr>
            <a:spLocks noGrp="1"/>
          </p:cNvSpPr>
          <p:nvPr>
            <p:ph type="ftr" sz="quarter" idx="11"/>
          </p:nvPr>
        </p:nvSpPr>
        <p:spPr>
          <a:xfrm>
            <a:off x="2103620" y="6375679"/>
            <a:ext cx="3482179" cy="345796"/>
          </a:xfrm>
        </p:spPr>
        <p:txBody>
          <a:bodyPr/>
          <a:lstStyle/>
          <a:p>
            <a:endParaRPr lang="fr-FR"/>
          </a:p>
        </p:txBody>
      </p:sp>
      <p:sp>
        <p:nvSpPr>
          <p:cNvPr id="7" name="Slide Number Placeholder 6"/>
          <p:cNvSpPr>
            <a:spLocks noGrp="1"/>
          </p:cNvSpPr>
          <p:nvPr>
            <p:ph type="sldNum" sz="quarter" idx="12"/>
          </p:nvPr>
        </p:nvSpPr>
        <p:spPr>
          <a:xfrm>
            <a:off x="5691014" y="6375679"/>
            <a:ext cx="1232456" cy="345796"/>
          </a:xfrm>
        </p:spPr>
        <p:txBody>
          <a:bodyPr/>
          <a:lstStyle/>
          <a:p>
            <a:fld id="{19AEA127-DF37-4FC8-9DF2-866FF31ED89D}" type="slidenum">
              <a:rPr lang="fr-FR" smtClean="0"/>
              <a:t>‹N°›</a:t>
            </a:fld>
            <a:endParaRPr lang="fr-F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14895342"/>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smtClean="0"/>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843B5CB2-B6F4-422D-BB07-88468576D964}" type="datetimeFigureOut">
              <a:rPr lang="fr-FR" smtClean="0"/>
              <a:t>04/03/2018</a:t>
            </a:fld>
            <a:endParaRPr lang="fr-FR"/>
          </a:p>
        </p:txBody>
      </p:sp>
      <p:sp>
        <p:nvSpPr>
          <p:cNvPr id="6" name="Footer Placeholder 5"/>
          <p:cNvSpPr>
            <a:spLocks noGrp="1"/>
          </p:cNvSpPr>
          <p:nvPr>
            <p:ph type="ftr" sz="quarter" idx="11"/>
          </p:nvPr>
        </p:nvSpPr>
        <p:spPr>
          <a:xfrm>
            <a:off x="2103621" y="6375679"/>
            <a:ext cx="3482178" cy="345796"/>
          </a:xfrm>
        </p:spPr>
        <p:txBody>
          <a:bodyPr/>
          <a:lstStyle/>
          <a:p>
            <a:endParaRPr lang="fr-FR"/>
          </a:p>
        </p:txBody>
      </p:sp>
      <p:sp>
        <p:nvSpPr>
          <p:cNvPr id="7" name="Slide Number Placeholder 6"/>
          <p:cNvSpPr>
            <a:spLocks noGrp="1"/>
          </p:cNvSpPr>
          <p:nvPr>
            <p:ph type="sldNum" sz="quarter" idx="12"/>
          </p:nvPr>
        </p:nvSpPr>
        <p:spPr>
          <a:xfrm>
            <a:off x="5687568" y="6375679"/>
            <a:ext cx="1234440" cy="345796"/>
          </a:xfrm>
        </p:spPr>
        <p:txBody>
          <a:bodyPr/>
          <a:lstStyle/>
          <a:p>
            <a:fld id="{19AEA127-DF37-4FC8-9DF2-866FF31ED89D}" type="slidenum">
              <a:rPr lang="fr-FR" smtClean="0"/>
              <a:t>‹N°›</a:t>
            </a:fld>
            <a:endParaRPr lang="fr-FR"/>
          </a:p>
        </p:txBody>
      </p:sp>
    </p:spTree>
    <p:extLst>
      <p:ext uri="{BB962C8B-B14F-4D97-AF65-F5344CB8AC3E}">
        <p14:creationId xmlns:p14="http://schemas.microsoft.com/office/powerpoint/2010/main" val="837812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43B5CB2-B6F4-422D-BB07-88468576D964}" type="datetimeFigureOut">
              <a:rPr lang="fr-FR" smtClean="0"/>
              <a:t>04/03/2018</a:t>
            </a:fld>
            <a:endParaRPr lang="fr-F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9AEA127-DF37-4FC8-9DF2-866FF31ED89D}" type="slidenum">
              <a:rPr lang="fr-FR" smtClean="0"/>
              <a:t>‹N°›</a:t>
            </a:fld>
            <a:endParaRPr lang="fr-F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117157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a:t>Le syndrome pyramidal</a:t>
            </a: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Dr LOUANCHI </a:t>
            </a:r>
            <a:endParaRPr lang="fr-FR" dirty="0"/>
          </a:p>
        </p:txBody>
      </p:sp>
    </p:spTree>
    <p:extLst>
      <p:ext uri="{BB962C8B-B14F-4D97-AF65-F5344CB8AC3E}">
        <p14:creationId xmlns:p14="http://schemas.microsoft.com/office/powerpoint/2010/main" val="202699289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troubles du tonus :   </a:t>
            </a:r>
            <a:br>
              <a:rPr lang="fr-FR" dirty="0"/>
            </a:br>
            <a:endParaRPr lang="fr-FR" dirty="0"/>
          </a:p>
        </p:txBody>
      </p:sp>
      <p:sp>
        <p:nvSpPr>
          <p:cNvPr id="3" name="Espace réservé du contenu 2"/>
          <p:cNvSpPr>
            <a:spLocks noGrp="1"/>
          </p:cNvSpPr>
          <p:nvPr>
            <p:ph idx="1"/>
          </p:nvPr>
        </p:nvSpPr>
        <p:spPr>
          <a:xfrm>
            <a:off x="1251678" y="1546412"/>
            <a:ext cx="10178322" cy="5204012"/>
          </a:xfrm>
        </p:spPr>
        <p:txBody>
          <a:bodyPr>
            <a:normAutofit/>
          </a:bodyPr>
          <a:lstStyle/>
          <a:p>
            <a:r>
              <a:rPr lang="fr-FR" dirty="0"/>
              <a:t>A la phase aigüe : hypotonie précoce avec exagération du ballant du poignet et une hyper-extensibilité.</a:t>
            </a:r>
          </a:p>
          <a:p>
            <a:r>
              <a:rPr lang="fr-FR" dirty="0"/>
              <a:t> 	Par la suite il y aura  l’installation de la phase  d’hypertonie:(l’hypertonie est due à l’exagération du reflexe myotatique d’extension  ce qui provoque une résistance à l’allongement des muscles lorsqu’on imprime des mouvements passifs a un segment d’un membre)</a:t>
            </a:r>
          </a:p>
          <a:p>
            <a:r>
              <a:rPr lang="fr-FR" dirty="0"/>
              <a:t>Il s’agit d’une hypertonie spastique, elle est l’élément le plus caractéristique et la plus invalident du syndrome pyramidal. </a:t>
            </a:r>
          </a:p>
          <a:p>
            <a:r>
              <a:rPr lang="fr-FR" dirty="0"/>
              <a:t>Elle intéresse essentiellement les muscles anti-gravidiques : </a:t>
            </a:r>
          </a:p>
          <a:p>
            <a:r>
              <a:rPr lang="fr-FR" dirty="0"/>
              <a:t>•	Au niveau des membres supérieurs: la spasticité touche principalement les fléchisseurs des avants bras, de la main et des doigts, les adducteurs et les rotateurs des bras. elle est à l’ origine de l’attitude en flexion : pouce en adduction, doigts, poignet et coude en flexion  et épaule en abduction et rotation interne.</a:t>
            </a:r>
          </a:p>
          <a:p>
            <a:endParaRPr lang="fr-FR" dirty="0"/>
          </a:p>
        </p:txBody>
      </p:sp>
    </p:spTree>
    <p:extLst>
      <p:ext uri="{BB962C8B-B14F-4D97-AF65-F5344CB8AC3E}">
        <p14:creationId xmlns:p14="http://schemas.microsoft.com/office/powerpoint/2010/main" val="1154955083"/>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96183" y="201705"/>
            <a:ext cx="10877569" cy="6266330"/>
          </a:xfrm>
        </p:spPr>
        <p:txBody>
          <a:bodyPr>
            <a:noAutofit/>
          </a:bodyPr>
          <a:lstStyle/>
          <a:p>
            <a:r>
              <a:rPr lang="fr-FR" sz="2400" dirty="0"/>
              <a:t>Au niveau des membres inférieurs : la spasticité prédomine sur les extenseurs, adducteurs et rotateurs externes de la hanche (quadriceps et triceps) extenseurs du genou, extenseurs et rotateurs interne du pied. Il en résulte une attitude en extension avec tendance a la rotation externe et adduction de la hanche, extension du genou et une rotation interne et extension du pied occasionnant un pied varus équin. </a:t>
            </a:r>
          </a:p>
          <a:p>
            <a:r>
              <a:rPr lang="fr-FR" sz="2400" dirty="0"/>
              <a:t>	La spasticité  se manifeste lors de la mobilisation passive d’un segment de membre (étirement d’un muscle) et apparaît après un certain degrés d’étirement sous forme d’une contraction qui s’oppose a la poursuite de la manœuvre d’étirement, si celle-ci est arrêtée et le segment du membre est  abandonné  lui-même ,il reprend sa position initiale mais au contraire si l’on poursuit l’étirement après la survenue de la contraction reflexe, la résistance peut céder secondairement « lame de canif » ;</a:t>
            </a:r>
          </a:p>
          <a:p>
            <a:r>
              <a:rPr lang="fr-FR" sz="2400" dirty="0"/>
              <a:t>                  A noter que la vitesse d’étirement influence l’hypertonie, si  l’étirement est réalisé  rapidement la contraction apparaît très vite mais s’il est progressif, il en retarde l’apparition.  </a:t>
            </a:r>
          </a:p>
          <a:p>
            <a:endParaRPr lang="fr-FR" sz="2400" dirty="0"/>
          </a:p>
        </p:txBody>
      </p:sp>
    </p:spTree>
    <p:extLst>
      <p:ext uri="{BB962C8B-B14F-4D97-AF65-F5344CB8AC3E}">
        <p14:creationId xmlns:p14="http://schemas.microsoft.com/office/powerpoint/2010/main" val="73897484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69289" y="309284"/>
            <a:ext cx="10178322" cy="2299446"/>
          </a:xfrm>
        </p:spPr>
        <p:txBody>
          <a:bodyPr>
            <a:normAutofit/>
          </a:bodyPr>
          <a:lstStyle/>
          <a:p>
            <a:r>
              <a:rPr lang="fr-FR" sz="2400" dirty="0"/>
              <a:t>La démarche peut être évocatrice : </a:t>
            </a:r>
          </a:p>
          <a:p>
            <a:pPr marL="901700" lvl="0"/>
            <a:r>
              <a:rPr lang="fr-FR" sz="2400" dirty="0"/>
              <a:t>si déficit unilatéral fauchage unilatéral</a:t>
            </a:r>
          </a:p>
          <a:p>
            <a:pPr marL="712788" lvl="0" indent="0"/>
            <a:r>
              <a:rPr lang="fr-FR" sz="2400" dirty="0"/>
              <a:t>Si bilatéral fauchage bilatéral de GALNACÉ</a:t>
            </a:r>
          </a:p>
          <a:p>
            <a:endParaRPr lang="fr-FR" sz="2400" dirty="0"/>
          </a:p>
        </p:txBody>
      </p:sp>
    </p:spTree>
    <p:extLst>
      <p:ext uri="{BB962C8B-B14F-4D97-AF65-F5344CB8AC3E}">
        <p14:creationId xmlns:p14="http://schemas.microsoft.com/office/powerpoint/2010/main" val="1264232649"/>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Modifications </a:t>
            </a:r>
            <a:r>
              <a:rPr lang="fr-FR" dirty="0"/>
              <a:t>des réflexes :</a:t>
            </a:r>
            <a:br>
              <a:rPr lang="fr-FR" dirty="0"/>
            </a:br>
            <a:endParaRPr lang="fr-FR" dirty="0"/>
          </a:p>
        </p:txBody>
      </p:sp>
      <p:sp>
        <p:nvSpPr>
          <p:cNvPr id="3" name="Espace réservé du contenu 2"/>
          <p:cNvSpPr>
            <a:spLocks noGrp="1"/>
          </p:cNvSpPr>
          <p:nvPr>
            <p:ph idx="1"/>
          </p:nvPr>
        </p:nvSpPr>
        <p:spPr>
          <a:xfrm>
            <a:off x="1117208" y="1385048"/>
            <a:ext cx="10178322" cy="5378823"/>
          </a:xfrm>
        </p:spPr>
        <p:txBody>
          <a:bodyPr>
            <a:normAutofit fontScale="92500" lnSpcReduction="10000"/>
          </a:bodyPr>
          <a:lstStyle/>
          <a:p>
            <a:r>
              <a:rPr lang="fr-FR" dirty="0"/>
              <a:t>A la phase aigüe : les réflexes sont abolis (NB : la réapparition des réflexes précède l’installation de  l’hypertonie) avec signe de BABINSKI</a:t>
            </a:r>
          </a:p>
          <a:p>
            <a:r>
              <a:rPr lang="fr-FR" dirty="0"/>
              <a:t> 	Par la suite s’installe la phase d’hyperactivité du reflexe myotatique d’étirement, qui se manifeste par : </a:t>
            </a:r>
          </a:p>
          <a:p>
            <a:r>
              <a:rPr lang="fr-FR" dirty="0"/>
              <a:t>•	Des ROT vifs voir poly-cinétiques (plusieurs réponses pour une seule stimulation), diffusés (réponses des muscles qui ne sont pas concernés par la stimulation) ou avec extension de la zone réflexogène.</a:t>
            </a:r>
          </a:p>
          <a:p>
            <a:r>
              <a:rPr lang="fr-FR" dirty="0"/>
              <a:t>•	Le clonus de la rotule et du pied (trémulation épileptoïde) : secousses musculaires de rythme régulier survenant lorsque le muscle (triceps sural ou quadriceps) est maintenu sous tension.  </a:t>
            </a:r>
          </a:p>
          <a:p>
            <a:r>
              <a:rPr lang="fr-FR" dirty="0"/>
              <a:t>•	Modification des réflexes cutanés et muqueux:</a:t>
            </a:r>
          </a:p>
          <a:p>
            <a:r>
              <a:rPr lang="fr-FR" dirty="0"/>
              <a:t>*Abolition du reflexe nauséeux en cas d’atteinte cortico-spinale ou du faisceau géniculé(cortico-bulbaire) *Abolition des réflexes cutanés abdominaux et </a:t>
            </a:r>
            <a:r>
              <a:rPr lang="fr-FR" dirty="0" err="1"/>
              <a:t>crémastérien</a:t>
            </a:r>
            <a:r>
              <a:rPr lang="fr-FR" dirty="0"/>
              <a:t>.</a:t>
            </a:r>
          </a:p>
          <a:p>
            <a:r>
              <a:rPr lang="fr-FR" dirty="0"/>
              <a:t>*Le reflexe cutané plantaire : la stimulation du bord externe de la plante du pied en allant du talon vers la base des orteils provoque en cas d’atteinte pyramidale l’extension du gros orteil c’est le signe de BABINSKI ; </a:t>
            </a:r>
          </a:p>
          <a:p>
            <a:endParaRPr lang="fr-FR" dirty="0"/>
          </a:p>
        </p:txBody>
      </p:sp>
    </p:spTree>
    <p:extLst>
      <p:ext uri="{BB962C8B-B14F-4D97-AF65-F5344CB8AC3E}">
        <p14:creationId xmlns:p14="http://schemas.microsoft.com/office/powerpoint/2010/main" val="4018324172"/>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322729"/>
            <a:ext cx="10178322" cy="6293224"/>
          </a:xfrm>
        </p:spPr>
        <p:txBody>
          <a:bodyPr>
            <a:normAutofit/>
          </a:bodyPr>
          <a:lstStyle/>
          <a:p>
            <a:r>
              <a:rPr lang="fr-FR" sz="2400" dirty="0"/>
              <a:t>Cette extension du gros orteil peut être associée a un écartement des autres orteils c’est la signe de l’éventail (signe du DUPRÉ) (en absence d’atteinte pyramidale : la stimulation provoque la flexion plantaire du gros orteil)</a:t>
            </a:r>
          </a:p>
          <a:p>
            <a:r>
              <a:rPr lang="fr-FR" sz="2400" dirty="0"/>
              <a:t>si le reflexe cutané plantaire est indifférent on recherche :</a:t>
            </a:r>
          </a:p>
          <a:p>
            <a:r>
              <a:rPr lang="fr-FR" sz="2400" dirty="0"/>
              <a:t>	Le signe de SCHAIFFER : le pincement profond du tendon d’Achille  ou au-dessus du calcanéum  provoque la dors flexion du gros orteil. </a:t>
            </a:r>
          </a:p>
          <a:p>
            <a:r>
              <a:rPr lang="fr-FR" sz="2400" dirty="0"/>
              <a:t>	Le signe de SHADDOK : grattage de la malléole externe </a:t>
            </a:r>
          </a:p>
          <a:p>
            <a:r>
              <a:rPr lang="fr-FR" sz="2400" dirty="0"/>
              <a:t>	Le signe paradoxal de GORDON : compression profonde du muscle de mollet.</a:t>
            </a:r>
          </a:p>
          <a:p>
            <a:r>
              <a:rPr lang="fr-FR" sz="2400" dirty="0"/>
              <a:t>	Le signe d’OPPENHEIN : on applique de haut en bas une friction sur les muscles antéro-externe de la jambe.</a:t>
            </a:r>
          </a:p>
          <a:p>
            <a:r>
              <a:rPr lang="fr-FR" sz="2400" dirty="0"/>
              <a:t>	Le signe de STANSKI : abduction du 5eme orteil.</a:t>
            </a:r>
          </a:p>
          <a:p>
            <a:endParaRPr lang="fr-FR" sz="2400" dirty="0"/>
          </a:p>
        </p:txBody>
      </p:sp>
    </p:spTree>
    <p:extLst>
      <p:ext uri="{BB962C8B-B14F-4D97-AF65-F5344CB8AC3E}">
        <p14:creationId xmlns:p14="http://schemas.microsoft.com/office/powerpoint/2010/main" val="906316813"/>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403412"/>
            <a:ext cx="10178322" cy="6454587"/>
          </a:xfrm>
        </p:spPr>
        <p:txBody>
          <a:bodyPr>
            <a:normAutofit/>
          </a:bodyPr>
          <a:lstStyle/>
          <a:p>
            <a:r>
              <a:rPr lang="fr-FR" sz="2400" b="1" u="sng" dirty="0"/>
              <a:t>Autres reflexes pathologiques : </a:t>
            </a:r>
          </a:p>
          <a:p>
            <a:r>
              <a:rPr lang="fr-FR" dirty="0"/>
              <a:t>o	Le signe de HOFFMANN : traduit l’exagération de la réaction proprioceptive, il est recherché sur le médius du patient dont la pulpe repose sur l’index de l’examinateur  qui exerce forte mais brève pression  sur la dernière phalange du médius examiné qui subit aussi une flexion forcée, a l’arrêt de la pression on observe une flexion des doigts et en particulier du pouce.</a:t>
            </a:r>
          </a:p>
          <a:p>
            <a:r>
              <a:rPr lang="fr-FR" dirty="0"/>
              <a:t>o	Le signe de TROMNER : doigts semi-fléchis, la percussion des pulpes des doigts du malade par les doigts provoque leur flexion.</a:t>
            </a:r>
          </a:p>
          <a:p>
            <a:r>
              <a:rPr lang="fr-FR" dirty="0"/>
              <a:t>o	Le signe de WATENBERG : si on tente de redresser les doigts d’un hémiplégique, on voit le pouce se fléchit sur la paume.  </a:t>
            </a:r>
          </a:p>
          <a:p>
            <a:r>
              <a:rPr lang="fr-FR" dirty="0"/>
              <a:t>o	Le signe de ROSSOLIMO : la percussion légère de la face plantaire des orteils entraine leur flexion.</a:t>
            </a:r>
          </a:p>
          <a:p>
            <a:r>
              <a:rPr lang="fr-FR" dirty="0"/>
              <a:t>o	Le phénomène de  MENDEL  BETCHEREW (Reflexe cuboïde): la percussion </a:t>
            </a:r>
            <a:r>
              <a:rPr lang="fr-FR" dirty="0" err="1"/>
              <a:t>latéro</a:t>
            </a:r>
            <a:r>
              <a:rPr lang="fr-FR" dirty="0"/>
              <a:t>-dorsale du cuboïde et du 3eme cunéiforme (dos du pied) provoque une flexion des orteils sauf le gros orteil(au lieu de leur extension). </a:t>
            </a:r>
          </a:p>
          <a:p>
            <a:endParaRPr lang="fr-FR" dirty="0"/>
          </a:p>
        </p:txBody>
      </p:sp>
    </p:spTree>
    <p:extLst>
      <p:ext uri="{BB962C8B-B14F-4D97-AF65-F5344CB8AC3E}">
        <p14:creationId xmlns:p14="http://schemas.microsoft.com/office/powerpoint/2010/main" val="2671210056"/>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416859"/>
            <a:ext cx="10178322" cy="6225988"/>
          </a:xfrm>
        </p:spPr>
        <p:txBody>
          <a:bodyPr>
            <a:normAutofit/>
          </a:bodyPr>
          <a:lstStyle/>
          <a:p>
            <a:r>
              <a:rPr lang="fr-FR" sz="2800" dirty="0"/>
              <a:t>Le réflexe de défense ou de triple retrait : la stimulation du dos du pied provoque la flexion du pied sur la jambe, de la jambe sur la cuisse et de la cuisse sur le tronc. (Il traduit une lésion sévère </a:t>
            </a:r>
            <a:r>
              <a:rPr lang="fr-FR" sz="2800" dirty="0" err="1"/>
              <a:t>volontier</a:t>
            </a:r>
            <a:r>
              <a:rPr lang="fr-FR" sz="2800" dirty="0"/>
              <a:t> médullaire) </a:t>
            </a:r>
          </a:p>
          <a:p>
            <a:r>
              <a:rPr lang="fr-FR" sz="2800" dirty="0"/>
              <a:t>4. Les syncinésies et les syntonies: ce sont des mouvements involontaires ou des renforcements toniques survenant au niveau d’un muscle à l’occasion d’un mouvement volontaire, automatique ou reflexe, on distingue : </a:t>
            </a:r>
          </a:p>
          <a:p>
            <a:r>
              <a:rPr lang="fr-FR" sz="2800" dirty="0"/>
              <a:t>	Les syntonies globales : renforcement tonique augmentant l’intensité de la contracture préexistante dans un membre, hémicorps ou le corps entier à l’ occasion d’un mouvement volontaire, automatique ou reflexe réalisé par le malade.</a:t>
            </a:r>
          </a:p>
          <a:p>
            <a:endParaRPr lang="fr-FR" sz="2800" dirty="0"/>
          </a:p>
        </p:txBody>
      </p:sp>
    </p:spTree>
    <p:extLst>
      <p:ext uri="{BB962C8B-B14F-4D97-AF65-F5344CB8AC3E}">
        <p14:creationId xmlns:p14="http://schemas.microsoft.com/office/powerpoint/2010/main" val="2439909046"/>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23078" y="941295"/>
            <a:ext cx="10178322" cy="6185646"/>
          </a:xfrm>
        </p:spPr>
        <p:txBody>
          <a:bodyPr>
            <a:normAutofit/>
          </a:bodyPr>
          <a:lstStyle/>
          <a:p>
            <a:r>
              <a:rPr lang="fr-FR" sz="2400" dirty="0"/>
              <a:t>Ainsi si une hémiplégie spastique, un mouvement spontané du coté sain provoque une exagération de la contracture  du coté paralysé avec accentuation de l’extension au membre inférieur et de la flexion du membre supérieur.</a:t>
            </a:r>
          </a:p>
          <a:p>
            <a:r>
              <a:rPr lang="fr-FR" sz="2400" dirty="0" smtClean="0"/>
              <a:t>Les </a:t>
            </a:r>
            <a:r>
              <a:rPr lang="fr-FR" sz="2400" dirty="0"/>
              <a:t>syncinésies de coordination  obéissent a l’innervation réciproque, elles se traduisent par l’apparition du mouvement involontaire  dans le territoire paralysé lors de la réalisation d’un mouvement volontaire ou reflexe par un groupement musculaire synergique (ex : triple flexion, phénomène d’allongement croisé par atteinte de plusieurs membres).</a:t>
            </a:r>
          </a:p>
          <a:p>
            <a:endParaRPr lang="fr-FR" sz="2400" dirty="0"/>
          </a:p>
        </p:txBody>
      </p:sp>
    </p:spTree>
    <p:extLst>
      <p:ext uri="{BB962C8B-B14F-4D97-AF65-F5344CB8AC3E}">
        <p14:creationId xmlns:p14="http://schemas.microsoft.com/office/powerpoint/2010/main" val="105681575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929" y="382385"/>
            <a:ext cx="11013141" cy="1492132"/>
          </a:xfrm>
        </p:spPr>
        <p:txBody>
          <a:bodyPr/>
          <a:lstStyle/>
          <a:p>
            <a:r>
              <a:rPr lang="fr-FR" dirty="0"/>
              <a:t>Les Troubles vasomoteurs et trophiques :</a:t>
            </a:r>
          </a:p>
        </p:txBody>
      </p:sp>
      <p:sp>
        <p:nvSpPr>
          <p:cNvPr id="3" name="Espace réservé du contenu 2"/>
          <p:cNvSpPr>
            <a:spLocks noGrp="1"/>
          </p:cNvSpPr>
          <p:nvPr>
            <p:ph idx="1"/>
          </p:nvPr>
        </p:nvSpPr>
        <p:spPr>
          <a:xfrm>
            <a:off x="1251678" y="2286001"/>
            <a:ext cx="10178322" cy="4087905"/>
          </a:xfrm>
        </p:spPr>
        <p:txBody>
          <a:bodyPr>
            <a:normAutofit/>
          </a:bodyPr>
          <a:lstStyle/>
          <a:p>
            <a:r>
              <a:rPr lang="fr-FR" sz="2400" dirty="0"/>
              <a:t>Les téguments du segment paralysé surtout pieds et mains sont cyanosés avec abaissement de la température locale et œdème (main succulente).</a:t>
            </a:r>
          </a:p>
          <a:p>
            <a:r>
              <a:rPr lang="fr-FR" sz="2400" dirty="0" smtClean="0"/>
              <a:t>Les </a:t>
            </a:r>
            <a:r>
              <a:rPr lang="fr-FR" sz="2400" dirty="0"/>
              <a:t>escarres : l’immobilisation et écrasement des parties molles. </a:t>
            </a:r>
          </a:p>
          <a:p>
            <a:r>
              <a:rPr lang="fr-FR" sz="2400" dirty="0" smtClean="0"/>
              <a:t>L’amyotrophie </a:t>
            </a:r>
            <a:r>
              <a:rPr lang="fr-FR" sz="2400" dirty="0"/>
              <a:t>: surtout si la lésion affecte le lobe pariétal (éminence thénar = main plate)</a:t>
            </a:r>
          </a:p>
          <a:p>
            <a:r>
              <a:rPr lang="fr-FR" sz="2400" dirty="0" smtClean="0"/>
              <a:t>L’arthropathie </a:t>
            </a:r>
            <a:r>
              <a:rPr lang="fr-FR" sz="2400" dirty="0"/>
              <a:t>: allant de l’ostéoporose a l’ostéopathie avec un ou des ostéomes.</a:t>
            </a:r>
          </a:p>
          <a:p>
            <a:endParaRPr lang="fr-FR" sz="2400" dirty="0"/>
          </a:p>
        </p:txBody>
      </p:sp>
    </p:spTree>
    <p:extLst>
      <p:ext uri="{BB962C8B-B14F-4D97-AF65-F5344CB8AC3E}">
        <p14:creationId xmlns:p14="http://schemas.microsoft.com/office/powerpoint/2010/main" val="1944119835"/>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1678" y="99998"/>
            <a:ext cx="10178322" cy="881637"/>
          </a:xfrm>
        </p:spPr>
        <p:txBody>
          <a:bodyPr>
            <a:normAutofit fontScale="90000"/>
          </a:bodyPr>
          <a:lstStyle/>
          <a:p>
            <a:r>
              <a:rPr lang="fr-FR" b="1" dirty="0"/>
              <a:t>Les formes topographiques</a:t>
            </a:r>
            <a:r>
              <a:rPr lang="fr-FR" dirty="0"/>
              <a:t/>
            </a:r>
            <a:br>
              <a:rPr lang="fr-FR" dirty="0"/>
            </a:br>
            <a:endParaRPr lang="fr-FR" dirty="0"/>
          </a:p>
        </p:txBody>
      </p:sp>
      <p:sp>
        <p:nvSpPr>
          <p:cNvPr id="3" name="Espace réservé du contenu 2"/>
          <p:cNvSpPr>
            <a:spLocks noGrp="1"/>
          </p:cNvSpPr>
          <p:nvPr>
            <p:ph idx="1"/>
          </p:nvPr>
        </p:nvSpPr>
        <p:spPr>
          <a:xfrm>
            <a:off x="1251678" y="981635"/>
            <a:ext cx="10178322" cy="5741894"/>
          </a:xfrm>
        </p:spPr>
        <p:txBody>
          <a:bodyPr>
            <a:normAutofit fontScale="92500" lnSpcReduction="10000"/>
          </a:bodyPr>
          <a:lstStyle/>
          <a:p>
            <a:r>
              <a:rPr lang="fr-FR" dirty="0"/>
              <a:t>Selon le niveau lésionnel sur l’axe cérébro-spinal :</a:t>
            </a:r>
          </a:p>
          <a:p>
            <a:r>
              <a:rPr lang="fr-FR" dirty="0" smtClean="0"/>
              <a:t>  </a:t>
            </a:r>
            <a:r>
              <a:rPr lang="fr-FR" dirty="0"/>
              <a:t>Cortex cérébral (lésions cortico-sous corticales)</a:t>
            </a:r>
          </a:p>
          <a:p>
            <a:r>
              <a:rPr lang="fr-FR" dirty="0"/>
              <a:t>•	Lésion unilatérale </a:t>
            </a:r>
          </a:p>
          <a:p>
            <a:r>
              <a:rPr lang="fr-FR" dirty="0"/>
              <a:t>-	Hémiplégie controlatérale non proportionnelle prédominant sur le membre supérieur, le membre inférieur ou la face.</a:t>
            </a:r>
          </a:p>
          <a:p>
            <a:r>
              <a:rPr lang="fr-FR" dirty="0"/>
              <a:t>-	Signes associés: les crises comitiales (bravais jacksonien) , les troubles sensitifs (astéréognosie, extinction sensitive), les troubles du langage (aphasie de Broca ou de Wernicke), l’hémianopsie latérale homonyme. </a:t>
            </a:r>
          </a:p>
          <a:p>
            <a:r>
              <a:rPr lang="fr-FR" dirty="0"/>
              <a:t>-	Causes principales : La lésion est habituellement cortico-sous-corticale, liée à  AVC, tumeur, processus inflammatoire ou infectieux    </a:t>
            </a:r>
          </a:p>
          <a:p>
            <a:r>
              <a:rPr lang="fr-FR" dirty="0"/>
              <a:t>•	  Lésion bilatérale : </a:t>
            </a:r>
          </a:p>
          <a:p>
            <a:r>
              <a:rPr lang="fr-FR" dirty="0"/>
              <a:t>-	Parfois, Tumeur de la ligne médiane (méningiome) comprimant les deux lobules para centraux ou chez les enfants au cours d’un syndrome le </a:t>
            </a:r>
            <a:r>
              <a:rPr lang="fr-FR" dirty="0" err="1"/>
              <a:t>Little</a:t>
            </a:r>
            <a:r>
              <a:rPr lang="fr-FR" dirty="0"/>
              <a:t>. </a:t>
            </a:r>
          </a:p>
          <a:p>
            <a:r>
              <a:rPr lang="fr-FR" dirty="0"/>
              <a:t>-	Plus fréquemment, la survenue de lacunes disséminées et bilatérales, intéressant également la capsule interne et le tronc cérébral, est à l’origine d’un état pseudo-bulbaire avec troubles de la déglutition, rire et pleurer spasmodiques, abolition du réflexe de voile. </a:t>
            </a:r>
          </a:p>
          <a:p>
            <a:endParaRPr lang="fr-FR" dirty="0"/>
          </a:p>
        </p:txBody>
      </p:sp>
    </p:spTree>
    <p:extLst>
      <p:ext uri="{BB962C8B-B14F-4D97-AF65-F5344CB8AC3E}">
        <p14:creationId xmlns:p14="http://schemas.microsoft.com/office/powerpoint/2010/main" val="293458973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Introduction : </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r>
              <a:rPr lang="fr-FR" sz="2800" dirty="0"/>
              <a:t>La voie pyramidale est une voie </a:t>
            </a:r>
            <a:r>
              <a:rPr lang="fr-FR" sz="2800" dirty="0" err="1"/>
              <a:t>cotico</a:t>
            </a:r>
            <a:r>
              <a:rPr lang="fr-FR" sz="2800" dirty="0"/>
              <a:t>-spinale monosynaptique, c’est la voie de la motricité volontaire, elle forme le système de l’exécution motrice.</a:t>
            </a:r>
          </a:p>
          <a:p>
            <a:r>
              <a:rPr lang="fr-FR" sz="2800" dirty="0"/>
              <a:t>Le syndrome pyramidal c’est l’ensemble des symptômes survenant après interruption partielle ou totale de la voie pyramidale.   </a:t>
            </a:r>
          </a:p>
          <a:p>
            <a:pPr marL="0" indent="0">
              <a:buNone/>
            </a:pPr>
            <a:endParaRPr lang="fr-FR" sz="2800" dirty="0"/>
          </a:p>
        </p:txBody>
      </p:sp>
    </p:spTree>
    <p:extLst>
      <p:ext uri="{BB962C8B-B14F-4D97-AF65-F5344CB8AC3E}">
        <p14:creationId xmlns:p14="http://schemas.microsoft.com/office/powerpoint/2010/main" val="645254548"/>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4102" y="13448"/>
            <a:ext cx="10178322" cy="6696635"/>
          </a:xfrm>
        </p:spPr>
        <p:txBody>
          <a:bodyPr>
            <a:normAutofit fontScale="85000" lnSpcReduction="10000"/>
          </a:bodyPr>
          <a:lstStyle/>
          <a:p>
            <a:r>
              <a:rPr lang="fr-FR" dirty="0"/>
              <a:t>Capsule interne </a:t>
            </a:r>
          </a:p>
          <a:p>
            <a:r>
              <a:rPr lang="fr-FR" dirty="0"/>
              <a:t>	Hémiplégie capsulaire : totale et proportionnelle, en général pure, mais parfois associée à des troubles sensitifs. </a:t>
            </a:r>
          </a:p>
          <a:p>
            <a:r>
              <a:rPr lang="fr-FR" dirty="0"/>
              <a:t>	Causes principales : cause vasculaire (infarctus </a:t>
            </a:r>
            <a:r>
              <a:rPr lang="fr-FR" dirty="0" err="1"/>
              <a:t>Sylvien</a:t>
            </a:r>
            <a:r>
              <a:rPr lang="fr-FR" dirty="0"/>
              <a:t> profond et choroïdien antérieur), plus rarement à une tumeur</a:t>
            </a:r>
          </a:p>
          <a:p>
            <a:pPr marL="0" indent="0">
              <a:buNone/>
            </a:pPr>
            <a:endParaRPr lang="fr-FR" dirty="0"/>
          </a:p>
          <a:p>
            <a:r>
              <a:rPr lang="fr-FR" dirty="0"/>
              <a:t>	Tronc cérébral </a:t>
            </a:r>
          </a:p>
          <a:p>
            <a:r>
              <a:rPr lang="fr-FR" dirty="0"/>
              <a:t>	Hémiplégie alterne : au syndrome pyramidal controlatéral à la lésion, s’associe une paralysie de type périphérique d’un nerf crânien qui est homolatérale à la lésion</a:t>
            </a:r>
          </a:p>
          <a:p>
            <a:r>
              <a:rPr lang="fr-FR" dirty="0"/>
              <a:t>	Pédoncule</a:t>
            </a:r>
          </a:p>
          <a:p>
            <a:r>
              <a:rPr lang="fr-FR" dirty="0"/>
              <a:t>	Syndrome de Weber</a:t>
            </a:r>
          </a:p>
          <a:p>
            <a:r>
              <a:rPr lang="fr-FR" dirty="0"/>
              <a:t>	 Syndrome de Foville pédonculaire </a:t>
            </a:r>
          </a:p>
          <a:p>
            <a:r>
              <a:rPr lang="fr-FR" dirty="0"/>
              <a:t>	Protubérance</a:t>
            </a:r>
          </a:p>
          <a:p>
            <a:r>
              <a:rPr lang="fr-FR" dirty="0"/>
              <a:t>	A la protubérance supérieure: </a:t>
            </a:r>
          </a:p>
          <a:p>
            <a:r>
              <a:rPr lang="fr-FR" dirty="0"/>
              <a:t>	Syndrome de Foville protubérantiel supérieur</a:t>
            </a:r>
          </a:p>
          <a:p>
            <a:r>
              <a:rPr lang="fr-FR" dirty="0"/>
              <a:t>	A la protubérance inférieure: </a:t>
            </a:r>
          </a:p>
          <a:p>
            <a:r>
              <a:rPr lang="fr-FR" dirty="0"/>
              <a:t>	Syndrome de MILLARD –</a:t>
            </a:r>
            <a:r>
              <a:rPr lang="fr-FR" dirty="0" err="1"/>
              <a:t>Gubler</a:t>
            </a:r>
            <a:endParaRPr lang="fr-FR" dirty="0"/>
          </a:p>
          <a:p>
            <a:r>
              <a:rPr lang="fr-FR" dirty="0"/>
              <a:t>	Syndrome de Foville inférieur. </a:t>
            </a:r>
          </a:p>
          <a:p>
            <a:r>
              <a:rPr lang="fr-FR" dirty="0"/>
              <a:t>	Bulbe     </a:t>
            </a:r>
          </a:p>
          <a:p>
            <a:r>
              <a:rPr lang="fr-FR" dirty="0"/>
              <a:t>	Syndrome de Babinski-</a:t>
            </a:r>
            <a:r>
              <a:rPr lang="fr-FR" dirty="0" err="1"/>
              <a:t>Nageotte</a:t>
            </a:r>
            <a:r>
              <a:rPr lang="fr-FR" dirty="0"/>
              <a:t> </a:t>
            </a:r>
          </a:p>
          <a:p>
            <a:endParaRPr lang="fr-FR" dirty="0"/>
          </a:p>
        </p:txBody>
      </p:sp>
    </p:spTree>
    <p:extLst>
      <p:ext uri="{BB962C8B-B14F-4D97-AF65-F5344CB8AC3E}">
        <p14:creationId xmlns:p14="http://schemas.microsoft.com/office/powerpoint/2010/main" val="553872102"/>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363071"/>
            <a:ext cx="10178322" cy="6373905"/>
          </a:xfrm>
        </p:spPr>
        <p:txBody>
          <a:bodyPr>
            <a:normAutofit/>
          </a:bodyPr>
          <a:lstStyle/>
          <a:p>
            <a:r>
              <a:rPr lang="fr-FR" sz="2400" dirty="0"/>
              <a:t>Causes principales : accident vasculaire (infarctus ou hémorragie), l’existence d’une hémiplégie à bascule ou d’un syndrome pyramidal bilatéral devant faire évoquer une sténose, une thrombose, ou une dissection de l’artère basilaire. Cependant, il peut également s’agir d’une tumeur extrinsèque (neurinome, méningiome) ou intrinsèque (gliome du tronc) et fréquemment d’une inflammatoire (sclérose en plaques). </a:t>
            </a:r>
          </a:p>
          <a:p>
            <a:r>
              <a:rPr lang="fr-FR" sz="2400" dirty="0" smtClean="0"/>
              <a:t>Niveau </a:t>
            </a:r>
            <a:r>
              <a:rPr lang="fr-FR" sz="2400" dirty="0"/>
              <a:t>médullaire : </a:t>
            </a:r>
          </a:p>
          <a:p>
            <a:r>
              <a:rPr lang="fr-FR" sz="2400" dirty="0" smtClean="0"/>
              <a:t>Lésion </a:t>
            </a:r>
            <a:r>
              <a:rPr lang="fr-FR" sz="2400" dirty="0"/>
              <a:t>unilatérale : </a:t>
            </a:r>
          </a:p>
          <a:p>
            <a:r>
              <a:rPr lang="fr-FR" sz="2400" dirty="0"/>
              <a:t>	Syndrome de Brown-Séquard </a:t>
            </a:r>
          </a:p>
          <a:p>
            <a:r>
              <a:rPr lang="fr-FR" sz="2400" dirty="0"/>
              <a:t>	Causes principales : blessures par  arme blanche, les tumeurs extra médullaires à développement antéropostérieur, la sclérose en plaques. Exceptionnellement les infarctus de la spinale antérieure lorsque chaque hémi moelle est vascularisée par une artère différente </a:t>
            </a:r>
          </a:p>
          <a:p>
            <a:pPr marL="0" indent="0">
              <a:buNone/>
            </a:pPr>
            <a:endParaRPr lang="fr-FR" sz="2400" dirty="0"/>
          </a:p>
        </p:txBody>
      </p:sp>
    </p:spTree>
    <p:extLst>
      <p:ext uri="{BB962C8B-B14F-4D97-AF65-F5344CB8AC3E}">
        <p14:creationId xmlns:p14="http://schemas.microsoft.com/office/powerpoint/2010/main" val="3770113525"/>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699247"/>
            <a:ext cx="10178322" cy="5661212"/>
          </a:xfrm>
        </p:spPr>
        <p:txBody>
          <a:bodyPr>
            <a:normAutofit/>
          </a:bodyPr>
          <a:lstStyle/>
          <a:p>
            <a:r>
              <a:rPr lang="fr-FR" sz="2400" dirty="0"/>
              <a:t>Lésion bilatérale : </a:t>
            </a:r>
          </a:p>
          <a:p>
            <a:r>
              <a:rPr lang="fr-FR" sz="2400" dirty="0"/>
              <a:t>-	Paraplégie</a:t>
            </a:r>
          </a:p>
          <a:p>
            <a:r>
              <a:rPr lang="fr-FR" sz="2400" dirty="0"/>
              <a:t>-	Rechercher des signes sensitifs en précisant leur limite supérieure, l’existence d’un syndrome lésionnel et la présence de réflexes d’automatisme médullaire. </a:t>
            </a:r>
          </a:p>
          <a:p>
            <a:r>
              <a:rPr lang="fr-FR" sz="2400" dirty="0"/>
              <a:t>-	Causes principales : compression (</a:t>
            </a:r>
            <a:r>
              <a:rPr lang="fr-FR" sz="2400" dirty="0" err="1"/>
              <a:t>spondylodiscite</a:t>
            </a:r>
            <a:r>
              <a:rPr lang="fr-FR" sz="2400" dirty="0"/>
              <a:t>, cancer vertébral, hernie discal, neurinome, tumeur intramédullaire),  accident vasculaire (infarctus), myélite (sclérose en plaques), affection dégénératives comme la sclérose latérale amyotrophique (maladie de Charcot) et la paralysie spasmodique familiale (maladie de </a:t>
            </a:r>
            <a:r>
              <a:rPr lang="fr-FR" sz="2400" dirty="0" err="1"/>
              <a:t>Strumpell</a:t>
            </a:r>
            <a:r>
              <a:rPr lang="fr-FR" sz="2400" dirty="0"/>
              <a:t> et Lorrain), </a:t>
            </a:r>
          </a:p>
          <a:p>
            <a:endParaRPr lang="fr-FR" sz="2400" dirty="0"/>
          </a:p>
        </p:txBody>
      </p:sp>
    </p:spTree>
    <p:extLst>
      <p:ext uri="{BB962C8B-B14F-4D97-AF65-F5344CB8AC3E}">
        <p14:creationId xmlns:p14="http://schemas.microsoft.com/office/powerpoint/2010/main" val="4069287053"/>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1465730"/>
            <a:ext cx="10178322" cy="3593591"/>
          </a:xfrm>
        </p:spPr>
        <p:txBody>
          <a:bodyPr>
            <a:normAutofit/>
          </a:bodyPr>
          <a:lstStyle/>
          <a:p>
            <a:r>
              <a:rPr lang="fr-FR" sz="2800" b="1" u="sng" dirty="0"/>
              <a:t>Diagnostic différentiel :</a:t>
            </a:r>
          </a:p>
          <a:p>
            <a:r>
              <a:rPr lang="fr-FR" sz="2400" dirty="0"/>
              <a:t>	Déficit </a:t>
            </a:r>
            <a:r>
              <a:rPr lang="fr-FR" sz="2400" dirty="0" smtClean="0"/>
              <a:t>moteur</a:t>
            </a:r>
            <a:endParaRPr lang="fr-FR" sz="2400" dirty="0"/>
          </a:p>
          <a:p>
            <a:r>
              <a:rPr lang="fr-FR" sz="2400" dirty="0"/>
              <a:t>	Syndrome neurogène périphérique </a:t>
            </a:r>
          </a:p>
          <a:p>
            <a:r>
              <a:rPr lang="fr-FR" sz="2400" dirty="0"/>
              <a:t>	Sclérose latérale amyotrophique </a:t>
            </a:r>
          </a:p>
          <a:p>
            <a:r>
              <a:rPr lang="fr-FR" sz="2400" dirty="0"/>
              <a:t>	Troubles du tonus et des réflexes </a:t>
            </a:r>
          </a:p>
          <a:p>
            <a:r>
              <a:rPr lang="fr-FR" sz="2400" dirty="0"/>
              <a:t>	Hypertonie extrapyramidale </a:t>
            </a:r>
          </a:p>
          <a:p>
            <a:r>
              <a:rPr lang="fr-FR" sz="2400" dirty="0"/>
              <a:t>	Réflexes vifs isolés </a:t>
            </a:r>
          </a:p>
          <a:p>
            <a:endParaRPr lang="fr-FR" sz="2400" dirty="0"/>
          </a:p>
        </p:txBody>
      </p:sp>
    </p:spTree>
    <p:extLst>
      <p:ext uri="{BB962C8B-B14F-4D97-AF65-F5344CB8AC3E}">
        <p14:creationId xmlns:p14="http://schemas.microsoft.com/office/powerpoint/2010/main" val="780813550"/>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4102" y="1358154"/>
            <a:ext cx="10178322" cy="3593591"/>
          </a:xfrm>
        </p:spPr>
        <p:txBody>
          <a:bodyPr>
            <a:normAutofit/>
          </a:bodyPr>
          <a:lstStyle/>
          <a:p>
            <a:r>
              <a:rPr lang="fr-FR" sz="2400" dirty="0"/>
              <a:t> </a:t>
            </a:r>
            <a:r>
              <a:rPr lang="fr-FR" sz="2800" b="1" u="sng" dirty="0"/>
              <a:t>Électrophysiologie :</a:t>
            </a:r>
          </a:p>
          <a:p>
            <a:r>
              <a:rPr lang="fr-FR" sz="2400" dirty="0"/>
              <a:t>	Confirme le syndrome pyramidal. </a:t>
            </a:r>
          </a:p>
          <a:p>
            <a:r>
              <a:rPr lang="fr-FR" sz="2400" dirty="0"/>
              <a:t>	L’étude du réflexe H du soléaire: hyperexcitabilité des extenseurs, le rapport H/M augmenté. </a:t>
            </a:r>
          </a:p>
          <a:p>
            <a:r>
              <a:rPr lang="fr-FR" sz="2400" dirty="0"/>
              <a:t>	L’étude du réflexe poly synaptique cutané du soléaire, après stimulation du nerf saphène interne: diffusion des réponses à d’autres muscles fléchisseurs (jambier antérieur</a:t>
            </a:r>
            <a:r>
              <a:rPr lang="fr-FR" sz="2400" dirty="0" smtClean="0"/>
              <a:t>). </a:t>
            </a:r>
            <a:endParaRPr lang="fr-FR" sz="2400" dirty="0"/>
          </a:p>
          <a:p>
            <a:endParaRPr lang="fr-FR" sz="2400" dirty="0"/>
          </a:p>
        </p:txBody>
      </p:sp>
    </p:spTree>
    <p:extLst>
      <p:ext uri="{BB962C8B-B14F-4D97-AF65-F5344CB8AC3E}">
        <p14:creationId xmlns:p14="http://schemas.microsoft.com/office/powerpoint/2010/main" val="10927701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Sémiologie du syndrome pyramidale</a:t>
            </a:r>
            <a:r>
              <a:rPr lang="fr-FR" dirty="0"/>
              <a:t/>
            </a:r>
            <a:br>
              <a:rPr lang="fr-FR" dirty="0"/>
            </a:br>
            <a:endParaRPr lang="fr-FR" dirty="0"/>
          </a:p>
        </p:txBody>
      </p:sp>
      <p:sp>
        <p:nvSpPr>
          <p:cNvPr id="3" name="Espace réservé du contenu 2"/>
          <p:cNvSpPr>
            <a:spLocks noGrp="1"/>
          </p:cNvSpPr>
          <p:nvPr>
            <p:ph idx="1"/>
          </p:nvPr>
        </p:nvSpPr>
        <p:spPr/>
        <p:txBody>
          <a:bodyPr/>
          <a:lstStyle/>
          <a:p>
            <a:pPr marL="0" indent="0">
              <a:buNone/>
            </a:pPr>
            <a:r>
              <a:rPr lang="fr-FR" dirty="0" smtClean="0"/>
              <a:t>Se </a:t>
            </a:r>
            <a:r>
              <a:rPr lang="fr-FR" dirty="0"/>
              <a:t>traduit par l’association des signes déficitaires traduisant l’atteinte de la voie cortico-spinale et des signes de spasticité liés à la libération d’activité motrice reflexe normalement inhibé par le système pyramidal </a:t>
            </a:r>
          </a:p>
          <a:p>
            <a:pPr marL="0" indent="0">
              <a:buNone/>
            </a:pPr>
            <a:r>
              <a:rPr lang="fr-FR" dirty="0"/>
              <a:t>La survenue de ces deux composantes est habituellement décalée dans le temps :</a:t>
            </a:r>
          </a:p>
          <a:p>
            <a:pPr marL="0" indent="0">
              <a:buNone/>
            </a:pPr>
            <a:r>
              <a:rPr lang="fr-FR" dirty="0"/>
              <a:t>•	phase de paralysie flasque (prédominance du déficit moteur)</a:t>
            </a:r>
          </a:p>
          <a:p>
            <a:pPr marL="0" indent="0">
              <a:buNone/>
            </a:pPr>
            <a:r>
              <a:rPr lang="fr-FR" dirty="0"/>
              <a:t>•	phase de paralysie spastique (présence du déficit moteur avec  prédominance de la spasticité)  </a:t>
            </a:r>
          </a:p>
          <a:p>
            <a:endParaRPr lang="fr-FR" dirty="0"/>
          </a:p>
        </p:txBody>
      </p:sp>
    </p:spTree>
    <p:extLst>
      <p:ext uri="{BB962C8B-B14F-4D97-AF65-F5344CB8AC3E}">
        <p14:creationId xmlns:p14="http://schemas.microsoft.com/office/powerpoint/2010/main" val="260850873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03761" y="255495"/>
            <a:ext cx="10178322" cy="6481481"/>
          </a:xfrm>
        </p:spPr>
        <p:txBody>
          <a:bodyPr>
            <a:normAutofit/>
          </a:bodyPr>
          <a:lstStyle/>
          <a:p>
            <a:r>
              <a:rPr lang="fr-FR" sz="2400" b="1" dirty="0"/>
              <a:t>1. Le déficit moteur :</a:t>
            </a:r>
          </a:p>
          <a:p>
            <a:r>
              <a:rPr lang="fr-FR" dirty="0"/>
              <a:t>De la simple parésie a la paralysie</a:t>
            </a:r>
          </a:p>
          <a:p>
            <a:r>
              <a:rPr lang="fr-FR" dirty="0"/>
              <a:t>  C’est une paralysie partielle dissociée variable, elle est spastique sauf si installation aigue elle est flasque </a:t>
            </a:r>
          </a:p>
          <a:p>
            <a:r>
              <a:rPr lang="fr-FR" dirty="0"/>
              <a:t>•	Au niveau des membres inférieurs : le déficit portant essentiellement sur les fléchisseurs (raccourcissement)</a:t>
            </a:r>
          </a:p>
          <a:p>
            <a:r>
              <a:rPr lang="fr-FR" dirty="0"/>
              <a:t>•	Au niveau des membres supérieurs : le déficit portant essentiellement sur les extenseurs et les supinateurs (allongement)</a:t>
            </a:r>
          </a:p>
          <a:p>
            <a:r>
              <a:rPr lang="fr-FR" dirty="0"/>
              <a:t>•	Face : le déficit porte surtout  sur  l’étage inférieur et s’observe lors de mimique et les grimaces</a:t>
            </a:r>
          </a:p>
          <a:p>
            <a:r>
              <a:rPr lang="fr-FR" dirty="0"/>
              <a:t>•	Les muscles axiaux (cou, rachis, sphère ORL, diaphragme) et a moindre degrés les muscles abdominaux sont respectés car ces muscles ont une représentation corticale bilatérale </a:t>
            </a:r>
          </a:p>
          <a:p>
            <a:r>
              <a:rPr lang="fr-FR" dirty="0"/>
              <a:t>L’atteinte  prédomine aux extrémités distales et la récupération motrice intéresse en premier les muscles de la ceinture et des racines.</a:t>
            </a:r>
          </a:p>
          <a:p>
            <a:endParaRPr lang="fr-FR" dirty="0"/>
          </a:p>
        </p:txBody>
      </p:sp>
    </p:spTree>
    <p:extLst>
      <p:ext uri="{BB962C8B-B14F-4D97-AF65-F5344CB8AC3E}">
        <p14:creationId xmlns:p14="http://schemas.microsoft.com/office/powerpoint/2010/main" val="227803650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201707"/>
            <a:ext cx="10178322" cy="5677886"/>
          </a:xfrm>
        </p:spPr>
        <p:txBody>
          <a:bodyPr>
            <a:noAutofit/>
          </a:bodyPr>
          <a:lstStyle/>
          <a:p>
            <a:r>
              <a:rPr lang="fr-FR" sz="2200" dirty="0"/>
              <a:t>Parfois la paralysie est discrète et on a recours a la recherche des petits signes  qui peuvent la mettre en évidence :</a:t>
            </a:r>
          </a:p>
          <a:p>
            <a:r>
              <a:rPr lang="fr-FR" sz="2200" dirty="0"/>
              <a:t>	Au niveau de la face :</a:t>
            </a:r>
          </a:p>
          <a:p>
            <a:r>
              <a:rPr lang="fr-FR" sz="2200" dirty="0"/>
              <a:t>•	Le signe de RIVILLIO : correspond à l’impossibilité de l’occlusion isolée volontaire de l’œil  du côté de la paralysie sans fermer l’œil Adelphe </a:t>
            </a:r>
          </a:p>
          <a:p>
            <a:r>
              <a:rPr lang="fr-FR" sz="2200" dirty="0"/>
              <a:t>•	Le signe de MAC CARTHY : exagération du reflexe sus orbitaire : la percussion du bord externe sus orbitaire provoque une contraction exagéré de l’orbiculaire </a:t>
            </a:r>
          </a:p>
          <a:p>
            <a:r>
              <a:rPr lang="fr-FR" sz="2200" dirty="0"/>
              <a:t>•	Le signe du peaucier du cou : l’opposition contre résistance  a la flexion du menton sur la poitrine ou à l’ouverture forcée de la bouche entraine une contraction  des fibres du peaucier du coté sain et une inertie du coté atteint.</a:t>
            </a:r>
          </a:p>
          <a:p>
            <a:r>
              <a:rPr lang="fr-FR" sz="2200" dirty="0"/>
              <a:t>•	Le signe du souques : visibilité persistante des cils du coté paralysé lors de l’occlusion énergétique des paupières.</a:t>
            </a:r>
          </a:p>
          <a:p>
            <a:r>
              <a:rPr lang="fr-FR" sz="2200" dirty="0"/>
              <a:t>•	 Le signe de PIERE MARIE FOIX : chez un comateux, la compression du nerf facial au niveau de son émergence de l’articulation  </a:t>
            </a:r>
            <a:r>
              <a:rPr lang="fr-FR" sz="2200" dirty="0" err="1"/>
              <a:t>maxillo-mastoidienne</a:t>
            </a:r>
            <a:r>
              <a:rPr lang="fr-FR" sz="2200" dirty="0"/>
              <a:t> provoque un rictus du côté sain.</a:t>
            </a:r>
          </a:p>
          <a:p>
            <a:endParaRPr lang="fr-FR" sz="2200" dirty="0"/>
          </a:p>
        </p:txBody>
      </p:sp>
    </p:spTree>
    <p:extLst>
      <p:ext uri="{BB962C8B-B14F-4D97-AF65-F5344CB8AC3E}">
        <p14:creationId xmlns:p14="http://schemas.microsoft.com/office/powerpoint/2010/main" val="243871428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0314" y="712695"/>
            <a:ext cx="10178322" cy="5836023"/>
          </a:xfrm>
        </p:spPr>
        <p:txBody>
          <a:bodyPr>
            <a:normAutofit/>
          </a:bodyPr>
          <a:lstStyle/>
          <a:p>
            <a:r>
              <a:rPr lang="fr-FR" sz="2400" dirty="0"/>
              <a:t>Au niveau des membres supérieurs :</a:t>
            </a:r>
          </a:p>
          <a:p>
            <a:r>
              <a:rPr lang="fr-FR" sz="2400" dirty="0"/>
              <a:t>•	L’épreuve  de BAREE : le malade ayant les membres supérieurs tendus devant lui en supination, du côté atteint, on observe une chute progressive du membre de l’extrémité a la racine .parfois une simple tendance a la pronation.</a:t>
            </a:r>
          </a:p>
          <a:p>
            <a:r>
              <a:rPr lang="fr-FR" sz="2400" dirty="0"/>
              <a:t>•	Le signe de la pronation automatique de BABINSKI : on prend dans ses mains celles du malade, les mains sont placées les pouces en haut et les paumes en se regardant, par une petite série de secousses on le fait sauté dans  les siennes, du côté sain la main reste verticale et du coté paralysé la main se met en pronation.</a:t>
            </a:r>
          </a:p>
          <a:p>
            <a:endParaRPr lang="fr-FR" sz="2400" dirty="0"/>
          </a:p>
        </p:txBody>
      </p:sp>
    </p:spTree>
    <p:extLst>
      <p:ext uri="{BB962C8B-B14F-4D97-AF65-F5344CB8AC3E}">
        <p14:creationId xmlns:p14="http://schemas.microsoft.com/office/powerpoint/2010/main" val="1991241949"/>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9972" y="309283"/>
            <a:ext cx="10178322" cy="3593591"/>
          </a:xfrm>
        </p:spPr>
        <p:txBody>
          <a:bodyPr>
            <a:noAutofit/>
          </a:bodyPr>
          <a:lstStyle/>
          <a:p>
            <a:r>
              <a:rPr lang="fr-FR" sz="2400" dirty="0"/>
              <a:t>Le signe de la main creuse de GARCIN :le patient se tient   les avant-bras fléchis, mains et doigts en extension  dans l’axe de l’avant-bras ,paumes en avant ,on lui demandant d’écarter fortement les doigts ,on observe un creusement pathologique de la paume de la main  du fait de l’adduction du premier métacarpien et la flexion des doigts du fait de la prédominance du déficit sur les extenseurs ainsi que le pouce et l’éminence thénar se portent en avant et en dedans.</a:t>
            </a:r>
          </a:p>
          <a:p>
            <a:r>
              <a:rPr lang="fr-FR" sz="2400" dirty="0"/>
              <a:t>•	Le signe de pronation de STRUMPELL : quand on fléchit l’avant-bras sur la bras chez un malade en hypertonie, ce dernier se met spontanément en pronation et la main tend de se rapprocher  de l’épaule par sa face dorsale.</a:t>
            </a:r>
          </a:p>
          <a:p>
            <a:r>
              <a:rPr lang="fr-FR" sz="2400" dirty="0"/>
              <a:t>•	Le signe de RAIMISTE (à la période de flaccidité) coude du malade étant appuyé sur le lit, on met l’avant-bras et la main en position verticale, quand on lâche la main on la voit se fléchir brusquement sur l’avant-bras</a:t>
            </a:r>
          </a:p>
          <a:p>
            <a:endParaRPr lang="fr-FR" sz="2400" dirty="0"/>
          </a:p>
        </p:txBody>
      </p:sp>
    </p:spTree>
    <p:extLst>
      <p:ext uri="{BB962C8B-B14F-4D97-AF65-F5344CB8AC3E}">
        <p14:creationId xmlns:p14="http://schemas.microsoft.com/office/powerpoint/2010/main" val="133267081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Autres signes pathologiques</a:t>
            </a:r>
            <a:br>
              <a:rPr lang="fr-FR" dirty="0"/>
            </a:br>
            <a:endParaRPr lang="fr-FR" dirty="0"/>
          </a:p>
        </p:txBody>
      </p:sp>
      <p:sp>
        <p:nvSpPr>
          <p:cNvPr id="3" name="Espace réservé du contenu 2"/>
          <p:cNvSpPr>
            <a:spLocks noGrp="1"/>
          </p:cNvSpPr>
          <p:nvPr>
            <p:ph idx="1"/>
          </p:nvPr>
        </p:nvSpPr>
        <p:spPr>
          <a:xfrm>
            <a:off x="982737" y="1694330"/>
            <a:ext cx="10178322" cy="5472952"/>
          </a:xfrm>
        </p:spPr>
        <p:txBody>
          <a:bodyPr>
            <a:normAutofit/>
          </a:bodyPr>
          <a:lstStyle/>
          <a:p>
            <a:r>
              <a:rPr lang="fr-FR" dirty="0"/>
              <a:t>Le signe de Griffe mécanique (phase spastique) : faire introduire l’index dans la main fermée d’un hémiplégique en contracture, si on fléchit la main sur l’avant-bras la pression se relâche mais si on relève au contraire on sent l’exagération de la pression.</a:t>
            </a:r>
          </a:p>
          <a:p>
            <a:r>
              <a:rPr lang="fr-FR" dirty="0"/>
              <a:t>•	Le signe de KLIPPEL ET WEIL : ou signe du pouce: si on tente de redresser les doigts d’un hémiplégique  on voit le pouce se fléchir sur la paume de la main.</a:t>
            </a:r>
          </a:p>
          <a:p>
            <a:r>
              <a:rPr lang="fr-FR" dirty="0"/>
              <a:t>•	Le signe de </a:t>
            </a:r>
            <a:r>
              <a:rPr lang="fr-FR" dirty="0" err="1"/>
              <a:t>wartenberg</a:t>
            </a:r>
            <a:r>
              <a:rPr lang="fr-FR" dirty="0"/>
              <a:t>: similaire au signe de KLIPPEL ET WEIL </a:t>
            </a:r>
          </a:p>
          <a:p>
            <a:r>
              <a:rPr lang="fr-FR" dirty="0"/>
              <a:t>•	Le signe des interosseux de souque (phase spastique) l’élévation du membre spastique provoque un écartement des doigts.</a:t>
            </a:r>
          </a:p>
          <a:p>
            <a:r>
              <a:rPr lang="fr-FR" dirty="0"/>
              <a:t>•	Le signe de MAYER : adduction du 1er métacarpien lors de la flexion passive maximale de l’articulation basale des doigts.</a:t>
            </a:r>
          </a:p>
          <a:p>
            <a:r>
              <a:rPr lang="fr-FR" dirty="0"/>
              <a:t>•	Le signe d’ALTER : difficulté de maintenir l’adduction forcée du 5eme  doigt qui se met en abduction.</a:t>
            </a:r>
          </a:p>
          <a:p>
            <a:endParaRPr lang="fr-FR" dirty="0"/>
          </a:p>
        </p:txBody>
      </p:sp>
    </p:spTree>
    <p:extLst>
      <p:ext uri="{BB962C8B-B14F-4D97-AF65-F5344CB8AC3E}">
        <p14:creationId xmlns:p14="http://schemas.microsoft.com/office/powerpoint/2010/main" val="140428907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51678" y="268941"/>
            <a:ext cx="10178322" cy="6414247"/>
          </a:xfrm>
        </p:spPr>
        <p:txBody>
          <a:bodyPr>
            <a:normAutofit/>
          </a:bodyPr>
          <a:lstStyle/>
          <a:p>
            <a:r>
              <a:rPr lang="fr-FR" sz="2400" b="1" u="sng" dirty="0"/>
              <a:t>Au niveau des membres inférieurs :</a:t>
            </a:r>
          </a:p>
          <a:p>
            <a:r>
              <a:rPr lang="fr-FR" sz="2400" dirty="0"/>
              <a:t>•	L’épreuve de MANGAZINI : patient en décubitus dorsal, cuisses fléchis, jambes maintenues a l’horizontal, la chute uni ou bilatérale des membres mis en évidence le déficit. </a:t>
            </a:r>
          </a:p>
          <a:p>
            <a:r>
              <a:rPr lang="fr-FR" sz="2400" dirty="0"/>
              <a:t>•	L’épreuve de BAREE aux membres inférieures : malade en décubitus ventral, jambe relevées a angle droit, la chute d’une ou des jambes traduisant le déficit portant sur les fléchisseurs.</a:t>
            </a:r>
          </a:p>
          <a:p>
            <a:r>
              <a:rPr lang="fr-FR" sz="2400" dirty="0"/>
              <a:t>•	Le signe de GRASSET BYCHOWSKI : l’hémiplégique  peut soulever  isolément chaque membre inferieur au-dessus du plan du lit, mais il ne peut pas les soulever les 02 simultanément (si on demande au malade de soulever le membre paralysé, il le tient facilement dans l’air mais si l’on soulève le membre sain on le voit retomber le membre atteint)</a:t>
            </a:r>
          </a:p>
          <a:p>
            <a:endParaRPr lang="fr-FR" sz="2400" dirty="0"/>
          </a:p>
        </p:txBody>
      </p:sp>
    </p:spTree>
    <p:extLst>
      <p:ext uri="{BB962C8B-B14F-4D97-AF65-F5344CB8AC3E}">
        <p14:creationId xmlns:p14="http://schemas.microsoft.com/office/powerpoint/2010/main" val="194824018"/>
      </p:ext>
    </p:extLst>
  </p:cSld>
  <p:clrMapOvr>
    <a:masterClrMapping/>
  </p:clrMapOvr>
  <p:transition spd="slow">
    <p:push dir="u"/>
  </p:transition>
</p:sld>
</file>

<file path=ppt/theme/theme1.xml><?xml version="1.0" encoding="utf-8"?>
<a:theme xmlns:a="http://schemas.openxmlformats.org/drawingml/2006/main" name="Badge">
  <a:themeElements>
    <a:clrScheme name="Badge">
      <a:dk1>
        <a:sysClr val="windowText" lastClr="000000"/>
      </a:dk1>
      <a:lt1>
        <a:sysClr val="window" lastClr="FFFFFF"/>
      </a:lt1>
      <a:dk2>
        <a:srgbClr val="171312"/>
      </a:dk2>
      <a:lt2>
        <a:srgbClr val="F7F0DF"/>
      </a:lt2>
      <a:accent1>
        <a:srgbClr val="53AE6E"/>
      </a:accent1>
      <a:accent2>
        <a:srgbClr val="326267"/>
      </a:accent2>
      <a:accent3>
        <a:srgbClr val="C5C34A"/>
      </a:accent3>
      <a:accent4>
        <a:srgbClr val="BF6546"/>
      </a:accent4>
      <a:accent5>
        <a:srgbClr val="81B5A8"/>
      </a:accent5>
      <a:accent6>
        <a:srgbClr val="636455"/>
      </a:accent6>
      <a:hlink>
        <a:srgbClr val="81B5A8"/>
      </a:hlink>
      <a:folHlink>
        <a:srgbClr val="936888"/>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A1A3E1F0-B5EF-49C5-810A-B1B32AEDDC80}"/>
    </a:ext>
  </a:extLst>
</a:theme>
</file>

<file path=docProps/app.xml><?xml version="1.0" encoding="utf-8"?>
<Properties xmlns="http://schemas.openxmlformats.org/officeDocument/2006/extended-properties" xmlns:vt="http://schemas.openxmlformats.org/officeDocument/2006/docPropsVTypes">
  <Template>Badge</Template>
  <TotalTime>31</TotalTime>
  <Words>847</Words>
  <Application>Microsoft Office PowerPoint</Application>
  <PresentationFormat>Grand écran</PresentationFormat>
  <Paragraphs>132</Paragraphs>
  <Slides>24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24</vt:i4>
      </vt:variant>
    </vt:vector>
  </HeadingPairs>
  <TitlesOfParts>
    <vt:vector size="28" baseType="lpstr">
      <vt:lpstr>Arial</vt:lpstr>
      <vt:lpstr>Gill Sans MT</vt:lpstr>
      <vt:lpstr>Impact</vt:lpstr>
      <vt:lpstr>Badge</vt:lpstr>
      <vt:lpstr>Le syndrome pyramidal </vt:lpstr>
      <vt:lpstr>Introduction :  </vt:lpstr>
      <vt:lpstr>Sémiologie du syndrome pyramidale </vt:lpstr>
      <vt:lpstr>Présentation PowerPoint</vt:lpstr>
      <vt:lpstr>Présentation PowerPoint</vt:lpstr>
      <vt:lpstr>Présentation PowerPoint</vt:lpstr>
      <vt:lpstr>Présentation PowerPoint</vt:lpstr>
      <vt:lpstr>Autres signes pathologiques </vt:lpstr>
      <vt:lpstr>Présentation PowerPoint</vt:lpstr>
      <vt:lpstr>Les troubles du tonus :    </vt:lpstr>
      <vt:lpstr>Présentation PowerPoint</vt:lpstr>
      <vt:lpstr>Présentation PowerPoint</vt:lpstr>
      <vt:lpstr>Modifications des réflexes : </vt:lpstr>
      <vt:lpstr>Présentation PowerPoint</vt:lpstr>
      <vt:lpstr>Présentation PowerPoint</vt:lpstr>
      <vt:lpstr>Présentation PowerPoint</vt:lpstr>
      <vt:lpstr>Présentation PowerPoint</vt:lpstr>
      <vt:lpstr>Les Troubles vasomoteurs et trophiques :</vt:lpstr>
      <vt:lpstr>Les formes topographiques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syndrome pyramidal</dc:title>
  <dc:creator>DELL</dc:creator>
  <cp:lastModifiedBy>DELL</cp:lastModifiedBy>
  <cp:revision>5</cp:revision>
  <dcterms:created xsi:type="dcterms:W3CDTF">2018-03-04T20:34:26Z</dcterms:created>
  <dcterms:modified xsi:type="dcterms:W3CDTF">2018-03-04T21:30:58Z</dcterms:modified>
</cp:coreProperties>
</file>