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fr-FR" smtClean="0"/>
              <a:t>Modifiez le style du titre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smtClean="0"/>
              <a:pPr/>
              <a:t>3/4/2018</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20166618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3/4/2018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200620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3/4/2018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537813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3/4/2018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2004478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3/4/2018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860995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3/4/2018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6437247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fr-FR" smtClean="0"/>
              <a:t>Modifiez le style du titre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3/4/2018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191749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2385089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61614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chor="ct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36766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fr-FR" smtClean="0"/>
              <a:t>Modifiez le style du titre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3/4/2018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983271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964360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32612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326847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smtClean="0"/>
              <a:pPr/>
              <a:t>3/4/2018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937331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3/4/2018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332916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fr-FR" smtClean="0"/>
              <a:t>Modifiez le style du titre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3/4/2018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401385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3/4/2018</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693547823"/>
      </p:ext>
    </p:extLst>
  </p:cSld>
  <p:clrMap bg1="dk1" tx1="lt1" bg2="dk2" tx2="lt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 id="2147483740"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a:t>Le syndrome cérébelleux</a:t>
            </a:r>
            <a:r>
              <a:rPr lang="fr-FR" dirty="0"/>
              <a:t/>
            </a:r>
            <a:br>
              <a:rPr lang="fr-FR" dirty="0"/>
            </a:br>
            <a:endParaRPr lang="fr-FR" dirty="0"/>
          </a:p>
        </p:txBody>
      </p:sp>
      <p:sp>
        <p:nvSpPr>
          <p:cNvPr id="3" name="Sous-titre 2"/>
          <p:cNvSpPr>
            <a:spLocks noGrp="1"/>
          </p:cNvSpPr>
          <p:nvPr>
            <p:ph type="subTitle" idx="1"/>
          </p:nvPr>
        </p:nvSpPr>
        <p:spPr/>
        <p:txBody>
          <a:bodyPr/>
          <a:lstStyle/>
          <a:p>
            <a:r>
              <a:rPr lang="fr-FR" dirty="0" smtClean="0"/>
              <a:t>DR LOUANCHI.M</a:t>
            </a:r>
            <a:endParaRPr lang="fr-FR" dirty="0"/>
          </a:p>
        </p:txBody>
      </p:sp>
    </p:spTree>
    <p:extLst>
      <p:ext uri="{BB962C8B-B14F-4D97-AF65-F5344CB8AC3E}">
        <p14:creationId xmlns:p14="http://schemas.microsoft.com/office/powerpoint/2010/main" val="91822868"/>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3071" y="591670"/>
            <a:ext cx="11214847" cy="5997387"/>
          </a:xfrm>
        </p:spPr>
        <p:txBody>
          <a:bodyPr>
            <a:noAutofit/>
          </a:bodyPr>
          <a:lstStyle/>
          <a:p>
            <a:r>
              <a:rPr lang="fr-FR" sz="2400" b="1" dirty="0"/>
              <a:t>Les Examens complémentaires :</a:t>
            </a:r>
            <a:endParaRPr lang="fr-FR" sz="2400" dirty="0"/>
          </a:p>
          <a:p>
            <a:pPr lvl="0"/>
            <a:r>
              <a:rPr lang="fr-FR" sz="2400" b="1" dirty="0" err="1"/>
              <a:t>Posturographie</a:t>
            </a:r>
            <a:r>
              <a:rPr lang="fr-FR" sz="2400" b="1" dirty="0"/>
              <a:t> :</a:t>
            </a:r>
            <a:r>
              <a:rPr lang="fr-FR" sz="2400" dirty="0"/>
              <a:t> met en évidence des oscillations dans tous les sens qui sont deux à trois fois supérieur à celles du sujet normal. Un pic caractéristique apparait dans la bande 3Hz.</a:t>
            </a:r>
          </a:p>
          <a:p>
            <a:pPr lvl="0"/>
            <a:r>
              <a:rPr lang="fr-FR" sz="2400" b="1" dirty="0"/>
              <a:t>Electromyographie :</a:t>
            </a:r>
            <a:r>
              <a:rPr lang="fr-FR" sz="2400" dirty="0"/>
              <a:t> permet l’analyse des mouvements volontaire, son initiation est retardé par rapport à la normal.</a:t>
            </a:r>
          </a:p>
          <a:p>
            <a:r>
              <a:rPr lang="fr-FR" sz="2400" dirty="0"/>
              <a:t>Le début de l’exécution : apparition de bouffées de décharges portant à la fois sur les agonistes et les antagonistes.</a:t>
            </a:r>
          </a:p>
          <a:p>
            <a:r>
              <a:rPr lang="fr-FR" sz="2400" dirty="0"/>
              <a:t>Au cours du mouvement : présence de séries de décharges d’amplitudes variable.</a:t>
            </a:r>
          </a:p>
          <a:p>
            <a:r>
              <a:rPr lang="fr-FR" sz="2400" dirty="0"/>
              <a:t>L’arrêt sera anormal surtout si il nécessite une décélération</a:t>
            </a:r>
          </a:p>
          <a:p>
            <a:pPr lvl="0"/>
            <a:r>
              <a:rPr lang="fr-FR" sz="2400" b="1" dirty="0"/>
              <a:t>Electrologie :</a:t>
            </a:r>
            <a:r>
              <a:rPr lang="fr-FR" sz="2400" dirty="0"/>
              <a:t> met en évidence la diminution ou l’</a:t>
            </a:r>
            <a:r>
              <a:rPr lang="fr-FR" sz="2400" dirty="0" err="1"/>
              <a:t>abolution</a:t>
            </a:r>
            <a:r>
              <a:rPr lang="fr-FR" sz="2400" dirty="0"/>
              <a:t> du reflexe myotatique dans sa composante tonique et le déficit du réflexe myotatique inverse </a:t>
            </a:r>
            <a:r>
              <a:rPr lang="fr-FR" sz="2400" dirty="0">
                <a:sym typeface="Wingdings" panose="05000000000000000000" pitchFamily="2" charset="2"/>
              </a:rPr>
              <a:t></a:t>
            </a:r>
            <a:r>
              <a:rPr lang="fr-FR" sz="2400" dirty="0"/>
              <a:t> amplitude excessive des mouvements + reflexes pendulaires</a:t>
            </a:r>
          </a:p>
          <a:p>
            <a:pPr lvl="0"/>
            <a:r>
              <a:rPr lang="fr-FR" sz="2400" b="1" dirty="0"/>
              <a:t>TDM et IRM : </a:t>
            </a:r>
            <a:r>
              <a:rPr lang="fr-FR" sz="2400" dirty="0"/>
              <a:t>recherche étiologique.</a:t>
            </a:r>
          </a:p>
          <a:p>
            <a:endParaRPr lang="fr-FR" sz="2400" dirty="0"/>
          </a:p>
        </p:txBody>
      </p:sp>
    </p:spTree>
    <p:extLst>
      <p:ext uri="{BB962C8B-B14F-4D97-AF65-F5344CB8AC3E}">
        <p14:creationId xmlns:p14="http://schemas.microsoft.com/office/powerpoint/2010/main" val="2245952980"/>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3072" y="2115172"/>
            <a:ext cx="11658600" cy="3649133"/>
          </a:xfrm>
        </p:spPr>
        <p:txBody>
          <a:bodyPr>
            <a:noAutofit/>
          </a:bodyPr>
          <a:lstStyle/>
          <a:p>
            <a:r>
              <a:rPr lang="fr-FR" sz="2400" b="1" dirty="0"/>
              <a:t>Formes topographiques</a:t>
            </a:r>
            <a:endParaRPr lang="fr-FR" sz="2400" dirty="0"/>
          </a:p>
          <a:p>
            <a:r>
              <a:rPr lang="fr-FR" sz="2400" b="1" dirty="0"/>
              <a:t>Syndrome </a:t>
            </a:r>
            <a:r>
              <a:rPr lang="fr-FR" sz="2400" b="1" dirty="0" err="1"/>
              <a:t>cérébellovestibulaire</a:t>
            </a:r>
            <a:r>
              <a:rPr lang="fr-FR" sz="2400" b="1" dirty="0"/>
              <a:t> : </a:t>
            </a:r>
            <a:r>
              <a:rPr lang="fr-FR" sz="2400" dirty="0"/>
              <a:t>atteinte du lobe </a:t>
            </a:r>
            <a:r>
              <a:rPr lang="fr-FR" sz="2400" dirty="0" err="1"/>
              <a:t>flocculonodulaire</a:t>
            </a:r>
            <a:r>
              <a:rPr lang="fr-FR" sz="2400" dirty="0"/>
              <a:t>, des troubles massifs de l’équilibre, un nystagmus : en position primaire du regard, Un nystagmus positionnel ou une </a:t>
            </a:r>
            <a:r>
              <a:rPr lang="fr-FR" sz="2400" dirty="0" err="1"/>
              <a:t>latéropulsion</a:t>
            </a:r>
            <a:r>
              <a:rPr lang="fr-FR" sz="2400" dirty="0"/>
              <a:t> oculaire.</a:t>
            </a:r>
          </a:p>
          <a:p>
            <a:r>
              <a:rPr lang="fr-FR" sz="2400" dirty="0"/>
              <a:t>Un nystagmus vertical battant vers le bas (malformation de </a:t>
            </a:r>
            <a:r>
              <a:rPr lang="fr-FR" sz="2400" dirty="0" err="1"/>
              <a:t>chiari</a:t>
            </a:r>
            <a:r>
              <a:rPr lang="fr-FR" sz="2400" dirty="0"/>
              <a:t>(du vermis caudal).</a:t>
            </a:r>
          </a:p>
          <a:p>
            <a:r>
              <a:rPr lang="fr-FR" sz="2400" b="1" dirty="0"/>
              <a:t>Syndrome cérébelleux </a:t>
            </a:r>
            <a:r>
              <a:rPr lang="fr-FR" sz="2400" b="1" dirty="0" err="1"/>
              <a:t>vermien</a:t>
            </a:r>
            <a:r>
              <a:rPr lang="fr-FR" sz="2400" b="1" dirty="0"/>
              <a:t> </a:t>
            </a:r>
            <a:r>
              <a:rPr lang="fr-FR" sz="2400" dirty="0"/>
              <a:t>: troubles de la statique et de la marche. Les troubles de la coordination des membres inférieurs (intacte aux membres sup), La dysarthrie est habituelle</a:t>
            </a:r>
          </a:p>
          <a:p>
            <a:r>
              <a:rPr lang="fr-FR" sz="2400" dirty="0"/>
              <a:t>Des lésions du vermis </a:t>
            </a:r>
            <a:r>
              <a:rPr lang="fr-FR" sz="2400" dirty="0" err="1"/>
              <a:t>antérosupérieur</a:t>
            </a:r>
            <a:r>
              <a:rPr lang="fr-FR" sz="2400" dirty="0"/>
              <a:t> peuvent réaliser un syndrome cérébelleux statique pratiquement isolé.</a:t>
            </a:r>
          </a:p>
          <a:p>
            <a:r>
              <a:rPr lang="fr-FR" sz="2400" b="1" dirty="0"/>
              <a:t>Syndrome cérébelleux latéral </a:t>
            </a:r>
            <a:r>
              <a:rPr lang="fr-FR" sz="2400" dirty="0"/>
              <a:t>: limité à l’hémicorps </a:t>
            </a:r>
            <a:r>
              <a:rPr lang="fr-FR" sz="2400" dirty="0" err="1"/>
              <a:t>ipsilatérale;L’hypotonie</a:t>
            </a:r>
            <a:r>
              <a:rPr lang="fr-FR" sz="2400" dirty="0"/>
              <a:t>, la dysmétrie, la </a:t>
            </a:r>
            <a:r>
              <a:rPr lang="fr-FR" sz="2400" dirty="0" err="1"/>
              <a:t>dyschronométrie</a:t>
            </a:r>
            <a:r>
              <a:rPr lang="fr-FR" sz="2400" dirty="0"/>
              <a:t>, la décomposition du mouvement, l’</a:t>
            </a:r>
            <a:r>
              <a:rPr lang="fr-FR" sz="2400" dirty="0" err="1"/>
              <a:t>adiadococinésie</a:t>
            </a:r>
            <a:r>
              <a:rPr lang="fr-FR" sz="2400" dirty="0"/>
              <a:t>, le tremblement cinétique</a:t>
            </a:r>
            <a:r>
              <a:rPr lang="fr-FR" sz="2400" dirty="0" smtClean="0"/>
              <a:t>.</a:t>
            </a:r>
          </a:p>
          <a:p>
            <a:r>
              <a:rPr lang="fr-FR" sz="2400" dirty="0"/>
              <a:t>Des troubles statiques latéralisés peuvent aussi exister, les oscillations dans la station debout et les déviations lors de la marche se faisant du côté de la lésion.</a:t>
            </a:r>
          </a:p>
          <a:p>
            <a:endParaRPr lang="fr-FR" sz="2400" dirty="0"/>
          </a:p>
          <a:p>
            <a:endParaRPr lang="fr-FR" sz="2400" dirty="0"/>
          </a:p>
        </p:txBody>
      </p:sp>
    </p:spTree>
    <p:extLst>
      <p:ext uri="{BB962C8B-B14F-4D97-AF65-F5344CB8AC3E}">
        <p14:creationId xmlns:p14="http://schemas.microsoft.com/office/powerpoint/2010/main" val="4221002321"/>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36176" y="524436"/>
            <a:ext cx="11483789" cy="6333564"/>
          </a:xfrm>
        </p:spPr>
        <p:txBody>
          <a:bodyPr>
            <a:noAutofit/>
          </a:bodyPr>
          <a:lstStyle/>
          <a:p>
            <a:r>
              <a:rPr lang="fr-FR" sz="2000" b="1" dirty="0"/>
              <a:t>Syndromes résultant de l’atteinte des voies cérébelleuses</a:t>
            </a:r>
            <a:endParaRPr lang="fr-FR" sz="2000" dirty="0"/>
          </a:p>
          <a:p>
            <a:r>
              <a:rPr lang="fr-FR" sz="2000" b="1" i="1" dirty="0"/>
              <a:t>Au cours des lésions médullaires : </a:t>
            </a:r>
            <a:r>
              <a:rPr lang="fr-FR" sz="2000" dirty="0"/>
              <a:t>exceptionnel (l’atteinte pyramidale habituellement associée)</a:t>
            </a:r>
          </a:p>
          <a:p>
            <a:r>
              <a:rPr lang="fr-FR" sz="2000" b="1" i="1" dirty="0"/>
              <a:t>Dans les lésions bulbaires </a:t>
            </a:r>
            <a:r>
              <a:rPr lang="fr-FR" sz="2000" dirty="0"/>
              <a:t>: troubles de la statique (l’atteinte du pédoncule cérébelleux inférieur).</a:t>
            </a:r>
          </a:p>
          <a:p>
            <a:r>
              <a:rPr lang="fr-FR" sz="2000" b="1" i="1" dirty="0"/>
              <a:t>A la protubérance : </a:t>
            </a:r>
            <a:r>
              <a:rPr lang="fr-FR" sz="2000" dirty="0"/>
              <a:t>(atteinte du pédoncule cérébelleux moyen). Troubles cinétiques du côté de la lésion +/- hémiplégie controlatérale.</a:t>
            </a:r>
          </a:p>
          <a:p>
            <a:pPr marL="0" indent="0">
              <a:buNone/>
            </a:pPr>
            <a:endParaRPr lang="fr-FR" sz="2000" dirty="0"/>
          </a:p>
          <a:p>
            <a:r>
              <a:rPr lang="fr-FR" sz="2000" b="1" dirty="0"/>
              <a:t>Lésions des pédoncules</a:t>
            </a:r>
            <a:r>
              <a:rPr lang="fr-FR" sz="2000" dirty="0"/>
              <a:t>: (Atteinte du pédoncule cérébelleux supérieur)</a:t>
            </a:r>
          </a:p>
          <a:p>
            <a:r>
              <a:rPr lang="fr-FR" sz="2000" dirty="0"/>
              <a:t>Tremblement intentionnel, Atteinte homolatérale si la lésion siège en amont de la commissure de </a:t>
            </a:r>
            <a:r>
              <a:rPr lang="fr-FR" sz="2000" dirty="0" err="1"/>
              <a:t>wernekink</a:t>
            </a:r>
            <a:r>
              <a:rPr lang="fr-FR" sz="2000" dirty="0"/>
              <a:t>, controlatérale si la lésion siège en aval, bilatérale si elle siège au niveau de la commissure.</a:t>
            </a:r>
          </a:p>
          <a:p>
            <a:r>
              <a:rPr lang="fr-FR" sz="2000" b="1" dirty="0"/>
              <a:t>Dans la région </a:t>
            </a:r>
            <a:r>
              <a:rPr lang="fr-FR" sz="2000" b="1" dirty="0" err="1"/>
              <a:t>thalamo</a:t>
            </a:r>
            <a:r>
              <a:rPr lang="fr-FR" sz="2000" b="1" dirty="0"/>
              <a:t>- hypothalamique :</a:t>
            </a:r>
            <a:endParaRPr lang="fr-FR" sz="2000" dirty="0"/>
          </a:p>
          <a:p>
            <a:r>
              <a:rPr lang="fr-FR" sz="2000" i="1" dirty="0"/>
              <a:t>Syndrome du carrefour hypothalamique de Guillain et </a:t>
            </a:r>
            <a:r>
              <a:rPr lang="fr-FR" sz="2000" i="1" dirty="0" err="1"/>
              <a:t>Alajouanine</a:t>
            </a:r>
            <a:r>
              <a:rPr lang="fr-FR" sz="2000" i="1" dirty="0"/>
              <a:t>:</a:t>
            </a:r>
            <a:r>
              <a:rPr lang="fr-FR" sz="2000" dirty="0"/>
              <a:t> Syndrome cérébelleux unilatérale, Hémiparésie légère, Troubles de la sensibilité objective, Des mouvements involontaires, Hémianopsie.</a:t>
            </a:r>
          </a:p>
          <a:p>
            <a:endParaRPr lang="fr-FR" sz="2000" dirty="0"/>
          </a:p>
        </p:txBody>
      </p:sp>
    </p:spTree>
    <p:extLst>
      <p:ext uri="{BB962C8B-B14F-4D97-AF65-F5344CB8AC3E}">
        <p14:creationId xmlns:p14="http://schemas.microsoft.com/office/powerpoint/2010/main" val="2507076532"/>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06825" y="1196789"/>
            <a:ext cx="10131425" cy="4244788"/>
          </a:xfrm>
        </p:spPr>
        <p:txBody>
          <a:bodyPr>
            <a:noAutofit/>
          </a:bodyPr>
          <a:lstStyle/>
          <a:p>
            <a:r>
              <a:rPr lang="fr-FR" sz="2400" b="1" dirty="0"/>
              <a:t>Etiologies</a:t>
            </a:r>
            <a:endParaRPr lang="fr-FR" sz="2400" dirty="0"/>
          </a:p>
          <a:p>
            <a:pPr lvl="0"/>
            <a:r>
              <a:rPr lang="fr-FR" sz="2400" b="1" dirty="0"/>
              <a:t>Syndromes malformatifs :</a:t>
            </a:r>
            <a:endParaRPr lang="fr-FR" sz="2400" dirty="0"/>
          </a:p>
          <a:p>
            <a:r>
              <a:rPr lang="fr-FR" sz="2400" dirty="0"/>
              <a:t>Agénésies et hypoplasies du cervelet: Syndrome de Joubert, Atrophie primitive de la couche des grains ; Hypoplasie </a:t>
            </a:r>
            <a:r>
              <a:rPr lang="fr-FR" sz="2400" dirty="0" err="1"/>
              <a:t>cérébelleusecongénitales</a:t>
            </a:r>
            <a:r>
              <a:rPr lang="fr-FR" sz="2400" dirty="0"/>
              <a:t> liée à l’X : Anomalie de Dandy-Walker, Malformation de Chiari, Malformation de la charnière occipito-atloïdienne</a:t>
            </a:r>
          </a:p>
          <a:p>
            <a:pPr lvl="0"/>
            <a:r>
              <a:rPr lang="fr-FR" sz="2400" b="1" dirty="0"/>
              <a:t>Ataxie télangiectasie :</a:t>
            </a:r>
            <a:r>
              <a:rPr lang="fr-FR" sz="2400" dirty="0"/>
              <a:t> L’ataxie-télangiectasie: syndrome de Louis-Bar</a:t>
            </a:r>
          </a:p>
          <a:p>
            <a:pPr lvl="0"/>
            <a:r>
              <a:rPr lang="fr-FR" sz="2400" b="1" dirty="0"/>
              <a:t>Traumatismes :</a:t>
            </a:r>
            <a:r>
              <a:rPr lang="fr-FR" sz="2400" dirty="0"/>
              <a:t> Les traumatismes occipitaux, avec ou sans fracture.</a:t>
            </a:r>
          </a:p>
          <a:p>
            <a:endParaRPr lang="fr-FR" sz="2400" dirty="0"/>
          </a:p>
        </p:txBody>
      </p:sp>
    </p:spTree>
    <p:extLst>
      <p:ext uri="{BB962C8B-B14F-4D97-AF65-F5344CB8AC3E}">
        <p14:creationId xmlns:p14="http://schemas.microsoft.com/office/powerpoint/2010/main" val="1409883047"/>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70646" y="1819338"/>
            <a:ext cx="11362765" cy="4057026"/>
          </a:xfrm>
        </p:spPr>
        <p:txBody>
          <a:bodyPr>
            <a:noAutofit/>
          </a:bodyPr>
          <a:lstStyle/>
          <a:p>
            <a:pPr lvl="0"/>
            <a:r>
              <a:rPr lang="fr-FR" sz="2400" b="1" dirty="0"/>
              <a:t>Affections vasculaires :</a:t>
            </a:r>
            <a:endParaRPr lang="fr-FR" sz="2400" dirty="0"/>
          </a:p>
          <a:p>
            <a:pPr lvl="0"/>
            <a:r>
              <a:rPr lang="fr-FR" sz="2400" dirty="0"/>
              <a:t>L’hématome cérébelleux</a:t>
            </a:r>
            <a:r>
              <a:rPr lang="fr-FR" sz="2400" dirty="0" smtClean="0"/>
              <a:t>,</a:t>
            </a:r>
            <a:endParaRPr lang="fr-FR" sz="2400" dirty="0"/>
          </a:p>
          <a:p>
            <a:pPr lvl="0"/>
            <a:r>
              <a:rPr lang="fr-FR" sz="2400" dirty="0"/>
              <a:t>Infarctus : cervelet ou voies cérébelleuses : </a:t>
            </a:r>
            <a:r>
              <a:rPr lang="fr-FR" sz="2400" dirty="0" err="1"/>
              <a:t>sdWallenberg</a:t>
            </a:r>
            <a:r>
              <a:rPr lang="fr-FR" sz="2400" dirty="0"/>
              <a:t> : ramollissement de la fossette rétro-olivaire par oblitération de l’artère cérébrale ou la cérébelleuse post-</a:t>
            </a:r>
            <a:r>
              <a:rPr lang="fr-FR" sz="2400" dirty="0" err="1"/>
              <a:t>inf</a:t>
            </a:r>
            <a:r>
              <a:rPr lang="fr-FR" sz="2400" dirty="0"/>
              <a:t> dans sa portion proximale(athérome) :      inauguré par un grand vertige et dominé par les troubles statiques,  du côté de la lésion (</a:t>
            </a:r>
            <a:r>
              <a:rPr lang="fr-FR" sz="2400" dirty="0" err="1"/>
              <a:t>sd</a:t>
            </a:r>
            <a:r>
              <a:rPr lang="fr-FR" sz="2400" dirty="0"/>
              <a:t> cérébelleux, </a:t>
            </a:r>
            <a:r>
              <a:rPr lang="fr-FR" sz="2400" dirty="0" err="1"/>
              <a:t>sd</a:t>
            </a:r>
            <a:r>
              <a:rPr lang="fr-FR" sz="2400" dirty="0"/>
              <a:t> de CBH, nystagmus rotatoire, atteinte du V totale ou dissociée) du coté controlatéral (anesthésie thermo-</a:t>
            </a:r>
            <a:r>
              <a:rPr lang="fr-FR" sz="2400" dirty="0" err="1"/>
              <a:t>algésique</a:t>
            </a:r>
            <a:r>
              <a:rPr lang="fr-FR" sz="2400" dirty="0"/>
              <a:t> respectant la face )  avec des troubles de la déglutition</a:t>
            </a:r>
          </a:p>
          <a:p>
            <a:pPr lvl="0"/>
            <a:r>
              <a:rPr lang="fr-FR" sz="2400" dirty="0"/>
              <a:t>Syndrome lacunaire protubérantiel: signes cérébelleux et </a:t>
            </a:r>
            <a:r>
              <a:rPr lang="fr-FR" sz="2400" dirty="0" smtClean="0"/>
              <a:t>pyramidaux</a:t>
            </a:r>
            <a:endParaRPr lang="fr-FR" sz="2400" dirty="0"/>
          </a:p>
          <a:p>
            <a:pPr lvl="0"/>
            <a:r>
              <a:rPr lang="fr-FR" sz="2400" b="1" dirty="0"/>
              <a:t>Tumeurs :</a:t>
            </a:r>
            <a:r>
              <a:rPr lang="fr-FR" sz="2400" dirty="0"/>
              <a:t> Le syndrome cérébelleux sera statique dans les tumeurs </a:t>
            </a:r>
            <a:r>
              <a:rPr lang="fr-FR" sz="2400" dirty="0" err="1"/>
              <a:t>vermiennes</a:t>
            </a:r>
            <a:r>
              <a:rPr lang="fr-FR" sz="2400" dirty="0"/>
              <a:t>, cinétique dans les tumeurs lobaires. les médulloblastome, l’</a:t>
            </a:r>
            <a:r>
              <a:rPr lang="fr-FR" sz="2400" dirty="0" err="1"/>
              <a:t>astrocytome</a:t>
            </a:r>
            <a:r>
              <a:rPr lang="fr-FR" sz="2400" dirty="0"/>
              <a:t> du cervelet, les métastases : Les lymphomes (SIDA) , Les gliomes infiltrant du tronc cérébral , L’</a:t>
            </a:r>
            <a:r>
              <a:rPr lang="fr-FR" sz="2400" dirty="0" err="1"/>
              <a:t>hémangioblastome</a:t>
            </a:r>
            <a:endParaRPr lang="fr-FR" sz="2400" dirty="0"/>
          </a:p>
          <a:p>
            <a:r>
              <a:rPr lang="fr-FR" sz="2400" dirty="0"/>
              <a:t>Les tumeurs de l’angle ponto-cérébelleux, rarement des méningiomes, surtout les neurinomes vestibulaires</a:t>
            </a:r>
          </a:p>
          <a:p>
            <a:pPr marL="0" indent="0">
              <a:buNone/>
            </a:pPr>
            <a:endParaRPr lang="fr-FR" sz="2400" dirty="0"/>
          </a:p>
          <a:p>
            <a:endParaRPr lang="fr-FR" sz="2400" dirty="0"/>
          </a:p>
        </p:txBody>
      </p:sp>
    </p:spTree>
    <p:extLst>
      <p:ext uri="{BB962C8B-B14F-4D97-AF65-F5344CB8AC3E}">
        <p14:creationId xmlns:p14="http://schemas.microsoft.com/office/powerpoint/2010/main" val="3886468930"/>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0272" y="1913467"/>
            <a:ext cx="10131425" cy="3649133"/>
          </a:xfrm>
        </p:spPr>
        <p:txBody>
          <a:bodyPr>
            <a:noAutofit/>
          </a:bodyPr>
          <a:lstStyle/>
          <a:p>
            <a:pPr lvl="0"/>
            <a:r>
              <a:rPr lang="fr-FR" sz="2800" b="1" dirty="0"/>
              <a:t>Infections :</a:t>
            </a:r>
            <a:endParaRPr lang="fr-FR" sz="2800" dirty="0"/>
          </a:p>
          <a:p>
            <a:pPr lvl="0"/>
            <a:r>
              <a:rPr lang="fr-FR" sz="2800" dirty="0"/>
              <a:t>Une ataxie aigue de Westphal et </a:t>
            </a:r>
            <a:r>
              <a:rPr lang="fr-FR" sz="2800" dirty="0" err="1"/>
              <a:t>leyden</a:t>
            </a:r>
            <a:r>
              <a:rPr lang="fr-FR" sz="2800" dirty="0"/>
              <a:t> , une </a:t>
            </a:r>
            <a:r>
              <a:rPr lang="fr-FR" sz="2800" dirty="0" err="1"/>
              <a:t>cérébellite</a:t>
            </a:r>
            <a:r>
              <a:rPr lang="fr-FR" sz="2800" dirty="0"/>
              <a:t> peut compliquer une maladie infectieuse.</a:t>
            </a:r>
          </a:p>
          <a:p>
            <a:pPr lvl="0"/>
            <a:r>
              <a:rPr lang="fr-FR" sz="2800" dirty="0"/>
              <a:t>La maladie de Creutzfeldt-Jakob débute dans certains cas par un syndrome cérébelleux d’installation rapide qui précède les </a:t>
            </a:r>
            <a:r>
              <a:rPr lang="fr-FR" sz="2800" dirty="0" err="1"/>
              <a:t>myoclonies</a:t>
            </a:r>
            <a:r>
              <a:rPr lang="fr-FR" sz="2800" dirty="0"/>
              <a:t> et les modifications </a:t>
            </a:r>
            <a:r>
              <a:rPr lang="fr-FR" sz="2800" dirty="0" err="1"/>
              <a:t>Eléctro-encéphalographique</a:t>
            </a:r>
            <a:r>
              <a:rPr lang="fr-FR" sz="2800" dirty="0"/>
              <a:t>.</a:t>
            </a:r>
          </a:p>
          <a:p>
            <a:pPr lvl="0"/>
            <a:r>
              <a:rPr lang="fr-FR" sz="2800" dirty="0"/>
              <a:t>Le syndrome de </a:t>
            </a:r>
            <a:r>
              <a:rPr lang="fr-FR" sz="2800" dirty="0" err="1"/>
              <a:t>Gerstmann-Straussler-Scheinker</a:t>
            </a:r>
            <a:r>
              <a:rPr lang="fr-FR" sz="2800" dirty="0"/>
              <a:t> : se manifeste par une ataxie cérébelleuse avec démence et doit être intégré dans les encéphalopathies spongiformes.</a:t>
            </a:r>
          </a:p>
          <a:p>
            <a:pPr lvl="0"/>
            <a:r>
              <a:rPr lang="fr-FR" sz="2800" b="1" dirty="0"/>
              <a:t>Maladies inflammatoires :</a:t>
            </a:r>
            <a:r>
              <a:rPr lang="fr-FR" sz="2800" dirty="0"/>
              <a:t> La sclérose en plaques, La maladie cœliaque, La maladie de </a:t>
            </a:r>
            <a:r>
              <a:rPr lang="fr-FR" sz="2800" dirty="0" err="1"/>
              <a:t>Behçet</a:t>
            </a:r>
            <a:r>
              <a:rPr lang="fr-FR" sz="2800" dirty="0"/>
              <a:t>, le lupus érythémateux disséminé et la maladie de Wegener</a:t>
            </a:r>
          </a:p>
          <a:p>
            <a:endParaRPr lang="fr-FR" sz="2800" dirty="0"/>
          </a:p>
        </p:txBody>
      </p:sp>
    </p:spTree>
    <p:extLst>
      <p:ext uri="{BB962C8B-B14F-4D97-AF65-F5344CB8AC3E}">
        <p14:creationId xmlns:p14="http://schemas.microsoft.com/office/powerpoint/2010/main" val="509445500"/>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18565" y="1752103"/>
            <a:ext cx="11282082" cy="4043579"/>
          </a:xfrm>
        </p:spPr>
        <p:txBody>
          <a:bodyPr>
            <a:noAutofit/>
          </a:bodyPr>
          <a:lstStyle/>
          <a:p>
            <a:pPr lvl="0"/>
            <a:r>
              <a:rPr lang="fr-FR" sz="2400" b="1" dirty="0"/>
              <a:t>Hypothyroïdie</a:t>
            </a:r>
            <a:endParaRPr lang="fr-FR" sz="2400" dirty="0"/>
          </a:p>
          <a:p>
            <a:pPr lvl="0"/>
            <a:r>
              <a:rPr lang="fr-FR" sz="2400" b="1" dirty="0"/>
              <a:t>Maladies métaboliques :</a:t>
            </a:r>
            <a:r>
              <a:rPr lang="fr-FR" sz="2400" dirty="0"/>
              <a:t> L’a-B-</a:t>
            </a:r>
            <a:r>
              <a:rPr lang="fr-FR" sz="2400" dirty="0" err="1"/>
              <a:t>lipoprotéinémie</a:t>
            </a:r>
            <a:r>
              <a:rPr lang="fr-FR" sz="2400" dirty="0"/>
              <a:t> , L’hypo-B-</a:t>
            </a:r>
            <a:r>
              <a:rPr lang="fr-FR" sz="2400" dirty="0" err="1"/>
              <a:t>lipoprotéinémie</a:t>
            </a:r>
            <a:r>
              <a:rPr lang="fr-FR" sz="2400" dirty="0"/>
              <a:t> , </a:t>
            </a:r>
            <a:r>
              <a:rPr lang="fr-FR" sz="2400" dirty="0" err="1"/>
              <a:t>Neurolipidoses</a:t>
            </a:r>
            <a:r>
              <a:rPr lang="fr-FR" sz="2400" dirty="0"/>
              <a:t> et les </a:t>
            </a:r>
            <a:r>
              <a:rPr lang="fr-FR" sz="2400" dirty="0" err="1"/>
              <a:t>encéphalomyopathies</a:t>
            </a:r>
            <a:r>
              <a:rPr lang="fr-FR" sz="2400" dirty="0"/>
              <a:t> mitochondriales</a:t>
            </a:r>
          </a:p>
          <a:p>
            <a:pPr lvl="0"/>
            <a:r>
              <a:rPr lang="fr-FR" sz="2400" b="1" dirty="0"/>
              <a:t>Déficits vitaminiques :</a:t>
            </a:r>
            <a:r>
              <a:rPr lang="fr-FR" sz="2400" dirty="0"/>
              <a:t> Vitamine E : déficit ou carence, Autres vitamines : Les carences en vitamine B1, B12 et en folates</a:t>
            </a:r>
          </a:p>
          <a:p>
            <a:pPr lvl="0"/>
            <a:r>
              <a:rPr lang="fr-FR" sz="2400" b="1" dirty="0"/>
              <a:t>Atrophies cérébelleuses :</a:t>
            </a:r>
            <a:endParaRPr lang="fr-FR" sz="2400" dirty="0"/>
          </a:p>
          <a:p>
            <a:pPr lvl="0"/>
            <a:r>
              <a:rPr lang="fr-FR" sz="2400" b="1" dirty="0"/>
              <a:t>Atrophies cérébelleuses congénitales</a:t>
            </a:r>
            <a:endParaRPr lang="fr-FR" sz="2400" dirty="0"/>
          </a:p>
          <a:p>
            <a:pPr marL="0" indent="0">
              <a:buNone/>
            </a:pPr>
            <a:endParaRPr lang="fr-FR" sz="2400" dirty="0"/>
          </a:p>
          <a:p>
            <a:pPr lvl="0"/>
            <a:r>
              <a:rPr lang="fr-FR" sz="2400" b="1" dirty="0"/>
              <a:t>Atrophies cérébelleuses secondaires :</a:t>
            </a:r>
            <a:endParaRPr lang="fr-FR" sz="2400" dirty="0"/>
          </a:p>
          <a:p>
            <a:r>
              <a:rPr lang="fr-FR" sz="2400" dirty="0"/>
              <a:t>Toxiques: alcool, métaux lourds, solvants</a:t>
            </a:r>
          </a:p>
          <a:p>
            <a:r>
              <a:rPr lang="fr-FR" sz="2400" dirty="0"/>
              <a:t>Médicamenteuse: La </a:t>
            </a:r>
            <a:r>
              <a:rPr lang="fr-FR" sz="2400" dirty="0" err="1"/>
              <a:t>diphénylhydantoine</a:t>
            </a:r>
            <a:r>
              <a:rPr lang="fr-FR" sz="2400" dirty="0"/>
              <a:t> et la carbamazépine, chimiothérapie anti-cancéreuse</a:t>
            </a:r>
          </a:p>
          <a:p>
            <a:pPr lvl="0"/>
            <a:r>
              <a:rPr lang="fr-FR" sz="2400" b="1" dirty="0"/>
              <a:t>L’atrophie cérébelleuse paranéoplasique</a:t>
            </a:r>
            <a:endParaRPr lang="fr-FR" sz="2400" dirty="0"/>
          </a:p>
          <a:p>
            <a:pPr marL="0" indent="0">
              <a:buNone/>
            </a:pPr>
            <a:endParaRPr lang="fr-FR" sz="2400" dirty="0"/>
          </a:p>
          <a:p>
            <a:endParaRPr lang="fr-FR" sz="2400" dirty="0"/>
          </a:p>
        </p:txBody>
      </p:sp>
    </p:spTree>
    <p:extLst>
      <p:ext uri="{BB962C8B-B14F-4D97-AF65-F5344CB8AC3E}">
        <p14:creationId xmlns:p14="http://schemas.microsoft.com/office/powerpoint/2010/main" val="1080731960"/>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Sémiologie</a:t>
            </a:r>
            <a:endParaRPr lang="fr-FR" dirty="0"/>
          </a:p>
        </p:txBody>
      </p:sp>
      <p:sp>
        <p:nvSpPr>
          <p:cNvPr id="3" name="Espace réservé du contenu 2"/>
          <p:cNvSpPr>
            <a:spLocks noGrp="1"/>
          </p:cNvSpPr>
          <p:nvPr>
            <p:ph idx="1"/>
          </p:nvPr>
        </p:nvSpPr>
        <p:spPr/>
        <p:txBody>
          <a:bodyPr/>
          <a:lstStyle/>
          <a:p>
            <a:r>
              <a:rPr lang="fr-FR" sz="2400" dirty="0"/>
              <a:t>Le syndrome cérébelleux s’observe dans les lésions du cervelet ou les voies cérébelleuses dans le </a:t>
            </a:r>
            <a:r>
              <a:rPr lang="fr-FR" sz="2400" dirty="0" err="1"/>
              <a:t>tronccérébral</a:t>
            </a:r>
            <a:r>
              <a:rPr lang="fr-FR" sz="2400" dirty="0"/>
              <a:t> ou plus rarement dans la moelle, il associe:</a:t>
            </a:r>
          </a:p>
          <a:p>
            <a:endParaRPr lang="fr-FR" dirty="0"/>
          </a:p>
        </p:txBody>
      </p:sp>
    </p:spTree>
    <p:extLst>
      <p:ext uri="{BB962C8B-B14F-4D97-AF65-F5344CB8AC3E}">
        <p14:creationId xmlns:p14="http://schemas.microsoft.com/office/powerpoint/2010/main" val="4237136641"/>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3072" y="1873126"/>
            <a:ext cx="11443446" cy="3649133"/>
          </a:xfrm>
        </p:spPr>
        <p:txBody>
          <a:bodyPr>
            <a:noAutofit/>
          </a:bodyPr>
          <a:lstStyle/>
          <a:p>
            <a:pPr marL="0" lvl="0" indent="0">
              <a:buNone/>
            </a:pPr>
            <a:r>
              <a:rPr lang="fr-FR" sz="3200" b="1" u="sng" dirty="0"/>
              <a:t>Ataxie cérébelleuse</a:t>
            </a:r>
          </a:p>
          <a:p>
            <a:r>
              <a:rPr lang="fr-FR" sz="2400" b="1" i="1" dirty="0">
                <a:solidFill>
                  <a:srgbClr val="FFFF00"/>
                </a:solidFill>
              </a:rPr>
              <a:t>           Syndrome cérébelleux statique (ataxie statique) :</a:t>
            </a:r>
            <a:endParaRPr lang="fr-FR" sz="2400" dirty="0">
              <a:solidFill>
                <a:srgbClr val="FFFF00"/>
              </a:solidFill>
            </a:endParaRPr>
          </a:p>
          <a:p>
            <a:r>
              <a:rPr lang="fr-FR" sz="2400" b="1" dirty="0"/>
              <a:t>    La station debout:</a:t>
            </a:r>
            <a:endParaRPr lang="fr-FR" sz="2400" dirty="0"/>
          </a:p>
          <a:p>
            <a:r>
              <a:rPr lang="fr-FR" sz="2400" b="1" dirty="0"/>
              <a:t>  - </a:t>
            </a:r>
            <a:r>
              <a:rPr lang="fr-FR" sz="2400" dirty="0"/>
              <a:t>Instable, Elargissement du polygone de sustentation</a:t>
            </a:r>
            <a:r>
              <a:rPr lang="fr-FR" sz="2400" b="1" dirty="0"/>
              <a:t>, </a:t>
            </a:r>
            <a:r>
              <a:rPr lang="fr-FR" sz="2400" dirty="0"/>
              <a:t>Oscillations latérales et antéropostérieures.</a:t>
            </a:r>
          </a:p>
          <a:p>
            <a:r>
              <a:rPr lang="fr-FR" sz="2400" dirty="0"/>
              <a:t>  - Signe de la danse des tendons (contraction incessante des jambiers antérieurs).</a:t>
            </a:r>
          </a:p>
          <a:p>
            <a:r>
              <a:rPr lang="fr-FR" sz="2400" dirty="0"/>
              <a:t>-absence de signe de </a:t>
            </a:r>
            <a:r>
              <a:rPr lang="fr-FR" sz="2400" dirty="0" err="1"/>
              <a:t>Romberg</a:t>
            </a:r>
            <a:r>
              <a:rPr lang="fr-FR" sz="2400" dirty="0"/>
              <a:t> (la fermeture des yeux ne majore que modérément l’instabilité).</a:t>
            </a:r>
          </a:p>
          <a:p>
            <a:r>
              <a:rPr lang="fr-FR" sz="2400" dirty="0"/>
              <a:t> - La même instabilité se trouve chez le malade en position assise sans appui dorsal</a:t>
            </a:r>
          </a:p>
          <a:p>
            <a:r>
              <a:rPr lang="fr-FR" sz="2400" dirty="0"/>
              <a:t>  -dans les formes mineures l’instabilité apparait lorsqu’on demande au malade de se tenir pieds jointes ou sur un   seul pied ou elle se manifeste par le signe de danse des tendons des jambiers antérieurs et qui peut être sensibilisé par la poussée d’avant en arrière du malade qui provoque une contraction retardée et excessive des jambiers antérieurs.</a:t>
            </a:r>
          </a:p>
          <a:p>
            <a:endParaRPr lang="fr-FR" sz="2400" dirty="0"/>
          </a:p>
        </p:txBody>
      </p:sp>
    </p:spTree>
    <p:extLst>
      <p:ext uri="{BB962C8B-B14F-4D97-AF65-F5344CB8AC3E}">
        <p14:creationId xmlns:p14="http://schemas.microsoft.com/office/powerpoint/2010/main" val="2293141732"/>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47165" y="779930"/>
            <a:ext cx="10131425" cy="5334001"/>
          </a:xfrm>
        </p:spPr>
        <p:txBody>
          <a:bodyPr>
            <a:noAutofit/>
          </a:bodyPr>
          <a:lstStyle/>
          <a:p>
            <a:r>
              <a:rPr lang="fr-FR" sz="3200" b="1" u="sng" dirty="0"/>
              <a:t>La marche</a:t>
            </a:r>
          </a:p>
          <a:p>
            <a:pPr lvl="0"/>
            <a:r>
              <a:rPr lang="fr-FR" sz="2400" dirty="0"/>
              <a:t>Ebrieuse en zig </a:t>
            </a:r>
            <a:r>
              <a:rPr lang="fr-FR" sz="2400" dirty="0" err="1"/>
              <a:t>zag</a:t>
            </a:r>
            <a:r>
              <a:rPr lang="fr-FR" sz="2400" dirty="0"/>
              <a:t>, Ne peut se faire en ligne droite (marche </a:t>
            </a:r>
            <a:r>
              <a:rPr lang="fr-FR" sz="2400" dirty="0" err="1"/>
              <a:t>festonnante</a:t>
            </a:r>
            <a:r>
              <a:rPr lang="fr-FR" sz="2400" dirty="0"/>
              <a:t> ).Élargissement du  polygone de sustentation, les bras écartés  du corps (</a:t>
            </a:r>
            <a:r>
              <a:rPr lang="fr-FR" sz="2400" dirty="0" err="1"/>
              <a:t>Phenombul</a:t>
            </a:r>
            <a:r>
              <a:rPr lang="fr-FR" sz="2400" dirty="0"/>
              <a:t>),Décomposition lors de l’exécution du demi-tour (signe de </a:t>
            </a:r>
            <a:r>
              <a:rPr lang="fr-FR" sz="2400" dirty="0" err="1"/>
              <a:t>Fournig</a:t>
            </a:r>
            <a:r>
              <a:rPr lang="fr-FR" sz="2400" dirty="0"/>
              <a:t>)</a:t>
            </a:r>
          </a:p>
          <a:p>
            <a:pPr lvl="0"/>
            <a:r>
              <a:rPr lang="fr-FR" sz="2400" dirty="0"/>
              <a:t>Les formes mineures de l’instabilité apparaissent lorsque on demande au malade de se tenir les pieds jointes ou sur un seul pied, elle se manifeste par le signe de la danse des tendons des jambiers et qui peut être sensibilisée par la poussée du malade d’avant en arrière.</a:t>
            </a:r>
          </a:p>
          <a:p>
            <a:pPr lvl="0"/>
            <a:r>
              <a:rPr lang="fr-FR" sz="2400" dirty="0"/>
              <a:t>Néanmoins, le cérébelleux parvient généralement à « rattraper » son déséquilibre et les chutes sont rares.</a:t>
            </a:r>
          </a:p>
          <a:p>
            <a:endParaRPr lang="fr-FR" sz="2400" dirty="0"/>
          </a:p>
        </p:txBody>
      </p:sp>
    </p:spTree>
    <p:extLst>
      <p:ext uri="{BB962C8B-B14F-4D97-AF65-F5344CB8AC3E}">
        <p14:creationId xmlns:p14="http://schemas.microsoft.com/office/powerpoint/2010/main" val="1192996517"/>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95835" y="201706"/>
            <a:ext cx="11389659" cy="6454588"/>
          </a:xfrm>
        </p:spPr>
        <p:txBody>
          <a:bodyPr>
            <a:normAutofit/>
          </a:bodyPr>
          <a:lstStyle/>
          <a:p>
            <a:r>
              <a:rPr lang="fr-FR" sz="2400" b="1" i="1" dirty="0">
                <a:solidFill>
                  <a:srgbClr val="FFFF00"/>
                </a:solidFill>
              </a:rPr>
              <a:t>Syndrome cérébelleux cinétique</a:t>
            </a:r>
            <a:endParaRPr lang="fr-FR" sz="2400" dirty="0">
              <a:solidFill>
                <a:srgbClr val="FFFF00"/>
              </a:solidFill>
            </a:endParaRPr>
          </a:p>
          <a:p>
            <a:r>
              <a:rPr lang="fr-FR" sz="2400" b="1" i="1" dirty="0"/>
              <a:t>L’incoordination dans  l’espace :</a:t>
            </a:r>
            <a:endParaRPr lang="fr-FR" sz="2400" dirty="0"/>
          </a:p>
          <a:p>
            <a:r>
              <a:rPr lang="fr-FR" sz="2400" i="1" dirty="0"/>
              <a:t>La dysmétrie:</a:t>
            </a:r>
            <a:r>
              <a:rPr lang="fr-FR" sz="2400" dirty="0"/>
              <a:t> Epreuve de l’index sur le nez, de l’index sur le lobule de l’oreille, du talon sur le genou : À la recherche d’erreurs dans l’amplitude du mouvement </a:t>
            </a:r>
          </a:p>
          <a:p>
            <a:r>
              <a:rPr lang="fr-FR" sz="2400" dirty="0"/>
              <a:t>L’hypermétrie : le sujet dépasse son but, objectivé également par l’ouverture excessive de la main lors de la préhension d’un objet</a:t>
            </a:r>
            <a:r>
              <a:rPr lang="fr-FR" sz="2400" dirty="0" smtClean="0"/>
              <a:t>.</a:t>
            </a:r>
            <a:endParaRPr lang="fr-FR" sz="2400" dirty="0"/>
          </a:p>
          <a:p>
            <a:r>
              <a:rPr lang="fr-FR" sz="2400" dirty="0" err="1"/>
              <a:t>Télébradycinésie</a:t>
            </a:r>
            <a:r>
              <a:rPr lang="fr-FR" sz="2400" dirty="0"/>
              <a:t> : lenteur au début et à la fin du mouvement.</a:t>
            </a:r>
          </a:p>
          <a:p>
            <a:r>
              <a:rPr lang="fr-FR" sz="2400" i="1" dirty="0"/>
              <a:t>L’asynergie</a:t>
            </a:r>
            <a:r>
              <a:rPr lang="fr-FR" sz="2400" dirty="0"/>
              <a:t> : C’est la décomposition du mouvement</a:t>
            </a:r>
          </a:p>
          <a:p>
            <a:pPr lvl="0"/>
            <a:r>
              <a:rPr lang="fr-FR" sz="2400" dirty="0"/>
              <a:t>Ne décolle pas les talons lors de l’inclinaison du tronc en arrière; les MI restent étendus. Incapable de maintenir les MI contre le plan du lit lors du passage du décubitus à la position assise les bras croisés.</a:t>
            </a:r>
          </a:p>
          <a:p>
            <a:pPr lvl="0"/>
            <a:r>
              <a:rPr lang="fr-FR" sz="2400" dirty="0"/>
              <a:t>décomposition du mouvement a l’épreuve de l’index sur le nez et du talon sur le genou.</a:t>
            </a:r>
          </a:p>
          <a:p>
            <a:endParaRPr lang="fr-FR" sz="2000" dirty="0"/>
          </a:p>
        </p:txBody>
      </p:sp>
    </p:spTree>
    <p:extLst>
      <p:ext uri="{BB962C8B-B14F-4D97-AF65-F5344CB8AC3E}">
        <p14:creationId xmlns:p14="http://schemas.microsoft.com/office/powerpoint/2010/main" val="3625504182"/>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5801" y="497541"/>
            <a:ext cx="10131425" cy="5293659"/>
          </a:xfrm>
        </p:spPr>
        <p:txBody>
          <a:bodyPr>
            <a:normAutofit/>
          </a:bodyPr>
          <a:lstStyle/>
          <a:p>
            <a:r>
              <a:rPr lang="fr-FR" sz="2400" b="1" i="1" dirty="0"/>
              <a:t>L’incoordination dans le temps :</a:t>
            </a:r>
            <a:endParaRPr lang="fr-FR" sz="2400" dirty="0"/>
          </a:p>
          <a:p>
            <a:r>
              <a:rPr lang="fr-FR" sz="2400" i="1" dirty="0"/>
              <a:t>La </a:t>
            </a:r>
            <a:r>
              <a:rPr lang="fr-FR" sz="2400" i="1" dirty="0" err="1"/>
              <a:t>dyschronométrie</a:t>
            </a:r>
            <a:r>
              <a:rPr lang="fr-FR" sz="2400" dirty="0"/>
              <a:t> : Appréciée dans les syndromes cérébelleux unilatéraux, retard à l’initiation et à l’arrêt du mouvement. On demande  au patient de serrer simultanément les deux mains, on constate un retard à la contraction et à la décontraction du côté atteint.</a:t>
            </a:r>
          </a:p>
          <a:p>
            <a:r>
              <a:rPr lang="fr-FR" sz="2400" dirty="0"/>
              <a:t>Epreuve doigt-nez est effectuée simultanément par les deux membres supérieurs, on constate un retard dans l’exécution du mouvement du côté atteint.</a:t>
            </a:r>
          </a:p>
          <a:p>
            <a:r>
              <a:rPr lang="fr-FR" sz="2400" i="1" dirty="0"/>
              <a:t>L’</a:t>
            </a:r>
            <a:r>
              <a:rPr lang="fr-FR" sz="2400" i="1" dirty="0" err="1"/>
              <a:t>adiadococinésie</a:t>
            </a:r>
            <a:r>
              <a:rPr lang="fr-FR" sz="2400" i="1" dirty="0"/>
              <a:t> </a:t>
            </a:r>
            <a:r>
              <a:rPr lang="fr-FR" sz="2400" dirty="0"/>
              <a:t>: lors de l’exécution rapide de mouvements alternatifs: Epreuve des marionnettes, frapper alternativement une surface avec la paume et le dos de la main, la pointe du pied et le talon.</a:t>
            </a:r>
          </a:p>
          <a:p>
            <a:endParaRPr lang="fr-FR" sz="2400" dirty="0"/>
          </a:p>
        </p:txBody>
      </p:sp>
    </p:spTree>
    <p:extLst>
      <p:ext uri="{BB962C8B-B14F-4D97-AF65-F5344CB8AC3E}">
        <p14:creationId xmlns:p14="http://schemas.microsoft.com/office/powerpoint/2010/main" val="348298681"/>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5801" y="403413"/>
            <a:ext cx="10131425" cy="5387788"/>
          </a:xfrm>
        </p:spPr>
        <p:txBody>
          <a:bodyPr>
            <a:normAutofit/>
          </a:bodyPr>
          <a:lstStyle/>
          <a:p>
            <a:pPr marL="0" lvl="0" indent="0">
              <a:buNone/>
            </a:pPr>
            <a:r>
              <a:rPr lang="fr-FR" sz="2400" b="1" u="sng" dirty="0"/>
              <a:t>Hypotonie cérébelleuse :</a:t>
            </a:r>
            <a:endParaRPr lang="fr-FR" sz="2400" u="sng" dirty="0"/>
          </a:p>
          <a:p>
            <a:r>
              <a:rPr lang="fr-FR" sz="2400" dirty="0"/>
              <a:t>Elle porte sur la passivité, diminution de la résistance aux mouvements passifs (ballant des avants bras et des mains avec sensation des mains en caoutchouc)</a:t>
            </a:r>
          </a:p>
          <a:p>
            <a:pPr lvl="0"/>
            <a:r>
              <a:rPr lang="fr-FR" sz="2400" dirty="0"/>
              <a:t>Augmentation de l’amplitude des mouvements passifs imprimés aux membres: manœuvre de Stewart Holmes (flexion contrariée des avants bras contre résistance, relâchement soudain à la résistance entraîne une exagération de la flexion et l’avant-bras du patient butte sur la poitrine).</a:t>
            </a:r>
          </a:p>
          <a:p>
            <a:pPr lvl="0"/>
            <a:r>
              <a:rPr lang="fr-FR" sz="2400" dirty="0"/>
              <a:t>Les ROT sont pendulaires et présentent une série d’oscillations d’amplitude exagéré (rotulien et </a:t>
            </a:r>
            <a:r>
              <a:rPr lang="fr-FR" sz="2400" dirty="0" err="1"/>
              <a:t>tricepital</a:t>
            </a:r>
            <a:r>
              <a:rPr lang="fr-FR" sz="2400" dirty="0"/>
              <a:t>).</a:t>
            </a:r>
          </a:p>
          <a:p>
            <a:pPr lvl="0"/>
            <a:r>
              <a:rPr lang="fr-FR" sz="2400" dirty="0"/>
              <a:t>Hypotonie posturale du tronc : se manifeste par une hyperlordose  lombaire (tardivement)</a:t>
            </a:r>
          </a:p>
          <a:p>
            <a:endParaRPr lang="fr-FR" sz="2400" dirty="0"/>
          </a:p>
        </p:txBody>
      </p:sp>
    </p:spTree>
    <p:extLst>
      <p:ext uri="{BB962C8B-B14F-4D97-AF65-F5344CB8AC3E}">
        <p14:creationId xmlns:p14="http://schemas.microsoft.com/office/powerpoint/2010/main" val="2406519759"/>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32012" y="968189"/>
            <a:ext cx="10131425" cy="5334000"/>
          </a:xfrm>
        </p:spPr>
        <p:txBody>
          <a:bodyPr>
            <a:normAutofit/>
          </a:bodyPr>
          <a:lstStyle/>
          <a:p>
            <a:pPr lvl="0"/>
            <a:r>
              <a:rPr lang="fr-FR" sz="2400" b="1" dirty="0"/>
              <a:t>Tremblement :</a:t>
            </a:r>
            <a:r>
              <a:rPr lang="fr-FR" sz="2400" dirty="0"/>
              <a:t> n’existe pas au repos complet,</a:t>
            </a:r>
          </a:p>
          <a:p>
            <a:pPr lvl="0"/>
            <a:r>
              <a:rPr lang="fr-FR" sz="2400" dirty="0"/>
              <a:t>tremblement postural (d’attitude) : lors du maintien d’une posture  « titubation » de la tête ou du tronc.</a:t>
            </a:r>
          </a:p>
          <a:p>
            <a:pPr lvl="0"/>
            <a:r>
              <a:rPr lang="fr-FR" sz="2400" dirty="0"/>
              <a:t>Le tremblement cinétique: fait d’oscillations de la partie proximale du membre, lors de l’exécution d’un mouvement, très marqué au début et fin du mouvement.</a:t>
            </a:r>
          </a:p>
          <a:p>
            <a:pPr lvl="0"/>
            <a:r>
              <a:rPr lang="fr-FR" sz="2400" b="1" dirty="0"/>
              <a:t>Dysarthrie : </a:t>
            </a:r>
            <a:r>
              <a:rPr lang="fr-FR" sz="2400" dirty="0"/>
              <a:t>L’élocution est laborieuse, ralentie, scandée, explosive, irrégulière dans son volume et son débit.</a:t>
            </a:r>
          </a:p>
          <a:p>
            <a:pPr lvl="0"/>
            <a:r>
              <a:rPr lang="fr-FR" sz="2400" b="1" dirty="0"/>
              <a:t>Les troubles de l’écriture : </a:t>
            </a:r>
            <a:r>
              <a:rPr lang="fr-FR" sz="2400" dirty="0"/>
              <a:t>Grandes lettres irrégulières, angulaire, anarchique,</a:t>
            </a:r>
          </a:p>
          <a:p>
            <a:pPr lvl="0"/>
            <a:r>
              <a:rPr lang="fr-FR" sz="2400" b="1" dirty="0"/>
              <a:t>Troubles oculomoteurs</a:t>
            </a:r>
            <a:endParaRPr lang="fr-FR" sz="2400" dirty="0"/>
          </a:p>
          <a:p>
            <a:pPr marL="0" indent="0">
              <a:buNone/>
            </a:pPr>
            <a:endParaRPr lang="fr-FR" sz="2400" dirty="0"/>
          </a:p>
        </p:txBody>
      </p:sp>
    </p:spTree>
    <p:extLst>
      <p:ext uri="{BB962C8B-B14F-4D97-AF65-F5344CB8AC3E}">
        <p14:creationId xmlns:p14="http://schemas.microsoft.com/office/powerpoint/2010/main" val="132887754"/>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78225" y="672354"/>
            <a:ext cx="10932458" cy="5472952"/>
          </a:xfrm>
        </p:spPr>
        <p:txBody>
          <a:bodyPr>
            <a:noAutofit/>
          </a:bodyPr>
          <a:lstStyle/>
          <a:p>
            <a:r>
              <a:rPr lang="fr-FR" sz="2400" b="1" dirty="0"/>
              <a:t>Anomalies des saccades</a:t>
            </a:r>
            <a:r>
              <a:rPr lang="fr-FR" sz="2400" dirty="0"/>
              <a:t> :</a:t>
            </a:r>
          </a:p>
          <a:p>
            <a:r>
              <a:rPr lang="fr-FR" sz="2400" i="1" dirty="0"/>
              <a:t>Dysmétrie oculaire: </a:t>
            </a:r>
            <a:r>
              <a:rPr lang="fr-FR" sz="2400" dirty="0"/>
              <a:t>lors d’un changement de fixation, la nouvelle cible n’est pas atteinte par une saccade unique. Il y a production d’une saccade habituellement hyper métrique, parfois </a:t>
            </a:r>
            <a:r>
              <a:rPr lang="fr-FR" sz="2400" dirty="0" err="1"/>
              <a:t>hypométrique</a:t>
            </a:r>
            <a:r>
              <a:rPr lang="fr-FR" sz="2400" dirty="0"/>
              <a:t>, suivie de saccades de correction.</a:t>
            </a:r>
          </a:p>
          <a:p>
            <a:r>
              <a:rPr lang="fr-FR" sz="2400" i="1" dirty="0"/>
              <a:t>Autres anomalies des saccades</a:t>
            </a:r>
            <a:r>
              <a:rPr lang="fr-FR" sz="2400" dirty="0"/>
              <a:t> : Le flutter oculaire, Les </a:t>
            </a:r>
            <a:r>
              <a:rPr lang="fr-FR" sz="2400" dirty="0" err="1"/>
              <a:t>opsoclonies</a:t>
            </a:r>
            <a:r>
              <a:rPr lang="fr-FR" sz="2400" dirty="0"/>
              <a:t>  (de saccades multidirectionnelles), Les ondes carrées</a:t>
            </a:r>
          </a:p>
          <a:p>
            <a:r>
              <a:rPr lang="fr-FR" sz="2400" b="1" dirty="0"/>
              <a:t>Le nystagmus </a:t>
            </a:r>
            <a:r>
              <a:rPr lang="fr-FR" sz="2400" b="1" dirty="0" err="1"/>
              <a:t>parétique</a:t>
            </a:r>
            <a:r>
              <a:rPr lang="fr-FR" sz="2400" b="1" dirty="0"/>
              <a:t> du regard </a:t>
            </a:r>
            <a:r>
              <a:rPr lang="fr-FR" sz="2400" dirty="0"/>
              <a:t> apparaît dans le regard excentré, latéral ou vertical, avec une composante  rapide dans la direction du regard et une composante lente de sens opposé.</a:t>
            </a:r>
          </a:p>
          <a:p>
            <a:r>
              <a:rPr lang="fr-FR" sz="2400" b="1" dirty="0"/>
              <a:t>Anomalies des mouvements de poursuite oculaire </a:t>
            </a:r>
            <a:r>
              <a:rPr lang="fr-FR" sz="2400" dirty="0"/>
              <a:t>: Retard dans l’initiation de la poursuite, Poursuite </a:t>
            </a:r>
            <a:r>
              <a:rPr lang="fr-FR" sz="2400" dirty="0" err="1"/>
              <a:t>saccadique</a:t>
            </a:r>
            <a:r>
              <a:rPr lang="fr-FR" sz="2400" dirty="0"/>
              <a:t>.</a:t>
            </a:r>
          </a:p>
          <a:p>
            <a:r>
              <a:rPr lang="fr-FR" sz="2400" b="1" dirty="0" err="1"/>
              <a:t>Myorythmies</a:t>
            </a:r>
            <a:r>
              <a:rPr lang="fr-FR" sz="2400" b="1" dirty="0"/>
              <a:t> (</a:t>
            </a:r>
            <a:r>
              <a:rPr lang="fr-FR" sz="2400" b="1" dirty="0" err="1"/>
              <a:t>myoclonies</a:t>
            </a:r>
            <a:r>
              <a:rPr lang="fr-FR" sz="2400" b="1" dirty="0"/>
              <a:t>) oculaires</a:t>
            </a:r>
            <a:endParaRPr lang="fr-FR" sz="2400" dirty="0"/>
          </a:p>
          <a:p>
            <a:endParaRPr lang="fr-FR" sz="2400" dirty="0"/>
          </a:p>
        </p:txBody>
      </p:sp>
    </p:spTree>
    <p:extLst>
      <p:ext uri="{BB962C8B-B14F-4D97-AF65-F5344CB8AC3E}">
        <p14:creationId xmlns:p14="http://schemas.microsoft.com/office/powerpoint/2010/main" val="711134335"/>
      </p:ext>
    </p:extLst>
  </p:cSld>
  <p:clrMapOvr>
    <a:masterClrMapping/>
  </p:clrMapOvr>
  <p:transition spd="slow">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éleste">
  <a:themeElements>
    <a:clrScheme name="Céleste">
      <a:dk1>
        <a:sysClr val="windowText" lastClr="000000"/>
      </a:dk1>
      <a:lt1>
        <a:sysClr val="window" lastClr="FFFFFF"/>
      </a:lt1>
      <a:dk2>
        <a:srgbClr val="104C7E"/>
      </a:dk2>
      <a:lt2>
        <a:srgbClr val="EBEBEB"/>
      </a:lt2>
      <a:accent1>
        <a:srgbClr val="94CE67"/>
      </a:accent1>
      <a:accent2>
        <a:srgbClr val="49D1CD"/>
      </a:accent2>
      <a:accent3>
        <a:srgbClr val="61A5D6"/>
      </a:accent3>
      <a:accent4>
        <a:srgbClr val="9D8CD3"/>
      </a:accent4>
      <a:accent5>
        <a:srgbClr val="E45C8A"/>
      </a:accent5>
      <a:accent6>
        <a:srgbClr val="F98C61"/>
      </a:accent6>
      <a:hlink>
        <a:srgbClr val="AAF172"/>
      </a:hlink>
      <a:folHlink>
        <a:srgbClr val="E7F19A"/>
      </a:folHlink>
    </a:clrScheme>
    <a:fontScheme name="Célest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éleste">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E44E6A2F-09CD-4BE0-B42D-107FF03CEED6}"/>
    </a:ext>
  </a:extLst>
</a:theme>
</file>

<file path=docProps/app.xml><?xml version="1.0" encoding="utf-8"?>
<Properties xmlns="http://schemas.openxmlformats.org/officeDocument/2006/extended-properties" xmlns:vt="http://schemas.openxmlformats.org/officeDocument/2006/docPropsVTypes">
  <Template>Céleste</Template>
  <TotalTime>23</TotalTime>
  <Words>197</Words>
  <Application>Microsoft Office PowerPoint</Application>
  <PresentationFormat>Grand écran</PresentationFormat>
  <Paragraphs>95</Paragraphs>
  <Slides>16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Arial</vt:lpstr>
      <vt:lpstr>Calibri</vt:lpstr>
      <vt:lpstr>Calibri Light</vt:lpstr>
      <vt:lpstr>Wingdings</vt:lpstr>
      <vt:lpstr>Céleste</vt:lpstr>
      <vt:lpstr>Le syndrome cérébelleux </vt:lpstr>
      <vt:lpstr>Sémiologie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syndrome cérébelleux</dc:title>
  <dc:creator>DELL</dc:creator>
  <cp:lastModifiedBy>DELL</cp:lastModifiedBy>
  <cp:revision>4</cp:revision>
  <dcterms:created xsi:type="dcterms:W3CDTF">2018-03-04T21:06:40Z</dcterms:created>
  <dcterms:modified xsi:type="dcterms:W3CDTF">2018-03-04T21:31:49Z</dcterms:modified>
</cp:coreProperties>
</file>