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257" r:id="rId3"/>
    <p:sldId id="261" r:id="rId4"/>
    <p:sldId id="262" r:id="rId5"/>
    <p:sldId id="269" r:id="rId6"/>
    <p:sldId id="357" r:id="rId7"/>
    <p:sldId id="35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98" r:id="rId21"/>
    <p:sldId id="299" r:id="rId22"/>
    <p:sldId id="300" r:id="rId23"/>
    <p:sldId id="304" r:id="rId24"/>
    <p:sldId id="305" r:id="rId25"/>
    <p:sldId id="306" r:id="rId26"/>
    <p:sldId id="307" r:id="rId27"/>
    <p:sldId id="308" r:id="rId28"/>
    <p:sldId id="309" r:id="rId29"/>
    <p:sldId id="310" r:id="rId30"/>
    <p:sldId id="311" r:id="rId31"/>
    <p:sldId id="312" r:id="rId32"/>
    <p:sldId id="313" r:id="rId33"/>
    <p:sldId id="315" r:id="rId34"/>
    <p:sldId id="317" r:id="rId35"/>
    <p:sldId id="318" r:id="rId36"/>
    <p:sldId id="323" r:id="rId37"/>
    <p:sldId id="324" r:id="rId38"/>
    <p:sldId id="326" r:id="rId39"/>
    <p:sldId id="330" r:id="rId40"/>
    <p:sldId id="331" r:id="rId41"/>
    <p:sldId id="333" r:id="rId42"/>
    <p:sldId id="335" r:id="rId43"/>
    <p:sldId id="341" r:id="rId44"/>
    <p:sldId id="342" r:id="rId45"/>
    <p:sldId id="343" r:id="rId46"/>
    <p:sldId id="344" r:id="rId47"/>
    <p:sldId id="345" r:id="rId48"/>
    <p:sldId id="346" r:id="rId49"/>
    <p:sldId id="348" r:id="rId5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FC8120-3C7F-4ED2-85A3-F9342B222D96}" type="datetimeFigureOut">
              <a:rPr lang="fr-FR" smtClean="0"/>
              <a:t>26/04/2020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91C5F5-6549-4A38-A260-4C2617583A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6179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smtClean="0"/>
              <a:t>Lupus jusqu’à 12/1</a:t>
            </a:r>
          </a:p>
          <a:p>
            <a:pPr eaLnBrk="1" hangingPunct="1">
              <a:spcBef>
                <a:spcPct val="0"/>
              </a:spcBef>
            </a:pPr>
            <a:r>
              <a:rPr lang="fr-FR" smtClean="0"/>
              <a:t>Incidence de 2 à 22 /100 000</a:t>
            </a:r>
          </a:p>
        </p:txBody>
      </p:sp>
      <p:sp>
        <p:nvSpPr>
          <p:cNvPr id="57347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CCEF55-1464-4F85-9CF9-973A1F02439E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3731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C061E6-90B0-4D5E-9636-24D87E6C5762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D48F-83ED-4331-96A4-AF979001D845}" type="datetimeFigureOut">
              <a:rPr lang="fr-FR" smtClean="0"/>
              <a:t>26/04/2020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C1A54-3FAC-4F38-819A-FE3E5B1BAC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9485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D48F-83ED-4331-96A4-AF979001D845}" type="datetimeFigureOut">
              <a:rPr lang="fr-FR" smtClean="0"/>
              <a:t>26/04/2020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C1A54-3FAC-4F38-819A-FE3E5B1BAC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5903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D48F-83ED-4331-96A4-AF979001D845}" type="datetimeFigureOut">
              <a:rPr lang="fr-FR" smtClean="0"/>
              <a:t>26/04/2020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C1A54-3FAC-4F38-819A-FE3E5B1BAC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9208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D48F-83ED-4331-96A4-AF979001D845}" type="datetimeFigureOut">
              <a:rPr lang="fr-FR" smtClean="0"/>
              <a:t>26/04/2020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C1A54-3FAC-4F38-819A-FE3E5B1BAC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6551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D48F-83ED-4331-96A4-AF979001D845}" type="datetimeFigureOut">
              <a:rPr lang="fr-FR" smtClean="0"/>
              <a:t>26/04/2020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C1A54-3FAC-4F38-819A-FE3E5B1BAC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705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D48F-83ED-4331-96A4-AF979001D845}" type="datetimeFigureOut">
              <a:rPr lang="fr-FR" smtClean="0"/>
              <a:t>26/04/2020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C1A54-3FAC-4F38-819A-FE3E5B1BAC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2884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D48F-83ED-4331-96A4-AF979001D845}" type="datetimeFigureOut">
              <a:rPr lang="fr-FR" smtClean="0"/>
              <a:t>26/04/2020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C1A54-3FAC-4F38-819A-FE3E5B1BAC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7125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D48F-83ED-4331-96A4-AF979001D845}" type="datetimeFigureOut">
              <a:rPr lang="fr-FR" smtClean="0"/>
              <a:t>26/04/2020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C1A54-3FAC-4F38-819A-FE3E5B1BAC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3026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D48F-83ED-4331-96A4-AF979001D845}" type="datetimeFigureOut">
              <a:rPr lang="fr-FR" smtClean="0"/>
              <a:t>26/04/2020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C1A54-3FAC-4F38-819A-FE3E5B1BAC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6854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D48F-83ED-4331-96A4-AF979001D845}" type="datetimeFigureOut">
              <a:rPr lang="fr-FR" smtClean="0"/>
              <a:t>26/04/2020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C1A54-3FAC-4F38-819A-FE3E5B1BAC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0985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D48F-83ED-4331-96A4-AF979001D845}" type="datetimeFigureOut">
              <a:rPr lang="fr-FR" smtClean="0"/>
              <a:t>26/04/2020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C1A54-3FAC-4F38-819A-FE3E5B1BAC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9942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FD48F-83ED-4331-96A4-AF979001D845}" type="datetimeFigureOut">
              <a:rPr lang="fr-FR" smtClean="0"/>
              <a:t>26/04/2020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C1A54-3FAC-4F38-819A-FE3E5B1BAC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8641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1224136"/>
          </a:xfrm>
        </p:spPr>
        <p:txBody>
          <a:bodyPr/>
          <a:lstStyle/>
          <a:p>
            <a:r>
              <a:rPr lang="fr-FR" b="1" dirty="0" smtClean="0"/>
              <a:t>Généralités sur les Connectivites </a:t>
            </a:r>
            <a:endParaRPr lang="fr-FR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23528" y="3140968"/>
            <a:ext cx="8352928" cy="2160240"/>
          </a:xfrm>
        </p:spPr>
        <p:txBody>
          <a:bodyPr>
            <a:normAutofit/>
          </a:bodyPr>
          <a:lstStyle/>
          <a:p>
            <a:r>
              <a:rPr lang="fr-FR" sz="2800" dirty="0" smtClean="0">
                <a:solidFill>
                  <a:schemeClr val="tx1"/>
                </a:solidFill>
              </a:rPr>
              <a:t>Pr AYED </a:t>
            </a:r>
          </a:p>
          <a:p>
            <a:r>
              <a:rPr lang="fr-FR" sz="2800" dirty="0" smtClean="0">
                <a:solidFill>
                  <a:schemeClr val="tx1"/>
                </a:solidFill>
              </a:rPr>
              <a:t>Faculté de médecine d’Annaba </a:t>
            </a:r>
          </a:p>
          <a:p>
            <a:r>
              <a:rPr lang="fr-FR" sz="2800" dirty="0" smtClean="0">
                <a:solidFill>
                  <a:schemeClr val="tx1"/>
                </a:solidFill>
              </a:rPr>
              <a:t>Module de Rhumatologie </a:t>
            </a:r>
          </a:p>
          <a:p>
            <a:r>
              <a:rPr lang="fr-FR" sz="2800" dirty="0" smtClean="0">
                <a:solidFill>
                  <a:schemeClr val="tx1"/>
                </a:solidFill>
              </a:rPr>
              <a:t>5 </a:t>
            </a:r>
            <a:r>
              <a:rPr lang="fr-FR" sz="2800" dirty="0" err="1">
                <a:solidFill>
                  <a:schemeClr val="tx1"/>
                </a:solidFill>
              </a:rPr>
              <a:t>è</a:t>
            </a:r>
            <a:r>
              <a:rPr lang="fr-FR" sz="2800" dirty="0" err="1" smtClean="0">
                <a:solidFill>
                  <a:schemeClr val="tx1"/>
                </a:solidFill>
              </a:rPr>
              <a:t>me</a:t>
            </a:r>
            <a:r>
              <a:rPr lang="fr-FR" sz="2800" dirty="0" smtClean="0">
                <a:solidFill>
                  <a:schemeClr val="tx1"/>
                </a:solidFill>
              </a:rPr>
              <a:t> année médecine </a:t>
            </a:r>
            <a:endParaRPr lang="fr-F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81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fr-FR" sz="4000" b="1" dirty="0" smtClean="0"/>
              <a:t>Atteinte hématologique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93776" indent="-457200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2400" b="1" dirty="0" smtClean="0"/>
              <a:t>Anémie </a:t>
            </a:r>
            <a:r>
              <a:rPr lang="fr-FR" sz="2400" dirty="0" smtClean="0"/>
              <a:t>: d’origine inflammatoire chronique, par déficit martial ou auto immune</a:t>
            </a:r>
          </a:p>
          <a:p>
            <a:pPr marL="493776" indent="-457200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2400" b="1" dirty="0" smtClean="0"/>
              <a:t>Leucopénie :</a:t>
            </a:r>
            <a:r>
              <a:rPr lang="fr-FR" sz="2400" dirty="0" smtClean="0"/>
              <a:t> habituellement modérée, accompagnée ou non  d’une </a:t>
            </a:r>
            <a:r>
              <a:rPr lang="fr-FR" sz="2400" dirty="0" err="1" smtClean="0"/>
              <a:t>neutro</a:t>
            </a:r>
            <a:r>
              <a:rPr lang="fr-FR" sz="2400" dirty="0" smtClean="0"/>
              <a:t> ou lymphopénie</a:t>
            </a:r>
          </a:p>
          <a:p>
            <a:pPr marL="493776" indent="-457200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2400" b="1" dirty="0" smtClean="0"/>
              <a:t>Thrombopénie </a:t>
            </a:r>
            <a:r>
              <a:rPr lang="fr-FR" sz="2400" dirty="0" smtClean="0"/>
              <a:t>: isolée ou dans le cadre d’une poussée sévère , possible purpura thrombotique </a:t>
            </a:r>
            <a:r>
              <a:rPr lang="fr-FR" sz="2400" dirty="0" err="1" smtClean="0"/>
              <a:t>thrombocytopénique</a:t>
            </a:r>
            <a:endParaRPr lang="fr-FR" sz="2400" dirty="0" smtClean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013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3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fr-FR" sz="3600" b="1" dirty="0" smtClean="0">
                <a:solidFill>
                  <a:schemeClr val="accent1"/>
                </a:solidFill>
              </a:rPr>
              <a:t>Atteinte neurologique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>
          <a:xfrm>
            <a:off x="457200" y="935038"/>
            <a:ext cx="3826768" cy="5715000"/>
          </a:xfrm>
          <a:ln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r-FR" b="1" dirty="0" smtClean="0">
                <a:solidFill>
                  <a:schemeClr val="accent5">
                    <a:lumMod val="75000"/>
                    <a:lumOff val="25000"/>
                  </a:schemeClr>
                </a:solidFill>
              </a:rPr>
              <a:t>Système nerveux central :</a:t>
            </a:r>
          </a:p>
          <a:p>
            <a:pPr marL="493776" indent="-457200" eaLnBrk="1" fontAlgn="auto" hangingPunct="1">
              <a:spcAft>
                <a:spcPts val="0"/>
              </a:spcAft>
              <a:defRPr/>
            </a:pPr>
            <a:r>
              <a:rPr lang="fr-FR" sz="2600" dirty="0" smtClean="0"/>
              <a:t>Céphalées réfractaires</a:t>
            </a:r>
          </a:p>
          <a:p>
            <a:pPr marL="493776" indent="-457200" eaLnBrk="1" fontAlgn="auto" hangingPunct="1">
              <a:spcAft>
                <a:spcPts val="0"/>
              </a:spcAft>
              <a:defRPr/>
            </a:pPr>
            <a:r>
              <a:rPr lang="fr-FR" sz="2600" dirty="0" smtClean="0"/>
              <a:t>Epilepsie</a:t>
            </a:r>
          </a:p>
          <a:p>
            <a:pPr marL="493776" indent="-457200" eaLnBrk="1" fontAlgn="auto" hangingPunct="1">
              <a:spcAft>
                <a:spcPts val="0"/>
              </a:spcAft>
              <a:defRPr/>
            </a:pPr>
            <a:r>
              <a:rPr lang="fr-FR" sz="2600" dirty="0" smtClean="0"/>
              <a:t>Etat confusionnel aigu</a:t>
            </a:r>
          </a:p>
          <a:p>
            <a:pPr marL="493776" indent="-457200" eaLnBrk="1" fontAlgn="auto" hangingPunct="1">
              <a:spcAft>
                <a:spcPts val="0"/>
              </a:spcAft>
              <a:defRPr/>
            </a:pPr>
            <a:r>
              <a:rPr lang="fr-FR" sz="2600" dirty="0" smtClean="0"/>
              <a:t>Troubles cognitifs</a:t>
            </a:r>
          </a:p>
          <a:p>
            <a:pPr marL="493776" indent="-457200" eaLnBrk="1" fontAlgn="auto" hangingPunct="1">
              <a:spcAft>
                <a:spcPts val="0"/>
              </a:spcAft>
              <a:defRPr/>
            </a:pPr>
            <a:r>
              <a:rPr lang="fr-FR" sz="2600" dirty="0" smtClean="0"/>
              <a:t>Psychose</a:t>
            </a:r>
          </a:p>
          <a:p>
            <a:pPr marL="493776" indent="-457200" eaLnBrk="1" fontAlgn="auto" hangingPunct="1">
              <a:spcAft>
                <a:spcPts val="0"/>
              </a:spcAft>
              <a:defRPr/>
            </a:pPr>
            <a:r>
              <a:rPr lang="fr-FR" sz="2600" dirty="0" smtClean="0"/>
              <a:t>Anxiété</a:t>
            </a:r>
          </a:p>
          <a:p>
            <a:pPr marL="493776" indent="-457200" eaLnBrk="1" fontAlgn="auto" hangingPunct="1">
              <a:spcAft>
                <a:spcPts val="0"/>
              </a:spcAft>
              <a:defRPr/>
            </a:pPr>
            <a:r>
              <a:rPr lang="fr-FR" sz="2600" dirty="0" smtClean="0"/>
              <a:t>Troubles de l’humeur</a:t>
            </a:r>
          </a:p>
          <a:p>
            <a:pPr marL="493776" indent="-457200" eaLnBrk="1" fontAlgn="auto" hangingPunct="1">
              <a:spcAft>
                <a:spcPts val="0"/>
              </a:spcAft>
              <a:defRPr/>
            </a:pPr>
            <a:r>
              <a:rPr lang="fr-FR" sz="2600" dirty="0" smtClean="0"/>
              <a:t>Accidents </a:t>
            </a:r>
            <a:r>
              <a:rPr lang="fr-FR" sz="2600" dirty="0" err="1" smtClean="0"/>
              <a:t>cérébro</a:t>
            </a:r>
            <a:r>
              <a:rPr lang="fr-FR" sz="2600" dirty="0" smtClean="0"/>
              <a:t> vasculaires</a:t>
            </a:r>
          </a:p>
          <a:p>
            <a:pPr marL="493776" indent="-457200" eaLnBrk="1" fontAlgn="auto" hangingPunct="1">
              <a:spcAft>
                <a:spcPts val="0"/>
              </a:spcAft>
              <a:defRPr/>
            </a:pPr>
            <a:r>
              <a:rPr lang="fr-FR" sz="2600" dirty="0" smtClean="0"/>
              <a:t>Mouvements anormaux</a:t>
            </a:r>
          </a:p>
          <a:p>
            <a:pPr marL="493776" indent="-457200" eaLnBrk="1" fontAlgn="auto" hangingPunct="1">
              <a:spcAft>
                <a:spcPts val="0"/>
              </a:spcAft>
              <a:defRPr/>
            </a:pPr>
            <a:r>
              <a:rPr lang="fr-FR" sz="2600" dirty="0" smtClean="0"/>
              <a:t>Myélopathie</a:t>
            </a:r>
          </a:p>
          <a:p>
            <a:pPr marL="493776" indent="-457200" eaLnBrk="1" fontAlgn="auto" hangingPunct="1">
              <a:spcAft>
                <a:spcPts val="0"/>
              </a:spcAft>
              <a:defRPr/>
            </a:pPr>
            <a:r>
              <a:rPr lang="fr-FR" sz="2600" dirty="0" smtClean="0"/>
              <a:t>Méningite aseptique 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fr-FR" dirty="0" smtClean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fr-FR" dirty="0" smtClean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>
          <a:xfrm>
            <a:off x="4355976" y="980728"/>
            <a:ext cx="4449887" cy="5688632"/>
          </a:xfrm>
          <a:ln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r-FR" b="1" dirty="0" smtClean="0">
                <a:solidFill>
                  <a:schemeClr val="accent5">
                    <a:lumMod val="75000"/>
                    <a:lumOff val="25000"/>
                  </a:schemeClr>
                </a:solidFill>
              </a:rPr>
              <a:t>Système nerveux périphérique</a:t>
            </a:r>
          </a:p>
          <a:p>
            <a:pPr marL="493776" indent="-457200" eaLnBrk="1" fontAlgn="auto" hangingPunct="1">
              <a:spcAft>
                <a:spcPts val="0"/>
              </a:spcAft>
              <a:defRPr/>
            </a:pPr>
            <a:r>
              <a:rPr lang="fr-FR" sz="2600" dirty="0" smtClean="0"/>
              <a:t>Atteinte des nerfs crâniens</a:t>
            </a:r>
          </a:p>
          <a:p>
            <a:pPr marL="493776" indent="-457200" eaLnBrk="1" fontAlgn="auto" hangingPunct="1">
              <a:spcAft>
                <a:spcPts val="0"/>
              </a:spcAft>
              <a:defRPr/>
            </a:pPr>
            <a:r>
              <a:rPr lang="fr-FR" sz="2600" dirty="0" err="1" smtClean="0"/>
              <a:t>Polyneuropathie</a:t>
            </a:r>
            <a:endParaRPr lang="fr-FR" sz="2600" dirty="0" smtClean="0"/>
          </a:p>
          <a:p>
            <a:pPr marL="493776" indent="-457200" eaLnBrk="1" fontAlgn="auto" hangingPunct="1">
              <a:spcAft>
                <a:spcPts val="0"/>
              </a:spcAft>
              <a:defRPr/>
            </a:pPr>
            <a:r>
              <a:rPr lang="fr-FR" sz="2600" dirty="0" err="1" smtClean="0"/>
              <a:t>Mono-</a:t>
            </a:r>
            <a:r>
              <a:rPr lang="fr-FR" sz="2600" dirty="0" smtClean="0"/>
              <a:t> ou multinévrite</a:t>
            </a:r>
          </a:p>
          <a:p>
            <a:pPr marL="493776" indent="-457200" eaLnBrk="1" fontAlgn="auto" hangingPunct="1">
              <a:spcAft>
                <a:spcPts val="0"/>
              </a:spcAft>
              <a:defRPr/>
            </a:pPr>
            <a:r>
              <a:rPr lang="fr-FR" sz="2600" dirty="0" smtClean="0"/>
              <a:t>Syndrome plexus</a:t>
            </a:r>
          </a:p>
          <a:p>
            <a:pPr marL="493776" indent="-457200" eaLnBrk="1" fontAlgn="auto" hangingPunct="1">
              <a:spcAft>
                <a:spcPts val="0"/>
              </a:spcAft>
              <a:defRPr/>
            </a:pPr>
            <a:r>
              <a:rPr lang="fr-FR" sz="2600" dirty="0" smtClean="0"/>
              <a:t>Syndrome de Guillain Barré</a:t>
            </a:r>
          </a:p>
          <a:p>
            <a:pPr marL="493776" indent="-457200" eaLnBrk="1" fontAlgn="auto" hangingPunct="1">
              <a:spcAft>
                <a:spcPts val="0"/>
              </a:spcAft>
              <a:defRPr/>
            </a:pPr>
            <a:r>
              <a:rPr lang="fr-FR" sz="2600" dirty="0" smtClean="0"/>
              <a:t>Myasthénie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fr-FR" dirty="0" smtClean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0320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re 4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fr-FR" sz="4000" b="1" dirty="0" smtClean="0"/>
              <a:t>Atteinte gastro-intestinale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57200" y="1143000"/>
            <a:ext cx="8291264" cy="5445125"/>
          </a:xfrm>
        </p:spPr>
        <p:txBody>
          <a:bodyPr>
            <a:normAutofit/>
          </a:bodyPr>
          <a:lstStyle/>
          <a:p>
            <a:pPr marL="493776" indent="-457200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2600" dirty="0" smtClean="0"/>
              <a:t>Atteinte des vaisseaux mésentériques : ulcérations, perforations, saignements digestifs</a:t>
            </a:r>
          </a:p>
          <a:p>
            <a:pPr marL="905256" lvl="1" indent="-457200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2600" dirty="0" err="1" smtClean="0"/>
              <a:t>Vascularite</a:t>
            </a:r>
            <a:r>
              <a:rPr lang="fr-FR" sz="2600" dirty="0" smtClean="0"/>
              <a:t> </a:t>
            </a:r>
          </a:p>
          <a:p>
            <a:pPr marL="905256" lvl="1" indent="-457200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2600" dirty="0" smtClean="0"/>
              <a:t>Thromboses dans le cadre du syndrome anti phospholipide</a:t>
            </a:r>
          </a:p>
          <a:p>
            <a:pPr marL="493776" indent="-457200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2600" dirty="0" smtClean="0"/>
              <a:t>Pancréatite</a:t>
            </a:r>
          </a:p>
          <a:p>
            <a:pPr marL="493776" indent="-457200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2600" dirty="0" smtClean="0"/>
              <a:t>Atteinte hépatique : cirrhose, hépatite chronique active, hépatite </a:t>
            </a:r>
            <a:r>
              <a:rPr lang="fr-FR" sz="2600" dirty="0" err="1" smtClean="0"/>
              <a:t>granulomateuse</a:t>
            </a:r>
            <a:r>
              <a:rPr lang="fr-FR" sz="2600" dirty="0" smtClean="0"/>
              <a:t>, stéatose, thrombose des vaisseaux hépatiques</a:t>
            </a:r>
          </a:p>
          <a:p>
            <a:pPr marL="493776" indent="-457200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2600" dirty="0" smtClean="0"/>
              <a:t>Péritonite (</a:t>
            </a:r>
            <a:r>
              <a:rPr lang="fr-FR" sz="2600" dirty="0" err="1" smtClean="0"/>
              <a:t>sérite</a:t>
            </a:r>
            <a:r>
              <a:rPr lang="fr-FR" sz="2600" dirty="0" smtClean="0"/>
              <a:t>)</a:t>
            </a:r>
          </a:p>
          <a:p>
            <a:pPr marL="493776" indent="-457200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2600" dirty="0" smtClean="0"/>
              <a:t>Rare : œsophage, entéropathie exsudative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fr-FR" dirty="0" smtClean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091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eaLnBrk="1" hangingPunct="1"/>
            <a:r>
              <a:rPr lang="fr-FR" sz="4000" b="1" dirty="0" smtClean="0"/>
              <a:t>Atteinte pulmonaire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52736"/>
            <a:ext cx="8291264" cy="5590952"/>
          </a:xfrm>
        </p:spPr>
        <p:txBody>
          <a:bodyPr>
            <a:normAutofit/>
          </a:bodyPr>
          <a:lstStyle/>
          <a:p>
            <a:pPr marL="493776" indent="-457200" algn="just" eaLnBrk="1" fontAlgn="auto" hangingPunct="1">
              <a:spcAft>
                <a:spcPts val="0"/>
              </a:spcAft>
              <a:defRPr/>
            </a:pPr>
            <a:r>
              <a:rPr lang="fr-FR" sz="2400" dirty="0" smtClean="0"/>
              <a:t>Atteinte pleurale (</a:t>
            </a:r>
            <a:r>
              <a:rPr lang="fr-FR" sz="2400" dirty="0" err="1" smtClean="0"/>
              <a:t>sérite</a:t>
            </a:r>
            <a:r>
              <a:rPr lang="fr-FR" sz="2400" dirty="0" smtClean="0"/>
              <a:t>) – 30 à 60 % des patients </a:t>
            </a:r>
            <a:endParaRPr lang="fr-FR" sz="2400" dirty="0"/>
          </a:p>
          <a:p>
            <a:pPr marL="493776" indent="-457200" algn="just" eaLnBrk="1" fontAlgn="auto" hangingPunct="1">
              <a:spcAft>
                <a:spcPts val="0"/>
              </a:spcAft>
              <a:defRPr/>
            </a:pPr>
            <a:r>
              <a:rPr lang="fr-FR" sz="2400" dirty="0" smtClean="0"/>
              <a:t>Pneumonie </a:t>
            </a:r>
            <a:r>
              <a:rPr lang="fr-FR" sz="2400" dirty="0" smtClean="0"/>
              <a:t>lupique : </a:t>
            </a:r>
          </a:p>
          <a:p>
            <a:pPr marL="448056" lvl="1" indent="0" algn="just" eaLnBrk="1" fontAlgn="auto" hangingPunct="1">
              <a:spcAft>
                <a:spcPts val="0"/>
              </a:spcAft>
              <a:buNone/>
              <a:defRPr/>
            </a:pPr>
            <a:r>
              <a:rPr lang="fr-FR" sz="2400" b="1" dirty="0" smtClean="0"/>
              <a:t>Aiguë : </a:t>
            </a:r>
            <a:r>
              <a:rPr lang="fr-FR" sz="2400" dirty="0" smtClean="0"/>
              <a:t>souvent poussée multi-systémique de la maladie </a:t>
            </a:r>
          </a:p>
          <a:p>
            <a:pPr marL="448056" lvl="1" indent="0" algn="just" eaLnBrk="1" fontAlgn="auto" hangingPunct="1">
              <a:spcAft>
                <a:spcPts val="0"/>
              </a:spcAft>
              <a:buNone/>
              <a:defRPr/>
            </a:pPr>
            <a:r>
              <a:rPr lang="fr-FR" sz="2400" dirty="0" smtClean="0"/>
              <a:t>– toux dyspnée, hyperthermie, parfois hémoptysie. Evolution très rapide. Il faut </a:t>
            </a:r>
            <a:r>
              <a:rPr lang="fr-FR" sz="2400" dirty="0" smtClean="0"/>
              <a:t>éliminer </a:t>
            </a:r>
            <a:r>
              <a:rPr lang="fr-FR" sz="2400" dirty="0" smtClean="0"/>
              <a:t>un </a:t>
            </a:r>
            <a:r>
              <a:rPr lang="fr-FR" sz="2400" dirty="0" smtClean="0"/>
              <a:t>problème </a:t>
            </a:r>
            <a:r>
              <a:rPr lang="fr-FR" sz="2400" dirty="0" smtClean="0"/>
              <a:t>infectieux.</a:t>
            </a:r>
          </a:p>
          <a:p>
            <a:pPr marL="448056" lvl="1" indent="0" algn="just" eaLnBrk="1" fontAlgn="auto" hangingPunct="1">
              <a:spcAft>
                <a:spcPts val="0"/>
              </a:spcAft>
              <a:buNone/>
              <a:defRPr/>
            </a:pPr>
            <a:r>
              <a:rPr lang="fr-FR" sz="2400" b="1" dirty="0" smtClean="0"/>
              <a:t>Chronique </a:t>
            </a:r>
            <a:r>
              <a:rPr lang="fr-FR" sz="2400" dirty="0" smtClean="0"/>
              <a:t>: atteinte </a:t>
            </a:r>
            <a:r>
              <a:rPr lang="fr-FR" sz="2400" dirty="0" err="1" smtClean="0"/>
              <a:t>interstielle</a:t>
            </a:r>
            <a:endParaRPr lang="fr-FR" sz="2400" dirty="0" smtClean="0"/>
          </a:p>
          <a:p>
            <a:pPr marL="493776" indent="-457200" algn="just" eaLnBrk="1" fontAlgn="auto" hangingPunct="1">
              <a:spcAft>
                <a:spcPts val="0"/>
              </a:spcAft>
              <a:defRPr/>
            </a:pPr>
            <a:r>
              <a:rPr lang="fr-FR" sz="2400" dirty="0" smtClean="0"/>
              <a:t>Hémorragie alvéolaire (</a:t>
            </a:r>
            <a:r>
              <a:rPr lang="fr-FR" sz="2400" dirty="0" err="1" smtClean="0"/>
              <a:t>vascularite</a:t>
            </a:r>
            <a:r>
              <a:rPr lang="fr-FR" sz="2400" dirty="0" smtClean="0"/>
              <a:t>)</a:t>
            </a:r>
          </a:p>
          <a:p>
            <a:pPr marL="493776" indent="-457200" algn="just" eaLnBrk="1" fontAlgn="auto" hangingPunct="1">
              <a:spcAft>
                <a:spcPts val="0"/>
              </a:spcAft>
              <a:defRPr/>
            </a:pPr>
            <a:r>
              <a:rPr lang="fr-FR" sz="2400" dirty="0" smtClean="0"/>
              <a:t>Hypertension artérielle pulmonaire</a:t>
            </a:r>
          </a:p>
          <a:p>
            <a:pPr marL="493776" indent="-457200" algn="just" eaLnBrk="1" fontAlgn="auto" hangingPunct="1">
              <a:spcAft>
                <a:spcPts val="0"/>
              </a:spcAft>
              <a:defRPr/>
            </a:pPr>
            <a:r>
              <a:rPr lang="fr-FR" sz="2400" dirty="0" smtClean="0"/>
              <a:t>Divers : bronchiectasies, BOOP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12329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fr-FR" sz="4000" b="1" dirty="0" smtClean="0"/>
              <a:t>Atteinte cardiaque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93776" indent="-457200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2400" b="1" dirty="0" smtClean="0"/>
              <a:t>Péricardite</a:t>
            </a:r>
            <a:r>
              <a:rPr lang="fr-FR" sz="2400" dirty="0" smtClean="0"/>
              <a:t> (</a:t>
            </a:r>
            <a:r>
              <a:rPr lang="fr-FR" sz="2400" dirty="0" err="1" smtClean="0"/>
              <a:t>sérite</a:t>
            </a:r>
            <a:r>
              <a:rPr lang="fr-FR" sz="2400" dirty="0" smtClean="0"/>
              <a:t> ou dans le cadre d’une atteinte rénale sévère)</a:t>
            </a:r>
          </a:p>
          <a:p>
            <a:pPr marL="493776" indent="-457200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2400" b="1" dirty="0" smtClean="0"/>
              <a:t>Myocardite</a:t>
            </a:r>
            <a:r>
              <a:rPr lang="fr-FR" sz="2400" dirty="0" smtClean="0"/>
              <a:t> (parfois à bas bruit)</a:t>
            </a:r>
          </a:p>
          <a:p>
            <a:pPr marL="493776" indent="-457200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2400" b="1" dirty="0" smtClean="0"/>
              <a:t>Endocardite</a:t>
            </a:r>
            <a:r>
              <a:rPr lang="fr-FR" sz="2400" dirty="0" smtClean="0"/>
              <a:t> d’évolution variable </a:t>
            </a:r>
          </a:p>
          <a:p>
            <a:pPr marL="36576" indent="0" algn="just" eaLnBrk="1" fontAlgn="auto" hangingPunct="1">
              <a:spcAft>
                <a:spcPts val="0"/>
              </a:spcAft>
              <a:buNone/>
              <a:defRPr/>
            </a:pPr>
            <a:r>
              <a:rPr lang="fr-FR" sz="2400" dirty="0"/>
              <a:t>	</a:t>
            </a:r>
            <a:r>
              <a:rPr lang="fr-FR" sz="2400" dirty="0" smtClean="0"/>
              <a:t>– le plus fréquemment épaississement mitral ou aortique 	– endocardite verruqueuse de </a:t>
            </a:r>
            <a:r>
              <a:rPr lang="fr-FR" sz="2400" dirty="0" err="1" smtClean="0"/>
              <a:t>Libman</a:t>
            </a:r>
            <a:r>
              <a:rPr lang="fr-FR" sz="2400" dirty="0" smtClean="0"/>
              <a:t> – </a:t>
            </a:r>
            <a:r>
              <a:rPr lang="fr-FR" sz="2400" dirty="0" err="1" smtClean="0"/>
              <a:t>Sacks</a:t>
            </a:r>
            <a:endParaRPr lang="fr-FR" sz="2400" dirty="0" smtClean="0"/>
          </a:p>
          <a:p>
            <a:pPr marL="493776" indent="-457200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2400" b="1" dirty="0" smtClean="0"/>
              <a:t>Atteinte coronaire :</a:t>
            </a:r>
            <a:r>
              <a:rPr lang="fr-FR" sz="2400" dirty="0" smtClean="0"/>
              <a:t> rare </a:t>
            </a:r>
            <a:r>
              <a:rPr lang="fr-FR" sz="2400" dirty="0" err="1" smtClean="0"/>
              <a:t>vasculite</a:t>
            </a:r>
            <a:r>
              <a:rPr lang="fr-FR" sz="2400" dirty="0" smtClean="0"/>
              <a:t> </a:t>
            </a:r>
            <a:endParaRPr lang="fr-FR" sz="2400" dirty="0" smtClean="0"/>
          </a:p>
          <a:p>
            <a:pPr marL="779526" lvl="1" indent="-342900" algn="just">
              <a:defRPr/>
            </a:pPr>
            <a:r>
              <a:rPr lang="fr-FR" sz="2400" dirty="0" smtClean="0"/>
              <a:t>Thrombus   </a:t>
            </a:r>
          </a:p>
          <a:p>
            <a:pPr marL="779526" lvl="1" indent="-342900" algn="just">
              <a:defRPr/>
            </a:pPr>
            <a:r>
              <a:rPr lang="fr-FR" sz="2400" dirty="0" smtClean="0"/>
              <a:t>Surtout athérosclérose </a:t>
            </a:r>
            <a:r>
              <a:rPr lang="fr-FR" sz="2400" dirty="0" smtClean="0"/>
              <a:t>secondaire aux </a:t>
            </a:r>
            <a:r>
              <a:rPr lang="fr-FR" sz="2400" dirty="0" smtClean="0"/>
              <a:t>stéroïdes</a:t>
            </a:r>
            <a:endParaRPr lang="fr-FR" sz="2400" dirty="0" smtClean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734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fr-FR" sz="4000" b="1" dirty="0" smtClean="0"/>
              <a:t>Atteinte rénale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43000"/>
            <a:ext cx="8219256" cy="4525963"/>
          </a:xfrm>
        </p:spPr>
        <p:txBody>
          <a:bodyPr>
            <a:normAutofit/>
          </a:bodyPr>
          <a:lstStyle/>
          <a:p>
            <a:pPr marL="493776" indent="-457200" algn="just">
              <a:defRPr/>
            </a:pPr>
            <a:r>
              <a:rPr lang="fr-FR" sz="2600" dirty="0" smtClean="0"/>
              <a:t>Une des plus sévères manifestations lupiques</a:t>
            </a:r>
          </a:p>
          <a:p>
            <a:pPr marL="493776" indent="-457200" algn="just">
              <a:defRPr/>
            </a:pPr>
            <a:r>
              <a:rPr lang="fr-FR" sz="2600" dirty="0" smtClean="0"/>
              <a:t>Manifestations cliniques variables : de la forme silencieuse au syndrome néphrotique sévère ou l’insuffisance rénale terminale (10 %)</a:t>
            </a:r>
          </a:p>
          <a:p>
            <a:pPr marL="493776" indent="-457200" algn="just">
              <a:defRPr/>
            </a:pPr>
            <a:r>
              <a:rPr lang="fr-FR" sz="2600" dirty="0" smtClean="0"/>
              <a:t>Glomérulonéphrite lupique (la plus fréquente) – atteinte </a:t>
            </a:r>
            <a:r>
              <a:rPr lang="fr-FR" sz="2600" dirty="0" err="1" smtClean="0"/>
              <a:t>tubulo</a:t>
            </a:r>
            <a:r>
              <a:rPr lang="fr-FR" sz="2600" dirty="0" smtClean="0"/>
              <a:t> interstitielle – </a:t>
            </a:r>
            <a:r>
              <a:rPr lang="fr-FR" sz="2600" dirty="0" err="1" smtClean="0"/>
              <a:t>microangiopathie</a:t>
            </a:r>
            <a:r>
              <a:rPr lang="fr-FR" sz="2600" dirty="0" smtClean="0"/>
              <a:t> thrombotique – </a:t>
            </a:r>
            <a:r>
              <a:rPr lang="fr-FR" sz="2600" dirty="0" err="1" smtClean="0"/>
              <a:t>vasculopathie</a:t>
            </a:r>
            <a:r>
              <a:rPr lang="fr-FR" sz="2600" dirty="0" smtClean="0"/>
              <a:t> notamment secondaire à l’athérosclérose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699792" y="4725144"/>
            <a:ext cx="4173537" cy="584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i="1" dirty="0">
                <a:latin typeface="+mn-lt"/>
                <a:cs typeface="+mn-cs"/>
              </a:rPr>
              <a:t>Biopsie indispensable</a:t>
            </a:r>
          </a:p>
        </p:txBody>
      </p:sp>
      <p:sp>
        <p:nvSpPr>
          <p:cNvPr id="5" name="Flèche vers la droite 4"/>
          <p:cNvSpPr/>
          <p:nvPr/>
        </p:nvSpPr>
        <p:spPr>
          <a:xfrm>
            <a:off x="1475656" y="4781488"/>
            <a:ext cx="879164" cy="530356"/>
          </a:xfrm>
          <a:prstGeom prst="rightArrow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016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re 6"/>
          <p:cNvSpPr>
            <a:spLocks noGrp="1"/>
          </p:cNvSpPr>
          <p:nvPr>
            <p:ph type="title"/>
          </p:nvPr>
        </p:nvSpPr>
        <p:spPr>
          <a:xfrm>
            <a:off x="792163" y="285750"/>
            <a:ext cx="7470775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fr-FR" sz="2800" b="1" dirty="0" smtClean="0"/>
              <a:t>Classification OMS revue en 2003 </a:t>
            </a:r>
            <a:r>
              <a:rPr lang="fr-FR" sz="2800" b="1" dirty="0" smtClean="0"/>
              <a:t/>
            </a:r>
            <a:br>
              <a:rPr lang="fr-FR" sz="2800" b="1" dirty="0" smtClean="0"/>
            </a:br>
            <a:r>
              <a:rPr lang="fr-FR" sz="2800" b="1" dirty="0" smtClean="0"/>
              <a:t>par </a:t>
            </a:r>
            <a:r>
              <a:rPr lang="fr-FR" sz="2800" b="1" dirty="0" smtClean="0"/>
              <a:t>la société internationale de néphrologie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idx="4294967295"/>
          </p:nvPr>
        </p:nvSpPr>
        <p:spPr>
          <a:xfrm>
            <a:off x="1897063" y="1428750"/>
            <a:ext cx="2566987" cy="4175125"/>
          </a:xfrm>
        </p:spPr>
        <p:txBody>
          <a:bodyPr>
            <a:normAutofit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fr-FR" sz="2400" dirty="0" smtClean="0">
                <a:solidFill>
                  <a:schemeClr val="accent5">
                    <a:lumMod val="50000"/>
                    <a:lumOff val="50000"/>
                  </a:schemeClr>
                </a:solidFill>
              </a:rPr>
              <a:t>Classe III </a:t>
            </a:r>
            <a:r>
              <a:rPr lang="fr-FR" sz="2400" dirty="0" smtClean="0"/>
              <a:t>: </a:t>
            </a:r>
            <a:r>
              <a:rPr lang="fr-FR" sz="2595" dirty="0" smtClean="0"/>
              <a:t>néphrite lupique focale -  atteinte proliférative </a:t>
            </a:r>
            <a:r>
              <a:rPr lang="fr-FR" sz="2595" dirty="0" err="1" smtClean="0"/>
              <a:t>endo</a:t>
            </a:r>
            <a:r>
              <a:rPr lang="fr-FR" sz="2595" dirty="0" smtClean="0"/>
              <a:t> ou </a:t>
            </a:r>
            <a:r>
              <a:rPr lang="fr-FR" sz="2595" dirty="0" err="1" smtClean="0"/>
              <a:t>extra-capillaire</a:t>
            </a:r>
            <a:r>
              <a:rPr lang="fr-FR" sz="2595" dirty="0" smtClean="0"/>
              <a:t> et touchant &lt; 50 % des glomérules</a:t>
            </a:r>
          </a:p>
        </p:txBody>
      </p:sp>
      <p:pic>
        <p:nvPicPr>
          <p:cNvPr id="26628" name="Image 8" descr="néphrite classe III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5318125"/>
            <a:ext cx="2124075" cy="143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contenu 2"/>
          <p:cNvSpPr txBox="1">
            <a:spLocks/>
          </p:cNvSpPr>
          <p:nvPr/>
        </p:nvSpPr>
        <p:spPr>
          <a:xfrm>
            <a:off x="4157663" y="1428750"/>
            <a:ext cx="2582862" cy="52959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20624" indent="-384048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  <a:defRPr/>
            </a:pPr>
            <a:r>
              <a:rPr lang="fr-FR" sz="2400" dirty="0">
                <a:solidFill>
                  <a:schemeClr val="accent5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Classe IV  </a:t>
            </a:r>
            <a:r>
              <a:rPr lang="fr-FR" sz="2400" dirty="0">
                <a:latin typeface="+mn-lt"/>
                <a:cs typeface="+mn-cs"/>
              </a:rPr>
              <a:t>: néphrite lupique diffuse – atteinte proliférative </a:t>
            </a:r>
            <a:r>
              <a:rPr lang="fr-FR" sz="2400" dirty="0" err="1">
                <a:latin typeface="+mn-lt"/>
                <a:cs typeface="+mn-cs"/>
              </a:rPr>
              <a:t>endo-</a:t>
            </a:r>
            <a:r>
              <a:rPr lang="fr-FR" sz="2400" dirty="0">
                <a:latin typeface="+mn-lt"/>
                <a:cs typeface="+mn-cs"/>
              </a:rPr>
              <a:t> ou  extra capillaire  touchant ≥ 50 % des glomérules</a:t>
            </a: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-103188" y="1428750"/>
            <a:ext cx="2514601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20624" indent="-384048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  <a:defRPr/>
            </a:pPr>
            <a:r>
              <a:rPr lang="fr-FR" sz="2400" dirty="0">
                <a:solidFill>
                  <a:schemeClr val="accent5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Classe I </a:t>
            </a:r>
            <a:r>
              <a:rPr lang="fr-FR" sz="2400" dirty="0">
                <a:latin typeface="+mn-lt"/>
                <a:cs typeface="+mn-cs"/>
              </a:rPr>
              <a:t>: lésions </a:t>
            </a:r>
            <a:r>
              <a:rPr lang="fr-FR" sz="2400" dirty="0" err="1">
                <a:latin typeface="+mn-lt"/>
                <a:cs typeface="+mn-cs"/>
              </a:rPr>
              <a:t>mésangiales</a:t>
            </a:r>
            <a:r>
              <a:rPr lang="fr-FR" sz="2400" dirty="0">
                <a:latin typeface="+mn-lt"/>
                <a:cs typeface="+mn-cs"/>
              </a:rPr>
              <a:t> minimes</a:t>
            </a:r>
          </a:p>
          <a:p>
            <a:pPr marL="420624" indent="-384048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  <a:defRPr/>
            </a:pPr>
            <a:r>
              <a:rPr lang="fr-FR" sz="2400" dirty="0">
                <a:solidFill>
                  <a:schemeClr val="accent5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Classe II </a:t>
            </a:r>
            <a:r>
              <a:rPr lang="fr-FR" sz="2400" dirty="0">
                <a:latin typeface="+mn-lt"/>
                <a:cs typeface="+mn-cs"/>
              </a:rPr>
              <a:t>: lésions </a:t>
            </a:r>
            <a:r>
              <a:rPr lang="fr-FR" sz="2400" dirty="0" err="1">
                <a:latin typeface="+mn-lt"/>
                <a:cs typeface="+mn-cs"/>
              </a:rPr>
              <a:t>mésangiales</a:t>
            </a:r>
            <a:r>
              <a:rPr lang="fr-FR" sz="2400" dirty="0">
                <a:latin typeface="+mn-lt"/>
                <a:cs typeface="+mn-cs"/>
              </a:rPr>
              <a:t> prolifératives</a:t>
            </a:r>
          </a:p>
          <a:p>
            <a:pPr marL="420624" indent="-384048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endParaRPr lang="fr-FR" sz="3000" dirty="0">
              <a:latin typeface="+mn-lt"/>
              <a:cs typeface="+mn-cs"/>
            </a:endParaRPr>
          </a:p>
        </p:txBody>
      </p:sp>
      <p:pic>
        <p:nvPicPr>
          <p:cNvPr id="26631" name="Image 9" descr="néphrite classe II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5318125"/>
            <a:ext cx="2017712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Image 10" descr="néphrite classe IV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938" y="5318125"/>
            <a:ext cx="1954212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space réservé du contenu 2"/>
          <p:cNvSpPr txBox="1">
            <a:spLocks/>
          </p:cNvSpPr>
          <p:nvPr/>
        </p:nvSpPr>
        <p:spPr>
          <a:xfrm>
            <a:off x="6534150" y="1428750"/>
            <a:ext cx="2609850" cy="3668713"/>
          </a:xfrm>
          <a:prstGeom prst="rect">
            <a:avLst/>
          </a:prstGeom>
        </p:spPr>
        <p:txBody>
          <a:bodyPr/>
          <a:lstStyle/>
          <a:p>
            <a:pPr marL="420624" indent="-384048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  <a:defRPr/>
            </a:pPr>
            <a:r>
              <a:rPr lang="fr-FR" sz="2400" dirty="0">
                <a:solidFill>
                  <a:schemeClr val="accent5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Classe V</a:t>
            </a:r>
            <a:r>
              <a:rPr lang="fr-F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 </a:t>
            </a:r>
            <a:r>
              <a:rPr lang="fr-FR" sz="2400" dirty="0">
                <a:latin typeface="+mn-lt"/>
                <a:cs typeface="+mn-cs"/>
              </a:rPr>
              <a:t>: néphrite lupique membraneuse </a:t>
            </a:r>
          </a:p>
          <a:p>
            <a:pPr marL="420624" indent="-384048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  <a:defRPr/>
            </a:pPr>
            <a:r>
              <a:rPr lang="fr-FR" sz="2400" dirty="0">
                <a:solidFill>
                  <a:schemeClr val="accent5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Classe VI </a:t>
            </a:r>
            <a:r>
              <a:rPr lang="fr-FR" sz="2400" dirty="0">
                <a:latin typeface="+mn-lt"/>
                <a:cs typeface="+mn-cs"/>
              </a:rPr>
              <a:t>: sclérose avancée - &gt; 90 % des glomérules </a:t>
            </a:r>
          </a:p>
        </p:txBody>
      </p:sp>
      <p:pic>
        <p:nvPicPr>
          <p:cNvPr id="26634" name="Image 12" descr="nephrite classe V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525" y="5324475"/>
            <a:ext cx="20510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75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0"/>
            <a:ext cx="8232775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b="1" dirty="0" smtClean="0">
                <a:solidFill>
                  <a:schemeClr val="accent1"/>
                </a:solidFill>
              </a:rPr>
              <a:t>Syndrome des </a:t>
            </a:r>
            <a:r>
              <a:rPr lang="fr-FR" sz="3600" b="1" dirty="0" err="1" smtClean="0">
                <a:solidFill>
                  <a:schemeClr val="accent1"/>
                </a:solidFill>
              </a:rPr>
              <a:t>anti-phospholipides</a:t>
            </a:r>
            <a:endParaRPr lang="fr-FR" sz="3600" b="1" dirty="0">
              <a:solidFill>
                <a:schemeClr val="accent1"/>
              </a:solidFill>
            </a:endParaRPr>
          </a:p>
        </p:txBody>
      </p:sp>
      <p:sp>
        <p:nvSpPr>
          <p:cNvPr id="27651" name="Espace réservé du contenu 4"/>
          <p:cNvSpPr>
            <a:spLocks noGrp="1"/>
          </p:cNvSpPr>
          <p:nvPr>
            <p:ph idx="1"/>
          </p:nvPr>
        </p:nvSpPr>
        <p:spPr>
          <a:xfrm>
            <a:off x="457200" y="1143000"/>
            <a:ext cx="7467600" cy="4525963"/>
          </a:xfrm>
        </p:spPr>
        <p:txBody>
          <a:bodyPr/>
          <a:lstStyle/>
          <a:p>
            <a:pPr eaLnBrk="1" hangingPunct="1"/>
            <a:r>
              <a:rPr lang="fr-FR" sz="2800" dirty="0" smtClean="0"/>
              <a:t>Atteinte </a:t>
            </a:r>
            <a:r>
              <a:rPr lang="fr-FR" sz="2800" dirty="0" err="1" smtClean="0"/>
              <a:t>multisystémique</a:t>
            </a:r>
            <a:r>
              <a:rPr lang="fr-FR" sz="2800" dirty="0" smtClean="0"/>
              <a:t> auto –immune associant des thromboses veineuses ou artérielles récurrentes et/ou des pertes fœtales liées à la présence d’anticorps anti phospholipides</a:t>
            </a:r>
          </a:p>
          <a:p>
            <a:pPr eaLnBrk="1" hangingPunct="1"/>
            <a:r>
              <a:rPr lang="fr-FR" sz="2800" dirty="0" smtClean="0"/>
              <a:t>Associé ou non à une autre maladie auto-immune dont le lupus (formes primaires ou secondaires)</a:t>
            </a:r>
          </a:p>
        </p:txBody>
      </p:sp>
      <p:pic>
        <p:nvPicPr>
          <p:cNvPr id="27652" name="Image 5" descr="APS artérie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4257675"/>
            <a:ext cx="3228975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Image 6" descr="APS veineux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838" y="4257675"/>
            <a:ext cx="285750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575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re 5"/>
          <p:cNvSpPr>
            <a:spLocks noGrp="1"/>
          </p:cNvSpPr>
          <p:nvPr>
            <p:ph type="title"/>
          </p:nvPr>
        </p:nvSpPr>
        <p:spPr>
          <a:xfrm>
            <a:off x="827584" y="332656"/>
            <a:ext cx="7467600" cy="84127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sz="4000" b="1" dirty="0" smtClean="0"/>
              <a:t>Syndrome des anti-phospholipides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179512" y="1412777"/>
            <a:ext cx="8784976" cy="5184576"/>
          </a:xfrm>
        </p:spPr>
        <p:txBody>
          <a:bodyPr>
            <a:normAutofit/>
          </a:bodyPr>
          <a:lstStyle/>
          <a:p>
            <a:pPr marL="493776" indent="-457200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2600" dirty="0" smtClean="0"/>
              <a:t>Fausses couches récurrentes, accouchements prématurés, éclampsie, retard de croissance IU</a:t>
            </a:r>
          </a:p>
          <a:p>
            <a:pPr marL="493776" indent="-457200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2600" dirty="0" smtClean="0"/>
              <a:t>Thrombopénie </a:t>
            </a:r>
            <a:endParaRPr lang="fr-FR" sz="2600" dirty="0" smtClean="0"/>
          </a:p>
          <a:p>
            <a:pPr marL="436626" lvl="1" indent="0" algn="just">
              <a:buNone/>
              <a:defRPr/>
            </a:pPr>
            <a:r>
              <a:rPr lang="fr-FR" sz="2200" dirty="0" smtClean="0"/>
              <a:t>(A différencier du purpura </a:t>
            </a:r>
            <a:r>
              <a:rPr lang="fr-FR" sz="2200" dirty="0" err="1" smtClean="0"/>
              <a:t>thrombocytopénique</a:t>
            </a:r>
            <a:r>
              <a:rPr lang="fr-FR" sz="2200" dirty="0" smtClean="0"/>
              <a:t> thrombotique, coagulation intravasculaire disséminée, HELLP syndrome)</a:t>
            </a:r>
          </a:p>
          <a:p>
            <a:pPr marL="420624" indent="-384048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r-FR" b="1" dirty="0" smtClean="0"/>
              <a:t>Diagnostic 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r-FR" sz="2600" dirty="0" smtClean="0"/>
              <a:t>Présence: </a:t>
            </a:r>
          </a:p>
          <a:p>
            <a:pPr marL="1220724" lvl="2" indent="-384048">
              <a:buFont typeface="Wingdings 2"/>
              <a:buNone/>
              <a:defRPr/>
            </a:pPr>
            <a:r>
              <a:rPr lang="fr-FR" dirty="0" smtClean="0"/>
              <a:t>d’</a:t>
            </a:r>
            <a:r>
              <a:rPr lang="fr-FR" dirty="0" err="1" smtClean="0"/>
              <a:t>anticardiolipine</a:t>
            </a:r>
            <a:r>
              <a:rPr lang="fr-FR" dirty="0" smtClean="0"/>
              <a:t>, </a:t>
            </a:r>
          </a:p>
          <a:p>
            <a:pPr marL="1220724" lvl="2" indent="-384048">
              <a:buFont typeface="Wingdings 2"/>
              <a:buNone/>
              <a:defRPr/>
            </a:pPr>
            <a:r>
              <a:rPr lang="fr-FR" dirty="0" smtClean="0"/>
              <a:t>anticoagulant lupique, </a:t>
            </a:r>
          </a:p>
          <a:p>
            <a:pPr marL="1220724" lvl="2" indent="-384048">
              <a:buFont typeface="Wingdings 2"/>
              <a:buNone/>
              <a:defRPr/>
            </a:pPr>
            <a:r>
              <a:rPr lang="fr-FR" dirty="0" smtClean="0"/>
              <a:t>anti β2 GP1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565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r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fr-FR" sz="4000" b="1" dirty="0" smtClean="0"/>
              <a:t>Critères ACR révisés 1997</a:t>
            </a:r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5043488"/>
          </a:xfrm>
        </p:spPr>
        <p:txBody>
          <a:bodyPr>
            <a:normAutofit fontScale="85000" lnSpcReduction="20000"/>
          </a:bodyPr>
          <a:lstStyle/>
          <a:p>
            <a:pPr marL="550926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fr-FR" dirty="0" smtClean="0"/>
              <a:t>Rash malaire</a:t>
            </a:r>
          </a:p>
          <a:p>
            <a:pPr marL="550926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fr-FR" dirty="0" smtClean="0"/>
              <a:t>Rash discoïde</a:t>
            </a:r>
          </a:p>
          <a:p>
            <a:pPr marL="550926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fr-FR" dirty="0" smtClean="0"/>
              <a:t>Photosensibilité</a:t>
            </a:r>
          </a:p>
          <a:p>
            <a:pPr marL="550926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fr-FR" dirty="0" smtClean="0"/>
              <a:t>Ulcères oraux</a:t>
            </a:r>
          </a:p>
          <a:p>
            <a:pPr marL="550926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fr-FR" dirty="0" smtClean="0"/>
              <a:t>Arthrite non érosive</a:t>
            </a:r>
          </a:p>
          <a:p>
            <a:pPr marL="550926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fr-FR" dirty="0" smtClean="0"/>
              <a:t>Pleurésie ou péricardite</a:t>
            </a:r>
          </a:p>
          <a:p>
            <a:pPr marL="550926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fr-FR" dirty="0" smtClean="0"/>
              <a:t>Atteinte rénale : </a:t>
            </a:r>
          </a:p>
          <a:p>
            <a:pPr marL="852678" lvl="1" indent="-51435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r-FR" dirty="0" smtClean="0"/>
              <a:t>Protéinurie &gt; 0,5 g/24h</a:t>
            </a:r>
          </a:p>
          <a:p>
            <a:pPr marL="852678" lvl="1" indent="-51435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r-FR" dirty="0" smtClean="0"/>
              <a:t>Présence de cylindres  urinaires</a:t>
            </a:r>
          </a:p>
          <a:p>
            <a:pPr marL="550926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fr-FR" dirty="0" smtClean="0"/>
              <a:t>Atteinte neurologique :</a:t>
            </a:r>
          </a:p>
          <a:p>
            <a:pPr marL="852678" lvl="1" indent="-51435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r-FR" dirty="0" smtClean="0"/>
              <a:t>Épilepsie</a:t>
            </a:r>
          </a:p>
          <a:p>
            <a:pPr marL="852678" lvl="1" indent="-51435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r-FR" dirty="0" smtClean="0"/>
              <a:t>Psychose </a:t>
            </a:r>
          </a:p>
          <a:p>
            <a:pPr marL="852678" lvl="1" indent="-51435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r-FR" dirty="0" smtClean="0"/>
              <a:t>En l’absence d’autres causes</a:t>
            </a:r>
          </a:p>
          <a:p>
            <a:pPr marL="550926" indent="-51435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fr-FR" dirty="0" smtClean="0"/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4468813" cy="4525963"/>
          </a:xfrm>
        </p:spPr>
        <p:txBody>
          <a:bodyPr>
            <a:normAutofit fontScale="85000" lnSpcReduction="20000"/>
          </a:bodyPr>
          <a:lstStyle/>
          <a:p>
            <a:pPr marL="550926" indent="-514350" eaLnBrk="1" fontAlgn="auto" hangingPunct="1">
              <a:spcAft>
                <a:spcPts val="0"/>
              </a:spcAft>
              <a:buFont typeface="+mj-lt"/>
              <a:buAutoNum type="arabicPeriod" startAt="9"/>
              <a:defRPr/>
            </a:pPr>
            <a:r>
              <a:rPr lang="fr-FR" dirty="0" smtClean="0"/>
              <a:t>Atteinte hématologique</a:t>
            </a:r>
          </a:p>
          <a:p>
            <a:pPr marL="852678" lvl="1" indent="-514350" eaLnBrk="1" fontAlgn="auto" hangingPunct="1">
              <a:spcAft>
                <a:spcPts val="0"/>
              </a:spcAft>
              <a:buFont typeface="+mj-lt"/>
              <a:buAutoNum type="arabicPeriod" startAt="9"/>
              <a:defRPr/>
            </a:pPr>
            <a:r>
              <a:rPr lang="fr-FR" dirty="0" smtClean="0"/>
              <a:t>Anémie hémolytique avec réticulocytose</a:t>
            </a:r>
          </a:p>
          <a:p>
            <a:pPr marL="852678" lvl="1" indent="-514350" eaLnBrk="1" fontAlgn="auto" hangingPunct="1">
              <a:spcAft>
                <a:spcPts val="0"/>
              </a:spcAft>
              <a:buFont typeface="+mj-lt"/>
              <a:buAutoNum type="arabicPeriod" startAt="9"/>
              <a:defRPr/>
            </a:pPr>
            <a:r>
              <a:rPr lang="fr-FR" dirty="0" smtClean="0"/>
              <a:t>Leucopénie &lt; 4000/mm3 ≥ 2 fois</a:t>
            </a:r>
          </a:p>
          <a:p>
            <a:pPr marL="852678" lvl="1" indent="-514350" eaLnBrk="1" fontAlgn="auto" hangingPunct="1">
              <a:spcAft>
                <a:spcPts val="0"/>
              </a:spcAft>
              <a:buFont typeface="+mj-lt"/>
              <a:buAutoNum type="arabicPeriod" startAt="9"/>
              <a:defRPr/>
            </a:pPr>
            <a:r>
              <a:rPr lang="fr-FR" dirty="0" smtClean="0"/>
              <a:t>Lymphopénie &lt; 1500/mm3 ≥ 2 fois</a:t>
            </a:r>
          </a:p>
          <a:p>
            <a:pPr marL="852678" lvl="1" indent="-514350" eaLnBrk="1" fontAlgn="auto" hangingPunct="1">
              <a:spcAft>
                <a:spcPts val="0"/>
              </a:spcAft>
              <a:buFont typeface="+mj-lt"/>
              <a:buAutoNum type="arabicPeriod" startAt="9"/>
              <a:defRPr/>
            </a:pPr>
            <a:r>
              <a:rPr lang="fr-FR" dirty="0" err="1" smtClean="0"/>
              <a:t>Thrombocytémie</a:t>
            </a:r>
            <a:r>
              <a:rPr lang="fr-FR" dirty="0" smtClean="0"/>
              <a:t> &lt; 100000/mm3</a:t>
            </a:r>
          </a:p>
          <a:p>
            <a:pPr marL="550926" indent="-514350" eaLnBrk="1" fontAlgn="auto" hangingPunct="1">
              <a:spcAft>
                <a:spcPts val="0"/>
              </a:spcAft>
              <a:buFont typeface="+mj-lt"/>
              <a:buAutoNum type="arabicPeriod" startAt="9"/>
              <a:defRPr/>
            </a:pPr>
            <a:r>
              <a:rPr lang="fr-FR" dirty="0" smtClean="0"/>
              <a:t>Désordre immunitaire</a:t>
            </a:r>
          </a:p>
          <a:p>
            <a:pPr marL="852678" lvl="1" indent="-51435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r-FR" dirty="0" smtClean="0"/>
              <a:t>Anti DNA natif</a:t>
            </a:r>
          </a:p>
          <a:p>
            <a:pPr marL="852678" lvl="1" indent="-51435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r-FR" dirty="0" smtClean="0"/>
              <a:t>Anti </a:t>
            </a:r>
            <a:r>
              <a:rPr lang="fr-FR" dirty="0" err="1" smtClean="0"/>
              <a:t>Sm</a:t>
            </a:r>
            <a:endParaRPr lang="fr-FR" dirty="0" smtClean="0"/>
          </a:p>
          <a:p>
            <a:pPr marL="852678" lvl="1" indent="-51435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r-FR" dirty="0" smtClean="0"/>
              <a:t>Anti phospholipide ( anticoagulant lupique ou anti </a:t>
            </a:r>
            <a:r>
              <a:rPr lang="fr-FR" dirty="0" err="1" smtClean="0"/>
              <a:t>cardiolipine</a:t>
            </a:r>
            <a:r>
              <a:rPr lang="fr-FR" dirty="0" smtClean="0"/>
              <a:t> ou faux syphilis)</a:t>
            </a:r>
          </a:p>
          <a:p>
            <a:pPr marL="550926" indent="-514350" eaLnBrk="1" fontAlgn="auto" hangingPunct="1">
              <a:spcAft>
                <a:spcPts val="0"/>
              </a:spcAft>
              <a:buFont typeface="+mj-lt"/>
              <a:buAutoNum type="arabicPeriod" startAt="9"/>
              <a:defRPr/>
            </a:pPr>
            <a:r>
              <a:rPr lang="fr-FR" dirty="0" smtClean="0"/>
              <a:t>Anticorps antinucléaire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195736" y="1084191"/>
            <a:ext cx="4957762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rgbClr val="FF0000"/>
                </a:solidFill>
                <a:latin typeface="+mn-lt"/>
                <a:cs typeface="+mn-cs"/>
              </a:rPr>
              <a:t>LUPUS = 4 critères sur 11 au cours du temps </a:t>
            </a:r>
          </a:p>
        </p:txBody>
      </p:sp>
    </p:spTree>
    <p:extLst>
      <p:ext uri="{BB962C8B-B14F-4D97-AF65-F5344CB8AC3E}">
        <p14:creationId xmlns:p14="http://schemas.microsoft.com/office/powerpoint/2010/main" val="172621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78098"/>
          </a:xfrm>
        </p:spPr>
        <p:txBody>
          <a:bodyPr>
            <a:normAutofit/>
          </a:bodyPr>
          <a:lstStyle/>
          <a:p>
            <a:r>
              <a:rPr lang="fr-FR" sz="4000" b="1" dirty="0" smtClean="0"/>
              <a:t>Introduction </a:t>
            </a:r>
            <a:endParaRPr lang="fr-FR" sz="4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908720"/>
            <a:ext cx="8784976" cy="5760640"/>
          </a:xfrm>
        </p:spPr>
        <p:txBody>
          <a:bodyPr>
            <a:noAutofit/>
          </a:bodyPr>
          <a:lstStyle/>
          <a:p>
            <a:pPr algn="just"/>
            <a:r>
              <a:rPr lang="fr-FR" sz="2600" dirty="0"/>
              <a:t>Les </a:t>
            </a:r>
            <a:r>
              <a:rPr lang="fr-FR" sz="2600" dirty="0" smtClean="0"/>
              <a:t>connectivites(collagénose) sont </a:t>
            </a:r>
            <a:r>
              <a:rPr lang="fr-FR" sz="2600" dirty="0"/>
              <a:t>un ensemble de maladies auto-immunes, avec manifestations systémiques, pouvant toucher par définition plusieurs organes. </a:t>
            </a:r>
            <a:endParaRPr lang="fr-FR" sz="2600" dirty="0" smtClean="0"/>
          </a:p>
          <a:p>
            <a:pPr algn="just"/>
            <a:r>
              <a:rPr lang="fr-FR" sz="2600" dirty="0" smtClean="0"/>
              <a:t>Le </a:t>
            </a:r>
            <a:r>
              <a:rPr lang="fr-FR" sz="2600" dirty="0"/>
              <a:t>lupus érythémateux systémique est la maladie la plus représentative des connectivites, </a:t>
            </a:r>
            <a:endParaRPr lang="fr-FR" sz="2600" dirty="0" smtClean="0"/>
          </a:p>
          <a:p>
            <a:pPr algn="just"/>
            <a:r>
              <a:rPr lang="fr-FR" sz="2600" dirty="0" smtClean="0"/>
              <a:t>d’autres </a:t>
            </a:r>
            <a:r>
              <a:rPr lang="fr-FR" sz="2600" dirty="0"/>
              <a:t>affections telles que le syndrome de </a:t>
            </a:r>
            <a:r>
              <a:rPr lang="fr-FR" sz="2600" dirty="0" err="1"/>
              <a:t>Sjögren</a:t>
            </a:r>
            <a:r>
              <a:rPr lang="fr-FR" sz="2600" dirty="0"/>
              <a:t>, les myopathies inflammatoires idiopathiques, la sclérodermie et les connectivites mixtes font également partie de cet ensemble. </a:t>
            </a:r>
            <a:endParaRPr lang="fr-FR" sz="2600" dirty="0" smtClean="0"/>
          </a:p>
          <a:p>
            <a:pPr algn="just"/>
            <a:r>
              <a:rPr lang="fr-FR" sz="2600" dirty="0" smtClean="0"/>
              <a:t>La </a:t>
            </a:r>
            <a:r>
              <a:rPr lang="fr-FR" sz="2600" dirty="0"/>
              <a:t>polyarthrite rhumatoïde est généralement classée un peu à part en raison de la prédominance des atteintes articulaires. </a:t>
            </a:r>
            <a:endParaRPr lang="fr-FR" sz="2600" dirty="0" smtClean="0"/>
          </a:p>
        </p:txBody>
      </p:sp>
    </p:spTree>
    <p:extLst>
      <p:ext uri="{BB962C8B-B14F-4D97-AF65-F5344CB8AC3E}">
        <p14:creationId xmlns:p14="http://schemas.microsoft.com/office/powerpoint/2010/main" val="270186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b="1" dirty="0" smtClean="0"/>
              <a:t>La </a:t>
            </a:r>
            <a:r>
              <a:rPr lang="fr-FR" b="1" dirty="0" smtClean="0"/>
              <a:t>sclérodermie</a:t>
            </a:r>
            <a:endParaRPr lang="fr-FR" b="1" dirty="0" smtClean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484784"/>
            <a:ext cx="8507288" cy="4987925"/>
          </a:xfrm>
        </p:spPr>
        <p:txBody>
          <a:bodyPr>
            <a:normAutofit/>
          </a:bodyPr>
          <a:lstStyle/>
          <a:p>
            <a:pPr marL="420624" indent="-384048" algn="ctr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fr-BE" sz="2800" b="1" dirty="0" smtClean="0"/>
              <a:t>Maladie rare : </a:t>
            </a:r>
          </a:p>
          <a:p>
            <a:pPr marL="493776" indent="-457200">
              <a:lnSpc>
                <a:spcPct val="90000"/>
              </a:lnSpc>
              <a:defRPr/>
            </a:pPr>
            <a:r>
              <a:rPr lang="fr-BE" sz="2800" dirty="0" smtClean="0"/>
              <a:t>Prévalence de 50 à 300 cas/million habitants aux USA</a:t>
            </a:r>
          </a:p>
          <a:p>
            <a:pPr marL="493776" indent="-457200">
              <a:lnSpc>
                <a:spcPct val="90000"/>
              </a:lnSpc>
              <a:defRPr/>
            </a:pPr>
            <a:r>
              <a:rPr lang="fr-BE" sz="2800" dirty="0" smtClean="0"/>
              <a:t>Incidence de 2,3 à 22,8 nouveaux cas/million habitants/ par an aux USA</a:t>
            </a:r>
          </a:p>
          <a:p>
            <a:pPr marL="493776" indent="-457200">
              <a:lnSpc>
                <a:spcPct val="90000"/>
              </a:lnSpc>
              <a:defRPr/>
            </a:pPr>
            <a:r>
              <a:rPr lang="fr-BE" sz="2800" dirty="0" smtClean="0"/>
              <a:t>Grande variabilité géographique</a:t>
            </a:r>
          </a:p>
          <a:p>
            <a:pPr marL="493776" indent="-457200">
              <a:lnSpc>
                <a:spcPct val="90000"/>
              </a:lnSpc>
              <a:defRPr/>
            </a:pPr>
            <a:r>
              <a:rPr lang="fr-BE" sz="2800" dirty="0" smtClean="0"/>
              <a:t>Sex ratio : 3 à 4 femmes / 1 homme (jusqu’à 14/1)</a:t>
            </a:r>
          </a:p>
          <a:p>
            <a:pPr marL="493776" indent="-457200">
              <a:lnSpc>
                <a:spcPct val="90000"/>
              </a:lnSpc>
              <a:defRPr/>
            </a:pPr>
            <a:r>
              <a:rPr lang="fr-BE" sz="2800" dirty="0" smtClean="0"/>
              <a:t>Âge moyen d’apparition : 30-50 ans</a:t>
            </a:r>
          </a:p>
          <a:p>
            <a:pPr marL="493776" indent="-457200">
              <a:lnSpc>
                <a:spcPct val="90000"/>
              </a:lnSpc>
              <a:defRPr/>
            </a:pPr>
            <a:r>
              <a:rPr lang="fr-BE" sz="2800" dirty="0" smtClean="0"/>
              <a:t>Cause : inconnue mais gènes, environnement, microchimérisme (GVH)</a:t>
            </a:r>
          </a:p>
          <a:p>
            <a:pPr marL="36576" indent="0" eaLnBrk="1" fontAlgn="auto" hangingPunct="1">
              <a:spcAft>
                <a:spcPts val="0"/>
              </a:spcAft>
              <a:buNone/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902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533400" y="-292100"/>
            <a:ext cx="8229600" cy="1143000"/>
          </a:xfrm>
        </p:spPr>
        <p:txBody>
          <a:bodyPr/>
          <a:lstStyle/>
          <a:p>
            <a:pPr algn="ctr" eaLnBrk="1" hangingPunct="1"/>
            <a:r>
              <a:rPr lang="fr-BE" smtClean="0">
                <a:solidFill>
                  <a:schemeClr val="accent1"/>
                </a:solidFill>
              </a:rPr>
              <a:t>Classification</a:t>
            </a:r>
            <a:endParaRPr lang="fr-FR" smtClean="0">
              <a:solidFill>
                <a:schemeClr val="accent1"/>
              </a:solidFill>
            </a:endParaRPr>
          </a:p>
        </p:txBody>
      </p:sp>
      <p:graphicFrame>
        <p:nvGraphicFramePr>
          <p:cNvPr id="349225" name="Group 41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292552297"/>
              </p:ext>
            </p:extLst>
          </p:nvPr>
        </p:nvGraphicFramePr>
        <p:xfrm>
          <a:off x="533400" y="1774825"/>
          <a:ext cx="8351838" cy="3621088"/>
        </p:xfrm>
        <a:graphic>
          <a:graphicData uri="http://schemas.openxmlformats.org/drawingml/2006/table">
            <a:tbl>
              <a:tblPr/>
              <a:tblGrid>
                <a:gridCol w="2087563"/>
                <a:gridCol w="6264275"/>
              </a:tblGrid>
              <a:tr h="20665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fr-B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Sclérodermie systémique limitée (lSSc)</a:t>
                      </a:r>
                      <a:endParaRPr kumimoji="0" lang="fr-F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fr-B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Raynaud objectivé cliniquement </a:t>
                      </a:r>
                      <a:r>
                        <a:rPr kumimoji="0" lang="fr-BE" sz="24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PLUS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66"/>
                        </a:buClr>
                        <a:buSzPct val="70000"/>
                        <a:buFontTx/>
                        <a:buChar char="•"/>
                        <a:tabLst/>
                      </a:pPr>
                      <a:r>
                        <a:rPr kumimoji="0" lang="fr-B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Soit une anomalie capillaroscopique (dilatation vasculaire et/ou zone avasculaire)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66"/>
                        </a:buClr>
                        <a:buSzPct val="70000"/>
                        <a:buFontTx/>
                        <a:buChar char="•"/>
                        <a:tabLst/>
                      </a:pPr>
                      <a:r>
                        <a:rPr kumimoji="0" lang="fr-B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Soit la présence d’autoanticorps spécifiques de la sclérodermie</a:t>
                      </a:r>
                      <a:endParaRPr kumimoji="0" lang="fr-F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45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fr-B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Sclérodermie systémique cutanée limitée (lcSSc)</a:t>
                      </a:r>
                      <a:endParaRPr kumimoji="0" lang="fr-F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fr-B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En plus des critères précédents, infiltration cutanée distale en aval des coudes et des genoux</a:t>
                      </a:r>
                      <a:endParaRPr kumimoji="0" lang="fr-F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8142" name="Text Box 19"/>
          <p:cNvSpPr txBox="1">
            <a:spLocks noChangeArrowheads="1"/>
          </p:cNvSpPr>
          <p:nvPr/>
        </p:nvSpPr>
        <p:spPr bwMode="auto">
          <a:xfrm>
            <a:off x="784225" y="574675"/>
            <a:ext cx="7848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BE" sz="2400"/>
              <a:t>Critères de classification des </a:t>
            </a:r>
            <a:r>
              <a:rPr lang="fr-BE" sz="2400" b="1" u="sng">
                <a:solidFill>
                  <a:schemeClr val="accent1"/>
                </a:solidFill>
              </a:rPr>
              <a:t>sclérodermies systémiques limitées</a:t>
            </a:r>
            <a:r>
              <a:rPr lang="fr-BE" sz="2400">
                <a:solidFill>
                  <a:srgbClr val="CCFF66"/>
                </a:solidFill>
              </a:rPr>
              <a:t> </a:t>
            </a:r>
            <a:r>
              <a:rPr lang="fr-BE" sz="2400"/>
              <a:t>selon Leroy (2001) - ≈ syndrome de CREST</a:t>
            </a:r>
            <a:endParaRPr lang="fr-FR" sz="2400"/>
          </a:p>
        </p:txBody>
      </p:sp>
      <p:sp>
        <p:nvSpPr>
          <p:cNvPr id="48143" name="Text Box 34"/>
          <p:cNvSpPr txBox="1">
            <a:spLocks noChangeArrowheads="1"/>
          </p:cNvSpPr>
          <p:nvPr/>
        </p:nvSpPr>
        <p:spPr bwMode="auto">
          <a:xfrm>
            <a:off x="784225" y="5395913"/>
            <a:ext cx="80645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BE" sz="2400" b="1" u="sng">
                <a:solidFill>
                  <a:schemeClr val="accent1"/>
                </a:solidFill>
              </a:rPr>
              <a:t>Sclerodermies systémiques diffuses (dSSc) </a:t>
            </a:r>
            <a:r>
              <a:rPr lang="fr-BE" sz="2400" b="1">
                <a:solidFill>
                  <a:srgbClr val="CCFF66"/>
                </a:solidFill>
              </a:rPr>
              <a:t>: </a:t>
            </a:r>
            <a:r>
              <a:rPr lang="fr-BE" sz="2400"/>
              <a:t>idem ci-dessus mais l’atteinte cutanée touche les bras, le thorax, l’abdomen le dos et les cuisses</a:t>
            </a:r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178193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fr-BE" sz="4000" b="1" dirty="0" smtClean="0"/>
              <a:t>La sclérodermie systémique</a:t>
            </a:r>
            <a:endParaRPr lang="fr-FR" sz="4000" b="1" dirty="0" smtClean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57400"/>
            <a:ext cx="8229600" cy="45720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fr-BE" sz="4000" b="1" dirty="0" smtClean="0"/>
              <a:t>Triade :</a:t>
            </a:r>
            <a:r>
              <a:rPr lang="fr-BE" sz="2800" b="1" dirty="0" smtClean="0"/>
              <a:t>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fr-BE" sz="3200" dirty="0" smtClean="0"/>
              <a:t>Atteinte </a:t>
            </a:r>
            <a:r>
              <a:rPr lang="fr-BE" sz="3200" dirty="0" smtClean="0">
                <a:solidFill>
                  <a:schemeClr val="accent1"/>
                </a:solidFill>
              </a:rPr>
              <a:t>vasculaire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fr-BE" sz="3200" dirty="0" smtClean="0"/>
              <a:t>Atteinte </a:t>
            </a:r>
            <a:r>
              <a:rPr lang="fr-BE" sz="3200" dirty="0" err="1" smtClean="0">
                <a:solidFill>
                  <a:schemeClr val="accent1"/>
                </a:solidFill>
              </a:rPr>
              <a:t>fibrosante</a:t>
            </a:r>
            <a:r>
              <a:rPr lang="fr-BE" sz="3200" dirty="0" smtClean="0"/>
              <a:t> cutanée et viscérale (poumon, rein, cœur, tube digestif)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fr-BE" sz="3200" dirty="0" smtClean="0"/>
              <a:t>Présence d’</a:t>
            </a:r>
            <a:r>
              <a:rPr lang="fr-BE" sz="3200" dirty="0" smtClean="0">
                <a:solidFill>
                  <a:schemeClr val="accent1"/>
                </a:solidFill>
              </a:rPr>
              <a:t>auto-anticorps</a:t>
            </a:r>
            <a:endParaRPr lang="fr-FR" sz="32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60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pPr eaLnBrk="1" hangingPunct="1"/>
            <a:r>
              <a:rPr lang="fr-FR" smtClean="0">
                <a:solidFill>
                  <a:schemeClr val="accent1"/>
                </a:solidFill>
              </a:rPr>
              <a:t>Le phénomène de Raynaud</a:t>
            </a:r>
          </a:p>
        </p:txBody>
      </p:sp>
      <p:sp>
        <p:nvSpPr>
          <p:cNvPr id="53251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36538" y="1143000"/>
            <a:ext cx="5516562" cy="4525963"/>
          </a:xfrm>
        </p:spPr>
        <p:txBody>
          <a:bodyPr vert="horz"/>
          <a:lstStyle/>
          <a:p>
            <a:pPr eaLnBrk="1" hangingPunct="1"/>
            <a:r>
              <a:rPr lang="fr-FR" dirty="0" smtClean="0"/>
              <a:t>90 à 95 % des sclérodermies systémiques mais 5 % de tous les Raynaud</a:t>
            </a:r>
          </a:p>
          <a:p>
            <a:pPr eaLnBrk="1" hangingPunct="1"/>
            <a:r>
              <a:rPr lang="fr-FR" dirty="0" smtClean="0"/>
              <a:t>Souvent inaugural </a:t>
            </a:r>
          </a:p>
          <a:p>
            <a:pPr eaLnBrk="1" hangingPunct="1"/>
            <a:r>
              <a:rPr lang="fr-FR" dirty="0" smtClean="0"/>
              <a:t>anomalies à la capillaroscopie</a:t>
            </a:r>
          </a:p>
        </p:txBody>
      </p:sp>
      <p:pic>
        <p:nvPicPr>
          <p:cNvPr id="53252" name="Picture 4" descr="healthy-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149080"/>
            <a:ext cx="3442146" cy="2581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5" descr="microbleeding-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821" y="4221088"/>
            <a:ext cx="3230627" cy="242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4" name="ZoneTexte 7"/>
          <p:cNvSpPr txBox="1">
            <a:spLocks noChangeArrowheads="1"/>
          </p:cNvSpPr>
          <p:nvPr/>
        </p:nvSpPr>
        <p:spPr bwMode="auto">
          <a:xfrm>
            <a:off x="1171575" y="4249738"/>
            <a:ext cx="11985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r-FR">
                <a:solidFill>
                  <a:schemeClr val="bg1"/>
                </a:solidFill>
              </a:rPr>
              <a:t>Sujet sain</a:t>
            </a:r>
          </a:p>
        </p:txBody>
      </p:sp>
      <p:sp>
        <p:nvSpPr>
          <p:cNvPr id="53255" name="ZoneTexte 8"/>
          <p:cNvSpPr txBox="1">
            <a:spLocks noChangeArrowheads="1"/>
          </p:cNvSpPr>
          <p:nvPr/>
        </p:nvSpPr>
        <p:spPr bwMode="auto">
          <a:xfrm>
            <a:off x="6677025" y="4619625"/>
            <a:ext cx="19891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r-FR">
                <a:solidFill>
                  <a:schemeClr val="bg1"/>
                </a:solidFill>
              </a:rPr>
              <a:t>Micro hémmoragies </a:t>
            </a:r>
          </a:p>
        </p:txBody>
      </p:sp>
      <p:sp>
        <p:nvSpPr>
          <p:cNvPr id="53256" name="ZoneTexte 9"/>
          <p:cNvSpPr txBox="1">
            <a:spLocks noChangeArrowheads="1"/>
          </p:cNvSpPr>
          <p:nvPr/>
        </p:nvSpPr>
        <p:spPr bwMode="auto">
          <a:xfrm>
            <a:off x="6245225" y="5810250"/>
            <a:ext cx="1246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r-FR">
                <a:solidFill>
                  <a:schemeClr val="bg1"/>
                </a:solidFill>
              </a:rPr>
              <a:t>Dilatation </a:t>
            </a:r>
          </a:p>
        </p:txBody>
      </p:sp>
      <p:pic>
        <p:nvPicPr>
          <p:cNvPr id="53257" name="Picture 4" descr="eustar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0" y="1243013"/>
            <a:ext cx="3390900" cy="241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105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oneTexte 4"/>
          <p:cNvSpPr txBox="1">
            <a:spLocks noChangeArrowheads="1"/>
          </p:cNvSpPr>
          <p:nvPr/>
        </p:nvSpPr>
        <p:spPr bwMode="auto">
          <a:xfrm>
            <a:off x="5060950" y="50800"/>
            <a:ext cx="38290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fr-FR" sz="2800">
                <a:solidFill>
                  <a:schemeClr val="accent1"/>
                </a:solidFill>
              </a:rPr>
              <a:t>Score cutané de Rodnan</a:t>
            </a:r>
          </a:p>
        </p:txBody>
      </p:sp>
      <p:sp>
        <p:nvSpPr>
          <p:cNvPr id="54275" name="ZoneTexte 11"/>
          <p:cNvSpPr txBox="1">
            <a:spLocks noChangeArrowheads="1"/>
          </p:cNvSpPr>
          <p:nvPr/>
        </p:nvSpPr>
        <p:spPr bwMode="auto">
          <a:xfrm>
            <a:off x="209550" y="614363"/>
            <a:ext cx="40465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r-FR" sz="3200">
                <a:solidFill>
                  <a:schemeClr val="accent1"/>
                </a:solidFill>
              </a:rPr>
              <a:t>L’atteinte cutanée</a:t>
            </a:r>
          </a:p>
        </p:txBody>
      </p:sp>
      <p:sp>
        <p:nvSpPr>
          <p:cNvPr id="54276" name="ZoneTexte 12"/>
          <p:cNvSpPr txBox="1">
            <a:spLocks noChangeArrowheads="1"/>
          </p:cNvSpPr>
          <p:nvPr/>
        </p:nvSpPr>
        <p:spPr bwMode="auto">
          <a:xfrm>
            <a:off x="209550" y="1520825"/>
            <a:ext cx="4290442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342900" indent="-342900" eaLnBrk="1" hangingPunct="1">
              <a:buClr>
                <a:schemeClr val="accent1"/>
              </a:buClr>
              <a:buFont typeface="Wingdings" pitchFamily="2" charset="2"/>
              <a:buChar char="Ø"/>
            </a:pPr>
            <a:r>
              <a:rPr lang="fr-FR" sz="2200" dirty="0"/>
              <a:t>Symptôme cardinal de la maladie</a:t>
            </a:r>
          </a:p>
          <a:p>
            <a:pPr marL="342900" indent="-342900" eaLnBrk="1" hangingPunct="1">
              <a:buClr>
                <a:schemeClr val="accent1"/>
              </a:buClr>
              <a:buFont typeface="Wingdings" pitchFamily="2" charset="2"/>
              <a:buChar char="Ø"/>
            </a:pPr>
            <a:endParaRPr lang="fr-FR" sz="1400" dirty="0"/>
          </a:p>
          <a:p>
            <a:pPr marL="342900" indent="-342900" eaLnBrk="1" hangingPunct="1">
              <a:buClr>
                <a:schemeClr val="accent1"/>
              </a:buClr>
              <a:buFont typeface="Wingdings" pitchFamily="2" charset="2"/>
              <a:buChar char="Ø"/>
            </a:pPr>
            <a:r>
              <a:rPr lang="fr-FR" sz="2200" dirty="0"/>
              <a:t>Extension variable selon le type de sclérodermie</a:t>
            </a:r>
          </a:p>
          <a:p>
            <a:pPr marL="342900" indent="-342900" eaLnBrk="1" hangingPunct="1">
              <a:buClr>
                <a:schemeClr val="accent1"/>
              </a:buClr>
              <a:buFont typeface="Wingdings" pitchFamily="2" charset="2"/>
              <a:buChar char="Ø"/>
            </a:pPr>
            <a:endParaRPr lang="fr-FR" sz="1600" dirty="0"/>
          </a:p>
          <a:p>
            <a:pPr marL="342900" indent="-342900" eaLnBrk="1" hangingPunct="1">
              <a:buClr>
                <a:schemeClr val="accent1"/>
              </a:buClr>
              <a:buFont typeface="Wingdings" pitchFamily="2" charset="2"/>
              <a:buChar char="Ø"/>
            </a:pPr>
            <a:r>
              <a:rPr lang="fr-FR" sz="2200" dirty="0"/>
              <a:t>Facteur pronostic d’évolution</a:t>
            </a:r>
          </a:p>
          <a:p>
            <a:pPr marL="342900" indent="-342900" eaLnBrk="1" hangingPunct="1">
              <a:buClr>
                <a:schemeClr val="accent1"/>
              </a:buClr>
              <a:buFont typeface="Wingdings" pitchFamily="2" charset="2"/>
              <a:buChar char="Ø"/>
            </a:pPr>
            <a:endParaRPr lang="fr-FR" sz="1400" dirty="0"/>
          </a:p>
          <a:p>
            <a:pPr marL="342900" indent="-342900" eaLnBrk="1" hangingPunct="1">
              <a:buClr>
                <a:schemeClr val="accent1"/>
              </a:buClr>
              <a:buFont typeface="Wingdings" pitchFamily="2" charset="2"/>
              <a:buChar char="Ø"/>
            </a:pPr>
            <a:r>
              <a:rPr lang="fr-FR" sz="2200" dirty="0"/>
              <a:t>Calcifications sous cutanées</a:t>
            </a:r>
          </a:p>
          <a:p>
            <a:pPr marL="342900" indent="-342900" eaLnBrk="1" hangingPunct="1">
              <a:buClr>
                <a:schemeClr val="accent1"/>
              </a:buClr>
              <a:buFont typeface="Wingdings" pitchFamily="2" charset="2"/>
              <a:buChar char="Ø"/>
            </a:pPr>
            <a:endParaRPr lang="fr-FR" sz="1200" dirty="0"/>
          </a:p>
          <a:p>
            <a:pPr marL="342900" indent="-342900" eaLnBrk="1" hangingPunct="1">
              <a:buClr>
                <a:schemeClr val="accent1"/>
              </a:buClr>
              <a:buFont typeface="Wingdings" pitchFamily="2" charset="2"/>
              <a:buChar char="Ø"/>
            </a:pPr>
            <a:r>
              <a:rPr lang="fr-FR" sz="2200" dirty="0"/>
              <a:t>Ulcérations ( ischémiques, zones de pression, calcifications), souvent précoces et </a:t>
            </a:r>
            <a:r>
              <a:rPr lang="fr-FR" sz="2200" dirty="0" smtClean="0"/>
              <a:t>récidivantes</a:t>
            </a:r>
            <a:endParaRPr lang="fr-FR" sz="2000" dirty="0"/>
          </a:p>
        </p:txBody>
      </p:sp>
      <p:pic>
        <p:nvPicPr>
          <p:cNvPr id="54277" name="Image 4" descr="score de rodnan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340768"/>
            <a:ext cx="4361997" cy="4762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874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5" descr="Early%20edematous%20phase%20with%20Raynaud_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0"/>
            <a:ext cx="4516438" cy="338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Picture 5" descr="Advanced%20sclerodactyly%20(1)_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3517900"/>
            <a:ext cx="4516438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Image 16" descr="scleroedem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8813"/>
            <a:ext cx="3448050" cy="545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061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Image 2" descr="telangiectasi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700" y="0"/>
            <a:ext cx="4432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4" descr="eustar%201-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5600"/>
            <a:ext cx="2743200" cy="371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Picture 5" descr="diffuse%20cutaneous%20disea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75" y="355600"/>
            <a:ext cx="2590800" cy="371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Image 6" descr="telangiectasies 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4075113"/>
            <a:ext cx="4033837" cy="278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299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4" descr="Hand%20arthropathy%20and%20calcino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3575050" cy="493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7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050" y="2100263"/>
            <a:ext cx="4940300" cy="38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089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re 3"/>
          <p:cNvSpPr>
            <a:spLocks noGrp="1"/>
          </p:cNvSpPr>
          <p:nvPr>
            <p:ph type="title"/>
          </p:nvPr>
        </p:nvSpPr>
        <p:spPr>
          <a:xfrm>
            <a:off x="457200" y="0"/>
            <a:ext cx="7470775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fr-FR" sz="4000" b="1" dirty="0" smtClean="0"/>
              <a:t>Les ulcérations digitales</a:t>
            </a:r>
          </a:p>
        </p:txBody>
      </p:sp>
      <p:pic>
        <p:nvPicPr>
          <p:cNvPr id="58371" name="Picture 4" descr="DSCN0508-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9188"/>
            <a:ext cx="3892550" cy="291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Picture 5" descr="eustar%201-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663" y="1119188"/>
            <a:ext cx="3970337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Picture 4" descr="eustar%201-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33838"/>
            <a:ext cx="3757613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4" name="Image 7" descr="pitting scar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075" y="1119188"/>
            <a:ext cx="2700338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5" name="Image 8" descr="gangrèn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3962400"/>
            <a:ext cx="4346575" cy="296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510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104774" y="223838"/>
            <a:ext cx="5979393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b="1" dirty="0" smtClean="0"/>
              <a:t>L’atteinte digestive</a:t>
            </a:r>
            <a:endParaRPr lang="fr-FR" b="1" dirty="0"/>
          </a:p>
        </p:txBody>
      </p:sp>
      <p:sp>
        <p:nvSpPr>
          <p:cNvPr id="10" name="Espace réservé du texte vertical 9"/>
          <p:cNvSpPr>
            <a:spLocks noGrp="1"/>
          </p:cNvSpPr>
          <p:nvPr>
            <p:ph type="body" orient="vert" idx="1"/>
          </p:nvPr>
        </p:nvSpPr>
        <p:spPr>
          <a:xfrm>
            <a:off x="251520" y="1390650"/>
            <a:ext cx="5976664" cy="5278710"/>
          </a:xfrm>
        </p:spPr>
        <p:txBody>
          <a:bodyPr vert="horz">
            <a:normAutofit/>
          </a:bodyPr>
          <a:lstStyle/>
          <a:p>
            <a:pPr marL="493776" indent="-4572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2800" dirty="0" smtClean="0"/>
              <a:t>Quasi constante</a:t>
            </a:r>
          </a:p>
          <a:p>
            <a:pPr marL="493776" indent="-4572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2800" dirty="0" smtClean="0"/>
              <a:t>Tout le tube digestif peut être touché de l’œsophage à l’anus</a:t>
            </a:r>
          </a:p>
          <a:p>
            <a:pPr marL="493776" indent="-4572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2800" dirty="0" smtClean="0"/>
              <a:t>Symptômes de reflux, ralentissement de vidange gastrique, pullulation bactérienne grêle, constipation, incontinence anale</a:t>
            </a:r>
          </a:p>
          <a:p>
            <a:pPr marL="493776" indent="-4572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2800" dirty="0" smtClean="0"/>
              <a:t>Possible association avec une cirrhose biliaire primitive</a:t>
            </a:r>
            <a:endParaRPr lang="fr-FR" sz="2800" dirty="0"/>
          </a:p>
        </p:txBody>
      </p:sp>
      <p:pic>
        <p:nvPicPr>
          <p:cNvPr id="59396" name="Picture 4" descr="Watermelon%20stoma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770" y="4293096"/>
            <a:ext cx="2829726" cy="217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4" descr="Esophageal%20involvement%20on%20barium%20esophago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493" y="193675"/>
            <a:ext cx="2185987" cy="373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849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3"/>
          <p:cNvSpPr>
            <a:spLocks noGrp="1"/>
          </p:cNvSpPr>
          <p:nvPr>
            <p:ph type="title"/>
          </p:nvPr>
        </p:nvSpPr>
        <p:spPr>
          <a:xfrm>
            <a:off x="683568" y="446683"/>
            <a:ext cx="7704856" cy="678061"/>
          </a:xfrm>
        </p:spPr>
        <p:txBody>
          <a:bodyPr>
            <a:normAutofit/>
          </a:bodyPr>
          <a:lstStyle/>
          <a:p>
            <a:pPr algn="ctr" eaLnBrk="1" hangingPunct="1"/>
            <a:r>
              <a:rPr lang="fr-FR" sz="3200" dirty="0" smtClean="0"/>
              <a:t>Le lupus érythémateux disséminé</a:t>
            </a:r>
          </a:p>
        </p:txBody>
      </p:sp>
      <p:pic>
        <p:nvPicPr>
          <p:cNvPr id="9222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700808"/>
            <a:ext cx="4114800" cy="413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999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fr-FR" sz="4000" b="1" dirty="0" smtClean="0"/>
              <a:t>L’atteinte pulmonaire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r-FR" dirty="0" smtClean="0">
                <a:solidFill>
                  <a:srgbClr val="FF0000"/>
                </a:solidFill>
              </a:rPr>
              <a:t>La pneumopathie </a:t>
            </a:r>
            <a:r>
              <a:rPr lang="fr-FR" dirty="0" err="1" smtClean="0">
                <a:solidFill>
                  <a:srgbClr val="FF0000"/>
                </a:solidFill>
              </a:rPr>
              <a:t>infiltrante</a:t>
            </a:r>
            <a:r>
              <a:rPr lang="fr-FR" dirty="0" smtClean="0">
                <a:solidFill>
                  <a:srgbClr val="FF0000"/>
                </a:solidFill>
              </a:rPr>
              <a:t> diffuse</a:t>
            </a:r>
          </a:p>
          <a:p>
            <a:pPr marL="493776" indent="-4572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2800" dirty="0" smtClean="0"/>
              <a:t>Le plus souvent formes diffuses</a:t>
            </a:r>
          </a:p>
          <a:p>
            <a:pPr marL="493776" indent="-4572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2800" dirty="0" smtClean="0"/>
              <a:t>Cause de  16 % des décès </a:t>
            </a:r>
          </a:p>
          <a:p>
            <a:pPr marL="493776" indent="-4572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2800" dirty="0" smtClean="0"/>
              <a:t>Formes très évolutives versus formes moins évolutives</a:t>
            </a:r>
          </a:p>
          <a:p>
            <a:pPr marL="493776" indent="-4572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2800" dirty="0" smtClean="0"/>
              <a:t>Symptômes : toux, dyspnée,…</a:t>
            </a:r>
          </a:p>
          <a:p>
            <a:pPr marL="493776" indent="-4572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2800" dirty="0" smtClean="0"/>
              <a:t>Explorations : scanner et EFR – LBA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6986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re 4"/>
          <p:cNvSpPr>
            <a:spLocks noGrp="1"/>
          </p:cNvSpPr>
          <p:nvPr>
            <p:ph type="title"/>
          </p:nvPr>
        </p:nvSpPr>
        <p:spPr>
          <a:xfrm>
            <a:off x="595313" y="144463"/>
            <a:ext cx="8132762" cy="998537"/>
          </a:xfrm>
        </p:spPr>
        <p:txBody>
          <a:bodyPr/>
          <a:lstStyle/>
          <a:p>
            <a:pPr eaLnBrk="1" hangingPunct="1"/>
            <a:r>
              <a:rPr lang="fr-FR" smtClean="0">
                <a:solidFill>
                  <a:schemeClr val="accent1"/>
                </a:solidFill>
              </a:rPr>
              <a:t>Pneumopathie infiltrante diffuse</a:t>
            </a:r>
          </a:p>
        </p:txBody>
      </p:sp>
      <p:pic>
        <p:nvPicPr>
          <p:cNvPr id="61443" name="Picture 6" descr="Pulmonary%20involve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-49213"/>
            <a:ext cx="4479925" cy="3463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4" name="Picture 5" descr="TC%20chest%204%202003-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175" y="-49213"/>
            <a:ext cx="4286250" cy="3463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4" descr="Pulmonary%20involvement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3114675"/>
            <a:ext cx="8393112" cy="369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227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re 2"/>
          <p:cNvSpPr>
            <a:spLocks noGrp="1"/>
          </p:cNvSpPr>
          <p:nvPr>
            <p:ph type="title"/>
          </p:nvPr>
        </p:nvSpPr>
        <p:spPr>
          <a:xfrm>
            <a:off x="206375" y="250825"/>
            <a:ext cx="6296025" cy="942975"/>
          </a:xfrm>
        </p:spPr>
        <p:txBody>
          <a:bodyPr>
            <a:normAutofit/>
          </a:bodyPr>
          <a:lstStyle/>
          <a:p>
            <a:pPr eaLnBrk="1" hangingPunct="1"/>
            <a:r>
              <a:rPr lang="fr-FR" sz="4000" b="1" dirty="0" smtClean="0"/>
              <a:t>L’atteinte pulmonaire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206374" y="1193800"/>
            <a:ext cx="6330149" cy="5440363"/>
          </a:xfrm>
        </p:spPr>
        <p:txBody>
          <a:bodyPr>
            <a:normAutofit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r-FR" dirty="0" smtClean="0">
                <a:solidFill>
                  <a:schemeClr val="accent5">
                    <a:lumMod val="50000"/>
                    <a:lumOff val="50000"/>
                  </a:schemeClr>
                </a:solidFill>
              </a:rPr>
              <a:t>L’hypertension artérielle pulmonaire</a:t>
            </a:r>
          </a:p>
          <a:p>
            <a:pPr marL="493776" indent="-4572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2400" dirty="0" smtClean="0"/>
              <a:t>Primitive  versus secondaire à la fibrose</a:t>
            </a:r>
          </a:p>
          <a:p>
            <a:pPr marL="493776" indent="-4572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2400" dirty="0" smtClean="0"/>
              <a:t>Pronostic médiocre : 60 % de survie à 3 ans</a:t>
            </a:r>
          </a:p>
          <a:p>
            <a:pPr marL="493776" indent="-4572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2400" dirty="0" smtClean="0"/>
              <a:t>Manifestations cliniques tardives et peu spécifiques </a:t>
            </a:r>
          </a:p>
          <a:p>
            <a:pPr marL="493776" indent="-4572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2400" dirty="0" smtClean="0"/>
              <a:t>Dépistage systématique annuel par échographie cardiaque et EFR, test de marche de 6 minutes, dosage </a:t>
            </a:r>
            <a:r>
              <a:rPr lang="fr-FR" sz="2400" dirty="0" err="1" smtClean="0"/>
              <a:t>NT-pro</a:t>
            </a:r>
            <a:r>
              <a:rPr lang="fr-FR" sz="2400" dirty="0" smtClean="0"/>
              <a:t> BNP</a:t>
            </a:r>
          </a:p>
          <a:p>
            <a:pPr marL="493776" indent="-4572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2400" dirty="0" smtClean="0"/>
              <a:t>Cathétérisme cardiaque selon </a:t>
            </a:r>
            <a:r>
              <a:rPr lang="fr-FR" sz="2400" dirty="0" err="1" smtClean="0"/>
              <a:t>algorythme</a:t>
            </a:r>
            <a:endParaRPr lang="fr-FR" sz="2400" dirty="0" smtClean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fr-FR" sz="2800" dirty="0"/>
          </a:p>
        </p:txBody>
      </p:sp>
      <p:pic>
        <p:nvPicPr>
          <p:cNvPr id="6246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523" y="4005064"/>
            <a:ext cx="2607477" cy="2759274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6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99" y="1268759"/>
            <a:ext cx="1725514" cy="191735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75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4000" b="1" dirty="0" smtClean="0"/>
              <a:t>La crise rénale </a:t>
            </a:r>
            <a:r>
              <a:rPr lang="fr-FR" sz="4000" b="1" dirty="0" err="1" smtClean="0"/>
              <a:t>sclérodermique</a:t>
            </a:r>
            <a:endParaRPr lang="fr-FR" sz="4000" b="1" dirty="0"/>
          </a:p>
        </p:txBody>
      </p:sp>
      <p:sp>
        <p:nvSpPr>
          <p:cNvPr id="64515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38338"/>
            <a:ext cx="7859216" cy="4525962"/>
          </a:xfrm>
        </p:spPr>
        <p:txBody>
          <a:bodyPr/>
          <a:lstStyle/>
          <a:p>
            <a:pPr eaLnBrk="1" hangingPunct="1"/>
            <a:r>
              <a:rPr lang="fr-FR" dirty="0" smtClean="0"/>
              <a:t>Présente chez 5 à 10 % des patients</a:t>
            </a:r>
          </a:p>
          <a:p>
            <a:pPr eaLnBrk="1" hangingPunct="1"/>
            <a:r>
              <a:rPr lang="fr-FR" dirty="0" smtClean="0"/>
              <a:t>Peut précéder le diagnostic de </a:t>
            </a:r>
            <a:r>
              <a:rPr lang="fr-FR" dirty="0" smtClean="0"/>
              <a:t>sclérodermie  </a:t>
            </a:r>
            <a:r>
              <a:rPr lang="fr-FR" dirty="0" smtClean="0"/>
              <a:t>chez 20% des patients</a:t>
            </a:r>
          </a:p>
          <a:p>
            <a:pPr eaLnBrk="1" hangingPunct="1"/>
            <a:endParaRPr lang="fr-FR" dirty="0" smtClean="0"/>
          </a:p>
        </p:txBody>
      </p:sp>
      <p:sp>
        <p:nvSpPr>
          <p:cNvPr id="64516" name="Espace réservé du contenu 5"/>
          <p:cNvSpPr>
            <a:spLocks noGrp="1"/>
          </p:cNvSpPr>
          <p:nvPr>
            <p:ph sz="half" idx="2"/>
          </p:nvPr>
        </p:nvSpPr>
        <p:spPr>
          <a:xfrm>
            <a:off x="467544" y="3501008"/>
            <a:ext cx="7776864" cy="1925638"/>
          </a:xfrm>
        </p:spPr>
        <p:txBody>
          <a:bodyPr/>
          <a:lstStyle/>
          <a:p>
            <a:pPr eaLnBrk="1" hangingPunct="1"/>
            <a:r>
              <a:rPr lang="fr-FR" dirty="0" smtClean="0"/>
              <a:t>Mortalité de près de 80 % à 1 an passée à environ 24 % depuis IEC</a:t>
            </a:r>
          </a:p>
          <a:p>
            <a:pPr eaLnBrk="1" hangingPunct="1"/>
            <a:r>
              <a:rPr lang="fr-FR" dirty="0" smtClean="0"/>
              <a:t>50 % de dialyse dont 20 % de temporaire </a:t>
            </a:r>
          </a:p>
          <a:p>
            <a:pPr eaLnBrk="1" hangingPunct="1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171571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5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fr-FR" sz="4000" b="1" dirty="0" smtClean="0"/>
              <a:t>Le cœur</a:t>
            </a:r>
          </a:p>
        </p:txBody>
      </p:sp>
      <p:sp>
        <p:nvSpPr>
          <p:cNvPr id="6656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fr-FR" dirty="0" smtClean="0"/>
              <a:t>Atteinte fréquente mais souvent peu symptomatique, Haute mortalité des formes symptomatiques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fr-FR" dirty="0" smtClean="0"/>
              <a:t>Atteinte </a:t>
            </a:r>
            <a:r>
              <a:rPr lang="fr-FR" dirty="0" err="1" smtClean="0"/>
              <a:t>fibrosante</a:t>
            </a:r>
            <a:r>
              <a:rPr lang="fr-FR" dirty="0" smtClean="0"/>
              <a:t> des tissus de conductions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fr-FR" dirty="0" smtClean="0"/>
              <a:t>Atteinte de la microcirculation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fr-FR" dirty="0" smtClean="0"/>
              <a:t>Péricardite</a:t>
            </a:r>
          </a:p>
          <a:p>
            <a:pPr eaLnBrk="1" hangingPunct="1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14425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64096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4000" b="1" dirty="0" smtClean="0"/>
              <a:t>Atteinte des os et des muscles</a:t>
            </a:r>
            <a:endParaRPr lang="fr-FR" sz="4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611313"/>
            <a:ext cx="8712968" cy="4525962"/>
          </a:xfrm>
        </p:spPr>
        <p:txBody>
          <a:bodyPr>
            <a:normAutofit/>
          </a:bodyPr>
          <a:lstStyle/>
          <a:p>
            <a:pPr marL="493776" indent="-4572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2800" dirty="0" smtClean="0"/>
              <a:t>Arthralgies voire authentiques arthrites</a:t>
            </a:r>
          </a:p>
          <a:p>
            <a:pPr marL="493776" indent="-4572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2800" dirty="0" smtClean="0"/>
              <a:t>Rétraction tendineuse</a:t>
            </a:r>
          </a:p>
          <a:p>
            <a:pPr marL="493776" indent="-4572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2800" dirty="0" smtClean="0"/>
              <a:t>Canal carpien</a:t>
            </a:r>
          </a:p>
          <a:p>
            <a:pPr marL="493776" indent="-4572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2800" dirty="0" err="1" smtClean="0"/>
              <a:t>Acro</a:t>
            </a:r>
            <a:r>
              <a:rPr lang="fr-FR" sz="2800" dirty="0" smtClean="0"/>
              <a:t> ostéolyse (résorption de la </a:t>
            </a:r>
            <a:r>
              <a:rPr lang="fr-FR" sz="2800" dirty="0" err="1" smtClean="0"/>
              <a:t>houpe</a:t>
            </a:r>
            <a:r>
              <a:rPr lang="fr-FR" sz="2800" dirty="0" smtClean="0"/>
              <a:t> phalangienne)</a:t>
            </a:r>
          </a:p>
          <a:p>
            <a:pPr marL="493776" indent="-4572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2800" dirty="0" smtClean="0"/>
              <a:t>Possibles myosites vraies (seule indication de stéroïdes haute dose)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68774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re 3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560840" cy="1254125"/>
          </a:xfrm>
        </p:spPr>
        <p:txBody>
          <a:bodyPr/>
          <a:lstStyle/>
          <a:p>
            <a:pPr eaLnBrk="1" hangingPunct="1"/>
            <a:r>
              <a:rPr lang="fr-FR" sz="3600" dirty="0" smtClean="0"/>
              <a:t>Le syndrome de </a:t>
            </a:r>
            <a:r>
              <a:rPr lang="fr-FR" sz="3600" dirty="0" err="1" smtClean="0"/>
              <a:t>Sjögren</a:t>
            </a:r>
            <a:endParaRPr lang="fr-FR" sz="3600" dirty="0" smtClean="0"/>
          </a:p>
        </p:txBody>
      </p:sp>
      <p:pic>
        <p:nvPicPr>
          <p:cNvPr id="7" name="Espace réservé pour une image  6" descr="bouche sèche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-8707" b="-8707"/>
          <a:stretch>
            <a:fillRect/>
          </a:stretch>
        </p:blipFill>
        <p:spPr>
          <a:xfrm>
            <a:off x="467544" y="2132856"/>
            <a:ext cx="4176464" cy="3132348"/>
          </a:xfrm>
        </p:spPr>
      </p:pic>
      <p:sp>
        <p:nvSpPr>
          <p:cNvPr id="72708" name="Espace réservé du texte 5"/>
          <p:cNvSpPr>
            <a:spLocks noGrp="1"/>
          </p:cNvSpPr>
          <p:nvPr>
            <p:ph type="body" sz="half" idx="2"/>
          </p:nvPr>
        </p:nvSpPr>
        <p:spPr>
          <a:xfrm>
            <a:off x="5556250" y="3514725"/>
            <a:ext cx="3054350" cy="2147888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2709" name="Image 7" descr="oeil se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963" y="2564904"/>
            <a:ext cx="3068637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071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r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fr-FR" sz="4000" b="1" dirty="0" smtClean="0"/>
              <a:t>Le syndrome de </a:t>
            </a:r>
            <a:r>
              <a:rPr lang="fr-FR" sz="4000" b="1" dirty="0" err="1" smtClean="0"/>
              <a:t>Sjögren</a:t>
            </a:r>
            <a:endParaRPr lang="fr-FR" sz="4000" b="1" dirty="0" smtClean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93776" indent="-4572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dirty="0" smtClean="0"/>
              <a:t>Pathologie à </a:t>
            </a:r>
            <a:r>
              <a:rPr lang="fr-FR" dirty="0" smtClean="0">
                <a:solidFill>
                  <a:srgbClr val="FF0000"/>
                </a:solidFill>
              </a:rPr>
              <a:t>prédominance </a:t>
            </a:r>
            <a:r>
              <a:rPr lang="fr-FR" dirty="0" smtClean="0"/>
              <a:t>féminine (9:1) </a:t>
            </a:r>
          </a:p>
          <a:p>
            <a:pPr marL="493776" indent="-4572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dirty="0" smtClean="0"/>
              <a:t>Prévalence de 0,5 à 3 %</a:t>
            </a:r>
          </a:p>
        </p:txBody>
      </p:sp>
    </p:spTree>
    <p:extLst>
      <p:ext uri="{BB962C8B-B14F-4D97-AF65-F5344CB8AC3E}">
        <p14:creationId xmlns:p14="http://schemas.microsoft.com/office/powerpoint/2010/main" val="263401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fr-FR" sz="4000" b="1" dirty="0" smtClean="0"/>
              <a:t>Manifestations glandulaires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93776" indent="-4572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dirty="0" smtClean="0"/>
              <a:t>Syndrome sec </a:t>
            </a:r>
            <a:r>
              <a:rPr lang="fr-FR" dirty="0" err="1" smtClean="0"/>
              <a:t>oculo</a:t>
            </a:r>
            <a:r>
              <a:rPr lang="fr-FR" dirty="0" smtClean="0"/>
              <a:t>-buccal classique : </a:t>
            </a:r>
          </a:p>
          <a:p>
            <a:pPr marL="36576" indent="0" eaLnBrk="1" fontAlgn="auto" hangingPunct="1">
              <a:spcAft>
                <a:spcPts val="0"/>
              </a:spcAft>
              <a:buNone/>
              <a:defRPr/>
            </a:pPr>
            <a:r>
              <a:rPr lang="fr-FR" dirty="0" smtClean="0">
                <a:solidFill>
                  <a:srgbClr val="FF0000"/>
                </a:solidFill>
              </a:rPr>
              <a:t>       xérophtalmie  et xérostomie</a:t>
            </a:r>
            <a:r>
              <a:rPr lang="fr-FR" dirty="0" smtClean="0"/>
              <a:t> (douleurs, infections, </a:t>
            </a:r>
          </a:p>
          <a:p>
            <a:pPr marL="36576" indent="0" eaLnBrk="1" fontAlgn="auto" hangingPunct="1">
              <a:spcAft>
                <a:spcPts val="0"/>
              </a:spcAft>
              <a:buNone/>
              <a:defRPr/>
            </a:pPr>
            <a:r>
              <a:rPr lang="fr-FR" dirty="0"/>
              <a:t> </a:t>
            </a:r>
            <a:r>
              <a:rPr lang="fr-FR" dirty="0" smtClean="0"/>
              <a:t>       caries, </a:t>
            </a:r>
            <a:r>
              <a:rPr lang="fr-FR" dirty="0" err="1" smtClean="0"/>
              <a:t>périodontites</a:t>
            </a:r>
            <a:r>
              <a:rPr lang="fr-FR" dirty="0" smtClean="0"/>
              <a:t>,..)</a:t>
            </a:r>
          </a:p>
          <a:p>
            <a:pPr marL="493776" indent="-4572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fr-FR" sz="2300" dirty="0" smtClean="0"/>
          </a:p>
          <a:p>
            <a:pPr marL="493776" indent="-45720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BE" sz="3200" dirty="0" smtClean="0"/>
              <a:t>Sécheresse </a:t>
            </a:r>
            <a:r>
              <a:rPr lang="fr-BE" sz="3200" dirty="0" smtClean="0">
                <a:solidFill>
                  <a:srgbClr val="FF0000"/>
                </a:solidFill>
              </a:rPr>
              <a:t>vaginale </a:t>
            </a:r>
            <a:r>
              <a:rPr lang="fr-BE" sz="3200" dirty="0" smtClean="0"/>
              <a:t>: dyspareunie</a:t>
            </a:r>
          </a:p>
          <a:p>
            <a:pPr marL="493776" indent="-45720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endParaRPr lang="fr-BE" sz="2400" dirty="0" smtClean="0"/>
          </a:p>
          <a:p>
            <a:pPr marL="493776" indent="-45720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BE" sz="3200" dirty="0" smtClean="0"/>
              <a:t>Sécheresse </a:t>
            </a:r>
            <a:r>
              <a:rPr lang="fr-BE" sz="3200" dirty="0" smtClean="0">
                <a:solidFill>
                  <a:srgbClr val="FF0000"/>
                </a:solidFill>
              </a:rPr>
              <a:t>cutanée</a:t>
            </a:r>
            <a:r>
              <a:rPr lang="fr-BE" sz="3200" dirty="0" smtClean="0"/>
              <a:t> : xérodermie</a:t>
            </a:r>
          </a:p>
          <a:p>
            <a:pPr marL="493776" indent="-45720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endParaRPr lang="fr-BE" sz="2100" dirty="0" smtClean="0"/>
          </a:p>
          <a:p>
            <a:pPr marL="493776" indent="-45720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BE" sz="3200" dirty="0" smtClean="0"/>
              <a:t>Sécheresse </a:t>
            </a:r>
            <a:r>
              <a:rPr lang="fr-BE" sz="3200" dirty="0" smtClean="0">
                <a:solidFill>
                  <a:srgbClr val="FF0000"/>
                </a:solidFill>
              </a:rPr>
              <a:t>nasale</a:t>
            </a:r>
            <a:r>
              <a:rPr lang="fr-BE" sz="3200" dirty="0" smtClean="0"/>
              <a:t> : xérorhinie, croûtes, épistaxis, trouble de l’olfaction</a:t>
            </a:r>
          </a:p>
          <a:p>
            <a:pPr marL="493776" indent="-45720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endParaRPr lang="fr-BE" sz="2100" dirty="0" smtClean="0"/>
          </a:p>
          <a:p>
            <a:pPr marL="493776" indent="-45720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BE" sz="3200" dirty="0" smtClean="0"/>
              <a:t>Sécheresse </a:t>
            </a:r>
            <a:r>
              <a:rPr lang="fr-BE" sz="3200" dirty="0" smtClean="0">
                <a:solidFill>
                  <a:srgbClr val="FF0000"/>
                </a:solidFill>
              </a:rPr>
              <a:t>trachéobronchique</a:t>
            </a:r>
            <a:r>
              <a:rPr lang="fr-BE" sz="3200" dirty="0" smtClean="0"/>
              <a:t> : toux sèche, dyspnée asthmatiforme</a:t>
            </a:r>
          </a:p>
          <a:p>
            <a:pPr marL="420624" indent="-384048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endParaRPr lang="fr-FR" sz="3200" dirty="0" smtClean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fr-FR" dirty="0" smtClean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fr-FR" dirty="0"/>
          </a:p>
        </p:txBody>
      </p:sp>
      <p:pic>
        <p:nvPicPr>
          <p:cNvPr id="7578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492896"/>
            <a:ext cx="272415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73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4000" b="1" dirty="0" smtClean="0"/>
              <a:t>Autres manifestations cliniques </a:t>
            </a:r>
            <a:endParaRPr lang="fr-FR" sz="4000" b="1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236538" y="1268760"/>
            <a:ext cx="8295902" cy="4525963"/>
          </a:xfrm>
        </p:spPr>
        <p:txBody>
          <a:bodyPr>
            <a:normAutofit/>
          </a:bodyPr>
          <a:lstStyle/>
          <a:p>
            <a:pPr marL="493776" indent="-457200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2400" dirty="0" smtClean="0"/>
              <a:t>Symptômes </a:t>
            </a:r>
            <a:r>
              <a:rPr lang="fr-FR" sz="2400" dirty="0" smtClean="0">
                <a:solidFill>
                  <a:srgbClr val="FF0000"/>
                </a:solidFill>
              </a:rPr>
              <a:t>généraux</a:t>
            </a:r>
            <a:r>
              <a:rPr lang="fr-FR" sz="2400" dirty="0" smtClean="0"/>
              <a:t> (fatigue, état subfébrile, myalgies,…)</a:t>
            </a:r>
          </a:p>
          <a:p>
            <a:pPr marL="493776" indent="-457200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BE" sz="2400" dirty="0" err="1" smtClean="0">
                <a:solidFill>
                  <a:srgbClr val="FF0000"/>
                </a:solidFill>
              </a:rPr>
              <a:t>Parotidomégalie</a:t>
            </a:r>
            <a:r>
              <a:rPr lang="fr-BE" sz="2400" dirty="0" smtClean="0"/>
              <a:t> (lymphomes!)</a:t>
            </a:r>
          </a:p>
          <a:p>
            <a:pPr marL="493776" indent="-457200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BE" sz="2400" dirty="0" smtClean="0"/>
              <a:t>Atteinte </a:t>
            </a:r>
            <a:r>
              <a:rPr lang="fr-BE" sz="2400" dirty="0" smtClean="0">
                <a:solidFill>
                  <a:srgbClr val="FF0000"/>
                </a:solidFill>
              </a:rPr>
              <a:t>articulaire</a:t>
            </a:r>
            <a:r>
              <a:rPr lang="fr-BE" sz="2400" dirty="0" smtClean="0"/>
              <a:t> : arthralgies voire arthrites non érosives</a:t>
            </a:r>
          </a:p>
          <a:p>
            <a:pPr marL="493776" indent="-457200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BE" sz="2400" dirty="0" smtClean="0"/>
              <a:t>Syndrome de </a:t>
            </a:r>
            <a:r>
              <a:rPr lang="fr-BE" sz="2400" dirty="0" smtClean="0">
                <a:solidFill>
                  <a:srgbClr val="FF0000"/>
                </a:solidFill>
              </a:rPr>
              <a:t>Raynaud</a:t>
            </a:r>
            <a:r>
              <a:rPr lang="fr-BE" sz="2400" dirty="0" smtClean="0">
                <a:solidFill>
                  <a:schemeClr val="accent1"/>
                </a:solidFill>
              </a:rPr>
              <a:t> </a:t>
            </a:r>
            <a:r>
              <a:rPr lang="fr-BE" sz="2400" dirty="0" smtClean="0"/>
              <a:t>sans modifications à la capillaroscopie</a:t>
            </a:r>
            <a:endParaRPr lang="fr-BE" sz="2400" dirty="0" smtClean="0">
              <a:solidFill>
                <a:schemeClr val="accent1"/>
              </a:solidFill>
            </a:endParaRPr>
          </a:p>
          <a:p>
            <a:pPr marL="493776" indent="-457200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BE" sz="2400" dirty="0" smtClean="0"/>
              <a:t>Atteinte </a:t>
            </a:r>
            <a:r>
              <a:rPr lang="fr-BE" sz="2400" dirty="0" smtClean="0">
                <a:solidFill>
                  <a:srgbClr val="FF0000"/>
                </a:solidFill>
              </a:rPr>
              <a:t>hématolgique</a:t>
            </a:r>
            <a:r>
              <a:rPr lang="fr-BE" sz="2400" dirty="0" smtClean="0"/>
              <a:t> ( leucopénie, anémie, thrombopénie)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fr-FR" dirty="0"/>
          </a:p>
        </p:txBody>
      </p:sp>
      <p:pic>
        <p:nvPicPr>
          <p:cNvPr id="79876" name="Image 4" descr="Sjogren parot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653136"/>
            <a:ext cx="389890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702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sz="4000" b="1" dirty="0" smtClean="0"/>
              <a:t>Le lupus érythémateux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124744"/>
            <a:ext cx="8445500" cy="5184576"/>
          </a:xfrm>
        </p:spPr>
        <p:txBody>
          <a:bodyPr>
            <a:normAutofit/>
          </a:bodyPr>
          <a:lstStyle/>
          <a:p>
            <a:pPr marL="493776" indent="-457200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2800" dirty="0" smtClean="0"/>
              <a:t>Maladie essentiellement féminine  de 15 à 45 ans</a:t>
            </a:r>
          </a:p>
          <a:p>
            <a:pPr marL="493776" indent="-457200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2800" dirty="0" smtClean="0"/>
              <a:t>Incidence variable de 2,2 à 21,9 par 100 000 habitants selon race et région du globe</a:t>
            </a:r>
          </a:p>
          <a:p>
            <a:pPr marL="493776" indent="-457200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2800" dirty="0" smtClean="0"/>
              <a:t>Facteurs de Risques : hormonaux, environnementaux (UV), viraux (EBV), stress psychologique</a:t>
            </a:r>
          </a:p>
          <a:p>
            <a:pPr marL="36576" indent="0" algn="just" eaLnBrk="1" fontAlgn="auto" hangingPunct="1">
              <a:spcAft>
                <a:spcPts val="0"/>
              </a:spcAft>
              <a:buNone/>
              <a:defRPr/>
            </a:pPr>
            <a:endParaRPr lang="fr-FR" sz="2800" dirty="0" smtClean="0"/>
          </a:p>
          <a:p>
            <a:pPr marL="36576" indent="0" algn="just" eaLnBrk="1" fontAlgn="auto" hangingPunct="1">
              <a:spcAft>
                <a:spcPts val="0"/>
              </a:spcAft>
              <a:buNone/>
              <a:defRPr/>
            </a:pPr>
            <a:endParaRPr lang="fr-FR" sz="2800" dirty="0" smtClean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fr-FR" dirty="0" smtClean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fr-FR" dirty="0" smtClean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4263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4000" b="1" dirty="0" smtClean="0"/>
              <a:t>Autres manifestations cliniques </a:t>
            </a:r>
            <a:endParaRPr lang="fr-FR" sz="4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412776"/>
            <a:ext cx="8853464" cy="4525963"/>
          </a:xfrm>
        </p:spPr>
        <p:txBody>
          <a:bodyPr>
            <a:normAutofit fontScale="92500" lnSpcReduction="20000"/>
          </a:bodyPr>
          <a:lstStyle/>
          <a:p>
            <a:pPr marL="493776" indent="-457200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BE" sz="2600" dirty="0" smtClean="0">
                <a:solidFill>
                  <a:srgbClr val="FF0000"/>
                </a:solidFill>
              </a:rPr>
              <a:t>Purpura</a:t>
            </a:r>
            <a:r>
              <a:rPr lang="fr-BE" sz="2600" dirty="0" smtClean="0"/>
              <a:t> des membres inférieurs (cryoglobuline)</a:t>
            </a:r>
          </a:p>
          <a:p>
            <a:pPr marL="493776" indent="-457200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BE" sz="2600" dirty="0" smtClean="0"/>
              <a:t>Atteinte </a:t>
            </a:r>
            <a:r>
              <a:rPr lang="fr-BE" sz="2600" dirty="0" smtClean="0">
                <a:solidFill>
                  <a:srgbClr val="FF0000"/>
                </a:solidFill>
              </a:rPr>
              <a:t>pulmonaire</a:t>
            </a:r>
            <a:r>
              <a:rPr lang="fr-BE" sz="2600" dirty="0" smtClean="0"/>
              <a:t> (interstitium, bronchites)</a:t>
            </a:r>
          </a:p>
          <a:p>
            <a:pPr marL="493776" indent="-457200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BE" sz="2600" dirty="0" smtClean="0"/>
              <a:t>Atteinte </a:t>
            </a:r>
            <a:r>
              <a:rPr lang="fr-BE" sz="2600" dirty="0" smtClean="0">
                <a:solidFill>
                  <a:srgbClr val="FF0000"/>
                </a:solidFill>
              </a:rPr>
              <a:t>neurologique</a:t>
            </a:r>
            <a:r>
              <a:rPr lang="fr-BE" sz="2600" dirty="0" smtClean="0"/>
              <a:t> ( SNC ou périphérique, </a:t>
            </a:r>
          </a:p>
          <a:p>
            <a:pPr marL="36576" indent="0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fr-BE" sz="2600" dirty="0"/>
              <a:t> </a:t>
            </a:r>
            <a:r>
              <a:rPr lang="fr-BE" sz="2600" dirty="0" smtClean="0"/>
              <a:t>     la plus fréquente = névralgie du trijumeau)</a:t>
            </a:r>
          </a:p>
          <a:p>
            <a:pPr marL="493776" indent="-457200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BE" sz="2600" dirty="0" smtClean="0"/>
              <a:t>Atteinte </a:t>
            </a:r>
            <a:r>
              <a:rPr lang="fr-BE" sz="2600" dirty="0" smtClean="0">
                <a:solidFill>
                  <a:srgbClr val="FF0000"/>
                </a:solidFill>
              </a:rPr>
              <a:t>rénale</a:t>
            </a:r>
            <a:r>
              <a:rPr lang="fr-BE" sz="2600" dirty="0" smtClean="0"/>
              <a:t> </a:t>
            </a:r>
          </a:p>
          <a:p>
            <a:pPr marL="36576" indent="0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fr-BE" sz="2600" dirty="0"/>
              <a:t> </a:t>
            </a:r>
            <a:r>
              <a:rPr lang="fr-BE" sz="2600" dirty="0" smtClean="0"/>
              <a:t>     (très rare : tubulopathie, glomérulonéphrite)</a:t>
            </a:r>
          </a:p>
          <a:p>
            <a:pPr marL="493776" indent="-457200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BE" sz="2600" dirty="0" err="1" smtClean="0">
                <a:solidFill>
                  <a:srgbClr val="FF0000"/>
                </a:solidFill>
              </a:rPr>
              <a:t>Thyroidite</a:t>
            </a:r>
            <a:r>
              <a:rPr lang="fr-BE" sz="2600" dirty="0" smtClean="0"/>
              <a:t> auto immune</a:t>
            </a:r>
          </a:p>
          <a:p>
            <a:pPr marL="493776" indent="-457200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BE" sz="2600" dirty="0" err="1" smtClean="0"/>
              <a:t>Lmphomes</a:t>
            </a:r>
            <a:r>
              <a:rPr lang="fr-BE" sz="2600" dirty="0" smtClean="0"/>
              <a:t> 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fr-FR" dirty="0"/>
          </a:p>
        </p:txBody>
      </p:sp>
      <p:pic>
        <p:nvPicPr>
          <p:cNvPr id="80900" name="Image 3" descr="purpura Sjogr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772816"/>
            <a:ext cx="2300736" cy="3695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084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defTabSz="914400">
              <a:defRPr/>
            </a:pPr>
            <a:r>
              <a:rPr lang="fr-BE" sz="4000" b="1" kern="0" dirty="0">
                <a:latin typeface="+mj-lt"/>
                <a:ea typeface="+mj-ea"/>
                <a:cs typeface="+mj-cs"/>
              </a:rPr>
              <a:t>Anomalies biologiques</a:t>
            </a:r>
            <a:endParaRPr lang="fr-FR" sz="4000" b="1" kern="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 defTabSz="91440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/>
            </a:pPr>
            <a:r>
              <a:rPr lang="fr-BE" sz="3200" kern="0" dirty="0">
                <a:latin typeface="+mn-lt"/>
                <a:cs typeface="+mn-cs"/>
              </a:rPr>
              <a:t>Troubles de l’hémogramme</a:t>
            </a:r>
          </a:p>
          <a:p>
            <a:pPr marL="457200" indent="-457200" defTabSz="91440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/>
            </a:pPr>
            <a:r>
              <a:rPr lang="fr-BE" sz="3200" kern="0" dirty="0">
                <a:latin typeface="+mn-lt"/>
                <a:cs typeface="+mn-cs"/>
              </a:rPr>
              <a:t>Élévation de la </a:t>
            </a:r>
            <a:r>
              <a:rPr lang="fr-BE" sz="3200" kern="0" dirty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vitesse de sédimentation</a:t>
            </a:r>
          </a:p>
          <a:p>
            <a:pPr marL="457200" indent="-457200" defTabSz="91440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/>
            </a:pPr>
            <a:r>
              <a:rPr lang="fr-BE" sz="3200" kern="0" dirty="0">
                <a:latin typeface="+mn-lt"/>
                <a:cs typeface="+mn-cs"/>
              </a:rPr>
              <a:t>Augmentation polyclonale des </a:t>
            </a:r>
            <a:r>
              <a:rPr lang="fr-BE" sz="3200" kern="0" dirty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immunoglobulines</a:t>
            </a:r>
          </a:p>
          <a:p>
            <a:pPr marL="457200" indent="-457200" defTabSz="91440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/>
            </a:pPr>
            <a:r>
              <a:rPr lang="fr-BE" sz="3200" kern="0" dirty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Anticorps anti-nucléaires </a:t>
            </a:r>
            <a:r>
              <a:rPr lang="fr-BE" sz="3200" kern="0" dirty="0">
                <a:latin typeface="+mn-lt"/>
                <a:cs typeface="+mn-cs"/>
              </a:rPr>
              <a:t>: anti-SSA, anti-SSB</a:t>
            </a:r>
          </a:p>
          <a:p>
            <a:pPr marL="457200" indent="-457200" defTabSz="91440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/>
            </a:pPr>
            <a:r>
              <a:rPr lang="fr-BE" sz="3200" kern="0" dirty="0">
                <a:latin typeface="+mn-lt"/>
                <a:cs typeface="+mn-cs"/>
              </a:rPr>
              <a:t>Positivité du </a:t>
            </a:r>
            <a:r>
              <a:rPr lang="fr-BE" sz="3200" kern="0" dirty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facteur rhumatoïde</a:t>
            </a:r>
          </a:p>
          <a:p>
            <a:pPr marL="457200" indent="-457200" defTabSz="91440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/>
            </a:pPr>
            <a:r>
              <a:rPr lang="fr-BE" sz="3200" kern="0" dirty="0">
                <a:latin typeface="+mn-lt"/>
                <a:cs typeface="+mn-cs"/>
              </a:rPr>
              <a:t>Présence d’une cryoglobuline</a:t>
            </a:r>
            <a:endParaRPr lang="fr-FR" sz="3200" kern="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698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4000" b="1" dirty="0" smtClean="0"/>
              <a:t>Le syndrome de </a:t>
            </a:r>
            <a:r>
              <a:rPr lang="fr-FR" sz="4000" b="1" dirty="0" err="1" smtClean="0"/>
              <a:t>Sjögren</a:t>
            </a:r>
            <a:r>
              <a:rPr lang="fr-FR" sz="4000" b="1" dirty="0" smtClean="0"/>
              <a:t> secondaire</a:t>
            </a:r>
            <a:endParaRPr lang="fr-FR" sz="4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79600"/>
            <a:ext cx="7467600" cy="4525963"/>
          </a:xfrm>
        </p:spPr>
        <p:txBody>
          <a:bodyPr>
            <a:normAutofit fontScale="85000" lnSpcReduction="20000"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fr-FR" dirty="0" smtClean="0"/>
              <a:t>Polyarthrite rhumatoïde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fr-FR" dirty="0" smtClean="0"/>
              <a:t>Lupus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fr-FR" dirty="0" smtClean="0"/>
              <a:t>Sclérodermie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fr-FR" dirty="0" smtClean="0"/>
              <a:t>Connectivite mixte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fr-FR" dirty="0" smtClean="0"/>
              <a:t>Cirrhose biliaire primitive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fr-FR" dirty="0" err="1" smtClean="0"/>
              <a:t>Polymyosite</a:t>
            </a:r>
            <a:endParaRPr lang="fr-FR" dirty="0" smtClean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fr-FR" dirty="0" err="1" smtClean="0"/>
              <a:t>Vacularites</a:t>
            </a:r>
            <a:endParaRPr lang="fr-FR" dirty="0" smtClean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fr-FR" dirty="0" err="1" smtClean="0"/>
              <a:t>Thyroidites</a:t>
            </a:r>
            <a:endParaRPr lang="fr-FR" dirty="0" smtClean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fr-FR" dirty="0" smtClean="0"/>
              <a:t>Hépatite chronique active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fr-FR" dirty="0" err="1" smtClean="0"/>
              <a:t>Cryoglobulinémie</a:t>
            </a:r>
            <a:endParaRPr lang="fr-FR" dirty="0" smtClean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fr-FR" dirty="0" smtClean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7070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re 3"/>
          <p:cNvSpPr>
            <a:spLocks noGrp="1"/>
          </p:cNvSpPr>
          <p:nvPr>
            <p:ph type="title"/>
          </p:nvPr>
        </p:nvSpPr>
        <p:spPr>
          <a:xfrm>
            <a:off x="179512" y="260648"/>
            <a:ext cx="8640960" cy="1008112"/>
          </a:xfrm>
        </p:spPr>
        <p:txBody>
          <a:bodyPr>
            <a:normAutofit/>
          </a:bodyPr>
          <a:lstStyle/>
          <a:p>
            <a:pPr eaLnBrk="1" hangingPunct="1"/>
            <a:r>
              <a:rPr lang="fr-FR" sz="4000" dirty="0" smtClean="0"/>
              <a:t>La </a:t>
            </a:r>
            <a:r>
              <a:rPr lang="fr-FR" sz="4000" dirty="0" err="1" smtClean="0"/>
              <a:t>polymyosite</a:t>
            </a:r>
            <a:r>
              <a:rPr lang="fr-FR" sz="4000" dirty="0" smtClean="0"/>
              <a:t> et dermato-</a:t>
            </a:r>
            <a:r>
              <a:rPr lang="fr-FR" sz="4000" dirty="0" err="1" smtClean="0"/>
              <a:t>polymyosite</a:t>
            </a:r>
            <a:endParaRPr lang="fr-FR" sz="4000" dirty="0" smtClean="0"/>
          </a:p>
        </p:txBody>
      </p:sp>
      <p:pic>
        <p:nvPicPr>
          <p:cNvPr id="7" name="Espace réservé pour une image  6" descr="PM coupe musculaire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-23260" b="-23260"/>
          <a:stretch>
            <a:fillRect/>
          </a:stretch>
        </p:blipFill>
        <p:spPr>
          <a:xfrm>
            <a:off x="1792288" y="1700808"/>
            <a:ext cx="5486400" cy="4114800"/>
          </a:xfrm>
        </p:spPr>
      </p:pic>
    </p:spTree>
    <p:extLst>
      <p:ext uri="{BB962C8B-B14F-4D97-AF65-F5344CB8AC3E}">
        <p14:creationId xmlns:p14="http://schemas.microsoft.com/office/powerpoint/2010/main" val="389042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57200" y="571500"/>
            <a:ext cx="7467600" cy="5778500"/>
          </a:xfrm>
        </p:spPr>
        <p:txBody>
          <a:bodyPr>
            <a:normAutofit fontScale="85000" lnSpcReduction="10000"/>
          </a:bodyPr>
          <a:lstStyle/>
          <a:p>
            <a:pPr marL="493776" indent="-457200">
              <a:defRPr/>
            </a:pPr>
            <a:r>
              <a:rPr lang="fr-FR" dirty="0" smtClean="0"/>
              <a:t>Inflammation musculaire chronique dans un contexte auto-immun (trigger environnemental – substrat génétique)</a:t>
            </a:r>
          </a:p>
          <a:p>
            <a:pPr marL="493776" indent="-457200">
              <a:defRPr/>
            </a:pPr>
            <a:r>
              <a:rPr lang="fr-FR" dirty="0" err="1" smtClean="0"/>
              <a:t>Overlap</a:t>
            </a:r>
            <a:r>
              <a:rPr lang="fr-FR" dirty="0" smtClean="0"/>
              <a:t> fréquent avec la </a:t>
            </a:r>
            <a:r>
              <a:rPr lang="fr-FR" dirty="0" err="1" smtClean="0"/>
              <a:t>SSc</a:t>
            </a:r>
            <a:r>
              <a:rPr lang="fr-FR" dirty="0" smtClean="0"/>
              <a:t> (moins fréquent avec d’autres maladies auto-immunes)</a:t>
            </a:r>
          </a:p>
          <a:p>
            <a:pPr marL="493776" indent="-457200">
              <a:defRPr/>
            </a:pPr>
            <a:r>
              <a:rPr lang="fr-FR" dirty="0" smtClean="0"/>
              <a:t>Association possible avec une néoplasie(DM)</a:t>
            </a:r>
          </a:p>
          <a:p>
            <a:pPr marL="493776" indent="-457200">
              <a:defRPr/>
            </a:pPr>
            <a:r>
              <a:rPr lang="fr-FR" dirty="0" smtClean="0"/>
              <a:t>Incidence de 2 à 10 nouveaux cas par millions d’habitant par an</a:t>
            </a:r>
          </a:p>
          <a:p>
            <a:pPr marL="493776" indent="-457200">
              <a:defRPr/>
            </a:pPr>
            <a:r>
              <a:rPr lang="fr-FR" dirty="0" smtClean="0"/>
              <a:t>Prévalence de 15 à 50 /millions d’habitants</a:t>
            </a:r>
          </a:p>
          <a:p>
            <a:pPr marL="493776" indent="-457200">
              <a:defRPr/>
            </a:pPr>
            <a:r>
              <a:rPr lang="fr-FR" dirty="0" smtClean="0"/>
              <a:t>Touche l’enfant et le sujet plus âgé mais peu l’adolescent et l’adulte jeune</a:t>
            </a:r>
          </a:p>
          <a:p>
            <a:pPr marL="493776" indent="-457200">
              <a:defRPr/>
            </a:pPr>
            <a:r>
              <a:rPr lang="fr-FR" dirty="0" err="1" smtClean="0"/>
              <a:t>Sex</a:t>
            </a:r>
            <a:r>
              <a:rPr lang="fr-FR" dirty="0" smtClean="0"/>
              <a:t> ratio global de 2,5:1 (femme/homme) mais 1:1 chez l’enfant et en cas de néoplasie et 10:1 si connectivite associée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226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fr-FR" sz="4000" b="1" dirty="0" smtClean="0">
                <a:solidFill>
                  <a:schemeClr val="accent1"/>
                </a:solidFill>
              </a:rPr>
              <a:t>Manifestations cliniques</a:t>
            </a:r>
          </a:p>
        </p:txBody>
      </p:sp>
      <p:sp>
        <p:nvSpPr>
          <p:cNvPr id="93187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fr-FR" smtClean="0"/>
              <a:t>Très variables et en relation avec le type d’auto anticorps retrouvé à la biologie</a:t>
            </a:r>
          </a:p>
          <a:p>
            <a:pPr eaLnBrk="1" hangingPunct="1"/>
            <a:r>
              <a:rPr lang="fr-FR" smtClean="0"/>
              <a:t>Le plus fréquemment : faiblesse musculaire proximale bilatérale d’évolution subaiguë (3 à 6 mois) avec ou sans douleur, amyotrophie possible</a:t>
            </a:r>
          </a:p>
          <a:p>
            <a:pPr eaLnBrk="1" hangingPunct="1"/>
            <a:r>
              <a:rPr lang="fr-FR" smtClean="0"/>
              <a:t>Fatigue</a:t>
            </a:r>
          </a:p>
          <a:p>
            <a:pPr eaLnBrk="1" hangingPunct="1"/>
            <a:r>
              <a:rPr lang="fr-FR" smtClean="0"/>
              <a:t>Atteinte cutanée de la DM : papules de Gottron, œdème héliotrope</a:t>
            </a:r>
          </a:p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1423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Image 3" descr="PM papules de Gottr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64075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1" name="Image 4" descr="PM oedème héliotrop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075" y="0"/>
            <a:ext cx="4479925" cy="369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2" name="Image 5" descr="PM érythème périorbitair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338" y="3563938"/>
            <a:ext cx="4897437" cy="329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497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fr-FR" sz="4000" b="1" dirty="0" smtClean="0"/>
              <a:t>Autres manifestations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5014913"/>
          </a:xfrm>
        </p:spPr>
        <p:txBody>
          <a:bodyPr>
            <a:normAutofit fontScale="85000" lnSpcReduction="20000"/>
          </a:bodyPr>
          <a:lstStyle/>
          <a:p>
            <a:pPr marL="493776" indent="-45720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fr-FR" dirty="0" smtClean="0"/>
              <a:t>Articulations : </a:t>
            </a:r>
            <a:r>
              <a:rPr lang="fr-FR" dirty="0" err="1" smtClean="0"/>
              <a:t>polyarthralgies</a:t>
            </a:r>
            <a:r>
              <a:rPr lang="fr-FR" dirty="0" smtClean="0"/>
              <a:t> voire polyarthrite déformante et érosive dans le syndrome des anti synthétases (Anti – Jo-1)</a:t>
            </a:r>
          </a:p>
          <a:p>
            <a:pPr marL="493776" indent="-45720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fr-FR" dirty="0" err="1" smtClean="0"/>
              <a:t>Calcinose</a:t>
            </a:r>
            <a:r>
              <a:rPr lang="fr-FR" dirty="0" smtClean="0"/>
              <a:t> : </a:t>
            </a:r>
            <a:r>
              <a:rPr lang="fr-FR" dirty="0" err="1" smtClean="0"/>
              <a:t>intra-cutanée</a:t>
            </a:r>
            <a:r>
              <a:rPr lang="fr-FR" dirty="0" smtClean="0"/>
              <a:t>, sous cutanée, dans les fascia, ou intramusculaire</a:t>
            </a:r>
          </a:p>
          <a:p>
            <a:pPr marL="493776" indent="-45720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fr-FR" dirty="0" smtClean="0"/>
              <a:t>Cardiaques : le plut fréquent, troubles du rythme par fibrose du tissu de conduction</a:t>
            </a:r>
          </a:p>
          <a:p>
            <a:pPr marL="493776" indent="-45720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fr-FR" dirty="0" smtClean="0"/>
              <a:t>Raynaud : avec modifications </a:t>
            </a:r>
            <a:r>
              <a:rPr lang="fr-FR" dirty="0" err="1" smtClean="0"/>
              <a:t>capillaroscopiques</a:t>
            </a:r>
            <a:r>
              <a:rPr lang="fr-FR" dirty="0" smtClean="0"/>
              <a:t> et ulcérations possibles</a:t>
            </a:r>
          </a:p>
          <a:p>
            <a:pPr marL="493776" indent="-45720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fr-FR" dirty="0" smtClean="0"/>
              <a:t>Rein : très rare – complication de la </a:t>
            </a:r>
            <a:r>
              <a:rPr lang="fr-FR" dirty="0" err="1" smtClean="0"/>
              <a:t>myolyse</a:t>
            </a:r>
            <a:endParaRPr lang="fr-FR" dirty="0" smtClean="0"/>
          </a:p>
          <a:p>
            <a:pPr marL="493776" indent="-45720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fr-FR" dirty="0" smtClean="0"/>
              <a:t>Système nerveux : rare</a:t>
            </a:r>
          </a:p>
          <a:p>
            <a:pPr marL="493776" indent="-45720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fr-FR" dirty="0" smtClean="0"/>
              <a:t>Gastro-intestinal : musculature striée pharyngée, musculature lisse dans les </a:t>
            </a:r>
            <a:r>
              <a:rPr lang="fr-FR" dirty="0" err="1" smtClean="0"/>
              <a:t>overlap</a:t>
            </a: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238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fr-FR" sz="4000" b="1" dirty="0" smtClean="0"/>
              <a:t>Le poumon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93776" indent="-457200">
              <a:defRPr/>
            </a:pPr>
            <a:r>
              <a:rPr lang="fr-FR" dirty="0" smtClean="0"/>
              <a:t>Manifestation </a:t>
            </a:r>
            <a:r>
              <a:rPr lang="fr-FR" dirty="0" err="1" smtClean="0"/>
              <a:t>extramusculaire</a:t>
            </a:r>
            <a:r>
              <a:rPr lang="fr-FR" dirty="0" smtClean="0"/>
              <a:t> la plus commune</a:t>
            </a:r>
          </a:p>
          <a:p>
            <a:pPr marL="493776" indent="-457200">
              <a:defRPr/>
            </a:pPr>
            <a:r>
              <a:rPr lang="fr-FR" dirty="0" smtClean="0"/>
              <a:t>Atteinte interstitielle pulmonaire de nature variable (valeur pronostique)</a:t>
            </a:r>
          </a:p>
          <a:p>
            <a:pPr marL="493776" indent="-457200">
              <a:defRPr/>
            </a:pPr>
            <a:r>
              <a:rPr lang="fr-FR" dirty="0" smtClean="0"/>
              <a:t>Association avec la présence d’anti Jo-1 ou d’autre anticorps anti </a:t>
            </a:r>
            <a:r>
              <a:rPr lang="fr-FR" dirty="0" err="1" smtClean="0"/>
              <a:t>aminoacyl</a:t>
            </a:r>
            <a:r>
              <a:rPr lang="fr-FR" dirty="0" smtClean="0"/>
              <a:t> –</a:t>
            </a:r>
            <a:r>
              <a:rPr lang="fr-FR" dirty="0" err="1" smtClean="0"/>
              <a:t>tRNA</a:t>
            </a:r>
            <a:r>
              <a:rPr lang="fr-FR" dirty="0" smtClean="0"/>
              <a:t> synthétase ce qui constitue le syndrome des anti synthétases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5121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re 1"/>
          <p:cNvSpPr>
            <a:spLocks noGrp="1"/>
          </p:cNvSpPr>
          <p:nvPr>
            <p:ph type="title"/>
          </p:nvPr>
        </p:nvSpPr>
        <p:spPr>
          <a:xfrm>
            <a:off x="704800" y="188640"/>
            <a:ext cx="7467600" cy="738336"/>
          </a:xfrm>
        </p:spPr>
        <p:txBody>
          <a:bodyPr>
            <a:normAutofit/>
          </a:bodyPr>
          <a:lstStyle/>
          <a:p>
            <a:pPr eaLnBrk="1" hangingPunct="1"/>
            <a:r>
              <a:rPr lang="fr-FR" sz="4000" b="1" dirty="0" smtClean="0"/>
              <a:t>Exploration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143000"/>
            <a:ext cx="8424936" cy="5457825"/>
          </a:xfrm>
        </p:spPr>
        <p:txBody>
          <a:bodyPr>
            <a:normAutofit fontScale="77500" lnSpcReduction="20000"/>
          </a:bodyPr>
          <a:lstStyle/>
          <a:p>
            <a:pPr marL="493776" indent="-457200">
              <a:defRPr/>
            </a:pPr>
            <a:r>
              <a:rPr lang="fr-FR" dirty="0" smtClean="0"/>
              <a:t>Biologie générale : syndrome inflammatoire, élévation des CK, </a:t>
            </a:r>
            <a:r>
              <a:rPr lang="fr-FR" dirty="0" err="1" smtClean="0"/>
              <a:t>aldolase</a:t>
            </a:r>
            <a:r>
              <a:rPr lang="fr-FR" dirty="0" smtClean="0"/>
              <a:t>, transaminases et LDH, anticorps antinucléaires non systématiques</a:t>
            </a:r>
          </a:p>
          <a:p>
            <a:pPr marL="493776" indent="-457200">
              <a:defRPr/>
            </a:pPr>
            <a:r>
              <a:rPr lang="fr-FR" dirty="0" smtClean="0"/>
              <a:t>EMG : sensible mais non spécifique - &gt;90 % des patients actifs : signes myogènes</a:t>
            </a:r>
          </a:p>
          <a:p>
            <a:pPr marL="493776" indent="-457200">
              <a:defRPr/>
            </a:pPr>
            <a:r>
              <a:rPr lang="fr-FR" dirty="0" smtClean="0"/>
              <a:t>Biopsie musculaire : gold standard – le plus souvent chirurgicale </a:t>
            </a:r>
          </a:p>
          <a:p>
            <a:pPr marL="905256" lvl="1" indent="-457200">
              <a:defRPr/>
            </a:pPr>
            <a:r>
              <a:rPr lang="fr-FR" dirty="0" smtClean="0"/>
              <a:t>Signes de dégénérescence et régénération </a:t>
            </a:r>
          </a:p>
          <a:p>
            <a:pPr marL="905256" lvl="1" indent="-457200">
              <a:defRPr/>
            </a:pPr>
            <a:r>
              <a:rPr lang="fr-FR" dirty="0" smtClean="0"/>
              <a:t>Infiltrat </a:t>
            </a:r>
            <a:r>
              <a:rPr lang="fr-FR" dirty="0" err="1" smtClean="0"/>
              <a:t>périvasculaire</a:t>
            </a:r>
            <a:endParaRPr lang="fr-FR" dirty="0" smtClean="0"/>
          </a:p>
          <a:p>
            <a:pPr marL="905256" lvl="1" indent="-457200">
              <a:defRPr/>
            </a:pPr>
            <a:r>
              <a:rPr lang="fr-FR" dirty="0" smtClean="0"/>
              <a:t>Invasion </a:t>
            </a:r>
            <a:r>
              <a:rPr lang="fr-FR" dirty="0" err="1" smtClean="0"/>
              <a:t>lymphocytique</a:t>
            </a:r>
            <a:r>
              <a:rPr lang="fr-FR" dirty="0" smtClean="0"/>
              <a:t> de fibres non nécrotiques = pathognomonique (lymphocytes B DM – lymphocytes T PM)</a:t>
            </a:r>
          </a:p>
          <a:p>
            <a:pPr marL="493776" indent="-457200">
              <a:defRPr/>
            </a:pPr>
            <a:r>
              <a:rPr lang="fr-FR" dirty="0" smtClean="0"/>
              <a:t>IRM : non invasive  </a:t>
            </a:r>
          </a:p>
          <a:p>
            <a:pPr marL="905256" lvl="1" indent="-457200">
              <a:defRPr/>
            </a:pPr>
            <a:r>
              <a:rPr lang="fr-FR" dirty="0" smtClean="0"/>
              <a:t>T2 zones actives (confirmation diagnostique, étendue de l’atteinte inflammatoire, site de </a:t>
            </a:r>
            <a:r>
              <a:rPr lang="fr-FR" dirty="0" err="1" smtClean="0"/>
              <a:t>biospie</a:t>
            </a:r>
            <a:r>
              <a:rPr lang="fr-FR" dirty="0" smtClean="0"/>
              <a:t>)</a:t>
            </a:r>
          </a:p>
          <a:p>
            <a:pPr marL="905256" lvl="1" indent="-457200">
              <a:defRPr/>
            </a:pPr>
            <a:r>
              <a:rPr lang="fr-FR" dirty="0" smtClean="0"/>
              <a:t>T1 zones de chronicité et séquelles</a:t>
            </a:r>
          </a:p>
          <a:p>
            <a:pPr marL="722376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1719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fr-FR" sz="4000" b="1" dirty="0" smtClean="0"/>
              <a:t>Manifestations cliniques 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/>
          </a:bodyPr>
          <a:lstStyle/>
          <a:p>
            <a:pPr marL="36576" indent="0">
              <a:buNone/>
              <a:defRPr/>
            </a:pPr>
            <a:endParaRPr lang="fr-FR" dirty="0" smtClean="0"/>
          </a:p>
          <a:p>
            <a:pPr marL="36576" indent="0">
              <a:buNone/>
              <a:defRPr/>
            </a:pPr>
            <a:r>
              <a:rPr lang="fr-FR" b="1" dirty="0"/>
              <a:t>Manifestations générales</a:t>
            </a:r>
          </a:p>
          <a:p>
            <a:pPr marL="36576" indent="0">
              <a:buNone/>
              <a:defRPr/>
            </a:pPr>
            <a:r>
              <a:rPr lang="fr-FR" dirty="0" smtClean="0"/>
              <a:t>− </a:t>
            </a:r>
            <a:r>
              <a:rPr lang="fr-FR" sz="2800" dirty="0" smtClean="0"/>
              <a:t>Une </a:t>
            </a:r>
            <a:r>
              <a:rPr lang="fr-FR" sz="2800" dirty="0"/>
              <a:t>fièvre spécifique peut exister lors des poussées. </a:t>
            </a:r>
            <a:endParaRPr lang="fr-FR" sz="2800" dirty="0" smtClean="0"/>
          </a:p>
          <a:p>
            <a:pPr marL="36576" indent="0">
              <a:buNone/>
              <a:defRPr/>
            </a:pPr>
            <a:r>
              <a:rPr lang="fr-FR" sz="2800" dirty="0" smtClean="0"/>
              <a:t>− </a:t>
            </a:r>
            <a:r>
              <a:rPr lang="fr-FR" sz="2800" dirty="0"/>
              <a:t>Une fatigue aspécifique et quasi constante. </a:t>
            </a:r>
            <a:r>
              <a:rPr lang="fr-FR" sz="2800" dirty="0" smtClean="0"/>
              <a:t>     </a:t>
            </a:r>
          </a:p>
          <a:p>
            <a:pPr marL="36576" indent="0">
              <a:buNone/>
              <a:defRPr/>
            </a:pPr>
            <a:r>
              <a:rPr lang="fr-FR" sz="2800" dirty="0" smtClean="0"/>
              <a:t>− </a:t>
            </a:r>
            <a:r>
              <a:rPr lang="fr-FR" sz="2800" dirty="0"/>
              <a:t>Un amaigrissement peut se rencontrer. </a:t>
            </a:r>
          </a:p>
          <a:p>
            <a:pPr marL="36576" indent="0">
              <a:buNone/>
              <a:defRPr/>
            </a:pPr>
            <a:endParaRPr lang="fr-FR" dirty="0" smtClean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421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778098"/>
          </a:xfrm>
        </p:spPr>
        <p:txBody>
          <a:bodyPr>
            <a:normAutofit/>
          </a:bodyPr>
          <a:lstStyle/>
          <a:p>
            <a:pPr eaLnBrk="1" hangingPunct="1"/>
            <a:r>
              <a:rPr lang="fr-FR" sz="3600" b="1" dirty="0" smtClean="0">
                <a:solidFill>
                  <a:schemeClr val="accent1"/>
                </a:solidFill>
              </a:rPr>
              <a:t>Manifestations cliniques </a:t>
            </a:r>
          </a:p>
        </p:txBody>
      </p:sp>
      <p:sp>
        <p:nvSpPr>
          <p:cNvPr id="2" name="Rectangle 1"/>
          <p:cNvSpPr/>
          <p:nvPr/>
        </p:nvSpPr>
        <p:spPr>
          <a:xfrm>
            <a:off x="467544" y="1268760"/>
            <a:ext cx="8280920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/>
              <a:t>Atteinte cutanée: 80 à 90 %</a:t>
            </a:r>
          </a:p>
          <a:p>
            <a:endParaRPr lang="fr-FR" sz="1100" b="1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fr-FR" sz="2400" b="1" dirty="0" smtClean="0"/>
              <a:t>Un érythème </a:t>
            </a:r>
            <a:r>
              <a:rPr lang="fr-FR" sz="2400" b="1" dirty="0"/>
              <a:t>lupique </a:t>
            </a:r>
            <a:r>
              <a:rPr lang="fr-FR" sz="2400" dirty="0"/>
              <a:t>fait d’une d’éruption en loup de la région </a:t>
            </a:r>
            <a:r>
              <a:rPr lang="fr-FR" sz="2400" dirty="0" err="1"/>
              <a:t>naso</a:t>
            </a:r>
            <a:r>
              <a:rPr lang="fr-FR" sz="2400" dirty="0"/>
              <a:t>-malaire en général rouge assez vif, à bords irréguliers, de surface lisse, parfois accompagné d’un œdème facial. </a:t>
            </a:r>
            <a:endParaRPr lang="fr-FR" sz="2400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fr-FR" sz="2400" b="1" dirty="0" smtClean="0"/>
              <a:t>Un érythème </a:t>
            </a:r>
            <a:r>
              <a:rPr lang="fr-FR" sz="2400" b="1" dirty="0" err="1"/>
              <a:t>maculo</a:t>
            </a:r>
            <a:r>
              <a:rPr lang="fr-FR" sz="2400" b="1" dirty="0"/>
              <a:t>-papuleux non spécifique </a:t>
            </a:r>
            <a:r>
              <a:rPr lang="fr-FR" sz="2400" dirty="0"/>
              <a:t>siégeant sur les parties découvertes du corps (front, cou, oreille, menton</a:t>
            </a:r>
            <a:r>
              <a:rPr lang="fr-FR" sz="2400" dirty="0" smtClean="0"/>
              <a:t>…)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fr-FR" sz="2400" b="1" dirty="0" smtClean="0"/>
              <a:t>Le </a:t>
            </a:r>
            <a:r>
              <a:rPr lang="fr-FR" sz="2400" b="1" dirty="0"/>
              <a:t>lupus discoïde </a:t>
            </a:r>
            <a:r>
              <a:rPr lang="fr-FR" sz="2400" dirty="0"/>
              <a:t>est constitué de placards érythémateux </a:t>
            </a:r>
            <a:r>
              <a:rPr lang="fr-FR" sz="2400" dirty="0" err="1"/>
              <a:t>hyperkératosiques</a:t>
            </a:r>
            <a:r>
              <a:rPr lang="fr-FR" sz="2400" dirty="0"/>
              <a:t> uniques ou multiples évoluant vers l’atrophie </a:t>
            </a:r>
            <a:r>
              <a:rPr lang="fr-FR" sz="2400" dirty="0" smtClean="0"/>
              <a:t>locale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fr-FR" sz="2400" b="1" dirty="0"/>
              <a:t>Une alopécie </a:t>
            </a:r>
            <a:r>
              <a:rPr lang="fr-FR" sz="2400" dirty="0"/>
              <a:t>est fréquente (partielle ou totale) </a:t>
            </a:r>
            <a:endParaRPr lang="fr-FR" sz="2400" dirty="0" smtClean="0"/>
          </a:p>
          <a:p>
            <a:pPr marL="342900" indent="-342900">
              <a:buFont typeface="Arial" pitchFamily="34" charset="0"/>
              <a:buChar char="•"/>
            </a:pPr>
            <a:endParaRPr lang="fr-FR" sz="2400" dirty="0"/>
          </a:p>
          <a:p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0704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b="1" dirty="0"/>
              <a:t>Fréquence des atteintes cutanées lupiques </a:t>
            </a:r>
            <a:r>
              <a:rPr lang="fr-FR" sz="2800" b="1" dirty="0" smtClean="0"/>
              <a:t/>
            </a:r>
            <a:br>
              <a:rPr lang="fr-FR" sz="2800" b="1" dirty="0" smtClean="0"/>
            </a:br>
            <a:r>
              <a:rPr lang="fr-FR" sz="2800" b="1" dirty="0" smtClean="0"/>
              <a:t>selon </a:t>
            </a:r>
            <a:r>
              <a:rPr lang="fr-FR" sz="2800" b="1" dirty="0"/>
              <a:t>Dubois. 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7589800"/>
              </p:ext>
            </p:extLst>
          </p:nvPr>
        </p:nvGraphicFramePr>
        <p:xfrm>
          <a:off x="1043608" y="1484784"/>
          <a:ext cx="6576392" cy="4820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74895"/>
                <a:gridCol w="1501497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Atteinte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Fréquence(%)</a:t>
                      </a:r>
                      <a:r>
                        <a:rPr lang="fr-FR" baseline="0" dirty="0" smtClean="0"/>
                        <a:t> 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Rash malaire, éruption, érythème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57.5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Photosensibilité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32.7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Lésions discoïdes chroniques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28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Alopécie non cicatricielle 21,3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21.3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Pétéchie, ecchymose, purpura, vascularites 19,8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19.8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Lésions </a:t>
                      </a:r>
                      <a:r>
                        <a:rPr lang="fr-FR" dirty="0" err="1" smtClean="0"/>
                        <a:t>maculo</a:t>
                      </a:r>
                      <a:r>
                        <a:rPr lang="fr-FR" dirty="0" smtClean="0"/>
                        <a:t> -papuleuses aspécifiques 19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19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Raynaud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18.4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Conjonctivite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10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Lésions </a:t>
                      </a:r>
                      <a:r>
                        <a:rPr lang="fr-FR" dirty="0" err="1" smtClean="0"/>
                        <a:t>maculo</a:t>
                      </a:r>
                      <a:r>
                        <a:rPr lang="fr-FR" dirty="0" smtClean="0"/>
                        <a:t> -papuleuses, zones exposées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9,1 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Lésions muqueuses 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9,1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Hyperpigmentation diffuse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8,4  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Urticaire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dirty="0" smtClean="0"/>
                        <a:t>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Lésions 6,9  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526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706090"/>
          </a:xfrm>
        </p:spPr>
        <p:txBody>
          <a:bodyPr>
            <a:normAutofit/>
          </a:bodyPr>
          <a:lstStyle/>
          <a:p>
            <a:pPr eaLnBrk="1" hangingPunct="1"/>
            <a:r>
              <a:rPr lang="fr-FR" sz="3600" b="1" dirty="0" smtClean="0"/>
              <a:t>Atteinte cutanée</a:t>
            </a:r>
          </a:p>
        </p:txBody>
      </p:sp>
      <p:pic>
        <p:nvPicPr>
          <p:cNvPr id="18435" name="Espace réservé du contenu 7" descr="lupus cutané.jpg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960" r="-27960"/>
          <a:stretch>
            <a:fillRect/>
          </a:stretch>
        </p:blipFill>
        <p:spPr>
          <a:xfrm>
            <a:off x="-300639" y="1296988"/>
            <a:ext cx="3798888" cy="2933700"/>
          </a:xfrm>
        </p:spPr>
      </p:pic>
      <p:pic>
        <p:nvPicPr>
          <p:cNvPr id="18436" name="Image 8" descr="lupus muqueux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088" y="1296988"/>
            <a:ext cx="2565400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Image 9" descr="lupus discoid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296988"/>
            <a:ext cx="2333625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Image 10" descr="alopécie lupique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10038"/>
            <a:ext cx="2065338" cy="274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Image 11" descr="lupus visag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338" y="4110038"/>
            <a:ext cx="3563937" cy="274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Image 12" descr="lupus livedo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275" y="4110038"/>
            <a:ext cx="3508375" cy="274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309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43192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b="1" dirty="0" smtClean="0"/>
              <a:t>Atteintes musculo-squelettiques</a:t>
            </a:r>
            <a:endParaRPr lang="fr-FR" sz="3600" b="1" dirty="0"/>
          </a:p>
        </p:txBody>
      </p:sp>
      <p:sp>
        <p:nvSpPr>
          <p:cNvPr id="19459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147248" cy="2592396"/>
          </a:xfrm>
        </p:spPr>
        <p:txBody>
          <a:bodyPr>
            <a:normAutofit/>
          </a:bodyPr>
          <a:lstStyle/>
          <a:p>
            <a:pPr eaLnBrk="1" hangingPunct="1"/>
            <a:r>
              <a:rPr lang="fr-FR" sz="2400" dirty="0" smtClean="0"/>
              <a:t>Habituellement plutôt des arthralgies inflammatoires mais authentiques arthrites possibles, non érosives habituellement</a:t>
            </a:r>
          </a:p>
          <a:p>
            <a:pPr eaLnBrk="1" hangingPunct="1"/>
            <a:r>
              <a:rPr lang="fr-FR" sz="2400" dirty="0" smtClean="0"/>
              <a:t>Myosite </a:t>
            </a:r>
          </a:p>
          <a:p>
            <a:pPr eaLnBrk="1" hangingPunct="1"/>
            <a:r>
              <a:rPr lang="fr-FR" sz="2400" dirty="0" smtClean="0"/>
              <a:t>ONA</a:t>
            </a:r>
          </a:p>
          <a:p>
            <a:pPr eaLnBrk="1" hangingPunct="1"/>
            <a:r>
              <a:rPr lang="fr-FR" sz="2400" dirty="0" smtClean="0"/>
              <a:t>Fibromyalgie </a:t>
            </a:r>
          </a:p>
        </p:txBody>
      </p:sp>
      <p:pic>
        <p:nvPicPr>
          <p:cNvPr id="19460" name="Image 3" descr="arthropathie de Jacou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683" y="4192596"/>
            <a:ext cx="3060000" cy="236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Image 4" descr="ONA lupu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7" y="4192596"/>
            <a:ext cx="2598087" cy="23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697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1934</Words>
  <Application>Microsoft Office PowerPoint</Application>
  <PresentationFormat>Affichage à l'écran (4:3)</PresentationFormat>
  <Paragraphs>331</Paragraphs>
  <Slides>49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49</vt:i4>
      </vt:variant>
    </vt:vector>
  </HeadingPairs>
  <TitlesOfParts>
    <vt:vector size="50" baseType="lpstr">
      <vt:lpstr>Thème Office</vt:lpstr>
      <vt:lpstr>Généralités sur les Connectivites </vt:lpstr>
      <vt:lpstr>Introduction </vt:lpstr>
      <vt:lpstr>Le lupus érythémateux disséminé</vt:lpstr>
      <vt:lpstr>Le lupus érythémateux </vt:lpstr>
      <vt:lpstr>Manifestations cliniques </vt:lpstr>
      <vt:lpstr>Manifestations cliniques </vt:lpstr>
      <vt:lpstr>Fréquence des atteintes cutanées lupiques  selon Dubois. </vt:lpstr>
      <vt:lpstr>Atteinte cutanée</vt:lpstr>
      <vt:lpstr>Atteintes musculo-squelettiques</vt:lpstr>
      <vt:lpstr>Atteinte hématologique</vt:lpstr>
      <vt:lpstr>Atteinte neurologique</vt:lpstr>
      <vt:lpstr>Atteinte gastro-intestinale</vt:lpstr>
      <vt:lpstr>Atteinte pulmonaire</vt:lpstr>
      <vt:lpstr>Atteinte cardiaque</vt:lpstr>
      <vt:lpstr>Atteinte rénale</vt:lpstr>
      <vt:lpstr>Classification OMS revue en 2003  par la société internationale de néphrologie</vt:lpstr>
      <vt:lpstr>Syndrome des anti-phospholipides</vt:lpstr>
      <vt:lpstr>Syndrome des anti-phospholipides</vt:lpstr>
      <vt:lpstr>Critères ACR révisés 1997</vt:lpstr>
      <vt:lpstr>La sclérodermie</vt:lpstr>
      <vt:lpstr>Classification</vt:lpstr>
      <vt:lpstr>La sclérodermie systémique</vt:lpstr>
      <vt:lpstr>Le phénomène de Raynaud</vt:lpstr>
      <vt:lpstr>Présentation PowerPoint</vt:lpstr>
      <vt:lpstr>Présentation PowerPoint</vt:lpstr>
      <vt:lpstr>Présentation PowerPoint</vt:lpstr>
      <vt:lpstr>Présentation PowerPoint</vt:lpstr>
      <vt:lpstr>Les ulcérations digitales</vt:lpstr>
      <vt:lpstr>L’atteinte digestive</vt:lpstr>
      <vt:lpstr>L’atteinte pulmonaire</vt:lpstr>
      <vt:lpstr>Pneumopathie infiltrante diffuse</vt:lpstr>
      <vt:lpstr>L’atteinte pulmonaire</vt:lpstr>
      <vt:lpstr>La crise rénale sclérodermique</vt:lpstr>
      <vt:lpstr>Le cœur</vt:lpstr>
      <vt:lpstr>Atteinte des os et des muscles</vt:lpstr>
      <vt:lpstr>Le syndrome de Sjögren</vt:lpstr>
      <vt:lpstr>Le syndrome de Sjögren</vt:lpstr>
      <vt:lpstr>Manifestations glandulaires</vt:lpstr>
      <vt:lpstr>Autres manifestations cliniques </vt:lpstr>
      <vt:lpstr>Autres manifestations cliniques </vt:lpstr>
      <vt:lpstr>Présentation PowerPoint</vt:lpstr>
      <vt:lpstr>Le syndrome de Sjögren secondaire</vt:lpstr>
      <vt:lpstr>La polymyosite et dermato-polymyosite</vt:lpstr>
      <vt:lpstr>Présentation PowerPoint</vt:lpstr>
      <vt:lpstr>Manifestations cliniques</vt:lpstr>
      <vt:lpstr>Présentation PowerPoint</vt:lpstr>
      <vt:lpstr>Autres manifestations</vt:lpstr>
      <vt:lpstr>Le poumon</vt:lpstr>
      <vt:lpstr>Exploration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Généralités sur les Connectivites</dc:title>
  <dc:creator>Utilisateur Windows</dc:creator>
  <cp:lastModifiedBy>Utilisateur Windows</cp:lastModifiedBy>
  <cp:revision>24</cp:revision>
  <dcterms:created xsi:type="dcterms:W3CDTF">2018-11-11T17:50:43Z</dcterms:created>
  <dcterms:modified xsi:type="dcterms:W3CDTF">2020-04-26T17:36:54Z</dcterms:modified>
</cp:coreProperties>
</file>