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88" r:id="rId3"/>
    <p:sldId id="258" r:id="rId4"/>
    <p:sldId id="259" r:id="rId5"/>
    <p:sldId id="260" r:id="rId6"/>
    <p:sldId id="261" r:id="rId7"/>
    <p:sldId id="263" r:id="rId8"/>
    <p:sldId id="265" r:id="rId9"/>
    <p:sldId id="266" r:id="rId10"/>
    <p:sldId id="267" r:id="rId11"/>
    <p:sldId id="268" r:id="rId12"/>
    <p:sldId id="269" r:id="rId13"/>
    <p:sldId id="270" r:id="rId14"/>
    <p:sldId id="271" r:id="rId15"/>
    <p:sldId id="274" r:id="rId16"/>
    <p:sldId id="275" r:id="rId17"/>
    <p:sldId id="276" r:id="rId18"/>
    <p:sldId id="277" r:id="rId19"/>
    <p:sldId id="279" r:id="rId20"/>
    <p:sldId id="281" r:id="rId21"/>
    <p:sldId id="282" r:id="rId22"/>
    <p:sldId id="284" r:id="rId23"/>
    <p:sldId id="285" r:id="rId24"/>
    <p:sldId id="286"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EA2627-7CB0-4D16-9EDD-E2BD7E14E924}"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9A1CC9-F50B-4FA0-9EE0-DCFEBA5DB2C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A2627-7CB0-4D16-9EDD-E2BD7E14E924}" type="datetimeFigureOut">
              <a:rPr lang="fr-FR" smtClean="0"/>
              <a:pPr/>
              <a:t>20/04/2020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A1CC9-F50B-4FA0-9EE0-DCFEBA5DB2C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357166"/>
            <a:ext cx="8501122" cy="4185761"/>
          </a:xfrm>
          <a:prstGeom prst="rect">
            <a:avLst/>
          </a:prstGeom>
          <a:noFill/>
        </p:spPr>
        <p:txBody>
          <a:bodyPr wrap="square" rtlCol="0">
            <a:spAutoFit/>
          </a:bodyPr>
          <a:lstStyle/>
          <a:p>
            <a:endParaRPr lang="fr-FR" sz="3600" b="1" dirty="0" smtClean="0">
              <a:solidFill>
                <a:srgbClr val="FF0000"/>
              </a:solidFill>
              <a:effectLst>
                <a:outerShdw blurRad="38100" dist="38100" dir="2700000" algn="tl">
                  <a:srgbClr val="000000">
                    <a:alpha val="43137"/>
                  </a:srgbClr>
                </a:outerShdw>
              </a:effectLst>
            </a:endParaRPr>
          </a:p>
          <a:p>
            <a:r>
              <a:rPr lang="fr-FR" sz="3600" b="1" dirty="0" smtClean="0">
                <a:solidFill>
                  <a:srgbClr val="FF0000"/>
                </a:solidFill>
                <a:effectLst>
                  <a:outerShdw blurRad="38100" dist="38100" dir="2700000" algn="tl">
                    <a:srgbClr val="000000">
                      <a:alpha val="43137"/>
                    </a:srgbClr>
                  </a:outerShdw>
                </a:effectLst>
              </a:rPr>
              <a:t> </a:t>
            </a:r>
          </a:p>
          <a:p>
            <a:r>
              <a:rPr lang="fr-FR" sz="3600" b="1" dirty="0" smtClean="0">
                <a:solidFill>
                  <a:srgbClr val="FF0000"/>
                </a:solidFill>
                <a:effectLst>
                  <a:outerShdw blurRad="38100" dist="38100" dir="2700000" algn="tl">
                    <a:srgbClr val="000000">
                      <a:alpha val="43137"/>
                    </a:srgbClr>
                  </a:outerShdw>
                </a:effectLst>
              </a:rPr>
              <a:t>   LES </a:t>
            </a:r>
            <a:r>
              <a:rPr lang="fr-FR" sz="3600" b="1" dirty="0">
                <a:solidFill>
                  <a:srgbClr val="FF0000"/>
                </a:solidFill>
                <a:effectLst>
                  <a:outerShdw blurRad="38100" dist="38100" dir="2700000" algn="tl">
                    <a:srgbClr val="000000">
                      <a:alpha val="43137"/>
                    </a:srgbClr>
                  </a:outerShdw>
                </a:effectLst>
              </a:rPr>
              <a:t>SYSTEMES DE SANTE A TRAVERS LE </a:t>
            </a:r>
            <a:r>
              <a:rPr lang="fr-FR" sz="3600" b="1" dirty="0" smtClean="0">
                <a:solidFill>
                  <a:srgbClr val="FF0000"/>
                </a:solidFill>
                <a:effectLst>
                  <a:outerShdw blurRad="38100" dist="38100" dir="2700000" algn="tl">
                    <a:srgbClr val="000000">
                      <a:alpha val="43137"/>
                    </a:srgbClr>
                  </a:outerShdw>
                </a:effectLst>
              </a:rPr>
              <a:t> </a:t>
            </a:r>
          </a:p>
          <a:p>
            <a:r>
              <a:rPr lang="fr-FR" sz="3600" b="1" dirty="0">
                <a:solidFill>
                  <a:srgbClr val="FF0000"/>
                </a:solidFill>
                <a:effectLst>
                  <a:outerShdw blurRad="38100" dist="38100" dir="2700000" algn="tl">
                    <a:srgbClr val="000000">
                      <a:alpha val="43137"/>
                    </a:srgbClr>
                  </a:outerShdw>
                </a:effectLst>
              </a:rPr>
              <a:t> </a:t>
            </a:r>
            <a:r>
              <a:rPr lang="fr-FR" sz="3600" b="1" dirty="0" smtClean="0">
                <a:solidFill>
                  <a:srgbClr val="FF0000"/>
                </a:solidFill>
                <a:effectLst>
                  <a:outerShdw blurRad="38100" dist="38100" dir="2700000" algn="tl">
                    <a:srgbClr val="000000">
                      <a:alpha val="43137"/>
                    </a:srgbClr>
                  </a:outerShdw>
                </a:effectLst>
              </a:rPr>
              <a:t>      MONDE (QUELQUES </a:t>
            </a:r>
            <a:r>
              <a:rPr lang="fr-FR" sz="3600" b="1" dirty="0">
                <a:solidFill>
                  <a:srgbClr val="FF0000"/>
                </a:solidFill>
                <a:effectLst>
                  <a:outerShdw blurRad="38100" dist="38100" dir="2700000" algn="tl">
                    <a:srgbClr val="000000">
                      <a:alpha val="43137"/>
                    </a:srgbClr>
                  </a:outerShdw>
                </a:effectLst>
              </a:rPr>
              <a:t>EXEMPLES</a:t>
            </a:r>
            <a:r>
              <a:rPr lang="fr-FR" sz="3600" b="1" dirty="0" smtClean="0">
                <a:solidFill>
                  <a:srgbClr val="FF0000"/>
                </a:solidFill>
                <a:effectLst>
                  <a:outerShdw blurRad="38100" dist="38100" dir="2700000" algn="tl">
                    <a:srgbClr val="000000">
                      <a:alpha val="43137"/>
                    </a:srgbClr>
                  </a:outerShdw>
                </a:effectLst>
              </a:rPr>
              <a:t>)</a:t>
            </a:r>
          </a:p>
          <a:p>
            <a:endParaRPr lang="fr-FR" sz="3600" b="1" dirty="0" smtClean="0">
              <a:solidFill>
                <a:srgbClr val="FF0000"/>
              </a:solidFill>
              <a:effectLst>
                <a:outerShdw blurRad="38100" dist="38100" dir="2700000" algn="tl">
                  <a:srgbClr val="000000">
                    <a:alpha val="43137"/>
                  </a:srgbClr>
                </a:outerShdw>
              </a:effectLst>
            </a:endParaRPr>
          </a:p>
          <a:p>
            <a:r>
              <a:rPr lang="fr-FR" sz="3600" b="1" dirty="0" smtClean="0">
                <a:solidFill>
                  <a:srgbClr val="FF0000"/>
                </a:solidFill>
                <a:effectLst>
                  <a:outerShdw blurRad="38100" dist="38100" dir="2700000" algn="tl">
                    <a:srgbClr val="000000">
                      <a:alpha val="43137"/>
                    </a:srgbClr>
                  </a:outerShdw>
                </a:effectLst>
              </a:rPr>
              <a:t>      </a:t>
            </a:r>
            <a:r>
              <a:rPr lang="fr-FR" sz="3600" b="1" dirty="0" smtClean="0">
                <a:effectLst>
                  <a:outerShdw blurRad="38100" dist="38100" dir="2700000" algn="tl">
                    <a:srgbClr val="000000">
                      <a:alpha val="43137"/>
                    </a:srgbClr>
                  </a:outerShdw>
                </a:effectLst>
              </a:rPr>
              <a:t>Pr. Med. Gharbi / SEMEP - CHUANNABA</a:t>
            </a:r>
            <a:endParaRPr lang="fr-FR" sz="3600" dirty="0">
              <a:effectLst>
                <a:outerShdw blurRad="38100" dist="38100" dir="2700000" algn="tl">
                  <a:srgbClr val="000000">
                    <a:alpha val="43137"/>
                  </a:srgbClr>
                </a:outerShdw>
              </a:effectLst>
            </a:endParaRPr>
          </a:p>
          <a:p>
            <a:r>
              <a:rPr lang="fr-FR" b="1" dirty="0"/>
              <a:t> </a:t>
            </a:r>
            <a:endParaRPr lang="fr-FR" dirty="0"/>
          </a:p>
          <a:p>
            <a:r>
              <a:rPr lang="fr-FR" sz="3200" b="1" dirty="0"/>
              <a:t>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285728"/>
            <a:ext cx="8286808" cy="6771084"/>
          </a:xfrm>
          <a:prstGeom prst="rect">
            <a:avLst/>
          </a:prstGeom>
          <a:noFill/>
        </p:spPr>
        <p:txBody>
          <a:bodyPr wrap="square" rtlCol="0">
            <a:spAutoFit/>
          </a:bodyPr>
          <a:lstStyle/>
          <a:p>
            <a:r>
              <a:rPr lang="fr-FR" sz="3200" b="1" u="sng" dirty="0">
                <a:solidFill>
                  <a:srgbClr val="C00000"/>
                </a:solidFill>
                <a:effectLst>
                  <a:outerShdw blurRad="38100" dist="38100" dir="2700000" algn="tl">
                    <a:srgbClr val="000000">
                      <a:alpha val="43137"/>
                    </a:srgbClr>
                  </a:outerShdw>
                </a:effectLst>
              </a:rPr>
              <a:t>III- Le type de protection sociale de la population :</a:t>
            </a:r>
            <a:endParaRPr lang="fr-FR" sz="3200" dirty="0">
              <a:solidFill>
                <a:srgbClr val="C00000"/>
              </a:solidFill>
              <a:effectLst>
                <a:outerShdw blurRad="38100" dist="38100" dir="2700000" algn="tl">
                  <a:srgbClr val="000000">
                    <a:alpha val="43137"/>
                  </a:srgbClr>
                </a:outerShdw>
              </a:effectLst>
            </a:endParaRPr>
          </a:p>
          <a:p>
            <a:r>
              <a:rPr lang="fr-FR" sz="3200" b="1" dirty="0"/>
              <a:t> </a:t>
            </a:r>
            <a:endParaRPr lang="fr-FR" sz="3200" dirty="0"/>
          </a:p>
          <a:p>
            <a:r>
              <a:rPr lang="fr-FR" sz="3200" b="1" dirty="0"/>
              <a:t>Deux types sont distingués : </a:t>
            </a:r>
            <a:endParaRPr lang="fr-FR" sz="3200" dirty="0"/>
          </a:p>
          <a:p>
            <a:pPr algn="just">
              <a:buClr>
                <a:srgbClr val="C00000"/>
              </a:buClr>
              <a:buFont typeface="Wingdings" pitchFamily="2" charset="2"/>
              <a:buChar char="ü"/>
            </a:pPr>
            <a:r>
              <a:rPr lang="fr-FR" sz="3200" dirty="0" smtClean="0"/>
              <a:t>Le </a:t>
            </a:r>
            <a:r>
              <a:rPr lang="fr-FR" sz="3200" dirty="0"/>
              <a:t>système de sécurité sociale, système universel couvrant l’ensemble de la population ;</a:t>
            </a:r>
          </a:p>
          <a:p>
            <a:pPr algn="just"/>
            <a:r>
              <a:rPr lang="fr-FR" sz="3200" dirty="0"/>
              <a:t> </a:t>
            </a:r>
          </a:p>
          <a:p>
            <a:pPr algn="just">
              <a:buClr>
                <a:srgbClr val="C00000"/>
              </a:buClr>
              <a:buFont typeface="Wingdings" pitchFamily="2" charset="2"/>
              <a:buChar char="ü"/>
            </a:pPr>
            <a:r>
              <a:rPr lang="fr-FR" sz="3200" dirty="0" smtClean="0"/>
              <a:t> </a:t>
            </a:r>
            <a:r>
              <a:rPr lang="fr-FR" sz="3200" dirty="0"/>
              <a:t>Le système des assurances sociales, fondé sur le versement préalable d’une cotisation (analogie avec l’assurance automobile) le plus souvent à prédominance publique. </a:t>
            </a:r>
          </a:p>
          <a:p>
            <a:r>
              <a:rPr lang="fr-FR" sz="3200" dirty="0"/>
              <a:t> </a:t>
            </a:r>
          </a:p>
          <a:p>
            <a:r>
              <a:rPr lang="fr-FR" sz="3200" dirty="0"/>
              <a:t>	</a:t>
            </a:r>
            <a:r>
              <a:rPr lang="fr-FR" dirty="0"/>
              <a:t> </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357166"/>
            <a:ext cx="8501122" cy="4524315"/>
          </a:xfrm>
          <a:prstGeom prst="rect">
            <a:avLst/>
          </a:prstGeom>
          <a:noFill/>
        </p:spPr>
        <p:txBody>
          <a:bodyPr wrap="square" rtlCol="0">
            <a:spAutoFit/>
          </a:bodyPr>
          <a:lstStyle/>
          <a:p>
            <a:pPr algn="just">
              <a:buClr>
                <a:srgbClr val="C00000"/>
              </a:buClr>
            </a:pPr>
            <a:r>
              <a:rPr lang="fr-FR" sz="3200" dirty="0" smtClean="0"/>
              <a:t> </a:t>
            </a:r>
          </a:p>
          <a:p>
            <a:pPr algn="just">
              <a:buClr>
                <a:srgbClr val="C00000"/>
              </a:buClr>
              <a:buFont typeface="Wingdings" pitchFamily="2" charset="2"/>
              <a:buChar char="ü"/>
            </a:pPr>
            <a:endParaRPr lang="fr-FR" sz="3200" dirty="0" smtClean="0"/>
          </a:p>
          <a:p>
            <a:pPr algn="just">
              <a:buClr>
                <a:srgbClr val="C00000"/>
              </a:buClr>
              <a:buFont typeface="Wingdings" pitchFamily="2" charset="2"/>
              <a:buChar char="ü"/>
            </a:pPr>
            <a:r>
              <a:rPr lang="fr-FR" sz="3200" dirty="0" smtClean="0"/>
              <a:t>Coexistence avec le </a:t>
            </a:r>
            <a:r>
              <a:rPr lang="fr-FR" sz="3200" b="1" dirty="0" smtClean="0"/>
              <a:t>système d’assurance </a:t>
            </a:r>
            <a:r>
              <a:rPr lang="fr-FR" sz="3200" dirty="0" smtClean="0"/>
              <a:t>dans de nombreux pays une autre forme de protection sociale, l’aide sociale qui ne nécessite pas de cotisation et qui constitue un droit pour l’individu  qui  présente  certaines  caractéristiques (d’âge,  de  maladie,  d’handicap,  de Ressources).</a:t>
            </a:r>
          </a:p>
          <a:p>
            <a:endParaRPr lang="fr-FR"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6555641"/>
          </a:xfrm>
          <a:prstGeom prst="rect">
            <a:avLst/>
          </a:prstGeom>
          <a:noFill/>
        </p:spPr>
        <p:txBody>
          <a:bodyPr wrap="square" rtlCol="0">
            <a:spAutoFit/>
          </a:bodyPr>
          <a:lstStyle/>
          <a:p>
            <a:pPr algn="just"/>
            <a:r>
              <a:rPr lang="fr-FR" sz="3200" b="1" u="sng" dirty="0">
                <a:solidFill>
                  <a:srgbClr val="C00000"/>
                </a:solidFill>
                <a:effectLst>
                  <a:outerShdw blurRad="38100" dist="38100" dir="2700000" algn="tl">
                    <a:srgbClr val="000000">
                      <a:alpha val="43137"/>
                    </a:srgbClr>
                  </a:outerShdw>
                </a:effectLst>
              </a:rPr>
              <a:t>IV -Les types de système de santé dans le monde :</a:t>
            </a:r>
            <a:endParaRPr lang="fr-FR" sz="3200" dirty="0">
              <a:solidFill>
                <a:srgbClr val="C00000"/>
              </a:solidFill>
              <a:effectLst>
                <a:outerShdw blurRad="38100" dist="38100" dir="2700000" algn="tl">
                  <a:srgbClr val="000000">
                    <a:alpha val="43137"/>
                  </a:srgbClr>
                </a:outerShdw>
              </a:effectLst>
            </a:endParaRPr>
          </a:p>
          <a:p>
            <a:pPr algn="just"/>
            <a:r>
              <a:rPr lang="fr-FR" sz="3200" dirty="0" smtClean="0"/>
              <a:t>Globalement </a:t>
            </a:r>
            <a:r>
              <a:rPr lang="fr-FR" sz="3200" dirty="0"/>
              <a:t>on peut observer deux grands types de système de santé. </a:t>
            </a:r>
            <a:endParaRPr lang="fr-FR" sz="3200" dirty="0" smtClean="0"/>
          </a:p>
          <a:p>
            <a:pPr algn="just">
              <a:buClr>
                <a:srgbClr val="C00000"/>
              </a:buClr>
              <a:buFont typeface="Wingdings" pitchFamily="2" charset="2"/>
              <a:buChar char="ü"/>
            </a:pPr>
            <a:r>
              <a:rPr lang="fr-FR" sz="3200" b="1" dirty="0" smtClean="0"/>
              <a:t>  </a:t>
            </a:r>
            <a:r>
              <a:rPr lang="fr-FR" sz="3200" b="1" dirty="0"/>
              <a:t>Un système de santé planifié : </a:t>
            </a:r>
            <a:r>
              <a:rPr lang="fr-FR" sz="3200" dirty="0"/>
              <a:t>basé essentiellement sur un financement par les impôts, un secteur public et la négociation des salaires.</a:t>
            </a:r>
          </a:p>
          <a:p>
            <a:pPr algn="just"/>
            <a:r>
              <a:rPr lang="fr-FR" sz="3200" b="1" dirty="0"/>
              <a:t> </a:t>
            </a:r>
            <a:endParaRPr lang="fr-FR" sz="3200" dirty="0"/>
          </a:p>
          <a:p>
            <a:pPr algn="just">
              <a:buClr>
                <a:srgbClr val="C00000"/>
              </a:buClr>
              <a:buFont typeface="Wingdings" pitchFamily="2" charset="2"/>
              <a:buChar char="ü"/>
            </a:pPr>
            <a:r>
              <a:rPr lang="fr-FR" sz="3200" b="1" dirty="0" smtClean="0"/>
              <a:t> </a:t>
            </a:r>
            <a:r>
              <a:rPr lang="fr-FR" sz="3200" b="1" dirty="0"/>
              <a:t>Un système de santé libéral : </a:t>
            </a:r>
            <a:r>
              <a:rPr lang="fr-FR" sz="3200" dirty="0"/>
              <a:t>basé sur le libre choix de la population, un secteur privé et l’Etat  définit les règles de fonctionnement.</a:t>
            </a:r>
          </a:p>
          <a:p>
            <a:pPr algn="just"/>
            <a:r>
              <a:rPr lang="fr-FR" sz="3200" dirty="0"/>
              <a:t> </a:t>
            </a:r>
            <a:r>
              <a:rPr lang="fr-FR" sz="3200" dirty="0" smtClean="0"/>
              <a:t>Dans </a:t>
            </a:r>
            <a:r>
              <a:rPr lang="fr-FR" sz="3200" dirty="0"/>
              <a:t>les deux systèmes l’Etat contrôle les produits, le matériel et la formation des personnels.        </a:t>
            </a:r>
          </a:p>
          <a:p>
            <a:r>
              <a:rPr lang="fr-FR" dirty="0"/>
              <a:t>         </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214290"/>
            <a:ext cx="8429684" cy="5016758"/>
          </a:xfrm>
          <a:prstGeom prst="rect">
            <a:avLst/>
          </a:prstGeom>
          <a:noFill/>
        </p:spPr>
        <p:txBody>
          <a:bodyPr wrap="square" rtlCol="0">
            <a:spAutoFit/>
          </a:bodyPr>
          <a:lstStyle/>
          <a:p>
            <a:r>
              <a:rPr lang="fr-FR" sz="3200" b="1" u="sng" dirty="0">
                <a:solidFill>
                  <a:srgbClr val="C00000"/>
                </a:solidFill>
                <a:effectLst>
                  <a:outerShdw blurRad="38100" dist="38100" dir="2700000" algn="tl">
                    <a:srgbClr val="000000">
                      <a:alpha val="43137"/>
                    </a:srgbClr>
                  </a:outerShdw>
                </a:effectLst>
              </a:rPr>
              <a:t>VII- Etude analytique de quelques systèmes de santé :</a:t>
            </a:r>
            <a:endParaRPr lang="fr-FR" sz="3200" dirty="0">
              <a:solidFill>
                <a:srgbClr val="C00000"/>
              </a:solidFill>
              <a:effectLst>
                <a:outerShdw blurRad="38100" dist="38100" dir="2700000" algn="tl">
                  <a:srgbClr val="000000">
                    <a:alpha val="43137"/>
                  </a:srgbClr>
                </a:outerShdw>
              </a:effectLst>
            </a:endParaRPr>
          </a:p>
          <a:p>
            <a:r>
              <a:rPr lang="fr-FR" sz="3200" b="1" dirty="0"/>
              <a:t>  </a:t>
            </a:r>
            <a:r>
              <a:rPr lang="fr-FR" sz="3200" b="1" i="1" dirty="0" smtClean="0">
                <a:solidFill>
                  <a:srgbClr val="C00000"/>
                </a:solidFill>
              </a:rPr>
              <a:t>1- </a:t>
            </a:r>
            <a:r>
              <a:rPr lang="fr-FR" sz="3200" b="1" i="1" dirty="0">
                <a:solidFill>
                  <a:srgbClr val="C00000"/>
                </a:solidFill>
              </a:rPr>
              <a:t>Le système américain :</a:t>
            </a:r>
            <a:endParaRPr lang="fr-FR" sz="3200" i="1" dirty="0">
              <a:solidFill>
                <a:srgbClr val="C00000"/>
              </a:solidFill>
            </a:endParaRPr>
          </a:p>
          <a:p>
            <a:pPr algn="just"/>
            <a:r>
              <a:rPr lang="fr-FR" sz="3200" b="1" dirty="0"/>
              <a:t> 	</a:t>
            </a:r>
            <a:r>
              <a:rPr lang="fr-FR" sz="3200" dirty="0"/>
              <a:t>Le</a:t>
            </a:r>
            <a:r>
              <a:rPr lang="fr-FR" sz="3200" b="1" dirty="0"/>
              <a:t> </a:t>
            </a:r>
            <a:r>
              <a:rPr lang="fr-FR" sz="3200" dirty="0"/>
              <a:t>système américain est un système décentralisé. Il n’existe pas de système obligatoire d’assurance sociale la population recourt à l’assurance privée à titre individuel ou par l’intermédiaire des </a:t>
            </a:r>
            <a:r>
              <a:rPr lang="fr-FR" sz="3200" dirty="0" smtClean="0"/>
              <a:t>employeurs.</a:t>
            </a:r>
            <a:endParaRPr lang="fr-FR" sz="3200" dirty="0"/>
          </a:p>
          <a:p>
            <a:pPr algn="just"/>
            <a:r>
              <a:rPr lang="fr-FR" sz="3200" dirty="0"/>
              <a:t> </a:t>
            </a:r>
          </a:p>
          <a:p>
            <a:r>
              <a:rPr lang="fr-FR" sz="3200" dirty="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643998" cy="6494085"/>
          </a:xfrm>
          <a:prstGeom prst="rect">
            <a:avLst/>
          </a:prstGeom>
          <a:noFill/>
        </p:spPr>
        <p:txBody>
          <a:bodyPr wrap="square" rtlCol="0">
            <a:spAutoFit/>
          </a:bodyPr>
          <a:lstStyle/>
          <a:p>
            <a:pPr algn="just"/>
            <a:r>
              <a:rPr lang="fr-FR" sz="3200" dirty="0" smtClean="0"/>
              <a:t>Il existe par ailleurs des programmes publics d’aide sociale.</a:t>
            </a:r>
          </a:p>
          <a:p>
            <a:pPr algn="just"/>
            <a:r>
              <a:rPr lang="fr-FR" sz="3200" b="1" dirty="0" err="1" smtClean="0">
                <a:solidFill>
                  <a:srgbClr val="C00000"/>
                </a:solidFill>
              </a:rPr>
              <a:t>Médicaid</a:t>
            </a:r>
            <a:r>
              <a:rPr lang="fr-FR" sz="3200" b="1" dirty="0" smtClean="0">
                <a:solidFill>
                  <a:srgbClr val="C00000"/>
                </a:solidFill>
              </a:rPr>
              <a:t> </a:t>
            </a:r>
            <a:r>
              <a:rPr lang="fr-FR" sz="3200" b="1" dirty="0" smtClean="0"/>
              <a:t>,</a:t>
            </a:r>
            <a:r>
              <a:rPr lang="fr-FR" sz="3200" dirty="0" smtClean="0"/>
              <a:t> destiné aux personnes dont les ressources sont inférieures au seuil de pauvreté, pris en charge par les états (25 millions d’individus). 11% de la population.</a:t>
            </a:r>
          </a:p>
          <a:p>
            <a:pPr algn="just"/>
            <a:r>
              <a:rPr lang="fr-FR" sz="3200" b="1" dirty="0" err="1" smtClean="0">
                <a:solidFill>
                  <a:srgbClr val="C00000"/>
                </a:solidFill>
              </a:rPr>
              <a:t>Médicare</a:t>
            </a:r>
            <a:r>
              <a:rPr lang="fr-FR" sz="3200" b="1" dirty="0" smtClean="0">
                <a:solidFill>
                  <a:srgbClr val="C00000"/>
                </a:solidFill>
              </a:rPr>
              <a:t>,</a:t>
            </a:r>
            <a:r>
              <a:rPr lang="fr-FR" sz="3200" dirty="0" smtClean="0"/>
              <a:t> programme financé par le gouvernement fédéral au moyen d’une taxe obligatoire sur les salaires, prend en charge les dépenses de santé des personnes âgées, des handicapés et des insuffisants rénaux : 13% de la population.</a:t>
            </a:r>
          </a:p>
          <a:p>
            <a:pPr algn="just"/>
            <a:endParaRPr lang="fr-FR" sz="3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0"/>
            <a:ext cx="8715436" cy="6494085"/>
          </a:xfrm>
          <a:prstGeom prst="rect">
            <a:avLst/>
          </a:prstGeom>
          <a:noFill/>
        </p:spPr>
        <p:txBody>
          <a:bodyPr wrap="square" rtlCol="0">
            <a:spAutoFit/>
          </a:bodyPr>
          <a:lstStyle/>
          <a:p>
            <a:pPr algn="just"/>
            <a:r>
              <a:rPr lang="fr-FR" sz="3200" b="1" i="1" dirty="0">
                <a:solidFill>
                  <a:srgbClr val="C00000"/>
                </a:solidFill>
              </a:rPr>
              <a:t>2- Le Royaume –Uni (NHS ; National Heath Service) Service national de santé :</a:t>
            </a:r>
            <a:endParaRPr lang="fr-FR" sz="3200" i="1" dirty="0">
              <a:solidFill>
                <a:srgbClr val="C00000"/>
              </a:solidFill>
            </a:endParaRPr>
          </a:p>
          <a:p>
            <a:pPr algn="just"/>
            <a:r>
              <a:rPr lang="fr-FR" sz="3200" b="1" dirty="0"/>
              <a:t> </a:t>
            </a:r>
            <a:endParaRPr lang="fr-FR" sz="3200" b="1" dirty="0" smtClean="0"/>
          </a:p>
          <a:p>
            <a:pPr algn="just"/>
            <a:r>
              <a:rPr lang="fr-FR" sz="3200" dirty="0" smtClean="0"/>
              <a:t>le </a:t>
            </a:r>
            <a:r>
              <a:rPr lang="fr-FR" sz="3200" dirty="0"/>
              <a:t>système britannique a été repris ensuite par plusieurs pays industrialisés ; Portugal, Suède, Italie, Islande, Danemark, Grèce, Nouvelle Zélande et Australie. Ses principes sont simples :   </a:t>
            </a:r>
          </a:p>
          <a:p>
            <a:pPr algn="just"/>
            <a:r>
              <a:rPr lang="fr-FR" sz="3200" dirty="0">
                <a:solidFill>
                  <a:srgbClr val="C00000"/>
                </a:solidFill>
                <a:effectLst>
                  <a:outerShdw blurRad="38100" dist="38100" dir="2700000" algn="tl">
                    <a:srgbClr val="000000">
                      <a:alpha val="43137"/>
                    </a:srgbClr>
                  </a:outerShdw>
                </a:effectLst>
              </a:rPr>
              <a:t>*</a:t>
            </a:r>
            <a:r>
              <a:rPr lang="fr-FR" sz="3200" dirty="0"/>
              <a:t> Système de sécurité sociale assurant à chaque citoyen ou résident du Royaume-Uni d’être soigné </a:t>
            </a:r>
            <a:r>
              <a:rPr lang="fr-FR" sz="3200" dirty="0" smtClean="0"/>
              <a:t>gratuitement sauf </a:t>
            </a:r>
            <a:r>
              <a:rPr lang="fr-FR" sz="3200" dirty="0"/>
              <a:t>les médicaments, l’ophtalmologie et la médecine dentaire pour lesquels existe un ticket </a:t>
            </a:r>
            <a:r>
              <a:rPr lang="fr-FR" sz="3200" dirty="0" smtClean="0"/>
              <a:t>modérateur.</a:t>
            </a:r>
            <a:endParaRPr lang="fr-FR" sz="3200" dirty="0"/>
          </a:p>
          <a:p>
            <a:pPr algn="just"/>
            <a:endParaRPr lang="fr-FR"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501122" cy="6001643"/>
          </a:xfrm>
          <a:prstGeom prst="rect">
            <a:avLst/>
          </a:prstGeom>
          <a:noFill/>
        </p:spPr>
        <p:txBody>
          <a:bodyPr wrap="square" rtlCol="0">
            <a:spAutoFit/>
          </a:bodyPr>
          <a:lstStyle/>
          <a:p>
            <a:pPr algn="just"/>
            <a:r>
              <a:rPr lang="fr-FR" sz="3200" dirty="0">
                <a:solidFill>
                  <a:srgbClr val="C00000"/>
                </a:solidFill>
                <a:effectLst>
                  <a:outerShdw blurRad="38100" dist="38100" dir="2700000" algn="tl">
                    <a:srgbClr val="000000">
                      <a:alpha val="43137"/>
                    </a:srgbClr>
                  </a:outerShdw>
                </a:effectLst>
              </a:rPr>
              <a:t>*</a:t>
            </a:r>
            <a:r>
              <a:rPr lang="fr-FR" sz="3200" dirty="0"/>
              <a:t> Le consommateur doit s’inscrire sur la liste d’un médecin généraliste(le choix est libre mais le changement demeure difficile).</a:t>
            </a:r>
          </a:p>
          <a:p>
            <a:pPr algn="just"/>
            <a:r>
              <a:rPr lang="fr-FR" sz="3200" dirty="0"/>
              <a:t> </a:t>
            </a:r>
          </a:p>
          <a:p>
            <a:pPr algn="just"/>
            <a:r>
              <a:rPr lang="fr-FR" sz="3200" dirty="0">
                <a:solidFill>
                  <a:srgbClr val="C00000"/>
                </a:solidFill>
                <a:effectLst>
                  <a:outerShdw blurRad="38100" dist="38100" dir="2700000" algn="tl">
                    <a:srgbClr val="000000">
                      <a:alpha val="43137"/>
                    </a:srgbClr>
                  </a:outerShdw>
                </a:effectLst>
              </a:rPr>
              <a:t>*</a:t>
            </a:r>
            <a:r>
              <a:rPr lang="fr-FR" sz="3200" dirty="0"/>
              <a:t> </a:t>
            </a:r>
            <a:r>
              <a:rPr lang="fr-FR" sz="3200" dirty="0" smtClean="0"/>
              <a:t>Liste </a:t>
            </a:r>
            <a:r>
              <a:rPr lang="fr-FR" sz="3200" dirty="0"/>
              <a:t>d’attente hospitalière pour les soins non  urgent. </a:t>
            </a:r>
          </a:p>
          <a:p>
            <a:pPr algn="just"/>
            <a:r>
              <a:rPr lang="fr-FR" sz="3200" dirty="0"/>
              <a:t> </a:t>
            </a:r>
          </a:p>
          <a:p>
            <a:pPr algn="just"/>
            <a:r>
              <a:rPr lang="fr-FR" sz="3200" dirty="0">
                <a:solidFill>
                  <a:srgbClr val="C00000"/>
                </a:solidFill>
                <a:effectLst>
                  <a:outerShdw blurRad="38100" dist="38100" dir="2700000" algn="tl">
                    <a:srgbClr val="000000">
                      <a:alpha val="43137"/>
                    </a:srgbClr>
                  </a:outerShdw>
                </a:effectLst>
              </a:rPr>
              <a:t>*</a:t>
            </a:r>
            <a:r>
              <a:rPr lang="fr-FR" sz="3200" dirty="0"/>
              <a:t> Planification de la production de soins région selon l’âge, le sexe et la pathologie régionale RAWP (Ressources Allocation </a:t>
            </a:r>
            <a:r>
              <a:rPr lang="fr-FR" sz="3200" dirty="0" err="1"/>
              <a:t>Working</a:t>
            </a:r>
            <a:r>
              <a:rPr lang="fr-FR" sz="3200" dirty="0"/>
              <a:t> Parking Party) ;</a:t>
            </a:r>
          </a:p>
          <a:p>
            <a:pPr algn="just"/>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14290"/>
            <a:ext cx="8643998" cy="7971413"/>
          </a:xfrm>
          <a:prstGeom prst="rect">
            <a:avLst/>
          </a:prstGeom>
          <a:noFill/>
        </p:spPr>
        <p:txBody>
          <a:bodyPr wrap="square" rtlCol="0">
            <a:spAutoFit/>
          </a:bodyPr>
          <a:lstStyle/>
          <a:p>
            <a:r>
              <a:rPr lang="fr-FR" sz="3200" b="1" i="1" dirty="0">
                <a:solidFill>
                  <a:srgbClr val="C00000"/>
                </a:solidFill>
              </a:rPr>
              <a:t>3- Le système allemand : </a:t>
            </a:r>
            <a:endParaRPr lang="fr-FR" sz="3200" b="1" i="1" dirty="0" smtClean="0">
              <a:solidFill>
                <a:srgbClr val="C00000"/>
              </a:solidFill>
            </a:endParaRPr>
          </a:p>
          <a:p>
            <a:pPr algn="just"/>
            <a:r>
              <a:rPr lang="fr-FR" sz="3200" dirty="0" smtClean="0"/>
              <a:t>L’Allemagne </a:t>
            </a:r>
            <a:r>
              <a:rPr lang="fr-FR" sz="3200" dirty="0"/>
              <a:t>fut le premier pays à instituer l’assurance maladie à l’initiative de </a:t>
            </a:r>
            <a:r>
              <a:rPr lang="fr-FR" sz="3200" dirty="0" err="1"/>
              <a:t>Bismark</a:t>
            </a:r>
            <a:r>
              <a:rPr lang="fr-FR" sz="3200" dirty="0"/>
              <a:t> en </a:t>
            </a:r>
            <a:r>
              <a:rPr lang="fr-FR" sz="3200" dirty="0" smtClean="0"/>
              <a:t>1883.</a:t>
            </a:r>
          </a:p>
          <a:p>
            <a:pPr algn="just"/>
            <a:r>
              <a:rPr lang="fr-FR" sz="3200" dirty="0"/>
              <a:t> </a:t>
            </a:r>
            <a:r>
              <a:rPr lang="fr-FR" sz="3200" dirty="0" smtClean="0">
                <a:solidFill>
                  <a:srgbClr val="C00000"/>
                </a:solidFill>
                <a:effectLst>
                  <a:outerShdw blurRad="38100" dist="38100" dir="2700000" algn="tl">
                    <a:srgbClr val="000000">
                      <a:alpha val="43137"/>
                    </a:srgbClr>
                  </a:outerShdw>
                </a:effectLst>
              </a:rPr>
              <a:t>→</a:t>
            </a:r>
            <a:r>
              <a:rPr lang="fr-FR" sz="3200" dirty="0" smtClean="0"/>
              <a:t> </a:t>
            </a:r>
            <a:r>
              <a:rPr lang="fr-FR" sz="3200" dirty="0"/>
              <a:t>Le financement des soins de santé est assuré par les caisses-maladie (cotisations des employeurs et des salariés) et par des assurances privées. </a:t>
            </a:r>
            <a:endParaRPr lang="fr-FR" sz="3200" dirty="0" smtClean="0"/>
          </a:p>
          <a:p>
            <a:pPr algn="just"/>
            <a:r>
              <a:rPr lang="fr-FR" sz="3200" dirty="0" smtClean="0">
                <a:solidFill>
                  <a:srgbClr val="C00000"/>
                </a:solidFill>
                <a:effectLst>
                  <a:outerShdw blurRad="38100" dist="38100" dir="2700000" algn="tl">
                    <a:srgbClr val="000000">
                      <a:alpha val="43137"/>
                    </a:srgbClr>
                  </a:outerShdw>
                </a:effectLst>
              </a:rPr>
              <a:t>→</a:t>
            </a:r>
            <a:r>
              <a:rPr lang="fr-FR" sz="3200" dirty="0" smtClean="0"/>
              <a:t> L’affiliation à une caisse-maladie publique est obligatoire pour les personnes ayant un revenu inférieur à un seuil définit par l’état. Les autres personnes sont libres ou non d’adhérer à ces caisses.</a:t>
            </a:r>
          </a:p>
          <a:p>
            <a:r>
              <a:rPr lang="fr-FR" sz="3200" dirty="0" smtClean="0"/>
              <a:t> </a:t>
            </a:r>
          </a:p>
          <a:p>
            <a:pPr algn="just"/>
            <a:endParaRPr lang="fr-FR" sz="3200" dirty="0"/>
          </a:p>
          <a:p>
            <a:pPr algn="just"/>
            <a:r>
              <a:rPr lang="fr-FR" sz="3200" dirty="0"/>
              <a:t>  </a:t>
            </a:r>
          </a:p>
          <a:p>
            <a:endParaRPr lang="fr-FR"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2844" y="428604"/>
            <a:ext cx="8715436" cy="8463855"/>
          </a:xfrm>
          <a:prstGeom prst="rect">
            <a:avLst/>
          </a:prstGeom>
          <a:noFill/>
        </p:spPr>
        <p:txBody>
          <a:bodyPr wrap="square" rtlCol="0">
            <a:spAutoFit/>
          </a:bodyPr>
          <a:lstStyle/>
          <a:p>
            <a:r>
              <a:rPr lang="fr-FR" sz="3200" dirty="0" smtClean="0">
                <a:solidFill>
                  <a:srgbClr val="C00000"/>
                </a:solidFill>
                <a:effectLst>
                  <a:outerShdw blurRad="38100" dist="38100" dir="2700000" algn="tl">
                    <a:srgbClr val="000000">
                      <a:alpha val="43137"/>
                    </a:srgbClr>
                  </a:outerShdw>
                </a:effectLst>
              </a:rPr>
              <a:t>→ </a:t>
            </a:r>
            <a:r>
              <a:rPr lang="fr-FR" sz="3200" dirty="0" smtClean="0"/>
              <a:t>Les adhérents payent une  partie  des   différents </a:t>
            </a:r>
          </a:p>
          <a:p>
            <a:r>
              <a:rPr lang="fr-FR" sz="3200" dirty="0"/>
              <a:t> </a:t>
            </a:r>
            <a:r>
              <a:rPr lang="fr-FR" sz="3200" dirty="0" smtClean="0"/>
              <a:t>   frais de soins(ticket modérateur).</a:t>
            </a:r>
          </a:p>
          <a:p>
            <a:pPr algn="just"/>
            <a:endParaRPr lang="fr-FR" sz="3200" dirty="0" smtClean="0">
              <a:solidFill>
                <a:srgbClr val="C00000"/>
              </a:solidFill>
              <a:effectLst>
                <a:outerShdw blurRad="38100" dist="38100" dir="2700000" algn="tl">
                  <a:srgbClr val="000000">
                    <a:alpha val="43137"/>
                  </a:srgbClr>
                </a:outerShdw>
              </a:effectLst>
            </a:endParaRPr>
          </a:p>
          <a:p>
            <a:pPr algn="just"/>
            <a:r>
              <a:rPr lang="fr-FR" sz="3200" dirty="0" smtClean="0">
                <a:solidFill>
                  <a:srgbClr val="C00000"/>
                </a:solidFill>
                <a:effectLst>
                  <a:outerShdw blurRad="38100" dist="38100" dir="2700000" algn="tl">
                    <a:srgbClr val="000000">
                      <a:alpha val="43137"/>
                    </a:srgbClr>
                  </a:outerShdw>
                </a:effectLst>
              </a:rPr>
              <a:t>→</a:t>
            </a:r>
            <a:r>
              <a:rPr lang="fr-FR" sz="3200" dirty="0" smtClean="0"/>
              <a:t> </a:t>
            </a:r>
            <a:r>
              <a:rPr lang="fr-FR" sz="3200" dirty="0"/>
              <a:t>Particularité de ce système de santé et la très nette séparation entre le système hospitalier et le secteur ambulatoire</a:t>
            </a:r>
            <a:r>
              <a:rPr lang="fr-FR" sz="3200" dirty="0" smtClean="0"/>
              <a:t>.</a:t>
            </a:r>
          </a:p>
          <a:p>
            <a:pPr algn="just"/>
            <a:r>
              <a:rPr lang="fr-FR" sz="3200" dirty="0" smtClean="0">
                <a:solidFill>
                  <a:srgbClr val="C00000"/>
                </a:solidFill>
                <a:effectLst>
                  <a:outerShdw blurRad="38100" dist="38100" dir="2700000" algn="tl">
                    <a:srgbClr val="000000">
                      <a:alpha val="43137"/>
                    </a:srgbClr>
                  </a:outerShdw>
                </a:effectLst>
              </a:rPr>
              <a:t>→</a:t>
            </a:r>
            <a:r>
              <a:rPr lang="fr-FR" sz="3200" dirty="0" smtClean="0"/>
              <a:t> Le secteur ambulatoire est entièrement privé. Tout dérapage sur la densité des prescriptions conduit à une baisse des rémunérations du médecin.</a:t>
            </a:r>
          </a:p>
          <a:p>
            <a:pPr algn="just"/>
            <a:r>
              <a:rPr lang="fr-FR" sz="3200" dirty="0" smtClean="0">
                <a:solidFill>
                  <a:srgbClr val="C00000"/>
                </a:solidFill>
                <a:effectLst>
                  <a:outerShdw blurRad="38100" dist="38100" dir="2700000" algn="tl">
                    <a:srgbClr val="000000">
                      <a:alpha val="43137"/>
                    </a:srgbClr>
                  </a:outerShdw>
                </a:effectLst>
              </a:rPr>
              <a:t>→</a:t>
            </a:r>
            <a:r>
              <a:rPr lang="fr-FR" sz="3200" dirty="0" smtClean="0"/>
              <a:t> Médicaments remboursés à 100% sur le prix de la formule générique. </a:t>
            </a:r>
          </a:p>
          <a:p>
            <a:pPr algn="just"/>
            <a:r>
              <a:rPr lang="fr-FR" sz="3200" dirty="0" smtClean="0"/>
              <a:t> </a:t>
            </a:r>
          </a:p>
          <a:p>
            <a:pPr algn="just"/>
            <a:endParaRPr lang="fr-FR" sz="3200" dirty="0"/>
          </a:p>
          <a:p>
            <a:r>
              <a:rPr lang="fr-FR" sz="3200" dirty="0"/>
              <a:t> </a:t>
            </a:r>
          </a:p>
          <a:p>
            <a:r>
              <a:rPr lang="fr-FR" sz="3200" dirty="0" smtClean="0"/>
              <a:t> </a:t>
            </a:r>
          </a:p>
          <a:p>
            <a:endParaRPr lang="fr-FR"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0"/>
            <a:ext cx="8643998" cy="6494085"/>
          </a:xfrm>
          <a:prstGeom prst="rect">
            <a:avLst/>
          </a:prstGeom>
          <a:noFill/>
        </p:spPr>
        <p:txBody>
          <a:bodyPr wrap="square" rtlCol="0">
            <a:spAutoFit/>
          </a:bodyPr>
          <a:lstStyle/>
          <a:p>
            <a:pPr algn="just"/>
            <a:r>
              <a:rPr lang="fr-FR" sz="3200" b="1" i="1" dirty="0">
                <a:solidFill>
                  <a:srgbClr val="C00000"/>
                </a:solidFill>
              </a:rPr>
              <a:t>4- Le système français : </a:t>
            </a:r>
            <a:endParaRPr lang="fr-FR" sz="3200" i="1" dirty="0">
              <a:solidFill>
                <a:srgbClr val="C00000"/>
              </a:solidFill>
            </a:endParaRPr>
          </a:p>
          <a:p>
            <a:pPr algn="just"/>
            <a:r>
              <a:rPr lang="fr-FR" sz="3200" b="1" dirty="0"/>
              <a:t> 	</a:t>
            </a:r>
            <a:r>
              <a:rPr lang="fr-FR" sz="3200" dirty="0"/>
              <a:t>Le système de santé français est un système mixte décentralisé </a:t>
            </a:r>
            <a:r>
              <a:rPr lang="fr-FR" sz="3200" dirty="0" smtClean="0"/>
              <a:t>par </a:t>
            </a:r>
            <a:r>
              <a:rPr lang="fr-FR" sz="3200" dirty="0"/>
              <a:t>certains aspects et centralisé par d’autres. </a:t>
            </a:r>
            <a:endParaRPr lang="fr-FR" sz="3200" dirty="0" smtClean="0"/>
          </a:p>
          <a:p>
            <a:pPr algn="just"/>
            <a:endParaRPr lang="fr-FR" sz="3200" dirty="0" smtClean="0"/>
          </a:p>
          <a:p>
            <a:pPr algn="just">
              <a:buClr>
                <a:srgbClr val="C00000"/>
              </a:buClr>
              <a:buFont typeface="Wingdings" pitchFamily="2" charset="2"/>
              <a:buChar char="Ø"/>
            </a:pPr>
            <a:r>
              <a:rPr lang="fr-FR" sz="3200" dirty="0" smtClean="0"/>
              <a:t> </a:t>
            </a:r>
            <a:r>
              <a:rPr lang="fr-FR" sz="3200" dirty="0"/>
              <a:t>Protection sociale de type sécurité sociale et assurance   ; </a:t>
            </a:r>
          </a:p>
          <a:p>
            <a:pPr algn="just"/>
            <a:r>
              <a:rPr lang="fr-FR" sz="3200" dirty="0"/>
              <a:t> </a:t>
            </a:r>
            <a:endParaRPr lang="fr-FR" sz="3200" dirty="0" smtClean="0"/>
          </a:p>
          <a:p>
            <a:pPr algn="just">
              <a:buClr>
                <a:srgbClr val="C00000"/>
              </a:buClr>
              <a:buFont typeface="Wingdings" pitchFamily="2" charset="2"/>
              <a:buChar char="Ø"/>
            </a:pPr>
            <a:r>
              <a:rPr lang="fr-FR" sz="3200" dirty="0" smtClean="0"/>
              <a:t> </a:t>
            </a:r>
            <a:r>
              <a:rPr lang="fr-FR" sz="3200" dirty="0"/>
              <a:t>Depuis l’an 2000, les personnes résidentes en </a:t>
            </a:r>
            <a:r>
              <a:rPr lang="fr-FR" sz="3200" dirty="0" smtClean="0"/>
              <a:t>dessous  </a:t>
            </a:r>
            <a:r>
              <a:rPr lang="fr-FR" sz="3200" dirty="0"/>
              <a:t>d’un </a:t>
            </a:r>
            <a:r>
              <a:rPr lang="fr-FR" sz="3200" dirty="0" smtClean="0"/>
              <a:t> seuil   de  revenu  </a:t>
            </a:r>
            <a:r>
              <a:rPr lang="fr-FR" sz="3200" dirty="0"/>
              <a:t>bénéficient </a:t>
            </a:r>
            <a:r>
              <a:rPr lang="fr-FR" sz="3200" dirty="0" smtClean="0"/>
              <a:t> de   </a:t>
            </a:r>
            <a:r>
              <a:rPr lang="fr-FR" sz="3200" dirty="0"/>
              <a:t>la </a:t>
            </a:r>
          </a:p>
          <a:p>
            <a:pPr algn="just"/>
            <a:r>
              <a:rPr lang="fr-FR" sz="3200" dirty="0"/>
              <a:t>   prise en charge gratuite d’une assurance complémentaire de leur choix ;</a:t>
            </a:r>
          </a:p>
          <a:p>
            <a:pPr algn="just"/>
            <a:endParaRPr lang="fr-F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357166"/>
            <a:ext cx="8501122" cy="5139869"/>
          </a:xfrm>
          <a:prstGeom prst="rect">
            <a:avLst/>
          </a:prstGeom>
          <a:noFill/>
        </p:spPr>
        <p:txBody>
          <a:bodyPr wrap="square" rtlCol="0">
            <a:spAutoFit/>
          </a:bodyPr>
          <a:lstStyle/>
          <a:p>
            <a:endParaRPr lang="fr-FR" sz="3600" b="1" dirty="0" smtClean="0">
              <a:solidFill>
                <a:srgbClr val="FF0000"/>
              </a:solidFill>
              <a:effectLst>
                <a:outerShdw blurRad="38100" dist="38100" dir="2700000" algn="tl">
                  <a:srgbClr val="000000">
                    <a:alpha val="43137"/>
                  </a:srgbClr>
                </a:outerShdw>
              </a:effectLst>
            </a:endParaRPr>
          </a:p>
          <a:p>
            <a:endParaRPr lang="fr-FR" b="1" dirty="0" smtClean="0"/>
          </a:p>
          <a:p>
            <a:r>
              <a:rPr lang="fr-FR" b="1" dirty="0"/>
              <a:t> </a:t>
            </a:r>
            <a:endParaRPr lang="fr-FR" dirty="0"/>
          </a:p>
          <a:p>
            <a:r>
              <a:rPr lang="fr-FR" sz="3200" b="1" dirty="0"/>
              <a:t> </a:t>
            </a:r>
            <a:r>
              <a:rPr lang="fr-FR" sz="3200" b="1" u="sng" dirty="0" smtClean="0">
                <a:solidFill>
                  <a:srgbClr val="C00000"/>
                </a:solidFill>
              </a:rPr>
              <a:t>Objectifs</a:t>
            </a:r>
            <a:r>
              <a:rPr lang="fr-FR" sz="3200" b="1" dirty="0" smtClean="0">
                <a:solidFill>
                  <a:srgbClr val="C00000"/>
                </a:solidFill>
              </a:rPr>
              <a:t> :</a:t>
            </a:r>
          </a:p>
          <a:p>
            <a:endParaRPr lang="fr-FR" sz="3200" dirty="0" smtClean="0">
              <a:solidFill>
                <a:srgbClr val="C00000"/>
              </a:solidFill>
            </a:endParaRPr>
          </a:p>
          <a:p>
            <a:pPr>
              <a:buClr>
                <a:srgbClr val="C00000"/>
              </a:buClr>
              <a:buFont typeface="Wingdings" pitchFamily="2" charset="2"/>
              <a:buChar char="Ø"/>
            </a:pPr>
            <a:r>
              <a:rPr lang="fr-FR" sz="3200" b="1" dirty="0" smtClean="0"/>
              <a:t> Comprendre qu’est-ce qu’un système de santé.</a:t>
            </a:r>
          </a:p>
          <a:p>
            <a:pPr>
              <a:buClr>
                <a:srgbClr val="C00000"/>
              </a:buClr>
              <a:buFont typeface="Wingdings" pitchFamily="2" charset="2"/>
              <a:buChar char="Ø"/>
            </a:pPr>
            <a:r>
              <a:rPr lang="fr-FR" sz="3200" b="1" dirty="0" smtClean="0"/>
              <a:t> Comprendre comment un pays choisi son système de santé.</a:t>
            </a:r>
          </a:p>
          <a:p>
            <a:pPr>
              <a:buClr>
                <a:srgbClr val="C00000"/>
              </a:buClr>
              <a:buFont typeface="Wingdings" pitchFamily="2" charset="2"/>
              <a:buChar char="Ø"/>
            </a:pPr>
            <a:r>
              <a:rPr lang="fr-FR" sz="3200" b="1" dirty="0" smtClean="0"/>
              <a:t> Connaitre la place du médecin dans le système de santé de son pays.</a:t>
            </a:r>
          </a:p>
          <a:p>
            <a:pPr algn="just">
              <a:buClr>
                <a:srgbClr val="C00000"/>
              </a:buClr>
            </a:pPr>
            <a:r>
              <a:rPr lang="fr-FR" sz="3200" b="1" dirty="0"/>
              <a:t> </a:t>
            </a:r>
            <a:r>
              <a:rPr lang="fr-FR" sz="3200" b="1" dirty="0" smtClean="0"/>
              <a:t> </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643998" cy="4524315"/>
          </a:xfrm>
          <a:prstGeom prst="rect">
            <a:avLst/>
          </a:prstGeom>
          <a:noFill/>
        </p:spPr>
        <p:txBody>
          <a:bodyPr wrap="square" rtlCol="0">
            <a:spAutoFit/>
          </a:bodyPr>
          <a:lstStyle/>
          <a:p>
            <a:pPr algn="just">
              <a:buClr>
                <a:srgbClr val="C00000"/>
              </a:buClr>
              <a:buFont typeface="Wingdings" pitchFamily="2" charset="2"/>
              <a:buChar char="Ø"/>
            </a:pPr>
            <a:r>
              <a:rPr lang="fr-FR" sz="3200" dirty="0"/>
              <a:t> </a:t>
            </a:r>
            <a:r>
              <a:rPr lang="fr-FR" sz="3200" dirty="0" smtClean="0"/>
              <a:t> Tout les </a:t>
            </a:r>
            <a:r>
              <a:rPr lang="fr-FR" sz="3200" dirty="0"/>
              <a:t>médecins </a:t>
            </a:r>
            <a:r>
              <a:rPr lang="fr-FR" sz="3200" dirty="0" smtClean="0"/>
              <a:t>sont conventionnés avec   l’assurance maladie qui fixe le montant de leurs   honoraires.. </a:t>
            </a:r>
            <a:endParaRPr lang="fr-FR" sz="3200" dirty="0"/>
          </a:p>
          <a:p>
            <a:r>
              <a:rPr lang="fr-FR" sz="3200" dirty="0"/>
              <a:t> </a:t>
            </a:r>
          </a:p>
          <a:p>
            <a:pPr algn="just">
              <a:buClr>
                <a:srgbClr val="C00000"/>
              </a:buClr>
              <a:buFont typeface="Wingdings" pitchFamily="2" charset="2"/>
              <a:buChar char="Ø"/>
            </a:pPr>
            <a:r>
              <a:rPr lang="fr-FR" sz="3200" dirty="0" smtClean="0"/>
              <a:t> Depuis 1994, la convention des médecins des médecins a instauré une régulation dite « médicalisée » des dépenses de soins basée entre autres sur des références médicales opposables(RMO) . </a:t>
            </a:r>
            <a:endParaRPr lang="fr-FR"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85728"/>
            <a:ext cx="8643998" cy="7478970"/>
          </a:xfrm>
          <a:prstGeom prst="rect">
            <a:avLst/>
          </a:prstGeom>
          <a:noFill/>
        </p:spPr>
        <p:txBody>
          <a:bodyPr wrap="square" rtlCol="0">
            <a:spAutoFit/>
          </a:bodyPr>
          <a:lstStyle/>
          <a:p>
            <a:pPr algn="just"/>
            <a:r>
              <a:rPr lang="fr-FR" sz="3200" dirty="0" smtClean="0"/>
              <a:t>Ces références, établies par des comités expert, indiquent aux médecins ce qui ne doit pas être prescrit dans des cas précis, sauf exception dument motivée. Le non respect des RMO fait l’objet d’une pénalisation financière.</a:t>
            </a:r>
          </a:p>
          <a:p>
            <a:pPr algn="just">
              <a:buClr>
                <a:srgbClr val="C00000"/>
              </a:buClr>
              <a:buFont typeface="Wingdings" pitchFamily="2" charset="2"/>
              <a:buChar char="Ø"/>
            </a:pPr>
            <a:r>
              <a:rPr lang="fr-FR" sz="3200" dirty="0" smtClean="0"/>
              <a:t> </a:t>
            </a:r>
            <a:r>
              <a:rPr lang="fr-FR" sz="3200" dirty="0"/>
              <a:t>Pratique du tiers-payant : le patient a, dans ce cas ,la possibilité de ne payer au pharmacien </a:t>
            </a:r>
            <a:r>
              <a:rPr lang="fr-FR" sz="3200" dirty="0" smtClean="0"/>
              <a:t>  </a:t>
            </a:r>
            <a:r>
              <a:rPr lang="fr-FR" sz="3200" dirty="0"/>
              <a:t>que la partie à sa charge, l’autre partie étant directement payée au pharmacien par la caisse</a:t>
            </a:r>
            <a:r>
              <a:rPr lang="fr-FR" sz="3200" dirty="0" smtClean="0"/>
              <a:t>.</a:t>
            </a:r>
          </a:p>
          <a:p>
            <a:pPr algn="just"/>
            <a:r>
              <a:rPr lang="fr-FR" sz="3200" dirty="0" smtClean="0"/>
              <a:t>Tous les médecins  sont obligés de suivre une formation médicale continue.</a:t>
            </a:r>
          </a:p>
          <a:p>
            <a:pPr algn="just"/>
            <a:r>
              <a:rPr lang="fr-FR" sz="3200" dirty="0" smtClean="0"/>
              <a:t> </a:t>
            </a:r>
          </a:p>
          <a:p>
            <a:pPr algn="just">
              <a:buClr>
                <a:srgbClr val="C00000"/>
              </a:buClr>
              <a:buFont typeface="Wingdings" pitchFamily="2" charset="2"/>
              <a:buChar char="Ø"/>
            </a:pPr>
            <a:endParaRPr lang="fr-FR" sz="3200" dirty="0"/>
          </a:p>
          <a:p>
            <a:pPr algn="just"/>
            <a:endParaRPr lang="fr-FR" sz="3200" dirty="0" smtClean="0"/>
          </a:p>
          <a:p>
            <a:pPr algn="just"/>
            <a:endParaRPr lang="fr-F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14290"/>
            <a:ext cx="8858280" cy="6278642"/>
          </a:xfrm>
          <a:prstGeom prst="rect">
            <a:avLst/>
          </a:prstGeom>
          <a:noFill/>
        </p:spPr>
        <p:txBody>
          <a:bodyPr wrap="square" rtlCol="0">
            <a:spAutoFit/>
          </a:bodyPr>
          <a:lstStyle/>
          <a:p>
            <a:pPr algn="just"/>
            <a:r>
              <a:rPr lang="fr-FR" sz="3200" b="1" i="1" dirty="0">
                <a:solidFill>
                  <a:srgbClr val="C00000"/>
                </a:solidFill>
                <a:effectLst>
                  <a:outerShdw blurRad="38100" dist="38100" dir="2700000" algn="tl">
                    <a:srgbClr val="000000">
                      <a:alpha val="43137"/>
                    </a:srgbClr>
                  </a:outerShdw>
                </a:effectLst>
              </a:rPr>
              <a:t>5- Le système de santé algérien : </a:t>
            </a:r>
            <a:endParaRPr lang="fr-FR" sz="3200" i="1" dirty="0">
              <a:solidFill>
                <a:srgbClr val="C00000"/>
              </a:solidFill>
              <a:effectLst>
                <a:outerShdw blurRad="38100" dist="38100" dir="2700000" algn="tl">
                  <a:srgbClr val="000000">
                    <a:alpha val="43137"/>
                  </a:srgbClr>
                </a:outerShdw>
              </a:effectLst>
            </a:endParaRPr>
          </a:p>
          <a:p>
            <a:pPr algn="just">
              <a:buClr>
                <a:srgbClr val="C00000"/>
              </a:buClr>
              <a:buFont typeface="Wingdings" pitchFamily="2" charset="2"/>
              <a:buChar char="Ø"/>
            </a:pPr>
            <a:r>
              <a:rPr lang="fr-FR" sz="3200" b="1" dirty="0"/>
              <a:t> </a:t>
            </a:r>
            <a:r>
              <a:rPr lang="fr-FR" sz="3200" dirty="0" smtClean="0"/>
              <a:t>Le </a:t>
            </a:r>
            <a:r>
              <a:rPr lang="fr-FR" sz="3200" dirty="0"/>
              <a:t>système de santé en Algérie est un système hybride. A côté d’un secteur public disposant du monopole des structures lourdes et ayant un réseau dense d’unité de soins de base, il existe un système d’assurance maladie couvrant des activités de cabinets privés, de centre médico-sociaux </a:t>
            </a:r>
            <a:r>
              <a:rPr lang="fr-FR" sz="3200" dirty="0" smtClean="0"/>
              <a:t>et des </a:t>
            </a:r>
            <a:r>
              <a:rPr lang="fr-FR" sz="3200" dirty="0"/>
              <a:t>cliniques privées.</a:t>
            </a:r>
          </a:p>
          <a:p>
            <a:pPr algn="just">
              <a:buClr>
                <a:srgbClr val="C00000"/>
              </a:buClr>
              <a:buFont typeface="Wingdings" pitchFamily="2" charset="2"/>
              <a:buChar char="Ø"/>
            </a:pPr>
            <a:r>
              <a:rPr lang="fr-FR" sz="3200" dirty="0" smtClean="0"/>
              <a:t>   Les </a:t>
            </a:r>
            <a:r>
              <a:rPr lang="fr-FR" sz="3200" dirty="0"/>
              <a:t>ressources financières proviennent essentiellement du budget de l’état (Trésor public/fiscalité), des caisses et organisme de sécurité sociale (CNAS, CASNOS) et des ménages.</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42852"/>
            <a:ext cx="8501122" cy="7263527"/>
          </a:xfrm>
          <a:prstGeom prst="rect">
            <a:avLst/>
          </a:prstGeom>
          <a:noFill/>
        </p:spPr>
        <p:txBody>
          <a:bodyPr wrap="square" rtlCol="0">
            <a:spAutoFit/>
          </a:bodyPr>
          <a:lstStyle/>
          <a:p>
            <a:pPr algn="just"/>
            <a:r>
              <a:rPr lang="fr-FR" sz="3200" dirty="0"/>
              <a:t>La loi de finance 1992 a organisé des relations contractuelles entre les structures sanitaires et les organismes de sécurité sociale. Les structures sanitaires sont remboursées sur la base de prix de journée fixée annuellement à environ 30% des dépenses totales des structures de santé publique.</a:t>
            </a:r>
          </a:p>
          <a:p>
            <a:pPr algn="just">
              <a:buClr>
                <a:srgbClr val="C00000"/>
              </a:buClr>
              <a:buFont typeface="Wingdings" pitchFamily="2" charset="2"/>
              <a:buChar char="Ø"/>
            </a:pPr>
            <a:r>
              <a:rPr lang="fr-FR" sz="3200" dirty="0"/>
              <a:t> </a:t>
            </a:r>
            <a:r>
              <a:rPr lang="fr-FR" sz="3200" dirty="0" smtClean="0"/>
              <a:t> </a:t>
            </a:r>
            <a:r>
              <a:rPr lang="fr-FR" sz="3200" dirty="0"/>
              <a:t>Les personnes indigentes sont prises en charge par l’état 85% et les collectivités locales (caisses de solidarité des wilayas et les communes) 15%.</a:t>
            </a:r>
          </a:p>
          <a:p>
            <a:pPr algn="just"/>
            <a:r>
              <a:rPr lang="fr-FR" sz="3200" dirty="0"/>
              <a:t> </a:t>
            </a:r>
          </a:p>
          <a:p>
            <a:pPr lvl="0" algn="just">
              <a:buClr>
                <a:srgbClr val="C00000"/>
              </a:buClr>
              <a:buFont typeface="Wingdings" pitchFamily="2" charset="2"/>
              <a:buChar char="Ø"/>
            </a:pPr>
            <a:r>
              <a:rPr lang="fr-FR" sz="3200" dirty="0" smtClean="0"/>
              <a:t> Les </a:t>
            </a:r>
            <a:r>
              <a:rPr lang="fr-FR" sz="3200" dirty="0"/>
              <a:t>dépenses de prévention, de formation, de recherche médicale sont à la charge de l’état.</a:t>
            </a:r>
          </a:p>
          <a:p>
            <a:pPr algn="just"/>
            <a:r>
              <a:rPr lang="fr-FR" sz="3200" dirty="0"/>
              <a:t> </a:t>
            </a: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2844" y="357166"/>
            <a:ext cx="8786874" cy="6771084"/>
          </a:xfrm>
          <a:prstGeom prst="rect">
            <a:avLst/>
          </a:prstGeom>
          <a:noFill/>
        </p:spPr>
        <p:txBody>
          <a:bodyPr wrap="square" rtlCol="0">
            <a:spAutoFit/>
          </a:bodyPr>
          <a:lstStyle/>
          <a:p>
            <a:r>
              <a:rPr lang="fr-FR" sz="3200" b="1" dirty="0">
                <a:solidFill>
                  <a:srgbClr val="C00000"/>
                </a:solidFill>
                <a:effectLst>
                  <a:outerShdw blurRad="38100" dist="38100" dir="2700000" algn="tl">
                    <a:srgbClr val="000000">
                      <a:alpha val="43137"/>
                    </a:srgbClr>
                  </a:outerShdw>
                </a:effectLst>
              </a:rPr>
              <a:t> </a:t>
            </a:r>
            <a:r>
              <a:rPr lang="fr-FR" sz="3200" b="1" u="sng" dirty="0">
                <a:solidFill>
                  <a:srgbClr val="C00000"/>
                </a:solidFill>
                <a:effectLst>
                  <a:outerShdw blurRad="38100" dist="38100" dir="2700000" algn="tl">
                    <a:srgbClr val="000000">
                      <a:alpha val="43137"/>
                    </a:srgbClr>
                  </a:outerShdw>
                </a:effectLst>
              </a:rPr>
              <a:t>Bibliographie</a:t>
            </a:r>
            <a:r>
              <a:rPr lang="fr-FR" sz="3200" b="1" dirty="0">
                <a:solidFill>
                  <a:srgbClr val="C00000"/>
                </a:solidFill>
                <a:effectLst>
                  <a:outerShdw blurRad="38100" dist="38100" dir="2700000" algn="tl">
                    <a:srgbClr val="000000">
                      <a:alpha val="43137"/>
                    </a:srgbClr>
                  </a:outerShdw>
                </a:effectLst>
              </a:rPr>
              <a:t> :</a:t>
            </a:r>
            <a:r>
              <a:rPr lang="fr-FR" sz="3200" b="1" u="sng" dirty="0">
                <a:solidFill>
                  <a:srgbClr val="C00000"/>
                </a:solidFill>
                <a:effectLst>
                  <a:outerShdw blurRad="38100" dist="38100" dir="2700000" algn="tl">
                    <a:srgbClr val="000000">
                      <a:alpha val="43137"/>
                    </a:srgbClr>
                  </a:outerShdw>
                </a:effectLst>
              </a:rPr>
              <a:t> </a:t>
            </a:r>
            <a:endParaRPr lang="fr-FR" sz="3200" dirty="0">
              <a:solidFill>
                <a:srgbClr val="C00000"/>
              </a:solidFill>
              <a:effectLst>
                <a:outerShdw blurRad="38100" dist="38100" dir="2700000" algn="tl">
                  <a:srgbClr val="000000">
                    <a:alpha val="43137"/>
                  </a:srgbClr>
                </a:outerShdw>
              </a:effectLst>
            </a:endParaRPr>
          </a:p>
          <a:p>
            <a:r>
              <a:rPr lang="fr-FR" b="1" dirty="0"/>
              <a:t> </a:t>
            </a:r>
            <a:endParaRPr lang="fr-FR" dirty="0"/>
          </a:p>
          <a:p>
            <a:r>
              <a:rPr lang="fr-FR" sz="2400" dirty="0"/>
              <a:t>- </a:t>
            </a:r>
            <a:r>
              <a:rPr lang="fr-FR" sz="2400" dirty="0" err="1"/>
              <a:t>Beresniak</a:t>
            </a:r>
            <a:r>
              <a:rPr lang="fr-FR" sz="2400" dirty="0"/>
              <a:t> A. , </a:t>
            </a:r>
            <a:r>
              <a:rPr lang="fr-FR" sz="2400" dirty="0" err="1"/>
              <a:t>Duru</a:t>
            </a:r>
            <a:r>
              <a:rPr lang="fr-FR" sz="2400" dirty="0"/>
              <a:t> G. et </a:t>
            </a:r>
            <a:r>
              <a:rPr lang="fr-FR" sz="2400" dirty="0" err="1"/>
              <a:t>Coll</a:t>
            </a:r>
            <a:r>
              <a:rPr lang="fr-FR" sz="2400" dirty="0"/>
              <a:t>- Economie de la santé – Ed. Masson/Paris 1997- 4èmes </a:t>
            </a:r>
            <a:r>
              <a:rPr lang="fr-FR" sz="2400" dirty="0" smtClean="0"/>
              <a:t>.   </a:t>
            </a:r>
            <a:r>
              <a:rPr lang="fr-FR" sz="2400" dirty="0"/>
              <a:t>Edition, 184 pages.</a:t>
            </a:r>
          </a:p>
          <a:p>
            <a:r>
              <a:rPr lang="fr-FR" sz="2400" dirty="0"/>
              <a:t> </a:t>
            </a:r>
          </a:p>
          <a:p>
            <a:r>
              <a:rPr lang="fr-FR" sz="2400" dirty="0"/>
              <a:t>- Chevallier J. , Belleville A.M., </a:t>
            </a:r>
            <a:r>
              <a:rPr lang="fr-FR" sz="2400" dirty="0" err="1"/>
              <a:t>Bientz</a:t>
            </a:r>
            <a:r>
              <a:rPr lang="fr-FR" sz="2400" dirty="0"/>
              <a:t> M., Jolly D. – Initiation à l’économie de la santé.</a:t>
            </a:r>
          </a:p>
          <a:p>
            <a:r>
              <a:rPr lang="fr-FR" sz="2400" dirty="0"/>
              <a:t>   Les cahiers de médecine préventive et sociale. </a:t>
            </a:r>
            <a:r>
              <a:rPr lang="fr-FR" sz="2400" dirty="0" err="1"/>
              <a:t>MaloîneS.R</a:t>
            </a:r>
            <a:r>
              <a:rPr lang="fr-FR" sz="2400" dirty="0"/>
              <a:t>. Editeur Paris 181 pages </a:t>
            </a:r>
            <a:r>
              <a:rPr lang="fr-FR" sz="2400" dirty="0" smtClean="0"/>
              <a:t>.    </a:t>
            </a:r>
            <a:r>
              <a:rPr lang="fr-FR" sz="2400" dirty="0"/>
              <a:t>77- 203.</a:t>
            </a:r>
          </a:p>
          <a:p>
            <a:r>
              <a:rPr lang="fr-FR" sz="2400" dirty="0"/>
              <a:t> </a:t>
            </a:r>
          </a:p>
          <a:p>
            <a:r>
              <a:rPr lang="fr-FR" sz="2400" dirty="0"/>
              <a:t>- Les cahiers de la réforme – santé et sécurité sociale, ENAG/ Editions Alger 1990 </a:t>
            </a:r>
            <a:r>
              <a:rPr lang="fr-FR" sz="2400" dirty="0" smtClean="0"/>
              <a:t>2ème  </a:t>
            </a:r>
            <a:r>
              <a:rPr lang="fr-FR" sz="2400" dirty="0"/>
              <a:t>Edition page 61 – 132.</a:t>
            </a:r>
          </a:p>
          <a:p>
            <a:r>
              <a:rPr lang="fr-FR" sz="2400" dirty="0"/>
              <a:t> </a:t>
            </a:r>
          </a:p>
          <a:p>
            <a:r>
              <a:rPr lang="fr-FR" sz="2400" dirty="0"/>
              <a:t>- </a:t>
            </a:r>
            <a:r>
              <a:rPr lang="fr-FR" sz="2400" dirty="0" err="1"/>
              <a:t>Pelicier</a:t>
            </a:r>
            <a:r>
              <a:rPr lang="fr-FR" sz="2400" dirty="0"/>
              <a:t> Y., Mouchez Ph. – Abrégé de sociologie et économie médicale. Masson et Cie </a:t>
            </a:r>
          </a:p>
          <a:p>
            <a:r>
              <a:rPr lang="fr-FR" sz="2400" dirty="0"/>
              <a:t>   Editeurs Paris 1973. page 109 – 161.</a:t>
            </a:r>
          </a:p>
          <a:p>
            <a:r>
              <a:rPr lang="fr-FR" sz="2400" dirty="0"/>
              <a:t> </a:t>
            </a:r>
          </a:p>
          <a:p>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285728"/>
            <a:ext cx="8215370" cy="6771084"/>
          </a:xfrm>
          <a:prstGeom prst="rect">
            <a:avLst/>
          </a:prstGeom>
          <a:noFill/>
        </p:spPr>
        <p:txBody>
          <a:bodyPr wrap="square" rtlCol="0">
            <a:spAutoFit/>
          </a:bodyPr>
          <a:lstStyle/>
          <a:p>
            <a:r>
              <a:rPr lang="fr-FR" sz="3200" b="1" u="sng" dirty="0">
                <a:solidFill>
                  <a:srgbClr val="C00000"/>
                </a:solidFill>
              </a:rPr>
              <a:t>I- Introduction</a:t>
            </a:r>
            <a:r>
              <a:rPr lang="fr-FR" sz="3200" b="1" dirty="0">
                <a:solidFill>
                  <a:srgbClr val="C00000"/>
                </a:solidFill>
              </a:rPr>
              <a:t> :</a:t>
            </a:r>
            <a:endParaRPr lang="fr-FR" sz="3200" dirty="0">
              <a:solidFill>
                <a:srgbClr val="C00000"/>
              </a:solidFill>
            </a:endParaRPr>
          </a:p>
          <a:p>
            <a:r>
              <a:rPr lang="fr-FR" sz="3200" b="1" dirty="0">
                <a:solidFill>
                  <a:srgbClr val="C00000"/>
                </a:solidFill>
              </a:rPr>
              <a:t> </a:t>
            </a:r>
            <a:endParaRPr lang="fr-FR" sz="3200" dirty="0">
              <a:solidFill>
                <a:srgbClr val="C00000"/>
              </a:solidFill>
            </a:endParaRPr>
          </a:p>
          <a:p>
            <a:pPr algn="just"/>
            <a:r>
              <a:rPr lang="fr-FR" sz="3200" b="1" dirty="0"/>
              <a:t>	</a:t>
            </a:r>
            <a:r>
              <a:rPr lang="fr-FR" sz="3200" dirty="0"/>
              <a:t>- Aujourd’hui, rares sont les pays qui peuvent  se satisfaire de leur système de santé quel que soit le niveau économique auquel ils sont parvenus, ils se heurtent à des problèmes exorbitants de financement. C’est pourquoi, à travers le monde sont entreprise des politiques de mise en place d’un système de santé susceptible de répondre aux exigences des populations, tout en tenant compte des contraintes socio-économiques des pays. </a:t>
            </a:r>
          </a:p>
          <a:p>
            <a:pPr algn="just"/>
            <a:r>
              <a:rPr lang="fr-FR" sz="3200" dirty="0"/>
              <a:t> </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14290"/>
            <a:ext cx="8643998" cy="6278642"/>
          </a:xfrm>
          <a:prstGeom prst="rect">
            <a:avLst/>
          </a:prstGeom>
          <a:noFill/>
        </p:spPr>
        <p:txBody>
          <a:bodyPr wrap="square" rtlCol="0">
            <a:spAutoFit/>
          </a:bodyPr>
          <a:lstStyle/>
          <a:p>
            <a:r>
              <a:rPr lang="fr-FR" sz="3200" b="1" u="sng" dirty="0">
                <a:solidFill>
                  <a:srgbClr val="C00000"/>
                </a:solidFill>
              </a:rPr>
              <a:t>Définition : </a:t>
            </a:r>
            <a:endParaRPr lang="fr-FR" sz="3200" dirty="0">
              <a:solidFill>
                <a:srgbClr val="C00000"/>
              </a:solidFill>
            </a:endParaRPr>
          </a:p>
          <a:p>
            <a:r>
              <a:rPr lang="fr-FR" sz="3200" dirty="0"/>
              <a:t> </a:t>
            </a:r>
          </a:p>
          <a:p>
            <a:pPr algn="just">
              <a:buClr>
                <a:srgbClr val="C00000"/>
              </a:buClr>
              <a:buFont typeface="Wingdings" pitchFamily="2" charset="2"/>
              <a:buChar char="Ø"/>
            </a:pPr>
            <a:r>
              <a:rPr lang="fr-FR" sz="3200" dirty="0"/>
              <a:t>	</a:t>
            </a:r>
            <a:r>
              <a:rPr lang="fr-FR" sz="3200" dirty="0" smtClean="0"/>
              <a:t> </a:t>
            </a:r>
            <a:r>
              <a:rPr lang="fr-FR" sz="3200" dirty="0"/>
              <a:t>Le système de santé peut être défini comme l’ensemble des moyens (organisationnels, humains structurels, financiers) destinés à réaliser les objectifs d’une politique de santé.</a:t>
            </a:r>
          </a:p>
          <a:p>
            <a:pPr algn="just"/>
            <a:r>
              <a:rPr lang="fr-FR" sz="3200" dirty="0"/>
              <a:t> </a:t>
            </a:r>
          </a:p>
          <a:p>
            <a:pPr algn="just">
              <a:buClr>
                <a:srgbClr val="C00000"/>
              </a:buClr>
              <a:buFont typeface="Wingdings" pitchFamily="2" charset="2"/>
              <a:buChar char="Ø"/>
            </a:pPr>
            <a:r>
              <a:rPr lang="fr-FR" sz="3200" dirty="0"/>
              <a:t>	</a:t>
            </a:r>
            <a:r>
              <a:rPr lang="fr-FR" sz="3200" dirty="0" smtClean="0"/>
              <a:t>  </a:t>
            </a:r>
            <a:r>
              <a:rPr lang="fr-FR" sz="3200" dirty="0"/>
              <a:t>C’est l’organisation qui contribue à la prévention (éviter ou  réduire le nombre et la gravité des maladies ou accidents), la restauration de la santé (soins donnés aux malades) et à la santé publique (promotion de la santé et IEC).	</a:t>
            </a:r>
          </a:p>
          <a:p>
            <a:pPr algn="just"/>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85728"/>
            <a:ext cx="8572560" cy="7478970"/>
          </a:xfrm>
          <a:prstGeom prst="rect">
            <a:avLst/>
          </a:prstGeom>
          <a:noFill/>
        </p:spPr>
        <p:txBody>
          <a:bodyPr wrap="square" rtlCol="0">
            <a:spAutoFit/>
          </a:bodyPr>
          <a:lstStyle/>
          <a:p>
            <a:r>
              <a:rPr lang="fr-FR" sz="3200" b="1" u="sng" dirty="0">
                <a:solidFill>
                  <a:srgbClr val="C00000"/>
                </a:solidFill>
              </a:rPr>
              <a:t>II- </a:t>
            </a:r>
            <a:r>
              <a:rPr lang="fr-FR" sz="3200" b="1" u="sng" dirty="0" smtClean="0">
                <a:solidFill>
                  <a:srgbClr val="C00000"/>
                </a:solidFill>
              </a:rPr>
              <a:t>Composantes d’un </a:t>
            </a:r>
            <a:r>
              <a:rPr lang="fr-FR" sz="3200" b="1" u="sng" dirty="0">
                <a:solidFill>
                  <a:srgbClr val="C00000"/>
                </a:solidFill>
              </a:rPr>
              <a:t>système de santé</a:t>
            </a:r>
            <a:r>
              <a:rPr lang="fr-FR" sz="3200" b="1" dirty="0">
                <a:solidFill>
                  <a:srgbClr val="C00000"/>
                </a:solidFill>
              </a:rPr>
              <a:t> :</a:t>
            </a:r>
            <a:endParaRPr lang="fr-FR" sz="3200" dirty="0">
              <a:solidFill>
                <a:srgbClr val="C00000"/>
              </a:solidFill>
            </a:endParaRPr>
          </a:p>
          <a:p>
            <a:pPr algn="just"/>
            <a:r>
              <a:rPr lang="fr-FR" sz="3200" b="1" dirty="0"/>
              <a:t> 	</a:t>
            </a:r>
            <a:endParaRPr lang="fr-FR" sz="3200" b="1" dirty="0" smtClean="0"/>
          </a:p>
          <a:p>
            <a:pPr algn="just"/>
            <a:r>
              <a:rPr lang="fr-FR" sz="3200" b="1" i="1" dirty="0" smtClean="0">
                <a:solidFill>
                  <a:srgbClr val="C00000"/>
                </a:solidFill>
              </a:rPr>
              <a:t>1-OFFRE </a:t>
            </a:r>
            <a:r>
              <a:rPr lang="fr-FR" sz="3200" b="1" i="1" dirty="0">
                <a:solidFill>
                  <a:srgbClr val="C00000"/>
                </a:solidFill>
              </a:rPr>
              <a:t>DE SOINS : </a:t>
            </a:r>
            <a:r>
              <a:rPr lang="fr-FR" sz="3200" dirty="0"/>
              <a:t>représentée par les </a:t>
            </a:r>
            <a:r>
              <a:rPr lang="fr-FR" sz="3200" dirty="0" smtClean="0"/>
              <a:t>médecins </a:t>
            </a:r>
            <a:r>
              <a:rPr lang="fr-FR" sz="3200" dirty="0"/>
              <a:t>généralistes, médecins spécialistes, pharmaciens, hôpitaux, secteur </a:t>
            </a:r>
            <a:r>
              <a:rPr lang="fr-FR" sz="3200" dirty="0" smtClean="0"/>
              <a:t>public et </a:t>
            </a:r>
            <a:r>
              <a:rPr lang="fr-FR" sz="3200" dirty="0"/>
              <a:t>secteur </a:t>
            </a:r>
            <a:r>
              <a:rPr lang="fr-FR" sz="3200" dirty="0" smtClean="0"/>
              <a:t>privé</a:t>
            </a:r>
            <a:r>
              <a:rPr lang="fr-FR" sz="3200" dirty="0"/>
              <a:t> </a:t>
            </a:r>
            <a:r>
              <a:rPr lang="fr-FR" sz="3200" dirty="0" smtClean="0"/>
              <a:t>.</a:t>
            </a:r>
          </a:p>
          <a:p>
            <a:pPr algn="just"/>
            <a:r>
              <a:rPr lang="fr-FR" sz="3200" b="1" i="1" dirty="0" smtClean="0">
                <a:solidFill>
                  <a:srgbClr val="C00000"/>
                </a:solidFill>
              </a:rPr>
              <a:t>2- FINANCEMENT :</a:t>
            </a:r>
            <a:r>
              <a:rPr lang="fr-FR" sz="3200" i="1" dirty="0" smtClean="0">
                <a:solidFill>
                  <a:srgbClr val="C00000"/>
                </a:solidFill>
              </a:rPr>
              <a:t> </a:t>
            </a:r>
            <a:r>
              <a:rPr lang="fr-FR" sz="3200" dirty="0" smtClean="0"/>
              <a:t>Etat (trésor public/fiscalité) , Collectivités locales: caisses de solidarité  des wilayas et communes , Caisses d’assurance maladie publique  CNAS/ CASNOS, Mutuelles , Assurances Privées,   Association des médecins, syndicats. </a:t>
            </a:r>
            <a:r>
              <a:rPr lang="fr-FR" sz="3200" b="1" dirty="0" smtClean="0"/>
              <a:t>                            </a:t>
            </a:r>
            <a:endParaRPr lang="fr-FR" sz="3200" dirty="0" smtClean="0"/>
          </a:p>
          <a:p>
            <a:pPr algn="just"/>
            <a:r>
              <a:rPr lang="fr-FR" sz="3200" b="1" dirty="0" smtClean="0"/>
              <a:t>                                                                </a:t>
            </a:r>
            <a:endParaRPr lang="fr-FR" sz="3200" dirty="0" smtClean="0"/>
          </a:p>
          <a:p>
            <a:pPr algn="just"/>
            <a:endParaRPr lang="fr-FR" sz="3200" dirty="0" smtClean="0"/>
          </a:p>
          <a:p>
            <a:pPr algn="just"/>
            <a:r>
              <a:rPr lang="fr-FR" sz="3200" dirty="0" smtClean="0"/>
              <a:t>                                         </a:t>
            </a:r>
            <a:endParaRPr lang="fr-FR" sz="3200" dirty="0"/>
          </a:p>
          <a:p>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643998" cy="6001643"/>
          </a:xfrm>
          <a:prstGeom prst="rect">
            <a:avLst/>
          </a:prstGeom>
          <a:noFill/>
        </p:spPr>
        <p:txBody>
          <a:bodyPr wrap="square" rtlCol="0">
            <a:spAutoFit/>
          </a:bodyPr>
          <a:lstStyle/>
          <a:p>
            <a:pPr algn="just"/>
            <a:endParaRPr lang="fr-FR" sz="3200" b="1" dirty="0" smtClean="0">
              <a:solidFill>
                <a:srgbClr val="C00000"/>
              </a:solidFill>
              <a:effectLst>
                <a:outerShdw blurRad="38100" dist="38100" dir="2700000" algn="tl">
                  <a:srgbClr val="000000">
                    <a:alpha val="43137"/>
                  </a:srgbClr>
                </a:outerShdw>
              </a:effectLst>
            </a:endParaRPr>
          </a:p>
          <a:p>
            <a:pPr algn="just"/>
            <a:r>
              <a:rPr lang="fr-FR" sz="3200" b="1" dirty="0" smtClean="0">
                <a:solidFill>
                  <a:srgbClr val="C00000"/>
                </a:solidFill>
                <a:effectLst>
                  <a:outerShdw blurRad="38100" dist="38100" dir="2700000" algn="tl">
                    <a:srgbClr val="000000">
                      <a:alpha val="43137"/>
                    </a:srgbClr>
                  </a:outerShdw>
                </a:effectLst>
              </a:rPr>
              <a:t>CNAS</a:t>
            </a:r>
            <a:r>
              <a:rPr lang="fr-FR" sz="3200" b="1" dirty="0">
                <a:solidFill>
                  <a:srgbClr val="C00000"/>
                </a:solidFill>
                <a:effectLst>
                  <a:outerShdw blurRad="38100" dist="38100" dir="2700000" algn="tl">
                    <a:srgbClr val="000000">
                      <a:alpha val="43137"/>
                    </a:srgbClr>
                  </a:outerShdw>
                </a:effectLst>
              </a:rPr>
              <a:t> </a:t>
            </a:r>
            <a:r>
              <a:rPr lang="fr-FR" sz="3200" dirty="0">
                <a:solidFill>
                  <a:srgbClr val="C00000"/>
                </a:solidFill>
                <a:effectLst>
                  <a:outerShdw blurRad="38100" dist="38100" dir="2700000" algn="tl">
                    <a:srgbClr val="000000">
                      <a:alpha val="43137"/>
                    </a:srgbClr>
                  </a:outerShdw>
                </a:effectLst>
              </a:rPr>
              <a:t>:</a:t>
            </a:r>
            <a:r>
              <a:rPr lang="fr-FR" sz="3200" dirty="0"/>
              <a:t> Caisse nationales des allocations sociales (assurés sociaux et les ayant droits</a:t>
            </a:r>
            <a:r>
              <a:rPr lang="fr-FR" sz="3200" b="1" dirty="0" smtClean="0"/>
              <a:t>).</a:t>
            </a:r>
            <a:r>
              <a:rPr lang="fr-FR" sz="3200" b="1" dirty="0"/>
              <a:t> </a:t>
            </a:r>
            <a:endParaRPr lang="fr-FR" sz="3200" dirty="0"/>
          </a:p>
          <a:p>
            <a:pPr algn="just"/>
            <a:r>
              <a:rPr lang="fr-FR" sz="3200" b="1" dirty="0">
                <a:solidFill>
                  <a:srgbClr val="C00000"/>
                </a:solidFill>
                <a:effectLst>
                  <a:outerShdw blurRad="38100" dist="38100" dir="2700000" algn="tl">
                    <a:srgbClr val="000000">
                      <a:alpha val="43137"/>
                    </a:srgbClr>
                  </a:outerShdw>
                </a:effectLst>
              </a:rPr>
              <a:t>CASNOS : </a:t>
            </a:r>
            <a:r>
              <a:rPr lang="fr-FR" sz="3200" dirty="0"/>
              <a:t>Caisses des non salariés exerçant des professions libérales</a:t>
            </a:r>
            <a:r>
              <a:rPr lang="fr-FR" sz="3200" dirty="0" smtClean="0"/>
              <a:t>.</a:t>
            </a:r>
          </a:p>
          <a:p>
            <a:pPr algn="just"/>
            <a:endParaRPr lang="fr-FR" sz="3200" dirty="0" smtClean="0"/>
          </a:p>
          <a:p>
            <a:r>
              <a:rPr lang="fr-FR" sz="3200" b="1" i="1" dirty="0" smtClean="0">
                <a:solidFill>
                  <a:srgbClr val="C00000"/>
                </a:solidFill>
              </a:rPr>
              <a:t>3- DEMANDE DE SOINS : </a:t>
            </a:r>
            <a:r>
              <a:rPr lang="fr-FR" sz="3200" dirty="0" smtClean="0"/>
              <a:t>Population, entreprises, salariés, travailleurs indépendants, personnes  âgées et la population à bas revenus.</a:t>
            </a:r>
          </a:p>
          <a:p>
            <a:endParaRPr lang="fr-FR" sz="3200" dirty="0" smtClean="0"/>
          </a:p>
          <a:p>
            <a:pPr algn="just"/>
            <a:r>
              <a:rPr lang="fr-FR" sz="3200" b="1" dirty="0" smtClean="0"/>
              <a:t> </a:t>
            </a:r>
            <a:endParaRPr lang="fr-FR" sz="3200" dirty="0"/>
          </a:p>
          <a:p>
            <a:r>
              <a:rPr lang="fr-FR" sz="3200" b="1" dirty="0"/>
              <a:t> </a:t>
            </a:r>
            <a:endParaRPr lang="fr-FR"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14290"/>
            <a:ext cx="8643998" cy="7755969"/>
          </a:xfrm>
          <a:prstGeom prst="rect">
            <a:avLst/>
          </a:prstGeom>
          <a:noFill/>
        </p:spPr>
        <p:txBody>
          <a:bodyPr wrap="square" rtlCol="0">
            <a:spAutoFit/>
          </a:bodyPr>
          <a:lstStyle/>
          <a:p>
            <a:r>
              <a:rPr lang="fr-FR" b="1" dirty="0"/>
              <a:t> </a:t>
            </a:r>
            <a:r>
              <a:rPr lang="fr-FR" sz="3200" b="1" i="1" dirty="0">
                <a:solidFill>
                  <a:srgbClr val="C00000"/>
                </a:solidFill>
              </a:rPr>
              <a:t>4- PIECES DE LIAISON : </a:t>
            </a:r>
            <a:r>
              <a:rPr lang="fr-FR" sz="3200" dirty="0"/>
              <a:t>(permettant de relier les 3 boites précédentes).</a:t>
            </a:r>
          </a:p>
          <a:p>
            <a:r>
              <a:rPr lang="fr-FR" sz="3200" dirty="0"/>
              <a:t> </a:t>
            </a:r>
            <a:r>
              <a:rPr lang="fr-FR" sz="3200" b="1" dirty="0" smtClean="0"/>
              <a:t>Flux </a:t>
            </a:r>
            <a:r>
              <a:rPr lang="fr-FR" sz="3200" b="1" dirty="0"/>
              <a:t>de monnaie: </a:t>
            </a:r>
            <a:r>
              <a:rPr lang="fr-FR" sz="3200" dirty="0"/>
              <a:t>Cotisations, prime, impôt, remboursement, ticket modérateur, </a:t>
            </a:r>
            <a:r>
              <a:rPr lang="fr-FR" sz="3200" dirty="0" smtClean="0"/>
              <a:t> subvention,                          </a:t>
            </a:r>
            <a:r>
              <a:rPr lang="fr-FR" sz="3200" dirty="0"/>
              <a:t>salaire, honoraire, capitation, budget </a:t>
            </a:r>
            <a:r>
              <a:rPr lang="fr-FR" sz="3200" dirty="0" smtClean="0"/>
              <a:t>global et paiement </a:t>
            </a:r>
            <a:r>
              <a:rPr lang="fr-FR" sz="3200" dirty="0"/>
              <a:t>direct.  </a:t>
            </a:r>
            <a:endParaRPr lang="fr-FR" sz="3200" dirty="0" smtClean="0"/>
          </a:p>
          <a:p>
            <a:pPr algn="just"/>
            <a:r>
              <a:rPr lang="fr-FR" sz="3200" b="1" dirty="0" smtClean="0"/>
              <a:t>Flux  de personnes : </a:t>
            </a:r>
            <a:r>
              <a:rPr lang="fr-FR" sz="3200" dirty="0" smtClean="0"/>
              <a:t>Libre choix, Passage  Obligatoire, Inscription sur liste  annuelle ou trimestrielle.                                                                         </a:t>
            </a:r>
          </a:p>
          <a:p>
            <a:r>
              <a:rPr lang="fr-FR" sz="3200" b="1" dirty="0" smtClean="0"/>
              <a:t>Flux d’information : </a:t>
            </a:r>
            <a:r>
              <a:rPr lang="fr-FR" sz="3200" dirty="0" smtClean="0"/>
              <a:t>Négociation nomenclature, négociation  tarif, publicité, Information sur   la santé des individus, épidémiologie.</a:t>
            </a:r>
          </a:p>
          <a:p>
            <a:r>
              <a:rPr lang="fr-FR" sz="3200" dirty="0" smtClean="0"/>
              <a:t>                                                </a:t>
            </a:r>
            <a:endParaRPr lang="fr-FR" sz="3200" dirty="0"/>
          </a:p>
          <a:p>
            <a:r>
              <a:rPr lang="fr-FR" sz="3200" b="1" dirty="0"/>
              <a:t> </a:t>
            </a:r>
            <a:endParaRPr lang="fr-FR" sz="3200" dirty="0"/>
          </a:p>
          <a:p>
            <a:r>
              <a:rPr lang="fr-FR" sz="3200" dirty="0"/>
              <a:t> </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715436" cy="6955750"/>
          </a:xfrm>
          <a:prstGeom prst="rect">
            <a:avLst/>
          </a:prstGeom>
          <a:noFill/>
        </p:spPr>
        <p:txBody>
          <a:bodyPr wrap="square" rtlCol="0">
            <a:spAutoFit/>
          </a:bodyPr>
          <a:lstStyle/>
          <a:p>
            <a:pPr algn="just">
              <a:buClr>
                <a:srgbClr val="C00000"/>
              </a:buClr>
              <a:buFont typeface="Wingdings" pitchFamily="2" charset="2"/>
              <a:buChar char="ü"/>
            </a:pPr>
            <a:r>
              <a:rPr lang="fr-FR" sz="3200" dirty="0" smtClean="0"/>
              <a:t>Mettre </a:t>
            </a:r>
            <a:r>
              <a:rPr lang="fr-FR" sz="3200" dirty="0"/>
              <a:t>en place un système de santé, c’est réaliser un « montage » avec les pièces contenues dans chacune de ces boites. Ce «  montage », doit respecter un certain nombre de conditions définies selon les qualités du système de santé</a:t>
            </a:r>
            <a:r>
              <a:rPr lang="fr-FR" sz="3200" dirty="0" smtClean="0"/>
              <a:t>.</a:t>
            </a:r>
          </a:p>
          <a:p>
            <a:pPr algn="just"/>
            <a:endParaRPr lang="fr-FR" sz="1100" dirty="0" smtClean="0"/>
          </a:p>
          <a:p>
            <a:pPr algn="just">
              <a:buClr>
                <a:srgbClr val="C00000"/>
              </a:buClr>
              <a:buFont typeface="Wingdings" pitchFamily="2" charset="2"/>
              <a:buChar char="ü"/>
            </a:pPr>
            <a:r>
              <a:rPr lang="fr-FR" sz="3200" dirty="0" smtClean="0"/>
              <a:t>Le </a:t>
            </a:r>
            <a:r>
              <a:rPr lang="fr-FR" sz="3200" dirty="0"/>
              <a:t>système de santé doit pouvoir identifier les besoins de la population (rôle de l’épidémiologie), déduire les priorités et mettre en place les actions nécessaires pour réaliser des objectifs prédéfinis (problématique de la décision en santé publique qui doit concilier équité, efficacité et rationalité économique).</a:t>
            </a:r>
          </a:p>
          <a:p>
            <a:pPr algn="just"/>
            <a:r>
              <a:rPr lang="fr-FR" sz="3200" dirty="0"/>
              <a:t>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357166"/>
            <a:ext cx="8501122" cy="4093428"/>
          </a:xfrm>
          <a:prstGeom prst="rect">
            <a:avLst/>
          </a:prstGeom>
          <a:noFill/>
        </p:spPr>
        <p:txBody>
          <a:bodyPr wrap="square" rtlCol="0">
            <a:spAutoFit/>
          </a:bodyPr>
          <a:lstStyle/>
          <a:p>
            <a:pPr algn="just">
              <a:buClr>
                <a:srgbClr val="C00000"/>
              </a:buClr>
              <a:buFont typeface="Wingdings" pitchFamily="2" charset="2"/>
              <a:buChar char="ü"/>
            </a:pPr>
            <a:r>
              <a:rPr lang="fr-FR" sz="3200" dirty="0" smtClean="0"/>
              <a:t> </a:t>
            </a:r>
            <a:r>
              <a:rPr lang="fr-FR" sz="3200" dirty="0"/>
              <a:t>La définition d’un système de santé est toujours un choix de société. Chaque pays dispose d’un certain mode d’organisation chargé de répondre à la demande des besoins de sa population selon ses aspirations historiques, politiques, morales et socioculturelles. Tout en retenant qu’aucune organisation ne peut être parfaite.</a:t>
            </a:r>
          </a:p>
          <a:p>
            <a:r>
              <a:rPr lang="fr-FR" dirty="0"/>
              <a:t> </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481</Words>
  <Application>Microsoft Office PowerPoint</Application>
  <PresentationFormat>Affichage à l'écran (4:3)</PresentationFormat>
  <Paragraphs>141</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chu</dc:creator>
  <cp:lastModifiedBy>degh_khal</cp:lastModifiedBy>
  <cp:revision>50</cp:revision>
  <dcterms:created xsi:type="dcterms:W3CDTF">2010-10-19T07:44:39Z</dcterms:created>
  <dcterms:modified xsi:type="dcterms:W3CDTF">2020-04-20T16:18:44Z</dcterms:modified>
</cp:coreProperties>
</file>