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99" r:id="rId2"/>
    <p:sldId id="301" r:id="rId3"/>
    <p:sldId id="315" r:id="rId4"/>
    <p:sldId id="316" r:id="rId5"/>
    <p:sldId id="318" r:id="rId6"/>
    <p:sldId id="311" r:id="rId7"/>
    <p:sldId id="312" r:id="rId8"/>
    <p:sldId id="320" r:id="rId9"/>
    <p:sldId id="321" r:id="rId10"/>
    <p:sldId id="322" r:id="rId11"/>
    <p:sldId id="313" r:id="rId12"/>
    <p:sldId id="314" r:id="rId13"/>
  </p:sldIdLst>
  <p:sldSz cx="9144000" cy="6858000" type="screen4x3"/>
  <p:notesSz cx="6781800" cy="9918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lila" initials="d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4" d="100"/>
          <a:sy n="84" d="100"/>
        </p:scale>
        <p:origin x="-75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182"/>
    </p:cViewPr>
  </p:sorterViewPr>
  <p:notesViewPr>
    <p:cSldViewPr>
      <p:cViewPr>
        <p:scale>
          <a:sx n="118" d="100"/>
          <a:sy n="118" d="100"/>
        </p:scale>
        <p:origin x="-510" y="-78"/>
      </p:cViewPr>
      <p:guideLst>
        <p:guide orient="horz" pos="3124"/>
        <p:guide pos="21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0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image" Target="../media/image33.wmf"/><Relationship Id="rId18" Type="http://schemas.openxmlformats.org/officeDocument/2006/relationships/image" Target="../media/image20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12" Type="http://schemas.openxmlformats.org/officeDocument/2006/relationships/image" Target="../media/image32.wmf"/><Relationship Id="rId17" Type="http://schemas.openxmlformats.org/officeDocument/2006/relationships/image" Target="../media/image37.wmf"/><Relationship Id="rId2" Type="http://schemas.openxmlformats.org/officeDocument/2006/relationships/image" Target="../media/image22.wmf"/><Relationship Id="rId16" Type="http://schemas.openxmlformats.org/officeDocument/2006/relationships/image" Target="../media/image36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5" Type="http://schemas.openxmlformats.org/officeDocument/2006/relationships/image" Target="../media/image3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Relationship Id="rId14" Type="http://schemas.openxmlformats.org/officeDocument/2006/relationships/image" Target="../media/image3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2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000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9448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9F7E12C-76CF-4BDB-B352-418B0F8C58FD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173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62000"/>
            <a:ext cx="4978400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3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4953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73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73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448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9E3B5F1-7F22-4713-85EB-608F3DE64A80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304800"/>
            <a:ext cx="7721600" cy="1524000"/>
          </a:xfrm>
        </p:spPr>
        <p:txBody>
          <a:bodyPr/>
          <a:lstStyle>
            <a:lvl1pPr>
              <a:defRPr kumimoji="0">
                <a:solidFill>
                  <a:srgbClr val="000000"/>
                </a:solidFill>
              </a:defRPr>
            </a:lvl1pPr>
          </a:lstStyle>
          <a:p>
            <a:r>
              <a:rPr lang="fr-FR"/>
              <a:t>Cliquez pour modifier le style du titre du masque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000000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fr-F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6A742F89-687F-4C6F-919A-AAAA831CB405}" type="slidenum">
              <a:rPr lang="fr-FR"/>
              <a:pPr/>
              <a:t>‹N°›</a:t>
            </a:fld>
            <a:endParaRPr lang="fr-FR"/>
          </a:p>
        </p:txBody>
      </p:sp>
      <p:pic>
        <p:nvPicPr>
          <p:cNvPr id="3079" name="Picture 7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F9DF0-4C26-4FBE-9ACC-A609B4A2CAD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6ED30-83D8-4C24-922D-105E2ED7581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462F0-B296-4F73-8032-011050529C1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7575A-892B-45A6-B974-9DD16747908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AEDC6-AFF1-47AB-A8F1-881F85A0F95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576A8B-0626-46FE-8BBE-21344E5DE05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9BAC0-22E8-4A20-9A22-67CB158F3AD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74B16-398E-42CE-8E70-053F1CA637E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B75FC-2B94-43C3-88C4-0404533646B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E60A2-EA20-47E7-B722-5B2A8713A9A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fld id="{472C4E3C-6E32-40BE-8AF5-635673C9957E}" type="slidenum">
              <a:rPr lang="fr-FR"/>
              <a:pPr/>
              <a:t>‹N°›</a:t>
            </a:fld>
            <a:endParaRPr lang="fr-FR"/>
          </a:p>
        </p:txBody>
      </p:sp>
      <p:pic>
        <p:nvPicPr>
          <p:cNvPr id="2055" name="Picture 7" descr="paint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z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y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x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2.bin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oleObject" Target="../embeddings/oleObject41.bin"/><Relationship Id="rId18" Type="http://schemas.openxmlformats.org/officeDocument/2006/relationships/oleObject" Target="../embeddings/oleObject46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12" Type="http://schemas.openxmlformats.org/officeDocument/2006/relationships/oleObject" Target="../embeddings/oleObject40.bin"/><Relationship Id="rId1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4.bin"/><Relationship Id="rId20" Type="http://schemas.openxmlformats.org/officeDocument/2006/relationships/oleObject" Target="../embeddings/oleObject48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4.bin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43.bin"/><Relationship Id="rId10" Type="http://schemas.openxmlformats.org/officeDocument/2006/relationships/oleObject" Target="../embeddings/oleObject38.bin"/><Relationship Id="rId19" Type="http://schemas.openxmlformats.org/officeDocument/2006/relationships/oleObject" Target="../embeddings/oleObject47.bin"/><Relationship Id="rId4" Type="http://schemas.openxmlformats.org/officeDocument/2006/relationships/oleObject" Target="../embeddings/oleObject32.bin"/><Relationship Id="rId9" Type="http://schemas.openxmlformats.org/officeDocument/2006/relationships/oleObject" Target="../embeddings/oleObject37.bin"/><Relationship Id="rId14" Type="http://schemas.openxmlformats.org/officeDocument/2006/relationships/oleObject" Target="../embeddings/oleObject4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35B6-DC99-4A6E-9FE1-468DFB605FE9}" type="slidenum">
              <a:rPr lang="fr-FR"/>
              <a:pPr/>
              <a:t>1</a:t>
            </a:fld>
            <a:endParaRPr lang="fr-FR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533400" y="304800"/>
            <a:ext cx="882805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 eaLnBrk="1" hangingPunct="1"/>
            <a:r>
              <a:rPr lang="fr-FR" sz="3600" b="1" dirty="0" smtClean="0">
                <a:solidFill>
                  <a:schemeClr val="bg1"/>
                </a:solidFill>
                <a:latin typeface="Arial" charset="0"/>
              </a:rPr>
              <a:t>Chapitre I. Etudier le comportement du </a:t>
            </a:r>
          </a:p>
          <a:p>
            <a:pPr eaLnBrk="1" hangingPunct="1"/>
            <a:r>
              <a:rPr lang="fr-FR" sz="3600" b="1" dirty="0" err="1" smtClean="0">
                <a:solidFill>
                  <a:schemeClr val="bg1"/>
                </a:solidFill>
                <a:latin typeface="Arial" charset="0"/>
              </a:rPr>
              <a:t>Materiel</a:t>
            </a:r>
            <a:r>
              <a:rPr lang="fr-FR" sz="3600" b="1" dirty="0" smtClean="0">
                <a:solidFill>
                  <a:schemeClr val="bg1"/>
                </a:solidFill>
                <a:latin typeface="Arial" charset="0"/>
              </a:rPr>
              <a:t> en service</a:t>
            </a:r>
            <a:endParaRPr lang="fr-FR" sz="3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1066800" y="2667000"/>
            <a:ext cx="6826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800"/>
              <a:t>Comment choisir la stratégie de maintenance ?</a:t>
            </a:r>
            <a:endParaRPr lang="fr-FR"/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914400" y="4724400"/>
            <a:ext cx="6927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800" dirty="0"/>
              <a:t>Etudier le comportement du matériel en service</a:t>
            </a:r>
            <a:endParaRPr lang="fr-FR" dirty="0"/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4191000" y="3505200"/>
            <a:ext cx="381000" cy="1066800"/>
          </a:xfrm>
          <a:prstGeom prst="downArrow">
            <a:avLst>
              <a:gd name="adj1" fmla="val 5000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87F0F-F1A4-41A5-A993-596498AE8047}" type="slidenum">
              <a:rPr lang="fr-FR"/>
              <a:pPr/>
              <a:t>10</a:t>
            </a:fld>
            <a:endParaRPr lang="fr-FR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381000" y="450850"/>
            <a:ext cx="86407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800" b="1"/>
              <a:t>Estimation de </a:t>
            </a:r>
            <a:r>
              <a:rPr lang="fr-FR" sz="2800" b="1" i="1"/>
              <a:t>F(t)</a:t>
            </a:r>
            <a:r>
              <a:rPr lang="fr-FR" sz="2800" b="1"/>
              <a:t> ou </a:t>
            </a:r>
            <a:r>
              <a:rPr lang="fr-FR" sz="2800" b="1" i="1">
                <a:latin typeface="Symbol" pitchFamily="18" charset="2"/>
              </a:rPr>
              <a:t>l</a:t>
            </a:r>
            <a:r>
              <a:rPr lang="fr-FR" sz="2800" b="1" i="1"/>
              <a:t>(t)</a:t>
            </a:r>
            <a:r>
              <a:rPr lang="fr-FR" sz="2800" b="1"/>
              <a:t> par la méthode de l ’actuariat</a:t>
            </a:r>
          </a:p>
          <a:p>
            <a:r>
              <a:rPr lang="fr-FR" sz="2800" b="1"/>
              <a:t>Exemple</a:t>
            </a:r>
            <a:r>
              <a:rPr lang="fr-FR" sz="2800"/>
              <a:t> </a:t>
            </a:r>
            <a:endParaRPr lang="fr-FR"/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593725" y="1870075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Pour</a:t>
            </a:r>
          </a:p>
        </p:txBody>
      </p:sp>
      <p:graphicFrame>
        <p:nvGraphicFramePr>
          <p:cNvPr id="247808" name="Object 0"/>
          <p:cNvGraphicFramePr>
            <a:graphicFrameLocks noChangeAspect="1"/>
          </p:cNvGraphicFramePr>
          <p:nvPr/>
        </p:nvGraphicFramePr>
        <p:xfrm>
          <a:off x="1905000" y="2667000"/>
          <a:ext cx="3733800" cy="817563"/>
        </p:xfrm>
        <a:graphic>
          <a:graphicData uri="http://schemas.openxmlformats.org/presentationml/2006/ole">
            <p:oleObj spid="_x0000_s247808" name="Équation" r:id="rId3" imgW="2197080" imgH="482400" progId="Equation.3">
              <p:embed/>
            </p:oleObj>
          </a:graphicData>
        </a:graphic>
      </p:graphicFrame>
      <p:graphicFrame>
        <p:nvGraphicFramePr>
          <p:cNvPr id="247809" name="Object 1"/>
          <p:cNvGraphicFramePr>
            <a:graphicFrameLocks noChangeAspect="1"/>
          </p:cNvGraphicFramePr>
          <p:nvPr/>
        </p:nvGraphicFramePr>
        <p:xfrm>
          <a:off x="1143000" y="4648200"/>
          <a:ext cx="6516688" cy="419100"/>
        </p:xfrm>
        <a:graphic>
          <a:graphicData uri="http://schemas.openxmlformats.org/presentationml/2006/ole">
            <p:oleObj spid="_x0000_s247809" name="Équation" r:id="rId4" imgW="3924000" imgH="253800" progId="Equation.3">
              <p:embed/>
            </p:oleObj>
          </a:graphicData>
        </a:graphic>
      </p:graphicFrame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685800" y="3810000"/>
            <a:ext cx="1071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et donc</a:t>
            </a:r>
          </a:p>
        </p:txBody>
      </p:sp>
      <p:graphicFrame>
        <p:nvGraphicFramePr>
          <p:cNvPr id="247810" name="Object 2"/>
          <p:cNvGraphicFramePr>
            <a:graphicFrameLocks noChangeAspect="1"/>
          </p:cNvGraphicFramePr>
          <p:nvPr/>
        </p:nvGraphicFramePr>
        <p:xfrm>
          <a:off x="2209800" y="1905000"/>
          <a:ext cx="1981200" cy="403225"/>
        </p:xfrm>
        <a:graphic>
          <a:graphicData uri="http://schemas.openxmlformats.org/presentationml/2006/ole">
            <p:oleObj spid="_x0000_s247810" name="Équation" r:id="rId5" imgW="1054080" imgH="215640" progId="Equation.3">
              <p:embed/>
            </p:oleObj>
          </a:graphicData>
        </a:graphic>
      </p:graphicFrame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381000" y="5486400"/>
            <a:ext cx="3341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Exemple: pour </a:t>
            </a:r>
            <a:r>
              <a:rPr lang="fr-FR" i="1"/>
              <a:t>t = 1500 h</a:t>
            </a:r>
            <a:endParaRPr lang="fr-FR"/>
          </a:p>
        </p:txBody>
      </p:sp>
      <p:graphicFrame>
        <p:nvGraphicFramePr>
          <p:cNvPr id="247811" name="Object 3"/>
          <p:cNvGraphicFramePr>
            <a:graphicFrameLocks noChangeAspect="1"/>
          </p:cNvGraphicFramePr>
          <p:nvPr/>
        </p:nvGraphicFramePr>
        <p:xfrm>
          <a:off x="3200400" y="6096000"/>
          <a:ext cx="1857375" cy="334963"/>
        </p:xfrm>
        <a:graphic>
          <a:graphicData uri="http://schemas.openxmlformats.org/presentationml/2006/ole">
            <p:oleObj spid="_x0000_s247811" name="Équation" r:id="rId6" imgW="111744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0C31-21DA-46EA-B441-E885AEBFF928}" type="slidenum">
              <a:rPr lang="fr-FR"/>
              <a:pPr/>
              <a:t>11</a:t>
            </a:fld>
            <a:endParaRPr lang="fr-FR"/>
          </a:p>
        </p:txBody>
      </p:sp>
      <p:sp>
        <p:nvSpPr>
          <p:cNvPr id="66562" name="Text Box 1026"/>
          <p:cNvSpPr txBox="1">
            <a:spLocks noChangeArrowheads="1"/>
          </p:cNvSpPr>
          <p:nvPr/>
        </p:nvSpPr>
        <p:spPr bwMode="auto">
          <a:xfrm>
            <a:off x="381000" y="450850"/>
            <a:ext cx="82962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800" b="1"/>
              <a:t>Estimation de </a:t>
            </a:r>
            <a:r>
              <a:rPr lang="fr-FR" sz="2800" b="1" i="1"/>
              <a:t>F(t)</a:t>
            </a:r>
            <a:r>
              <a:rPr lang="fr-FR" sz="2800" b="1"/>
              <a:t> ou </a:t>
            </a:r>
            <a:r>
              <a:rPr lang="fr-FR" sz="2800" b="1" i="1">
                <a:latin typeface="Symbol" pitchFamily="18" charset="2"/>
              </a:rPr>
              <a:t>l</a:t>
            </a:r>
            <a:r>
              <a:rPr lang="fr-FR" sz="2800" b="1" i="1"/>
              <a:t>(t)</a:t>
            </a:r>
            <a:r>
              <a:rPr lang="fr-FR" sz="2800" b="1"/>
              <a:t> par la méthode des taux de </a:t>
            </a:r>
          </a:p>
          <a:p>
            <a:r>
              <a:rPr lang="fr-FR" sz="2800" b="1"/>
              <a:t>hasard cumulés</a:t>
            </a:r>
            <a:r>
              <a:rPr lang="fr-FR" sz="2800"/>
              <a:t> </a:t>
            </a:r>
            <a:endParaRPr lang="fr-FR"/>
          </a:p>
        </p:txBody>
      </p:sp>
      <p:sp>
        <p:nvSpPr>
          <p:cNvPr id="66563" name="Text Box 1027"/>
          <p:cNvSpPr txBox="1">
            <a:spLocks noChangeArrowheads="1"/>
          </p:cNvSpPr>
          <p:nvPr/>
        </p:nvSpPr>
        <p:spPr bwMode="auto">
          <a:xfrm>
            <a:off x="304800" y="1524000"/>
            <a:ext cx="8534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b="1" u="sng"/>
              <a:t>Hypothèse</a:t>
            </a:r>
            <a:r>
              <a:rPr lang="fr-FR"/>
              <a:t>: on considère </a:t>
            </a:r>
            <a:r>
              <a:rPr lang="fr-FR" i="1"/>
              <a:t>N</a:t>
            </a:r>
            <a:r>
              <a:rPr lang="fr-FR"/>
              <a:t> éléments identiques non réparables en état de bon fonctionnement au temps </a:t>
            </a:r>
            <a:r>
              <a:rPr lang="fr-FR" i="1"/>
              <a:t>t = 0</a:t>
            </a:r>
            <a:r>
              <a:rPr lang="fr-FR"/>
              <a:t> avec éventuellement des censures. </a:t>
            </a:r>
          </a:p>
        </p:txBody>
      </p:sp>
      <p:sp>
        <p:nvSpPr>
          <p:cNvPr id="66564" name="Text Box 1028"/>
          <p:cNvSpPr txBox="1">
            <a:spLocks noChangeArrowheads="1"/>
          </p:cNvSpPr>
          <p:nvPr/>
        </p:nvSpPr>
        <p:spPr bwMode="auto">
          <a:xfrm>
            <a:off x="457200" y="2743200"/>
            <a:ext cx="6119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i="1"/>
              <a:t>N(t) </a:t>
            </a:r>
            <a:r>
              <a:rPr lang="fr-FR"/>
              <a:t>= nombre d ’éléments en service à la date </a:t>
            </a:r>
            <a:r>
              <a:rPr lang="fr-FR" i="1"/>
              <a:t>t</a:t>
            </a:r>
            <a:r>
              <a:rPr lang="fr-FR"/>
              <a:t>. </a:t>
            </a:r>
          </a:p>
        </p:txBody>
      </p:sp>
      <p:sp>
        <p:nvSpPr>
          <p:cNvPr id="66565" name="Text Box 1029"/>
          <p:cNvSpPr txBox="1">
            <a:spLocks noChangeArrowheads="1"/>
          </p:cNvSpPr>
          <p:nvPr/>
        </p:nvSpPr>
        <p:spPr bwMode="auto">
          <a:xfrm>
            <a:off x="457200" y="3352800"/>
            <a:ext cx="636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i="1"/>
              <a:t>k(t)</a:t>
            </a:r>
            <a:r>
              <a:rPr lang="fr-FR"/>
              <a:t> = nombre d ’éléments défaillants à l ’instant </a:t>
            </a:r>
            <a:r>
              <a:rPr lang="fr-FR" i="1"/>
              <a:t>t</a:t>
            </a:r>
            <a:r>
              <a:rPr lang="fr-FR"/>
              <a:t>. </a:t>
            </a:r>
          </a:p>
        </p:txBody>
      </p:sp>
      <p:sp>
        <p:nvSpPr>
          <p:cNvPr id="66566" name="Text Box 1030"/>
          <p:cNvSpPr txBox="1">
            <a:spLocks noChangeArrowheads="1"/>
          </p:cNvSpPr>
          <p:nvPr/>
        </p:nvSpPr>
        <p:spPr bwMode="auto">
          <a:xfrm>
            <a:off x="457200" y="4038600"/>
            <a:ext cx="4440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i="1"/>
              <a:t>k(t)/N(t)</a:t>
            </a:r>
            <a:r>
              <a:rPr lang="fr-FR"/>
              <a:t> = taux de hasard observé. </a:t>
            </a:r>
          </a:p>
        </p:txBody>
      </p:sp>
      <p:sp>
        <p:nvSpPr>
          <p:cNvPr id="66575" name="Text Box 1039"/>
          <p:cNvSpPr txBox="1">
            <a:spLocks noChangeArrowheads="1"/>
          </p:cNvSpPr>
          <p:nvPr/>
        </p:nvSpPr>
        <p:spPr bwMode="auto">
          <a:xfrm>
            <a:off x="2590800" y="5867400"/>
            <a:ext cx="2254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800" b="1"/>
              <a:t>Construire le tableau</a:t>
            </a:r>
            <a:endParaRPr lang="fr-FR"/>
          </a:p>
        </p:txBody>
      </p:sp>
      <p:sp>
        <p:nvSpPr>
          <p:cNvPr id="66576" name="AutoShape 1040"/>
          <p:cNvSpPr>
            <a:spLocks noChangeArrowheads="1"/>
          </p:cNvSpPr>
          <p:nvPr/>
        </p:nvSpPr>
        <p:spPr bwMode="auto">
          <a:xfrm>
            <a:off x="3733800" y="4648200"/>
            <a:ext cx="228600" cy="1066800"/>
          </a:xfrm>
          <a:prstGeom prst="downArrow">
            <a:avLst>
              <a:gd name="adj1" fmla="val 50000"/>
              <a:gd name="adj2" fmla="val 1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B822-9255-473B-9D08-85E666BB38EC}" type="slidenum">
              <a:rPr lang="fr-FR"/>
              <a:pPr/>
              <a:t>12</a:t>
            </a:fld>
            <a:endParaRPr lang="fr-FR"/>
          </a:p>
        </p:txBody>
      </p:sp>
      <p:sp>
        <p:nvSpPr>
          <p:cNvPr id="67610" name="Text Box 1050"/>
          <p:cNvSpPr txBox="1">
            <a:spLocks noChangeArrowheads="1"/>
          </p:cNvSpPr>
          <p:nvPr/>
        </p:nvSpPr>
        <p:spPr bwMode="auto">
          <a:xfrm>
            <a:off x="381000" y="450850"/>
            <a:ext cx="82962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800" b="1"/>
              <a:t>Estimation de </a:t>
            </a:r>
            <a:r>
              <a:rPr lang="fr-FR" sz="2800" b="1" i="1"/>
              <a:t>F(t)</a:t>
            </a:r>
            <a:r>
              <a:rPr lang="fr-FR" sz="2800" b="1"/>
              <a:t> ou </a:t>
            </a:r>
            <a:r>
              <a:rPr lang="fr-FR" sz="2800" b="1" i="1">
                <a:latin typeface="Symbol" pitchFamily="18" charset="2"/>
              </a:rPr>
              <a:t>l</a:t>
            </a:r>
            <a:r>
              <a:rPr lang="fr-FR" sz="2800" b="1" i="1"/>
              <a:t>(t)</a:t>
            </a:r>
            <a:r>
              <a:rPr lang="fr-FR" sz="2800" b="1"/>
              <a:t> par la méthode des taux de </a:t>
            </a:r>
          </a:p>
          <a:p>
            <a:r>
              <a:rPr lang="fr-FR" sz="2800" b="1"/>
              <a:t>hasard cumulés</a:t>
            </a:r>
            <a:r>
              <a:rPr lang="fr-FR" sz="2800"/>
              <a:t> </a:t>
            </a:r>
            <a:endParaRPr lang="fr-FR"/>
          </a:p>
        </p:txBody>
      </p:sp>
      <p:grpSp>
        <p:nvGrpSpPr>
          <p:cNvPr id="67612" name="Group 1052"/>
          <p:cNvGrpSpPr>
            <a:grpSpLocks/>
          </p:cNvGrpSpPr>
          <p:nvPr/>
        </p:nvGrpSpPr>
        <p:grpSpPr bwMode="auto">
          <a:xfrm>
            <a:off x="228600" y="2209800"/>
            <a:ext cx="8686800" cy="2895600"/>
            <a:chOff x="144" y="1392"/>
            <a:chExt cx="5472" cy="1824"/>
          </a:xfrm>
        </p:grpSpPr>
        <p:sp>
          <p:nvSpPr>
            <p:cNvPr id="67587" name="Text Box 1027"/>
            <p:cNvSpPr txBox="1">
              <a:spLocks noChangeArrowheads="1"/>
            </p:cNvSpPr>
            <p:nvPr/>
          </p:nvSpPr>
          <p:spPr bwMode="auto">
            <a:xfrm>
              <a:off x="192" y="1440"/>
              <a:ext cx="819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temps de </a:t>
              </a:r>
            </a:p>
            <a:p>
              <a:r>
                <a:rPr lang="fr-FR" sz="1400"/>
                <a:t>fonctionnement</a:t>
              </a:r>
            </a:p>
            <a:p>
              <a:r>
                <a:rPr lang="fr-FR" sz="1400"/>
                <a:t>jusqu ’à </a:t>
              </a:r>
            </a:p>
            <a:p>
              <a:r>
                <a:rPr lang="fr-FR" sz="1400"/>
                <a:t>défaillance</a:t>
              </a:r>
            </a:p>
          </p:txBody>
        </p:sp>
        <p:sp>
          <p:nvSpPr>
            <p:cNvPr id="67589" name="Text Box 1029"/>
            <p:cNvSpPr txBox="1">
              <a:spLocks noChangeArrowheads="1"/>
            </p:cNvSpPr>
            <p:nvPr/>
          </p:nvSpPr>
          <p:spPr bwMode="auto">
            <a:xfrm>
              <a:off x="3024" y="1536"/>
              <a:ext cx="801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Taux de hasard</a:t>
              </a:r>
            </a:p>
            <a:p>
              <a:r>
                <a:rPr lang="fr-FR" sz="1400"/>
                <a:t>observé</a:t>
              </a:r>
            </a:p>
          </p:txBody>
        </p:sp>
        <p:sp>
          <p:nvSpPr>
            <p:cNvPr id="67590" name="Text Box 1030"/>
            <p:cNvSpPr txBox="1">
              <a:spLocks noChangeArrowheads="1"/>
            </p:cNvSpPr>
            <p:nvPr/>
          </p:nvSpPr>
          <p:spPr bwMode="auto">
            <a:xfrm>
              <a:off x="1104" y="1488"/>
              <a:ext cx="1006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nombre d ’éléments</a:t>
              </a:r>
            </a:p>
            <a:p>
              <a:r>
                <a:rPr lang="fr-FR" sz="1400"/>
                <a:t>ayant atteint l ’âge </a:t>
              </a:r>
              <a:r>
                <a:rPr lang="fr-FR" sz="1400" i="1"/>
                <a:t>t</a:t>
              </a:r>
            </a:p>
          </p:txBody>
        </p:sp>
        <p:sp>
          <p:nvSpPr>
            <p:cNvPr id="67591" name="Text Box 1031"/>
            <p:cNvSpPr txBox="1">
              <a:spLocks noChangeArrowheads="1"/>
            </p:cNvSpPr>
            <p:nvPr/>
          </p:nvSpPr>
          <p:spPr bwMode="auto">
            <a:xfrm>
              <a:off x="4080" y="1440"/>
              <a:ext cx="583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estimation</a:t>
              </a:r>
            </a:p>
            <a:p>
              <a:r>
                <a:rPr lang="fr-FR" sz="1400"/>
                <a:t>de </a:t>
              </a:r>
              <a:r>
                <a:rPr lang="fr-FR" sz="1400" i="1"/>
                <a:t>H(t</a:t>
              </a:r>
              <a:r>
                <a:rPr lang="fr-FR" sz="1400" i="1" baseline="-25000"/>
                <a:t>i</a:t>
              </a:r>
              <a:r>
                <a:rPr lang="fr-FR" sz="1400" i="1"/>
                <a:t>)</a:t>
              </a:r>
              <a:endParaRPr lang="fr-FR" sz="1400"/>
            </a:p>
          </p:txBody>
        </p:sp>
        <p:sp>
          <p:nvSpPr>
            <p:cNvPr id="67592" name="Text Box 1032"/>
            <p:cNvSpPr txBox="1">
              <a:spLocks noChangeArrowheads="1"/>
            </p:cNvSpPr>
            <p:nvPr/>
          </p:nvSpPr>
          <p:spPr bwMode="auto">
            <a:xfrm>
              <a:off x="4848" y="1392"/>
              <a:ext cx="611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estimation </a:t>
              </a:r>
            </a:p>
            <a:p>
              <a:r>
                <a:rPr lang="fr-FR" sz="1400"/>
                <a:t>de </a:t>
              </a:r>
              <a:r>
                <a:rPr lang="fr-FR" sz="1400" i="1"/>
                <a:t>F(t</a:t>
              </a:r>
              <a:r>
                <a:rPr lang="fr-FR" sz="1400" i="1" baseline="-25000"/>
                <a:t>i</a:t>
              </a:r>
              <a:r>
                <a:rPr lang="fr-FR" sz="1400" i="1"/>
                <a:t>)</a:t>
              </a:r>
              <a:endParaRPr lang="fr-FR" sz="1400"/>
            </a:p>
          </p:txBody>
        </p:sp>
        <p:graphicFrame>
          <p:nvGraphicFramePr>
            <p:cNvPr id="248832" name="Object 1024"/>
            <p:cNvGraphicFramePr>
              <a:graphicFrameLocks noChangeAspect="1"/>
            </p:cNvGraphicFramePr>
            <p:nvPr/>
          </p:nvGraphicFramePr>
          <p:xfrm>
            <a:off x="4944" y="2304"/>
            <a:ext cx="566" cy="196"/>
          </p:xfrm>
          <a:graphic>
            <a:graphicData uri="http://schemas.openxmlformats.org/presentationml/2006/ole">
              <p:oleObj spid="_x0000_s248832" name="Équation" r:id="rId3" imgW="583920" imgH="203040" progId="Equation.3">
                <p:embed/>
              </p:oleObj>
            </a:graphicData>
          </a:graphic>
        </p:graphicFrame>
        <p:graphicFrame>
          <p:nvGraphicFramePr>
            <p:cNvPr id="248833" name="Object 1025"/>
            <p:cNvGraphicFramePr>
              <a:graphicFrameLocks noChangeAspect="1"/>
            </p:cNvGraphicFramePr>
            <p:nvPr/>
          </p:nvGraphicFramePr>
          <p:xfrm>
            <a:off x="4032" y="2202"/>
            <a:ext cx="566" cy="431"/>
          </p:xfrm>
          <a:graphic>
            <a:graphicData uri="http://schemas.openxmlformats.org/presentationml/2006/ole">
              <p:oleObj spid="_x0000_s248833" name="Équation" r:id="rId4" imgW="583920" imgH="444240" progId="Equation.3">
                <p:embed/>
              </p:oleObj>
            </a:graphicData>
          </a:graphic>
        </p:graphicFrame>
        <p:sp>
          <p:nvSpPr>
            <p:cNvPr id="67595" name="Line 1035"/>
            <p:cNvSpPr>
              <a:spLocks noChangeShapeType="1"/>
            </p:cNvSpPr>
            <p:nvPr/>
          </p:nvSpPr>
          <p:spPr bwMode="auto">
            <a:xfrm>
              <a:off x="144" y="1392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7596" name="Line 1036"/>
            <p:cNvSpPr>
              <a:spLocks noChangeShapeType="1"/>
            </p:cNvSpPr>
            <p:nvPr/>
          </p:nvSpPr>
          <p:spPr bwMode="auto">
            <a:xfrm>
              <a:off x="144" y="1392"/>
              <a:ext cx="0" cy="1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7597" name="Line 1037"/>
            <p:cNvSpPr>
              <a:spLocks noChangeShapeType="1"/>
            </p:cNvSpPr>
            <p:nvPr/>
          </p:nvSpPr>
          <p:spPr bwMode="auto">
            <a:xfrm>
              <a:off x="144" y="2064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7598" name="Line 1038"/>
            <p:cNvSpPr>
              <a:spLocks noChangeShapeType="1"/>
            </p:cNvSpPr>
            <p:nvPr/>
          </p:nvSpPr>
          <p:spPr bwMode="auto">
            <a:xfrm>
              <a:off x="1056" y="1392"/>
              <a:ext cx="0" cy="1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7599" name="Line 1039"/>
            <p:cNvSpPr>
              <a:spLocks noChangeShapeType="1"/>
            </p:cNvSpPr>
            <p:nvPr/>
          </p:nvSpPr>
          <p:spPr bwMode="auto">
            <a:xfrm>
              <a:off x="2112" y="1392"/>
              <a:ext cx="0" cy="1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7600" name="Line 1040"/>
            <p:cNvSpPr>
              <a:spLocks noChangeShapeType="1"/>
            </p:cNvSpPr>
            <p:nvPr/>
          </p:nvSpPr>
          <p:spPr bwMode="auto">
            <a:xfrm>
              <a:off x="2928" y="1392"/>
              <a:ext cx="0" cy="1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7601" name="Line 1041"/>
            <p:cNvSpPr>
              <a:spLocks noChangeShapeType="1"/>
            </p:cNvSpPr>
            <p:nvPr/>
          </p:nvSpPr>
          <p:spPr bwMode="auto">
            <a:xfrm>
              <a:off x="3936" y="1392"/>
              <a:ext cx="0" cy="1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7602" name="Line 1042"/>
            <p:cNvSpPr>
              <a:spLocks noChangeShapeType="1"/>
            </p:cNvSpPr>
            <p:nvPr/>
          </p:nvSpPr>
          <p:spPr bwMode="auto">
            <a:xfrm>
              <a:off x="4752" y="1392"/>
              <a:ext cx="0" cy="1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7603" name="Line 1043"/>
            <p:cNvSpPr>
              <a:spLocks noChangeShapeType="1"/>
            </p:cNvSpPr>
            <p:nvPr/>
          </p:nvSpPr>
          <p:spPr bwMode="auto">
            <a:xfrm>
              <a:off x="5616" y="1392"/>
              <a:ext cx="0" cy="1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aphicFrame>
          <p:nvGraphicFramePr>
            <p:cNvPr id="248834" name="Object 1026"/>
            <p:cNvGraphicFramePr>
              <a:graphicFrameLocks noChangeAspect="1"/>
            </p:cNvGraphicFramePr>
            <p:nvPr/>
          </p:nvGraphicFramePr>
          <p:xfrm>
            <a:off x="384" y="2256"/>
            <a:ext cx="159" cy="288"/>
          </p:xfrm>
          <a:graphic>
            <a:graphicData uri="http://schemas.openxmlformats.org/presentationml/2006/ole">
              <p:oleObj spid="_x0000_s248834" name="Équation" r:id="rId5" imgW="126720" imgH="228600" progId="Equation.3">
                <p:embed/>
              </p:oleObj>
            </a:graphicData>
          </a:graphic>
        </p:graphicFrame>
        <p:graphicFrame>
          <p:nvGraphicFramePr>
            <p:cNvPr id="248835" name="Object 1027"/>
            <p:cNvGraphicFramePr>
              <a:graphicFrameLocks noChangeAspect="1"/>
            </p:cNvGraphicFramePr>
            <p:nvPr/>
          </p:nvGraphicFramePr>
          <p:xfrm>
            <a:off x="1391" y="2304"/>
            <a:ext cx="385" cy="230"/>
          </p:xfrm>
          <a:graphic>
            <a:graphicData uri="http://schemas.openxmlformats.org/presentationml/2006/ole">
              <p:oleObj spid="_x0000_s248835" name="Équation" r:id="rId6" imgW="380880" imgH="228600" progId="Equation.3">
                <p:embed/>
              </p:oleObj>
            </a:graphicData>
          </a:graphic>
        </p:graphicFrame>
        <p:graphicFrame>
          <p:nvGraphicFramePr>
            <p:cNvPr id="248836" name="Object 1028"/>
            <p:cNvGraphicFramePr>
              <a:graphicFrameLocks noChangeAspect="1"/>
            </p:cNvGraphicFramePr>
            <p:nvPr/>
          </p:nvGraphicFramePr>
          <p:xfrm>
            <a:off x="2304" y="2304"/>
            <a:ext cx="384" cy="266"/>
          </p:xfrm>
          <a:graphic>
            <a:graphicData uri="http://schemas.openxmlformats.org/presentationml/2006/ole">
              <p:oleObj spid="_x0000_s248836" name="Équation" r:id="rId7" imgW="330120" imgH="228600" progId="Equation.3">
                <p:embed/>
              </p:oleObj>
            </a:graphicData>
          </a:graphic>
        </p:graphicFrame>
        <p:graphicFrame>
          <p:nvGraphicFramePr>
            <p:cNvPr id="248837" name="Object 1029"/>
            <p:cNvGraphicFramePr>
              <a:graphicFrameLocks noChangeAspect="1"/>
            </p:cNvGraphicFramePr>
            <p:nvPr/>
          </p:nvGraphicFramePr>
          <p:xfrm>
            <a:off x="3168" y="2160"/>
            <a:ext cx="440" cy="480"/>
          </p:xfrm>
          <a:graphic>
            <a:graphicData uri="http://schemas.openxmlformats.org/presentationml/2006/ole">
              <p:oleObj spid="_x0000_s248837" name="Équation" r:id="rId8" imgW="406080" imgH="444240" progId="Equation.3">
                <p:embed/>
              </p:oleObj>
            </a:graphicData>
          </a:graphic>
        </p:graphicFrame>
        <p:sp>
          <p:nvSpPr>
            <p:cNvPr id="67608" name="Line 1048"/>
            <p:cNvSpPr>
              <a:spLocks noChangeShapeType="1"/>
            </p:cNvSpPr>
            <p:nvPr/>
          </p:nvSpPr>
          <p:spPr bwMode="auto">
            <a:xfrm>
              <a:off x="144" y="2688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7609" name="Line 1049"/>
            <p:cNvSpPr>
              <a:spLocks noChangeShapeType="1"/>
            </p:cNvSpPr>
            <p:nvPr/>
          </p:nvSpPr>
          <p:spPr bwMode="auto">
            <a:xfrm>
              <a:off x="144" y="3216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7611" name="Text Box 1051"/>
            <p:cNvSpPr txBox="1">
              <a:spLocks noChangeArrowheads="1"/>
            </p:cNvSpPr>
            <p:nvPr/>
          </p:nvSpPr>
          <p:spPr bwMode="auto">
            <a:xfrm>
              <a:off x="2160" y="1488"/>
              <a:ext cx="652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nombre de </a:t>
              </a:r>
            </a:p>
            <a:p>
              <a:r>
                <a:rPr lang="fr-FR" sz="1400"/>
                <a:t>défaillances</a:t>
              </a:r>
            </a:p>
            <a:p>
              <a:r>
                <a:rPr lang="fr-FR" sz="1400"/>
                <a:t>à la date </a:t>
              </a:r>
              <a:r>
                <a:rPr lang="fr-FR" sz="1400" i="1"/>
                <a:t>t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34CCC-3738-43D8-BC7D-0B988AD50F5F}" type="slidenum">
              <a:rPr lang="fr-FR"/>
              <a:pPr/>
              <a:t>2</a:t>
            </a:fld>
            <a:endParaRPr lang="fr-FR"/>
          </a:p>
        </p:txBody>
      </p:sp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990600" y="2286000"/>
            <a:ext cx="71548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800"/>
              <a:t>Comment obtenir la fonction taux de défaillance </a:t>
            </a:r>
          </a:p>
          <a:p>
            <a:r>
              <a:rPr lang="fr-FR" sz="2800"/>
              <a:t>(ou l ’une des fonctions </a:t>
            </a:r>
            <a:r>
              <a:rPr lang="fr-FR" sz="2800" i="1"/>
              <a:t>F(t), R(t), f(t))</a:t>
            </a:r>
            <a:r>
              <a:rPr lang="fr-FR" sz="2800"/>
              <a:t> ?</a:t>
            </a:r>
            <a:endParaRPr lang="fr-FR"/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905000" y="4800600"/>
            <a:ext cx="5362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800"/>
              <a:t>Estimation à partir des observations </a:t>
            </a:r>
            <a:endParaRPr lang="fr-FR"/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4419600" y="3352800"/>
            <a:ext cx="304800" cy="12192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CC3C-6281-489F-9B70-EF5BA031F1A1}" type="slidenum">
              <a:rPr lang="fr-FR"/>
              <a:pPr/>
              <a:t>3</a:t>
            </a:fld>
            <a:endParaRPr lang="fr-FR"/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228600" y="2286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150000"/>
              </a:lnSpc>
            </a:pPr>
            <a:r>
              <a:rPr kumimoji="1" lang="fr-FR">
                <a:solidFill>
                  <a:schemeClr val="tx2"/>
                </a:solidFill>
                <a:latin typeface="Arial Black" pitchFamily="34" charset="0"/>
              </a:rPr>
              <a:t>Approximation de la fonction de répartition </a:t>
            </a:r>
            <a:r>
              <a:rPr kumimoji="1" lang="fr-FR" i="1">
                <a:solidFill>
                  <a:schemeClr val="tx2"/>
                </a:solidFill>
                <a:latin typeface="Arial Black" pitchFamily="34" charset="0"/>
              </a:rPr>
              <a:t>F(t)</a:t>
            </a:r>
            <a:r>
              <a:rPr kumimoji="1" lang="fr-FR">
                <a:solidFill>
                  <a:schemeClr val="tx2"/>
                </a:solidFill>
                <a:latin typeface="Arial Black" pitchFamily="34" charset="0"/>
              </a:rPr>
              <a:t> à partir des données observées</a:t>
            </a: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457200" y="1524000"/>
            <a:ext cx="81788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</a:pPr>
            <a:r>
              <a:rPr kumimoji="1" lang="fr-FR" sz="1600" dirty="0">
                <a:latin typeface="Tahoma" pitchFamily="34" charset="0"/>
              </a:rPr>
              <a:t>Il s ’agit d ’estimer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</a:pPr>
            <a:r>
              <a:rPr kumimoji="1" lang="fr-FR" sz="1600" dirty="0">
                <a:latin typeface="Tahoma" pitchFamily="34" charset="0"/>
              </a:rPr>
              <a:t>Approximation à partir des fréquences observées</a:t>
            </a:r>
          </a:p>
          <a:p>
            <a:pPr marL="742950" lvl="1" indent="-28575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</a:pPr>
            <a:r>
              <a:rPr kumimoji="1" lang="fr-FR" sz="1600" dirty="0">
                <a:latin typeface="Tahoma" pitchFamily="34" charset="0"/>
              </a:rPr>
              <a:t>Hypothèse d ’un renouvellement à l ’identique </a:t>
            </a:r>
          </a:p>
          <a:p>
            <a:pPr marL="742950" lvl="1" indent="-28575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</a:pPr>
            <a:r>
              <a:rPr kumimoji="1" lang="fr-FR" sz="1600" i="1" dirty="0">
                <a:latin typeface="Tahoma" pitchFamily="34" charset="0"/>
              </a:rPr>
              <a:t>N</a:t>
            </a:r>
            <a:r>
              <a:rPr kumimoji="1" lang="fr-FR" sz="1600" dirty="0">
                <a:latin typeface="Tahoma" pitchFamily="34" charset="0"/>
              </a:rPr>
              <a:t> dates de défaillances </a:t>
            </a:r>
          </a:p>
          <a:p>
            <a:pPr marL="742950" lvl="1" indent="-28575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</a:pPr>
            <a:r>
              <a:rPr kumimoji="1" lang="fr-FR" sz="1600" u="sng" dirty="0">
                <a:latin typeface="Tahoma" pitchFamily="34" charset="0"/>
              </a:rPr>
              <a:t>Fréquences cumulées</a:t>
            </a:r>
            <a:r>
              <a:rPr kumimoji="1" lang="fr-FR" sz="1600" dirty="0">
                <a:latin typeface="Tahoma" pitchFamily="34" charset="0"/>
              </a:rPr>
              <a:t>: si             alors en découpant l ’horizon en intervalles ou classes               et en notant </a:t>
            </a:r>
            <a:r>
              <a:rPr kumimoji="1" lang="fr-FR" sz="1600" i="1" dirty="0">
                <a:latin typeface="Tahoma" pitchFamily="34" charset="0"/>
              </a:rPr>
              <a:t>n</a:t>
            </a:r>
            <a:r>
              <a:rPr kumimoji="1" lang="fr-FR" sz="1600" i="1" baseline="-25000" dirty="0">
                <a:latin typeface="Tahoma" pitchFamily="34" charset="0"/>
              </a:rPr>
              <a:t>i</a:t>
            </a:r>
            <a:r>
              <a:rPr kumimoji="1" lang="fr-FR" sz="1600" dirty="0">
                <a:latin typeface="Tahoma" pitchFamily="34" charset="0"/>
              </a:rPr>
              <a:t> le nombre de défaillances sur               alors</a:t>
            </a:r>
          </a:p>
          <a:p>
            <a:pPr marL="742950" lvl="1" indent="-28575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</a:pPr>
            <a:endParaRPr kumimoji="1" lang="fr-FR" sz="1600" dirty="0">
              <a:latin typeface="Tahoma" pitchFamily="34" charset="0"/>
            </a:endParaRPr>
          </a:p>
          <a:p>
            <a:pPr marL="742950" lvl="1" indent="-28575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</a:pPr>
            <a:r>
              <a:rPr kumimoji="1" lang="fr-FR" sz="1600" dirty="0">
                <a:latin typeface="Tahoma" pitchFamily="34" charset="0"/>
              </a:rPr>
              <a:t>Pour </a:t>
            </a:r>
            <a:r>
              <a:rPr kumimoji="1" lang="fr-FR" sz="1600" i="1" dirty="0">
                <a:latin typeface="Tahoma" pitchFamily="34" charset="0"/>
              </a:rPr>
              <a:t>N &lt; </a:t>
            </a:r>
            <a:r>
              <a:rPr kumimoji="1" lang="fr-FR" sz="1600" i="1" dirty="0" smtClean="0">
                <a:latin typeface="Tahoma" pitchFamily="34" charset="0"/>
              </a:rPr>
              <a:t>50</a:t>
            </a:r>
            <a:r>
              <a:rPr kumimoji="1" lang="fr-FR" sz="1600" dirty="0">
                <a:latin typeface="Tahoma" pitchFamily="34" charset="0"/>
              </a:rPr>
              <a:t>, on ordonne les temps de bon fonctionnement </a:t>
            </a:r>
            <a:r>
              <a:rPr kumimoji="1" lang="fr-FR" sz="1600" i="1" dirty="0">
                <a:latin typeface="Tahoma" pitchFamily="34" charset="0"/>
              </a:rPr>
              <a:t>T</a:t>
            </a:r>
            <a:r>
              <a:rPr kumimoji="1" lang="fr-FR" sz="1600" i="1" baseline="-25000" dirty="0">
                <a:latin typeface="Tahoma" pitchFamily="34" charset="0"/>
              </a:rPr>
              <a:t>i</a:t>
            </a:r>
            <a:r>
              <a:rPr kumimoji="1" lang="fr-FR" sz="1600" baseline="-25000" dirty="0">
                <a:latin typeface="Tahoma" pitchFamily="34" charset="0"/>
              </a:rPr>
              <a:t>  </a:t>
            </a:r>
            <a:r>
              <a:rPr kumimoji="1" lang="fr-FR" sz="1600" dirty="0">
                <a:latin typeface="Tahoma" pitchFamily="34" charset="0"/>
              </a:rPr>
              <a:t>de manière décroissante </a:t>
            </a:r>
          </a:p>
          <a:p>
            <a:pPr marL="1143000" lvl="2" indent="-2286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</a:pPr>
            <a:r>
              <a:rPr kumimoji="1" lang="fr-FR" sz="1400" u="sng" dirty="0">
                <a:latin typeface="Tahoma" pitchFamily="34" charset="0"/>
              </a:rPr>
              <a:t>Rangs moyens</a:t>
            </a:r>
            <a:r>
              <a:rPr kumimoji="1" lang="fr-FR" sz="1400" dirty="0">
                <a:latin typeface="Tahoma" pitchFamily="34" charset="0"/>
              </a:rPr>
              <a:t>: si                  ,  la fonction de répartition à la date de </a:t>
            </a:r>
            <a:r>
              <a:rPr kumimoji="1" lang="fr-FR" sz="1400" i="1" dirty="0">
                <a:latin typeface="Tahoma" pitchFamily="34" charset="0"/>
              </a:rPr>
              <a:t>T</a:t>
            </a:r>
            <a:r>
              <a:rPr kumimoji="1" lang="fr-FR" sz="1400" i="1" baseline="-25000" dirty="0">
                <a:latin typeface="Tahoma" pitchFamily="34" charset="0"/>
              </a:rPr>
              <a:t>i</a:t>
            </a:r>
            <a:r>
              <a:rPr kumimoji="1" lang="fr-FR" sz="1400" dirty="0">
                <a:latin typeface="Tahoma" pitchFamily="34" charset="0"/>
              </a:rPr>
              <a:t>  est </a:t>
            </a:r>
          </a:p>
          <a:p>
            <a:pPr marL="742950" lvl="1" indent="-28575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</a:pPr>
            <a:endParaRPr kumimoji="1" lang="fr-FR" sz="1600" dirty="0">
              <a:latin typeface="Tahoma" pitchFamily="34" charset="0"/>
            </a:endParaRPr>
          </a:p>
          <a:p>
            <a:pPr marL="1143000" lvl="2" indent="-2286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</a:pPr>
            <a:r>
              <a:rPr kumimoji="1" lang="fr-FR" sz="1400" u="sng" dirty="0">
                <a:latin typeface="Tahoma" pitchFamily="34" charset="0"/>
              </a:rPr>
              <a:t>Rangs médians</a:t>
            </a:r>
            <a:r>
              <a:rPr kumimoji="1" lang="fr-FR" sz="1400" dirty="0">
                <a:latin typeface="Tahoma" pitchFamily="34" charset="0"/>
              </a:rPr>
              <a:t>: si            ,  la fonction de répartition à la date </a:t>
            </a:r>
            <a:r>
              <a:rPr kumimoji="1" lang="fr-FR" sz="1400" i="1" dirty="0">
                <a:latin typeface="Tahoma" pitchFamily="34" charset="0"/>
              </a:rPr>
              <a:t> T</a:t>
            </a:r>
            <a:r>
              <a:rPr kumimoji="1" lang="fr-FR" sz="1400" i="1" baseline="-25000" dirty="0">
                <a:latin typeface="Tahoma" pitchFamily="34" charset="0"/>
              </a:rPr>
              <a:t>i</a:t>
            </a:r>
            <a:r>
              <a:rPr kumimoji="1" lang="fr-FR" sz="1400" dirty="0">
                <a:latin typeface="Tahoma" pitchFamily="34" charset="0"/>
              </a:rPr>
              <a:t>  est  </a:t>
            </a:r>
          </a:p>
        </p:txBody>
      </p:sp>
      <p:graphicFrame>
        <p:nvGraphicFramePr>
          <p:cNvPr id="243712" name="Object 0"/>
          <p:cNvGraphicFramePr>
            <a:graphicFrameLocks noChangeAspect="1"/>
          </p:cNvGraphicFramePr>
          <p:nvPr/>
        </p:nvGraphicFramePr>
        <p:xfrm>
          <a:off x="7696200" y="3962400"/>
          <a:ext cx="838200" cy="522288"/>
        </p:xfrm>
        <a:graphic>
          <a:graphicData uri="http://schemas.openxmlformats.org/presentationml/2006/ole">
            <p:oleObj spid="_x0000_s243712" name="Équation" r:id="rId3" imgW="876240" imgH="545760" progId="Equation.3">
              <p:embed/>
            </p:oleObj>
          </a:graphicData>
        </a:graphic>
      </p:graphicFrame>
      <p:graphicFrame>
        <p:nvGraphicFramePr>
          <p:cNvPr id="243713" name="Object 1"/>
          <p:cNvGraphicFramePr>
            <a:graphicFrameLocks noChangeAspect="1"/>
          </p:cNvGraphicFramePr>
          <p:nvPr/>
        </p:nvGraphicFramePr>
        <p:xfrm>
          <a:off x="2895600" y="1676400"/>
          <a:ext cx="1295400" cy="265113"/>
        </p:xfrm>
        <a:graphic>
          <a:graphicData uri="http://schemas.openxmlformats.org/presentationml/2006/ole">
            <p:oleObj spid="_x0000_s243713" name="Équation" r:id="rId4" imgW="1117440" imgH="228600" progId="Equation.3">
              <p:embed/>
            </p:oleObj>
          </a:graphicData>
        </a:graphic>
      </p:graphicFrame>
      <p:graphicFrame>
        <p:nvGraphicFramePr>
          <p:cNvPr id="243714" name="Object 2"/>
          <p:cNvGraphicFramePr>
            <a:graphicFrameLocks noChangeAspect="1"/>
          </p:cNvGraphicFramePr>
          <p:nvPr/>
        </p:nvGraphicFramePr>
        <p:xfrm>
          <a:off x="3657600" y="3352800"/>
          <a:ext cx="512763" cy="190500"/>
        </p:xfrm>
        <a:graphic>
          <a:graphicData uri="http://schemas.openxmlformats.org/presentationml/2006/ole">
            <p:oleObj spid="_x0000_s243714" name="Équation" r:id="rId5" imgW="406080" imgH="152280" progId="Equation.3">
              <p:embed/>
            </p:oleObj>
          </a:graphicData>
        </a:graphic>
      </p:graphicFrame>
      <p:graphicFrame>
        <p:nvGraphicFramePr>
          <p:cNvPr id="243715" name="Object 3"/>
          <p:cNvGraphicFramePr>
            <a:graphicFrameLocks noChangeAspect="1"/>
          </p:cNvGraphicFramePr>
          <p:nvPr/>
        </p:nvGraphicFramePr>
        <p:xfrm>
          <a:off x="7010400" y="3733800"/>
          <a:ext cx="609600" cy="234950"/>
        </p:xfrm>
        <a:graphic>
          <a:graphicData uri="http://schemas.openxmlformats.org/presentationml/2006/ole">
            <p:oleObj spid="_x0000_s243715" name="Équation" r:id="rId6" imgW="495000" imgH="190440" progId="Equation.3">
              <p:embed/>
            </p:oleObj>
          </a:graphicData>
        </a:graphic>
      </p:graphicFrame>
      <p:graphicFrame>
        <p:nvGraphicFramePr>
          <p:cNvPr id="243716" name="Object 4"/>
          <p:cNvGraphicFramePr>
            <a:graphicFrameLocks noChangeAspect="1"/>
          </p:cNvGraphicFramePr>
          <p:nvPr/>
        </p:nvGraphicFramePr>
        <p:xfrm>
          <a:off x="3124200" y="5334000"/>
          <a:ext cx="912813" cy="204788"/>
        </p:xfrm>
        <a:graphic>
          <a:graphicData uri="http://schemas.openxmlformats.org/presentationml/2006/ole">
            <p:oleObj spid="_x0000_s243716" name="Équation" r:id="rId7" imgW="787320" imgH="177480" progId="Equation.3">
              <p:embed/>
            </p:oleObj>
          </a:graphicData>
        </a:graphic>
      </p:graphicFrame>
      <p:graphicFrame>
        <p:nvGraphicFramePr>
          <p:cNvPr id="243717" name="Object 5"/>
          <p:cNvGraphicFramePr>
            <a:graphicFrameLocks noChangeAspect="1"/>
          </p:cNvGraphicFramePr>
          <p:nvPr/>
        </p:nvGraphicFramePr>
        <p:xfrm>
          <a:off x="7848600" y="5257800"/>
          <a:ext cx="876300" cy="406400"/>
        </p:xfrm>
        <a:graphic>
          <a:graphicData uri="http://schemas.openxmlformats.org/presentationml/2006/ole">
            <p:oleObj spid="_x0000_s243717" name="Équation" r:id="rId8" imgW="761760" imgH="355320" progId="Equation.3">
              <p:embed/>
            </p:oleObj>
          </a:graphicData>
        </a:graphic>
      </p:graphicFrame>
      <p:graphicFrame>
        <p:nvGraphicFramePr>
          <p:cNvPr id="243718" name="Object 6"/>
          <p:cNvGraphicFramePr>
            <a:graphicFrameLocks noChangeAspect="1"/>
          </p:cNvGraphicFramePr>
          <p:nvPr/>
        </p:nvGraphicFramePr>
        <p:xfrm>
          <a:off x="3200400" y="6096000"/>
          <a:ext cx="557213" cy="204788"/>
        </p:xfrm>
        <a:graphic>
          <a:graphicData uri="http://schemas.openxmlformats.org/presentationml/2006/ole">
            <p:oleObj spid="_x0000_s243718" name="Équation" r:id="rId9" imgW="482400" imgH="177480" progId="Equation.3">
              <p:embed/>
            </p:oleObj>
          </a:graphicData>
        </a:graphic>
      </p:graphicFrame>
      <p:graphicFrame>
        <p:nvGraphicFramePr>
          <p:cNvPr id="243719" name="Object 7"/>
          <p:cNvGraphicFramePr>
            <a:graphicFrameLocks noChangeAspect="1"/>
          </p:cNvGraphicFramePr>
          <p:nvPr/>
        </p:nvGraphicFramePr>
        <p:xfrm>
          <a:off x="7315200" y="6019800"/>
          <a:ext cx="985838" cy="398463"/>
        </p:xfrm>
        <a:graphic>
          <a:graphicData uri="http://schemas.openxmlformats.org/presentationml/2006/ole">
            <p:oleObj spid="_x0000_s243719" name="Équation" r:id="rId10" imgW="876240" imgH="355320" progId="Equation.3">
              <p:embed/>
            </p:oleObj>
          </a:graphicData>
        </a:graphic>
      </p:graphicFrame>
      <p:graphicFrame>
        <p:nvGraphicFramePr>
          <p:cNvPr id="243720" name="Object 8"/>
          <p:cNvGraphicFramePr>
            <a:graphicFrameLocks noChangeAspect="1"/>
          </p:cNvGraphicFramePr>
          <p:nvPr/>
        </p:nvGraphicFramePr>
        <p:xfrm>
          <a:off x="2133600" y="3733800"/>
          <a:ext cx="609600" cy="234950"/>
        </p:xfrm>
        <a:graphic>
          <a:graphicData uri="http://schemas.openxmlformats.org/presentationml/2006/ole">
            <p:oleObj spid="_x0000_s243720" name="Équation" r:id="rId11" imgW="495000" imgH="19044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2CB8E-9160-418D-8FFB-52F54B1D64A7}" type="slidenum">
              <a:rPr lang="fr-FR"/>
              <a:pPr/>
              <a:t>4</a:t>
            </a:fld>
            <a:endParaRPr lang="fr-FR"/>
          </a:p>
        </p:txBody>
      </p:sp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381000" y="228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kumimoji="1" lang="fr-FR">
                <a:solidFill>
                  <a:schemeClr val="tx2"/>
                </a:solidFill>
                <a:latin typeface="Arial Black" pitchFamily="34" charset="0"/>
              </a:rPr>
              <a:t>Niveau de confiance de l ’approximation de la fonction de </a:t>
            </a:r>
            <a:r>
              <a:rPr kumimoji="1" lang="fr-FR" i="1">
                <a:solidFill>
                  <a:schemeClr val="tx2"/>
                </a:solidFill>
                <a:latin typeface="Arial Black" pitchFamily="34" charset="0"/>
              </a:rPr>
              <a:t>F(t)</a:t>
            </a:r>
            <a:r>
              <a:rPr kumimoji="1" lang="fr-FR">
                <a:solidFill>
                  <a:schemeClr val="tx2"/>
                </a:solidFill>
                <a:latin typeface="Arial Black" pitchFamily="34" charset="0"/>
              </a:rPr>
              <a:t> ou </a:t>
            </a:r>
            <a:r>
              <a:rPr kumimoji="1" lang="fr-FR" i="1">
                <a:solidFill>
                  <a:schemeClr val="tx2"/>
                </a:solidFill>
                <a:latin typeface="Arial Black" pitchFamily="34" charset="0"/>
              </a:rPr>
              <a:t>R(t)</a:t>
            </a:r>
            <a:r>
              <a:rPr kumimoji="1" lang="fr-FR">
                <a:solidFill>
                  <a:schemeClr val="tx2"/>
                </a:solidFill>
                <a:latin typeface="Arial Black" pitchFamily="34" charset="0"/>
              </a:rPr>
              <a:t> par la méthode des rangs médians (voir Tables en annexe)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3708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/>
              <a:t>On détermine les limites </a:t>
            </a:r>
            <a:r>
              <a:rPr lang="fr-FR" sz="1600" i="1">
                <a:latin typeface="Symbol" pitchFamily="18" charset="2"/>
              </a:rPr>
              <a:t>a</a:t>
            </a:r>
            <a:r>
              <a:rPr lang="fr-FR" sz="1600" i="1" baseline="-25000"/>
              <a:t>1</a:t>
            </a:r>
            <a:r>
              <a:rPr lang="fr-FR" sz="1600"/>
              <a:t> et </a:t>
            </a:r>
            <a:r>
              <a:rPr lang="fr-FR" sz="1600" i="1">
                <a:latin typeface="Symbol" pitchFamily="18" charset="2"/>
              </a:rPr>
              <a:t>a</a:t>
            </a:r>
            <a:r>
              <a:rPr lang="fr-FR" sz="1600" i="1" baseline="-25000"/>
              <a:t>2</a:t>
            </a:r>
            <a:r>
              <a:rPr lang="fr-FR" sz="1600"/>
              <a:t> telles que</a:t>
            </a:r>
          </a:p>
        </p:txBody>
      </p:sp>
      <p:graphicFrame>
        <p:nvGraphicFramePr>
          <p:cNvPr id="244736" name="Object 0"/>
          <p:cNvGraphicFramePr>
            <a:graphicFrameLocks noChangeAspect="1"/>
          </p:cNvGraphicFramePr>
          <p:nvPr/>
        </p:nvGraphicFramePr>
        <p:xfrm>
          <a:off x="4191000" y="1752600"/>
          <a:ext cx="1676400" cy="241300"/>
        </p:xfrm>
        <a:graphic>
          <a:graphicData uri="http://schemas.openxmlformats.org/presentationml/2006/ole">
            <p:oleObj spid="_x0000_s244736" name="Équation" r:id="rId3" imgW="1587240" imgH="228600" progId="Equation.3">
              <p:embed/>
            </p:oleObj>
          </a:graphicData>
        </a:graphic>
      </p:graphicFrame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457200" y="2514600"/>
            <a:ext cx="6619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/>
              <a:t>Les tables existent pour les valeurs de</a:t>
            </a:r>
            <a:r>
              <a:rPr lang="fr-FR"/>
              <a:t> </a:t>
            </a:r>
            <a:r>
              <a:rPr lang="fr-FR" sz="1600" i="1">
                <a:latin typeface="Symbol" pitchFamily="18" charset="2"/>
              </a:rPr>
              <a:t>a</a:t>
            </a:r>
            <a:r>
              <a:rPr lang="fr-FR" sz="1600" i="1" baseline="-25000"/>
              <a:t>1</a:t>
            </a:r>
            <a:r>
              <a:rPr lang="fr-FR" sz="1600"/>
              <a:t> et </a:t>
            </a:r>
            <a:r>
              <a:rPr lang="fr-FR" sz="1600" i="1">
                <a:latin typeface="Symbol" pitchFamily="18" charset="2"/>
              </a:rPr>
              <a:t>a</a:t>
            </a:r>
            <a:r>
              <a:rPr lang="fr-FR" sz="1600" i="1" baseline="-25000"/>
              <a:t>2</a:t>
            </a:r>
            <a:r>
              <a:rPr lang="fr-FR" sz="1600"/>
              <a:t> suivant les rangs à </a:t>
            </a:r>
            <a:r>
              <a:rPr lang="fr-FR" sz="1600" i="1"/>
              <a:t>5%</a:t>
            </a:r>
            <a:r>
              <a:rPr lang="fr-FR" sz="1600"/>
              <a:t> et </a:t>
            </a:r>
            <a:r>
              <a:rPr lang="fr-FR" sz="1600" i="1"/>
              <a:t>95%.</a:t>
            </a:r>
            <a:r>
              <a:rPr lang="fr-FR"/>
              <a:t> </a:t>
            </a:r>
          </a:p>
        </p:txBody>
      </p:sp>
      <p:graphicFrame>
        <p:nvGraphicFramePr>
          <p:cNvPr id="244737" name="Object 1"/>
          <p:cNvGraphicFramePr>
            <a:graphicFrameLocks noChangeAspect="1"/>
          </p:cNvGraphicFramePr>
          <p:nvPr/>
        </p:nvGraphicFramePr>
        <p:xfrm>
          <a:off x="7315200" y="2438400"/>
          <a:ext cx="1422400" cy="723900"/>
        </p:xfrm>
        <a:graphic>
          <a:graphicData uri="http://schemas.openxmlformats.org/presentationml/2006/ole">
            <p:oleObj spid="_x0000_s244737" name="Équation" r:id="rId4" imgW="1346040" imgH="685800" progId="Equation.3">
              <p:embed/>
            </p:oleObj>
          </a:graphicData>
        </a:graphic>
      </p:graphicFrame>
      <p:grpSp>
        <p:nvGrpSpPr>
          <p:cNvPr id="69661" name="Group 29"/>
          <p:cNvGrpSpPr>
            <a:grpSpLocks/>
          </p:cNvGrpSpPr>
          <p:nvPr/>
        </p:nvGrpSpPr>
        <p:grpSpPr bwMode="auto">
          <a:xfrm>
            <a:off x="2362200" y="3200400"/>
            <a:ext cx="5154613" cy="3384550"/>
            <a:chOff x="1488" y="2016"/>
            <a:chExt cx="3247" cy="2132"/>
          </a:xfrm>
        </p:grpSpPr>
        <p:graphicFrame>
          <p:nvGraphicFramePr>
            <p:cNvPr id="244739" name="Object 3"/>
            <p:cNvGraphicFramePr>
              <a:graphicFrameLocks noChangeAspect="1"/>
            </p:cNvGraphicFramePr>
            <p:nvPr/>
          </p:nvGraphicFramePr>
          <p:xfrm>
            <a:off x="1824" y="2112"/>
            <a:ext cx="2352" cy="1268"/>
          </p:xfrm>
          <a:graphic>
            <a:graphicData uri="http://schemas.openxmlformats.org/presentationml/2006/ole">
              <p:oleObj spid="_x0000_s244739" name="Image bitmap" r:id="rId5" imgW="5723810" imgH="3086531" progId="PBrush">
                <p:embed/>
              </p:oleObj>
            </a:graphicData>
          </a:graphic>
        </p:graphicFrame>
        <p:sp>
          <p:nvSpPr>
            <p:cNvPr id="69638" name="Line 6"/>
            <p:cNvSpPr>
              <a:spLocks noChangeShapeType="1"/>
            </p:cNvSpPr>
            <p:nvPr/>
          </p:nvSpPr>
          <p:spPr bwMode="auto">
            <a:xfrm>
              <a:off x="1632" y="3456"/>
              <a:ext cx="27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9642" name="Line 10"/>
            <p:cNvSpPr>
              <a:spLocks noChangeShapeType="1"/>
            </p:cNvSpPr>
            <p:nvPr/>
          </p:nvSpPr>
          <p:spPr bwMode="auto">
            <a:xfrm>
              <a:off x="2976" y="2016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9643" name="Line 11"/>
            <p:cNvSpPr>
              <a:spLocks noChangeShapeType="1"/>
            </p:cNvSpPr>
            <p:nvPr/>
          </p:nvSpPr>
          <p:spPr bwMode="auto">
            <a:xfrm>
              <a:off x="2160" y="302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9644" name="Line 12"/>
            <p:cNvSpPr>
              <a:spLocks noChangeShapeType="1"/>
            </p:cNvSpPr>
            <p:nvPr/>
          </p:nvSpPr>
          <p:spPr bwMode="auto">
            <a:xfrm>
              <a:off x="3840" y="31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aphicFrame>
          <p:nvGraphicFramePr>
            <p:cNvPr id="244740" name="Object 4"/>
            <p:cNvGraphicFramePr>
              <a:graphicFrameLocks noChangeAspect="1"/>
            </p:cNvGraphicFramePr>
            <p:nvPr/>
          </p:nvGraphicFramePr>
          <p:xfrm>
            <a:off x="2112" y="3648"/>
            <a:ext cx="155" cy="188"/>
          </p:xfrm>
          <a:graphic>
            <a:graphicData uri="http://schemas.openxmlformats.org/presentationml/2006/ole">
              <p:oleObj spid="_x0000_s244740" name="Équation" r:id="rId6" imgW="177480" imgH="215640" progId="Equation.3">
                <p:embed/>
              </p:oleObj>
            </a:graphicData>
          </a:graphic>
        </p:graphicFrame>
        <p:graphicFrame>
          <p:nvGraphicFramePr>
            <p:cNvPr id="244741" name="Object 5"/>
            <p:cNvGraphicFramePr>
              <a:graphicFrameLocks noChangeAspect="1"/>
            </p:cNvGraphicFramePr>
            <p:nvPr/>
          </p:nvGraphicFramePr>
          <p:xfrm>
            <a:off x="3792" y="3600"/>
            <a:ext cx="167" cy="188"/>
          </p:xfrm>
          <a:graphic>
            <a:graphicData uri="http://schemas.openxmlformats.org/presentationml/2006/ole">
              <p:oleObj spid="_x0000_s244741" name="Équation" r:id="rId7" imgW="190440" imgH="215640" progId="Equation.3">
                <p:embed/>
              </p:oleObj>
            </a:graphicData>
          </a:graphic>
        </p:graphicFrame>
        <p:graphicFrame>
          <p:nvGraphicFramePr>
            <p:cNvPr id="244742" name="Object 6"/>
            <p:cNvGraphicFramePr>
              <a:graphicFrameLocks noChangeAspect="1"/>
            </p:cNvGraphicFramePr>
            <p:nvPr/>
          </p:nvGraphicFramePr>
          <p:xfrm>
            <a:off x="2880" y="3648"/>
            <a:ext cx="245" cy="152"/>
          </p:xfrm>
          <a:graphic>
            <a:graphicData uri="http://schemas.openxmlformats.org/presentationml/2006/ole">
              <p:oleObj spid="_x0000_s244742" name="Équation" r:id="rId8" imgW="368280" imgH="228600" progId="Equation.3">
                <p:embed/>
              </p:oleObj>
            </a:graphicData>
          </a:graphic>
        </p:graphicFrame>
        <p:sp>
          <p:nvSpPr>
            <p:cNvPr id="69653" name="Rectangle 21"/>
            <p:cNvSpPr>
              <a:spLocks noChangeArrowheads="1"/>
            </p:cNvSpPr>
            <p:nvPr/>
          </p:nvSpPr>
          <p:spPr bwMode="auto">
            <a:xfrm>
              <a:off x="1776" y="3216"/>
              <a:ext cx="384" cy="24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9654" name="Rectangle 22"/>
            <p:cNvSpPr>
              <a:spLocks noChangeArrowheads="1"/>
            </p:cNvSpPr>
            <p:nvPr/>
          </p:nvSpPr>
          <p:spPr bwMode="auto">
            <a:xfrm>
              <a:off x="3840" y="3216"/>
              <a:ext cx="336" cy="24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/>
            </a:p>
          </p:txBody>
        </p:sp>
        <p:sp>
          <p:nvSpPr>
            <p:cNvPr id="69656" name="Line 24"/>
            <p:cNvSpPr>
              <a:spLocks noChangeShapeType="1"/>
            </p:cNvSpPr>
            <p:nvPr/>
          </p:nvSpPr>
          <p:spPr bwMode="auto">
            <a:xfrm flipH="1">
              <a:off x="4080" y="3024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9657" name="Line 25"/>
            <p:cNvSpPr>
              <a:spLocks noChangeShapeType="1"/>
            </p:cNvSpPr>
            <p:nvPr/>
          </p:nvSpPr>
          <p:spPr bwMode="auto">
            <a:xfrm>
              <a:off x="1632" y="302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9658" name="Text Box 26"/>
            <p:cNvSpPr txBox="1">
              <a:spLocks noChangeArrowheads="1"/>
            </p:cNvSpPr>
            <p:nvPr/>
          </p:nvSpPr>
          <p:spPr bwMode="auto">
            <a:xfrm>
              <a:off x="4406" y="2745"/>
              <a:ext cx="32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2000" b="1" i="1"/>
                <a:t>5%</a:t>
              </a:r>
              <a:endParaRPr lang="fr-FR"/>
            </a:p>
          </p:txBody>
        </p:sp>
        <p:sp>
          <p:nvSpPr>
            <p:cNvPr id="69659" name="Text Box 27"/>
            <p:cNvSpPr txBox="1">
              <a:spLocks noChangeArrowheads="1"/>
            </p:cNvSpPr>
            <p:nvPr/>
          </p:nvSpPr>
          <p:spPr bwMode="auto">
            <a:xfrm>
              <a:off x="1488" y="2784"/>
              <a:ext cx="34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2000" b="1" i="1"/>
                <a:t>5%</a:t>
              </a:r>
              <a:endParaRPr lang="fr-FR"/>
            </a:p>
          </p:txBody>
        </p:sp>
        <p:sp>
          <p:nvSpPr>
            <p:cNvPr id="69660" name="Text Box 28"/>
            <p:cNvSpPr txBox="1">
              <a:spLocks noChangeArrowheads="1"/>
            </p:cNvSpPr>
            <p:nvPr/>
          </p:nvSpPr>
          <p:spPr bwMode="auto">
            <a:xfrm>
              <a:off x="2352" y="3936"/>
              <a:ext cx="114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600"/>
                <a:t>Distribution de </a:t>
              </a:r>
              <a:r>
                <a:rPr lang="fr-FR" sz="1600" i="1"/>
                <a:t>F(t</a:t>
              </a:r>
              <a:r>
                <a:rPr lang="fr-FR" sz="1600" i="1" baseline="-25000"/>
                <a:t>i</a:t>
              </a:r>
              <a:r>
                <a:rPr lang="fr-FR" sz="1600" i="1"/>
                <a:t>)</a:t>
              </a:r>
              <a:endParaRPr lang="fr-FR"/>
            </a:p>
          </p:txBody>
        </p:sp>
      </p:grpSp>
      <p:graphicFrame>
        <p:nvGraphicFramePr>
          <p:cNvPr id="244738" name="Object 2"/>
          <p:cNvGraphicFramePr>
            <a:graphicFrameLocks noChangeAspect="1"/>
          </p:cNvGraphicFramePr>
          <p:nvPr/>
        </p:nvGraphicFramePr>
        <p:xfrm>
          <a:off x="4191000" y="2133600"/>
          <a:ext cx="2065338" cy="241300"/>
        </p:xfrm>
        <a:graphic>
          <a:graphicData uri="http://schemas.openxmlformats.org/presentationml/2006/ole">
            <p:oleObj spid="_x0000_s244738" name="Équation" r:id="rId9" imgW="195552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FBAB-BE9E-4796-991C-1A0DC6B9F049}" type="slidenum">
              <a:rPr lang="fr-FR"/>
              <a:pPr/>
              <a:t>5</a:t>
            </a:fld>
            <a:endParaRPr lang="fr-FR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381000" y="228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kumimoji="1" lang="fr-FR">
                <a:solidFill>
                  <a:schemeClr val="tx2"/>
                </a:solidFill>
                <a:latin typeface="Arial Black" pitchFamily="34" charset="0"/>
              </a:rPr>
              <a:t>Niveau de confiance de l ’approximation de la fonction de </a:t>
            </a:r>
            <a:r>
              <a:rPr kumimoji="1" lang="fr-FR" i="1">
                <a:solidFill>
                  <a:schemeClr val="tx2"/>
                </a:solidFill>
                <a:latin typeface="Arial Black" pitchFamily="34" charset="0"/>
              </a:rPr>
              <a:t>F(t)</a:t>
            </a:r>
            <a:r>
              <a:rPr kumimoji="1" lang="fr-FR">
                <a:solidFill>
                  <a:schemeClr val="tx2"/>
                </a:solidFill>
                <a:latin typeface="Arial Black" pitchFamily="34" charset="0"/>
              </a:rPr>
              <a:t> ou </a:t>
            </a:r>
            <a:r>
              <a:rPr kumimoji="1" lang="fr-FR" i="1">
                <a:solidFill>
                  <a:schemeClr val="tx2"/>
                </a:solidFill>
                <a:latin typeface="Arial Black" pitchFamily="34" charset="0"/>
              </a:rPr>
              <a:t>R(t)</a:t>
            </a:r>
            <a:r>
              <a:rPr kumimoji="1" lang="fr-FR">
                <a:solidFill>
                  <a:schemeClr val="tx2"/>
                </a:solidFill>
                <a:latin typeface="Arial Black" pitchFamily="34" charset="0"/>
              </a:rPr>
              <a:t> par la méthode des rangs médians: exemple</a:t>
            </a:r>
          </a:p>
        </p:txBody>
      </p:sp>
      <p:sp>
        <p:nvSpPr>
          <p:cNvPr id="71704" name="Text Box 24"/>
          <p:cNvSpPr txBox="1">
            <a:spLocks noChangeArrowheads="1"/>
          </p:cNvSpPr>
          <p:nvPr/>
        </p:nvSpPr>
        <p:spPr bwMode="auto">
          <a:xfrm>
            <a:off x="263525" y="2286000"/>
            <a:ext cx="89027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/>
              <a:t>Sous l ’hypothèse de renouvellement après défaillances, le relevé de 12 temps de bon fonctionnement</a:t>
            </a:r>
          </a:p>
          <a:p>
            <a:r>
              <a:rPr lang="fr-FR" sz="1600"/>
              <a:t>d ’un dispositif donne: </a:t>
            </a:r>
            <a:r>
              <a:rPr lang="fr-FR" sz="1600" i="1"/>
              <a:t>24, 91.5, 69, 46.5, 17.25, 51, 131.25, 31.05, 17.25, 31.05, 41.2, 6.75 (unité = 100 h)</a:t>
            </a:r>
            <a:endParaRPr lang="fr-FR" sz="1600"/>
          </a:p>
        </p:txBody>
      </p:sp>
      <p:sp>
        <p:nvSpPr>
          <p:cNvPr id="71707" name="Rectangle 27"/>
          <p:cNvSpPr>
            <a:spLocks noChangeArrowheads="1"/>
          </p:cNvSpPr>
          <p:nvPr/>
        </p:nvSpPr>
        <p:spPr bwMode="auto">
          <a:xfrm>
            <a:off x="2514600" y="3429000"/>
            <a:ext cx="4724400" cy="11113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765" name="Rectangle 85"/>
          <p:cNvSpPr>
            <a:spLocks noChangeArrowheads="1"/>
          </p:cNvSpPr>
          <p:nvPr/>
        </p:nvSpPr>
        <p:spPr bwMode="auto">
          <a:xfrm>
            <a:off x="2514600" y="3429000"/>
            <a:ext cx="11113" cy="15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766" name="Rectangle 86"/>
          <p:cNvSpPr>
            <a:spLocks noChangeArrowheads="1"/>
          </p:cNvSpPr>
          <p:nvPr/>
        </p:nvSpPr>
        <p:spPr bwMode="auto">
          <a:xfrm>
            <a:off x="3457575" y="3429000"/>
            <a:ext cx="11113" cy="15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767" name="Rectangle 87"/>
          <p:cNvSpPr>
            <a:spLocks noChangeArrowheads="1"/>
          </p:cNvSpPr>
          <p:nvPr/>
        </p:nvSpPr>
        <p:spPr bwMode="auto">
          <a:xfrm>
            <a:off x="4398963" y="3429000"/>
            <a:ext cx="12700" cy="15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768" name="Rectangle 88"/>
          <p:cNvSpPr>
            <a:spLocks noChangeArrowheads="1"/>
          </p:cNvSpPr>
          <p:nvPr/>
        </p:nvSpPr>
        <p:spPr bwMode="auto">
          <a:xfrm>
            <a:off x="5341938" y="3429000"/>
            <a:ext cx="12700" cy="15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769" name="Rectangle 89"/>
          <p:cNvSpPr>
            <a:spLocks noChangeArrowheads="1"/>
          </p:cNvSpPr>
          <p:nvPr/>
        </p:nvSpPr>
        <p:spPr bwMode="auto">
          <a:xfrm>
            <a:off x="6284913" y="3429000"/>
            <a:ext cx="11112" cy="15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771" name="Rectangle 91"/>
          <p:cNvSpPr>
            <a:spLocks noChangeArrowheads="1"/>
          </p:cNvSpPr>
          <p:nvPr/>
        </p:nvSpPr>
        <p:spPr bwMode="auto">
          <a:xfrm>
            <a:off x="2525713" y="3429000"/>
            <a:ext cx="4713287" cy="11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772" name="Rectangle 92"/>
          <p:cNvSpPr>
            <a:spLocks noChangeArrowheads="1"/>
          </p:cNvSpPr>
          <p:nvPr/>
        </p:nvSpPr>
        <p:spPr bwMode="auto">
          <a:xfrm>
            <a:off x="7227888" y="3429000"/>
            <a:ext cx="11112" cy="15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782" name="Rectangle 102"/>
          <p:cNvSpPr>
            <a:spLocks noChangeArrowheads="1"/>
          </p:cNvSpPr>
          <p:nvPr/>
        </p:nvSpPr>
        <p:spPr bwMode="auto">
          <a:xfrm>
            <a:off x="2525713" y="4619625"/>
            <a:ext cx="4713287" cy="11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792" name="Rectangle 112"/>
          <p:cNvSpPr>
            <a:spLocks noChangeArrowheads="1"/>
          </p:cNvSpPr>
          <p:nvPr/>
        </p:nvSpPr>
        <p:spPr bwMode="auto">
          <a:xfrm>
            <a:off x="2525713" y="5797550"/>
            <a:ext cx="4713287" cy="11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804" name="Rectangle 124"/>
          <p:cNvSpPr>
            <a:spLocks noChangeArrowheads="1"/>
          </p:cNvSpPr>
          <p:nvPr/>
        </p:nvSpPr>
        <p:spPr bwMode="auto">
          <a:xfrm>
            <a:off x="6284913" y="3440113"/>
            <a:ext cx="11112" cy="28400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818" name="Rectangle 138"/>
          <p:cNvSpPr>
            <a:spLocks noChangeArrowheads="1"/>
          </p:cNvSpPr>
          <p:nvPr/>
        </p:nvSpPr>
        <p:spPr bwMode="auto">
          <a:xfrm>
            <a:off x="6284913" y="6280150"/>
            <a:ext cx="11112" cy="11113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822" name="Rectangle 142"/>
          <p:cNvSpPr>
            <a:spLocks noChangeArrowheads="1"/>
          </p:cNvSpPr>
          <p:nvPr/>
        </p:nvSpPr>
        <p:spPr bwMode="auto">
          <a:xfrm>
            <a:off x="7239000" y="3429000"/>
            <a:ext cx="12700" cy="11113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832" name="Rectangle 152"/>
          <p:cNvSpPr>
            <a:spLocks noChangeArrowheads="1"/>
          </p:cNvSpPr>
          <p:nvPr/>
        </p:nvSpPr>
        <p:spPr bwMode="auto">
          <a:xfrm>
            <a:off x="7239000" y="4619625"/>
            <a:ext cx="12700" cy="11113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842" name="Rectangle 162"/>
          <p:cNvSpPr>
            <a:spLocks noChangeArrowheads="1"/>
          </p:cNvSpPr>
          <p:nvPr/>
        </p:nvSpPr>
        <p:spPr bwMode="auto">
          <a:xfrm>
            <a:off x="7239000" y="5797550"/>
            <a:ext cx="12700" cy="11113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71847" name="Group 167"/>
          <p:cNvGrpSpPr>
            <a:grpSpLocks/>
          </p:cNvGrpSpPr>
          <p:nvPr/>
        </p:nvGrpSpPr>
        <p:grpSpPr bwMode="auto">
          <a:xfrm>
            <a:off x="2514600" y="3429000"/>
            <a:ext cx="4737100" cy="2886075"/>
            <a:chOff x="1584" y="2160"/>
            <a:chExt cx="2984" cy="1818"/>
          </a:xfrm>
        </p:grpSpPr>
        <p:sp>
          <p:nvSpPr>
            <p:cNvPr id="71706" name="Line 26"/>
            <p:cNvSpPr>
              <a:spLocks noChangeShapeType="1"/>
            </p:cNvSpPr>
            <p:nvPr/>
          </p:nvSpPr>
          <p:spPr bwMode="auto">
            <a:xfrm>
              <a:off x="1584" y="2160"/>
              <a:ext cx="2976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08" name="Line 28"/>
            <p:cNvSpPr>
              <a:spLocks noChangeShapeType="1"/>
            </p:cNvSpPr>
            <p:nvPr/>
          </p:nvSpPr>
          <p:spPr bwMode="auto">
            <a:xfrm>
              <a:off x="1584" y="2160"/>
              <a:ext cx="1" cy="1796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09" name="Rectangle 29"/>
            <p:cNvSpPr>
              <a:spLocks noChangeArrowheads="1"/>
            </p:cNvSpPr>
            <p:nvPr/>
          </p:nvSpPr>
          <p:spPr bwMode="auto">
            <a:xfrm>
              <a:off x="1584" y="2160"/>
              <a:ext cx="7" cy="1796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10" name="Rectangle 30"/>
            <p:cNvSpPr>
              <a:spLocks noChangeArrowheads="1"/>
            </p:cNvSpPr>
            <p:nvPr/>
          </p:nvSpPr>
          <p:spPr bwMode="auto">
            <a:xfrm>
              <a:off x="1732" y="2175"/>
              <a:ext cx="35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 b="1">
                  <a:solidFill>
                    <a:srgbClr val="000000"/>
                  </a:solidFill>
                  <a:latin typeface="Arial" charset="0"/>
                </a:rPr>
                <a:t>Rang</a:t>
              </a:r>
              <a:endParaRPr lang="fr-FR"/>
            </a:p>
          </p:txBody>
        </p:sp>
        <p:sp>
          <p:nvSpPr>
            <p:cNvPr id="71711" name="Rectangle 31"/>
            <p:cNvSpPr>
              <a:spLocks noChangeArrowheads="1"/>
            </p:cNvSpPr>
            <p:nvPr/>
          </p:nvSpPr>
          <p:spPr bwMode="auto">
            <a:xfrm>
              <a:off x="2445" y="2175"/>
              <a:ext cx="106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 b="1">
                  <a:solidFill>
                    <a:srgbClr val="000000"/>
                  </a:solidFill>
                  <a:latin typeface="Arial" charset="0"/>
                </a:rPr>
                <a:t>Ti</a:t>
              </a:r>
              <a:endParaRPr lang="fr-FR"/>
            </a:p>
          </p:txBody>
        </p:sp>
        <p:sp>
          <p:nvSpPr>
            <p:cNvPr id="71712" name="Rectangle 32"/>
            <p:cNvSpPr>
              <a:spLocks noChangeArrowheads="1"/>
            </p:cNvSpPr>
            <p:nvPr/>
          </p:nvSpPr>
          <p:spPr bwMode="auto">
            <a:xfrm>
              <a:off x="2964" y="2175"/>
              <a:ext cx="25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 b="1">
                  <a:solidFill>
                    <a:srgbClr val="000000"/>
                  </a:solidFill>
                  <a:latin typeface="Arial" charset="0"/>
                </a:rPr>
                <a:t>F(Ti)</a:t>
              </a:r>
              <a:endParaRPr lang="fr-FR"/>
            </a:p>
          </p:txBody>
        </p:sp>
        <p:sp>
          <p:nvSpPr>
            <p:cNvPr id="71713" name="Rectangle 33"/>
            <p:cNvSpPr>
              <a:spLocks noChangeArrowheads="1"/>
            </p:cNvSpPr>
            <p:nvPr/>
          </p:nvSpPr>
          <p:spPr bwMode="auto">
            <a:xfrm>
              <a:off x="3477" y="2175"/>
              <a:ext cx="438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 b="1">
                  <a:solidFill>
                    <a:srgbClr val="000000"/>
                  </a:solidFill>
                  <a:latin typeface="Arial" charset="0"/>
                </a:rPr>
                <a:t>alpha1</a:t>
              </a:r>
              <a:endParaRPr lang="fr-FR"/>
            </a:p>
          </p:txBody>
        </p:sp>
        <p:sp>
          <p:nvSpPr>
            <p:cNvPr id="71714" name="Rectangle 34"/>
            <p:cNvSpPr>
              <a:spLocks noChangeArrowheads="1"/>
            </p:cNvSpPr>
            <p:nvPr/>
          </p:nvSpPr>
          <p:spPr bwMode="auto">
            <a:xfrm>
              <a:off x="4070" y="2175"/>
              <a:ext cx="438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 b="1">
                  <a:solidFill>
                    <a:srgbClr val="000000"/>
                  </a:solidFill>
                  <a:latin typeface="Arial" charset="0"/>
                </a:rPr>
                <a:t>alpha2</a:t>
              </a:r>
              <a:endParaRPr lang="fr-FR"/>
            </a:p>
          </p:txBody>
        </p:sp>
        <p:sp>
          <p:nvSpPr>
            <p:cNvPr id="71715" name="Rectangle 35"/>
            <p:cNvSpPr>
              <a:spLocks noChangeArrowheads="1"/>
            </p:cNvSpPr>
            <p:nvPr/>
          </p:nvSpPr>
          <p:spPr bwMode="auto">
            <a:xfrm>
              <a:off x="1851" y="2479"/>
              <a:ext cx="11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fr-FR"/>
            </a:p>
          </p:txBody>
        </p:sp>
        <p:sp>
          <p:nvSpPr>
            <p:cNvPr id="71716" name="Rectangle 36"/>
            <p:cNvSpPr>
              <a:spLocks noChangeArrowheads="1"/>
            </p:cNvSpPr>
            <p:nvPr/>
          </p:nvSpPr>
          <p:spPr bwMode="auto">
            <a:xfrm>
              <a:off x="2363" y="2479"/>
              <a:ext cx="282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6.75</a:t>
              </a:r>
              <a:endParaRPr lang="fr-FR"/>
            </a:p>
          </p:txBody>
        </p:sp>
        <p:sp>
          <p:nvSpPr>
            <p:cNvPr id="71717" name="Rectangle 37"/>
            <p:cNvSpPr>
              <a:spLocks noChangeArrowheads="1"/>
            </p:cNvSpPr>
            <p:nvPr/>
          </p:nvSpPr>
          <p:spPr bwMode="auto">
            <a:xfrm>
              <a:off x="2927" y="2479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0.056</a:t>
              </a:r>
              <a:endParaRPr lang="fr-FR"/>
            </a:p>
          </p:txBody>
        </p:sp>
        <p:sp>
          <p:nvSpPr>
            <p:cNvPr id="71718" name="Rectangle 38"/>
            <p:cNvSpPr>
              <a:spLocks noChangeArrowheads="1"/>
            </p:cNvSpPr>
            <p:nvPr/>
          </p:nvSpPr>
          <p:spPr bwMode="auto">
            <a:xfrm>
              <a:off x="3521" y="2479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0.004</a:t>
              </a:r>
              <a:endParaRPr lang="fr-FR"/>
            </a:p>
          </p:txBody>
        </p:sp>
        <p:sp>
          <p:nvSpPr>
            <p:cNvPr id="71719" name="Rectangle 39"/>
            <p:cNvSpPr>
              <a:spLocks noChangeArrowheads="1"/>
            </p:cNvSpPr>
            <p:nvPr/>
          </p:nvSpPr>
          <p:spPr bwMode="auto">
            <a:xfrm>
              <a:off x="4115" y="2479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0.220</a:t>
              </a:r>
              <a:endParaRPr lang="fr-FR"/>
            </a:p>
          </p:txBody>
        </p:sp>
        <p:sp>
          <p:nvSpPr>
            <p:cNvPr id="71720" name="Rectangle 40"/>
            <p:cNvSpPr>
              <a:spLocks noChangeArrowheads="1"/>
            </p:cNvSpPr>
            <p:nvPr/>
          </p:nvSpPr>
          <p:spPr bwMode="auto">
            <a:xfrm>
              <a:off x="1851" y="2628"/>
              <a:ext cx="11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fr-FR"/>
            </a:p>
          </p:txBody>
        </p:sp>
        <p:sp>
          <p:nvSpPr>
            <p:cNvPr id="71721" name="Rectangle 41"/>
            <p:cNvSpPr>
              <a:spLocks noChangeArrowheads="1"/>
            </p:cNvSpPr>
            <p:nvPr/>
          </p:nvSpPr>
          <p:spPr bwMode="auto">
            <a:xfrm>
              <a:off x="2334" y="2628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17.25</a:t>
              </a:r>
              <a:endParaRPr lang="fr-FR"/>
            </a:p>
          </p:txBody>
        </p:sp>
        <p:sp>
          <p:nvSpPr>
            <p:cNvPr id="71722" name="Rectangle 42"/>
            <p:cNvSpPr>
              <a:spLocks noChangeArrowheads="1"/>
            </p:cNvSpPr>
            <p:nvPr/>
          </p:nvSpPr>
          <p:spPr bwMode="auto">
            <a:xfrm>
              <a:off x="2927" y="2628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0.137</a:t>
              </a:r>
              <a:endParaRPr lang="fr-FR"/>
            </a:p>
          </p:txBody>
        </p:sp>
        <p:sp>
          <p:nvSpPr>
            <p:cNvPr id="71723" name="Rectangle 43"/>
            <p:cNvSpPr>
              <a:spLocks noChangeArrowheads="1"/>
            </p:cNvSpPr>
            <p:nvPr/>
          </p:nvSpPr>
          <p:spPr bwMode="auto">
            <a:xfrm>
              <a:off x="3521" y="2628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0.030</a:t>
              </a:r>
              <a:endParaRPr lang="fr-FR"/>
            </a:p>
          </p:txBody>
        </p:sp>
        <p:sp>
          <p:nvSpPr>
            <p:cNvPr id="71724" name="Rectangle 44"/>
            <p:cNvSpPr>
              <a:spLocks noChangeArrowheads="1"/>
            </p:cNvSpPr>
            <p:nvPr/>
          </p:nvSpPr>
          <p:spPr bwMode="auto">
            <a:xfrm>
              <a:off x="4115" y="2628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0.339</a:t>
              </a:r>
              <a:endParaRPr lang="fr-FR"/>
            </a:p>
          </p:txBody>
        </p:sp>
        <p:sp>
          <p:nvSpPr>
            <p:cNvPr id="71725" name="Rectangle 45"/>
            <p:cNvSpPr>
              <a:spLocks noChangeArrowheads="1"/>
            </p:cNvSpPr>
            <p:nvPr/>
          </p:nvSpPr>
          <p:spPr bwMode="auto">
            <a:xfrm>
              <a:off x="1851" y="2776"/>
              <a:ext cx="11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fr-FR"/>
            </a:p>
          </p:txBody>
        </p:sp>
        <p:sp>
          <p:nvSpPr>
            <p:cNvPr id="71726" name="Rectangle 46"/>
            <p:cNvSpPr>
              <a:spLocks noChangeArrowheads="1"/>
            </p:cNvSpPr>
            <p:nvPr/>
          </p:nvSpPr>
          <p:spPr bwMode="auto">
            <a:xfrm>
              <a:off x="2415" y="2776"/>
              <a:ext cx="18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24</a:t>
              </a:r>
              <a:endParaRPr lang="fr-FR"/>
            </a:p>
          </p:txBody>
        </p:sp>
        <p:sp>
          <p:nvSpPr>
            <p:cNvPr id="71727" name="Rectangle 47"/>
            <p:cNvSpPr>
              <a:spLocks noChangeArrowheads="1"/>
            </p:cNvSpPr>
            <p:nvPr/>
          </p:nvSpPr>
          <p:spPr bwMode="auto">
            <a:xfrm>
              <a:off x="2927" y="2776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0.298</a:t>
              </a:r>
              <a:endParaRPr lang="fr-FR"/>
            </a:p>
          </p:txBody>
        </p:sp>
        <p:sp>
          <p:nvSpPr>
            <p:cNvPr id="71728" name="Rectangle 48"/>
            <p:cNvSpPr>
              <a:spLocks noChangeArrowheads="1"/>
            </p:cNvSpPr>
            <p:nvPr/>
          </p:nvSpPr>
          <p:spPr bwMode="auto">
            <a:xfrm>
              <a:off x="3521" y="2776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0.123</a:t>
              </a:r>
              <a:endParaRPr lang="fr-FR"/>
            </a:p>
          </p:txBody>
        </p:sp>
        <p:sp>
          <p:nvSpPr>
            <p:cNvPr id="71729" name="Rectangle 49"/>
            <p:cNvSpPr>
              <a:spLocks noChangeArrowheads="1"/>
            </p:cNvSpPr>
            <p:nvPr/>
          </p:nvSpPr>
          <p:spPr bwMode="auto">
            <a:xfrm>
              <a:off x="4115" y="2776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0.527</a:t>
              </a:r>
              <a:endParaRPr lang="fr-FR"/>
            </a:p>
          </p:txBody>
        </p:sp>
        <p:sp>
          <p:nvSpPr>
            <p:cNvPr id="71730" name="Rectangle 50"/>
            <p:cNvSpPr>
              <a:spLocks noChangeArrowheads="1"/>
            </p:cNvSpPr>
            <p:nvPr/>
          </p:nvSpPr>
          <p:spPr bwMode="auto">
            <a:xfrm>
              <a:off x="1851" y="2924"/>
              <a:ext cx="11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fr-FR"/>
            </a:p>
          </p:txBody>
        </p:sp>
        <p:sp>
          <p:nvSpPr>
            <p:cNvPr id="71731" name="Rectangle 51"/>
            <p:cNvSpPr>
              <a:spLocks noChangeArrowheads="1"/>
            </p:cNvSpPr>
            <p:nvPr/>
          </p:nvSpPr>
          <p:spPr bwMode="auto">
            <a:xfrm>
              <a:off x="2334" y="2924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31.05</a:t>
              </a:r>
              <a:endParaRPr lang="fr-FR"/>
            </a:p>
          </p:txBody>
        </p:sp>
        <p:sp>
          <p:nvSpPr>
            <p:cNvPr id="71732" name="Rectangle 52"/>
            <p:cNvSpPr>
              <a:spLocks noChangeArrowheads="1"/>
            </p:cNvSpPr>
            <p:nvPr/>
          </p:nvSpPr>
          <p:spPr bwMode="auto">
            <a:xfrm>
              <a:off x="2927" y="2924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0.379</a:t>
              </a:r>
              <a:endParaRPr lang="fr-FR"/>
            </a:p>
          </p:txBody>
        </p:sp>
        <p:sp>
          <p:nvSpPr>
            <p:cNvPr id="71733" name="Rectangle 53"/>
            <p:cNvSpPr>
              <a:spLocks noChangeArrowheads="1"/>
            </p:cNvSpPr>
            <p:nvPr/>
          </p:nvSpPr>
          <p:spPr bwMode="auto">
            <a:xfrm>
              <a:off x="3521" y="2924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0.181</a:t>
              </a:r>
              <a:endParaRPr lang="fr-FR"/>
            </a:p>
          </p:txBody>
        </p:sp>
        <p:sp>
          <p:nvSpPr>
            <p:cNvPr id="71734" name="Rectangle 54"/>
            <p:cNvSpPr>
              <a:spLocks noChangeArrowheads="1"/>
            </p:cNvSpPr>
            <p:nvPr/>
          </p:nvSpPr>
          <p:spPr bwMode="auto">
            <a:xfrm>
              <a:off x="4115" y="2924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0.609</a:t>
              </a:r>
              <a:endParaRPr lang="fr-FR"/>
            </a:p>
          </p:txBody>
        </p:sp>
        <p:sp>
          <p:nvSpPr>
            <p:cNvPr id="71735" name="Rectangle 55"/>
            <p:cNvSpPr>
              <a:spLocks noChangeArrowheads="1"/>
            </p:cNvSpPr>
            <p:nvPr/>
          </p:nvSpPr>
          <p:spPr bwMode="auto">
            <a:xfrm>
              <a:off x="1851" y="3073"/>
              <a:ext cx="11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7</a:t>
              </a:r>
              <a:endParaRPr lang="fr-FR"/>
            </a:p>
          </p:txBody>
        </p:sp>
        <p:sp>
          <p:nvSpPr>
            <p:cNvPr id="71736" name="Rectangle 56"/>
            <p:cNvSpPr>
              <a:spLocks noChangeArrowheads="1"/>
            </p:cNvSpPr>
            <p:nvPr/>
          </p:nvSpPr>
          <p:spPr bwMode="auto">
            <a:xfrm>
              <a:off x="2363" y="3073"/>
              <a:ext cx="282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41.2</a:t>
              </a:r>
              <a:endParaRPr lang="fr-FR"/>
            </a:p>
          </p:txBody>
        </p:sp>
        <p:sp>
          <p:nvSpPr>
            <p:cNvPr id="71737" name="Rectangle 57"/>
            <p:cNvSpPr>
              <a:spLocks noChangeArrowheads="1"/>
            </p:cNvSpPr>
            <p:nvPr/>
          </p:nvSpPr>
          <p:spPr bwMode="auto">
            <a:xfrm>
              <a:off x="2927" y="3073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0.540</a:t>
              </a:r>
              <a:endParaRPr lang="fr-FR"/>
            </a:p>
          </p:txBody>
        </p:sp>
        <p:sp>
          <p:nvSpPr>
            <p:cNvPr id="71738" name="Rectangle 58"/>
            <p:cNvSpPr>
              <a:spLocks noChangeArrowheads="1"/>
            </p:cNvSpPr>
            <p:nvPr/>
          </p:nvSpPr>
          <p:spPr bwMode="auto">
            <a:xfrm>
              <a:off x="3521" y="3073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0.315</a:t>
              </a:r>
              <a:endParaRPr lang="fr-FR"/>
            </a:p>
          </p:txBody>
        </p:sp>
        <p:sp>
          <p:nvSpPr>
            <p:cNvPr id="71739" name="Rectangle 59"/>
            <p:cNvSpPr>
              <a:spLocks noChangeArrowheads="1"/>
            </p:cNvSpPr>
            <p:nvPr/>
          </p:nvSpPr>
          <p:spPr bwMode="auto">
            <a:xfrm>
              <a:off x="4115" y="3073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0.755</a:t>
              </a:r>
              <a:endParaRPr lang="fr-FR"/>
            </a:p>
          </p:txBody>
        </p:sp>
        <p:sp>
          <p:nvSpPr>
            <p:cNvPr id="71740" name="Rectangle 60"/>
            <p:cNvSpPr>
              <a:spLocks noChangeArrowheads="1"/>
            </p:cNvSpPr>
            <p:nvPr/>
          </p:nvSpPr>
          <p:spPr bwMode="auto">
            <a:xfrm>
              <a:off x="1851" y="3221"/>
              <a:ext cx="11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8</a:t>
              </a:r>
              <a:endParaRPr lang="fr-FR"/>
            </a:p>
          </p:txBody>
        </p:sp>
        <p:sp>
          <p:nvSpPr>
            <p:cNvPr id="71741" name="Rectangle 61"/>
            <p:cNvSpPr>
              <a:spLocks noChangeArrowheads="1"/>
            </p:cNvSpPr>
            <p:nvPr/>
          </p:nvSpPr>
          <p:spPr bwMode="auto">
            <a:xfrm>
              <a:off x="2363" y="3221"/>
              <a:ext cx="282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46.5</a:t>
              </a:r>
              <a:endParaRPr lang="fr-FR"/>
            </a:p>
          </p:txBody>
        </p:sp>
        <p:sp>
          <p:nvSpPr>
            <p:cNvPr id="71742" name="Rectangle 62"/>
            <p:cNvSpPr>
              <a:spLocks noChangeArrowheads="1"/>
            </p:cNvSpPr>
            <p:nvPr/>
          </p:nvSpPr>
          <p:spPr bwMode="auto">
            <a:xfrm>
              <a:off x="2927" y="3221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0.621</a:t>
              </a:r>
              <a:endParaRPr lang="fr-FR"/>
            </a:p>
          </p:txBody>
        </p:sp>
        <p:sp>
          <p:nvSpPr>
            <p:cNvPr id="71743" name="Rectangle 63"/>
            <p:cNvSpPr>
              <a:spLocks noChangeArrowheads="1"/>
            </p:cNvSpPr>
            <p:nvPr/>
          </p:nvSpPr>
          <p:spPr bwMode="auto">
            <a:xfrm>
              <a:off x="3521" y="3221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0.381</a:t>
              </a:r>
              <a:endParaRPr lang="fr-FR"/>
            </a:p>
          </p:txBody>
        </p:sp>
        <p:sp>
          <p:nvSpPr>
            <p:cNvPr id="71744" name="Rectangle 64"/>
            <p:cNvSpPr>
              <a:spLocks noChangeArrowheads="1"/>
            </p:cNvSpPr>
            <p:nvPr/>
          </p:nvSpPr>
          <p:spPr bwMode="auto">
            <a:xfrm>
              <a:off x="4115" y="3221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0.819</a:t>
              </a:r>
              <a:endParaRPr lang="fr-FR"/>
            </a:p>
          </p:txBody>
        </p:sp>
        <p:sp>
          <p:nvSpPr>
            <p:cNvPr id="71745" name="Rectangle 65"/>
            <p:cNvSpPr>
              <a:spLocks noChangeArrowheads="1"/>
            </p:cNvSpPr>
            <p:nvPr/>
          </p:nvSpPr>
          <p:spPr bwMode="auto">
            <a:xfrm>
              <a:off x="1851" y="3370"/>
              <a:ext cx="11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9</a:t>
              </a:r>
              <a:endParaRPr lang="fr-FR"/>
            </a:p>
          </p:txBody>
        </p:sp>
        <p:sp>
          <p:nvSpPr>
            <p:cNvPr id="71746" name="Rectangle 66"/>
            <p:cNvSpPr>
              <a:spLocks noChangeArrowheads="1"/>
            </p:cNvSpPr>
            <p:nvPr/>
          </p:nvSpPr>
          <p:spPr bwMode="auto">
            <a:xfrm>
              <a:off x="2415" y="3370"/>
              <a:ext cx="18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51</a:t>
              </a:r>
              <a:endParaRPr lang="fr-FR"/>
            </a:p>
          </p:txBody>
        </p:sp>
        <p:sp>
          <p:nvSpPr>
            <p:cNvPr id="71747" name="Rectangle 67"/>
            <p:cNvSpPr>
              <a:spLocks noChangeArrowheads="1"/>
            </p:cNvSpPr>
            <p:nvPr/>
          </p:nvSpPr>
          <p:spPr bwMode="auto">
            <a:xfrm>
              <a:off x="2927" y="3370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0.702</a:t>
              </a:r>
              <a:endParaRPr lang="fr-FR"/>
            </a:p>
          </p:txBody>
        </p:sp>
        <p:sp>
          <p:nvSpPr>
            <p:cNvPr id="71748" name="Rectangle 68"/>
            <p:cNvSpPr>
              <a:spLocks noChangeArrowheads="1"/>
            </p:cNvSpPr>
            <p:nvPr/>
          </p:nvSpPr>
          <p:spPr bwMode="auto">
            <a:xfrm>
              <a:off x="3521" y="3370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0.473</a:t>
              </a:r>
              <a:endParaRPr lang="fr-FR"/>
            </a:p>
          </p:txBody>
        </p:sp>
        <p:sp>
          <p:nvSpPr>
            <p:cNvPr id="71749" name="Rectangle 69"/>
            <p:cNvSpPr>
              <a:spLocks noChangeArrowheads="1"/>
            </p:cNvSpPr>
            <p:nvPr/>
          </p:nvSpPr>
          <p:spPr bwMode="auto">
            <a:xfrm>
              <a:off x="4115" y="3370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0.877</a:t>
              </a:r>
              <a:endParaRPr lang="fr-FR"/>
            </a:p>
          </p:txBody>
        </p:sp>
        <p:sp>
          <p:nvSpPr>
            <p:cNvPr id="71750" name="Rectangle 70"/>
            <p:cNvSpPr>
              <a:spLocks noChangeArrowheads="1"/>
            </p:cNvSpPr>
            <p:nvPr/>
          </p:nvSpPr>
          <p:spPr bwMode="auto">
            <a:xfrm>
              <a:off x="1821" y="3518"/>
              <a:ext cx="18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10</a:t>
              </a:r>
              <a:endParaRPr lang="fr-FR"/>
            </a:p>
          </p:txBody>
        </p:sp>
        <p:sp>
          <p:nvSpPr>
            <p:cNvPr id="71751" name="Rectangle 71"/>
            <p:cNvSpPr>
              <a:spLocks noChangeArrowheads="1"/>
            </p:cNvSpPr>
            <p:nvPr/>
          </p:nvSpPr>
          <p:spPr bwMode="auto">
            <a:xfrm>
              <a:off x="2415" y="3518"/>
              <a:ext cx="18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fr-FR"/>
            </a:p>
          </p:txBody>
        </p:sp>
        <p:sp>
          <p:nvSpPr>
            <p:cNvPr id="71752" name="Rectangle 72"/>
            <p:cNvSpPr>
              <a:spLocks noChangeArrowheads="1"/>
            </p:cNvSpPr>
            <p:nvPr/>
          </p:nvSpPr>
          <p:spPr bwMode="auto">
            <a:xfrm>
              <a:off x="2927" y="3518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0.782</a:t>
              </a:r>
              <a:endParaRPr lang="fr-FR"/>
            </a:p>
          </p:txBody>
        </p:sp>
        <p:sp>
          <p:nvSpPr>
            <p:cNvPr id="71753" name="Rectangle 73"/>
            <p:cNvSpPr>
              <a:spLocks noChangeArrowheads="1"/>
            </p:cNvSpPr>
            <p:nvPr/>
          </p:nvSpPr>
          <p:spPr bwMode="auto">
            <a:xfrm>
              <a:off x="3521" y="3518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0.562</a:t>
              </a:r>
              <a:endParaRPr lang="fr-FR"/>
            </a:p>
          </p:txBody>
        </p:sp>
        <p:sp>
          <p:nvSpPr>
            <p:cNvPr id="71754" name="Rectangle 74"/>
            <p:cNvSpPr>
              <a:spLocks noChangeArrowheads="1"/>
            </p:cNvSpPr>
            <p:nvPr/>
          </p:nvSpPr>
          <p:spPr bwMode="auto">
            <a:xfrm>
              <a:off x="4115" y="3518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0.928</a:t>
              </a:r>
              <a:endParaRPr lang="fr-FR"/>
            </a:p>
          </p:txBody>
        </p:sp>
        <p:sp>
          <p:nvSpPr>
            <p:cNvPr id="71755" name="Rectangle 75"/>
            <p:cNvSpPr>
              <a:spLocks noChangeArrowheads="1"/>
            </p:cNvSpPr>
            <p:nvPr/>
          </p:nvSpPr>
          <p:spPr bwMode="auto">
            <a:xfrm>
              <a:off x="1821" y="3666"/>
              <a:ext cx="18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11</a:t>
              </a:r>
              <a:endParaRPr lang="fr-FR"/>
            </a:p>
          </p:txBody>
        </p:sp>
        <p:sp>
          <p:nvSpPr>
            <p:cNvPr id="71756" name="Rectangle 76"/>
            <p:cNvSpPr>
              <a:spLocks noChangeArrowheads="1"/>
            </p:cNvSpPr>
            <p:nvPr/>
          </p:nvSpPr>
          <p:spPr bwMode="auto">
            <a:xfrm>
              <a:off x="2363" y="3666"/>
              <a:ext cx="282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91.5</a:t>
              </a:r>
              <a:endParaRPr lang="fr-FR"/>
            </a:p>
          </p:txBody>
        </p:sp>
        <p:sp>
          <p:nvSpPr>
            <p:cNvPr id="71757" name="Rectangle 77"/>
            <p:cNvSpPr>
              <a:spLocks noChangeArrowheads="1"/>
            </p:cNvSpPr>
            <p:nvPr/>
          </p:nvSpPr>
          <p:spPr bwMode="auto">
            <a:xfrm>
              <a:off x="2927" y="3666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0.863</a:t>
              </a:r>
              <a:endParaRPr lang="fr-FR"/>
            </a:p>
          </p:txBody>
        </p:sp>
        <p:sp>
          <p:nvSpPr>
            <p:cNvPr id="71758" name="Rectangle 78"/>
            <p:cNvSpPr>
              <a:spLocks noChangeArrowheads="1"/>
            </p:cNvSpPr>
            <p:nvPr/>
          </p:nvSpPr>
          <p:spPr bwMode="auto">
            <a:xfrm>
              <a:off x="3521" y="3666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0.661</a:t>
              </a:r>
              <a:endParaRPr lang="fr-FR"/>
            </a:p>
          </p:txBody>
        </p:sp>
        <p:sp>
          <p:nvSpPr>
            <p:cNvPr id="71759" name="Rectangle 79"/>
            <p:cNvSpPr>
              <a:spLocks noChangeArrowheads="1"/>
            </p:cNvSpPr>
            <p:nvPr/>
          </p:nvSpPr>
          <p:spPr bwMode="auto">
            <a:xfrm>
              <a:off x="4115" y="3666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0.969</a:t>
              </a:r>
              <a:endParaRPr lang="fr-FR"/>
            </a:p>
          </p:txBody>
        </p:sp>
        <p:sp>
          <p:nvSpPr>
            <p:cNvPr id="71760" name="Rectangle 80"/>
            <p:cNvSpPr>
              <a:spLocks noChangeArrowheads="1"/>
            </p:cNvSpPr>
            <p:nvPr/>
          </p:nvSpPr>
          <p:spPr bwMode="auto">
            <a:xfrm>
              <a:off x="1821" y="3815"/>
              <a:ext cx="18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12</a:t>
              </a:r>
              <a:endParaRPr lang="fr-FR"/>
            </a:p>
          </p:txBody>
        </p:sp>
        <p:sp>
          <p:nvSpPr>
            <p:cNvPr id="71761" name="Rectangle 81"/>
            <p:cNvSpPr>
              <a:spLocks noChangeArrowheads="1"/>
            </p:cNvSpPr>
            <p:nvPr/>
          </p:nvSpPr>
          <p:spPr bwMode="auto">
            <a:xfrm>
              <a:off x="2296" y="3815"/>
              <a:ext cx="41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131.25</a:t>
              </a:r>
              <a:endParaRPr lang="fr-FR"/>
            </a:p>
          </p:txBody>
        </p:sp>
        <p:sp>
          <p:nvSpPr>
            <p:cNvPr id="71762" name="Rectangle 82"/>
            <p:cNvSpPr>
              <a:spLocks noChangeArrowheads="1"/>
            </p:cNvSpPr>
            <p:nvPr/>
          </p:nvSpPr>
          <p:spPr bwMode="auto">
            <a:xfrm>
              <a:off x="2927" y="3815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0.943</a:t>
              </a:r>
              <a:endParaRPr lang="fr-FR"/>
            </a:p>
          </p:txBody>
        </p:sp>
        <p:sp>
          <p:nvSpPr>
            <p:cNvPr id="71763" name="Rectangle 83"/>
            <p:cNvSpPr>
              <a:spLocks noChangeArrowheads="1"/>
            </p:cNvSpPr>
            <p:nvPr/>
          </p:nvSpPr>
          <p:spPr bwMode="auto">
            <a:xfrm>
              <a:off x="3521" y="3815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0.779</a:t>
              </a:r>
              <a:endParaRPr lang="fr-FR"/>
            </a:p>
          </p:txBody>
        </p:sp>
        <p:sp>
          <p:nvSpPr>
            <p:cNvPr id="71764" name="Rectangle 84"/>
            <p:cNvSpPr>
              <a:spLocks noChangeArrowheads="1"/>
            </p:cNvSpPr>
            <p:nvPr/>
          </p:nvSpPr>
          <p:spPr bwMode="auto">
            <a:xfrm>
              <a:off x="4115" y="3815"/>
              <a:ext cx="349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500">
                  <a:solidFill>
                    <a:srgbClr val="000000"/>
                  </a:solidFill>
                  <a:latin typeface="Arial" charset="0"/>
                </a:rPr>
                <a:t>0.996</a:t>
              </a:r>
              <a:endParaRPr lang="fr-FR"/>
            </a:p>
          </p:txBody>
        </p:sp>
        <p:sp>
          <p:nvSpPr>
            <p:cNvPr id="71770" name="Line 90"/>
            <p:cNvSpPr>
              <a:spLocks noChangeShapeType="1"/>
            </p:cNvSpPr>
            <p:nvPr/>
          </p:nvSpPr>
          <p:spPr bwMode="auto">
            <a:xfrm>
              <a:off x="1591" y="2160"/>
              <a:ext cx="296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73" name="Line 93"/>
            <p:cNvSpPr>
              <a:spLocks noChangeShapeType="1"/>
            </p:cNvSpPr>
            <p:nvPr/>
          </p:nvSpPr>
          <p:spPr bwMode="auto">
            <a:xfrm>
              <a:off x="1591" y="2316"/>
              <a:ext cx="296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74" name="Rectangle 94"/>
            <p:cNvSpPr>
              <a:spLocks noChangeArrowheads="1"/>
            </p:cNvSpPr>
            <p:nvPr/>
          </p:nvSpPr>
          <p:spPr bwMode="auto">
            <a:xfrm>
              <a:off x="1591" y="2316"/>
              <a:ext cx="2969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75" name="Line 95"/>
            <p:cNvSpPr>
              <a:spLocks noChangeShapeType="1"/>
            </p:cNvSpPr>
            <p:nvPr/>
          </p:nvSpPr>
          <p:spPr bwMode="auto">
            <a:xfrm>
              <a:off x="1591" y="2464"/>
              <a:ext cx="296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76" name="Rectangle 96"/>
            <p:cNvSpPr>
              <a:spLocks noChangeArrowheads="1"/>
            </p:cNvSpPr>
            <p:nvPr/>
          </p:nvSpPr>
          <p:spPr bwMode="auto">
            <a:xfrm>
              <a:off x="1591" y="2464"/>
              <a:ext cx="2969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77" name="Line 97"/>
            <p:cNvSpPr>
              <a:spLocks noChangeShapeType="1"/>
            </p:cNvSpPr>
            <p:nvPr/>
          </p:nvSpPr>
          <p:spPr bwMode="auto">
            <a:xfrm>
              <a:off x="1591" y="2613"/>
              <a:ext cx="296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78" name="Rectangle 98"/>
            <p:cNvSpPr>
              <a:spLocks noChangeArrowheads="1"/>
            </p:cNvSpPr>
            <p:nvPr/>
          </p:nvSpPr>
          <p:spPr bwMode="auto">
            <a:xfrm>
              <a:off x="1591" y="2613"/>
              <a:ext cx="2969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79" name="Line 99"/>
            <p:cNvSpPr>
              <a:spLocks noChangeShapeType="1"/>
            </p:cNvSpPr>
            <p:nvPr/>
          </p:nvSpPr>
          <p:spPr bwMode="auto">
            <a:xfrm>
              <a:off x="1591" y="2761"/>
              <a:ext cx="296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80" name="Rectangle 100"/>
            <p:cNvSpPr>
              <a:spLocks noChangeArrowheads="1"/>
            </p:cNvSpPr>
            <p:nvPr/>
          </p:nvSpPr>
          <p:spPr bwMode="auto">
            <a:xfrm>
              <a:off x="1591" y="2761"/>
              <a:ext cx="2969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81" name="Line 101"/>
            <p:cNvSpPr>
              <a:spLocks noChangeShapeType="1"/>
            </p:cNvSpPr>
            <p:nvPr/>
          </p:nvSpPr>
          <p:spPr bwMode="auto">
            <a:xfrm>
              <a:off x="1591" y="2910"/>
              <a:ext cx="296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83" name="Line 103"/>
            <p:cNvSpPr>
              <a:spLocks noChangeShapeType="1"/>
            </p:cNvSpPr>
            <p:nvPr/>
          </p:nvSpPr>
          <p:spPr bwMode="auto">
            <a:xfrm>
              <a:off x="1591" y="3058"/>
              <a:ext cx="296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84" name="Rectangle 104"/>
            <p:cNvSpPr>
              <a:spLocks noChangeArrowheads="1"/>
            </p:cNvSpPr>
            <p:nvPr/>
          </p:nvSpPr>
          <p:spPr bwMode="auto">
            <a:xfrm>
              <a:off x="1591" y="3058"/>
              <a:ext cx="2969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85" name="Line 105"/>
            <p:cNvSpPr>
              <a:spLocks noChangeShapeType="1"/>
            </p:cNvSpPr>
            <p:nvPr/>
          </p:nvSpPr>
          <p:spPr bwMode="auto">
            <a:xfrm>
              <a:off x="1591" y="3206"/>
              <a:ext cx="296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86" name="Rectangle 106"/>
            <p:cNvSpPr>
              <a:spLocks noChangeArrowheads="1"/>
            </p:cNvSpPr>
            <p:nvPr/>
          </p:nvSpPr>
          <p:spPr bwMode="auto">
            <a:xfrm>
              <a:off x="1591" y="3206"/>
              <a:ext cx="2969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87" name="Line 107"/>
            <p:cNvSpPr>
              <a:spLocks noChangeShapeType="1"/>
            </p:cNvSpPr>
            <p:nvPr/>
          </p:nvSpPr>
          <p:spPr bwMode="auto">
            <a:xfrm>
              <a:off x="1591" y="3355"/>
              <a:ext cx="296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88" name="Rectangle 108"/>
            <p:cNvSpPr>
              <a:spLocks noChangeArrowheads="1"/>
            </p:cNvSpPr>
            <p:nvPr/>
          </p:nvSpPr>
          <p:spPr bwMode="auto">
            <a:xfrm>
              <a:off x="1591" y="3355"/>
              <a:ext cx="2969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89" name="Line 109"/>
            <p:cNvSpPr>
              <a:spLocks noChangeShapeType="1"/>
            </p:cNvSpPr>
            <p:nvPr/>
          </p:nvSpPr>
          <p:spPr bwMode="auto">
            <a:xfrm>
              <a:off x="1591" y="3503"/>
              <a:ext cx="296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90" name="Rectangle 110"/>
            <p:cNvSpPr>
              <a:spLocks noChangeArrowheads="1"/>
            </p:cNvSpPr>
            <p:nvPr/>
          </p:nvSpPr>
          <p:spPr bwMode="auto">
            <a:xfrm>
              <a:off x="1591" y="3503"/>
              <a:ext cx="2969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91" name="Line 111"/>
            <p:cNvSpPr>
              <a:spLocks noChangeShapeType="1"/>
            </p:cNvSpPr>
            <p:nvPr/>
          </p:nvSpPr>
          <p:spPr bwMode="auto">
            <a:xfrm>
              <a:off x="1591" y="3652"/>
              <a:ext cx="296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93" name="Line 113"/>
            <p:cNvSpPr>
              <a:spLocks noChangeShapeType="1"/>
            </p:cNvSpPr>
            <p:nvPr/>
          </p:nvSpPr>
          <p:spPr bwMode="auto">
            <a:xfrm>
              <a:off x="1591" y="3800"/>
              <a:ext cx="296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94" name="Rectangle 114"/>
            <p:cNvSpPr>
              <a:spLocks noChangeArrowheads="1"/>
            </p:cNvSpPr>
            <p:nvPr/>
          </p:nvSpPr>
          <p:spPr bwMode="auto">
            <a:xfrm>
              <a:off x="1591" y="3800"/>
              <a:ext cx="2969" cy="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95" name="Line 115"/>
            <p:cNvSpPr>
              <a:spLocks noChangeShapeType="1"/>
            </p:cNvSpPr>
            <p:nvPr/>
          </p:nvSpPr>
          <p:spPr bwMode="auto">
            <a:xfrm>
              <a:off x="1584" y="2160"/>
              <a:ext cx="1" cy="179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96" name="Rectangle 116"/>
            <p:cNvSpPr>
              <a:spLocks noChangeArrowheads="1"/>
            </p:cNvSpPr>
            <p:nvPr/>
          </p:nvSpPr>
          <p:spPr bwMode="auto">
            <a:xfrm>
              <a:off x="1584" y="2160"/>
              <a:ext cx="7" cy="179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97" name="Line 117"/>
            <p:cNvSpPr>
              <a:spLocks noChangeShapeType="1"/>
            </p:cNvSpPr>
            <p:nvPr/>
          </p:nvSpPr>
          <p:spPr bwMode="auto">
            <a:xfrm>
              <a:off x="2178" y="2167"/>
              <a:ext cx="1" cy="178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98" name="Rectangle 118"/>
            <p:cNvSpPr>
              <a:spLocks noChangeArrowheads="1"/>
            </p:cNvSpPr>
            <p:nvPr/>
          </p:nvSpPr>
          <p:spPr bwMode="auto">
            <a:xfrm>
              <a:off x="2178" y="2167"/>
              <a:ext cx="7" cy="178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799" name="Line 119"/>
            <p:cNvSpPr>
              <a:spLocks noChangeShapeType="1"/>
            </p:cNvSpPr>
            <p:nvPr/>
          </p:nvSpPr>
          <p:spPr bwMode="auto">
            <a:xfrm>
              <a:off x="2771" y="2167"/>
              <a:ext cx="1" cy="178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00" name="Rectangle 120"/>
            <p:cNvSpPr>
              <a:spLocks noChangeArrowheads="1"/>
            </p:cNvSpPr>
            <p:nvPr/>
          </p:nvSpPr>
          <p:spPr bwMode="auto">
            <a:xfrm>
              <a:off x="2771" y="2167"/>
              <a:ext cx="8" cy="178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01" name="Line 121"/>
            <p:cNvSpPr>
              <a:spLocks noChangeShapeType="1"/>
            </p:cNvSpPr>
            <p:nvPr/>
          </p:nvSpPr>
          <p:spPr bwMode="auto">
            <a:xfrm>
              <a:off x="3365" y="2167"/>
              <a:ext cx="1" cy="178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02" name="Rectangle 122"/>
            <p:cNvSpPr>
              <a:spLocks noChangeArrowheads="1"/>
            </p:cNvSpPr>
            <p:nvPr/>
          </p:nvSpPr>
          <p:spPr bwMode="auto">
            <a:xfrm>
              <a:off x="3365" y="2167"/>
              <a:ext cx="8" cy="178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03" name="Line 123"/>
            <p:cNvSpPr>
              <a:spLocks noChangeShapeType="1"/>
            </p:cNvSpPr>
            <p:nvPr/>
          </p:nvSpPr>
          <p:spPr bwMode="auto">
            <a:xfrm>
              <a:off x="3959" y="2167"/>
              <a:ext cx="1" cy="178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05" name="Line 125"/>
            <p:cNvSpPr>
              <a:spLocks noChangeShapeType="1"/>
            </p:cNvSpPr>
            <p:nvPr/>
          </p:nvSpPr>
          <p:spPr bwMode="auto">
            <a:xfrm>
              <a:off x="1591" y="3948"/>
              <a:ext cx="296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06" name="Rectangle 126"/>
            <p:cNvSpPr>
              <a:spLocks noChangeArrowheads="1"/>
            </p:cNvSpPr>
            <p:nvPr/>
          </p:nvSpPr>
          <p:spPr bwMode="auto">
            <a:xfrm>
              <a:off x="1591" y="3948"/>
              <a:ext cx="2969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07" name="Line 127"/>
            <p:cNvSpPr>
              <a:spLocks noChangeShapeType="1"/>
            </p:cNvSpPr>
            <p:nvPr/>
          </p:nvSpPr>
          <p:spPr bwMode="auto">
            <a:xfrm>
              <a:off x="4553" y="2167"/>
              <a:ext cx="1" cy="178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08" name="Rectangle 128"/>
            <p:cNvSpPr>
              <a:spLocks noChangeArrowheads="1"/>
            </p:cNvSpPr>
            <p:nvPr/>
          </p:nvSpPr>
          <p:spPr bwMode="auto">
            <a:xfrm>
              <a:off x="4553" y="2167"/>
              <a:ext cx="7" cy="178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09" name="Line 129"/>
            <p:cNvSpPr>
              <a:spLocks noChangeShapeType="1"/>
            </p:cNvSpPr>
            <p:nvPr/>
          </p:nvSpPr>
          <p:spPr bwMode="auto">
            <a:xfrm>
              <a:off x="1584" y="3956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10" name="Rectangle 130"/>
            <p:cNvSpPr>
              <a:spLocks noChangeArrowheads="1"/>
            </p:cNvSpPr>
            <p:nvPr/>
          </p:nvSpPr>
          <p:spPr bwMode="auto">
            <a:xfrm>
              <a:off x="1584" y="3956"/>
              <a:ext cx="7" cy="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11" name="Line 131"/>
            <p:cNvSpPr>
              <a:spLocks noChangeShapeType="1"/>
            </p:cNvSpPr>
            <p:nvPr/>
          </p:nvSpPr>
          <p:spPr bwMode="auto">
            <a:xfrm>
              <a:off x="2178" y="3956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12" name="Rectangle 132"/>
            <p:cNvSpPr>
              <a:spLocks noChangeArrowheads="1"/>
            </p:cNvSpPr>
            <p:nvPr/>
          </p:nvSpPr>
          <p:spPr bwMode="auto">
            <a:xfrm>
              <a:off x="2178" y="3956"/>
              <a:ext cx="7" cy="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13" name="Line 133"/>
            <p:cNvSpPr>
              <a:spLocks noChangeShapeType="1"/>
            </p:cNvSpPr>
            <p:nvPr/>
          </p:nvSpPr>
          <p:spPr bwMode="auto">
            <a:xfrm>
              <a:off x="2771" y="3956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14" name="Rectangle 134"/>
            <p:cNvSpPr>
              <a:spLocks noChangeArrowheads="1"/>
            </p:cNvSpPr>
            <p:nvPr/>
          </p:nvSpPr>
          <p:spPr bwMode="auto">
            <a:xfrm>
              <a:off x="2771" y="3956"/>
              <a:ext cx="8" cy="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15" name="Line 135"/>
            <p:cNvSpPr>
              <a:spLocks noChangeShapeType="1"/>
            </p:cNvSpPr>
            <p:nvPr/>
          </p:nvSpPr>
          <p:spPr bwMode="auto">
            <a:xfrm>
              <a:off x="3365" y="3956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16" name="Rectangle 136"/>
            <p:cNvSpPr>
              <a:spLocks noChangeArrowheads="1"/>
            </p:cNvSpPr>
            <p:nvPr/>
          </p:nvSpPr>
          <p:spPr bwMode="auto">
            <a:xfrm>
              <a:off x="3365" y="3956"/>
              <a:ext cx="8" cy="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17" name="Line 137"/>
            <p:cNvSpPr>
              <a:spLocks noChangeShapeType="1"/>
            </p:cNvSpPr>
            <p:nvPr/>
          </p:nvSpPr>
          <p:spPr bwMode="auto">
            <a:xfrm>
              <a:off x="3959" y="3956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19" name="Line 139"/>
            <p:cNvSpPr>
              <a:spLocks noChangeShapeType="1"/>
            </p:cNvSpPr>
            <p:nvPr/>
          </p:nvSpPr>
          <p:spPr bwMode="auto">
            <a:xfrm>
              <a:off x="4553" y="3956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20" name="Rectangle 140"/>
            <p:cNvSpPr>
              <a:spLocks noChangeArrowheads="1"/>
            </p:cNvSpPr>
            <p:nvPr/>
          </p:nvSpPr>
          <p:spPr bwMode="auto">
            <a:xfrm>
              <a:off x="4553" y="3956"/>
              <a:ext cx="7" cy="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21" name="Line 141"/>
            <p:cNvSpPr>
              <a:spLocks noChangeShapeType="1"/>
            </p:cNvSpPr>
            <p:nvPr/>
          </p:nvSpPr>
          <p:spPr bwMode="auto">
            <a:xfrm>
              <a:off x="4560" y="2160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23" name="Line 143"/>
            <p:cNvSpPr>
              <a:spLocks noChangeShapeType="1"/>
            </p:cNvSpPr>
            <p:nvPr/>
          </p:nvSpPr>
          <p:spPr bwMode="auto">
            <a:xfrm>
              <a:off x="4560" y="2316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24" name="Rectangle 144"/>
            <p:cNvSpPr>
              <a:spLocks noChangeArrowheads="1"/>
            </p:cNvSpPr>
            <p:nvPr/>
          </p:nvSpPr>
          <p:spPr bwMode="auto">
            <a:xfrm>
              <a:off x="4560" y="2316"/>
              <a:ext cx="8" cy="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25" name="Line 145"/>
            <p:cNvSpPr>
              <a:spLocks noChangeShapeType="1"/>
            </p:cNvSpPr>
            <p:nvPr/>
          </p:nvSpPr>
          <p:spPr bwMode="auto">
            <a:xfrm>
              <a:off x="4560" y="2464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26" name="Rectangle 146"/>
            <p:cNvSpPr>
              <a:spLocks noChangeArrowheads="1"/>
            </p:cNvSpPr>
            <p:nvPr/>
          </p:nvSpPr>
          <p:spPr bwMode="auto">
            <a:xfrm>
              <a:off x="4560" y="2464"/>
              <a:ext cx="8" cy="8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27" name="Line 147"/>
            <p:cNvSpPr>
              <a:spLocks noChangeShapeType="1"/>
            </p:cNvSpPr>
            <p:nvPr/>
          </p:nvSpPr>
          <p:spPr bwMode="auto">
            <a:xfrm>
              <a:off x="4560" y="2613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28" name="Rectangle 148"/>
            <p:cNvSpPr>
              <a:spLocks noChangeArrowheads="1"/>
            </p:cNvSpPr>
            <p:nvPr/>
          </p:nvSpPr>
          <p:spPr bwMode="auto">
            <a:xfrm>
              <a:off x="4560" y="2613"/>
              <a:ext cx="8" cy="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29" name="Line 149"/>
            <p:cNvSpPr>
              <a:spLocks noChangeShapeType="1"/>
            </p:cNvSpPr>
            <p:nvPr/>
          </p:nvSpPr>
          <p:spPr bwMode="auto">
            <a:xfrm>
              <a:off x="4560" y="2761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30" name="Rectangle 150"/>
            <p:cNvSpPr>
              <a:spLocks noChangeArrowheads="1"/>
            </p:cNvSpPr>
            <p:nvPr/>
          </p:nvSpPr>
          <p:spPr bwMode="auto">
            <a:xfrm>
              <a:off x="4560" y="2761"/>
              <a:ext cx="8" cy="8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31" name="Line 151"/>
            <p:cNvSpPr>
              <a:spLocks noChangeShapeType="1"/>
            </p:cNvSpPr>
            <p:nvPr/>
          </p:nvSpPr>
          <p:spPr bwMode="auto">
            <a:xfrm>
              <a:off x="4560" y="2910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33" name="Line 153"/>
            <p:cNvSpPr>
              <a:spLocks noChangeShapeType="1"/>
            </p:cNvSpPr>
            <p:nvPr/>
          </p:nvSpPr>
          <p:spPr bwMode="auto">
            <a:xfrm>
              <a:off x="4560" y="3058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34" name="Rectangle 154"/>
            <p:cNvSpPr>
              <a:spLocks noChangeArrowheads="1"/>
            </p:cNvSpPr>
            <p:nvPr/>
          </p:nvSpPr>
          <p:spPr bwMode="auto">
            <a:xfrm>
              <a:off x="4560" y="3058"/>
              <a:ext cx="8" cy="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35" name="Line 155"/>
            <p:cNvSpPr>
              <a:spLocks noChangeShapeType="1"/>
            </p:cNvSpPr>
            <p:nvPr/>
          </p:nvSpPr>
          <p:spPr bwMode="auto">
            <a:xfrm>
              <a:off x="4560" y="3206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36" name="Rectangle 156"/>
            <p:cNvSpPr>
              <a:spLocks noChangeArrowheads="1"/>
            </p:cNvSpPr>
            <p:nvPr/>
          </p:nvSpPr>
          <p:spPr bwMode="auto">
            <a:xfrm>
              <a:off x="4560" y="3206"/>
              <a:ext cx="8" cy="8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37" name="Line 157"/>
            <p:cNvSpPr>
              <a:spLocks noChangeShapeType="1"/>
            </p:cNvSpPr>
            <p:nvPr/>
          </p:nvSpPr>
          <p:spPr bwMode="auto">
            <a:xfrm>
              <a:off x="4560" y="3355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38" name="Rectangle 158"/>
            <p:cNvSpPr>
              <a:spLocks noChangeArrowheads="1"/>
            </p:cNvSpPr>
            <p:nvPr/>
          </p:nvSpPr>
          <p:spPr bwMode="auto">
            <a:xfrm>
              <a:off x="4560" y="3355"/>
              <a:ext cx="8" cy="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39" name="Line 159"/>
            <p:cNvSpPr>
              <a:spLocks noChangeShapeType="1"/>
            </p:cNvSpPr>
            <p:nvPr/>
          </p:nvSpPr>
          <p:spPr bwMode="auto">
            <a:xfrm>
              <a:off x="4560" y="3503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40" name="Rectangle 160"/>
            <p:cNvSpPr>
              <a:spLocks noChangeArrowheads="1"/>
            </p:cNvSpPr>
            <p:nvPr/>
          </p:nvSpPr>
          <p:spPr bwMode="auto">
            <a:xfrm>
              <a:off x="4560" y="3503"/>
              <a:ext cx="8" cy="8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41" name="Line 161"/>
            <p:cNvSpPr>
              <a:spLocks noChangeShapeType="1"/>
            </p:cNvSpPr>
            <p:nvPr/>
          </p:nvSpPr>
          <p:spPr bwMode="auto">
            <a:xfrm>
              <a:off x="4560" y="3652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43" name="Line 163"/>
            <p:cNvSpPr>
              <a:spLocks noChangeShapeType="1"/>
            </p:cNvSpPr>
            <p:nvPr/>
          </p:nvSpPr>
          <p:spPr bwMode="auto">
            <a:xfrm>
              <a:off x="4560" y="3800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44" name="Rectangle 164"/>
            <p:cNvSpPr>
              <a:spLocks noChangeArrowheads="1"/>
            </p:cNvSpPr>
            <p:nvPr/>
          </p:nvSpPr>
          <p:spPr bwMode="auto">
            <a:xfrm>
              <a:off x="4560" y="3800"/>
              <a:ext cx="8" cy="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45" name="Line 165"/>
            <p:cNvSpPr>
              <a:spLocks noChangeShapeType="1"/>
            </p:cNvSpPr>
            <p:nvPr/>
          </p:nvSpPr>
          <p:spPr bwMode="auto">
            <a:xfrm>
              <a:off x="4560" y="3948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1846" name="Rectangle 166"/>
            <p:cNvSpPr>
              <a:spLocks noChangeArrowheads="1"/>
            </p:cNvSpPr>
            <p:nvPr/>
          </p:nvSpPr>
          <p:spPr bwMode="auto">
            <a:xfrm>
              <a:off x="4560" y="3948"/>
              <a:ext cx="8" cy="8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A634D-4039-4B1B-B450-062F07D81F7F}" type="slidenum">
              <a:rPr lang="fr-FR"/>
              <a:pPr/>
              <a:t>6</a:t>
            </a:fld>
            <a:endParaRPr lang="fr-FR"/>
          </a:p>
        </p:txBody>
      </p:sp>
      <p:sp>
        <p:nvSpPr>
          <p:cNvPr id="64514" name="Text Box 1026"/>
          <p:cNvSpPr txBox="1">
            <a:spLocks noChangeArrowheads="1"/>
          </p:cNvSpPr>
          <p:nvPr/>
        </p:nvSpPr>
        <p:spPr bwMode="auto">
          <a:xfrm>
            <a:off x="381000" y="450850"/>
            <a:ext cx="87296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800" b="1"/>
              <a:t>Estimation de </a:t>
            </a:r>
            <a:r>
              <a:rPr lang="fr-FR" sz="2800" b="1" i="1"/>
              <a:t>F(t)</a:t>
            </a:r>
            <a:r>
              <a:rPr lang="fr-FR" sz="2800" b="1"/>
              <a:t> ou </a:t>
            </a:r>
            <a:r>
              <a:rPr lang="fr-FR" sz="2800" b="1" i="1">
                <a:latin typeface="Symbol" pitchFamily="18" charset="2"/>
              </a:rPr>
              <a:t>l</a:t>
            </a:r>
            <a:r>
              <a:rPr lang="fr-FR" sz="2800" b="1" i="1"/>
              <a:t>(t)</a:t>
            </a:r>
            <a:r>
              <a:rPr lang="fr-FR" sz="2800" b="1"/>
              <a:t> par la méthode de l ’actuariat</a:t>
            </a:r>
            <a:r>
              <a:rPr lang="fr-FR" sz="2800"/>
              <a:t> </a:t>
            </a:r>
            <a:endParaRPr lang="fr-FR"/>
          </a:p>
        </p:txBody>
      </p:sp>
      <p:sp>
        <p:nvSpPr>
          <p:cNvPr id="64515" name="Text Box 1027"/>
          <p:cNvSpPr txBox="1">
            <a:spLocks noChangeArrowheads="1"/>
          </p:cNvSpPr>
          <p:nvPr/>
        </p:nvSpPr>
        <p:spPr bwMode="auto">
          <a:xfrm>
            <a:off x="304800" y="1524000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b="1" u="sng"/>
              <a:t>Hypothèse</a:t>
            </a:r>
            <a:r>
              <a:rPr lang="fr-FR"/>
              <a:t>: nombre </a:t>
            </a:r>
            <a:r>
              <a:rPr lang="fr-FR" i="1"/>
              <a:t>N</a:t>
            </a:r>
            <a:r>
              <a:rPr lang="fr-FR"/>
              <a:t> de dates de défaillances et de censure suffisant (</a:t>
            </a:r>
            <a:r>
              <a:rPr lang="fr-FR" i="1"/>
              <a:t>N &gt; 50</a:t>
            </a:r>
            <a:r>
              <a:rPr lang="fr-FR"/>
              <a:t>) .</a:t>
            </a:r>
          </a:p>
        </p:txBody>
      </p:sp>
      <p:sp>
        <p:nvSpPr>
          <p:cNvPr id="64516" name="Text Box 1028"/>
          <p:cNvSpPr txBox="1">
            <a:spLocks noChangeArrowheads="1"/>
          </p:cNvSpPr>
          <p:nvPr/>
        </p:nvSpPr>
        <p:spPr bwMode="auto">
          <a:xfrm>
            <a:off x="304800" y="2971800"/>
            <a:ext cx="5551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i="1"/>
              <a:t>n</a:t>
            </a:r>
            <a:r>
              <a:rPr lang="fr-FR" i="1" baseline="-25000"/>
              <a:t>i</a:t>
            </a:r>
            <a:r>
              <a:rPr lang="fr-FR"/>
              <a:t> = nombre de défaillances sur l ’intervalle </a:t>
            </a:r>
          </a:p>
        </p:txBody>
      </p:sp>
      <p:sp>
        <p:nvSpPr>
          <p:cNvPr id="64517" name="Text Box 1029"/>
          <p:cNvSpPr txBox="1">
            <a:spLocks noChangeArrowheads="1"/>
          </p:cNvSpPr>
          <p:nvPr/>
        </p:nvSpPr>
        <p:spPr bwMode="auto">
          <a:xfrm>
            <a:off x="304800" y="3429000"/>
            <a:ext cx="7107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i="1"/>
              <a:t>c</a:t>
            </a:r>
            <a:r>
              <a:rPr lang="fr-FR" i="1" baseline="-25000"/>
              <a:t>i</a:t>
            </a:r>
            <a:r>
              <a:rPr lang="fr-FR"/>
              <a:t> = cumul des temps de fonctionnement sur l ’intervalle </a:t>
            </a:r>
          </a:p>
        </p:txBody>
      </p:sp>
      <p:sp>
        <p:nvSpPr>
          <p:cNvPr id="64518" name="Text Box 1030"/>
          <p:cNvSpPr txBox="1">
            <a:spLocks noChangeArrowheads="1"/>
          </p:cNvSpPr>
          <p:nvPr/>
        </p:nvSpPr>
        <p:spPr bwMode="auto">
          <a:xfrm>
            <a:off x="381000" y="4114800"/>
            <a:ext cx="6827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Si on considère que le taux de défaillance est constant </a:t>
            </a:r>
          </a:p>
          <a:p>
            <a:r>
              <a:rPr lang="fr-FR"/>
              <a:t>sur l ’intervalle                alors </a:t>
            </a:r>
          </a:p>
        </p:txBody>
      </p:sp>
      <p:graphicFrame>
        <p:nvGraphicFramePr>
          <p:cNvPr id="245760" name="Object 1024"/>
          <p:cNvGraphicFramePr>
            <a:graphicFrameLocks noChangeAspect="1"/>
          </p:cNvGraphicFramePr>
          <p:nvPr/>
        </p:nvGraphicFramePr>
        <p:xfrm>
          <a:off x="4572000" y="4572000"/>
          <a:ext cx="2227263" cy="508000"/>
        </p:xfrm>
        <a:graphic>
          <a:graphicData uri="http://schemas.openxmlformats.org/presentationml/2006/ole">
            <p:oleObj spid="_x0000_s245760" name="Équation" r:id="rId3" imgW="1650960" imgH="380880" progId="Equation.3">
              <p:embed/>
            </p:oleObj>
          </a:graphicData>
        </a:graphic>
      </p:graphicFrame>
      <p:graphicFrame>
        <p:nvGraphicFramePr>
          <p:cNvPr id="245761" name="Object 1025"/>
          <p:cNvGraphicFramePr>
            <a:graphicFrameLocks noChangeAspect="1"/>
          </p:cNvGraphicFramePr>
          <p:nvPr/>
        </p:nvGraphicFramePr>
        <p:xfrm>
          <a:off x="4673600" y="5829300"/>
          <a:ext cx="112713" cy="214313"/>
        </p:xfrm>
        <a:graphic>
          <a:graphicData uri="http://schemas.openxmlformats.org/presentationml/2006/ole">
            <p:oleObj spid="_x0000_s245761" name="Équation" r:id="rId4" imgW="114120" imgH="215640" progId="Equation.3">
              <p:embed/>
            </p:oleObj>
          </a:graphicData>
        </a:graphic>
      </p:graphicFrame>
      <p:graphicFrame>
        <p:nvGraphicFramePr>
          <p:cNvPr id="245762" name="Object 1026"/>
          <p:cNvGraphicFramePr>
            <a:graphicFrameLocks noChangeAspect="1"/>
          </p:cNvGraphicFramePr>
          <p:nvPr/>
        </p:nvGraphicFramePr>
        <p:xfrm>
          <a:off x="1524000" y="5600700"/>
          <a:ext cx="3328988" cy="1257300"/>
        </p:xfrm>
        <a:graphic>
          <a:graphicData uri="http://schemas.openxmlformats.org/presentationml/2006/ole">
            <p:oleObj spid="_x0000_s245762" name="Équation" r:id="rId5" imgW="2489040" imgH="939600" progId="Equation.3">
              <p:embed/>
            </p:oleObj>
          </a:graphicData>
        </a:graphic>
      </p:graphicFrame>
      <p:graphicFrame>
        <p:nvGraphicFramePr>
          <p:cNvPr id="245763" name="Object 1027"/>
          <p:cNvGraphicFramePr>
            <a:graphicFrameLocks noChangeAspect="1"/>
          </p:cNvGraphicFramePr>
          <p:nvPr/>
        </p:nvGraphicFramePr>
        <p:xfrm>
          <a:off x="7429500" y="4876800"/>
          <a:ext cx="150813" cy="285750"/>
        </p:xfrm>
        <a:graphic>
          <a:graphicData uri="http://schemas.openxmlformats.org/presentationml/2006/ole">
            <p:oleObj spid="_x0000_s245763" name="Équation" r:id="rId6" imgW="114120" imgH="215640" progId="Equation.3">
              <p:embed/>
            </p:oleObj>
          </a:graphicData>
        </a:graphic>
      </p:graphicFrame>
      <p:sp>
        <p:nvSpPr>
          <p:cNvPr id="64528" name="Text Box 1040"/>
          <p:cNvSpPr txBox="1">
            <a:spLocks noChangeArrowheads="1"/>
          </p:cNvSpPr>
          <p:nvPr/>
        </p:nvSpPr>
        <p:spPr bwMode="auto">
          <a:xfrm>
            <a:off x="2667000" y="51054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800"/>
              <a:t>et</a:t>
            </a:r>
            <a:endParaRPr lang="fr-FR"/>
          </a:p>
        </p:txBody>
      </p:sp>
      <p:sp>
        <p:nvSpPr>
          <p:cNvPr id="64529" name="AutoShape 1041"/>
          <p:cNvSpPr>
            <a:spLocks noChangeArrowheads="1"/>
          </p:cNvSpPr>
          <p:nvPr/>
        </p:nvSpPr>
        <p:spPr bwMode="auto">
          <a:xfrm rot="2788240">
            <a:off x="5538788" y="5540375"/>
            <a:ext cx="914400" cy="3048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4530" name="Text Box 1042"/>
          <p:cNvSpPr txBox="1">
            <a:spLocks noChangeArrowheads="1"/>
          </p:cNvSpPr>
          <p:nvPr/>
        </p:nvSpPr>
        <p:spPr bwMode="auto">
          <a:xfrm>
            <a:off x="6324600" y="5943600"/>
            <a:ext cx="1250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800" b="1"/>
              <a:t>Construire</a:t>
            </a:r>
          </a:p>
          <a:p>
            <a:r>
              <a:rPr lang="fr-FR" sz="1800" b="1"/>
              <a:t> le tableau</a:t>
            </a:r>
            <a:endParaRPr lang="fr-FR"/>
          </a:p>
        </p:txBody>
      </p:sp>
      <p:graphicFrame>
        <p:nvGraphicFramePr>
          <p:cNvPr id="245764" name="Object 1028"/>
          <p:cNvGraphicFramePr>
            <a:graphicFrameLocks noChangeAspect="1"/>
          </p:cNvGraphicFramePr>
          <p:nvPr/>
        </p:nvGraphicFramePr>
        <p:xfrm>
          <a:off x="7162800" y="2667000"/>
          <a:ext cx="762000" cy="293688"/>
        </p:xfrm>
        <a:graphic>
          <a:graphicData uri="http://schemas.openxmlformats.org/presentationml/2006/ole">
            <p:oleObj spid="_x0000_s245764" name="Équation" r:id="rId7" imgW="495000" imgH="190440" progId="Equation.3">
              <p:embed/>
            </p:oleObj>
          </a:graphicData>
        </a:graphic>
      </p:graphicFrame>
      <p:graphicFrame>
        <p:nvGraphicFramePr>
          <p:cNvPr id="245765" name="Object 1029"/>
          <p:cNvGraphicFramePr>
            <a:graphicFrameLocks noChangeAspect="1"/>
          </p:cNvGraphicFramePr>
          <p:nvPr/>
        </p:nvGraphicFramePr>
        <p:xfrm>
          <a:off x="7391400" y="3581400"/>
          <a:ext cx="762000" cy="293688"/>
        </p:xfrm>
        <a:graphic>
          <a:graphicData uri="http://schemas.openxmlformats.org/presentationml/2006/ole">
            <p:oleObj spid="_x0000_s245765" name="Équation" r:id="rId8" imgW="495000" imgH="190440" progId="Equation.3">
              <p:embed/>
            </p:oleObj>
          </a:graphicData>
        </a:graphic>
      </p:graphicFrame>
      <p:graphicFrame>
        <p:nvGraphicFramePr>
          <p:cNvPr id="245766" name="Object 1030"/>
          <p:cNvGraphicFramePr>
            <a:graphicFrameLocks noChangeAspect="1"/>
          </p:cNvGraphicFramePr>
          <p:nvPr/>
        </p:nvGraphicFramePr>
        <p:xfrm>
          <a:off x="2590800" y="4648200"/>
          <a:ext cx="762000" cy="293688"/>
        </p:xfrm>
        <a:graphic>
          <a:graphicData uri="http://schemas.openxmlformats.org/presentationml/2006/ole">
            <p:oleObj spid="_x0000_s245766" name="Équation" r:id="rId9" imgW="495000" imgH="190440" progId="Equation.3">
              <p:embed/>
            </p:oleObj>
          </a:graphicData>
        </a:graphic>
      </p:graphicFrame>
      <p:sp>
        <p:nvSpPr>
          <p:cNvPr id="64538" name="Text Box 1050"/>
          <p:cNvSpPr txBox="1">
            <a:spLocks noChangeArrowheads="1"/>
          </p:cNvSpPr>
          <p:nvPr/>
        </p:nvSpPr>
        <p:spPr bwMode="auto">
          <a:xfrm>
            <a:off x="304800" y="2514600"/>
            <a:ext cx="6804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Découper l ’horizon temporel en intervalles ou classes</a:t>
            </a:r>
          </a:p>
        </p:txBody>
      </p:sp>
      <p:graphicFrame>
        <p:nvGraphicFramePr>
          <p:cNvPr id="245767" name="Object 1031"/>
          <p:cNvGraphicFramePr>
            <a:graphicFrameLocks noChangeAspect="1"/>
          </p:cNvGraphicFramePr>
          <p:nvPr/>
        </p:nvGraphicFramePr>
        <p:xfrm>
          <a:off x="5867400" y="3048000"/>
          <a:ext cx="762000" cy="293688"/>
        </p:xfrm>
        <a:graphic>
          <a:graphicData uri="http://schemas.openxmlformats.org/presentationml/2006/ole">
            <p:oleObj spid="_x0000_s245767" name="Équation" r:id="rId10" imgW="495000" imgH="19044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B072-16DD-478A-9BA5-738E2617ADC9}" type="slidenum">
              <a:rPr lang="fr-FR"/>
              <a:pPr/>
              <a:t>7</a:t>
            </a:fld>
            <a:endParaRPr lang="fr-FR"/>
          </a:p>
        </p:txBody>
      </p:sp>
      <p:sp>
        <p:nvSpPr>
          <p:cNvPr id="65538" name="Text Box 1026"/>
          <p:cNvSpPr txBox="1">
            <a:spLocks noChangeArrowheads="1"/>
          </p:cNvSpPr>
          <p:nvPr/>
        </p:nvSpPr>
        <p:spPr bwMode="auto">
          <a:xfrm>
            <a:off x="381000" y="450850"/>
            <a:ext cx="87296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800" b="1"/>
              <a:t>Estimation de </a:t>
            </a:r>
            <a:r>
              <a:rPr lang="fr-FR" sz="2800" b="1" i="1"/>
              <a:t>F(t)</a:t>
            </a:r>
            <a:r>
              <a:rPr lang="fr-FR" sz="2800" b="1"/>
              <a:t> ou </a:t>
            </a:r>
            <a:r>
              <a:rPr lang="fr-FR" sz="2800" b="1" i="1">
                <a:latin typeface="Symbol" pitchFamily="18" charset="2"/>
              </a:rPr>
              <a:t>l</a:t>
            </a:r>
            <a:r>
              <a:rPr lang="fr-FR" sz="2800" b="1" i="1"/>
              <a:t>(t)</a:t>
            </a:r>
            <a:r>
              <a:rPr lang="fr-FR" sz="2800" b="1"/>
              <a:t> par la méthode de l ’actuariat</a:t>
            </a:r>
            <a:r>
              <a:rPr lang="fr-FR" sz="2800"/>
              <a:t> </a:t>
            </a:r>
            <a:endParaRPr lang="fr-FR"/>
          </a:p>
        </p:txBody>
      </p:sp>
      <p:grpSp>
        <p:nvGrpSpPr>
          <p:cNvPr id="65566" name="Group 1054"/>
          <p:cNvGrpSpPr>
            <a:grpSpLocks/>
          </p:cNvGrpSpPr>
          <p:nvPr/>
        </p:nvGrpSpPr>
        <p:grpSpPr bwMode="auto">
          <a:xfrm>
            <a:off x="228600" y="2209800"/>
            <a:ext cx="8686800" cy="2895600"/>
            <a:chOff x="144" y="1392"/>
            <a:chExt cx="5472" cy="1824"/>
          </a:xfrm>
        </p:grpSpPr>
        <p:sp>
          <p:nvSpPr>
            <p:cNvPr id="65539" name="Text Box 1027"/>
            <p:cNvSpPr txBox="1">
              <a:spLocks noChangeArrowheads="1"/>
            </p:cNvSpPr>
            <p:nvPr/>
          </p:nvSpPr>
          <p:spPr bwMode="auto">
            <a:xfrm>
              <a:off x="192" y="1440"/>
              <a:ext cx="5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intervalle</a:t>
              </a:r>
            </a:p>
          </p:txBody>
        </p:sp>
        <p:sp>
          <p:nvSpPr>
            <p:cNvPr id="65540" name="Text Box 1028"/>
            <p:cNvSpPr txBox="1">
              <a:spLocks noChangeArrowheads="1"/>
            </p:cNvSpPr>
            <p:nvPr/>
          </p:nvSpPr>
          <p:spPr bwMode="auto">
            <a:xfrm>
              <a:off x="1920" y="1440"/>
              <a:ext cx="953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cumul des temps</a:t>
              </a:r>
            </a:p>
            <a:p>
              <a:r>
                <a:rPr lang="fr-FR" sz="1400"/>
                <a:t>de fonctionnement</a:t>
              </a:r>
            </a:p>
            <a:p>
              <a:r>
                <a:rPr lang="fr-FR" sz="1400"/>
                <a:t>sur l ’intervalle</a:t>
              </a:r>
              <a:r>
                <a:rPr lang="fr-FR" sz="1400" baseline="-25000"/>
                <a:t> </a:t>
              </a:r>
              <a:endParaRPr lang="fr-FR" sz="1400"/>
            </a:p>
          </p:txBody>
        </p:sp>
        <p:sp>
          <p:nvSpPr>
            <p:cNvPr id="65541" name="Text Box 1029"/>
            <p:cNvSpPr txBox="1">
              <a:spLocks noChangeArrowheads="1"/>
            </p:cNvSpPr>
            <p:nvPr/>
          </p:nvSpPr>
          <p:spPr bwMode="auto">
            <a:xfrm>
              <a:off x="2976" y="1440"/>
              <a:ext cx="82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estimation du </a:t>
              </a:r>
            </a:p>
            <a:p>
              <a:r>
                <a:rPr lang="fr-FR" sz="1400"/>
                <a:t>taux</a:t>
              </a:r>
              <a:r>
                <a:rPr lang="fr-FR" sz="1400" i="1"/>
                <a:t> </a:t>
              </a:r>
              <a:r>
                <a:rPr lang="fr-FR" sz="1400" i="1">
                  <a:latin typeface="Symbol" pitchFamily="18" charset="2"/>
                </a:rPr>
                <a:t>l</a:t>
              </a:r>
              <a:r>
                <a:rPr lang="fr-FR" sz="1400" i="1" baseline="-25000"/>
                <a:t>i</a:t>
              </a:r>
              <a:r>
                <a:rPr lang="fr-FR" sz="1400"/>
                <a:t> constant</a:t>
              </a:r>
            </a:p>
          </p:txBody>
        </p:sp>
        <p:sp>
          <p:nvSpPr>
            <p:cNvPr id="65542" name="Text Box 1030"/>
            <p:cNvSpPr txBox="1">
              <a:spLocks noChangeArrowheads="1"/>
            </p:cNvSpPr>
            <p:nvPr/>
          </p:nvSpPr>
          <p:spPr bwMode="auto">
            <a:xfrm>
              <a:off x="912" y="1440"/>
              <a:ext cx="800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nombre de </a:t>
              </a:r>
            </a:p>
            <a:p>
              <a:r>
                <a:rPr lang="fr-FR" sz="1400"/>
                <a:t>défaillances</a:t>
              </a:r>
            </a:p>
            <a:p>
              <a:r>
                <a:rPr lang="fr-FR" sz="1400"/>
                <a:t>sur l ’intervalle</a:t>
              </a:r>
              <a:endParaRPr lang="fr-FR" sz="1400" i="1"/>
            </a:p>
          </p:txBody>
        </p:sp>
        <p:sp>
          <p:nvSpPr>
            <p:cNvPr id="65543" name="Text Box 1031"/>
            <p:cNvSpPr txBox="1">
              <a:spLocks noChangeArrowheads="1"/>
            </p:cNvSpPr>
            <p:nvPr/>
          </p:nvSpPr>
          <p:spPr bwMode="auto">
            <a:xfrm>
              <a:off x="3792" y="1440"/>
              <a:ext cx="611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estimation</a:t>
              </a:r>
            </a:p>
            <a:p>
              <a:r>
                <a:rPr lang="fr-FR" sz="1400"/>
                <a:t>ponctuelle </a:t>
              </a:r>
            </a:p>
            <a:p>
              <a:r>
                <a:rPr lang="fr-FR" sz="1400"/>
                <a:t>de </a:t>
              </a:r>
              <a:r>
                <a:rPr lang="fr-FR" sz="1400" i="1"/>
                <a:t>H(t</a:t>
              </a:r>
              <a:r>
                <a:rPr lang="fr-FR" sz="1400" i="1" baseline="-25000"/>
                <a:t>i</a:t>
              </a:r>
              <a:r>
                <a:rPr lang="fr-FR" sz="1400" i="1"/>
                <a:t>)</a:t>
              </a:r>
              <a:endParaRPr lang="fr-FR" sz="1400"/>
            </a:p>
          </p:txBody>
        </p:sp>
        <p:sp>
          <p:nvSpPr>
            <p:cNvPr id="65544" name="Text Box 1032"/>
            <p:cNvSpPr txBox="1">
              <a:spLocks noChangeArrowheads="1"/>
            </p:cNvSpPr>
            <p:nvPr/>
          </p:nvSpPr>
          <p:spPr bwMode="auto">
            <a:xfrm>
              <a:off x="4848" y="1392"/>
              <a:ext cx="611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estimation </a:t>
              </a:r>
            </a:p>
            <a:p>
              <a:r>
                <a:rPr lang="fr-FR" sz="1400"/>
                <a:t>ponctuelle </a:t>
              </a:r>
            </a:p>
            <a:p>
              <a:r>
                <a:rPr lang="fr-FR" sz="1400"/>
                <a:t>de </a:t>
              </a:r>
              <a:r>
                <a:rPr lang="fr-FR" sz="1400" i="1"/>
                <a:t>F(t</a:t>
              </a:r>
              <a:r>
                <a:rPr lang="fr-FR" sz="1400" i="1" baseline="-25000"/>
                <a:t>i</a:t>
              </a:r>
              <a:r>
                <a:rPr lang="fr-FR" sz="1400" i="1"/>
                <a:t>)</a:t>
              </a:r>
              <a:endParaRPr lang="fr-FR" sz="1400"/>
            </a:p>
          </p:txBody>
        </p:sp>
        <p:graphicFrame>
          <p:nvGraphicFramePr>
            <p:cNvPr id="246784" name="Object 1024"/>
            <p:cNvGraphicFramePr>
              <a:graphicFrameLocks noChangeAspect="1"/>
            </p:cNvGraphicFramePr>
            <p:nvPr/>
          </p:nvGraphicFramePr>
          <p:xfrm>
            <a:off x="4752" y="2352"/>
            <a:ext cx="566" cy="196"/>
          </p:xfrm>
          <a:graphic>
            <a:graphicData uri="http://schemas.openxmlformats.org/presentationml/2006/ole">
              <p:oleObj spid="_x0000_s246784" name="Équation" r:id="rId3" imgW="583920" imgH="203040" progId="Equation.3">
                <p:embed/>
              </p:oleObj>
            </a:graphicData>
          </a:graphic>
        </p:graphicFrame>
        <p:graphicFrame>
          <p:nvGraphicFramePr>
            <p:cNvPr id="246785" name="Object 1025"/>
            <p:cNvGraphicFramePr>
              <a:graphicFrameLocks noChangeAspect="1"/>
            </p:cNvGraphicFramePr>
            <p:nvPr/>
          </p:nvGraphicFramePr>
          <p:xfrm>
            <a:off x="3888" y="2256"/>
            <a:ext cx="566" cy="418"/>
          </p:xfrm>
          <a:graphic>
            <a:graphicData uri="http://schemas.openxmlformats.org/presentationml/2006/ole">
              <p:oleObj spid="_x0000_s246785" name="Équation" r:id="rId4" imgW="583920" imgH="431640" progId="Equation.3">
                <p:embed/>
              </p:oleObj>
            </a:graphicData>
          </a:graphic>
        </p:graphicFrame>
        <p:sp>
          <p:nvSpPr>
            <p:cNvPr id="65547" name="Line 1035"/>
            <p:cNvSpPr>
              <a:spLocks noChangeShapeType="1"/>
            </p:cNvSpPr>
            <p:nvPr/>
          </p:nvSpPr>
          <p:spPr bwMode="auto">
            <a:xfrm>
              <a:off x="144" y="1392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5548" name="Line 1036"/>
            <p:cNvSpPr>
              <a:spLocks noChangeShapeType="1"/>
            </p:cNvSpPr>
            <p:nvPr/>
          </p:nvSpPr>
          <p:spPr bwMode="auto">
            <a:xfrm>
              <a:off x="144" y="1392"/>
              <a:ext cx="0" cy="1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5549" name="Line 1037"/>
            <p:cNvSpPr>
              <a:spLocks noChangeShapeType="1"/>
            </p:cNvSpPr>
            <p:nvPr/>
          </p:nvSpPr>
          <p:spPr bwMode="auto">
            <a:xfrm>
              <a:off x="144" y="2064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5550" name="Line 1038"/>
            <p:cNvSpPr>
              <a:spLocks noChangeShapeType="1"/>
            </p:cNvSpPr>
            <p:nvPr/>
          </p:nvSpPr>
          <p:spPr bwMode="auto">
            <a:xfrm>
              <a:off x="864" y="1392"/>
              <a:ext cx="0" cy="1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5551" name="Line 1039"/>
            <p:cNvSpPr>
              <a:spLocks noChangeShapeType="1"/>
            </p:cNvSpPr>
            <p:nvPr/>
          </p:nvSpPr>
          <p:spPr bwMode="auto">
            <a:xfrm>
              <a:off x="1824" y="1392"/>
              <a:ext cx="0" cy="1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5552" name="Line 1040"/>
            <p:cNvSpPr>
              <a:spLocks noChangeShapeType="1"/>
            </p:cNvSpPr>
            <p:nvPr/>
          </p:nvSpPr>
          <p:spPr bwMode="auto">
            <a:xfrm>
              <a:off x="2928" y="1392"/>
              <a:ext cx="0" cy="1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5553" name="Line 1041"/>
            <p:cNvSpPr>
              <a:spLocks noChangeShapeType="1"/>
            </p:cNvSpPr>
            <p:nvPr/>
          </p:nvSpPr>
          <p:spPr bwMode="auto">
            <a:xfrm>
              <a:off x="3792" y="1392"/>
              <a:ext cx="0" cy="1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5555" name="Line 1043"/>
            <p:cNvSpPr>
              <a:spLocks noChangeShapeType="1"/>
            </p:cNvSpPr>
            <p:nvPr/>
          </p:nvSpPr>
          <p:spPr bwMode="auto">
            <a:xfrm>
              <a:off x="4608" y="1392"/>
              <a:ext cx="0" cy="1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5557" name="Line 1045"/>
            <p:cNvSpPr>
              <a:spLocks noChangeShapeType="1"/>
            </p:cNvSpPr>
            <p:nvPr/>
          </p:nvSpPr>
          <p:spPr bwMode="auto">
            <a:xfrm>
              <a:off x="5616" y="1392"/>
              <a:ext cx="0" cy="1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aphicFrame>
          <p:nvGraphicFramePr>
            <p:cNvPr id="246786" name="Object 1026"/>
            <p:cNvGraphicFramePr>
              <a:graphicFrameLocks noChangeAspect="1"/>
            </p:cNvGraphicFramePr>
            <p:nvPr/>
          </p:nvGraphicFramePr>
          <p:xfrm>
            <a:off x="1248" y="2256"/>
            <a:ext cx="127" cy="192"/>
          </p:xfrm>
          <a:graphic>
            <a:graphicData uri="http://schemas.openxmlformats.org/presentationml/2006/ole">
              <p:oleObj spid="_x0000_s246786" name="Équation" r:id="rId5" imgW="152280" imgH="228600" progId="Equation.3">
                <p:embed/>
              </p:oleObj>
            </a:graphicData>
          </a:graphic>
        </p:graphicFrame>
        <p:graphicFrame>
          <p:nvGraphicFramePr>
            <p:cNvPr id="246787" name="Object 1027"/>
            <p:cNvGraphicFramePr>
              <a:graphicFrameLocks noChangeAspect="1"/>
            </p:cNvGraphicFramePr>
            <p:nvPr/>
          </p:nvGraphicFramePr>
          <p:xfrm>
            <a:off x="2256" y="2352"/>
            <a:ext cx="127" cy="192"/>
          </p:xfrm>
          <a:graphic>
            <a:graphicData uri="http://schemas.openxmlformats.org/presentationml/2006/ole">
              <p:oleObj spid="_x0000_s246787" name="Équation" r:id="rId6" imgW="152280" imgH="228600" progId="Equation.3">
                <p:embed/>
              </p:oleObj>
            </a:graphicData>
          </a:graphic>
        </p:graphicFrame>
        <p:graphicFrame>
          <p:nvGraphicFramePr>
            <p:cNvPr id="246788" name="Object 1028"/>
            <p:cNvGraphicFramePr>
              <a:graphicFrameLocks noChangeAspect="1"/>
            </p:cNvGraphicFramePr>
            <p:nvPr/>
          </p:nvGraphicFramePr>
          <p:xfrm>
            <a:off x="3312" y="2208"/>
            <a:ext cx="170" cy="372"/>
          </p:xfrm>
          <a:graphic>
            <a:graphicData uri="http://schemas.openxmlformats.org/presentationml/2006/ole">
              <p:oleObj spid="_x0000_s246788" name="Équation" r:id="rId7" imgW="203040" imgH="444240" progId="Equation.3">
                <p:embed/>
              </p:oleObj>
            </a:graphicData>
          </a:graphic>
        </p:graphicFrame>
        <p:sp>
          <p:nvSpPr>
            <p:cNvPr id="65562" name="Line 1050"/>
            <p:cNvSpPr>
              <a:spLocks noChangeShapeType="1"/>
            </p:cNvSpPr>
            <p:nvPr/>
          </p:nvSpPr>
          <p:spPr bwMode="auto">
            <a:xfrm>
              <a:off x="144" y="2688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5563" name="Line 1051"/>
            <p:cNvSpPr>
              <a:spLocks noChangeShapeType="1"/>
            </p:cNvSpPr>
            <p:nvPr/>
          </p:nvSpPr>
          <p:spPr bwMode="auto">
            <a:xfrm>
              <a:off x="144" y="3216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aphicFrame>
          <p:nvGraphicFramePr>
            <p:cNvPr id="246789" name="Object 1029"/>
            <p:cNvGraphicFramePr>
              <a:graphicFrameLocks noChangeAspect="1"/>
            </p:cNvGraphicFramePr>
            <p:nvPr/>
          </p:nvGraphicFramePr>
          <p:xfrm>
            <a:off x="240" y="2304"/>
            <a:ext cx="480" cy="185"/>
          </p:xfrm>
          <a:graphic>
            <a:graphicData uri="http://schemas.openxmlformats.org/presentationml/2006/ole">
              <p:oleObj spid="_x0000_s246789" name="Équation" r:id="rId8" imgW="495000" imgH="190440" progId="Equation.3">
                <p:embed/>
              </p:oleObj>
            </a:graphicData>
          </a:graphic>
        </p:graphicFrame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F3277-DBE2-434B-8D12-8417765948BE}" type="slidenum">
              <a:rPr lang="fr-FR"/>
              <a:pPr/>
              <a:t>8</a:t>
            </a:fld>
            <a:endParaRPr lang="fr-FR"/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381000" y="450850"/>
            <a:ext cx="86407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800" b="1"/>
              <a:t>Estimation de </a:t>
            </a:r>
            <a:r>
              <a:rPr lang="fr-FR" sz="2800" b="1" i="1"/>
              <a:t>F(t)</a:t>
            </a:r>
            <a:r>
              <a:rPr lang="fr-FR" sz="2800" b="1"/>
              <a:t> ou </a:t>
            </a:r>
            <a:r>
              <a:rPr lang="fr-FR" sz="2800" b="1" i="1">
                <a:latin typeface="Symbol" pitchFamily="18" charset="2"/>
              </a:rPr>
              <a:t>l</a:t>
            </a:r>
            <a:r>
              <a:rPr lang="fr-FR" sz="2800" b="1" i="1"/>
              <a:t>(t)</a:t>
            </a:r>
            <a:r>
              <a:rPr lang="fr-FR" sz="2800" b="1"/>
              <a:t> par la méthode de l ’actuariat</a:t>
            </a:r>
          </a:p>
          <a:p>
            <a:r>
              <a:rPr lang="fr-FR" sz="2800" b="1"/>
              <a:t>Exemple</a:t>
            </a:r>
            <a:r>
              <a:rPr lang="fr-FR" sz="2800"/>
              <a:t> </a:t>
            </a:r>
            <a:endParaRPr lang="fr-FR"/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485775" y="1960563"/>
            <a:ext cx="8675688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/>
              <a:t>On considère les temps de défaillances et de censure de 17 éléments identiques (on choisit délibérément</a:t>
            </a:r>
          </a:p>
          <a:p>
            <a:pPr>
              <a:lnSpc>
                <a:spcPct val="150000"/>
              </a:lnSpc>
            </a:pPr>
            <a:r>
              <a:rPr lang="fr-FR" sz="1600"/>
              <a:t>de ne pas respecter la règle </a:t>
            </a:r>
            <a:r>
              <a:rPr lang="fr-FR" sz="1600" i="1"/>
              <a:t>N &gt; 50</a:t>
            </a:r>
            <a:r>
              <a:rPr lang="fr-FR" sz="1600"/>
              <a:t> pour faciliter de calcul) répartis en classes d ’amplitude 1000 heures.</a:t>
            </a:r>
          </a:p>
          <a:p>
            <a:pPr>
              <a:lnSpc>
                <a:spcPct val="150000"/>
              </a:lnSpc>
            </a:pPr>
            <a:r>
              <a:rPr lang="fr-FR" sz="1600"/>
              <a:t>On dispose des informations suivantes:</a:t>
            </a:r>
          </a:p>
          <a:p>
            <a:pPr>
              <a:lnSpc>
                <a:spcPct val="150000"/>
              </a:lnSpc>
            </a:pPr>
            <a:r>
              <a:rPr lang="fr-FR" sz="1600"/>
              <a:t>- 12 éléments ont fonctionné au moins 2000 heures,</a:t>
            </a:r>
          </a:p>
          <a:p>
            <a:pPr>
              <a:lnSpc>
                <a:spcPct val="150000"/>
              </a:lnSpc>
            </a:pPr>
            <a:r>
              <a:rPr lang="fr-FR" sz="1600"/>
              <a:t>-  5 défaillances ont été enregistrées avant 2000 heures de fonctionnement et le temps de bon </a:t>
            </a:r>
          </a:p>
          <a:p>
            <a:pPr>
              <a:lnSpc>
                <a:spcPct val="150000"/>
              </a:lnSpc>
            </a:pPr>
            <a:r>
              <a:rPr lang="fr-FR" sz="1600"/>
              <a:t>fonctionnement correspondant sont: 200 h, 850 h, 1200 h, 1300 h, 1500 h. 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066800" y="4800600"/>
            <a:ext cx="71262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On voudrait déterminer la fiabilité d ’un élément pour</a:t>
            </a:r>
          </a:p>
          <a:p>
            <a:r>
              <a:rPr lang="fr-FR"/>
              <a:t>un temps </a:t>
            </a:r>
            <a:r>
              <a:rPr lang="fr-FR" i="1"/>
              <a:t>t</a:t>
            </a:r>
            <a:r>
              <a:rPr lang="fr-FR"/>
              <a:t> compris entre 1000 h et 2000h par la méthode</a:t>
            </a:r>
          </a:p>
          <a:p>
            <a:r>
              <a:rPr lang="fr-FR"/>
              <a:t>de l ’actuariat.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28F2F-B285-41F3-BF6B-1D1EF726A5A2}" type="slidenum">
              <a:rPr lang="fr-FR"/>
              <a:pPr/>
              <a:t>9</a:t>
            </a:fld>
            <a:endParaRPr lang="fr-FR"/>
          </a:p>
        </p:txBody>
      </p:sp>
      <p:sp>
        <p:nvSpPr>
          <p:cNvPr id="74778" name="Text Box 26"/>
          <p:cNvSpPr txBox="1">
            <a:spLocks noChangeArrowheads="1"/>
          </p:cNvSpPr>
          <p:nvPr/>
        </p:nvSpPr>
        <p:spPr bwMode="auto">
          <a:xfrm>
            <a:off x="381000" y="450850"/>
            <a:ext cx="86407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800" b="1"/>
              <a:t>Estimation de </a:t>
            </a:r>
            <a:r>
              <a:rPr lang="fr-FR" sz="2800" b="1" i="1"/>
              <a:t>F(t)</a:t>
            </a:r>
            <a:r>
              <a:rPr lang="fr-FR" sz="2800" b="1"/>
              <a:t> ou </a:t>
            </a:r>
            <a:r>
              <a:rPr lang="fr-FR" sz="2800" b="1" i="1">
                <a:latin typeface="Symbol" pitchFamily="18" charset="2"/>
              </a:rPr>
              <a:t>l</a:t>
            </a:r>
            <a:r>
              <a:rPr lang="fr-FR" sz="2800" b="1" i="1"/>
              <a:t>(t)</a:t>
            </a:r>
            <a:r>
              <a:rPr lang="fr-FR" sz="2800" b="1"/>
              <a:t> par la méthode de l ’actuariat</a:t>
            </a:r>
          </a:p>
          <a:p>
            <a:r>
              <a:rPr lang="fr-FR" sz="2800" b="1"/>
              <a:t>Exemple</a:t>
            </a:r>
            <a:r>
              <a:rPr lang="fr-FR" sz="2800"/>
              <a:t> </a:t>
            </a:r>
            <a:endParaRPr lang="fr-FR"/>
          </a:p>
        </p:txBody>
      </p:sp>
      <p:grpSp>
        <p:nvGrpSpPr>
          <p:cNvPr id="74799" name="Group 47"/>
          <p:cNvGrpSpPr>
            <a:grpSpLocks/>
          </p:cNvGrpSpPr>
          <p:nvPr/>
        </p:nvGrpSpPr>
        <p:grpSpPr bwMode="auto">
          <a:xfrm>
            <a:off x="228600" y="2209800"/>
            <a:ext cx="8686800" cy="4468813"/>
            <a:chOff x="144" y="1392"/>
            <a:chExt cx="5472" cy="2815"/>
          </a:xfrm>
        </p:grpSpPr>
        <p:sp>
          <p:nvSpPr>
            <p:cNvPr id="74755" name="Text Box 3"/>
            <p:cNvSpPr txBox="1">
              <a:spLocks noChangeArrowheads="1"/>
            </p:cNvSpPr>
            <p:nvPr/>
          </p:nvSpPr>
          <p:spPr bwMode="auto">
            <a:xfrm>
              <a:off x="192" y="1440"/>
              <a:ext cx="5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intervalle</a:t>
              </a:r>
            </a:p>
          </p:txBody>
        </p:sp>
        <p:sp>
          <p:nvSpPr>
            <p:cNvPr id="74756" name="Text Box 4"/>
            <p:cNvSpPr txBox="1">
              <a:spLocks noChangeArrowheads="1"/>
            </p:cNvSpPr>
            <p:nvPr/>
          </p:nvSpPr>
          <p:spPr bwMode="auto">
            <a:xfrm>
              <a:off x="1920" y="1440"/>
              <a:ext cx="953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cumul des temps</a:t>
              </a:r>
            </a:p>
            <a:p>
              <a:r>
                <a:rPr lang="fr-FR" sz="1400"/>
                <a:t>de fonctionnement</a:t>
              </a:r>
            </a:p>
            <a:p>
              <a:r>
                <a:rPr lang="fr-FR" sz="1400"/>
                <a:t>sur l ’intervalle</a:t>
              </a:r>
              <a:r>
                <a:rPr lang="fr-FR" sz="1400" baseline="-25000"/>
                <a:t> </a:t>
              </a:r>
              <a:endParaRPr lang="fr-FR" sz="1400"/>
            </a:p>
          </p:txBody>
        </p:sp>
        <p:sp>
          <p:nvSpPr>
            <p:cNvPr id="74757" name="Text Box 5"/>
            <p:cNvSpPr txBox="1">
              <a:spLocks noChangeArrowheads="1"/>
            </p:cNvSpPr>
            <p:nvPr/>
          </p:nvSpPr>
          <p:spPr bwMode="auto">
            <a:xfrm>
              <a:off x="2976" y="1440"/>
              <a:ext cx="82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estimation du </a:t>
              </a:r>
            </a:p>
            <a:p>
              <a:r>
                <a:rPr lang="fr-FR" sz="1400"/>
                <a:t>taux</a:t>
              </a:r>
              <a:r>
                <a:rPr lang="fr-FR" sz="1400" i="1"/>
                <a:t> </a:t>
              </a:r>
              <a:r>
                <a:rPr lang="fr-FR" sz="1400" i="1">
                  <a:latin typeface="Symbol" pitchFamily="18" charset="2"/>
                </a:rPr>
                <a:t>l</a:t>
              </a:r>
              <a:r>
                <a:rPr lang="fr-FR" sz="1400" i="1" baseline="-25000"/>
                <a:t>i</a:t>
              </a:r>
              <a:r>
                <a:rPr lang="fr-FR" sz="1400"/>
                <a:t> constant</a:t>
              </a:r>
            </a:p>
          </p:txBody>
        </p:sp>
        <p:sp>
          <p:nvSpPr>
            <p:cNvPr id="74758" name="Text Box 6"/>
            <p:cNvSpPr txBox="1">
              <a:spLocks noChangeArrowheads="1"/>
            </p:cNvSpPr>
            <p:nvPr/>
          </p:nvSpPr>
          <p:spPr bwMode="auto">
            <a:xfrm>
              <a:off x="1008" y="1488"/>
              <a:ext cx="800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nombre de </a:t>
              </a:r>
            </a:p>
            <a:p>
              <a:r>
                <a:rPr lang="fr-FR" sz="1400"/>
                <a:t>défaillances</a:t>
              </a:r>
            </a:p>
            <a:p>
              <a:r>
                <a:rPr lang="fr-FR" sz="1400"/>
                <a:t>sur l ’intervalle</a:t>
              </a:r>
              <a:endParaRPr lang="fr-FR" sz="1400" i="1"/>
            </a:p>
          </p:txBody>
        </p:sp>
        <p:sp>
          <p:nvSpPr>
            <p:cNvPr id="74759" name="Text Box 7"/>
            <p:cNvSpPr txBox="1">
              <a:spLocks noChangeArrowheads="1"/>
            </p:cNvSpPr>
            <p:nvPr/>
          </p:nvSpPr>
          <p:spPr bwMode="auto">
            <a:xfrm>
              <a:off x="3792" y="1440"/>
              <a:ext cx="611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estimation</a:t>
              </a:r>
            </a:p>
            <a:p>
              <a:r>
                <a:rPr lang="fr-FR" sz="1400"/>
                <a:t>ponctuelle </a:t>
              </a:r>
            </a:p>
            <a:p>
              <a:r>
                <a:rPr lang="fr-FR" sz="1400"/>
                <a:t>de </a:t>
              </a:r>
              <a:r>
                <a:rPr lang="fr-FR" sz="1400" i="1"/>
                <a:t>H(t</a:t>
              </a:r>
              <a:r>
                <a:rPr lang="fr-FR" sz="1400" i="1" baseline="-25000"/>
                <a:t>i</a:t>
              </a:r>
              <a:r>
                <a:rPr lang="fr-FR" sz="1400" i="1"/>
                <a:t>)</a:t>
              </a:r>
              <a:endParaRPr lang="fr-FR" sz="1400"/>
            </a:p>
          </p:txBody>
        </p:sp>
        <p:sp>
          <p:nvSpPr>
            <p:cNvPr id="74760" name="Text Box 8"/>
            <p:cNvSpPr txBox="1">
              <a:spLocks noChangeArrowheads="1"/>
            </p:cNvSpPr>
            <p:nvPr/>
          </p:nvSpPr>
          <p:spPr bwMode="auto">
            <a:xfrm>
              <a:off x="4848" y="1392"/>
              <a:ext cx="611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400"/>
                <a:t>estimation </a:t>
              </a:r>
            </a:p>
            <a:p>
              <a:r>
                <a:rPr lang="fr-FR" sz="1400"/>
                <a:t>ponctuelle </a:t>
              </a:r>
            </a:p>
            <a:p>
              <a:r>
                <a:rPr lang="fr-FR" sz="1400"/>
                <a:t>de </a:t>
              </a:r>
              <a:r>
                <a:rPr lang="fr-FR" sz="1400" i="1"/>
                <a:t>F(t</a:t>
              </a:r>
              <a:r>
                <a:rPr lang="fr-FR" sz="1400" i="1" baseline="-25000"/>
                <a:t>i</a:t>
              </a:r>
              <a:r>
                <a:rPr lang="fr-FR" sz="1400" i="1"/>
                <a:t>)</a:t>
              </a:r>
              <a:endParaRPr lang="fr-FR" sz="1400"/>
            </a:p>
          </p:txBody>
        </p:sp>
        <p:graphicFrame>
          <p:nvGraphicFramePr>
            <p:cNvPr id="74761" name="Object 9"/>
            <p:cNvGraphicFramePr>
              <a:graphicFrameLocks noChangeAspect="1"/>
            </p:cNvGraphicFramePr>
            <p:nvPr/>
          </p:nvGraphicFramePr>
          <p:xfrm>
            <a:off x="4848" y="2352"/>
            <a:ext cx="566" cy="196"/>
          </p:xfrm>
          <a:graphic>
            <a:graphicData uri="http://schemas.openxmlformats.org/presentationml/2006/ole">
              <p:oleObj spid="_x0000_s74761" name="Équation" r:id="rId3" imgW="583920" imgH="203040" progId="Equation.3">
                <p:embed/>
              </p:oleObj>
            </a:graphicData>
          </a:graphic>
        </p:graphicFrame>
        <p:graphicFrame>
          <p:nvGraphicFramePr>
            <p:cNvPr id="74762" name="Object 10"/>
            <p:cNvGraphicFramePr>
              <a:graphicFrameLocks noChangeAspect="1"/>
            </p:cNvGraphicFramePr>
            <p:nvPr/>
          </p:nvGraphicFramePr>
          <p:xfrm>
            <a:off x="3888" y="2256"/>
            <a:ext cx="566" cy="418"/>
          </p:xfrm>
          <a:graphic>
            <a:graphicData uri="http://schemas.openxmlformats.org/presentationml/2006/ole">
              <p:oleObj spid="_x0000_s74762" name="Équation" r:id="rId4" imgW="583920" imgH="431640" progId="Equation.3">
                <p:embed/>
              </p:oleObj>
            </a:graphicData>
          </a:graphic>
        </p:graphicFrame>
        <p:sp>
          <p:nvSpPr>
            <p:cNvPr id="74763" name="Line 11"/>
            <p:cNvSpPr>
              <a:spLocks noChangeShapeType="1"/>
            </p:cNvSpPr>
            <p:nvPr/>
          </p:nvSpPr>
          <p:spPr bwMode="auto">
            <a:xfrm>
              <a:off x="144" y="1392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4764" name="Line 12"/>
            <p:cNvSpPr>
              <a:spLocks noChangeShapeType="1"/>
            </p:cNvSpPr>
            <p:nvPr/>
          </p:nvSpPr>
          <p:spPr bwMode="auto">
            <a:xfrm>
              <a:off x="144" y="1392"/>
              <a:ext cx="0" cy="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4765" name="Line 13"/>
            <p:cNvSpPr>
              <a:spLocks noChangeShapeType="1"/>
            </p:cNvSpPr>
            <p:nvPr/>
          </p:nvSpPr>
          <p:spPr bwMode="auto">
            <a:xfrm>
              <a:off x="144" y="2064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4766" name="Line 14"/>
            <p:cNvSpPr>
              <a:spLocks noChangeShapeType="1"/>
            </p:cNvSpPr>
            <p:nvPr/>
          </p:nvSpPr>
          <p:spPr bwMode="auto">
            <a:xfrm>
              <a:off x="1008" y="1392"/>
              <a:ext cx="0" cy="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4767" name="Line 15"/>
            <p:cNvSpPr>
              <a:spLocks noChangeShapeType="1"/>
            </p:cNvSpPr>
            <p:nvPr/>
          </p:nvSpPr>
          <p:spPr bwMode="auto">
            <a:xfrm>
              <a:off x="1824" y="1392"/>
              <a:ext cx="0" cy="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4768" name="Line 16"/>
            <p:cNvSpPr>
              <a:spLocks noChangeShapeType="1"/>
            </p:cNvSpPr>
            <p:nvPr/>
          </p:nvSpPr>
          <p:spPr bwMode="auto">
            <a:xfrm>
              <a:off x="2928" y="1392"/>
              <a:ext cx="0" cy="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4769" name="Line 17"/>
            <p:cNvSpPr>
              <a:spLocks noChangeShapeType="1"/>
            </p:cNvSpPr>
            <p:nvPr/>
          </p:nvSpPr>
          <p:spPr bwMode="auto">
            <a:xfrm>
              <a:off x="3792" y="1392"/>
              <a:ext cx="0" cy="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4770" name="Line 18"/>
            <p:cNvSpPr>
              <a:spLocks noChangeShapeType="1"/>
            </p:cNvSpPr>
            <p:nvPr/>
          </p:nvSpPr>
          <p:spPr bwMode="auto">
            <a:xfrm>
              <a:off x="4608" y="1392"/>
              <a:ext cx="0" cy="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4771" name="Line 19"/>
            <p:cNvSpPr>
              <a:spLocks noChangeShapeType="1"/>
            </p:cNvSpPr>
            <p:nvPr/>
          </p:nvSpPr>
          <p:spPr bwMode="auto">
            <a:xfrm>
              <a:off x="5616" y="1392"/>
              <a:ext cx="0" cy="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aphicFrame>
          <p:nvGraphicFramePr>
            <p:cNvPr id="74773" name="Object 21"/>
            <p:cNvGraphicFramePr>
              <a:graphicFrameLocks noChangeAspect="1"/>
            </p:cNvGraphicFramePr>
            <p:nvPr/>
          </p:nvGraphicFramePr>
          <p:xfrm>
            <a:off x="1248" y="2256"/>
            <a:ext cx="127" cy="192"/>
          </p:xfrm>
          <a:graphic>
            <a:graphicData uri="http://schemas.openxmlformats.org/presentationml/2006/ole">
              <p:oleObj spid="_x0000_s74773" name="Équation" r:id="rId5" imgW="152280" imgH="228600" progId="Equation.3">
                <p:embed/>
              </p:oleObj>
            </a:graphicData>
          </a:graphic>
        </p:graphicFrame>
        <p:graphicFrame>
          <p:nvGraphicFramePr>
            <p:cNvPr id="74774" name="Object 22"/>
            <p:cNvGraphicFramePr>
              <a:graphicFrameLocks noChangeAspect="1"/>
            </p:cNvGraphicFramePr>
            <p:nvPr/>
          </p:nvGraphicFramePr>
          <p:xfrm>
            <a:off x="2256" y="2352"/>
            <a:ext cx="127" cy="192"/>
          </p:xfrm>
          <a:graphic>
            <a:graphicData uri="http://schemas.openxmlformats.org/presentationml/2006/ole">
              <p:oleObj spid="_x0000_s74774" name="Équation" r:id="rId6" imgW="152280" imgH="228600" progId="Equation.3">
                <p:embed/>
              </p:oleObj>
            </a:graphicData>
          </a:graphic>
        </p:graphicFrame>
        <p:graphicFrame>
          <p:nvGraphicFramePr>
            <p:cNvPr id="74775" name="Object 23"/>
            <p:cNvGraphicFramePr>
              <a:graphicFrameLocks noChangeAspect="1"/>
            </p:cNvGraphicFramePr>
            <p:nvPr/>
          </p:nvGraphicFramePr>
          <p:xfrm>
            <a:off x="3312" y="2208"/>
            <a:ext cx="170" cy="372"/>
          </p:xfrm>
          <a:graphic>
            <a:graphicData uri="http://schemas.openxmlformats.org/presentationml/2006/ole">
              <p:oleObj spid="_x0000_s74775" name="Équation" r:id="rId7" imgW="203040" imgH="444240" progId="Equation.3">
                <p:embed/>
              </p:oleObj>
            </a:graphicData>
          </a:graphic>
        </p:graphicFrame>
        <p:sp>
          <p:nvSpPr>
            <p:cNvPr id="74776" name="Line 24"/>
            <p:cNvSpPr>
              <a:spLocks noChangeShapeType="1"/>
            </p:cNvSpPr>
            <p:nvPr/>
          </p:nvSpPr>
          <p:spPr bwMode="auto">
            <a:xfrm>
              <a:off x="144" y="2688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4777" name="Line 25"/>
            <p:cNvSpPr>
              <a:spLocks noChangeShapeType="1"/>
            </p:cNvSpPr>
            <p:nvPr/>
          </p:nvSpPr>
          <p:spPr bwMode="auto">
            <a:xfrm>
              <a:off x="144" y="3216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aphicFrame>
          <p:nvGraphicFramePr>
            <p:cNvPr id="74779" name="Object 27"/>
            <p:cNvGraphicFramePr>
              <a:graphicFrameLocks noChangeAspect="1"/>
            </p:cNvGraphicFramePr>
            <p:nvPr/>
          </p:nvGraphicFramePr>
          <p:xfrm>
            <a:off x="240" y="2832"/>
            <a:ext cx="523" cy="180"/>
          </p:xfrm>
          <a:graphic>
            <a:graphicData uri="http://schemas.openxmlformats.org/presentationml/2006/ole">
              <p:oleObj spid="_x0000_s74779" name="Équation" r:id="rId8" imgW="622080" imgH="215640" progId="Equation.3">
                <p:embed/>
              </p:oleObj>
            </a:graphicData>
          </a:graphic>
        </p:graphicFrame>
        <p:graphicFrame>
          <p:nvGraphicFramePr>
            <p:cNvPr id="74780" name="Object 28"/>
            <p:cNvGraphicFramePr>
              <a:graphicFrameLocks noChangeAspect="1"/>
            </p:cNvGraphicFramePr>
            <p:nvPr/>
          </p:nvGraphicFramePr>
          <p:xfrm>
            <a:off x="192" y="3312"/>
            <a:ext cx="717" cy="180"/>
          </p:xfrm>
          <a:graphic>
            <a:graphicData uri="http://schemas.openxmlformats.org/presentationml/2006/ole">
              <p:oleObj spid="_x0000_s74780" name="Équation" r:id="rId9" imgW="850680" imgH="215640" progId="Equation.3">
                <p:embed/>
              </p:oleObj>
            </a:graphicData>
          </a:graphic>
        </p:graphicFrame>
        <p:sp>
          <p:nvSpPr>
            <p:cNvPr id="74781" name="Line 29"/>
            <p:cNvSpPr>
              <a:spLocks noChangeShapeType="1"/>
            </p:cNvSpPr>
            <p:nvPr/>
          </p:nvSpPr>
          <p:spPr bwMode="auto">
            <a:xfrm>
              <a:off x="144" y="3648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4782" name="Line 30"/>
            <p:cNvSpPr>
              <a:spLocks noChangeShapeType="1"/>
            </p:cNvSpPr>
            <p:nvPr/>
          </p:nvSpPr>
          <p:spPr bwMode="auto">
            <a:xfrm>
              <a:off x="144" y="3792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4783" name="Text Box 31"/>
            <p:cNvSpPr txBox="1">
              <a:spLocks noChangeArrowheads="1"/>
            </p:cNvSpPr>
            <p:nvPr/>
          </p:nvSpPr>
          <p:spPr bwMode="auto">
            <a:xfrm>
              <a:off x="1296" y="2880"/>
              <a:ext cx="1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600"/>
                <a:t>2</a:t>
              </a:r>
              <a:endParaRPr lang="fr-FR"/>
            </a:p>
          </p:txBody>
        </p:sp>
        <p:sp>
          <p:nvSpPr>
            <p:cNvPr id="74784" name="Text Box 32"/>
            <p:cNvSpPr txBox="1">
              <a:spLocks noChangeArrowheads="1"/>
            </p:cNvSpPr>
            <p:nvPr/>
          </p:nvSpPr>
          <p:spPr bwMode="auto">
            <a:xfrm>
              <a:off x="1286" y="3447"/>
              <a:ext cx="1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1600"/>
                <a:t>3</a:t>
              </a:r>
              <a:endParaRPr lang="fr-FR"/>
            </a:p>
          </p:txBody>
        </p:sp>
        <p:graphicFrame>
          <p:nvGraphicFramePr>
            <p:cNvPr id="74785" name="Object 33"/>
            <p:cNvGraphicFramePr>
              <a:graphicFrameLocks noChangeAspect="1"/>
            </p:cNvGraphicFramePr>
            <p:nvPr/>
          </p:nvGraphicFramePr>
          <p:xfrm>
            <a:off x="432" y="4080"/>
            <a:ext cx="1472" cy="127"/>
          </p:xfrm>
          <a:graphic>
            <a:graphicData uri="http://schemas.openxmlformats.org/presentationml/2006/ole">
              <p:oleObj spid="_x0000_s74785" name="Équation" r:id="rId10" imgW="2336760" imgH="203040" progId="Equation.3">
                <p:embed/>
              </p:oleObj>
            </a:graphicData>
          </a:graphic>
        </p:graphicFrame>
        <p:graphicFrame>
          <p:nvGraphicFramePr>
            <p:cNvPr id="74786" name="Object 34"/>
            <p:cNvGraphicFramePr>
              <a:graphicFrameLocks noChangeAspect="1"/>
            </p:cNvGraphicFramePr>
            <p:nvPr/>
          </p:nvGraphicFramePr>
          <p:xfrm>
            <a:off x="2352" y="4080"/>
            <a:ext cx="1776" cy="127"/>
          </p:xfrm>
          <a:graphic>
            <a:graphicData uri="http://schemas.openxmlformats.org/presentationml/2006/ole">
              <p:oleObj spid="_x0000_s74786" name="Équation" r:id="rId11" imgW="2819160" imgH="203040" progId="Equation.3">
                <p:embed/>
              </p:oleObj>
            </a:graphicData>
          </a:graphic>
        </p:graphicFrame>
        <p:graphicFrame>
          <p:nvGraphicFramePr>
            <p:cNvPr id="74787" name="Object 35"/>
            <p:cNvGraphicFramePr>
              <a:graphicFrameLocks noChangeAspect="1"/>
            </p:cNvGraphicFramePr>
            <p:nvPr/>
          </p:nvGraphicFramePr>
          <p:xfrm>
            <a:off x="2160" y="2880"/>
            <a:ext cx="480" cy="182"/>
          </p:xfrm>
          <a:graphic>
            <a:graphicData uri="http://schemas.openxmlformats.org/presentationml/2006/ole">
              <p:oleObj spid="_x0000_s74787" name="Équation" r:id="rId12" imgW="533160" imgH="203040" progId="Equation.3">
                <p:embed/>
              </p:oleObj>
            </a:graphicData>
          </a:graphic>
        </p:graphicFrame>
        <p:graphicFrame>
          <p:nvGraphicFramePr>
            <p:cNvPr id="74788" name="Object 36"/>
            <p:cNvGraphicFramePr>
              <a:graphicFrameLocks noChangeAspect="1"/>
            </p:cNvGraphicFramePr>
            <p:nvPr/>
          </p:nvGraphicFramePr>
          <p:xfrm>
            <a:off x="2160" y="3408"/>
            <a:ext cx="528" cy="200"/>
          </p:xfrm>
          <a:graphic>
            <a:graphicData uri="http://schemas.openxmlformats.org/presentationml/2006/ole">
              <p:oleObj spid="_x0000_s74788" name="Équation" r:id="rId13" imgW="533160" imgH="203040" progId="Equation.3">
                <p:embed/>
              </p:oleObj>
            </a:graphicData>
          </a:graphic>
        </p:graphicFrame>
        <p:sp>
          <p:nvSpPr>
            <p:cNvPr id="74789" name="Line 37"/>
            <p:cNvSpPr>
              <a:spLocks noChangeShapeType="1"/>
            </p:cNvSpPr>
            <p:nvPr/>
          </p:nvSpPr>
          <p:spPr bwMode="auto">
            <a:xfrm flipH="1">
              <a:off x="1296" y="3072"/>
              <a:ext cx="864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4790" name="Line 38"/>
            <p:cNvSpPr>
              <a:spLocks noChangeShapeType="1"/>
            </p:cNvSpPr>
            <p:nvPr/>
          </p:nvSpPr>
          <p:spPr bwMode="auto">
            <a:xfrm>
              <a:off x="2352" y="3600"/>
              <a:ext cx="52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aphicFrame>
          <p:nvGraphicFramePr>
            <p:cNvPr id="74791" name="Object 39"/>
            <p:cNvGraphicFramePr>
              <a:graphicFrameLocks noChangeAspect="1"/>
            </p:cNvGraphicFramePr>
            <p:nvPr/>
          </p:nvGraphicFramePr>
          <p:xfrm>
            <a:off x="3024" y="2880"/>
            <a:ext cx="596" cy="182"/>
          </p:xfrm>
          <a:graphic>
            <a:graphicData uri="http://schemas.openxmlformats.org/presentationml/2006/ole">
              <p:oleObj spid="_x0000_s74791" name="Équation" r:id="rId14" imgW="660240" imgH="203040" progId="Equation.3">
                <p:embed/>
              </p:oleObj>
            </a:graphicData>
          </a:graphic>
        </p:graphicFrame>
        <p:graphicFrame>
          <p:nvGraphicFramePr>
            <p:cNvPr id="74792" name="Object 40"/>
            <p:cNvGraphicFramePr>
              <a:graphicFrameLocks noChangeAspect="1"/>
            </p:cNvGraphicFramePr>
            <p:nvPr/>
          </p:nvGraphicFramePr>
          <p:xfrm>
            <a:off x="3067" y="3408"/>
            <a:ext cx="606" cy="182"/>
          </p:xfrm>
          <a:graphic>
            <a:graphicData uri="http://schemas.openxmlformats.org/presentationml/2006/ole">
              <p:oleObj spid="_x0000_s74792" name="Équation" r:id="rId15" imgW="672840" imgH="203040" progId="Equation.3">
                <p:embed/>
              </p:oleObj>
            </a:graphicData>
          </a:graphic>
        </p:graphicFrame>
        <p:graphicFrame>
          <p:nvGraphicFramePr>
            <p:cNvPr id="74793" name="Object 41"/>
            <p:cNvGraphicFramePr>
              <a:graphicFrameLocks noChangeAspect="1"/>
            </p:cNvGraphicFramePr>
            <p:nvPr/>
          </p:nvGraphicFramePr>
          <p:xfrm>
            <a:off x="3984" y="2832"/>
            <a:ext cx="344" cy="159"/>
          </p:xfrm>
          <a:graphic>
            <a:graphicData uri="http://schemas.openxmlformats.org/presentationml/2006/ole">
              <p:oleObj spid="_x0000_s74793" name="Équation" r:id="rId16" imgW="380880" imgH="177480" progId="Equation.3">
                <p:embed/>
              </p:oleObj>
            </a:graphicData>
          </a:graphic>
        </p:graphicFrame>
        <p:graphicFrame>
          <p:nvGraphicFramePr>
            <p:cNvPr id="74794" name="Object 42"/>
            <p:cNvGraphicFramePr>
              <a:graphicFrameLocks noChangeAspect="1"/>
            </p:cNvGraphicFramePr>
            <p:nvPr/>
          </p:nvGraphicFramePr>
          <p:xfrm>
            <a:off x="3979" y="3408"/>
            <a:ext cx="354" cy="159"/>
          </p:xfrm>
          <a:graphic>
            <a:graphicData uri="http://schemas.openxmlformats.org/presentationml/2006/ole">
              <p:oleObj spid="_x0000_s74794" name="Équation" r:id="rId17" imgW="393480" imgH="177480" progId="Equation.3">
                <p:embed/>
              </p:oleObj>
            </a:graphicData>
          </a:graphic>
        </p:graphicFrame>
        <p:graphicFrame>
          <p:nvGraphicFramePr>
            <p:cNvPr id="74795" name="Object 43"/>
            <p:cNvGraphicFramePr>
              <a:graphicFrameLocks noChangeAspect="1"/>
            </p:cNvGraphicFramePr>
            <p:nvPr/>
          </p:nvGraphicFramePr>
          <p:xfrm>
            <a:off x="4848" y="2880"/>
            <a:ext cx="413" cy="159"/>
          </p:xfrm>
          <a:graphic>
            <a:graphicData uri="http://schemas.openxmlformats.org/presentationml/2006/ole">
              <p:oleObj spid="_x0000_s74795" name="Équation" r:id="rId18" imgW="457200" imgH="177480" progId="Equation.3">
                <p:embed/>
              </p:oleObj>
            </a:graphicData>
          </a:graphic>
        </p:graphicFrame>
        <p:graphicFrame>
          <p:nvGraphicFramePr>
            <p:cNvPr id="74796" name="Object 44"/>
            <p:cNvGraphicFramePr>
              <a:graphicFrameLocks noChangeAspect="1"/>
            </p:cNvGraphicFramePr>
            <p:nvPr/>
          </p:nvGraphicFramePr>
          <p:xfrm>
            <a:off x="4848" y="3408"/>
            <a:ext cx="413" cy="159"/>
          </p:xfrm>
          <a:graphic>
            <a:graphicData uri="http://schemas.openxmlformats.org/presentationml/2006/ole">
              <p:oleObj spid="_x0000_s74796" name="Équation" r:id="rId19" imgW="457200" imgH="177480" progId="Equation.3">
                <p:embed/>
              </p:oleObj>
            </a:graphicData>
          </a:graphic>
        </p:graphicFrame>
        <p:graphicFrame>
          <p:nvGraphicFramePr>
            <p:cNvPr id="74798" name="Object 46"/>
            <p:cNvGraphicFramePr>
              <a:graphicFrameLocks noChangeAspect="1"/>
            </p:cNvGraphicFramePr>
            <p:nvPr/>
          </p:nvGraphicFramePr>
          <p:xfrm>
            <a:off x="240" y="2304"/>
            <a:ext cx="480" cy="185"/>
          </p:xfrm>
          <a:graphic>
            <a:graphicData uri="http://schemas.openxmlformats.org/presentationml/2006/ole">
              <p:oleObj spid="_x0000_s74798" name="Équation" r:id="rId20" imgW="495000" imgH="190440" progId="Equation.3">
                <p:embed/>
              </p:oleObj>
            </a:graphicData>
          </a:graphic>
        </p:graphicFrame>
      </p:grpSp>
    </p:spTree>
  </p:cSld>
  <p:clrMapOvr>
    <a:masterClrMapping/>
  </p:clrMapOvr>
</p:sld>
</file>

<file path=ppt/theme/theme1.xml><?xml version="1.0" encoding="utf-8"?>
<a:theme xmlns:a="http://schemas.openxmlformats.org/drawingml/2006/main" name="Contemporain blanc">
  <a:themeElements>
    <a:clrScheme name="Contemporain blanc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in blanc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temporain blanc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in blanc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in blanc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in blanc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in blanc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in blanc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in blanc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Office\Modèles\Modèles de présentation\Contemporain blanc.pot</Template>
  <TotalTime>4643</TotalTime>
  <Words>494</Words>
  <Application>Microsoft PowerPoint</Application>
  <PresentationFormat>Affichage à l'écran (4:3)</PresentationFormat>
  <Paragraphs>179</Paragraphs>
  <Slides>12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15" baseType="lpstr">
      <vt:lpstr>Contemporain blanc</vt:lpstr>
      <vt:lpstr>Équation</vt:lpstr>
      <vt:lpstr>Image bitmap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</vt:vector>
  </TitlesOfParts>
  <Company>GEII, IUT de Tarbes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Fiabilité - Maintenabilité - Disponibilité</dc:title>
  <dc:creator>Tchangani</dc:creator>
  <cp:lastModifiedBy>h</cp:lastModifiedBy>
  <cp:revision>486</cp:revision>
  <cp:lastPrinted>2007-02-16T09:59:38Z</cp:lastPrinted>
  <dcterms:created xsi:type="dcterms:W3CDTF">2005-11-19T09:10:02Z</dcterms:created>
  <dcterms:modified xsi:type="dcterms:W3CDTF">2008-09-01T18:03:05Z</dcterms:modified>
</cp:coreProperties>
</file>