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96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4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23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40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85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3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2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75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55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57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69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C3B03-8585-42F3-B27B-07A5E2D5A62F}" type="datetimeFigureOut">
              <a:rPr lang="fr-FR" smtClean="0"/>
              <a:t>19/10/2019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C9467-348C-43BA-A836-CDCF438855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71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aménorrhées </a:t>
            </a:r>
            <a:endParaRPr lang="fr-FR" sz="6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136" y="1457135"/>
            <a:ext cx="5953728" cy="3510650"/>
          </a:xfrm>
        </p:spPr>
      </p:pic>
      <p:sp>
        <p:nvSpPr>
          <p:cNvPr id="9" name="Rectangle à coins arrondis 8"/>
          <p:cNvSpPr/>
          <p:nvPr/>
        </p:nvSpPr>
        <p:spPr>
          <a:xfrm>
            <a:off x="8666328" y="5595582"/>
            <a:ext cx="230647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Dr Baali</a:t>
            </a:r>
          </a:p>
        </p:txBody>
      </p:sp>
    </p:spTree>
    <p:extLst>
      <p:ext uri="{BB962C8B-B14F-4D97-AF65-F5344CB8AC3E}">
        <p14:creationId xmlns:p14="http://schemas.microsoft.com/office/powerpoint/2010/main" val="2055713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Souvent associée a une anomalie urinaire à type d’</a:t>
            </a:r>
            <a:r>
              <a:rPr lang="fr-FR" dirty="0" err="1" smtClean="0"/>
              <a:t>ectopieou</a:t>
            </a:r>
            <a:r>
              <a:rPr lang="fr-FR" dirty="0" smtClean="0"/>
              <a:t> aplasie rénale unilatérale </a:t>
            </a:r>
          </a:p>
          <a:p>
            <a:pPr marL="0" indent="0">
              <a:buNone/>
            </a:pPr>
            <a:r>
              <a:rPr lang="fr-FR" dirty="0" smtClean="0"/>
              <a:t>Vulve normale ainsi que l’hymen, l’obstacle est retro-</a:t>
            </a:r>
            <a:r>
              <a:rPr lang="fr-FR" dirty="0" err="1" smtClean="0"/>
              <a:t>hyménéal</a:t>
            </a:r>
            <a:r>
              <a:rPr lang="fr-FR" dirty="0" smtClean="0"/>
              <a:t> , le vagin n’est présent que dans son tiers inferieur </a:t>
            </a:r>
          </a:p>
          <a:p>
            <a:pPr marL="0" indent="0">
              <a:buNone/>
            </a:pPr>
            <a:r>
              <a:rPr lang="fr-FR" dirty="0" smtClean="0"/>
              <a:t>Seins et pilosité pubienne sont normaux </a:t>
            </a:r>
          </a:p>
          <a:p>
            <a:pPr marL="0" indent="0">
              <a:buNone/>
            </a:pPr>
            <a:r>
              <a:rPr lang="fr-FR" dirty="0" smtClean="0"/>
              <a:t>Diagnostic est échographique parfois coelioscopique :seuls les deux ovaires sont retrouvés avec une ébauche utérine médiane </a:t>
            </a:r>
          </a:p>
          <a:p>
            <a:pPr marL="0" indent="0">
              <a:buNone/>
            </a:pPr>
            <a:r>
              <a:rPr lang="fr-FR" dirty="0" smtClean="0"/>
              <a:t>Fonction ovarienne hormonale est normale </a:t>
            </a:r>
          </a:p>
          <a:p>
            <a:pPr marL="0" indent="0">
              <a:buNone/>
            </a:pPr>
            <a:r>
              <a:rPr lang="fr-FR" dirty="0" smtClean="0"/>
              <a:t>La plastie vaginale est indiquée si désir d’activité sexuelle mais la stérilité est définitive,</a:t>
            </a:r>
          </a:p>
        </p:txBody>
      </p:sp>
    </p:spTree>
    <p:extLst>
      <p:ext uri="{BB962C8B-B14F-4D97-AF65-F5344CB8AC3E}">
        <p14:creationId xmlns:p14="http://schemas.microsoft.com/office/powerpoint/2010/main" val="244638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3-tuberculose génitale pré-pubertaire </a:t>
            </a:r>
          </a:p>
          <a:p>
            <a:pPr marL="0" indent="0">
              <a:buNone/>
            </a:pPr>
            <a:r>
              <a:rPr lang="fr-FR" dirty="0" smtClean="0"/>
              <a:t>Examen </a:t>
            </a:r>
            <a:r>
              <a:rPr lang="fr-FR" dirty="0" err="1" smtClean="0"/>
              <a:t>gynecologique</a:t>
            </a:r>
            <a:r>
              <a:rPr lang="fr-FR" dirty="0" smtClean="0"/>
              <a:t> est normal mais l’absence de cicatrice de BCG est notée </a:t>
            </a:r>
          </a:p>
          <a:p>
            <a:pPr marL="0" indent="0">
              <a:buNone/>
            </a:pPr>
            <a:r>
              <a:rPr lang="fr-FR" dirty="0" smtClean="0"/>
              <a:t>Sécrétion hormonale est normale </a:t>
            </a:r>
          </a:p>
          <a:p>
            <a:pPr marL="0" indent="0">
              <a:buNone/>
            </a:pPr>
            <a:r>
              <a:rPr lang="fr-FR" dirty="0" smtClean="0"/>
              <a:t>L’hystérographie oriente le diagnostic : image en doigt de gant</a:t>
            </a:r>
          </a:p>
          <a:p>
            <a:pPr marL="0" indent="0">
              <a:buNone/>
            </a:pPr>
            <a:r>
              <a:rPr lang="fr-FR" dirty="0" smtClean="0"/>
              <a:t>Cœlioscopie apprécie l’atteinte pelvienne permet des prélèvements histologique </a:t>
            </a:r>
          </a:p>
          <a:p>
            <a:pPr marL="0" indent="0">
              <a:buNone/>
            </a:pPr>
            <a:r>
              <a:rPr lang="fr-FR" dirty="0" smtClean="0"/>
              <a:t>Traitement </a:t>
            </a:r>
            <a:r>
              <a:rPr lang="fr-FR" dirty="0" err="1" smtClean="0"/>
              <a:t>hormonal:n’induit</a:t>
            </a:r>
            <a:r>
              <a:rPr lang="fr-FR" dirty="0" smtClean="0"/>
              <a:t> pas une hémorragie de privation c’est une aménorrhée définitive par synéchies totale de la cavité utérine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6983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83140"/>
            <a:ext cx="10515600" cy="4593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4-testicule féminisant ou pseudo hermaphrodisme masculin </a:t>
            </a:r>
          </a:p>
          <a:p>
            <a:pPr marL="0" indent="0">
              <a:buNone/>
            </a:pPr>
            <a:r>
              <a:rPr lang="fr-FR" dirty="0" smtClean="0"/>
              <a:t>Maladie héréditaire liée a l’X</a:t>
            </a:r>
          </a:p>
          <a:p>
            <a:pPr marL="0" indent="0">
              <a:buNone/>
            </a:pPr>
            <a:r>
              <a:rPr lang="fr-FR" dirty="0" smtClean="0"/>
              <a:t>Phénotype féminin mais le génotype est masculin XY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Forme complète ou de </a:t>
            </a:r>
            <a:r>
              <a:rPr lang="fr-FR" dirty="0" err="1">
                <a:solidFill>
                  <a:srgbClr val="92D050"/>
                </a:solidFill>
              </a:rPr>
              <a:t>M</a:t>
            </a:r>
            <a:r>
              <a:rPr lang="fr-FR" dirty="0" err="1" smtClean="0">
                <a:solidFill>
                  <a:srgbClr val="92D050"/>
                </a:solidFill>
              </a:rPr>
              <a:t>oris</a:t>
            </a:r>
            <a:r>
              <a:rPr lang="fr-FR" dirty="0" smtClean="0">
                <a:solidFill>
                  <a:srgbClr val="92D050"/>
                </a:solidFill>
              </a:rPr>
              <a:t> ou type 1</a:t>
            </a:r>
            <a:r>
              <a:rPr lang="fr-FR" dirty="0" smtClean="0"/>
              <a:t>: seins vulve normaux pilosité sexuelle absente gonades males sont intra-péritonéale les androgènes sont élevés, diagnostic fait par le caryotype, traitement consiste en une castration car risque de dégénérescence avec traitement hormonal substitutif</a:t>
            </a:r>
            <a:r>
              <a:rPr lang="fr-FR" dirty="0"/>
              <a:t> </a:t>
            </a:r>
            <a:r>
              <a:rPr lang="fr-FR" dirty="0" smtClean="0"/>
              <a:t>OP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Forme incomplète de </a:t>
            </a:r>
            <a:r>
              <a:rPr lang="fr-FR" dirty="0" err="1">
                <a:solidFill>
                  <a:srgbClr val="92D050"/>
                </a:solidFill>
              </a:rPr>
              <a:t>R</a:t>
            </a:r>
            <a:r>
              <a:rPr lang="fr-FR" dirty="0" err="1" smtClean="0">
                <a:solidFill>
                  <a:srgbClr val="92D050"/>
                </a:solidFill>
              </a:rPr>
              <a:t>efenstein</a:t>
            </a:r>
            <a:r>
              <a:rPr lang="fr-FR" dirty="0" smtClean="0">
                <a:solidFill>
                  <a:srgbClr val="92D050"/>
                </a:solidFill>
              </a:rPr>
              <a:t> ou type 2</a:t>
            </a:r>
            <a:r>
              <a:rPr lang="fr-FR" dirty="0" smtClean="0"/>
              <a:t>:il existe une certaine masculinisation des OGE :hypertrophie du clitoris et hypertrophie pseudo-scrotale des grandes lèvres</a:t>
            </a:r>
          </a:p>
        </p:txBody>
      </p:sp>
    </p:spTree>
    <p:extLst>
      <p:ext uri="{BB962C8B-B14F-4D97-AF65-F5344CB8AC3E}">
        <p14:creationId xmlns:p14="http://schemas.microsoft.com/office/powerpoint/2010/main" val="3938523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5-hyperplasie </a:t>
            </a:r>
            <a:r>
              <a:rPr lang="fr-FR" dirty="0" err="1" smtClean="0">
                <a:solidFill>
                  <a:srgbClr val="0070C0"/>
                </a:solidFill>
              </a:rPr>
              <a:t>congenitale</a:t>
            </a:r>
            <a:r>
              <a:rPr lang="fr-FR" dirty="0" smtClean="0">
                <a:solidFill>
                  <a:srgbClr val="0070C0"/>
                </a:solidFill>
              </a:rPr>
              <a:t> des surrénales </a:t>
            </a:r>
          </a:p>
          <a:p>
            <a:pPr marL="0" indent="0">
              <a:buNone/>
            </a:pPr>
            <a:r>
              <a:rPr lang="fr-FR" dirty="0" smtClean="0"/>
              <a:t>Cause la plus fréquente du </a:t>
            </a:r>
            <a:r>
              <a:rPr lang="fr-FR" dirty="0" err="1" smtClean="0"/>
              <a:t>pseudo-hermaphrodisme</a:t>
            </a:r>
            <a:r>
              <a:rPr lang="fr-FR" dirty="0" smtClean="0"/>
              <a:t> féminin ou le génotype est féminin 46XX mais le phénotype est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soit ambiguïté sexuelle dés la naissance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soit masculinisation à la puberté dans les formes frustes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Provoquée par un déficit enzymatique en 21-hydroxylase généralement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Traitement basé sur la corticothérapie précoce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La plastie génitale est envisagée</a:t>
            </a:r>
          </a:p>
          <a:p>
            <a:pPr marL="0" indent="0">
              <a:buNone/>
            </a:pP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28864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6-les tumeurs virilisantes de l’enfance de l’ovaire (arrhénoblastome) ou de la surrénale</a:t>
            </a:r>
          </a:p>
          <a:p>
            <a:pPr marL="0" indent="0">
              <a:buNone/>
            </a:pPr>
            <a:r>
              <a:rPr lang="fr-FR" dirty="0" smtClean="0"/>
              <a:t>Traitement chirurgical par exérèse suivi de chirurgie plastique des OGE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2002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r-FR" dirty="0" err="1" smtClean="0">
                <a:solidFill>
                  <a:srgbClr val="FF0000"/>
                </a:solidFill>
              </a:rPr>
              <a:t>Developpement</a:t>
            </a:r>
            <a:r>
              <a:rPr lang="fr-FR" dirty="0" smtClean="0">
                <a:solidFill>
                  <a:srgbClr val="FF0000"/>
                </a:solidFill>
              </a:rPr>
              <a:t> des caractère sexuels secondaires anormal ou absent</a:t>
            </a:r>
          </a:p>
          <a:p>
            <a:pPr marL="0" indent="0">
              <a:buNone/>
            </a:pPr>
            <a:r>
              <a:rPr lang="fr-FR" dirty="0" smtClean="0"/>
              <a:t>La radiographie de la main recherche le </a:t>
            </a:r>
            <a:r>
              <a:rPr lang="fr-FR" dirty="0" err="1" smtClean="0"/>
              <a:t>sésamoide</a:t>
            </a:r>
            <a:r>
              <a:rPr lang="fr-FR" dirty="0" smtClean="0"/>
              <a:t> du pouce et permet de distinguer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1-retard pubertaire simple</a:t>
            </a:r>
          </a:p>
          <a:p>
            <a:pPr marL="0" indent="0">
              <a:buNone/>
            </a:pPr>
            <a:r>
              <a:rPr lang="fr-FR" dirty="0" smtClean="0"/>
              <a:t>S’inscrit dans un retard global pubertaire et statural</a:t>
            </a:r>
          </a:p>
          <a:p>
            <a:pPr marL="0" indent="0">
              <a:buNone/>
            </a:pPr>
            <a:r>
              <a:rPr lang="fr-FR" dirty="0" smtClean="0"/>
              <a:t>Peut être familial secondaire a une maladie chronique ou une malnutrition</a:t>
            </a:r>
          </a:p>
          <a:p>
            <a:pPr marL="0" indent="0">
              <a:buNone/>
            </a:pPr>
            <a:r>
              <a:rPr lang="fr-FR" dirty="0" smtClean="0"/>
              <a:t>Axe hypothalamo-hypophysaire immature gonadotrophine basse</a:t>
            </a:r>
          </a:p>
          <a:p>
            <a:pPr marL="0" indent="0">
              <a:buNone/>
            </a:pPr>
            <a:r>
              <a:rPr lang="fr-FR" dirty="0" smtClean="0"/>
              <a:t>Substitution hormonale est contre indiquée car elle aggrave le retard global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0409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2-impubérisme ovariens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A-syndrome de </a:t>
            </a:r>
            <a:r>
              <a:rPr lang="fr-FR" dirty="0" err="1" smtClean="0">
                <a:solidFill>
                  <a:srgbClr val="FF0000"/>
                </a:solidFill>
              </a:rPr>
              <a:t>turner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Monosomie X(absence du deuxième gonosome)</a:t>
            </a:r>
          </a:p>
          <a:p>
            <a:pPr marL="0" indent="0">
              <a:buNone/>
            </a:pPr>
            <a:r>
              <a:rPr lang="fr-FR" dirty="0" smtClean="0"/>
              <a:t>Caryotype 45X il n’y a ni X ni Y</a:t>
            </a:r>
          </a:p>
          <a:p>
            <a:pPr marL="0" indent="0">
              <a:buNone/>
            </a:pPr>
            <a:r>
              <a:rPr lang="fr-FR" dirty="0" smtClean="0"/>
              <a:t>Associe : une petite taille inferieure a 1m40,malformations multiples: cou palmé thorax en bouclier cubitus valgus bilatéral cheveux et oreilles bas implantés 4em métacarpien court reins en fer a cheval malformation cardiaque a type de coarctation de l’aorte </a:t>
            </a:r>
          </a:p>
          <a:p>
            <a:pPr marL="0" indent="0">
              <a:buNone/>
            </a:pPr>
            <a:r>
              <a:rPr lang="fr-FR" dirty="0" smtClean="0"/>
              <a:t>Diagnostic peut être évoquer in utéro devant l’association d’un retard de croissance et d’un syndrome de </a:t>
            </a:r>
            <a:r>
              <a:rPr lang="fr-FR" dirty="0" err="1" smtClean="0"/>
              <a:t>Bonnevie</a:t>
            </a:r>
            <a:r>
              <a:rPr lang="fr-FR" dirty="0" smtClean="0"/>
              <a:t> Ulrich avec un hygroma kystique et des anomalie viscérales sus-décrites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0565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Organes génitaux externes infantiles internes hypoplasique </a:t>
            </a:r>
          </a:p>
          <a:p>
            <a:pPr marL="0" indent="0">
              <a:buNone/>
            </a:pPr>
            <a:r>
              <a:rPr lang="fr-FR" dirty="0" smtClean="0"/>
              <a:t>FSH LH élevés E2 bas </a:t>
            </a:r>
          </a:p>
          <a:p>
            <a:pPr marL="0" indent="0">
              <a:buNone/>
            </a:pPr>
            <a:r>
              <a:rPr lang="fr-FR" dirty="0" smtClean="0"/>
              <a:t>Traitement : substitution oestro-progestative permanente afin d’améliorer le pronostic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164" y="3289110"/>
            <a:ext cx="3011606" cy="339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18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B-autres dysgénésie ovariennes:</a:t>
            </a:r>
          </a:p>
          <a:p>
            <a:pPr marL="0" indent="0">
              <a:buNone/>
            </a:pPr>
            <a:r>
              <a:rPr lang="fr-FR" dirty="0"/>
              <a:t>Plus rare que le syndrome de </a:t>
            </a:r>
            <a:r>
              <a:rPr lang="fr-FR" dirty="0" err="1"/>
              <a:t>turner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Caractérisées par la </a:t>
            </a:r>
            <a:r>
              <a:rPr lang="fr-FR" dirty="0" err="1"/>
              <a:t>presence</a:t>
            </a:r>
            <a:r>
              <a:rPr lang="fr-FR" dirty="0"/>
              <a:t> de matériel génétique appartenant au chromosome </a:t>
            </a:r>
            <a:r>
              <a:rPr lang="fr-FR" dirty="0" err="1"/>
              <a:t>Y</a:t>
            </a:r>
            <a:r>
              <a:rPr lang="fr-FR" dirty="0" err="1">
                <a:sym typeface="Wingdings" panose="05000000000000000000" pitchFamily="2" charset="2"/>
              </a:rPr>
              <a:t>presence</a:t>
            </a:r>
            <a:r>
              <a:rPr lang="fr-FR" dirty="0">
                <a:sym typeface="Wingdings" panose="05000000000000000000" pitchFamily="2" charset="2"/>
              </a:rPr>
              <a:t> de tissu </a:t>
            </a:r>
            <a:r>
              <a:rPr lang="fr-FR" dirty="0" err="1">
                <a:sym typeface="Wingdings" panose="05000000000000000000" pitchFamily="2" charset="2"/>
              </a:rPr>
              <a:t>tésticulairerisque</a:t>
            </a:r>
            <a:r>
              <a:rPr lang="fr-FR" dirty="0">
                <a:sym typeface="Wingdings" panose="05000000000000000000" pitchFamily="2" charset="2"/>
              </a:rPr>
              <a:t> de </a:t>
            </a:r>
            <a:r>
              <a:rPr lang="fr-FR" dirty="0" err="1">
                <a:sym typeface="Wingdings" panose="05000000000000000000" pitchFamily="2" charset="2"/>
              </a:rPr>
              <a:t>cancerisation</a:t>
            </a:r>
            <a:endParaRPr lang="fr-FR" dirty="0">
              <a:sym typeface="Wingdings" panose="05000000000000000000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3530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C-hypoplasie ovarienne</a:t>
            </a:r>
          </a:p>
          <a:p>
            <a:pPr marL="0" indent="0">
              <a:buNone/>
            </a:pPr>
            <a:r>
              <a:rPr lang="fr-FR" dirty="0" smtClean="0"/>
              <a:t>Sans anomalies du caryotype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3-causes hypothalamo-hypophysaire:</a:t>
            </a:r>
          </a:p>
          <a:p>
            <a:pPr marL="0" indent="0">
              <a:buNone/>
            </a:pPr>
            <a:r>
              <a:rPr lang="fr-FR" dirty="0" smtClean="0"/>
              <a:t>A-les causes acquises</a:t>
            </a:r>
          </a:p>
          <a:p>
            <a:pPr marL="0" indent="0">
              <a:buNone/>
            </a:pPr>
            <a:r>
              <a:rPr lang="fr-FR" dirty="0" smtClean="0"/>
              <a:t>Tumeurs,radiotherapie,chirurgie de la région hypothalamo-</a:t>
            </a:r>
            <a:r>
              <a:rPr lang="fr-FR" dirty="0" err="1" smtClean="0"/>
              <a:t>hypopysaire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B-les causes congénitales</a:t>
            </a:r>
          </a:p>
          <a:p>
            <a:pPr marL="0" indent="0">
              <a:buNone/>
            </a:pPr>
            <a:r>
              <a:rPr lang="fr-FR" dirty="0" smtClean="0"/>
              <a:t>Exemple le syndrome de </a:t>
            </a:r>
            <a:r>
              <a:rPr lang="fr-FR" dirty="0" err="1" smtClean="0"/>
              <a:t>Kallman</a:t>
            </a:r>
            <a:r>
              <a:rPr lang="fr-FR" dirty="0" smtClean="0"/>
              <a:t> </a:t>
            </a:r>
            <a:r>
              <a:rPr lang="fr-FR" dirty="0" err="1" smtClean="0"/>
              <a:t>Demorsier</a:t>
            </a:r>
            <a:r>
              <a:rPr lang="fr-FR" dirty="0" smtClean="0"/>
              <a:t>( agénésie de l’hypothalamus antérieur et des lobes olfactifs </a:t>
            </a:r>
            <a:r>
              <a:rPr lang="fr-FR" dirty="0" err="1" smtClean="0"/>
              <a:t>entranant</a:t>
            </a:r>
            <a:r>
              <a:rPr lang="fr-FR" dirty="0" smtClean="0"/>
              <a:t> une anosmie 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322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aménorrhées primaires </a:t>
            </a:r>
            <a:endParaRPr lang="fr-FR" sz="48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accent1">
                    <a:lumMod val="75000"/>
                  </a:schemeClr>
                </a:solidFill>
              </a:rPr>
              <a:t>Définition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fr-FR" dirty="0" smtClean="0"/>
              <a:t>Absence d’apparition des règles ou ménarche </a:t>
            </a:r>
          </a:p>
          <a:p>
            <a:pPr marL="0" indent="0">
              <a:buNone/>
            </a:pPr>
            <a:r>
              <a:rPr lang="fr-FR" dirty="0" smtClean="0"/>
              <a:t>Aussi : absence de survenue de la première menstruation 2 ans après l’apparition des caractères sexuels secondaires </a:t>
            </a:r>
          </a:p>
          <a:p>
            <a:pPr marL="0" indent="0">
              <a:buNone/>
            </a:pPr>
            <a:r>
              <a:rPr lang="fr-FR" dirty="0" smtClean="0"/>
              <a:t>En effet la ménarche </a:t>
            </a:r>
            <a:r>
              <a:rPr lang="fr-FR" dirty="0" err="1" smtClean="0"/>
              <a:t>nécessite</a:t>
            </a:r>
            <a:r>
              <a:rPr lang="fr-FR" dirty="0" err="1" smtClean="0">
                <a:sym typeface="Wingdings" panose="05000000000000000000" pitchFamily="2" charset="2"/>
              </a:rPr>
              <a:t></a:t>
            </a:r>
            <a:r>
              <a:rPr lang="fr-FR" dirty="0" err="1" smtClean="0"/>
              <a:t>un</a:t>
            </a:r>
            <a:r>
              <a:rPr lang="fr-FR" dirty="0" smtClean="0">
                <a:sym typeface="Wingdings" panose="05000000000000000000" pitchFamily="2" charset="2"/>
              </a:rPr>
              <a:t> axe hypothalamo-hypophysaire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                                                    des ovaires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                                                      endomètre fonctionnel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Pour s’</a:t>
            </a:r>
            <a:r>
              <a:rPr lang="fr-FR" dirty="0" err="1" smtClean="0">
                <a:sym typeface="Wingdings" panose="05000000000000000000" pitchFamily="2" charset="2"/>
              </a:rPr>
              <a:t>exterioroser</a:t>
            </a:r>
            <a:r>
              <a:rPr lang="fr-FR" dirty="0" smtClean="0">
                <a:sym typeface="Wingdings" panose="05000000000000000000" pitchFamily="2" charset="2"/>
              </a:rPr>
              <a:t> elle nécessite une perméabilité entre la cavité endométriale et la vulve</a:t>
            </a:r>
          </a:p>
          <a:p>
            <a:pPr marL="0" indent="0">
              <a:buNone/>
            </a:pPr>
            <a:endParaRPr lang="fr-F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4821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4-autres cause </a:t>
            </a:r>
          </a:p>
          <a:p>
            <a:pPr marL="0" indent="0">
              <a:buNone/>
            </a:pPr>
            <a:r>
              <a:rPr lang="fr-FR" dirty="0" smtClean="0"/>
              <a:t>Séquelles de méningo-encéphalite</a:t>
            </a:r>
          </a:p>
          <a:p>
            <a:pPr marL="0" indent="0">
              <a:buNone/>
            </a:pPr>
            <a:r>
              <a:rPr lang="fr-FR" dirty="0" smtClean="0"/>
              <a:t>Endocrinopathies: hypothyroïdies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7373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5300" u="sng" dirty="0" smtClean="0">
                <a:solidFill>
                  <a:srgbClr val="FF0000"/>
                </a:solidFill>
              </a:rPr>
              <a:t>Aménorrhées secondaires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 smtClean="0">
                <a:solidFill>
                  <a:srgbClr val="002060"/>
                </a:solidFill>
              </a:rPr>
              <a:t>Définition:</a:t>
            </a:r>
          </a:p>
          <a:p>
            <a:pPr marL="0" indent="0">
              <a:buNone/>
            </a:pPr>
            <a:r>
              <a:rPr lang="fr-FR" dirty="0" smtClean="0"/>
              <a:t>C’est l’interruption des cycles </a:t>
            </a:r>
            <a:r>
              <a:rPr lang="fr-FR" dirty="0" err="1" smtClean="0"/>
              <a:t>menstruelsdepuis</a:t>
            </a:r>
            <a:r>
              <a:rPr lang="fr-FR" dirty="0" smtClean="0"/>
              <a:t> plus de 3 mois chez une femmes non ménopausée et préalablement réglée </a:t>
            </a:r>
          </a:p>
          <a:p>
            <a:pPr marL="0" indent="0">
              <a:buNone/>
            </a:pPr>
            <a:r>
              <a:rPr lang="fr-FR" dirty="0" smtClean="0"/>
              <a:t>La première chose a laquelle il faut penser :la grossesse 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7332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 smtClean="0">
                <a:solidFill>
                  <a:srgbClr val="002060"/>
                </a:solidFill>
              </a:rPr>
              <a:t>Diagnostic: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1-linterrogatoire: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Le mode d’</a:t>
            </a:r>
            <a:r>
              <a:rPr lang="fr-FR" dirty="0" err="1" smtClean="0"/>
              <a:t>istallation</a:t>
            </a:r>
            <a:r>
              <a:rPr lang="fr-FR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L’ancienneté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Unique ou répétée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Avec ou sans douleurs pelviennes cyclique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Bouffées </a:t>
            </a:r>
            <a:r>
              <a:rPr lang="fr-FR" dirty="0" err="1" smtClean="0"/>
              <a:t>dechaleur</a:t>
            </a: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err="1" smtClean="0"/>
              <a:t>Mastodynie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3484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la nature des cycles </a:t>
            </a:r>
            <a:r>
              <a:rPr lang="fr-FR" dirty="0" err="1" smtClean="0"/>
              <a:t>anterieurs:irrégularité</a:t>
            </a:r>
            <a:r>
              <a:rPr lang="fr-FR" dirty="0" smtClean="0"/>
              <a:t> spanioménorrhées…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Prise </a:t>
            </a:r>
            <a:r>
              <a:rPr lang="fr-FR" dirty="0" err="1" smtClean="0"/>
              <a:t>medicamnteuse</a:t>
            </a:r>
            <a:r>
              <a:rPr lang="fr-FR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ATCDS gyneco-obstétricaux:curetage ,accouchement, suites de couches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Un changement dans le mode de vie: prise de </a:t>
            </a:r>
            <a:r>
              <a:rPr lang="fr-FR" dirty="0" err="1" smtClean="0"/>
              <a:t>poids,ou</a:t>
            </a:r>
            <a:r>
              <a:rPr lang="fr-FR" dirty="0" smtClean="0"/>
              <a:t> </a:t>
            </a:r>
            <a:r>
              <a:rPr lang="fr-FR" dirty="0" err="1" smtClean="0"/>
              <a:t>amaigrissement,divorce</a:t>
            </a: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L’</a:t>
            </a:r>
            <a:r>
              <a:rPr lang="fr-FR" dirty="0" err="1" smtClean="0"/>
              <a:t>eventualité</a:t>
            </a:r>
            <a:r>
              <a:rPr lang="fr-FR" dirty="0" smtClean="0"/>
              <a:t> d’une grossesse: tjrs éliminer en premier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4953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2-examen clinique:</a:t>
            </a:r>
          </a:p>
          <a:p>
            <a:r>
              <a:rPr lang="fr-FR" dirty="0" smtClean="0"/>
              <a:t>Poids taille IMC</a:t>
            </a:r>
          </a:p>
          <a:p>
            <a:r>
              <a:rPr lang="fr-FR" dirty="0" smtClean="0"/>
              <a:t>Signes cliniques d’</a:t>
            </a:r>
            <a:r>
              <a:rPr lang="fr-FR" dirty="0" err="1" smtClean="0"/>
              <a:t>orientation:hyperandregénie,galactorrhée,goitre</a:t>
            </a:r>
            <a:endParaRPr lang="fr-FR" dirty="0" smtClean="0"/>
          </a:p>
          <a:p>
            <a:r>
              <a:rPr lang="fr-FR" dirty="0" smtClean="0"/>
              <a:t>Palpation abdominale, touchers pelviens et/ou rectale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3-les examens complémentaire: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A-test aux progestatifs</a:t>
            </a:r>
            <a:r>
              <a:rPr lang="fr-FR" dirty="0" smtClean="0"/>
              <a:t>: pratiqué en première intention</a:t>
            </a:r>
          </a:p>
          <a:p>
            <a:pPr marL="0" indent="0">
              <a:buNone/>
            </a:pPr>
            <a:r>
              <a:rPr lang="fr-FR" dirty="0" err="1" smtClean="0"/>
              <a:t>Administe</a:t>
            </a:r>
            <a:r>
              <a:rPr lang="fr-FR" dirty="0" smtClean="0"/>
              <a:t> </a:t>
            </a:r>
            <a:r>
              <a:rPr lang="fr-FR" dirty="0" err="1" smtClean="0"/>
              <a:t>rpendant</a:t>
            </a:r>
            <a:r>
              <a:rPr lang="fr-FR" dirty="0" smtClean="0"/>
              <a:t> 10jours le </a:t>
            </a:r>
            <a:r>
              <a:rPr lang="fr-FR" dirty="0" err="1" smtClean="0"/>
              <a:t>Duphaston</a:t>
            </a:r>
            <a:r>
              <a:rPr lang="fr-FR" dirty="0" smtClean="0"/>
              <a:t> 10mg 2 </a:t>
            </a:r>
            <a:r>
              <a:rPr lang="fr-FR" dirty="0" err="1" smtClean="0"/>
              <a:t>cp</a:t>
            </a:r>
            <a:r>
              <a:rPr lang="fr-FR" dirty="0" smtClean="0"/>
              <a:t>/jr 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err="1" smtClean="0">
                <a:sym typeface="Wingdings" panose="05000000000000000000" pitchFamily="2" charset="2"/>
              </a:rPr>
              <a:t>hgie</a:t>
            </a:r>
            <a:r>
              <a:rPr lang="fr-FR" dirty="0" smtClean="0">
                <a:sym typeface="Wingdings" panose="05000000000000000000" pitchFamily="2" charset="2"/>
              </a:rPr>
              <a:t> de privation dans les 2 jours qui suivent l’</a:t>
            </a:r>
            <a:r>
              <a:rPr lang="fr-FR" dirty="0" err="1" smtClean="0">
                <a:sym typeface="Wingdings" panose="05000000000000000000" pitchFamily="2" charset="2"/>
              </a:rPr>
              <a:t>arret</a:t>
            </a:r>
            <a:r>
              <a:rPr lang="fr-FR" dirty="0" smtClean="0">
                <a:sym typeface="Wingdings" panose="05000000000000000000" pitchFamily="2" charset="2"/>
              </a:rPr>
              <a:t> permet d’affirmer que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3194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L’endomètre est normal et réceptif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taux d’</a:t>
            </a:r>
            <a:r>
              <a:rPr lang="fr-FR" dirty="0" err="1" smtClean="0"/>
              <a:t>oestradiol</a:t>
            </a:r>
            <a:r>
              <a:rPr lang="fr-FR" dirty="0" smtClean="0"/>
              <a:t> endogène est suffisant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fonctionnement hypophysaire gonadotrope est subnormal a part le pic de LH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B-courbe de température</a:t>
            </a:r>
          </a:p>
          <a:p>
            <a:pPr marL="0" indent="0">
              <a:buNone/>
            </a:pPr>
            <a:r>
              <a:rPr lang="fr-FR" dirty="0" smtClean="0"/>
              <a:t>Donne des renseignements sur le fonctionnement ovarien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111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C-examens radiologiques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/>
              <a:t>Echographie pelvienne: pathologie ovarienne tumorale ou dystrophique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/>
              <a:t>Scanner </a:t>
            </a:r>
            <a:r>
              <a:rPr lang="fr-FR" dirty="0" err="1" smtClean="0"/>
              <a:t>abdominal:pathologie</a:t>
            </a:r>
            <a:r>
              <a:rPr lang="fr-FR" dirty="0" smtClean="0"/>
              <a:t> surrénalienne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/>
              <a:t>Hystérosalpingographie: si on suspecte des synéchies traumatiques ou tuberculeuse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/>
              <a:t>Radio de la selle turcique ,scanner, IRM hypophysaire si hyperprolactinémie non médicamenteuse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8431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Les aménorrhées secondaires périphériques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1-d’origine utérine: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A-sténose cicatricielle du col utérin</a:t>
            </a:r>
          </a:p>
          <a:p>
            <a:pPr marL="0" indent="0">
              <a:buNone/>
            </a:pPr>
            <a:r>
              <a:rPr lang="fr-FR" dirty="0" smtClean="0"/>
              <a:t>Suite a : électrocoagulation du col trop appliquée,conisatio,amputation du col</a:t>
            </a:r>
          </a:p>
          <a:p>
            <a:pPr marL="0" indent="0">
              <a:buNone/>
            </a:pPr>
            <a:r>
              <a:rPr lang="fr-FR" dirty="0" smtClean="0"/>
              <a:t>Traitement:trachéloplastie:cathétériser le canal endocervical et agrandir l’orifice sténosé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B-synéchie utérine secondaire a une destruction de l’endomètre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traumatique:syndrome</a:t>
            </a:r>
            <a:r>
              <a:rPr lang="fr-FR" dirty="0" smtClean="0"/>
              <a:t> d’</a:t>
            </a:r>
            <a:r>
              <a:rPr lang="fr-FR" dirty="0" err="1" smtClean="0"/>
              <a:t>Asherman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infectieuse:tuberculose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581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98899"/>
            <a:ext cx="10515600" cy="13255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5845"/>
            <a:ext cx="10515600" cy="462111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Diagnostic: repose sur l’hystéroscopie permet de voir les synéchies préciser les caractéristiques parfois réaliser le traitement(synéchies centrales ou marginales)</a:t>
            </a:r>
          </a:p>
          <a:p>
            <a:pPr marL="0" indent="0">
              <a:buNone/>
            </a:pPr>
            <a:r>
              <a:rPr lang="fr-FR" dirty="0" smtClean="0"/>
              <a:t>Traitement:chirurgical</a:t>
            </a:r>
            <a:r>
              <a:rPr lang="fr-FR" dirty="0" smtClean="0">
                <a:sym typeface="Wingdings" panose="05000000000000000000" pitchFamily="2" charset="2"/>
              </a:rPr>
              <a:t>effondrer la synéchie sous hystéroscopie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Pronostic: dépend de l’étendue et l’ancienneté des lésions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Synechies</a:t>
            </a:r>
            <a:r>
              <a:rPr lang="fr-FR" dirty="0" smtClean="0"/>
              <a:t> TBC:consiste en une antibiothérapie tuberculeuse étant donné le caractère définitif de la stérilité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90473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2-d’origine ovarienne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A-ménopause précoce ou physiologique </a:t>
            </a:r>
          </a:p>
          <a:p>
            <a:pPr marL="0" indent="0">
              <a:buNone/>
            </a:pPr>
            <a:r>
              <a:rPr lang="fr-FR" dirty="0" smtClean="0"/>
              <a:t>Par </a:t>
            </a:r>
            <a:r>
              <a:rPr lang="fr-FR" dirty="0" err="1" smtClean="0"/>
              <a:t>epuisement</a:t>
            </a:r>
            <a:r>
              <a:rPr lang="fr-FR" dirty="0" smtClean="0"/>
              <a:t> ovocytaire ou un dysfonctionnement ovarien</a:t>
            </a:r>
          </a:p>
          <a:p>
            <a:pPr marL="0" indent="0">
              <a:buNone/>
            </a:pPr>
            <a:r>
              <a:rPr lang="fr-FR" dirty="0" smtClean="0"/>
              <a:t>Précoce :</a:t>
            </a:r>
            <a:r>
              <a:rPr lang="fr-FR" dirty="0" err="1" smtClean="0"/>
              <a:t>sinstalle</a:t>
            </a:r>
            <a:r>
              <a:rPr lang="fr-FR" dirty="0" smtClean="0"/>
              <a:t> entre 35-40ans</a:t>
            </a:r>
          </a:p>
          <a:p>
            <a:pPr marL="0" indent="0">
              <a:buNone/>
            </a:pPr>
            <a:r>
              <a:rPr lang="fr-FR" dirty="0" smtClean="0"/>
              <a:t>On utilise de plus en plus le terme d’</a:t>
            </a:r>
            <a:r>
              <a:rPr lang="fr-FR" dirty="0" err="1" smtClean="0"/>
              <a:t>inssuffisance</a:t>
            </a:r>
            <a:r>
              <a:rPr lang="fr-FR" dirty="0" smtClean="0"/>
              <a:t> ovarienne prématurée</a:t>
            </a:r>
          </a:p>
          <a:p>
            <a:pPr marL="0" indent="0">
              <a:buNone/>
            </a:pPr>
            <a:r>
              <a:rPr lang="fr-FR" dirty="0" smtClean="0"/>
              <a:t>S’accompagne de bouffée de chaleur, le test aux progestatifs est -</a:t>
            </a:r>
          </a:p>
          <a:p>
            <a:pPr marL="0" indent="0">
              <a:buNone/>
            </a:pPr>
            <a:r>
              <a:rPr lang="fr-FR" dirty="0" smtClean="0"/>
              <a:t>À l’examen clinique -&gt;signes d’une hypo-</a:t>
            </a:r>
            <a:r>
              <a:rPr lang="fr-FR" dirty="0" err="1" smtClean="0"/>
              <a:t>oestrogénie</a:t>
            </a:r>
            <a:r>
              <a:rPr lang="fr-FR" dirty="0" smtClean="0"/>
              <a:t> clinique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89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9496"/>
            <a:ext cx="10515600" cy="1325563"/>
          </a:xfrm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4825835"/>
          </a:xfrm>
        </p:spPr>
        <p:txBody>
          <a:bodyPr/>
          <a:lstStyle/>
          <a:p>
            <a:r>
              <a:rPr lang="fr-FR" b="1" u="sng" dirty="0" smtClean="0">
                <a:solidFill>
                  <a:schemeClr val="accent1">
                    <a:lumMod val="75000"/>
                  </a:schemeClr>
                </a:solidFill>
              </a:rPr>
              <a:t>La clinique </a:t>
            </a:r>
          </a:p>
          <a:p>
            <a:pPr marL="0" indent="0">
              <a:buNone/>
            </a:pPr>
            <a:r>
              <a:rPr lang="fr-FR" dirty="0" err="1" smtClean="0"/>
              <a:t>A-L’interrogatoire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1-les </a:t>
            </a:r>
            <a:r>
              <a:rPr lang="fr-FR" dirty="0" smtClean="0"/>
              <a:t>antécédents </a:t>
            </a:r>
            <a:r>
              <a:rPr lang="fr-FR" dirty="0" smtClean="0"/>
              <a:t>personnels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Circonstances de </a:t>
            </a:r>
            <a:r>
              <a:rPr lang="fr-FR" dirty="0" smtClean="0"/>
              <a:t>l’accouchement ,</a:t>
            </a:r>
            <a:r>
              <a:rPr lang="fr-FR" dirty="0" smtClean="0"/>
              <a:t>maladies infantiles, chirurgie du petit </a:t>
            </a:r>
            <a:r>
              <a:rPr lang="fr-FR" dirty="0" smtClean="0"/>
              <a:t>bassin, cure </a:t>
            </a:r>
            <a:r>
              <a:rPr lang="fr-FR" dirty="0" smtClean="0"/>
              <a:t>d’hernie inguinale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Cicatrice de BHCG,tuberculose ou maladie chronique, trouble olfactifs ou visuels ,douleurs pelviennes cyclique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Traitement par </a:t>
            </a:r>
            <a:r>
              <a:rPr lang="fr-FR" dirty="0" smtClean="0"/>
              <a:t>corticothérapie </a:t>
            </a:r>
            <a:r>
              <a:rPr lang="fr-FR" dirty="0" smtClean="0"/>
              <a:t>ou </a:t>
            </a:r>
            <a:r>
              <a:rPr lang="fr-FR" dirty="0" smtClean="0"/>
              <a:t>chimiothérapie</a:t>
            </a: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Age d’apparition des </a:t>
            </a:r>
            <a:r>
              <a:rPr lang="fr-FR" dirty="0" smtClean="0"/>
              <a:t>différents </a:t>
            </a:r>
            <a:r>
              <a:rPr lang="fr-FR" dirty="0" smtClean="0"/>
              <a:t>stades du développement mammaire ,pilosité pubienne et axillaire , développement staturopondéral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66919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Diagnostic affirmé par un taux de FSH </a:t>
            </a:r>
            <a:r>
              <a:rPr lang="fr-FR" dirty="0" err="1" smtClean="0"/>
              <a:t>elevé</a:t>
            </a:r>
            <a:r>
              <a:rPr lang="fr-FR" dirty="0" smtClean="0"/>
              <a:t> confirmé par 2 dosages faits a un mois d’intervalle</a:t>
            </a:r>
          </a:p>
          <a:p>
            <a:pPr marL="0" indent="0">
              <a:buNone/>
            </a:pPr>
            <a:r>
              <a:rPr lang="fr-FR" dirty="0" smtClean="0"/>
              <a:t>Il peut s’agir d’une cause chirurgicale: ovariectomie ,toxique :chimiothérapie radiothérapie auto immune génétique </a:t>
            </a:r>
          </a:p>
          <a:p>
            <a:pPr marL="0" indent="0">
              <a:buNone/>
            </a:pPr>
            <a:r>
              <a:rPr lang="fr-FR" dirty="0" smtClean="0"/>
              <a:t>Traitement substitutif oestroprogestatif est nécessaire pour éviter les troubles trophiques une involution des organes génitaux des troubles sexuels et une ostéoporose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04657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B-dystrophie ovarienne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1-le syndrome de Stein </a:t>
            </a:r>
            <a:r>
              <a:rPr lang="fr-FR" dirty="0" err="1" smtClean="0">
                <a:solidFill>
                  <a:srgbClr val="FF0000"/>
                </a:solidFill>
              </a:rPr>
              <a:t>Leventhal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Associe aménorrhée secondaire succédant à une </a:t>
            </a:r>
            <a:r>
              <a:rPr lang="fr-FR" dirty="0" err="1" smtClean="0"/>
              <a:t>spanio-ménorrhée</a:t>
            </a:r>
            <a:r>
              <a:rPr lang="fr-FR" dirty="0" smtClean="0"/>
              <a:t>    avec obésité et </a:t>
            </a:r>
            <a:r>
              <a:rPr lang="fr-FR" dirty="0" err="1" smtClean="0"/>
              <a:t>stérilté</a:t>
            </a:r>
            <a:r>
              <a:rPr lang="fr-FR" dirty="0" smtClean="0"/>
              <a:t> anovulatoire </a:t>
            </a:r>
          </a:p>
          <a:p>
            <a:pPr marL="0" indent="0">
              <a:buNone/>
            </a:pPr>
            <a:r>
              <a:rPr lang="fr-FR" dirty="0" smtClean="0"/>
              <a:t>Le diagnostic est paraclinique: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LH augmenté sans pic ovulatoire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FSH normale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Test LH-RH explosif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Augmentation de la testostérone</a:t>
            </a:r>
          </a:p>
          <a:p>
            <a:pPr marL="0" indent="0">
              <a:buNone/>
            </a:pPr>
            <a:r>
              <a:rPr lang="fr-FR" dirty="0" smtClean="0"/>
              <a:t>Traitement: surtout les règles hygiéno-diét</a:t>
            </a:r>
            <a:r>
              <a:rPr lang="fr-FR" dirty="0"/>
              <a:t>é</a:t>
            </a:r>
            <a:r>
              <a:rPr lang="fr-FR" dirty="0" smtClean="0"/>
              <a:t>tiques ,si la patiente désire une grossesse, on peut donner </a:t>
            </a:r>
            <a:r>
              <a:rPr lang="fr-FR" dirty="0" err="1" smtClean="0"/>
              <a:t>desinducteurs</a:t>
            </a:r>
            <a:r>
              <a:rPr lang="fr-FR" dirty="0" smtClean="0"/>
              <a:t> de l’</a:t>
            </a:r>
            <a:r>
              <a:rPr lang="fr-FR" dirty="0" err="1" smtClean="0"/>
              <a:t>ovulation:clomifène</a:t>
            </a:r>
            <a:r>
              <a:rPr lang="fr-FR" dirty="0" smtClean="0"/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5624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2-syndrome des ovaires poly-kystiques SOPK</a:t>
            </a:r>
          </a:p>
          <a:p>
            <a:pPr marL="0" indent="0">
              <a:buNone/>
            </a:pPr>
            <a:r>
              <a:rPr lang="fr-FR" dirty="0" smtClean="0"/>
              <a:t>Aménorrhée secondaire suite à une période de troubles du cycle</a:t>
            </a:r>
          </a:p>
          <a:p>
            <a:pPr marL="0" indent="0">
              <a:buNone/>
            </a:pPr>
            <a:r>
              <a:rPr lang="fr-FR" dirty="0" smtClean="0"/>
              <a:t>FSH normale ,LH augmenté</a:t>
            </a:r>
          </a:p>
          <a:p>
            <a:pPr marL="0" indent="0">
              <a:buNone/>
            </a:pPr>
            <a:r>
              <a:rPr lang="fr-FR" dirty="0" smtClean="0"/>
              <a:t>Traitement repose sur la mise au repos de l’ovaire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C-hypoplasie ovarienne:</a:t>
            </a:r>
          </a:p>
          <a:p>
            <a:pPr marL="0" indent="0">
              <a:buNone/>
            </a:pPr>
            <a:r>
              <a:rPr lang="fr-FR" dirty="0" smtClean="0"/>
              <a:t>FSH augmenté, caryotype normal, traitement hormonal substitutif</a:t>
            </a:r>
          </a:p>
          <a:p>
            <a:pPr marL="0" indent="0">
              <a:buNone/>
            </a:pPr>
            <a:r>
              <a:rPr lang="fr-FR" dirty="0" err="1" smtClean="0"/>
              <a:t>D-ovaires</a:t>
            </a:r>
            <a:r>
              <a:rPr lang="fr-FR" dirty="0" smtClean="0"/>
              <a:t> résistants aux gonadotrophines :</a:t>
            </a:r>
          </a:p>
          <a:p>
            <a:pPr marL="0" indent="0">
              <a:buNone/>
            </a:pPr>
            <a:r>
              <a:rPr lang="fr-FR" dirty="0" smtClean="0"/>
              <a:t>Rare, follicules bloqués au </a:t>
            </a:r>
            <a:r>
              <a:rPr lang="fr-FR" dirty="0" err="1" smtClean="0"/>
              <a:t>meme</a:t>
            </a:r>
            <a:r>
              <a:rPr lang="fr-FR" dirty="0" smtClean="0"/>
              <a:t> de stade de maturation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61430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Les aménorrhées secondaires centrales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1-les origines hypophysaires :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A-syndrome de </a:t>
            </a:r>
            <a:r>
              <a:rPr lang="fr-FR" dirty="0" err="1" smtClean="0">
                <a:solidFill>
                  <a:srgbClr val="92D050"/>
                </a:solidFill>
              </a:rPr>
              <a:t>sheehan</a:t>
            </a:r>
            <a:endParaRPr lang="fr-FR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fr-FR" dirty="0" smtClean="0"/>
              <a:t>Dans sa forme </a:t>
            </a:r>
            <a:r>
              <a:rPr lang="fr-FR" dirty="0" err="1"/>
              <a:t>complète,réalise</a:t>
            </a:r>
            <a:r>
              <a:rPr lang="fr-FR" dirty="0" smtClean="0"/>
              <a:t> des troubles d’hypopituitarisme global par nécrose ischémique du lobe antérieur secondaire à un accouchement hémorragique </a:t>
            </a:r>
          </a:p>
          <a:p>
            <a:pPr marL="0" indent="0">
              <a:buNone/>
            </a:pPr>
            <a:r>
              <a:rPr lang="fr-FR" dirty="0" smtClean="0"/>
              <a:t>La clinique : absence de montée laiteuse et de retour de couches puis installation </a:t>
            </a:r>
            <a:r>
              <a:rPr lang="fr-FR" dirty="0" err="1" smtClean="0"/>
              <a:t>progréssive</a:t>
            </a:r>
            <a:r>
              <a:rPr lang="fr-FR" dirty="0" smtClean="0"/>
              <a:t> d’une altération de l‘état general(</a:t>
            </a:r>
            <a:r>
              <a:rPr lang="fr-FR" dirty="0" err="1" smtClean="0"/>
              <a:t>asthénie,frilosité,crampes</a:t>
            </a:r>
            <a:r>
              <a:rPr lang="fr-FR" dirty="0" smtClean="0"/>
              <a:t> musculaires,anomalie de la pilosité)</a:t>
            </a:r>
          </a:p>
          <a:p>
            <a:pPr marL="0" indent="0">
              <a:buNone/>
            </a:pPr>
            <a:r>
              <a:rPr lang="fr-FR" dirty="0" smtClean="0"/>
              <a:t>Bilan endocrinien: atteinte des différentes secrétions de l’antéhypophyse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90552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Traitement: substitutif associe: oestroprogetatis hydrocortisone des extraits thyroïdiens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B-tumeurs de l’hypophyse</a:t>
            </a:r>
          </a:p>
          <a:p>
            <a:pPr marL="0" indent="0">
              <a:buNone/>
            </a:pPr>
            <a:r>
              <a:rPr lang="fr-FR" dirty="0" smtClean="0"/>
              <a:t>Aménorrhée par compression ou destruction des cellule hypophysaires avec un syndrome d’hypertension </a:t>
            </a:r>
            <a:r>
              <a:rPr lang="fr-FR" dirty="0" err="1" smtClean="0"/>
              <a:t>intracranienne</a:t>
            </a:r>
            <a:r>
              <a:rPr lang="fr-FR" dirty="0" smtClean="0"/>
              <a:t> et un syndrome tumoral</a:t>
            </a:r>
          </a:p>
          <a:p>
            <a:pPr marL="0" indent="0">
              <a:buNone/>
            </a:pPr>
            <a:r>
              <a:rPr lang="fr-FR" dirty="0" smtClean="0"/>
              <a:t>Pronostic grave lié a la tumeur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67373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>
                <a:solidFill>
                  <a:srgbClr val="92D050"/>
                </a:solidFill>
              </a:rPr>
              <a:t>C-les</a:t>
            </a:r>
            <a:r>
              <a:rPr lang="fr-FR" dirty="0" smtClean="0">
                <a:solidFill>
                  <a:srgbClr val="92D050"/>
                </a:solidFill>
              </a:rPr>
              <a:t> adénomes à prolactine </a:t>
            </a:r>
          </a:p>
          <a:p>
            <a:pPr marL="0" indent="0">
              <a:buNone/>
            </a:pPr>
            <a:r>
              <a:rPr lang="fr-FR" dirty="0" smtClean="0"/>
              <a:t>En cas d’adénome vrai ou macro-adénome l’</a:t>
            </a:r>
            <a:r>
              <a:rPr lang="fr-FR" dirty="0" err="1" smtClean="0"/>
              <a:t>aménorrhéeest</a:t>
            </a:r>
            <a:r>
              <a:rPr lang="fr-FR" dirty="0" smtClean="0"/>
              <a:t> souvent associée a une galactorrhée des céphalées des troubles visuels</a:t>
            </a:r>
          </a:p>
          <a:p>
            <a:pPr marL="0" indent="0">
              <a:buNone/>
            </a:pPr>
            <a:r>
              <a:rPr lang="fr-FR" dirty="0" err="1" smtClean="0"/>
              <a:t>Prolactinémie</a:t>
            </a:r>
            <a:r>
              <a:rPr lang="fr-FR" dirty="0" smtClean="0"/>
              <a:t> </a:t>
            </a:r>
            <a:r>
              <a:rPr lang="fr-FR" dirty="0" err="1" smtClean="0"/>
              <a:t>elevée</a:t>
            </a:r>
            <a:r>
              <a:rPr lang="fr-FR" dirty="0" smtClean="0"/>
              <a:t> &gt; 100ng/ml</a:t>
            </a:r>
          </a:p>
          <a:p>
            <a:pPr marL="0" indent="0">
              <a:buNone/>
            </a:pPr>
            <a:r>
              <a:rPr lang="fr-FR" dirty="0" err="1" smtClean="0"/>
              <a:t>Diagnotic</a:t>
            </a:r>
            <a:r>
              <a:rPr lang="fr-FR" dirty="0" smtClean="0"/>
              <a:t> confirmé par la radiographie du crane qui montre une érosion de la selle turcique </a:t>
            </a:r>
          </a:p>
          <a:p>
            <a:pPr marL="0" indent="0">
              <a:buNone/>
            </a:pPr>
            <a:r>
              <a:rPr lang="fr-FR" dirty="0" smtClean="0"/>
              <a:t>Traitement :</a:t>
            </a:r>
            <a:r>
              <a:rPr lang="fr-FR" dirty="0" err="1" smtClean="0"/>
              <a:t>medical</a:t>
            </a:r>
            <a:r>
              <a:rPr lang="fr-FR" dirty="0" smtClean="0"/>
              <a:t> (bromocriptine </a:t>
            </a:r>
            <a:r>
              <a:rPr lang="fr-FR" dirty="0" err="1" smtClean="0"/>
              <a:t>parlodel</a:t>
            </a:r>
            <a:r>
              <a:rPr lang="fr-FR" dirty="0" smtClean="0"/>
              <a:t>)</a:t>
            </a:r>
            <a:r>
              <a:rPr lang="fr-FR" dirty="0" err="1" smtClean="0"/>
              <a:t>associéa</a:t>
            </a:r>
            <a:r>
              <a:rPr lang="fr-FR" dirty="0" smtClean="0"/>
              <a:t> un traitement chirurgical </a:t>
            </a:r>
          </a:p>
          <a:p>
            <a:pPr marL="0" indent="0">
              <a:buNone/>
            </a:pPr>
            <a:r>
              <a:rPr lang="fr-FR" dirty="0" err="1" smtClean="0"/>
              <a:t>Pronotic</a:t>
            </a:r>
            <a:r>
              <a:rPr lang="fr-FR" dirty="0" smtClean="0"/>
              <a:t> :bon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0963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D-</a:t>
            </a:r>
            <a:r>
              <a:rPr lang="fr-FR" dirty="0" err="1" smtClean="0">
                <a:solidFill>
                  <a:srgbClr val="92D050"/>
                </a:solidFill>
              </a:rPr>
              <a:t>hyperprolactinémie</a:t>
            </a:r>
            <a:r>
              <a:rPr lang="fr-FR" dirty="0" smtClean="0">
                <a:solidFill>
                  <a:srgbClr val="92D050"/>
                </a:solidFill>
              </a:rPr>
              <a:t> non tumorale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Entraine aménorrhée-galactorrhée isolée, selle turcique normale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Iatrogène :</a:t>
            </a:r>
            <a:r>
              <a:rPr lang="fr-FR" dirty="0" err="1" smtClean="0"/>
              <a:t>antidepresseurs</a:t>
            </a:r>
            <a:r>
              <a:rPr lang="fr-FR" dirty="0" smtClean="0"/>
              <a:t> ,</a:t>
            </a:r>
            <a:r>
              <a:rPr lang="fr-FR" dirty="0" err="1" smtClean="0"/>
              <a:t>neuroléptique</a:t>
            </a:r>
            <a:r>
              <a:rPr lang="fr-FR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Fonctionnelle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Hyperprolactinémie de la lactation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traitement médical </a:t>
            </a:r>
            <a:r>
              <a:rPr lang="fr-FR" dirty="0" err="1" smtClean="0"/>
              <a:t>reposesur</a:t>
            </a:r>
            <a:r>
              <a:rPr lang="fr-FR" dirty="0" smtClean="0"/>
              <a:t> les anti-</a:t>
            </a:r>
            <a:r>
              <a:rPr lang="fr-FR" dirty="0" err="1" smtClean="0"/>
              <a:t>prolactiniques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436751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2-Les origines hypothalamiques  </a:t>
            </a:r>
          </a:p>
          <a:p>
            <a:pPr marL="0" indent="0">
              <a:buNone/>
            </a:pPr>
            <a:r>
              <a:rPr lang="fr-FR" dirty="0" smtClean="0"/>
              <a:t>Les plus </a:t>
            </a:r>
            <a:r>
              <a:rPr lang="fr-FR" dirty="0" err="1" smtClean="0"/>
              <a:t>freéquentes,traduisent</a:t>
            </a:r>
            <a:r>
              <a:rPr lang="fr-FR" dirty="0" smtClean="0"/>
              <a:t> un déséquilibre neuro-hypothalamique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F0"/>
                </a:solidFill>
              </a:rPr>
              <a:t>A-aménorrhée post pilule </a:t>
            </a:r>
          </a:p>
          <a:p>
            <a:pPr marL="0" indent="0">
              <a:buNone/>
            </a:pPr>
            <a:r>
              <a:rPr lang="fr-FR" dirty="0" smtClean="0"/>
              <a:t>Il existe un terrain</a:t>
            </a:r>
            <a:r>
              <a:rPr lang="fr-FR" dirty="0" smtClean="0">
                <a:sym typeface="Wingdings" panose="05000000000000000000" pitchFamily="2" charset="2"/>
              </a:rPr>
              <a:t>cycles irréguliers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                               hyperprolactinémie latente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F0"/>
                </a:solidFill>
                <a:sym typeface="Wingdings" panose="05000000000000000000" pitchFamily="2" charset="2"/>
              </a:rPr>
              <a:t>B-aménorrhée des athlètes de hauts niveau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Dans ce cas des anomalies dans la durée du </a:t>
            </a:r>
            <a:r>
              <a:rPr lang="fr-FR" dirty="0" err="1" smtClean="0">
                <a:sym typeface="Wingdings" panose="05000000000000000000" pitchFamily="2" charset="2"/>
              </a:rPr>
              <a:t>cycletraduisant</a:t>
            </a:r>
            <a:r>
              <a:rPr lang="fr-FR" dirty="0" smtClean="0">
                <a:sym typeface="Wingdings" panose="05000000000000000000" pitchFamily="2" charset="2"/>
              </a:rPr>
              <a:t> une insuffisance lutéale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L’aménorrhée s’installe quand il </a:t>
            </a:r>
            <a:r>
              <a:rPr lang="fr-FR" dirty="0" err="1" smtClean="0">
                <a:sym typeface="Wingdings" panose="05000000000000000000" pitchFamily="2" charset="2"/>
              </a:rPr>
              <a:t>exixte</a:t>
            </a:r>
            <a:r>
              <a:rPr lang="fr-FR" dirty="0" smtClean="0">
                <a:sym typeface="Wingdings" panose="05000000000000000000" pitchFamily="2" charset="2"/>
              </a:rPr>
              <a:t> une diminution de la masse graisseuse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47008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00B0F0"/>
                </a:solidFill>
              </a:rPr>
              <a:t>C-aménorrhée psychogène</a:t>
            </a:r>
          </a:p>
          <a:p>
            <a:pPr marL="0" indent="0">
              <a:buNone/>
            </a:pPr>
            <a:r>
              <a:rPr lang="fr-FR" dirty="0" smtClean="0"/>
              <a:t>Il existe souvent un facteur </a:t>
            </a:r>
            <a:r>
              <a:rPr lang="fr-FR" dirty="0" err="1" smtClean="0"/>
              <a:t>déclechant</a:t>
            </a:r>
            <a:r>
              <a:rPr lang="fr-FR" dirty="0" smtClean="0"/>
              <a:t> affectif(voyage </a:t>
            </a:r>
            <a:r>
              <a:rPr lang="fr-FR" dirty="0" err="1" smtClean="0"/>
              <a:t>décés</a:t>
            </a:r>
            <a:r>
              <a:rPr lang="fr-FR" dirty="0" smtClean="0"/>
              <a:t> viol)</a:t>
            </a:r>
          </a:p>
          <a:p>
            <a:pPr marL="0" indent="0">
              <a:buNone/>
            </a:pPr>
            <a:r>
              <a:rPr lang="fr-FR" dirty="0" smtClean="0"/>
              <a:t>Examen clinique et bilan hormonal sont normaux</a:t>
            </a:r>
          </a:p>
          <a:p>
            <a:pPr marL="0" indent="0">
              <a:buNone/>
            </a:pPr>
            <a:r>
              <a:rPr lang="fr-FR" dirty="0" smtClean="0"/>
              <a:t>Pronostic fonctionnel est bon</a:t>
            </a:r>
          </a:p>
          <a:p>
            <a:pPr marL="0" indent="0">
              <a:buNone/>
            </a:pPr>
            <a:r>
              <a:rPr lang="fr-FR" dirty="0" smtClean="0"/>
              <a:t>Traitement doit commencer par une psychothérapie</a:t>
            </a:r>
          </a:p>
          <a:p>
            <a:pPr marL="0" indent="0">
              <a:buNone/>
            </a:pPr>
            <a:r>
              <a:rPr lang="fr-FR" dirty="0" err="1" smtClean="0">
                <a:solidFill>
                  <a:srgbClr val="00B0F0"/>
                </a:solidFill>
              </a:rPr>
              <a:t>D-aménorrhée</a:t>
            </a:r>
            <a:r>
              <a:rPr lang="fr-FR" dirty="0" smtClean="0">
                <a:solidFill>
                  <a:srgbClr val="00B0F0"/>
                </a:solidFill>
              </a:rPr>
              <a:t> de l’</a:t>
            </a:r>
            <a:r>
              <a:rPr lang="fr-FR" dirty="0" err="1" smtClean="0">
                <a:solidFill>
                  <a:srgbClr val="00B0F0"/>
                </a:solidFill>
              </a:rPr>
              <a:t>anoréxie</a:t>
            </a:r>
            <a:r>
              <a:rPr lang="fr-FR" dirty="0" smtClean="0">
                <a:solidFill>
                  <a:srgbClr val="00B0F0"/>
                </a:solidFill>
              </a:rPr>
              <a:t> mentale </a:t>
            </a:r>
          </a:p>
          <a:p>
            <a:pPr marL="0" indent="0">
              <a:buNone/>
            </a:pPr>
            <a:r>
              <a:rPr lang="fr-FR" dirty="0" smtClean="0"/>
              <a:t>Se manifeste en général au moment de l’adolescence a la suite d’un </a:t>
            </a:r>
            <a:r>
              <a:rPr lang="fr-FR" dirty="0" err="1" smtClean="0"/>
              <a:t>coflit</a:t>
            </a:r>
            <a:r>
              <a:rPr lang="fr-FR" dirty="0" smtClean="0"/>
              <a:t> psychoaffectif </a:t>
            </a:r>
          </a:p>
          <a:p>
            <a:pPr marL="0" indent="0">
              <a:buNone/>
            </a:pPr>
            <a:r>
              <a:rPr lang="fr-FR" dirty="0" smtClean="0"/>
              <a:t>Traitement est long difficile repose sur une prise en charge psychiatrique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44365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3-Aménorrhée de cause générale ou endocrinienne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/>
              <a:t>p</a:t>
            </a:r>
            <a:r>
              <a:rPr lang="fr-FR" dirty="0" smtClean="0"/>
              <a:t>eut survenir dans 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un contexte d’affection grave (cirrhose cancer anémie dénutrition)</a:t>
            </a:r>
            <a:r>
              <a:rPr lang="fr-FR" smtClean="0">
                <a:sym typeface="Wingdings" panose="05000000000000000000" pitchFamily="2" charset="2"/>
              </a:rPr>
              <a:t>maladies endocriniennes </a:t>
            </a:r>
            <a:r>
              <a:rPr lang="fr-FR" dirty="0" smtClean="0">
                <a:sym typeface="Wingdings" panose="05000000000000000000" pitchFamily="2" charset="2"/>
              </a:rPr>
              <a:t>(</a:t>
            </a:r>
            <a:r>
              <a:rPr lang="fr-FR" dirty="0" err="1" smtClean="0">
                <a:sym typeface="Wingdings" panose="05000000000000000000" pitchFamily="2" charset="2"/>
              </a:rPr>
              <a:t>hypothyroidie,Cushing,Addison</a:t>
            </a:r>
            <a:r>
              <a:rPr lang="fr-FR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521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err="1" smtClean="0"/>
              <a:t>B-l’examen</a:t>
            </a:r>
            <a:r>
              <a:rPr lang="fr-FR" dirty="0" smtClean="0"/>
              <a:t> physique</a:t>
            </a:r>
          </a:p>
          <a:p>
            <a:pPr marL="0" indent="0">
              <a:buNone/>
            </a:pPr>
            <a:r>
              <a:rPr lang="fr-FR" dirty="0" smtClean="0"/>
              <a:t>Examen general:</a:t>
            </a:r>
          </a:p>
          <a:p>
            <a:pPr marL="0" indent="0">
              <a:buNone/>
            </a:pPr>
            <a:r>
              <a:rPr lang="fr-FR" dirty="0" err="1" smtClean="0"/>
              <a:t>Poids,taille,morphotype,acné,dysmorphie,caractères</a:t>
            </a:r>
            <a:r>
              <a:rPr lang="fr-FR" dirty="0" smtClean="0"/>
              <a:t> sexuels </a:t>
            </a:r>
            <a:r>
              <a:rPr lang="fr-FR" dirty="0" err="1" smtClean="0"/>
              <a:t>secondaires,pilosité</a:t>
            </a:r>
            <a:r>
              <a:rPr lang="fr-FR" dirty="0" smtClean="0"/>
              <a:t> axillaire</a:t>
            </a:r>
          </a:p>
          <a:p>
            <a:pPr marL="0" indent="0">
              <a:buNone/>
            </a:pPr>
            <a:r>
              <a:rPr lang="fr-FR" dirty="0" smtClean="0"/>
              <a:t>C-examen </a:t>
            </a:r>
            <a:r>
              <a:rPr lang="fr-FR" dirty="0" err="1" smtClean="0"/>
              <a:t>gynecologique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En douceur et </a:t>
            </a:r>
            <a:r>
              <a:rPr lang="fr-FR" dirty="0" err="1" smtClean="0"/>
              <a:t>presence</a:t>
            </a:r>
            <a:r>
              <a:rPr lang="fr-FR" dirty="0" smtClean="0"/>
              <a:t> de la mère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err="1" smtClean="0">
                <a:sym typeface="Wingdings" panose="05000000000000000000" pitchFamily="2" charset="2"/>
              </a:rPr>
              <a:t>vulve:inspection</a:t>
            </a:r>
            <a:r>
              <a:rPr lang="fr-FR" dirty="0" smtClean="0">
                <a:sym typeface="Wingdings" panose="05000000000000000000" pitchFamily="2" charset="2"/>
              </a:rPr>
              <a:t> des organes génitaux </a:t>
            </a:r>
            <a:r>
              <a:rPr lang="fr-FR" dirty="0" err="1" smtClean="0">
                <a:sym typeface="Wingdings" panose="05000000000000000000" pitchFamily="2" charset="2"/>
              </a:rPr>
              <a:t>externes:pilosité,grandes</a:t>
            </a:r>
            <a:r>
              <a:rPr lang="fr-FR" dirty="0" smtClean="0">
                <a:sym typeface="Wingdings" panose="05000000000000000000" pitchFamily="2" charset="2"/>
              </a:rPr>
              <a:t> et petites </a:t>
            </a:r>
            <a:r>
              <a:rPr lang="fr-FR" dirty="0" err="1" smtClean="0">
                <a:sym typeface="Wingdings" panose="05000000000000000000" pitchFamily="2" charset="2"/>
              </a:rPr>
              <a:t>lèvres,clitoris,urètre,hymen</a:t>
            </a: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speculum de la vierge: vagin col glaire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toucher </a:t>
            </a:r>
            <a:r>
              <a:rPr lang="fr-FR" dirty="0" err="1" smtClean="0">
                <a:sym typeface="Wingdings" panose="05000000000000000000" pitchFamily="2" charset="2"/>
              </a:rPr>
              <a:t>rectal:utérus</a:t>
            </a:r>
            <a:r>
              <a:rPr lang="fr-FR" dirty="0" smtClean="0">
                <a:sym typeface="Wingdings" panose="05000000000000000000" pitchFamily="2" charset="2"/>
              </a:rPr>
              <a:t> annexes ou masse </a:t>
            </a:r>
            <a:r>
              <a:rPr lang="fr-FR" dirty="0" err="1" smtClean="0">
                <a:sym typeface="Wingdings" panose="05000000000000000000" pitchFamily="2" charset="2"/>
              </a:rPr>
              <a:t>latéro</a:t>
            </a:r>
            <a:r>
              <a:rPr lang="fr-FR" dirty="0" smtClean="0">
                <a:sym typeface="Wingdings" panose="05000000000000000000" pitchFamily="2" charset="2"/>
              </a:rPr>
              <a:t>-utérine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examen des seins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318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300" b="1" u="sng" dirty="0" smtClean="0">
                <a:solidFill>
                  <a:schemeClr val="accent1">
                    <a:lumMod val="75000"/>
                  </a:schemeClr>
                </a:solidFill>
              </a:rPr>
              <a:t>Examens paracliniques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u="sng" dirty="0" smtClean="0"/>
              <a:t>Etudes morphologique des organes génitaux internes</a:t>
            </a:r>
            <a:endParaRPr lang="fr-FR" b="1" u="sng" dirty="0"/>
          </a:p>
          <a:p>
            <a:pPr marL="0" indent="0">
              <a:buNone/>
            </a:pPr>
            <a:r>
              <a:rPr lang="fr-FR" u="sng" dirty="0" err="1" smtClean="0"/>
              <a:t>echographie</a:t>
            </a:r>
            <a:r>
              <a:rPr lang="fr-FR" u="sng" dirty="0" smtClean="0"/>
              <a:t> </a:t>
            </a:r>
            <a:r>
              <a:rPr lang="fr-FR" u="sng" dirty="0" err="1" smtClean="0"/>
              <a:t>Sus-pubienne</a:t>
            </a:r>
            <a:r>
              <a:rPr lang="fr-FR" u="sng" dirty="0" smtClean="0"/>
              <a:t> </a:t>
            </a:r>
          </a:p>
          <a:p>
            <a:pPr marL="0" indent="0">
              <a:buNone/>
            </a:pPr>
            <a:r>
              <a:rPr lang="fr-FR" dirty="0" err="1" smtClean="0"/>
              <a:t>verifier</a:t>
            </a:r>
            <a:r>
              <a:rPr lang="fr-FR" dirty="0" smtClean="0"/>
              <a:t> la </a:t>
            </a:r>
            <a:r>
              <a:rPr lang="fr-FR" dirty="0" err="1" smtClean="0"/>
              <a:t>presence</a:t>
            </a:r>
            <a:r>
              <a:rPr lang="fr-FR" dirty="0" smtClean="0"/>
              <a:t> et les </a:t>
            </a:r>
            <a:r>
              <a:rPr lang="fr-FR" dirty="0" err="1" smtClean="0"/>
              <a:t>cractéréstique</a:t>
            </a:r>
            <a:r>
              <a:rPr lang="fr-FR" dirty="0" smtClean="0"/>
              <a:t> de l’utérus et des deux ovaires </a:t>
            </a:r>
          </a:p>
          <a:p>
            <a:pPr marL="0" indent="0">
              <a:buNone/>
            </a:pPr>
            <a:r>
              <a:rPr lang="fr-FR" dirty="0" smtClean="0"/>
              <a:t>Les </a:t>
            </a:r>
            <a:r>
              <a:rPr lang="fr-FR" dirty="0" err="1" smtClean="0"/>
              <a:t>caractéréstiques</a:t>
            </a:r>
            <a:r>
              <a:rPr lang="fr-FR" dirty="0" smtClean="0"/>
              <a:t> d’une femme </a:t>
            </a:r>
            <a:r>
              <a:rPr lang="fr-FR" dirty="0" err="1" smtClean="0"/>
              <a:t>pubaire</a:t>
            </a:r>
            <a:r>
              <a:rPr lang="fr-FR" dirty="0" smtClean="0"/>
              <a:t>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Longueur de l’utérus &gt;35mm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Inversion du rapport corps sur col tant pour la longueur que pour l’</a:t>
            </a:r>
            <a:r>
              <a:rPr lang="fr-FR" dirty="0" err="1" smtClean="0"/>
              <a:t>epaiseur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L’imprégnation </a:t>
            </a:r>
            <a:r>
              <a:rPr lang="fr-FR" dirty="0" err="1" smtClean="0"/>
              <a:t>oestrogéque</a:t>
            </a:r>
            <a:r>
              <a:rPr lang="fr-FR" dirty="0" smtClean="0"/>
              <a:t> de l’</a:t>
            </a:r>
            <a:r>
              <a:rPr lang="fr-FR" dirty="0" err="1" smtClean="0"/>
              <a:t>endometre</a:t>
            </a:r>
            <a:r>
              <a:rPr lang="fr-FR" dirty="0" smtClean="0"/>
              <a:t> permet de voir la ligne de vacuité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Les ovaires ont un grand axe &gt;30mm avec </a:t>
            </a:r>
            <a:r>
              <a:rPr lang="fr-FR" dirty="0" err="1" smtClean="0"/>
              <a:t>presence</a:t>
            </a:r>
            <a:r>
              <a:rPr lang="fr-FR" dirty="0" smtClean="0"/>
              <a:t> de follicules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542864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 smtClean="0"/>
              <a:t>la radiographie de l’os sésamoïde du pouce gauche </a:t>
            </a:r>
          </a:p>
          <a:p>
            <a:pPr marL="0" indent="0">
              <a:buNone/>
            </a:pPr>
            <a:r>
              <a:rPr lang="fr-FR" dirty="0" smtClean="0"/>
              <a:t>Apparait pour un </a:t>
            </a:r>
            <a:r>
              <a:rPr lang="fr-FR" dirty="0" err="1" smtClean="0"/>
              <a:t>age</a:t>
            </a:r>
            <a:r>
              <a:rPr lang="fr-FR" dirty="0" smtClean="0"/>
              <a:t> osseux de 13 ans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u="sng" dirty="0" smtClean="0"/>
              <a:t>Etudes biologique hormonale</a:t>
            </a:r>
          </a:p>
          <a:p>
            <a:pPr marL="0" indent="0">
              <a:buNone/>
            </a:pPr>
            <a:r>
              <a:rPr lang="fr-FR" dirty="0" smtClean="0"/>
              <a:t>Dosage plasmatique de FSH permet de situer le niveau de l’atteinte: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err="1" smtClean="0">
                <a:sym typeface="Wingdings" panose="05000000000000000000" pitchFamily="2" charset="2"/>
              </a:rPr>
              <a:t>Fsh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elevéeatteinte</a:t>
            </a:r>
            <a:r>
              <a:rPr lang="fr-FR" dirty="0" smtClean="0">
                <a:sym typeface="Wingdings" panose="05000000000000000000" pitchFamily="2" charset="2"/>
              </a:rPr>
              <a:t> ovarienne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err="1" smtClean="0">
                <a:sym typeface="Wingdings" panose="05000000000000000000" pitchFamily="2" charset="2"/>
              </a:rPr>
              <a:t>Fsh</a:t>
            </a:r>
            <a:r>
              <a:rPr lang="fr-FR" dirty="0" smtClean="0">
                <a:sym typeface="Wingdings" panose="05000000000000000000" pitchFamily="2" charset="2"/>
              </a:rPr>
              <a:t> basse atteinte hypophysaire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u="sng" dirty="0" smtClean="0">
                <a:sym typeface="Wingdings" panose="05000000000000000000" pitchFamily="2" charset="2"/>
              </a:rPr>
              <a:t>Etudes cytogénétique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Caryotype dans certains cas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5421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000" b="1" u="sng" dirty="0" smtClean="0">
                <a:solidFill>
                  <a:schemeClr val="accent1">
                    <a:lumMod val="75000"/>
                  </a:schemeClr>
                </a:solidFill>
              </a:rPr>
              <a:t>Les </a:t>
            </a:r>
            <a:r>
              <a:rPr lang="fr-FR" sz="3000" b="1" u="sng" dirty="0" err="1" smtClean="0">
                <a:solidFill>
                  <a:schemeClr val="accent1">
                    <a:lumMod val="75000"/>
                  </a:schemeClr>
                </a:solidFill>
              </a:rPr>
              <a:t>etiologies</a:t>
            </a:r>
            <a:endParaRPr lang="fr-FR" sz="30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FF0000"/>
                </a:solidFill>
              </a:rPr>
              <a:t>Les </a:t>
            </a:r>
            <a:r>
              <a:rPr lang="fr-FR" dirty="0" err="1" smtClean="0">
                <a:solidFill>
                  <a:srgbClr val="FF0000"/>
                </a:solidFill>
              </a:rPr>
              <a:t>carateres</a:t>
            </a:r>
            <a:r>
              <a:rPr lang="fr-FR" dirty="0" smtClean="0">
                <a:solidFill>
                  <a:srgbClr val="FF0000"/>
                </a:solidFill>
              </a:rPr>
              <a:t> sexuels secondaires sont </a:t>
            </a:r>
            <a:r>
              <a:rPr lang="fr-FR" dirty="0" err="1" smtClean="0">
                <a:solidFill>
                  <a:srgbClr val="FF0000"/>
                </a:solidFill>
              </a:rPr>
              <a:t>presents</a:t>
            </a:r>
            <a:r>
              <a:rPr lang="fr-FR" dirty="0" smtClean="0">
                <a:solidFill>
                  <a:srgbClr val="FF0000"/>
                </a:solidFill>
              </a:rPr>
              <a:t> et  normaux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1-absence d’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extérorisation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des règles par obstacle mécanique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A-imperforation de l’hymen:</a:t>
            </a:r>
          </a:p>
          <a:p>
            <a:pPr marL="0" indent="0">
              <a:buNone/>
            </a:pPr>
            <a:r>
              <a:rPr lang="fr-FR" dirty="0" smtClean="0"/>
              <a:t>Fausse </a:t>
            </a:r>
            <a:r>
              <a:rPr lang="fr-FR" dirty="0" err="1" smtClean="0"/>
              <a:t>amenorrhée</a:t>
            </a:r>
            <a:r>
              <a:rPr lang="fr-FR" dirty="0" smtClean="0"/>
              <a:t> par </a:t>
            </a:r>
            <a:r>
              <a:rPr lang="fr-FR" dirty="0" err="1" smtClean="0"/>
              <a:t>retention</a:t>
            </a:r>
            <a:r>
              <a:rPr lang="fr-FR" dirty="0" smtClean="0"/>
              <a:t> ou crypto-</a:t>
            </a:r>
            <a:r>
              <a:rPr lang="fr-FR" dirty="0" err="1" smtClean="0"/>
              <a:t>menorrhée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Dlr cyclique avec hymen bombant fait d’une membrane </a:t>
            </a:r>
            <a:r>
              <a:rPr lang="fr-FR" dirty="0" err="1" smtClean="0"/>
              <a:t>epaisse</a:t>
            </a:r>
            <a:r>
              <a:rPr lang="fr-FR" dirty="0" smtClean="0"/>
              <a:t> occluse bleutée </a:t>
            </a:r>
            <a:r>
              <a:rPr lang="fr-FR" dirty="0" err="1" smtClean="0"/>
              <a:t>retinente</a:t>
            </a:r>
            <a:r>
              <a:rPr lang="fr-FR" dirty="0" smtClean="0"/>
              <a:t> indolore</a:t>
            </a:r>
          </a:p>
          <a:p>
            <a:pPr marL="0" indent="0">
              <a:buNone/>
            </a:pPr>
            <a:r>
              <a:rPr lang="fr-FR" dirty="0" smtClean="0"/>
              <a:t>Diagnostic :clinique </a:t>
            </a:r>
          </a:p>
          <a:p>
            <a:pPr marL="0" indent="0">
              <a:buNone/>
            </a:pPr>
            <a:r>
              <a:rPr lang="fr-FR" dirty="0" smtClean="0"/>
              <a:t>Echographie: </a:t>
            </a:r>
            <a:r>
              <a:rPr lang="fr-FR" dirty="0" err="1" smtClean="0"/>
              <a:t>hematocolpos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Traitemnt</a:t>
            </a:r>
            <a:r>
              <a:rPr lang="fr-FR" dirty="0" smtClean="0"/>
              <a:t> :</a:t>
            </a:r>
            <a:r>
              <a:rPr lang="fr-FR" dirty="0" err="1" smtClean="0"/>
              <a:t>chirurgical</a:t>
            </a:r>
            <a:r>
              <a:rPr lang="fr-FR" dirty="0" err="1" smtClean="0">
                <a:sym typeface="Wingdings" panose="05000000000000000000" pitchFamily="2" charset="2"/>
              </a:rPr>
              <a:t>plusieurs</a:t>
            </a:r>
            <a:r>
              <a:rPr lang="fr-FR" dirty="0" smtClean="0">
                <a:sym typeface="Wingdings" panose="05000000000000000000" pitchFamily="2" charset="2"/>
              </a:rPr>
              <a:t> incision radiaires en </a:t>
            </a:r>
            <a:r>
              <a:rPr lang="fr-FR" dirty="0" err="1" smtClean="0">
                <a:sym typeface="Wingdings" panose="05000000000000000000" pitchFamily="2" charset="2"/>
              </a:rPr>
              <a:t>rouecentrées</a:t>
            </a:r>
            <a:r>
              <a:rPr lang="fr-FR" dirty="0" smtClean="0">
                <a:sym typeface="Wingdings" panose="05000000000000000000" pitchFamily="2" charset="2"/>
              </a:rPr>
              <a:t> par un point </a:t>
            </a:r>
            <a:r>
              <a:rPr lang="fr-FR" dirty="0" err="1" smtClean="0">
                <a:sym typeface="Wingdings" panose="05000000000000000000" pitchFamily="2" charset="2"/>
              </a:rPr>
              <a:t>median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063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B-cloison transversale vaginale </a:t>
            </a:r>
            <a:r>
              <a:rPr lang="fr-FR" dirty="0" err="1" smtClean="0">
                <a:solidFill>
                  <a:srgbClr val="00B050"/>
                </a:solidFill>
              </a:rPr>
              <a:t>complete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Ou diaphragme plein souvent au tirs inferieur du vagin</a:t>
            </a:r>
          </a:p>
          <a:p>
            <a:pPr marL="0" indent="0">
              <a:buNone/>
            </a:pPr>
            <a:r>
              <a:rPr lang="fr-FR" dirty="0" smtClean="0"/>
              <a:t>Diagnostic :clinique: masse sus pubienne centrale périnéale </a:t>
            </a:r>
            <a:r>
              <a:rPr lang="fr-FR" dirty="0" err="1" smtClean="0"/>
              <a:t>renitente</a:t>
            </a:r>
            <a:r>
              <a:rPr lang="fr-FR" dirty="0" smtClean="0"/>
              <a:t> perçue au toucher rectal et à l’examen de la vulve</a:t>
            </a:r>
          </a:p>
          <a:p>
            <a:pPr marL="0" indent="0">
              <a:buNone/>
            </a:pPr>
            <a:r>
              <a:rPr lang="fr-FR" dirty="0" smtClean="0"/>
              <a:t>Traitement : chirurgical en deux temps ; débridement pour permettre l’écoulement puis la réalisation de crevées </a:t>
            </a:r>
          </a:p>
          <a:p>
            <a:pPr marL="0" indent="0">
              <a:buNone/>
            </a:pPr>
            <a:r>
              <a:rPr lang="fr-FR" dirty="0" smtClean="0"/>
              <a:t>La mise en place d’un mandrin souple prévient la </a:t>
            </a:r>
            <a:r>
              <a:rPr lang="fr-FR" dirty="0" err="1" smtClean="0"/>
              <a:t>retraction</a:t>
            </a:r>
            <a:r>
              <a:rPr lang="fr-FR" dirty="0" smtClean="0"/>
              <a:t> et la sténose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1335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2- anomalies du </a:t>
            </a:r>
            <a:r>
              <a:rPr lang="fr-FR" dirty="0" err="1" smtClean="0">
                <a:solidFill>
                  <a:srgbClr val="0070C0"/>
                </a:solidFill>
              </a:rPr>
              <a:t>developpement</a:t>
            </a:r>
            <a:r>
              <a:rPr lang="fr-FR" dirty="0" smtClean="0">
                <a:solidFill>
                  <a:srgbClr val="0070C0"/>
                </a:solidFill>
              </a:rPr>
              <a:t> embryologique </a:t>
            </a:r>
          </a:p>
          <a:p>
            <a:pPr marL="0" indent="0">
              <a:buNone/>
            </a:pPr>
            <a:r>
              <a:rPr lang="fr-FR" dirty="0" err="1" smtClean="0">
                <a:solidFill>
                  <a:srgbClr val="00B050"/>
                </a:solidFill>
              </a:rPr>
              <a:t>A-aplasie</a:t>
            </a:r>
            <a:r>
              <a:rPr lang="fr-FR" dirty="0" smtClean="0">
                <a:solidFill>
                  <a:srgbClr val="00B050"/>
                </a:solidFill>
              </a:rPr>
              <a:t> vaginale avec utérus fonctionnel</a:t>
            </a:r>
          </a:p>
          <a:p>
            <a:pPr marL="0" indent="0">
              <a:buNone/>
            </a:pPr>
            <a:r>
              <a:rPr lang="fr-FR" dirty="0" smtClean="0"/>
              <a:t>Exceptionnelle avec douleur aigue et cyclique </a:t>
            </a:r>
          </a:p>
          <a:p>
            <a:pPr marL="0" indent="0">
              <a:buNone/>
            </a:pPr>
            <a:r>
              <a:rPr lang="fr-FR" dirty="0" smtClean="0"/>
              <a:t>Diagnostic difficile fait par </a:t>
            </a:r>
            <a:r>
              <a:rPr lang="fr-FR" dirty="0" err="1" smtClean="0"/>
              <a:t>coelioscopie</a:t>
            </a:r>
            <a:r>
              <a:rPr lang="fr-FR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utérus soufflé avec reflux tubaire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Traitement : </a:t>
            </a:r>
            <a:r>
              <a:rPr lang="fr-FR" dirty="0" err="1" smtClean="0">
                <a:sym typeface="Wingdings" panose="05000000000000000000" pitchFamily="2" charset="2"/>
              </a:rPr>
              <a:t>chirurgical:hystéro-vestibulostomie</a:t>
            </a: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  <a:sym typeface="Wingdings" panose="05000000000000000000" pitchFamily="2" charset="2"/>
              </a:rPr>
              <a:t>B-aplasie </a:t>
            </a:r>
            <a:r>
              <a:rPr lang="fr-FR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utéro-vaginale</a:t>
            </a:r>
            <a:r>
              <a:rPr lang="fr-FR" dirty="0" smtClean="0">
                <a:solidFill>
                  <a:srgbClr val="00B050"/>
                </a:solidFill>
                <a:sym typeface="Wingdings" panose="05000000000000000000" pitchFamily="2" charset="2"/>
              </a:rPr>
              <a:t> ou syndrome de </a:t>
            </a:r>
            <a:r>
              <a:rPr lang="fr-FR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rokitanski</a:t>
            </a:r>
            <a:r>
              <a:rPr lang="fr-FR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kuster</a:t>
            </a:r>
            <a:r>
              <a:rPr lang="fr-FR" dirty="0" smtClean="0">
                <a:solidFill>
                  <a:srgbClr val="00B050"/>
                </a:solidFill>
                <a:sym typeface="Wingdings" panose="05000000000000000000" pitchFamily="2" charset="2"/>
              </a:rPr>
              <a:t> hausser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Agénésie </a:t>
            </a:r>
            <a:r>
              <a:rPr lang="fr-FR" dirty="0" err="1" smtClean="0">
                <a:sym typeface="Wingdings" panose="05000000000000000000" pitchFamily="2" charset="2"/>
              </a:rPr>
              <a:t>mullérienne</a:t>
            </a: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Patiente de génotype et caryotype féminins mais absence des structures issues des canaux de </a:t>
            </a:r>
            <a:r>
              <a:rPr lang="fr-FR" dirty="0" err="1" smtClean="0">
                <a:sym typeface="Wingdings" panose="05000000000000000000" pitchFamily="2" charset="2"/>
              </a:rPr>
              <a:t>muller</a:t>
            </a: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36495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1839</Words>
  <Application>Microsoft Office PowerPoint</Application>
  <PresentationFormat>Grand écran</PresentationFormat>
  <Paragraphs>239</Paragraphs>
  <Slides>39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Wingdings</vt:lpstr>
      <vt:lpstr>Thème Office</vt:lpstr>
      <vt:lpstr>Les aménorrhées </vt:lpstr>
      <vt:lpstr>Les aménorrhées primaires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Aménorrhées secondaires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aménorrhées secondaires périphériques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aménorrhées secondaires centrales: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aménorrhées</dc:title>
  <dc:creator>dell032016@outlook.fr</dc:creator>
  <cp:lastModifiedBy>dell032016@outlook.fr</cp:lastModifiedBy>
  <cp:revision>29</cp:revision>
  <dcterms:created xsi:type="dcterms:W3CDTF">2019-10-17T14:12:26Z</dcterms:created>
  <dcterms:modified xsi:type="dcterms:W3CDTF">2019-10-19T22:24:44Z</dcterms:modified>
</cp:coreProperties>
</file>