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3" r:id="rId10"/>
    <p:sldId id="287" r:id="rId11"/>
    <p:sldId id="264" r:id="rId12"/>
    <p:sldId id="267" r:id="rId13"/>
    <p:sldId id="268" r:id="rId14"/>
    <p:sldId id="288" r:id="rId15"/>
    <p:sldId id="269" r:id="rId16"/>
    <p:sldId id="289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DFB4F-B18E-4986-BF00-C1B32FA14503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991DB-55A8-4585-838C-B0F1DD95111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991DB-55A8-4585-838C-B0F1DD95111F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55E88-7E2B-4E9E-ABAA-A39D28754C21}" type="datetimeFigureOut">
              <a:rPr lang="fr-FR" smtClean="0"/>
              <a:pPr/>
              <a:t>20/04/2020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2F8AF8-389F-4C9E-B08B-B71B3D13EBBA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28596" y="1000108"/>
            <a:ext cx="842968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4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Surveillance</a:t>
            </a:r>
          </a:p>
          <a:p>
            <a:r>
              <a:rPr lang="fr-FR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Epidémiologique</a:t>
            </a:r>
          </a:p>
          <a:p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fr-FR" sz="3200" dirty="0" err="1" smtClean="0">
                <a:latin typeface="Times New Roman" pitchFamily="18" charset="0"/>
                <a:cs typeface="Times New Roman" pitchFamily="18" charset="0"/>
              </a:rPr>
              <a:t>Dr.T.Bachtarzi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71472" y="1214422"/>
            <a:ext cx="72866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Evaluer les efforts accomplis dans le cadre du programme de santé publique</a:t>
            </a:r>
          </a:p>
          <a:p>
            <a:pPr algn="just"/>
            <a:r>
              <a:rPr lang="fr-FR" sz="3200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Suggérer les pistes de recherche épidémiologique ;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034" y="1214422"/>
            <a:ext cx="80010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Un même système de surveillance  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    épidémiologique peut avoir 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   simultanément plusieurs objectifs</a:t>
            </a:r>
          </a:p>
          <a:p>
            <a:endParaRPr lang="fr-FR" sz="3200" dirty="0"/>
          </a:p>
          <a:p>
            <a:r>
              <a:rPr lang="fr-FR" sz="3200" b="1" dirty="0" smtClean="0"/>
              <a:t>Mais plus il sera simple et plus les chances de succès seront grandes 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034" y="2428868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</a:t>
            </a:r>
            <a:r>
              <a:rPr lang="fr-FR" sz="4800" b="1" dirty="0" smtClean="0"/>
              <a:t>Choix des sources</a:t>
            </a:r>
          </a:p>
          <a:p>
            <a:r>
              <a:rPr lang="fr-FR" sz="4800" b="1" dirty="0"/>
              <a:t> </a:t>
            </a:r>
            <a:r>
              <a:rPr lang="fr-FR" sz="4800" b="1" dirty="0" smtClean="0"/>
              <a:t>     d’information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1643050"/>
            <a:ext cx="8001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La surveillance d’un </a:t>
            </a:r>
            <a:r>
              <a:rPr lang="fr-FR" sz="3200" dirty="0" err="1" smtClean="0"/>
              <a:t>probléme</a:t>
            </a:r>
            <a:r>
              <a:rPr lang="fr-FR" sz="3200" dirty="0" smtClean="0"/>
              <a:t> de santé peut nécessiter de </a:t>
            </a:r>
            <a:r>
              <a:rPr lang="fr-FR" sz="4800" b="1" dirty="0" smtClean="0"/>
              <a:t>recouper</a:t>
            </a:r>
            <a:r>
              <a:rPr lang="fr-FR" sz="3200" dirty="0" smtClean="0"/>
              <a:t> des données émanant de plusieurs sources d’information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472" y="928670"/>
            <a:ext cx="785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      5 grandes catégories de système </a:t>
            </a:r>
          </a:p>
          <a:p>
            <a:pPr algn="just"/>
            <a:r>
              <a:rPr lang="fr-FR" sz="3200" dirty="0" smtClean="0"/>
              <a:t>de surveillance épidémiologique peuvent être définies en fonction de l’origine des données </a:t>
            </a:r>
          </a:p>
          <a:p>
            <a:pPr algn="just"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Les </a:t>
            </a:r>
            <a:r>
              <a:rPr lang="fr-FR" sz="3200" dirty="0" err="1" smtClean="0"/>
              <a:t>systémes</a:t>
            </a:r>
            <a:r>
              <a:rPr lang="fr-FR" sz="3200" dirty="0" smtClean="0"/>
              <a:t> de notification obligatoire des maladies </a:t>
            </a:r>
          </a:p>
          <a:p>
            <a:pPr algn="just"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Les systèmes de surveillance par les laboratoires d’analyses biologiques et médicales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85720" y="857232"/>
            <a:ext cx="81439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Diagnostic de certitudes des maladies infectieuses</a:t>
            </a:r>
          </a:p>
          <a:p>
            <a:pPr algn="just"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Registre du cancer</a:t>
            </a:r>
          </a:p>
          <a:p>
            <a:pPr algn="just"/>
            <a:endParaRPr lang="fr-FR" sz="3200" dirty="0"/>
          </a:p>
          <a:p>
            <a:pPr algn="just"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Les </a:t>
            </a:r>
            <a:r>
              <a:rPr lang="fr-FR" sz="3200" dirty="0" err="1" smtClean="0"/>
              <a:t>systémes</a:t>
            </a:r>
            <a:r>
              <a:rPr lang="fr-FR" sz="3200" dirty="0" smtClean="0"/>
              <a:t> de surveillance </a:t>
            </a:r>
            <a:r>
              <a:rPr lang="fr-FR" sz="3200" dirty="0" err="1" smtClean="0"/>
              <a:t>hospitaliére</a:t>
            </a:r>
            <a:r>
              <a:rPr lang="fr-FR" sz="3200" dirty="0" smtClean="0"/>
              <a:t> </a:t>
            </a:r>
          </a:p>
          <a:p>
            <a:pPr algn="just"/>
            <a:r>
              <a:rPr lang="fr-FR" sz="3200" dirty="0" smtClean="0"/>
              <a:t>Sources des données </a:t>
            </a:r>
          </a:p>
          <a:p>
            <a:pPr algn="just">
              <a:buFont typeface="Arial" pitchFamily="34" charset="0"/>
              <a:buChar char="•"/>
            </a:pP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 Maladies à déclaration obligatoire</a:t>
            </a:r>
          </a:p>
          <a:p>
            <a:pPr algn="just">
              <a:buFont typeface="Arial" pitchFamily="34" charset="0"/>
              <a:buChar char="•"/>
            </a:pP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  Maladies </a:t>
            </a:r>
            <a:r>
              <a:rPr lang="fr-FR" sz="3200" dirty="0" err="1" smtClean="0"/>
              <a:t>cardio</a:t>
            </a:r>
            <a:r>
              <a:rPr lang="fr-FR" sz="3200" dirty="0" smtClean="0"/>
              <a:t> vasculaire</a:t>
            </a:r>
          </a:p>
          <a:p>
            <a:pPr algn="just"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  Accidents Domestiques et Infections nosocomiales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928670"/>
            <a:ext cx="78581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Les réseaux sentinelles de surveillance épidémiologique médecins désignés à cet effet.</a:t>
            </a:r>
          </a:p>
          <a:p>
            <a:pPr>
              <a:buFont typeface="Wingdings" pitchFamily="2" charset="2"/>
              <a:buChar char="q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 La surveillance épidémiologique la  population générale   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                              à travers l’échantillon</a:t>
            </a:r>
          </a:p>
          <a:p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357430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             </a:t>
            </a:r>
            <a:r>
              <a:rPr lang="fr-FR" sz="4800" b="1" dirty="0" smtClean="0"/>
              <a:t>Choix des données</a:t>
            </a:r>
          </a:p>
          <a:p>
            <a:r>
              <a:rPr lang="fr-FR" sz="4800" b="1" dirty="0"/>
              <a:t> </a:t>
            </a:r>
            <a:r>
              <a:rPr lang="fr-FR" sz="4800" b="1" dirty="0" smtClean="0"/>
              <a:t>                à recueillir 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034" y="785794"/>
            <a:ext cx="828680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Définir le cas c’est l’étape clef de la mise en place du système de surveillance épidémiologique .</a:t>
            </a:r>
          </a:p>
          <a:p>
            <a:pPr>
              <a:buFont typeface="Arial" pitchFamily="34" charset="0"/>
              <a:buChar char="•"/>
            </a:pPr>
            <a:endParaRPr lang="fr-FR" sz="3200" dirty="0" smtClean="0"/>
          </a:p>
          <a:p>
            <a:r>
              <a:rPr lang="fr-FR" sz="3200" dirty="0" smtClean="0"/>
              <a:t>            </a:t>
            </a:r>
          </a:p>
          <a:p>
            <a:r>
              <a:rPr lang="fr-FR" sz="3200" dirty="0" smtClean="0"/>
              <a:t>                                             Cliniques     </a:t>
            </a:r>
          </a:p>
          <a:p>
            <a:r>
              <a:rPr lang="fr-FR" sz="3200" dirty="0" smtClean="0"/>
              <a:t>Critères à retenir                                  </a:t>
            </a:r>
          </a:p>
          <a:p>
            <a:r>
              <a:rPr lang="fr-FR" sz="3200" dirty="0" smtClean="0"/>
              <a:t>                                            Biologiques</a:t>
            </a:r>
          </a:p>
          <a:p>
            <a:endParaRPr lang="fr-FR" sz="3200" dirty="0"/>
          </a:p>
          <a:p>
            <a:r>
              <a:rPr lang="fr-FR" sz="3200" dirty="0" smtClean="0"/>
              <a:t>On peut modifier la définition du cas en cours de surveillance </a:t>
            </a:r>
            <a:endParaRPr lang="fr-FR" sz="3200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3929058" y="3429000"/>
            <a:ext cx="785818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>
            <a:off x="3929058" y="3786190"/>
            <a:ext cx="781287" cy="214314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034" y="785794"/>
            <a:ext cx="78581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3 types de données peuvent être recueillies </a:t>
            </a:r>
          </a:p>
          <a:p>
            <a:endParaRPr lang="fr-FR" sz="3200" dirty="0"/>
          </a:p>
          <a:p>
            <a:pPr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Les données de mortalité avec les limites 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Les données de morbidité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Autres types de données utilisables pour la surveillance épidémiologique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42910" y="887135"/>
            <a:ext cx="778674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/>
              <a:t>Plan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1/</a:t>
            </a:r>
            <a:r>
              <a:rPr lang="fr-FR" sz="3200" dirty="0" smtClean="0"/>
              <a:t>Définition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2/</a:t>
            </a:r>
            <a:r>
              <a:rPr lang="fr-FR" sz="3200" dirty="0" smtClean="0"/>
              <a:t>Objectifs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3/</a:t>
            </a:r>
            <a:r>
              <a:rPr lang="fr-FR" sz="3200" dirty="0" smtClean="0"/>
              <a:t>Choix des sources d’information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4/</a:t>
            </a:r>
            <a:r>
              <a:rPr lang="fr-FR" sz="3200" dirty="0" smtClean="0"/>
              <a:t>Choix des données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5/</a:t>
            </a:r>
            <a:r>
              <a:rPr lang="fr-FR" sz="3200" dirty="0" smtClean="0"/>
              <a:t>Comment mettre en place u </a:t>
            </a:r>
            <a:r>
              <a:rPr lang="fr-FR" sz="3200" dirty="0" err="1" smtClean="0"/>
              <a:t>systéme</a:t>
            </a:r>
            <a:r>
              <a:rPr lang="fr-FR" sz="3200" dirty="0" smtClean="0"/>
              <a:t> de surveillance épidémiologique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6/ </a:t>
            </a:r>
            <a:r>
              <a:rPr lang="fr-FR" sz="3200" dirty="0" smtClean="0"/>
              <a:t>Conseils</a:t>
            </a:r>
          </a:p>
          <a:p>
            <a:r>
              <a:rPr lang="fr-FR" sz="3200" dirty="0" smtClean="0">
                <a:solidFill>
                  <a:srgbClr val="FF0000"/>
                </a:solidFill>
              </a:rPr>
              <a:t>7/</a:t>
            </a:r>
            <a:r>
              <a:rPr lang="fr-FR" sz="3200" dirty="0" err="1" smtClean="0"/>
              <a:t>Systéme</a:t>
            </a:r>
            <a:r>
              <a:rPr lang="fr-FR" sz="3200" dirty="0" smtClean="0"/>
              <a:t> de surveillance et Retro information</a:t>
            </a:r>
          </a:p>
          <a:p>
            <a:endParaRPr lang="fr-FR" dirty="0"/>
          </a:p>
          <a:p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928670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fr-FR" sz="3200" b="1" dirty="0" smtClean="0"/>
              <a:t>  Surveillance  nutritionnelle 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     (anthropométrique)</a:t>
            </a:r>
          </a:p>
          <a:p>
            <a:pPr>
              <a:buFont typeface="Arial" pitchFamily="34" charset="0"/>
              <a:buChar char="•"/>
            </a:pP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 Comportement et facteurs de risque </a:t>
            </a:r>
          </a:p>
          <a:p>
            <a:r>
              <a:rPr lang="fr-FR" sz="3200" dirty="0" smtClean="0"/>
              <a:t>  ( tabagisme,</a:t>
            </a:r>
            <a:r>
              <a:rPr lang="fr-FR" sz="3200" dirty="0" err="1" smtClean="0"/>
              <a:t>alcoolisme,HTA</a:t>
            </a:r>
            <a:r>
              <a:rPr lang="fr-FR" sz="3200" dirty="0" smtClean="0"/>
              <a:t>)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 Absentéisme scolaire et travail</a:t>
            </a:r>
          </a:p>
          <a:p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 Surveillance de l’utilisation de certains médicaments </a:t>
            </a:r>
            <a:r>
              <a:rPr lang="fr-FR" sz="3200" dirty="0" err="1" smtClean="0"/>
              <a:t>pentamidine</a:t>
            </a:r>
            <a:r>
              <a:rPr lang="fr-FR" sz="3200" dirty="0" smtClean="0"/>
              <a:t> 1981 pour Sida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1142984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Médicament à usage restreint pour TRT des Pneumonies à </a:t>
            </a:r>
            <a:r>
              <a:rPr lang="fr-FR" sz="3200" dirty="0" err="1" smtClean="0"/>
              <a:t>pneumocystis</a:t>
            </a:r>
            <a:r>
              <a:rPr lang="fr-FR" sz="3200" dirty="0" smtClean="0"/>
              <a:t> </a:t>
            </a:r>
            <a:r>
              <a:rPr lang="fr-FR" sz="3200" dirty="0" err="1" smtClean="0"/>
              <a:t>Carini</a:t>
            </a:r>
            <a:endParaRPr lang="fr-FR" sz="3200" dirty="0" smtClean="0"/>
          </a:p>
          <a:p>
            <a:pPr algn="just"/>
            <a:endParaRPr lang="fr-FR" sz="3200" dirty="0"/>
          </a:p>
          <a:p>
            <a:pPr algn="just"/>
            <a:r>
              <a:rPr lang="fr-FR" sz="3200" dirty="0" smtClean="0"/>
              <a:t>La surveillance épidémiologique débouche sur le calcul de </a:t>
            </a:r>
            <a:r>
              <a:rPr lang="fr-FR" sz="3200" b="1" dirty="0" smtClean="0"/>
              <a:t>Taux </a:t>
            </a:r>
          </a:p>
          <a:p>
            <a:pPr algn="just"/>
            <a:r>
              <a:rPr lang="fr-FR" sz="3200" dirty="0" smtClean="0"/>
              <a:t>Il est important de se référer à un espace avec données démographiques afin que numérateur et dénominateur soient qualité équivalente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28596" y="1428736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Comment mettre en place un système  de surveillance</a:t>
            </a:r>
          </a:p>
          <a:p>
            <a:r>
              <a:rPr lang="fr-FR" sz="4800" dirty="0"/>
              <a:t> </a:t>
            </a:r>
            <a:r>
              <a:rPr lang="fr-FR" sz="4800" dirty="0" smtClean="0"/>
              <a:t>      épidémiologique?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1428736"/>
            <a:ext cx="800105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Trois grandes options pour le démarrage de la surveillance épidémiologique ?</a:t>
            </a:r>
          </a:p>
          <a:p>
            <a:endParaRPr lang="fr-FR" sz="2000" dirty="0" smtClean="0"/>
          </a:p>
          <a:p>
            <a:pPr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Surveillance est dite </a:t>
            </a:r>
            <a:r>
              <a:rPr lang="fr-FR" sz="3200" b="1" u="sng" dirty="0" smtClean="0"/>
              <a:t>passive</a:t>
            </a:r>
            <a:r>
              <a:rPr lang="fr-FR" sz="3200" dirty="0" smtClean="0"/>
              <a:t> si elle est exercée par les informateurs selon les règles préétablies et  sans que les autorités sanitaires responsables de la surveillance interviennent pour  obtenir directement les informations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00034" y="1142984"/>
            <a:ext cx="80010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3200" dirty="0" smtClean="0">
                <a:solidFill>
                  <a:srgbClr val="FF0000"/>
                </a:solidFill>
              </a:rPr>
              <a:t>  </a:t>
            </a:r>
            <a:r>
              <a:rPr lang="fr-FR" sz="3200" dirty="0" smtClean="0"/>
              <a:t>La Surveillance est qualifiée d’active </a:t>
            </a:r>
          </a:p>
          <a:p>
            <a:pPr algn="just"/>
            <a:r>
              <a:rPr lang="fr-FR" sz="3200" dirty="0"/>
              <a:t> </a:t>
            </a:r>
            <a:r>
              <a:rPr lang="fr-FR" sz="3200" dirty="0" smtClean="0"/>
              <a:t> Si elle initiée et suivie par les autorités sanitaires qui vont recueillir les informations elles même selon des </a:t>
            </a:r>
            <a:r>
              <a:rPr lang="fr-FR" sz="3200" dirty="0" err="1" smtClean="0"/>
              <a:t>régles</a:t>
            </a:r>
            <a:r>
              <a:rPr lang="fr-FR" sz="3200" dirty="0" smtClean="0"/>
              <a:t> fixés à l’avance 1fois/semaine 1:fois/mois</a:t>
            </a:r>
          </a:p>
          <a:p>
            <a:pPr algn="just"/>
            <a:endParaRPr lang="fr-FR" sz="32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Un cas intermédiaire semi Active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1285860"/>
            <a:ext cx="80010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s’agit d’un système de surveillance passive dans lequel tout informateur qui omis de se manifester dans les délais prévu est systématiquement </a:t>
            </a:r>
            <a:r>
              <a:rPr lang="fr-FR" sz="3200" dirty="0" err="1" smtClean="0"/>
              <a:t>récontacté</a:t>
            </a:r>
            <a:r>
              <a:rPr lang="fr-FR" sz="3200" dirty="0" smtClean="0"/>
              <a:t> </a:t>
            </a:r>
          </a:p>
          <a:p>
            <a:pPr algn="just"/>
            <a:endParaRPr lang="fr-FR" sz="3200" dirty="0" smtClean="0"/>
          </a:p>
          <a:p>
            <a:r>
              <a:rPr lang="fr-FR" sz="3200" dirty="0" smtClean="0"/>
              <a:t>Ou bien chaque cas déclaré fiait l’objet d’une investigation complémentaire à la recherche d’autres cas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7158" y="302359"/>
            <a:ext cx="835824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00" dirty="0" smtClean="0"/>
              <a:t>Conseils à ceux qui veulent </a:t>
            </a:r>
          </a:p>
          <a:p>
            <a:r>
              <a:rPr lang="fr-FR" sz="2700" dirty="0" smtClean="0"/>
              <a:t>Démarrer des activités de surveillance épidémiologique</a:t>
            </a:r>
          </a:p>
          <a:p>
            <a:endParaRPr lang="fr-FR" sz="2700" dirty="0"/>
          </a:p>
          <a:p>
            <a:pPr>
              <a:buFont typeface="Arial" pitchFamily="34" charset="0"/>
              <a:buChar char="•"/>
            </a:pPr>
            <a:r>
              <a:rPr lang="fr-FR" sz="2700" dirty="0" smtClean="0">
                <a:solidFill>
                  <a:srgbClr val="FF0000"/>
                </a:solidFill>
              </a:rPr>
              <a:t> </a:t>
            </a:r>
            <a:r>
              <a:rPr lang="fr-FR" sz="2700" dirty="0" smtClean="0"/>
              <a:t>Ne pas différer la mise en place d’un </a:t>
            </a:r>
            <a:r>
              <a:rPr lang="fr-FR" sz="2700" dirty="0" err="1" smtClean="0"/>
              <a:t>systéme</a:t>
            </a:r>
            <a:r>
              <a:rPr lang="fr-FR" sz="2700" dirty="0" smtClean="0"/>
              <a:t> de surveillance sous prétexte que les conditions optimales ne sont pas résumés.</a:t>
            </a:r>
          </a:p>
          <a:p>
            <a:pPr>
              <a:buFont typeface="Arial" pitchFamily="34" charset="0"/>
              <a:buChar char="•"/>
            </a:pPr>
            <a:endParaRPr lang="fr-FR" sz="2700" dirty="0"/>
          </a:p>
          <a:p>
            <a:pPr>
              <a:buFont typeface="Arial" pitchFamily="34" charset="0"/>
              <a:buChar char="•"/>
            </a:pPr>
            <a:r>
              <a:rPr lang="fr-FR" sz="2700" b="1" dirty="0" smtClean="0">
                <a:solidFill>
                  <a:srgbClr val="FF0000"/>
                </a:solidFill>
              </a:rPr>
              <a:t> </a:t>
            </a:r>
            <a:r>
              <a:rPr lang="fr-FR" sz="2700" dirty="0" smtClean="0"/>
              <a:t>Il faut créer le </a:t>
            </a:r>
            <a:r>
              <a:rPr lang="fr-FR" sz="2700" b="1" dirty="0" smtClean="0"/>
              <a:t>maximum de contact </a:t>
            </a:r>
            <a:r>
              <a:rPr lang="fr-FR" sz="2700" dirty="0" smtClean="0"/>
              <a:t>entre tous les acteurs et s’assurer qu’ils disposés à travailler ensemble ( inexistence de barrière  administratives ou hiérarchiques)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sz="2700" dirty="0" smtClean="0">
                <a:solidFill>
                  <a:srgbClr val="FF0000"/>
                </a:solidFill>
              </a:rPr>
              <a:t> </a:t>
            </a:r>
            <a:r>
              <a:rPr lang="fr-FR" sz="2700" dirty="0" smtClean="0"/>
              <a:t>Eviter de créer un </a:t>
            </a:r>
            <a:r>
              <a:rPr lang="fr-FR" sz="2700" dirty="0" err="1" smtClean="0"/>
              <a:t>systéme</a:t>
            </a:r>
            <a:r>
              <a:rPr lang="fr-FR" sz="2700" dirty="0" smtClean="0"/>
              <a:t> de surveillance nouveau dans sa structure et son fonctionnement Ex: MDO et SIDA</a:t>
            </a:r>
            <a:endParaRPr lang="fr-F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928670"/>
            <a:ext cx="83582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La description régulière des  données de surveillance épidémiologique en fonction du temps , du lieu et des caractéristiques individuelles est une première étape de l’analyse qu’il faut rapidement mettre en œuvre </a:t>
            </a:r>
          </a:p>
          <a:p>
            <a:pPr algn="just">
              <a:buFont typeface="Arial" pitchFamily="34" charset="0"/>
              <a:buChar char="•"/>
            </a:pPr>
            <a:endParaRPr lang="fr-FR" sz="3200" dirty="0"/>
          </a:p>
          <a:p>
            <a:pPr algn="just"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Prendre toutes les précautions nécessaires en informant            les autorités        compétentes </a:t>
            </a:r>
          </a:p>
          <a:p>
            <a:pPr algn="just"/>
            <a:r>
              <a:rPr lang="fr-FR" sz="3200" dirty="0" smtClean="0"/>
              <a:t>( réglementaire en vigueur)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928670"/>
            <a:ext cx="84296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C’est une étape capitale pour la survie du </a:t>
            </a:r>
            <a:r>
              <a:rPr lang="fr-FR" sz="3200" dirty="0" err="1" smtClean="0"/>
              <a:t>systéme</a:t>
            </a:r>
            <a:r>
              <a:rPr lang="fr-FR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fr-FR" sz="3200" dirty="0" smtClean="0"/>
          </a:p>
          <a:p>
            <a:pPr>
              <a:buFont typeface="Arial" pitchFamily="34" charset="0"/>
              <a:buChar char="•"/>
            </a:pP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L’adaptation du </a:t>
            </a:r>
            <a:r>
              <a:rPr lang="fr-FR" sz="3200" b="1" u="sng" dirty="0" smtClean="0"/>
              <a:t>Format </a:t>
            </a:r>
            <a:r>
              <a:rPr lang="fr-FR" sz="3200" dirty="0" smtClean="0"/>
              <a:t> de la Rétro Information  à sa cible est fondamentale: 2 </a:t>
            </a:r>
            <a:r>
              <a:rPr lang="fr-FR" sz="3200" b="1" u="sng" dirty="0" smtClean="0"/>
              <a:t>conseils</a:t>
            </a:r>
          </a:p>
          <a:p>
            <a:endParaRPr lang="fr-FR" sz="32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71538" y="928670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57158" y="1000108"/>
            <a:ext cx="82153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Faire paraitre régulièrement un bulletin à l’intervalles en fonction du problème surveille</a:t>
            </a:r>
          </a:p>
          <a:p>
            <a:endParaRPr lang="fr-FR" sz="3200" dirty="0"/>
          </a:p>
          <a:p>
            <a:r>
              <a:rPr lang="fr-FR" sz="3200" dirty="0" smtClean="0"/>
              <a:t>( hebdomadaire chaque décade , bimensuel ou mensuel Trimestriel Annuel)</a:t>
            </a:r>
          </a:p>
          <a:p>
            <a:endParaRPr lang="fr-FR" sz="3200" b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La mise en page doit être attirante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472" y="928670"/>
            <a:ext cx="800105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Définition de la surveillance épidémiologique</a:t>
            </a:r>
          </a:p>
          <a:p>
            <a:endParaRPr lang="fr-FR" dirty="0"/>
          </a:p>
          <a:p>
            <a:endParaRPr lang="fr-FR" dirty="0" smtClean="0"/>
          </a:p>
          <a:p>
            <a:pPr algn="r"/>
            <a:r>
              <a:rPr lang="fr-FR" sz="3200" dirty="0" smtClean="0"/>
              <a:t>Est celle de LANGMUR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1142984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C’est le processus de collecte de compilation et d’analyse des données ,ainsi que leur diffusion à l’ensemble de ceux qui ont besoin d’être </a:t>
            </a:r>
            <a:r>
              <a:rPr lang="fr-FR" sz="3200" dirty="0" err="1" smtClean="0"/>
              <a:t>infomrmés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dirty="0" smtClean="0"/>
              <a:t>           Cette définition s’appelle </a:t>
            </a:r>
          </a:p>
          <a:p>
            <a:r>
              <a:rPr lang="fr-FR" sz="3200" dirty="0" smtClean="0"/>
              <a:t>                </a:t>
            </a:r>
            <a:r>
              <a:rPr lang="fr-FR" sz="3200" b="1" dirty="0" smtClean="0"/>
              <a:t>3 commentaires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0034" y="857232"/>
            <a:ext cx="80724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La surveillance épidémiologique est un processus continu et systématique en opposition aux enquêtes ponctuelles </a:t>
            </a:r>
          </a:p>
          <a:p>
            <a:pPr algn="just"/>
            <a:endParaRPr lang="fr-FR" dirty="0" smtClean="0"/>
          </a:p>
          <a:p>
            <a:pPr algn="just">
              <a:buFont typeface="Arial" pitchFamily="34" charset="0"/>
              <a:buChar char="•"/>
            </a:pP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La rapidité du traitement de l’information et de la diffusion des </a:t>
            </a:r>
            <a:r>
              <a:rPr lang="fr-FR" sz="3200" dirty="0" err="1" smtClean="0"/>
              <a:t>résultas</a:t>
            </a:r>
            <a:r>
              <a:rPr lang="fr-FR" sz="3200" dirty="0" smtClean="0"/>
              <a:t> est indispensable au bon fonctionnement d’un </a:t>
            </a:r>
            <a:r>
              <a:rPr lang="fr-FR" sz="3200" dirty="0" err="1" smtClean="0"/>
              <a:t>systéme</a:t>
            </a:r>
            <a:r>
              <a:rPr lang="fr-FR" sz="3200" dirty="0" smtClean="0"/>
              <a:t> de surveillance épidémiologique</a:t>
            </a:r>
          </a:p>
          <a:p>
            <a:pPr algn="just"/>
            <a:endParaRPr lang="fr-FR" sz="20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3200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La finalité d’un </a:t>
            </a:r>
            <a:r>
              <a:rPr lang="fr-FR" sz="3200" dirty="0" err="1" smtClean="0"/>
              <a:t>systéme</a:t>
            </a:r>
            <a:r>
              <a:rPr lang="fr-FR" sz="3200" dirty="0" smtClean="0"/>
              <a:t> de surveillance est de fournir des informations servant à la prise de mesures  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472" y="1285860"/>
            <a:ext cx="785818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Ainsi la citation de </a:t>
            </a:r>
            <a:r>
              <a:rPr lang="fr-FR" sz="3200" i="1" dirty="0" err="1" smtClean="0"/>
              <a:t>Kostrzewski</a:t>
            </a:r>
            <a:endParaRPr lang="fr-FR" sz="3200" i="1" dirty="0" smtClean="0"/>
          </a:p>
          <a:p>
            <a:endParaRPr lang="fr-FR" dirty="0"/>
          </a:p>
          <a:p>
            <a:r>
              <a:rPr lang="fr-FR" sz="4800" dirty="0" smtClean="0"/>
              <a:t>«  </a:t>
            </a:r>
            <a:r>
              <a:rPr lang="fr-FR" sz="4800" b="1" dirty="0" smtClean="0"/>
              <a:t>La surveillance c’est  de l’information appelant l’action »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857232"/>
            <a:ext cx="79296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     </a:t>
            </a:r>
            <a:r>
              <a:rPr lang="fr-FR" sz="4800" b="1" dirty="0" smtClean="0"/>
              <a:t>Etablir un système </a:t>
            </a:r>
          </a:p>
          <a:p>
            <a:r>
              <a:rPr lang="fr-FR" sz="4800" b="1" dirty="0"/>
              <a:t> </a:t>
            </a:r>
            <a:r>
              <a:rPr lang="fr-FR" sz="4800" b="1" dirty="0" smtClean="0"/>
              <a:t>       de surveillance </a:t>
            </a:r>
          </a:p>
          <a:p>
            <a:endParaRPr lang="fr-FR" sz="4800" dirty="0" smtClean="0"/>
          </a:p>
          <a:p>
            <a:endParaRPr lang="fr-FR" sz="4800" dirty="0"/>
          </a:p>
          <a:p>
            <a:r>
              <a:rPr lang="fr-FR" sz="4800" dirty="0" smtClean="0"/>
              <a:t>Définition des objectifs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472" y="714356"/>
            <a:ext cx="785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 Avant de décider comment mettre en place un système de surveillance épidémiologique </a:t>
            </a:r>
          </a:p>
          <a:p>
            <a:pPr algn="just"/>
            <a:r>
              <a:rPr lang="fr-FR" sz="3200" dirty="0"/>
              <a:t> </a:t>
            </a:r>
            <a:r>
              <a:rPr lang="fr-FR" sz="3200" dirty="0" smtClean="0"/>
              <a:t>  </a:t>
            </a:r>
          </a:p>
          <a:p>
            <a:pPr algn="just"/>
            <a:r>
              <a:rPr lang="fr-FR" sz="3200" dirty="0"/>
              <a:t> </a:t>
            </a:r>
            <a:r>
              <a:rPr lang="fr-FR" sz="3200" dirty="0" smtClean="0"/>
              <a:t>      </a:t>
            </a:r>
            <a:r>
              <a:rPr lang="fr-FR" sz="3200" b="1" dirty="0" smtClean="0"/>
              <a:t>Il faut se demander comment</a:t>
            </a:r>
          </a:p>
          <a:p>
            <a:pPr algn="just"/>
            <a:r>
              <a:rPr lang="fr-FR" sz="3200" dirty="0" smtClean="0"/>
              <a:t>  </a:t>
            </a:r>
            <a:r>
              <a:rPr lang="fr-FR" sz="3200" b="1" dirty="0" smtClean="0"/>
              <a:t>Les Données recueillies seront</a:t>
            </a:r>
          </a:p>
          <a:p>
            <a:pPr algn="just"/>
            <a:r>
              <a:rPr lang="fr-FR" sz="3200" b="1" dirty="0" smtClean="0"/>
              <a:t>  utilisées et par qui</a:t>
            </a:r>
          </a:p>
          <a:p>
            <a:pPr algn="just"/>
            <a:endParaRPr lang="fr-FR" sz="3200" dirty="0"/>
          </a:p>
          <a:p>
            <a:pPr algn="just"/>
            <a:r>
              <a:rPr lang="fr-FR" sz="3200" dirty="0" smtClean="0"/>
              <a:t>          autrement dit définir les objectifs de la surveillance autour de 6 axes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85786" y="1071546"/>
            <a:ext cx="75009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Décrire un  problème de santé pour mieux le comprendre;</a:t>
            </a:r>
          </a:p>
          <a:p>
            <a:pPr algn="just"/>
            <a:endParaRPr lang="fr-FR" sz="32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Définir les priorités d’action;</a:t>
            </a:r>
          </a:p>
          <a:p>
            <a:pPr algn="just"/>
            <a:endParaRPr lang="fr-FR" sz="32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Déterminer les objectifs quantitatifs  de </a:t>
            </a:r>
            <a:r>
              <a:rPr lang="fr-FR" sz="3200" dirty="0" err="1" smtClean="0"/>
              <a:t>prévention,de</a:t>
            </a:r>
            <a:r>
              <a:rPr lang="fr-FR" sz="3200" dirty="0" smtClean="0"/>
              <a:t> lutte ou de </a:t>
            </a:r>
            <a:r>
              <a:rPr lang="fr-FR" sz="3200" dirty="0" err="1" smtClean="0"/>
              <a:t>contôle</a:t>
            </a:r>
            <a:r>
              <a:rPr lang="fr-FR" sz="3200" dirty="0" smtClean="0"/>
              <a:t>;</a:t>
            </a:r>
          </a:p>
          <a:p>
            <a:pPr algn="just"/>
            <a:endParaRPr lang="fr-FR" sz="32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 smtClean="0"/>
              <a:t>Choisir une stratégie d’action;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</TotalTime>
  <Words>867</Words>
  <Application>Microsoft Office PowerPoint</Application>
  <PresentationFormat>Affichage à l'écran (4:3)</PresentationFormat>
  <Paragraphs>143</Paragraphs>
  <Slides>29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</vt:vector>
  </TitlesOfParts>
  <Company>Windows 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XP</dc:creator>
  <cp:lastModifiedBy>degh_khal</cp:lastModifiedBy>
  <cp:revision>34</cp:revision>
  <dcterms:created xsi:type="dcterms:W3CDTF">2020-04-06T09:08:21Z</dcterms:created>
  <dcterms:modified xsi:type="dcterms:W3CDTF">2020-04-20T16:48:39Z</dcterms:modified>
</cp:coreProperties>
</file>