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67" r:id="rId11"/>
    <p:sldId id="268" r:id="rId12"/>
    <p:sldId id="269" r:id="rId13"/>
    <p:sldId id="271" r:id="rId14"/>
    <p:sldId id="272" r:id="rId15"/>
    <p:sldId id="285" r:id="rId16"/>
    <p:sldId id="286" r:id="rId17"/>
    <p:sldId id="287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4660"/>
  </p:normalViewPr>
  <p:slideViewPr>
    <p:cSldViewPr>
      <p:cViewPr varScale="1">
        <p:scale>
          <a:sx n="39" d="100"/>
          <a:sy n="39" d="100"/>
        </p:scale>
        <p:origin x="1332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2344096D-B65D-40B9-AF88-059A1643E0AD}" type="datetimeFigureOut">
              <a:rPr lang="fr-FR" smtClean="0"/>
              <a:pPr/>
              <a:t>11/04/2020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6A25FFC-8AAC-4BC0-AE58-E7249E04A45F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LES CEPHALEES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smtClean="0"/>
              <a:t>Dr.LOUANCHI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42480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DIAGNOSTIC ETIOLOGIQUE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sz="3600" dirty="0" smtClean="0"/>
              <a:t>       A/ LES CEPHALEES PRIMAIRES</a:t>
            </a:r>
            <a:endParaRPr lang="fr-FR" sz="3600" dirty="0"/>
          </a:p>
        </p:txBody>
      </p:sp>
    </p:spTree>
    <p:extLst>
      <p:ext uri="{BB962C8B-B14F-4D97-AF65-F5344CB8AC3E}">
        <p14:creationId xmlns:p14="http://schemas.microsoft.com/office/powerpoint/2010/main" val="79344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    LA MIGRAINE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fr-FR" dirty="0" smtClean="0"/>
              <a:t>Accès de céphalées hémi-</a:t>
            </a:r>
            <a:r>
              <a:rPr lang="fr-FR" dirty="0" err="1" smtClean="0"/>
              <a:t>cr</a:t>
            </a:r>
            <a:r>
              <a:rPr lang="fr-FR" dirty="0" err="1" smtClean="0">
                <a:latin typeface="Times New Roman"/>
                <a:cs typeface="Times New Roman"/>
              </a:rPr>
              <a:t>ȃ</a:t>
            </a:r>
            <a:r>
              <a:rPr lang="fr-FR" dirty="0" err="1" smtClean="0"/>
              <a:t>niennes</a:t>
            </a:r>
            <a:r>
              <a:rPr lang="fr-FR" dirty="0" smtClean="0"/>
              <a:t>, intermittents, séparés d’intervalles libres indolores.</a:t>
            </a:r>
          </a:p>
          <a:p>
            <a:r>
              <a:rPr lang="fr-FR" dirty="0" smtClean="0"/>
              <a:t>C’est le type de céphalées le + </a:t>
            </a:r>
            <a:r>
              <a:rPr lang="fr-FR" dirty="0" err="1" smtClean="0"/>
              <a:t>fqt</a:t>
            </a:r>
            <a:endParaRPr lang="fr-FR" dirty="0" smtClean="0"/>
          </a:p>
          <a:p>
            <a:r>
              <a:rPr lang="fr-FR" dirty="0" smtClean="0"/>
              <a:t>on distingue: migraine sans aura / migraine avec aura</a:t>
            </a:r>
          </a:p>
          <a:p>
            <a:pPr marL="0" indent="0">
              <a:buNone/>
            </a:pPr>
            <a:endParaRPr lang="fr-FR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b="1" u="sng" dirty="0" smtClean="0">
                <a:solidFill>
                  <a:schemeClr val="tx2"/>
                </a:solidFill>
              </a:rPr>
              <a:t>A- MIGRAINE SANS AURA:</a:t>
            </a:r>
          </a:p>
          <a:p>
            <a:pPr marL="0" indent="0">
              <a:buNone/>
            </a:pPr>
            <a:r>
              <a:rPr lang="fr-FR" dirty="0" smtClean="0"/>
              <a:t>-c’est la + </a:t>
            </a:r>
            <a:r>
              <a:rPr lang="fr-FR" dirty="0" err="1" smtClean="0"/>
              <a:t>fqte</a:t>
            </a:r>
            <a:r>
              <a:rPr lang="fr-FR" dirty="0" smtClean="0"/>
              <a:t>, évolue en crises totalement régressives</a:t>
            </a:r>
          </a:p>
          <a:p>
            <a:pPr marL="0" indent="0">
              <a:buNone/>
            </a:pPr>
            <a:r>
              <a:rPr lang="fr-FR" dirty="0" smtClean="0"/>
              <a:t>-le </a:t>
            </a:r>
            <a:r>
              <a:rPr lang="fr-FR" dirty="0" err="1" smtClean="0"/>
              <a:t>dgc</a:t>
            </a:r>
            <a:r>
              <a:rPr lang="fr-FR" dirty="0" smtClean="0"/>
              <a:t> est souvent porté entre les crises par l’interrogatoire</a:t>
            </a:r>
          </a:p>
          <a:p>
            <a:r>
              <a:rPr lang="fr-FR" b="1" i="1" u="sng" dirty="0" smtClean="0"/>
              <a:t>Les prodromes:</a:t>
            </a:r>
            <a:r>
              <a:rPr lang="fr-FR" b="1" dirty="0" smtClean="0"/>
              <a:t> </a:t>
            </a:r>
            <a:r>
              <a:rPr lang="fr-FR" dirty="0" smtClean="0"/>
              <a:t>précèdent de </a:t>
            </a:r>
            <a:r>
              <a:rPr lang="fr-FR" dirty="0" err="1" smtClean="0"/>
              <a:t>qq</a:t>
            </a:r>
            <a:r>
              <a:rPr lang="fr-FR" dirty="0" smtClean="0"/>
              <a:t> heures les céphalées, diffèrent d’un patient à un autre: fatigue, somnolence, troubles de l’humeur….</a:t>
            </a:r>
          </a:p>
          <a:p>
            <a:r>
              <a:rPr lang="fr-FR" b="1" i="1" u="sng" dirty="0" smtClean="0"/>
              <a:t>La céphalée:</a:t>
            </a:r>
          </a:p>
          <a:p>
            <a:pPr marL="0" indent="0">
              <a:buNone/>
            </a:pPr>
            <a:r>
              <a:rPr lang="fr-FR" dirty="0" smtClean="0"/>
              <a:t>-s’installe </a:t>
            </a:r>
            <a:r>
              <a:rPr lang="fr-FR" dirty="0" err="1" smtClean="0"/>
              <a:t>prog</a:t>
            </a:r>
            <a:r>
              <a:rPr lang="fr-FR" dirty="0" smtClean="0"/>
              <a:t>, atteint son max en 02-04 h, disparait souvent au sommeil</a:t>
            </a:r>
          </a:p>
          <a:p>
            <a:pPr marL="0" indent="0">
              <a:buNone/>
            </a:pPr>
            <a:r>
              <a:rPr lang="fr-FR" dirty="0" smtClean="0"/>
              <a:t>-unilatérale à bascule, Px diffuse d’emblé ou secondairement</a:t>
            </a:r>
          </a:p>
          <a:p>
            <a:pPr marL="0" indent="0">
              <a:buNone/>
            </a:pPr>
            <a:r>
              <a:rPr lang="fr-FR" dirty="0" smtClean="0"/>
              <a:t>-se situe le plus souvent dans la région </a:t>
            </a:r>
            <a:r>
              <a:rPr lang="fr-FR" dirty="0" err="1" smtClean="0"/>
              <a:t>fronto</a:t>
            </a:r>
            <a:r>
              <a:rPr lang="fr-FR" dirty="0" smtClean="0"/>
              <a:t>-temporale</a:t>
            </a:r>
          </a:p>
          <a:p>
            <a:pPr marL="0" indent="0">
              <a:buNone/>
            </a:pPr>
            <a:r>
              <a:rPr lang="fr-FR" dirty="0" smtClean="0"/>
              <a:t>-caractère pulsatile</a:t>
            </a:r>
          </a:p>
          <a:p>
            <a:pPr marL="0" indent="0">
              <a:buNone/>
            </a:pPr>
            <a:r>
              <a:rPr lang="fr-FR" dirty="0" smtClean="0"/>
              <a:t>-intensité et </a:t>
            </a:r>
            <a:r>
              <a:rPr lang="fr-FR" dirty="0" err="1" smtClean="0"/>
              <a:t>fqce</a:t>
            </a:r>
            <a:r>
              <a:rPr lang="fr-FR" dirty="0" smtClean="0"/>
              <a:t> des crises variables même chez le même sujet</a:t>
            </a:r>
          </a:p>
          <a:p>
            <a:pPr marL="0" indent="0">
              <a:buNone/>
            </a:pPr>
            <a:r>
              <a:rPr lang="fr-FR" dirty="0" smtClean="0"/>
              <a:t>-l’ex neurologique entre les crise est NL</a:t>
            </a:r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                  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0940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b="1" i="1" u="sng" dirty="0" err="1" smtClean="0"/>
              <a:t>Fact</a:t>
            </a:r>
            <a:r>
              <a:rPr lang="fr-FR" b="1" i="1" u="sng" dirty="0" smtClean="0"/>
              <a:t> déclenchant: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fact</a:t>
            </a:r>
            <a:r>
              <a:rPr lang="fr-FR" dirty="0" smtClean="0"/>
              <a:t> psychologiques: stress, émotion, anxiété</a:t>
            </a:r>
          </a:p>
          <a:p>
            <a:pPr marL="0" indent="0">
              <a:buNone/>
            </a:pPr>
            <a:r>
              <a:rPr lang="fr-FR" dirty="0" smtClean="0"/>
              <a:t>-modification du rythme de vie: vacances, voyages…</a:t>
            </a:r>
          </a:p>
          <a:p>
            <a:pPr marL="0" indent="0">
              <a:buNone/>
            </a:pPr>
            <a:r>
              <a:rPr lang="fr-FR" dirty="0" smtClean="0"/>
              <a:t>-certains aliments: chocolat, </a:t>
            </a:r>
            <a:r>
              <a:rPr lang="fr-FR" dirty="0" err="1" smtClean="0"/>
              <a:t>araumes</a:t>
            </a:r>
            <a:r>
              <a:rPr lang="fr-FR" dirty="0" smtClean="0"/>
              <a:t>, alcool…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fact</a:t>
            </a:r>
            <a:r>
              <a:rPr lang="fr-FR" dirty="0" smtClean="0"/>
              <a:t> hormonaux: règles, contraception orale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fact</a:t>
            </a:r>
            <a:r>
              <a:rPr lang="fr-FR" dirty="0" smtClean="0"/>
              <a:t> climatique, sensoriels…</a:t>
            </a:r>
          </a:p>
          <a:p>
            <a:pPr marL="0" indent="0">
              <a:buNone/>
            </a:pPr>
            <a:endParaRPr lang="fr-FR" dirty="0" smtClean="0"/>
          </a:p>
          <a:p>
            <a:r>
              <a:rPr lang="fr-FR" b="1" i="1" u="sng" dirty="0" err="1" smtClean="0"/>
              <a:t>Fact</a:t>
            </a:r>
            <a:r>
              <a:rPr lang="fr-FR" b="1" i="1" u="sng" dirty="0" smtClean="0"/>
              <a:t> aggravant: </a:t>
            </a:r>
            <a:r>
              <a:rPr lang="fr-FR" dirty="0" smtClean="0"/>
              <a:t> mouvement de la tête, toux, effort physique</a:t>
            </a:r>
          </a:p>
          <a:p>
            <a:endParaRPr lang="fr-FR" dirty="0" smtClean="0"/>
          </a:p>
          <a:p>
            <a:r>
              <a:rPr lang="fr-FR" b="1" i="1" u="sng" dirty="0" err="1" smtClean="0"/>
              <a:t>Fact</a:t>
            </a:r>
            <a:r>
              <a:rPr lang="fr-FR" b="1" i="1" u="sng" dirty="0" smtClean="0"/>
              <a:t> </a:t>
            </a:r>
            <a:r>
              <a:rPr lang="fr-FR" b="1" u="sng" dirty="0" smtClean="0"/>
              <a:t>sédatifs</a:t>
            </a:r>
            <a:r>
              <a:rPr lang="fr-FR" dirty="0" smtClean="0"/>
              <a:t>: repos, fermeture des yeux dans un endroit calme et obscure</a:t>
            </a:r>
          </a:p>
          <a:p>
            <a:endParaRPr lang="fr-FR" dirty="0" smtClean="0"/>
          </a:p>
          <a:p>
            <a:r>
              <a:rPr lang="fr-FR" b="1" i="1" u="sng" dirty="0" smtClean="0"/>
              <a:t>Signes associés:</a:t>
            </a:r>
          </a:p>
          <a:p>
            <a:pPr marL="0" indent="0">
              <a:buNone/>
            </a:pPr>
            <a:r>
              <a:rPr lang="fr-FR" dirty="0" smtClean="0"/>
              <a:t>-Nausées, </a:t>
            </a:r>
            <a:r>
              <a:rPr lang="fr-FR" dirty="0" err="1" smtClean="0"/>
              <a:t>vssm</a:t>
            </a:r>
            <a:r>
              <a:rPr lang="fr-FR" dirty="0" smtClean="0"/>
              <a:t>. Les troubles digestifs peuvent être au 1</a:t>
            </a:r>
            <a:r>
              <a:rPr lang="fr-FR" baseline="30000" dirty="0" smtClean="0"/>
              <a:t>er</a:t>
            </a:r>
            <a:r>
              <a:rPr lang="fr-FR" dirty="0" smtClean="0"/>
              <a:t> plan </a:t>
            </a:r>
            <a:r>
              <a:rPr lang="fr-FR" dirty="0" err="1" smtClean="0"/>
              <a:t>stt</a:t>
            </a:r>
            <a:r>
              <a:rPr lang="fr-FR" dirty="0" smtClean="0"/>
              <a:t> chez l’ENF</a:t>
            </a:r>
          </a:p>
          <a:p>
            <a:pPr marL="0" indent="0">
              <a:buNone/>
            </a:pPr>
            <a:r>
              <a:rPr lang="fr-FR" dirty="0" smtClean="0"/>
              <a:t>-photophobie, phono phobie</a:t>
            </a:r>
          </a:p>
          <a:p>
            <a:pPr marL="0" indent="0">
              <a:buNone/>
            </a:pPr>
            <a:r>
              <a:rPr lang="fr-FR" dirty="0" smtClean="0"/>
              <a:t>-pâleur du visage, hypotension orthostatique, impression d’instabilité</a:t>
            </a:r>
          </a:p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898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988840"/>
            <a:ext cx="70567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b="1" u="sng" dirty="0" smtClean="0">
                <a:solidFill>
                  <a:schemeClr val="tx2"/>
                </a:solidFill>
              </a:rPr>
              <a:t>B-MIGRAINE AVEC AURA:</a:t>
            </a:r>
            <a:endParaRPr lang="fr-FR" sz="1600" b="1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sz="1600" b="1" dirty="0" smtClean="0"/>
              <a:t>-L’aura est </a:t>
            </a:r>
            <a:r>
              <a:rPr lang="fr-FR" sz="1600" dirty="0"/>
              <a:t>l’ensemble des manifestations neurologiques stéréotypes témoignant d’un dysfonctionnement neurologique (du cortex ou du tronc cérébral), survenant par crises, </a:t>
            </a:r>
            <a:r>
              <a:rPr lang="fr-FR" sz="1600" dirty="0" smtClean="0"/>
              <a:t>précédant le plus souvent </a:t>
            </a:r>
            <a:r>
              <a:rPr lang="fr-FR" sz="1600" dirty="0"/>
              <a:t>la céphalée et totalement réversibles </a:t>
            </a:r>
          </a:p>
          <a:p>
            <a:pPr marL="0" indent="0">
              <a:buNone/>
            </a:pPr>
            <a:r>
              <a:rPr lang="fr-FR" sz="1600" b="1" dirty="0" smtClean="0"/>
              <a:t>-Les </a:t>
            </a:r>
            <a:r>
              <a:rPr lang="fr-FR" sz="1600" b="1" dirty="0"/>
              <a:t>caractères de la céphalée ne sont pas déterminants</a:t>
            </a:r>
          </a:p>
          <a:p>
            <a:r>
              <a:rPr lang="fr-FR" sz="1600" dirty="0" smtClean="0"/>
              <a:t>L’aura</a:t>
            </a:r>
            <a:r>
              <a:rPr lang="fr-FR" sz="1600" dirty="0"/>
              <a:t>:</a:t>
            </a:r>
          </a:p>
          <a:p>
            <a:pPr marL="0" indent="0">
              <a:buNone/>
            </a:pPr>
            <a:r>
              <a:rPr lang="fr-FR" sz="1600" dirty="0"/>
              <a:t>m</a:t>
            </a:r>
            <a:r>
              <a:rPr lang="fr-FR" sz="1600" dirty="0" smtClean="0"/>
              <a:t>ode d’installation: progressif lent, se </a:t>
            </a:r>
            <a:r>
              <a:rPr lang="fr-FR" sz="1600" dirty="0"/>
              <a:t>développe graduellement </a:t>
            </a:r>
            <a:r>
              <a:rPr lang="fr-FR" sz="1600" dirty="0" smtClean="0"/>
              <a:t> sur plus de 04 min</a:t>
            </a:r>
            <a:r>
              <a:rPr lang="fr-FR" sz="1600" dirty="0"/>
              <a:t>, </a:t>
            </a:r>
            <a:r>
              <a:rPr lang="fr-FR" sz="1600" dirty="0" smtClean="0"/>
              <a:t>et dure moins de 60 min.</a:t>
            </a:r>
            <a:endParaRPr lang="fr-FR" sz="1600" dirty="0"/>
          </a:p>
          <a:p>
            <a:r>
              <a:rPr lang="fr-FR" sz="1600" dirty="0" smtClean="0"/>
              <a:t>la </a:t>
            </a:r>
            <a:r>
              <a:rPr lang="fr-FR" sz="1600" dirty="0"/>
              <a:t>céphalée </a:t>
            </a:r>
            <a:r>
              <a:rPr lang="fr-FR" sz="1600" dirty="0" smtClean="0"/>
              <a:t>: </a:t>
            </a:r>
          </a:p>
          <a:p>
            <a:pPr marL="0" indent="0">
              <a:buNone/>
            </a:pPr>
            <a:r>
              <a:rPr lang="fr-FR" sz="1600" dirty="0" smtClean="0"/>
              <a:t>s’installe </a:t>
            </a:r>
            <a:r>
              <a:rPr lang="fr-FR" sz="1600" dirty="0"/>
              <a:t>après la disparition de </a:t>
            </a:r>
            <a:r>
              <a:rPr lang="fr-FR" sz="1600" dirty="0" smtClean="0"/>
              <a:t>l’aura, après </a:t>
            </a:r>
            <a:r>
              <a:rPr lang="fr-FR" sz="1600" dirty="0"/>
              <a:t>un intervalle libre inférieur à </a:t>
            </a:r>
            <a:r>
              <a:rPr lang="fr-FR" sz="1600" dirty="0" smtClean="0"/>
              <a:t>60 min </a:t>
            </a:r>
            <a:r>
              <a:rPr lang="fr-FR" sz="1600" dirty="0"/>
              <a:t>(rarement en même temps ou avant</a:t>
            </a:r>
            <a:r>
              <a:rPr lang="fr-FR" sz="1600" dirty="0" smtClean="0"/>
              <a:t>).</a:t>
            </a:r>
          </a:p>
          <a:p>
            <a:pPr marL="0" indent="0">
              <a:buNone/>
            </a:pPr>
            <a:r>
              <a:rPr lang="fr-FR" sz="1600" dirty="0" smtClean="0"/>
              <a:t>-</a:t>
            </a:r>
            <a:r>
              <a:rPr lang="fr-FR" sz="1600" b="1" dirty="0"/>
              <a:t>P</a:t>
            </a:r>
            <a:r>
              <a:rPr lang="fr-FR" sz="1600" b="1" dirty="0" smtClean="0"/>
              <a:t>lusieurs types d’aura</a:t>
            </a:r>
            <a:r>
              <a:rPr lang="fr-FR" sz="1600" dirty="0" smtClean="0"/>
              <a:t>: aura visuelle, sensitive, sensorielle et motrice</a:t>
            </a:r>
            <a:endParaRPr lang="fr-FR" sz="1600" dirty="0"/>
          </a:p>
          <a:p>
            <a:pPr marL="0" indent="0">
              <a:buNone/>
            </a:pPr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145734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988840"/>
            <a:ext cx="70567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b="1" i="1" u="sng" dirty="0" smtClean="0">
                <a:solidFill>
                  <a:schemeClr val="tx2"/>
                </a:solidFill>
              </a:rPr>
              <a:t>C- COMPLICATIONS:</a:t>
            </a:r>
          </a:p>
          <a:p>
            <a:r>
              <a:rPr lang="fr-FR" sz="1800" b="1" dirty="0" smtClean="0"/>
              <a:t>Etat de mal migraineux</a:t>
            </a:r>
            <a:r>
              <a:rPr lang="fr-FR" sz="1800" dirty="0" smtClean="0"/>
              <a:t>: les crises céphalalgiques dépassent 72h malgré le TRT </a:t>
            </a:r>
          </a:p>
          <a:p>
            <a:r>
              <a:rPr lang="fr-FR" sz="1800" b="1" dirty="0" smtClean="0"/>
              <a:t>Infarctus migraineux: </a:t>
            </a:r>
            <a:r>
              <a:rPr lang="fr-FR" sz="1800" dirty="0" err="1" smtClean="0"/>
              <a:t>trés</a:t>
            </a:r>
            <a:r>
              <a:rPr lang="fr-FR" sz="1800" dirty="0" smtClean="0"/>
              <a:t> rare, la relation cause à effet est mal établie</a:t>
            </a:r>
          </a:p>
          <a:p>
            <a:pPr marL="0" indent="0">
              <a:buNone/>
            </a:pPr>
            <a:endParaRPr lang="fr-FR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186193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i="1" u="sng" dirty="0"/>
              <a:t>D-TRAITEMENT:</a:t>
            </a:r>
            <a:endParaRPr lang="fr-FR" dirty="0"/>
          </a:p>
          <a:p>
            <a:pPr marL="0" indent="0">
              <a:buNone/>
            </a:pPr>
            <a:r>
              <a:rPr lang="fr-FR" b="1" u="sng" dirty="0"/>
              <a:t>1-TRT de la </a:t>
            </a:r>
            <a:r>
              <a:rPr lang="fr-FR" b="1" u="sng" dirty="0" smtClean="0"/>
              <a:t>crise</a:t>
            </a:r>
            <a:r>
              <a:rPr lang="fr-FR" u="sng" dirty="0" smtClean="0"/>
              <a:t>: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La mise en route d’un TRT respecte une certaine hiérarchie dans leur application: antalgiques et AINS, puis dérivés de l’ergot de seigle par voie orale, par voie parentérale et en fin les </a:t>
            </a:r>
            <a:r>
              <a:rPr lang="fr-FR" dirty="0" err="1" smtClean="0"/>
              <a:t>triptans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       </a:t>
            </a:r>
            <a:r>
              <a:rPr lang="fr-FR" b="1" dirty="0" err="1" smtClean="0"/>
              <a:t>A-Non</a:t>
            </a:r>
            <a:r>
              <a:rPr lang="fr-FR" b="1" dirty="0" smtClean="0"/>
              <a:t> </a:t>
            </a:r>
            <a:r>
              <a:rPr lang="fr-FR" b="1" dirty="0"/>
              <a:t>spécifiques</a:t>
            </a:r>
            <a:r>
              <a:rPr lang="fr-FR" dirty="0"/>
              <a:t> : </a:t>
            </a:r>
          </a:p>
          <a:p>
            <a:r>
              <a:rPr lang="fr-FR" dirty="0"/>
              <a:t>Antalgiques et AINS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smtClean="0"/>
              <a:t>       B-Spécifiques </a:t>
            </a:r>
            <a:r>
              <a:rPr lang="fr-FR" dirty="0"/>
              <a:t>: </a:t>
            </a:r>
          </a:p>
          <a:p>
            <a:pPr marL="0" lvl="0" indent="0">
              <a:buNone/>
            </a:pPr>
            <a:r>
              <a:rPr lang="fr-FR" b="1" dirty="0"/>
              <a:t>Les dérivés de l’ergot de seigle :</a:t>
            </a:r>
            <a:endParaRPr lang="fr-FR" dirty="0"/>
          </a:p>
          <a:p>
            <a:pPr marL="0" indent="0">
              <a:buNone/>
            </a:pPr>
            <a:r>
              <a:rPr lang="fr-FR" b="1" dirty="0"/>
              <a:t>-Tartrate d’ergotamine : </a:t>
            </a:r>
            <a:r>
              <a:rPr lang="fr-FR" dirty="0"/>
              <a:t>par voie orale ou rectale.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04091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Gynergene</a:t>
            </a:r>
            <a:r>
              <a:rPr lang="fr-FR" dirty="0"/>
              <a:t> </a:t>
            </a:r>
            <a:r>
              <a:rPr lang="fr-FR" dirty="0" err="1"/>
              <a:t>cafeiné</a:t>
            </a:r>
            <a:r>
              <a:rPr lang="fr-FR" dirty="0"/>
              <a:t> : </a:t>
            </a:r>
            <a:r>
              <a:rPr lang="fr-FR" dirty="0" err="1"/>
              <a:t>cp</a:t>
            </a:r>
            <a:r>
              <a:rPr lang="fr-FR" dirty="0"/>
              <a:t> 8mg : 1-2 </a:t>
            </a:r>
            <a:r>
              <a:rPr lang="fr-FR" dirty="0" err="1"/>
              <a:t>cp</a:t>
            </a:r>
            <a:r>
              <a:rPr lang="fr-FR" dirty="0"/>
              <a:t>/j, max : 4cp/j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</a:t>
            </a:r>
            <a:r>
              <a:rPr lang="fr-FR" b="1" dirty="0" err="1"/>
              <a:t>Dihydro</a:t>
            </a:r>
            <a:r>
              <a:rPr lang="fr-FR" b="1" dirty="0"/>
              <a:t>-ergotamine : </a:t>
            </a:r>
            <a:endParaRPr lang="fr-FR" dirty="0"/>
          </a:p>
          <a:p>
            <a:r>
              <a:rPr lang="en-US" dirty="0"/>
              <a:t>Spray nasal: 1 ml = 1mg</a:t>
            </a:r>
            <a:endParaRPr lang="fr-FR" dirty="0"/>
          </a:p>
          <a:p>
            <a:r>
              <a:rPr lang="en-US" dirty="0"/>
              <a:t>DHE </a:t>
            </a:r>
            <a:r>
              <a:rPr lang="en-US" dirty="0" err="1"/>
              <a:t>inj</a:t>
            </a:r>
            <a:r>
              <a:rPr lang="en-US" dirty="0"/>
              <a:t> S/C </a:t>
            </a:r>
            <a:endParaRPr lang="en-US" dirty="0" smtClean="0"/>
          </a:p>
          <a:p>
            <a:pPr mar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en-US" b="1" dirty="0" smtClean="0"/>
              <a:t>-Les </a:t>
            </a:r>
            <a:r>
              <a:rPr lang="en-US" b="1" dirty="0" err="1"/>
              <a:t>triptans</a:t>
            </a:r>
            <a:r>
              <a:rPr lang="en-US" b="1" dirty="0"/>
              <a:t>:</a:t>
            </a:r>
            <a:endParaRPr lang="fr-FR" dirty="0"/>
          </a:p>
          <a:p>
            <a:r>
              <a:rPr lang="fr-FR" dirty="0" err="1" smtClean="0"/>
              <a:t>Imigrane</a:t>
            </a:r>
            <a:r>
              <a:rPr lang="fr-FR" b="1" dirty="0"/>
              <a:t>: </a:t>
            </a:r>
            <a:r>
              <a:rPr lang="fr-FR" dirty="0" err="1"/>
              <a:t>cp</a:t>
            </a:r>
            <a:r>
              <a:rPr lang="fr-FR" dirty="0"/>
              <a:t> 50 mg: 1-2 </a:t>
            </a:r>
            <a:r>
              <a:rPr lang="fr-FR" dirty="0" err="1"/>
              <a:t>cp</a:t>
            </a:r>
            <a:r>
              <a:rPr lang="fr-FR" dirty="0"/>
              <a:t>/j</a:t>
            </a:r>
          </a:p>
          <a:p>
            <a:r>
              <a:rPr lang="fr-FR" dirty="0" err="1" smtClean="0"/>
              <a:t>Sumatriptan</a:t>
            </a:r>
            <a:r>
              <a:rPr lang="fr-FR" dirty="0"/>
              <a:t>: </a:t>
            </a:r>
            <a:r>
              <a:rPr lang="fr-FR" dirty="0" err="1"/>
              <a:t>inj</a:t>
            </a:r>
            <a:r>
              <a:rPr lang="fr-FR" dirty="0"/>
              <a:t> ou </a:t>
            </a:r>
            <a:r>
              <a:rPr lang="fr-FR" dirty="0" err="1"/>
              <a:t>peros</a:t>
            </a:r>
            <a:r>
              <a:rPr lang="fr-FR" dirty="0"/>
              <a:t>, </a:t>
            </a:r>
            <a:r>
              <a:rPr lang="fr-FR" dirty="0" err="1"/>
              <a:t>trés</a:t>
            </a:r>
            <a:r>
              <a:rPr lang="fr-FR" dirty="0"/>
              <a:t> couteux</a:t>
            </a:r>
          </a:p>
          <a:p>
            <a:r>
              <a:rPr lang="fr-FR" dirty="0" err="1" smtClean="0"/>
              <a:t>Zonitriptan</a:t>
            </a:r>
            <a:r>
              <a:rPr lang="fr-FR" dirty="0"/>
              <a:t>  / </a:t>
            </a:r>
            <a:r>
              <a:rPr lang="fr-FR" dirty="0" err="1"/>
              <a:t>Naratriptan</a:t>
            </a:r>
            <a:r>
              <a:rPr lang="fr-FR" dirty="0"/>
              <a:t> : </a:t>
            </a:r>
            <a:r>
              <a:rPr lang="fr-FR" dirty="0" err="1"/>
              <a:t>cp</a:t>
            </a:r>
            <a:r>
              <a:rPr lang="fr-FR" dirty="0"/>
              <a:t> 2.5 mg : 1cp/j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5025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u="sng" dirty="0"/>
              <a:t>2- TRT de fond :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-DHE, antidépresseurs, antiépileptiques, anti-</a:t>
            </a:r>
            <a:r>
              <a:rPr lang="fr-FR" dirty="0" err="1"/>
              <a:t>serotoninergiques</a:t>
            </a:r>
            <a:r>
              <a:rPr lang="fr-FR" dirty="0"/>
              <a:t>, B-bloquants…</a:t>
            </a:r>
          </a:p>
          <a:p>
            <a:pPr marL="0" indent="0">
              <a:buNone/>
            </a:pPr>
            <a:r>
              <a:rPr lang="fr-FR" dirty="0"/>
              <a:t>-Hygiène de vie : gestion de stress, relaxation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u="sng" dirty="0"/>
              <a:t>3- TRT de l’état de mal </a:t>
            </a:r>
            <a:r>
              <a:rPr lang="fr-FR" b="1" u="sng" dirty="0" smtClean="0"/>
              <a:t>migraineux</a:t>
            </a:r>
            <a:r>
              <a:rPr lang="fr-FR" b="1" u="sng" dirty="0"/>
              <a:t> :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-Hospitalisation et arrêt de tout TRT.</a:t>
            </a:r>
          </a:p>
          <a:p>
            <a:pPr marL="0" indent="0">
              <a:buNone/>
            </a:pPr>
            <a:r>
              <a:rPr lang="fr-FR" dirty="0"/>
              <a:t>-TRT par voie parentérale : réhydratation, </a:t>
            </a:r>
            <a:r>
              <a:rPr lang="fr-FR" dirty="0" err="1"/>
              <a:t>Primperon</a:t>
            </a:r>
            <a:r>
              <a:rPr lang="fr-FR" dirty="0"/>
              <a:t> IV, </a:t>
            </a:r>
            <a:r>
              <a:rPr lang="fr-FR" dirty="0" err="1"/>
              <a:t>Laroxyl</a:t>
            </a:r>
            <a:r>
              <a:rPr lang="fr-FR" dirty="0"/>
              <a:t> </a:t>
            </a:r>
            <a:r>
              <a:rPr lang="fr-FR" dirty="0" err="1"/>
              <a:t>inj</a:t>
            </a:r>
            <a:r>
              <a:rPr lang="fr-FR" dirty="0"/>
              <a:t> (1amp en IV jusqu’à 3 </a:t>
            </a:r>
            <a:r>
              <a:rPr lang="fr-FR" dirty="0" err="1"/>
              <a:t>amp</a:t>
            </a:r>
            <a:r>
              <a:rPr lang="fr-FR" dirty="0"/>
              <a:t>/j) et soutien psychologique.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352522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CEPHALEES DE TENSION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 smtClean="0"/>
              <a:t>-Représentent</a:t>
            </a:r>
            <a:r>
              <a:rPr lang="fr-FR" dirty="0"/>
              <a:t>, avec la migraine, les formes </a:t>
            </a:r>
            <a:r>
              <a:rPr lang="fr-FR" dirty="0" smtClean="0"/>
              <a:t>les </a:t>
            </a:r>
            <a:r>
              <a:rPr lang="fr-FR" dirty="0"/>
              <a:t>plus fréquentes des céphalées </a:t>
            </a:r>
            <a:r>
              <a:rPr lang="fr-FR" dirty="0" smtClean="0"/>
              <a:t>essentielles.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-le terme </a:t>
            </a:r>
            <a:r>
              <a:rPr lang="fr-FR" b="1" i="1" dirty="0"/>
              <a:t>'’tension’’ </a:t>
            </a:r>
            <a:r>
              <a:rPr lang="fr-FR" dirty="0"/>
              <a:t>fait référence à la tension psychologique qui les sous-tend et à</a:t>
            </a:r>
          </a:p>
          <a:p>
            <a:pPr marL="0" indent="0">
              <a:buNone/>
            </a:pPr>
            <a:r>
              <a:rPr lang="fr-FR" dirty="0"/>
              <a:t>la tension des masses musculaires qui les accompagnent.</a:t>
            </a:r>
          </a:p>
          <a:p>
            <a:pPr marL="0" indent="0">
              <a:buNone/>
            </a:pPr>
            <a:r>
              <a:rPr lang="fr-FR" dirty="0"/>
              <a:t>-</a:t>
            </a:r>
            <a:r>
              <a:rPr lang="fr-FR" b="1" dirty="0"/>
              <a:t>l’IHS définit les CT </a:t>
            </a:r>
            <a:r>
              <a:rPr lang="fr-FR" dirty="0"/>
              <a:t>comme des céphalées souvent bilatérales, à type de pression,</a:t>
            </a:r>
          </a:p>
          <a:p>
            <a:pPr marL="0" indent="0">
              <a:buNone/>
            </a:pPr>
            <a:r>
              <a:rPr lang="fr-FR" dirty="0"/>
              <a:t>d’intensité légère à modérée, non accentuées par l’activité physique, et rarement</a:t>
            </a:r>
          </a:p>
          <a:p>
            <a:pPr marL="0" indent="0">
              <a:buNone/>
            </a:pPr>
            <a:r>
              <a:rPr lang="fr-FR" dirty="0"/>
              <a:t>accompagnées de symptômes tels que nausées, </a:t>
            </a:r>
            <a:r>
              <a:rPr lang="fr-FR" dirty="0" smtClean="0"/>
              <a:t>phono phobie </a:t>
            </a:r>
            <a:r>
              <a:rPr lang="fr-FR" dirty="0"/>
              <a:t>ou </a:t>
            </a:r>
            <a:r>
              <a:rPr lang="fr-FR" dirty="0" smtClean="0"/>
              <a:t>photophobie.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siège:</a:t>
            </a:r>
            <a:r>
              <a:rPr lang="fr-FR" dirty="0" smtClean="0"/>
              <a:t> diffuse en casque, localisées bilatérales ou unilatérales souvent en occipital ou </a:t>
            </a:r>
            <a:r>
              <a:rPr lang="fr-FR" dirty="0" err="1" smtClean="0"/>
              <a:t>nucho</a:t>
            </a:r>
            <a:r>
              <a:rPr lang="fr-FR" dirty="0" smtClean="0"/>
              <a:t>-occipital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type:</a:t>
            </a:r>
            <a:r>
              <a:rPr lang="fr-FR" dirty="0" smtClean="0"/>
              <a:t> serrement, pesanteur, rarement pulsatiles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évolution:</a:t>
            </a:r>
            <a:r>
              <a:rPr lang="fr-FR" dirty="0" smtClean="0"/>
              <a:t> épisodique ou chronique</a:t>
            </a:r>
          </a:p>
          <a:p>
            <a:pPr marL="0" indent="0">
              <a:buNone/>
            </a:pPr>
            <a:r>
              <a:rPr lang="fr-FR" dirty="0" smtClean="0"/>
              <a:t>-L’ex neurologique et  somatique sont normaux.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le </a:t>
            </a:r>
            <a:r>
              <a:rPr lang="fr-FR" b="1" dirty="0"/>
              <a:t>traitement </a:t>
            </a:r>
            <a:r>
              <a:rPr lang="fr-FR" dirty="0"/>
              <a:t>de la CT se subdivise en traitement aigu (pharmacologique) de</a:t>
            </a:r>
          </a:p>
          <a:p>
            <a:pPr marL="0" indent="0">
              <a:buNone/>
            </a:pPr>
            <a:r>
              <a:rPr lang="fr-FR" dirty="0"/>
              <a:t>l’épisode de céphalée et traitement prophylactique (pharmacologique ou non</a:t>
            </a:r>
          </a:p>
          <a:p>
            <a:pPr marL="0" indent="0">
              <a:buNone/>
            </a:pPr>
            <a:r>
              <a:rPr lang="fr-FR" dirty="0"/>
              <a:t>pharmacologique) dont l’objectif est de prévenir à long terme la survenue des </a:t>
            </a:r>
            <a:r>
              <a:rPr lang="fr-FR" dirty="0" smtClean="0"/>
              <a:t>céphalées.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659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   ALGIE VASCULAIRE DE LA FACE</a:t>
            </a:r>
            <a:br>
              <a:rPr lang="fr-FR" dirty="0" smtClean="0"/>
            </a:br>
            <a:r>
              <a:rPr lang="fr-FR" dirty="0" smtClean="0"/>
              <a:t>                Cluster </a:t>
            </a:r>
            <a:r>
              <a:rPr lang="fr-FR" dirty="0" err="1" smtClean="0"/>
              <a:t>Headache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dirty="0"/>
              <a:t>-</a:t>
            </a:r>
            <a:r>
              <a:rPr lang="fr-FR" b="1" i="1" dirty="0"/>
              <a:t>Cluster </a:t>
            </a:r>
            <a:r>
              <a:rPr lang="fr-FR" b="1" i="1" dirty="0" err="1"/>
              <a:t>headache</a:t>
            </a:r>
            <a:r>
              <a:rPr lang="fr-FR" b="1" i="1" dirty="0"/>
              <a:t> </a:t>
            </a:r>
            <a:r>
              <a:rPr lang="fr-FR" dirty="0"/>
              <a:t>= céphalées en grappe (salve)</a:t>
            </a:r>
          </a:p>
          <a:p>
            <a:pPr marL="0" indent="0">
              <a:buNone/>
            </a:pPr>
            <a:r>
              <a:rPr lang="fr-FR" dirty="0"/>
              <a:t>-l’AVF est une céphalée essentielle caractérisée par :</a:t>
            </a:r>
          </a:p>
          <a:p>
            <a:r>
              <a:rPr lang="fr-FR" dirty="0" smtClean="0"/>
              <a:t>douleur extrêmement sévère, sans prodromes, débute rapidement et atteint son max en </a:t>
            </a:r>
            <a:r>
              <a:rPr lang="fr-FR" dirty="0" err="1" smtClean="0"/>
              <a:t>qq</a:t>
            </a:r>
            <a:r>
              <a:rPr lang="fr-FR" dirty="0" smtClean="0"/>
              <a:t> minutes, dure 15-180 min puis </a:t>
            </a:r>
            <a:r>
              <a:rPr lang="fr-FR" dirty="0" smtClean="0">
                <a:latin typeface="Times New Roman"/>
                <a:cs typeface="Times New Roman"/>
              </a:rPr>
              <a:t>↓ et disparait en </a:t>
            </a:r>
            <a:r>
              <a:rPr lang="fr-FR" dirty="0" err="1" smtClean="0">
                <a:latin typeface="Times New Roman"/>
                <a:cs typeface="Times New Roman"/>
              </a:rPr>
              <a:t>qq</a:t>
            </a:r>
            <a:r>
              <a:rPr lang="fr-FR" dirty="0" smtClean="0">
                <a:latin typeface="Times New Roman"/>
                <a:cs typeface="Times New Roman"/>
              </a:rPr>
              <a:t> min</a:t>
            </a:r>
            <a:endParaRPr lang="fr-FR" dirty="0" smtClean="0"/>
          </a:p>
          <a:p>
            <a:r>
              <a:rPr lang="fr-FR" b="1" dirty="0"/>
              <a:t>t</a:t>
            </a:r>
            <a:r>
              <a:rPr lang="fr-FR" b="1" dirty="0" smtClean="0"/>
              <a:t>ype</a:t>
            </a:r>
            <a:r>
              <a:rPr lang="fr-FR" dirty="0" smtClean="0"/>
              <a:t>:  brulures, écrasement, déchirement</a:t>
            </a:r>
            <a:endParaRPr lang="fr-FR" dirty="0"/>
          </a:p>
          <a:p>
            <a:r>
              <a:rPr lang="fr-FR" b="1" dirty="0" smtClean="0"/>
              <a:t>Siège</a:t>
            </a:r>
            <a:r>
              <a:rPr lang="fr-FR" dirty="0" smtClean="0"/>
              <a:t>: périorbitaire ou orbitaire , strictement </a:t>
            </a:r>
            <a:r>
              <a:rPr lang="fr-FR" dirty="0"/>
              <a:t>unilatérale</a:t>
            </a:r>
          </a:p>
          <a:p>
            <a:r>
              <a:rPr lang="fr-FR" dirty="0" err="1" smtClean="0"/>
              <a:t>dysautonomie</a:t>
            </a:r>
            <a:r>
              <a:rPr lang="fr-FR" dirty="0" smtClean="0"/>
              <a:t> </a:t>
            </a:r>
            <a:r>
              <a:rPr lang="fr-FR" dirty="0"/>
              <a:t>focale </a:t>
            </a:r>
            <a:r>
              <a:rPr lang="fr-FR" dirty="0" smtClean="0"/>
              <a:t>ipsilatérale associée (dysfonctionnement du SNA = larmoiement, injection conjonctivale, ptosis, myosis, congestion nasale…).</a:t>
            </a:r>
            <a:endParaRPr lang="fr-FR" dirty="0"/>
          </a:p>
          <a:p>
            <a:r>
              <a:rPr lang="fr-FR" dirty="0" smtClean="0"/>
              <a:t>profil </a:t>
            </a:r>
            <a:r>
              <a:rPr lang="fr-FR" dirty="0"/>
              <a:t>temporel, associant périodicité circannuelle </a:t>
            </a:r>
            <a:r>
              <a:rPr lang="fr-FR" dirty="0" smtClean="0"/>
              <a:t> (01 à 02 x/an), et </a:t>
            </a:r>
            <a:r>
              <a:rPr lang="fr-FR" dirty="0"/>
              <a:t>périodicité </a:t>
            </a:r>
            <a:r>
              <a:rPr lang="fr-FR" dirty="0" smtClean="0"/>
              <a:t>circadienne ( 01 à 08 x/j )</a:t>
            </a:r>
          </a:p>
          <a:p>
            <a:r>
              <a:rPr lang="fr-FR" dirty="0" smtClean="0"/>
              <a:t>Existe des formes chroniques:  crise quotidienne ≥ année sans phase de rémission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-le déclenchement de la crise serait lié à un générateur central situé dans la substance </a:t>
            </a:r>
            <a:r>
              <a:rPr lang="fr-FR" dirty="0" smtClean="0"/>
              <a:t>grise postérieure </a:t>
            </a:r>
            <a:r>
              <a:rPr lang="fr-FR" dirty="0"/>
              <a:t>de l’hypothalamus.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TRT</a:t>
            </a:r>
            <a:r>
              <a:rPr lang="fr-FR" dirty="0" smtClean="0"/>
              <a:t>:  -de la crise: Sumatriptan ou oxygène pure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       -prophylactique: verapamil, corticothérapie, Lithium</a:t>
            </a:r>
          </a:p>
        </p:txBody>
      </p:sp>
    </p:spTree>
    <p:extLst>
      <p:ext uri="{BB962C8B-B14F-4D97-AF65-F5344CB8AC3E}">
        <p14:creationId xmlns:p14="http://schemas.microsoft.com/office/powerpoint/2010/main" val="72864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    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Le terme </a:t>
            </a:r>
            <a:r>
              <a:rPr lang="fr-FR" b="1" dirty="0" smtClean="0"/>
              <a:t>d’algies cranio-faciales (ACF) </a:t>
            </a:r>
            <a:r>
              <a:rPr lang="fr-FR" dirty="0" smtClean="0"/>
              <a:t>englobe toutes les douleurs de l’extrémité encéphalique: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-de la boite crânienne encore appelées </a:t>
            </a:r>
            <a:r>
              <a:rPr lang="fr-FR" b="1" dirty="0" smtClean="0"/>
              <a:t>céphalées </a:t>
            </a:r>
            <a:r>
              <a:rPr lang="fr-FR" dirty="0" smtClean="0"/>
              <a:t>qui sont les plus fréquentes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-de la face appelées </a:t>
            </a:r>
            <a:r>
              <a:rPr lang="fr-FR" b="1" dirty="0" smtClean="0"/>
              <a:t>algies faciales </a:t>
            </a:r>
          </a:p>
          <a:p>
            <a:r>
              <a:rPr lang="fr-FR" dirty="0" smtClean="0"/>
              <a:t>la sensibilité de la région cranio-faciale est assurée par: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-le V : toute anomalies du trijumeau va se traduire par des douleurs faciales ou des céphalées à projection antérieure (frontale, temporale ou pariétale)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-le IX, X : dont l’atteinte se traduit par des céphalées postérieures (occipitales)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782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65245" cy="1202485"/>
          </a:xfrm>
        </p:spPr>
        <p:txBody>
          <a:bodyPr>
            <a:normAutofit/>
          </a:bodyPr>
          <a:lstStyle/>
          <a:p>
            <a:r>
              <a:rPr lang="fr-FR" dirty="0" smtClean="0"/>
              <a:t>NEVRALGIE ESSENTIELLE DU TRIJUMEAU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844824"/>
            <a:ext cx="70567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 smtClean="0"/>
              <a:t>-Encore appelée: </a:t>
            </a:r>
            <a:r>
              <a:rPr lang="fr-FR" sz="1800" b="1" i="1" dirty="0" smtClean="0"/>
              <a:t>Tic douloureux de Trousseau </a:t>
            </a:r>
            <a:endParaRPr lang="fr-FR" sz="1800" dirty="0" smtClean="0"/>
          </a:p>
          <a:p>
            <a:pPr marL="0" indent="0">
              <a:buNone/>
            </a:pPr>
            <a:r>
              <a:rPr lang="fr-FR" sz="1800" dirty="0" smtClean="0"/>
              <a:t>-Douleur </a:t>
            </a:r>
            <a:r>
              <a:rPr lang="fr-FR" sz="1800" dirty="0"/>
              <a:t>faciale paroxystique intermittente, unilatérale, territoire du nerf trijumeau (V) </a:t>
            </a:r>
            <a:r>
              <a:rPr lang="fr-FR" sz="1800" dirty="0" smtClean="0"/>
              <a:t> : Branche ophtalmique V1, maxillaire sup V2, maxillaire </a:t>
            </a:r>
            <a:r>
              <a:rPr lang="fr-FR" sz="1800" dirty="0" err="1" smtClean="0"/>
              <a:t>inf</a:t>
            </a:r>
            <a:r>
              <a:rPr lang="fr-FR" sz="1800" dirty="0" smtClean="0"/>
              <a:t> V3.</a:t>
            </a:r>
          </a:p>
          <a:p>
            <a:pPr marL="0" indent="0">
              <a:buNone/>
            </a:pPr>
            <a:r>
              <a:rPr lang="fr-FR" sz="1800" dirty="0" smtClean="0"/>
              <a:t>-</a:t>
            </a:r>
            <a:r>
              <a:rPr lang="fr-FR" sz="1800" b="1" dirty="0"/>
              <a:t>S</a:t>
            </a:r>
            <a:r>
              <a:rPr lang="fr-FR" sz="1800" b="1" dirty="0" smtClean="0"/>
              <a:t>iège:</a:t>
            </a:r>
            <a:r>
              <a:rPr lang="fr-FR" sz="1800" dirty="0" smtClean="0"/>
              <a:t> concerne une ou deux branches, jamais les trois branches à la fois. Rarement bilatérale</a:t>
            </a:r>
          </a:p>
          <a:p>
            <a:pPr marL="0" indent="0">
              <a:buNone/>
            </a:pPr>
            <a:r>
              <a:rPr lang="fr-FR" sz="1800" dirty="0" smtClean="0"/>
              <a:t>-</a:t>
            </a:r>
            <a:r>
              <a:rPr lang="fr-FR" sz="1800" b="1" dirty="0" smtClean="0"/>
              <a:t>Type</a:t>
            </a:r>
            <a:r>
              <a:rPr lang="fr-FR" sz="1800" dirty="0" smtClean="0"/>
              <a:t>: douleur  aigue, </a:t>
            </a:r>
            <a:r>
              <a:rPr lang="fr-FR" sz="1800" dirty="0"/>
              <a:t>intolérable, </a:t>
            </a:r>
            <a:r>
              <a:rPr lang="fr-FR" sz="1800" dirty="0" smtClean="0"/>
              <a:t>en coup </a:t>
            </a:r>
            <a:r>
              <a:rPr lang="fr-FR" sz="1800" dirty="0"/>
              <a:t>de </a:t>
            </a:r>
            <a:r>
              <a:rPr lang="fr-FR" sz="1800" dirty="0" smtClean="0"/>
              <a:t>poignard ou décharge électrique,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-</a:t>
            </a:r>
            <a:r>
              <a:rPr lang="fr-FR" sz="1800" b="1" dirty="0" smtClean="0"/>
              <a:t>Intensité</a:t>
            </a:r>
            <a:r>
              <a:rPr lang="fr-FR" sz="1800" dirty="0" smtClean="0"/>
              <a:t>: </a:t>
            </a:r>
            <a:r>
              <a:rPr lang="fr-FR" sz="1800" dirty="0"/>
              <a:t>sévère. </a:t>
            </a:r>
          </a:p>
          <a:p>
            <a:pPr marL="0" indent="0">
              <a:buNone/>
            </a:pPr>
            <a:r>
              <a:rPr lang="fr-FR" sz="1800" dirty="0" smtClean="0"/>
              <a:t>-</a:t>
            </a:r>
            <a:r>
              <a:rPr lang="fr-FR" sz="1800" b="1" dirty="0" smtClean="0"/>
              <a:t>Facteurs déclenchant</a:t>
            </a:r>
            <a:r>
              <a:rPr lang="fr-FR" sz="1800" dirty="0" smtClean="0"/>
              <a:t>: effleurement d’une zone gâchette cutanée ou muqueuse, mastication</a:t>
            </a:r>
            <a:r>
              <a:rPr lang="fr-FR" sz="1800" dirty="0"/>
              <a:t>, </a:t>
            </a:r>
            <a:r>
              <a:rPr lang="fr-FR" sz="1800" dirty="0" smtClean="0"/>
              <a:t>parole, </a:t>
            </a:r>
            <a:r>
              <a:rPr lang="fr-FR" sz="1800" dirty="0"/>
              <a:t>rasage...</a:t>
            </a:r>
          </a:p>
          <a:p>
            <a:pPr marL="0" indent="0">
              <a:buNone/>
            </a:pPr>
            <a:r>
              <a:rPr lang="fr-FR" sz="1800" dirty="0" smtClean="0"/>
              <a:t>-</a:t>
            </a:r>
            <a:r>
              <a:rPr lang="fr-FR" sz="1800" b="1" dirty="0"/>
              <a:t>E</a:t>
            </a:r>
            <a:r>
              <a:rPr lang="fr-FR" sz="1800" b="1" dirty="0" smtClean="0"/>
              <a:t>volution</a:t>
            </a:r>
            <a:r>
              <a:rPr lang="fr-FR" sz="1800" dirty="0" smtClean="0"/>
              <a:t>: par </a:t>
            </a:r>
            <a:r>
              <a:rPr lang="fr-FR" sz="1800" dirty="0"/>
              <a:t>accès avec des </a:t>
            </a:r>
            <a:r>
              <a:rPr lang="fr-FR" sz="1800" dirty="0" smtClean="0"/>
              <a:t>intervalles </a:t>
            </a:r>
            <a:r>
              <a:rPr lang="fr-FR" sz="1800" dirty="0"/>
              <a:t>libres</a:t>
            </a:r>
            <a:r>
              <a:rPr lang="fr-FR" sz="1800" dirty="0" smtClean="0"/>
              <a:t>.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-Pas </a:t>
            </a:r>
            <a:r>
              <a:rPr lang="fr-FR" sz="1800" dirty="0"/>
              <a:t>de déficit </a:t>
            </a:r>
            <a:r>
              <a:rPr lang="fr-FR" sz="1800" dirty="0" smtClean="0"/>
              <a:t>neurologique ni de troubles vasomoteurs.</a:t>
            </a:r>
            <a:endParaRPr lang="fr-FR" sz="1800" dirty="0"/>
          </a:p>
          <a:p>
            <a:pPr marL="0" indent="0">
              <a:buNone/>
            </a:pPr>
            <a:r>
              <a:rPr lang="fr-FR" sz="1800" dirty="0" smtClean="0"/>
              <a:t>-Exclusion </a:t>
            </a:r>
            <a:r>
              <a:rPr lang="fr-FR" sz="1800" dirty="0"/>
              <a:t>des autres </a:t>
            </a:r>
            <a:r>
              <a:rPr lang="fr-FR" sz="1800" dirty="0" smtClean="0"/>
              <a:t>causes: névralgie symptomatique secondaire. </a:t>
            </a:r>
          </a:p>
        </p:txBody>
      </p:sp>
    </p:spTree>
    <p:extLst>
      <p:ext uri="{BB962C8B-B14F-4D97-AF65-F5344CB8AC3E}">
        <p14:creationId xmlns:p14="http://schemas.microsoft.com/office/powerpoint/2010/main" val="3271746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CEPHALEES PRIMAIRES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Névralgie occipitale du grand nerf d’ARNOLD: dl dans le territoire du grand et petit nerf occipital</a:t>
            </a:r>
          </a:p>
          <a:p>
            <a:r>
              <a:rPr lang="fr-FR" dirty="0" smtClean="0"/>
              <a:t>Névralgie du glossopharyngien: rare, dl siégeant au niveau de la partie post langue + fosse amygdalienne + pharynx + angle du maxillaire </a:t>
            </a:r>
            <a:r>
              <a:rPr lang="fr-FR" dirty="0" err="1" smtClean="0"/>
              <a:t>inf</a:t>
            </a:r>
            <a:r>
              <a:rPr lang="fr-FR" dirty="0" smtClean="0"/>
              <a:t> +/- oreille</a:t>
            </a:r>
          </a:p>
          <a:p>
            <a:r>
              <a:rPr lang="fr-FR" dirty="0" smtClean="0"/>
              <a:t>Névralgie laryngée supérieure: rare</a:t>
            </a:r>
          </a:p>
          <a:p>
            <a:r>
              <a:rPr lang="fr-FR" dirty="0" smtClean="0"/>
              <a:t>Névralgie du ganglion géniculé….</a:t>
            </a:r>
          </a:p>
          <a:p>
            <a:endParaRPr lang="fr-FR" dirty="0" smtClean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912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     DIAGNOSTIC ETIOLOGIQUE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        B/ CEPHALEES SECONDAIRES (SYMPTOMATIQUES)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327676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4000" dirty="0" smtClean="0"/>
              <a:t>HEMORRAGIE SOUS ARACHNOIDIENNE</a:t>
            </a:r>
            <a:endParaRPr lang="fr-FR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La HSA est, par sa </a:t>
            </a:r>
            <a:r>
              <a:rPr lang="fr-FR" dirty="0" err="1" smtClean="0"/>
              <a:t>fqce</a:t>
            </a:r>
            <a:r>
              <a:rPr lang="fr-FR" dirty="0" smtClean="0"/>
              <a:t> et sa gravité, la + redoutable des céphalées.</a:t>
            </a:r>
          </a:p>
          <a:p>
            <a:r>
              <a:rPr lang="fr-FR" dirty="0" smtClean="0"/>
              <a:t>Due à une affection vasculaire, le plus souvent une rupture anévrismale(80% des cas)</a:t>
            </a:r>
          </a:p>
          <a:p>
            <a:r>
              <a:rPr lang="fr-FR" dirty="0" smtClean="0"/>
              <a:t>Céphalée instantanée, atroce, en « coup de tonnerre », habituellement bilatérale et diffuse</a:t>
            </a:r>
          </a:p>
          <a:p>
            <a:r>
              <a:rPr lang="fr-FR" dirty="0" smtClean="0"/>
              <a:t>Associe: un </a:t>
            </a:r>
            <a:r>
              <a:rPr lang="fr-FR" dirty="0" err="1" smtClean="0"/>
              <a:t>Sd</a:t>
            </a:r>
            <a:r>
              <a:rPr lang="fr-FR" dirty="0" smtClean="0"/>
              <a:t> méningé au 1</a:t>
            </a:r>
            <a:r>
              <a:rPr lang="fr-FR" baseline="30000" dirty="0" smtClean="0"/>
              <a:t>er</a:t>
            </a:r>
            <a:r>
              <a:rPr lang="fr-FR" dirty="0" smtClean="0"/>
              <a:t> plan, troubles de la conscience, signes de focalisation, état d’agitation, </a:t>
            </a:r>
            <a:r>
              <a:rPr lang="fr-FR" dirty="0" smtClean="0">
                <a:latin typeface="Times New Roman"/>
                <a:cs typeface="Times New Roman"/>
              </a:rPr>
              <a:t>œdème</a:t>
            </a:r>
            <a:r>
              <a:rPr lang="fr-FR" dirty="0" smtClean="0"/>
              <a:t> papillaire ou hémorragie rétinienne au FO </a:t>
            </a:r>
          </a:p>
          <a:p>
            <a:r>
              <a:rPr lang="fr-FR" dirty="0" smtClean="0"/>
              <a:t>TDMC sans produit de contraste pratiquée en URG MEV une hyperdensité des espaces s/</a:t>
            </a:r>
            <a:r>
              <a:rPr lang="fr-FR" dirty="0" err="1" smtClean="0"/>
              <a:t>arachnoidiens</a:t>
            </a:r>
            <a:r>
              <a:rPr lang="fr-FR" dirty="0" smtClean="0"/>
              <a:t> </a:t>
            </a:r>
          </a:p>
          <a:p>
            <a:r>
              <a:rPr lang="fr-FR" dirty="0" smtClean="0"/>
              <a:t>Si la TDMC est NLE, une PL est impérative ramenant du liquide hématique</a:t>
            </a:r>
          </a:p>
          <a:p>
            <a:r>
              <a:rPr lang="fr-FR" dirty="0" smtClean="0"/>
              <a:t>TRT est neurochirurgical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8142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ARTERITE A CELLULES GEANTES OU   MALADIE DE HORTON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FR" dirty="0" smtClean="0"/>
              <a:t>Artérite inflammatoire  intéressant les artères de gros et moyen calibre, d’étiologie inconnue probablement </a:t>
            </a:r>
            <a:r>
              <a:rPr lang="fr-FR" dirty="0" err="1" smtClean="0"/>
              <a:t>dys</a:t>
            </a:r>
            <a:r>
              <a:rPr lang="fr-FR" dirty="0" smtClean="0"/>
              <a:t>-immunitaire</a:t>
            </a:r>
          </a:p>
          <a:p>
            <a:r>
              <a:rPr lang="fr-FR" dirty="0" smtClean="0"/>
              <a:t>Apanage du sujet ≥ 60 ans, avec légère prédominance féminine</a:t>
            </a:r>
          </a:p>
          <a:p>
            <a:r>
              <a:rPr lang="fr-FR" b="1" i="1" u="sng" dirty="0" smtClean="0"/>
              <a:t>La céphalée </a:t>
            </a:r>
            <a:r>
              <a:rPr lang="fr-FR" dirty="0" smtClean="0"/>
              <a:t>est le symptôme majeur de la maladie, présente dans 60-90% des cas</a:t>
            </a:r>
          </a:p>
          <a:p>
            <a:pPr marL="0" indent="0">
              <a:buNone/>
            </a:pPr>
            <a:r>
              <a:rPr lang="fr-FR" dirty="0" smtClean="0"/>
              <a:t>-dl à type de brulures ou picotement, paroxystique ou continue, dans un territoire vasculaire, par ordre de </a:t>
            </a:r>
            <a:r>
              <a:rPr lang="fr-FR" dirty="0" err="1" smtClean="0"/>
              <a:t>fqce</a:t>
            </a:r>
            <a:r>
              <a:rPr lang="fr-FR" dirty="0" smtClean="0"/>
              <a:t>: temporal, pariétal, occipital</a:t>
            </a:r>
          </a:p>
          <a:p>
            <a:pPr marL="0" indent="0">
              <a:buNone/>
            </a:pPr>
            <a:r>
              <a:rPr lang="fr-FR" dirty="0" smtClean="0"/>
              <a:t>-uni ou bilatérale, aggravée </a:t>
            </a:r>
            <a:r>
              <a:rPr lang="fr-FR" dirty="0" err="1" smtClean="0"/>
              <a:t>parX</a:t>
            </a:r>
            <a:r>
              <a:rPr lang="fr-FR" dirty="0" smtClean="0"/>
              <a:t> par les mouvements de la tête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i="1" u="sng" dirty="0" smtClean="0"/>
              <a:t>signes locaux: </a:t>
            </a:r>
          </a:p>
          <a:p>
            <a:pPr marL="0" indent="0">
              <a:buNone/>
            </a:pPr>
            <a:r>
              <a:rPr lang="fr-FR" dirty="0" smtClean="0"/>
              <a:t>     </a:t>
            </a:r>
            <a:r>
              <a:rPr lang="fr-FR" dirty="0" smtClean="0">
                <a:latin typeface="Times New Roman"/>
                <a:cs typeface="Times New Roman"/>
              </a:rPr>
              <a:t>*artère indurée, douloureuse, peu ou pas pulsatile</a:t>
            </a: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    *hyper-esthésie au touché ou au contact</a:t>
            </a: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    *</a:t>
            </a:r>
            <a:r>
              <a:rPr lang="fr-FR" dirty="0" err="1" smtClean="0">
                <a:latin typeface="Times New Roman"/>
                <a:cs typeface="Times New Roman"/>
              </a:rPr>
              <a:t>parX</a:t>
            </a:r>
            <a:r>
              <a:rPr lang="fr-FR" dirty="0" smtClean="0">
                <a:latin typeface="Times New Roman"/>
                <a:cs typeface="Times New Roman"/>
              </a:rPr>
              <a:t> claudication de la mâchoire</a:t>
            </a:r>
            <a:endParaRPr lang="fr-FR" dirty="0">
              <a:latin typeface="Times New Roman"/>
              <a:cs typeface="Times New Roman"/>
            </a:endParaRP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     *</a:t>
            </a:r>
            <a:r>
              <a:rPr lang="fr-FR" b="1" dirty="0" smtClean="0">
                <a:latin typeface="Times New Roman"/>
                <a:cs typeface="Times New Roman"/>
              </a:rPr>
              <a:t>risque de cécité </a:t>
            </a:r>
            <a:r>
              <a:rPr lang="fr-FR" dirty="0" smtClean="0">
                <a:latin typeface="Times New Roman"/>
                <a:cs typeface="Times New Roman"/>
              </a:rPr>
              <a:t>par occlusion de l’artère ophtalmique ou l’une de ses branches</a:t>
            </a:r>
          </a:p>
          <a:p>
            <a:r>
              <a:rPr lang="fr-FR" b="1" i="1" u="sng" dirty="0" smtClean="0">
                <a:latin typeface="Times New Roman"/>
                <a:cs typeface="Times New Roman"/>
              </a:rPr>
              <a:t>Diagnostic repose sur</a:t>
            </a:r>
            <a:r>
              <a:rPr lang="fr-FR" u="sng" dirty="0" smtClean="0">
                <a:latin typeface="Times New Roman"/>
                <a:cs typeface="Times New Roman"/>
              </a:rPr>
              <a:t>:</a:t>
            </a: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    * VS accélérée ≥ 50 mm la 1ere H / CRP positive</a:t>
            </a:r>
          </a:p>
          <a:p>
            <a:pPr marL="0" indent="0">
              <a:buNone/>
            </a:pPr>
            <a:r>
              <a:rPr lang="fr-FR" dirty="0">
                <a:latin typeface="Times New Roman"/>
                <a:cs typeface="Times New Roman"/>
              </a:rPr>
              <a:t> </a:t>
            </a:r>
            <a:r>
              <a:rPr lang="fr-FR" dirty="0" smtClean="0">
                <a:latin typeface="Times New Roman"/>
                <a:cs typeface="Times New Roman"/>
              </a:rPr>
              <a:t>    *biopsie de l’artère atteinte: infiltrat inflammatoire à cellules géantes, lymphocytes et polynucléaires affectant les 03 tuniques de la paroi artérielle (pan-artérite)</a:t>
            </a:r>
          </a:p>
          <a:p>
            <a:r>
              <a:rPr lang="fr-FR" b="1" i="1" u="sng" dirty="0" smtClean="0">
                <a:latin typeface="Times New Roman"/>
                <a:cs typeface="Times New Roman"/>
              </a:rPr>
              <a:t>TRT</a:t>
            </a:r>
            <a:r>
              <a:rPr lang="fr-FR" u="sng" dirty="0" smtClean="0">
                <a:latin typeface="Times New Roman"/>
                <a:cs typeface="Times New Roman"/>
              </a:rPr>
              <a:t>:</a:t>
            </a:r>
            <a:r>
              <a:rPr lang="fr-FR" dirty="0" smtClean="0">
                <a:latin typeface="Times New Roman"/>
                <a:cs typeface="Times New Roman"/>
              </a:rPr>
              <a:t> corticothérapie à dose pleine (03-06 </a:t>
            </a:r>
            <a:r>
              <a:rPr lang="fr-FR" dirty="0" err="1" smtClean="0">
                <a:latin typeface="Times New Roman"/>
                <a:cs typeface="Times New Roman"/>
              </a:rPr>
              <a:t>sem</a:t>
            </a:r>
            <a:r>
              <a:rPr lang="fr-FR" dirty="0" smtClean="0">
                <a:latin typeface="Times New Roman"/>
                <a:cs typeface="Times New Roman"/>
              </a:rPr>
              <a:t>: ↓ VS), puis dégression et maintien d’une dose minimale </a:t>
            </a:r>
            <a:r>
              <a:rPr lang="fr-FR" dirty="0" err="1" smtClean="0">
                <a:latin typeface="Times New Roman"/>
                <a:cs typeface="Times New Roman"/>
              </a:rPr>
              <a:t>pendantd</a:t>
            </a:r>
            <a:r>
              <a:rPr lang="fr-FR" dirty="0" smtClean="0">
                <a:latin typeface="Times New Roman"/>
                <a:cs typeface="Times New Roman"/>
              </a:rPr>
              <a:t> 18 mois pour prévenir les récidives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25523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65245" cy="1202485"/>
          </a:xfrm>
        </p:spPr>
        <p:txBody>
          <a:bodyPr>
            <a:normAutofit/>
          </a:bodyPr>
          <a:lstStyle/>
          <a:p>
            <a:r>
              <a:rPr lang="fr-FR" dirty="0" smtClean="0"/>
              <a:t>HYPERTENSION INTRACRANIENNE BENIGNE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772816"/>
            <a:ext cx="7056784" cy="46085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000" dirty="0" smtClean="0"/>
              <a:t>-</a:t>
            </a:r>
            <a:r>
              <a:rPr lang="fr-FR" sz="2000" dirty="0" err="1" smtClean="0"/>
              <a:t>Sd</a:t>
            </a:r>
            <a:r>
              <a:rPr lang="fr-FR" sz="2000" dirty="0" smtClean="0"/>
              <a:t> d’HIC = céphalées </a:t>
            </a:r>
            <a:r>
              <a:rPr lang="fr-FR" sz="2000" dirty="0"/>
              <a:t>+ </a:t>
            </a:r>
            <a:r>
              <a:rPr lang="fr-FR" sz="2000" dirty="0" smtClean="0"/>
              <a:t>baisse </a:t>
            </a:r>
            <a:r>
              <a:rPr lang="fr-FR" sz="2000" dirty="0"/>
              <a:t>de l’acuité visuelle + </a:t>
            </a:r>
            <a:r>
              <a:rPr lang="fr-FR" sz="2000" dirty="0" smtClean="0"/>
              <a:t>vomissements +/- paralysie </a:t>
            </a:r>
            <a:r>
              <a:rPr lang="fr-FR" sz="2000" dirty="0"/>
              <a:t>de nerfs </a:t>
            </a:r>
            <a:r>
              <a:rPr lang="fr-FR" sz="2000" dirty="0" smtClean="0"/>
              <a:t>crâniens (</a:t>
            </a:r>
            <a:r>
              <a:rPr lang="fr-FR" sz="2000" dirty="0"/>
              <a:t>VI </a:t>
            </a:r>
            <a:r>
              <a:rPr lang="fr-FR" sz="2000" dirty="0" smtClean="0"/>
              <a:t>) </a:t>
            </a:r>
          </a:p>
          <a:p>
            <a:pPr marL="0" indent="0">
              <a:buNone/>
            </a:pPr>
            <a:r>
              <a:rPr lang="fr-FR" sz="2000" dirty="0" smtClean="0"/>
              <a:t>-Examen neurologique est normal en dehors de l’atteinte du II et du VI.</a:t>
            </a:r>
          </a:p>
          <a:p>
            <a:pPr marL="0" indent="0">
              <a:buNone/>
            </a:pPr>
            <a:r>
              <a:rPr lang="fr-FR" sz="2000" dirty="0" smtClean="0"/>
              <a:t>-FO: </a:t>
            </a:r>
            <a:r>
              <a:rPr lang="fr-FR" sz="2000" dirty="0" err="1" smtClean="0">
                <a:latin typeface="Times New Roman"/>
                <a:cs typeface="Times New Roman"/>
              </a:rPr>
              <a:t>œdeme</a:t>
            </a:r>
            <a:r>
              <a:rPr lang="fr-FR" sz="2000" dirty="0" smtClean="0">
                <a:latin typeface="Times New Roman"/>
                <a:cs typeface="Times New Roman"/>
              </a:rPr>
              <a:t> papillaire de degré variable</a:t>
            </a:r>
            <a:endParaRPr lang="fr-FR" sz="2000" dirty="0"/>
          </a:p>
          <a:p>
            <a:pPr marL="0" indent="0">
              <a:buNone/>
            </a:pPr>
            <a:r>
              <a:rPr lang="fr-FR" sz="2000" dirty="0" smtClean="0"/>
              <a:t>-PL: de composition NLE, avec augmentation </a:t>
            </a:r>
            <a:r>
              <a:rPr lang="fr-FR" sz="2000" dirty="0"/>
              <a:t>de </a:t>
            </a:r>
            <a:r>
              <a:rPr lang="fr-FR" sz="2000" dirty="0" smtClean="0"/>
              <a:t>la pression d’ouverture (liquide hyper-tendu) et une </a:t>
            </a:r>
            <a:r>
              <a:rPr lang="fr-FR" sz="2000" dirty="0"/>
              <a:t>PIC (sup. 200mm H2O</a:t>
            </a:r>
            <a:r>
              <a:rPr lang="fr-FR" sz="2000" dirty="0" smtClean="0"/>
              <a:t>)</a:t>
            </a:r>
          </a:p>
          <a:p>
            <a:pPr marL="0" indent="0">
              <a:buNone/>
            </a:pPr>
            <a:r>
              <a:rPr lang="fr-FR" sz="2000" dirty="0" smtClean="0"/>
              <a:t>-</a:t>
            </a:r>
            <a:r>
              <a:rPr lang="fr-FR" sz="2000" dirty="0"/>
              <a:t>Imagerie cérébrale </a:t>
            </a:r>
            <a:r>
              <a:rPr lang="fr-FR" sz="2000" dirty="0" smtClean="0"/>
              <a:t>(TDM+IRM+ARM) est NLE</a:t>
            </a:r>
          </a:p>
          <a:p>
            <a:pPr marL="0" indent="0">
              <a:buNone/>
            </a:pPr>
            <a:r>
              <a:rPr lang="fr-FR" sz="2000" dirty="0" smtClean="0"/>
              <a:t>-</a:t>
            </a:r>
            <a:r>
              <a:rPr lang="fr-FR" sz="2000" dirty="0"/>
              <a:t>Causes : maladies endocriniennes, certains médicaments, certaines maladies de </a:t>
            </a:r>
            <a:r>
              <a:rPr lang="fr-FR" sz="2000" dirty="0" smtClean="0"/>
              <a:t>système, certaine maladies infectieuses,  </a:t>
            </a:r>
            <a:r>
              <a:rPr lang="fr-FR" sz="2000" dirty="0"/>
              <a:t>maladies </a:t>
            </a:r>
            <a:r>
              <a:rPr lang="fr-FR" sz="2000" dirty="0" smtClean="0"/>
              <a:t>hématologiques, </a:t>
            </a:r>
            <a:r>
              <a:rPr lang="fr-FR" sz="2000" dirty="0"/>
              <a:t>obésité, grossesse...</a:t>
            </a:r>
          </a:p>
        </p:txBody>
      </p:sp>
    </p:spTree>
    <p:extLst>
      <p:ext uri="{BB962C8B-B14F-4D97-AF65-F5344CB8AC3E}">
        <p14:creationId xmlns:p14="http://schemas.microsoft.com/office/powerpoint/2010/main" val="111221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692696"/>
            <a:ext cx="6965245" cy="1202485"/>
          </a:xfrm>
        </p:spPr>
        <p:txBody>
          <a:bodyPr>
            <a:normAutofit/>
          </a:bodyPr>
          <a:lstStyle/>
          <a:p>
            <a:r>
              <a:rPr lang="fr-FR" dirty="0" smtClean="0"/>
              <a:t>AUTRES CEPHALEES SYMPTOMATIQUES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87624" y="1772816"/>
            <a:ext cx="7056784" cy="4608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fr-FR" sz="2000" dirty="0" smtClean="0"/>
              <a:t>- </a:t>
            </a:r>
            <a:r>
              <a:rPr lang="fr-FR" sz="2000" dirty="0"/>
              <a:t>Post-traumatiques</a:t>
            </a:r>
          </a:p>
          <a:p>
            <a:pPr marL="0" indent="0">
              <a:buNone/>
            </a:pPr>
            <a:r>
              <a:rPr lang="fr-FR" sz="2000" dirty="0"/>
              <a:t>- Anomalies intracrâniennes vasculaires: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thrombose </a:t>
            </a:r>
            <a:r>
              <a:rPr lang="fr-FR" sz="2000" dirty="0"/>
              <a:t>veineuse cérébrale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Dissection </a:t>
            </a:r>
            <a:r>
              <a:rPr lang="fr-FR" sz="2000" dirty="0"/>
              <a:t>des artères cérébrales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Infarcissement </a:t>
            </a:r>
            <a:r>
              <a:rPr lang="fr-FR" sz="2000" dirty="0"/>
              <a:t>cérébral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err="1" smtClean="0"/>
              <a:t>Hgie</a:t>
            </a:r>
            <a:r>
              <a:rPr lang="fr-FR" sz="2000" dirty="0" smtClean="0"/>
              <a:t> </a:t>
            </a:r>
            <a:r>
              <a:rPr lang="fr-FR" sz="2000" dirty="0"/>
              <a:t>intracrânienne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Encéphalopathie </a:t>
            </a:r>
            <a:r>
              <a:rPr lang="fr-FR" sz="2000" dirty="0"/>
              <a:t>hypertensive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Angéites </a:t>
            </a:r>
            <a:r>
              <a:rPr lang="fr-FR" sz="2000" dirty="0"/>
              <a:t>isolées et granulomateuse du </a:t>
            </a:r>
            <a:r>
              <a:rPr lang="fr-FR" sz="2000" dirty="0" smtClean="0"/>
              <a:t>SNC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endParaRPr lang="fr-FR" sz="2000" dirty="0"/>
          </a:p>
          <a:p>
            <a:pPr marL="0" indent="0">
              <a:buNone/>
            </a:pPr>
            <a:r>
              <a:rPr lang="fr-FR" sz="2000" dirty="0"/>
              <a:t>- Anomalies intracrâniennes non vasculaires: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Anomalies </a:t>
            </a:r>
            <a:r>
              <a:rPr lang="fr-FR" sz="2000" dirty="0"/>
              <a:t>de la circulation du LCR (HIC, l’hypotension IC)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Tumeurs </a:t>
            </a:r>
            <a:r>
              <a:rPr lang="fr-FR" sz="2000" dirty="0"/>
              <a:t>intracrâniennes (crises, déficit neurologique…)</a:t>
            </a:r>
          </a:p>
          <a:p>
            <a:pPr marL="0" indent="0">
              <a:buNone/>
            </a:pPr>
            <a:r>
              <a:rPr lang="fr-FR" sz="2000" dirty="0" smtClean="0"/>
              <a:t>      </a:t>
            </a:r>
            <a:r>
              <a:rPr lang="fr-FR" sz="2000" dirty="0" smtClean="0">
                <a:latin typeface="Times New Roman"/>
                <a:cs typeface="Times New Roman"/>
              </a:rPr>
              <a:t>*</a:t>
            </a:r>
            <a:r>
              <a:rPr lang="fr-FR" sz="2000" dirty="0" smtClean="0"/>
              <a:t>Infections</a:t>
            </a:r>
            <a:r>
              <a:rPr lang="fr-FR" sz="2000" dirty="0"/>
              <a:t>: méningite, encéphalite, abcès cérébral.</a:t>
            </a:r>
          </a:p>
          <a:p>
            <a:pPr marL="0" indent="0">
              <a:buNone/>
            </a:pPr>
            <a:r>
              <a:rPr lang="fr-FR" sz="2000" dirty="0"/>
              <a:t>- Toxiques (CO, Alcool) et médicamenteuses: dérivés nitrés, IPP, ciclosporine, AINS, organophosphorés</a:t>
            </a:r>
          </a:p>
          <a:p>
            <a:pPr marL="0" indent="0">
              <a:buNone/>
            </a:pPr>
            <a:r>
              <a:rPr lang="fr-FR" sz="2000" dirty="0"/>
              <a:t>- Métaboliques: </a:t>
            </a:r>
            <a:r>
              <a:rPr lang="fr-FR" sz="2000" dirty="0" err="1"/>
              <a:t>dysthyroïdies</a:t>
            </a:r>
            <a:r>
              <a:rPr lang="fr-FR" sz="2000" dirty="0"/>
              <a:t>, insuffisance rénale, hépatopathie, hypoglycémie, hypercapnie..</a:t>
            </a:r>
          </a:p>
          <a:p>
            <a:pPr marL="0" indent="0">
              <a:buNone/>
            </a:pPr>
            <a:r>
              <a:rPr lang="fr-FR" sz="2000" dirty="0"/>
              <a:t>- Maladies </a:t>
            </a:r>
            <a:r>
              <a:rPr lang="fr-FR" sz="2000" dirty="0" smtClean="0"/>
              <a:t>systémiques</a:t>
            </a:r>
            <a:r>
              <a:rPr lang="fr-FR" sz="2000" dirty="0"/>
              <a:t>.</a:t>
            </a:r>
          </a:p>
          <a:p>
            <a:pPr marL="0" indent="0">
              <a:buNone/>
            </a:pPr>
            <a:r>
              <a:rPr lang="fr-FR" sz="2000" dirty="0"/>
              <a:t>- Pathologies de la colonne cervicale.</a:t>
            </a:r>
          </a:p>
          <a:p>
            <a:pPr marL="0" indent="0">
              <a:buNone/>
            </a:pPr>
            <a:r>
              <a:rPr lang="fr-FR" sz="2000" dirty="0"/>
              <a:t>- Causes ORL (sinusite, Tm du pharynx…..)          </a:t>
            </a:r>
          </a:p>
          <a:p>
            <a:pPr marL="0" indent="0">
              <a:buNone/>
            </a:pPr>
            <a:r>
              <a:rPr lang="fr-FR" sz="2000" dirty="0"/>
              <a:t>- Ophtalmologiques (glaucome aigu...)</a:t>
            </a:r>
          </a:p>
          <a:p>
            <a:pPr marL="0" indent="0">
              <a:buNone/>
            </a:pPr>
            <a:r>
              <a:rPr lang="fr-FR" sz="2000" dirty="0"/>
              <a:t>- </a:t>
            </a:r>
            <a:r>
              <a:rPr lang="fr-FR" sz="2000" dirty="0" err="1"/>
              <a:t>Stomatologiques</a:t>
            </a:r>
            <a:r>
              <a:rPr lang="fr-FR" sz="2000" dirty="0"/>
              <a:t> </a:t>
            </a:r>
            <a:r>
              <a:rPr lang="fr-FR" sz="2000" dirty="0" smtClean="0"/>
              <a:t>. 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385697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9600" dirty="0"/>
              <a:t> </a:t>
            </a:r>
            <a:r>
              <a:rPr lang="fr-FR" sz="9600" dirty="0" smtClean="0"/>
              <a:t>     MERCI</a:t>
            </a:r>
            <a:endParaRPr lang="fr-FR" sz="9600" dirty="0"/>
          </a:p>
        </p:txBody>
      </p:sp>
    </p:spTree>
    <p:extLst>
      <p:ext uri="{BB962C8B-B14F-4D97-AF65-F5344CB8AC3E}">
        <p14:creationId xmlns:p14="http://schemas.microsoft.com/office/powerpoint/2010/main" val="299380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Ces douleurs peuvent être 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-</a:t>
            </a:r>
            <a:r>
              <a:rPr lang="fr-FR" b="1" dirty="0" smtClean="0"/>
              <a:t>primaires ou essentielles</a:t>
            </a:r>
            <a:r>
              <a:rPr lang="fr-FR" dirty="0" smtClean="0"/>
              <a:t>: elles sont les plus fréquentes, épisodiques ou permanentes sans aggravation. </a:t>
            </a:r>
          </a:p>
          <a:p>
            <a:pPr marL="0" indent="0">
              <a:buNone/>
            </a:pPr>
            <a:r>
              <a:rPr lang="fr-FR" dirty="0" smtClean="0"/>
              <a:t>Ne nécessitant pas d’investigation car elles ne relèvent pas d’étiologie donnée.</a:t>
            </a:r>
          </a:p>
          <a:p>
            <a:pPr marL="0" indent="0">
              <a:buNone/>
            </a:pPr>
            <a:r>
              <a:rPr lang="fr-FR" dirty="0"/>
              <a:t> </a:t>
            </a:r>
            <a:r>
              <a:rPr lang="fr-FR" dirty="0" smtClean="0"/>
              <a:t>    -</a:t>
            </a:r>
            <a:r>
              <a:rPr lang="fr-FR" b="1" dirty="0" smtClean="0"/>
              <a:t>secondaires ou symptomatologiques: </a:t>
            </a:r>
            <a:r>
              <a:rPr lang="fr-FR" dirty="0" smtClean="0"/>
              <a:t>brutales, d’aggravation rapide. </a:t>
            </a:r>
          </a:p>
          <a:p>
            <a:pPr marL="0" indent="0">
              <a:buNone/>
            </a:pPr>
            <a:r>
              <a:rPr lang="fr-FR" dirty="0" smtClean="0"/>
              <a:t>Doivent bénéficier d’exploration car elles peuvent engager le pronostic vital.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680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0"/>
            <a:ext cx="6965245" cy="1287889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>
                <a:solidFill>
                  <a:srgbClr val="7030A0"/>
                </a:solidFill>
              </a:rPr>
              <a:t/>
            </a:r>
            <a:br>
              <a:rPr lang="en-US" sz="3200" dirty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>
                <a:solidFill>
                  <a:srgbClr val="7030A0"/>
                </a:solidFill>
              </a:rPr>
              <a:t/>
            </a:r>
            <a:br>
              <a:rPr lang="en-US" sz="3200" dirty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>
                <a:solidFill>
                  <a:srgbClr val="7030A0"/>
                </a:solidFill>
              </a:rPr>
              <a:t/>
            </a:r>
            <a:br>
              <a:rPr lang="en-US" sz="3200" dirty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 smtClean="0"/>
              <a:t>INTERNATIONAL CLASSIFICATION OF </a:t>
            </a:r>
            <a:br>
              <a:rPr lang="en-US" sz="3200" dirty="0" smtClean="0"/>
            </a:br>
            <a:r>
              <a:rPr lang="en-US" sz="3200" dirty="0" smtClean="0"/>
              <a:t>HEADACHE SOCIETY (IHS 2004)</a:t>
            </a:r>
            <a:r>
              <a:rPr lang="en-US" sz="2000" dirty="0"/>
              <a:t/>
            </a:r>
            <a:br>
              <a:rPr lang="en-US" sz="2000" dirty="0"/>
            </a:br>
            <a:endParaRPr lang="fr-FR" sz="2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71600" y="1124744"/>
            <a:ext cx="7344816" cy="640871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dirty="0"/>
              <a:t> 	</a:t>
            </a:r>
            <a:endParaRPr lang="fr-FR" dirty="0" smtClean="0"/>
          </a:p>
          <a:p>
            <a:r>
              <a:rPr lang="fr-FR" sz="7200" b="1" u="sng" dirty="0" smtClean="0"/>
              <a:t>Céphalées primaires :</a:t>
            </a:r>
          </a:p>
          <a:p>
            <a:pPr marL="0" indent="0">
              <a:buNone/>
            </a:pPr>
            <a:r>
              <a:rPr lang="fr-FR" sz="7200" dirty="0" smtClean="0"/>
              <a:t>1</a:t>
            </a:r>
            <a:r>
              <a:rPr lang="fr-FR" sz="7200" dirty="0"/>
              <a:t>)  migraine</a:t>
            </a:r>
          </a:p>
          <a:p>
            <a:pPr marL="0" indent="0">
              <a:buNone/>
            </a:pPr>
            <a:r>
              <a:rPr lang="fr-FR" sz="7200" dirty="0"/>
              <a:t>2) céphalées dites de tension</a:t>
            </a:r>
          </a:p>
          <a:p>
            <a:pPr marL="0" indent="0">
              <a:buNone/>
            </a:pPr>
            <a:r>
              <a:rPr lang="fr-FR" sz="7200" dirty="0"/>
              <a:t>3) Algie vasculaire de la face et autres céphalées  </a:t>
            </a:r>
            <a:r>
              <a:rPr lang="fr-FR" sz="7200" dirty="0" err="1"/>
              <a:t>trigémino</a:t>
            </a:r>
            <a:r>
              <a:rPr lang="fr-FR" sz="7200" dirty="0"/>
              <a:t> </a:t>
            </a:r>
            <a:r>
              <a:rPr lang="fr-FR" sz="7200" dirty="0" smtClean="0"/>
              <a:t>-autonomiques</a:t>
            </a:r>
            <a:endParaRPr lang="fr-FR" sz="7200" dirty="0"/>
          </a:p>
          <a:p>
            <a:pPr marL="0" indent="0">
              <a:buNone/>
            </a:pPr>
            <a:r>
              <a:rPr lang="fr-FR" sz="7200" dirty="0"/>
              <a:t>4) Autres céphalées primaires</a:t>
            </a:r>
          </a:p>
          <a:p>
            <a:r>
              <a:rPr lang="fr-FR" sz="7200" b="1" u="sng" dirty="0" smtClean="0"/>
              <a:t>Céphalées secondaires : </a:t>
            </a:r>
          </a:p>
          <a:p>
            <a:pPr marL="0" indent="0">
              <a:buNone/>
            </a:pPr>
            <a:r>
              <a:rPr lang="fr-FR" sz="7200" dirty="0" smtClean="0"/>
              <a:t>5</a:t>
            </a:r>
            <a:r>
              <a:rPr lang="fr-FR" sz="7200" dirty="0"/>
              <a:t>) Un traumatisme crânien et/ou cervical</a:t>
            </a:r>
          </a:p>
          <a:p>
            <a:pPr marL="0" indent="0">
              <a:buNone/>
            </a:pPr>
            <a:r>
              <a:rPr lang="fr-FR" sz="7200" dirty="0" smtClean="0"/>
              <a:t>6</a:t>
            </a:r>
            <a:r>
              <a:rPr lang="fr-FR" sz="7200" dirty="0"/>
              <a:t>) Une  affection vasculaire, crânienne  ou cervicale </a:t>
            </a:r>
            <a:endParaRPr lang="fr-FR" sz="7200" dirty="0" smtClean="0"/>
          </a:p>
          <a:p>
            <a:pPr marL="0" indent="0">
              <a:buNone/>
            </a:pPr>
            <a:r>
              <a:rPr lang="fr-FR" sz="7200" dirty="0" smtClean="0"/>
              <a:t>7</a:t>
            </a:r>
            <a:r>
              <a:rPr lang="fr-FR" sz="7200" dirty="0"/>
              <a:t>) Une affection intra crânienne  non  vasculaire</a:t>
            </a:r>
          </a:p>
          <a:p>
            <a:pPr marL="0" indent="0">
              <a:buNone/>
            </a:pPr>
            <a:r>
              <a:rPr lang="fr-FR" sz="7200" dirty="0" smtClean="0"/>
              <a:t>8</a:t>
            </a:r>
            <a:r>
              <a:rPr lang="fr-FR" sz="7200" dirty="0"/>
              <a:t>) Prise ou retrait d’une substance </a:t>
            </a:r>
          </a:p>
          <a:p>
            <a:pPr marL="0" indent="0">
              <a:buNone/>
            </a:pPr>
            <a:r>
              <a:rPr lang="fr-FR" sz="7200" dirty="0" smtClean="0"/>
              <a:t>9</a:t>
            </a:r>
            <a:r>
              <a:rPr lang="fr-FR" sz="7200" dirty="0"/>
              <a:t>) Infection</a:t>
            </a:r>
          </a:p>
          <a:p>
            <a:pPr marL="0" indent="0">
              <a:buNone/>
            </a:pPr>
            <a:r>
              <a:rPr lang="fr-FR" sz="7200" dirty="0"/>
              <a:t>10) Anomalie de l’homéostasie</a:t>
            </a:r>
          </a:p>
          <a:p>
            <a:pPr marL="0" indent="0">
              <a:buNone/>
            </a:pPr>
            <a:r>
              <a:rPr lang="fr-FR" sz="7200" dirty="0"/>
              <a:t>11) Anomalie du crâne, du cou, des yeux,  des oreilles, du nez, des sinus, des dents,  de la bouche ou d’une autre structure faciale ou crânienne</a:t>
            </a:r>
          </a:p>
          <a:p>
            <a:pPr marL="0" indent="0">
              <a:buNone/>
            </a:pPr>
            <a:r>
              <a:rPr lang="fr-FR" sz="7200" dirty="0"/>
              <a:t>12) Affection psychiatrique</a:t>
            </a:r>
          </a:p>
          <a:p>
            <a:pPr marL="0" indent="0">
              <a:buNone/>
            </a:pPr>
            <a:r>
              <a:rPr lang="fr-FR" sz="7200" dirty="0"/>
              <a:t>13) Névralgies crâniennes, et causes centrales de douleurs  faciales. </a:t>
            </a:r>
          </a:p>
          <a:p>
            <a:pPr marL="0" indent="0">
              <a:buNone/>
            </a:pPr>
            <a:r>
              <a:rPr lang="fr-FR" sz="7200" dirty="0"/>
              <a:t>14) Autres céphalées, névralgies crâniennes et douleurs faciales centrales ou primaires.</a:t>
            </a:r>
          </a:p>
        </p:txBody>
      </p:sp>
    </p:spTree>
    <p:extLst>
      <p:ext uri="{BB962C8B-B14F-4D97-AF65-F5344CB8AC3E}">
        <p14:creationId xmlns:p14="http://schemas.microsoft.com/office/powerpoint/2010/main" val="2383410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    DEMARCHE DIAGNOSTIQUE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 smtClean="0"/>
              <a:t>Elle repose primordialement sur l’interrogatoire et l’examen clinique, permettant de dépister les signaux d’alarme qui doivent faire craindre une affection sous-jacente grave, et d’orienter l’exploration para-clinique.</a:t>
            </a:r>
          </a:p>
          <a:p>
            <a:pPr marL="0" indent="0">
              <a:buNone/>
            </a:pPr>
            <a:r>
              <a:rPr lang="fr-FR" b="1" i="1" u="sng" dirty="0" smtClean="0">
                <a:solidFill>
                  <a:schemeClr val="tx2"/>
                </a:solidFill>
              </a:rPr>
              <a:t>A- L’INTERROGATOIRE:</a:t>
            </a:r>
            <a:endParaRPr lang="fr-FR" i="1" u="sng" dirty="0" smtClean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fr-FR" dirty="0" smtClean="0"/>
              <a:t>Doit préciser: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 mode de début et le profil évolutif: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céphalées récentes brutales</a:t>
            </a:r>
            <a:r>
              <a:rPr lang="fr-FR" dirty="0" smtClean="0"/>
              <a:t>: aigues(</a:t>
            </a:r>
            <a:r>
              <a:rPr lang="fr-FR" dirty="0" err="1" smtClean="0"/>
              <a:t>qq</a:t>
            </a:r>
            <a:r>
              <a:rPr lang="fr-FR" dirty="0" smtClean="0"/>
              <a:t> heures à </a:t>
            </a:r>
            <a:r>
              <a:rPr lang="fr-FR" dirty="0" err="1" smtClean="0"/>
              <a:t>qq</a:t>
            </a:r>
            <a:r>
              <a:rPr lang="fr-FR" dirty="0" smtClean="0"/>
              <a:t> jrs), survenant d’un coup, presque toujours secondaires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céphalées récentes progressives</a:t>
            </a:r>
            <a:r>
              <a:rPr lang="fr-FR" dirty="0" smtClean="0"/>
              <a:t>: récentes (</a:t>
            </a:r>
            <a:r>
              <a:rPr lang="fr-FR" dirty="0" err="1" smtClean="0"/>
              <a:t>qq</a:t>
            </a:r>
            <a:r>
              <a:rPr lang="fr-FR" dirty="0" smtClean="0"/>
              <a:t> jrs, Px semaines), s’aggravant progressivement. Le + souvent secondaire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céphalées chronique paroxystiques</a:t>
            </a:r>
            <a:r>
              <a:rPr lang="fr-FR" dirty="0" smtClean="0"/>
              <a:t>: évoluant depuis plusieurs années et par crises</a:t>
            </a:r>
          </a:p>
          <a:p>
            <a:pPr marL="0" indent="0">
              <a:buNone/>
            </a:pPr>
            <a:r>
              <a:rPr lang="fr-FR" dirty="0" smtClean="0"/>
              <a:t>-</a:t>
            </a:r>
            <a:r>
              <a:rPr lang="fr-FR" b="1" dirty="0" smtClean="0"/>
              <a:t>céphalées chroniques continues</a:t>
            </a:r>
            <a:endParaRPr lang="fr-FR" dirty="0" smtClean="0"/>
          </a:p>
          <a:p>
            <a:pPr marL="0" indent="0">
              <a:buNone/>
            </a:pPr>
            <a:endParaRPr lang="fr-FR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63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>
                <a:solidFill>
                  <a:schemeClr val="tx2"/>
                </a:solidFill>
              </a:rPr>
              <a:t>Le siège: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tx2"/>
                </a:solidFill>
              </a:rPr>
              <a:t>-</a:t>
            </a:r>
            <a:r>
              <a:rPr lang="fr-FR" dirty="0" smtClean="0"/>
              <a:t>localisé, hémi-</a:t>
            </a:r>
            <a:r>
              <a:rPr lang="fr-FR" dirty="0" err="1" smtClean="0"/>
              <a:t>cr</a:t>
            </a:r>
            <a:r>
              <a:rPr lang="fr-FR" dirty="0" err="1" smtClean="0">
                <a:latin typeface="Times New Roman"/>
                <a:cs typeface="Times New Roman"/>
              </a:rPr>
              <a:t>ȃ</a:t>
            </a:r>
            <a:r>
              <a:rPr lang="fr-FR" dirty="0" err="1" smtClean="0"/>
              <a:t>nien</a:t>
            </a:r>
            <a:r>
              <a:rPr lang="fr-FR" dirty="0" smtClean="0"/>
              <a:t>, hémifacial </a:t>
            </a:r>
          </a:p>
          <a:p>
            <a:pPr marL="0" indent="0">
              <a:buNone/>
            </a:pPr>
            <a:r>
              <a:rPr lang="fr-FR" dirty="0" smtClean="0"/>
              <a:t>-diffus, unilatéral, bilatéral ou à bascule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 type: </a:t>
            </a:r>
            <a:r>
              <a:rPr lang="fr-FR" dirty="0" smtClean="0"/>
              <a:t>pulsatile, en éclaire, brulures…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L’intensité, la durée et la fréquence des crises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Les </a:t>
            </a:r>
            <a:r>
              <a:rPr lang="fr-FR" dirty="0">
                <a:solidFill>
                  <a:schemeClr val="tx2"/>
                </a:solidFill>
              </a:rPr>
              <a:t>prodromes : </a:t>
            </a:r>
            <a:r>
              <a:rPr lang="fr-FR" dirty="0"/>
              <a:t>troubles de l'humeur, irritabilité, malaise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Les </a:t>
            </a:r>
            <a:r>
              <a:rPr lang="fr-FR" dirty="0">
                <a:solidFill>
                  <a:schemeClr val="tx2"/>
                </a:solidFill>
              </a:rPr>
              <a:t>facteurs déclenchant et aggravant: </a:t>
            </a:r>
            <a:r>
              <a:rPr lang="fr-FR" dirty="0"/>
              <a:t>le froid, l'effort, manque de sommeil, consommation de certains </a:t>
            </a:r>
            <a:r>
              <a:rPr lang="fr-FR" dirty="0" smtClean="0"/>
              <a:t>aliments, </a:t>
            </a:r>
            <a:r>
              <a:rPr lang="fr-FR" dirty="0"/>
              <a:t>prise </a:t>
            </a:r>
            <a:r>
              <a:rPr lang="fr-FR" dirty="0" smtClean="0"/>
              <a:t>d‘alcool ou de </a:t>
            </a:r>
            <a:r>
              <a:rPr lang="fr-FR" dirty="0"/>
              <a:t>certains médicaments, traumatisme.....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Les symptômes associés: </a:t>
            </a:r>
            <a:r>
              <a:rPr lang="fr-FR" dirty="0"/>
              <a:t>nausées, vomissements, larmoiement, myosis, signes neurologiques...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Les </a:t>
            </a:r>
            <a:r>
              <a:rPr lang="fr-FR" dirty="0">
                <a:solidFill>
                  <a:schemeClr val="tx2"/>
                </a:solidFill>
              </a:rPr>
              <a:t>facteurs améliorant et traitements efficaces.</a:t>
            </a:r>
          </a:p>
          <a:p>
            <a:r>
              <a:rPr lang="fr-FR" dirty="0" smtClean="0">
                <a:solidFill>
                  <a:schemeClr val="tx2"/>
                </a:solidFill>
              </a:rPr>
              <a:t>Les </a:t>
            </a:r>
            <a:r>
              <a:rPr lang="fr-FR" dirty="0">
                <a:solidFill>
                  <a:schemeClr val="tx2"/>
                </a:solidFill>
              </a:rPr>
              <a:t>ATCD personnels et familiaux, traitement en cour ou antérieur, retentissement socio-professionnel</a:t>
            </a:r>
          </a:p>
          <a:p>
            <a:endParaRPr lang="fr-FR" dirty="0" smtClean="0">
              <a:solidFill>
                <a:schemeClr val="tx2"/>
              </a:solidFill>
            </a:endParaRPr>
          </a:p>
          <a:p>
            <a:endParaRPr lang="fr-FR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04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15616" y="620688"/>
            <a:ext cx="6965245" cy="811218"/>
          </a:xfrm>
        </p:spPr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43608" y="1484784"/>
            <a:ext cx="7200800" cy="47525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/>
                </a:solidFill>
              </a:rPr>
              <a:t>B-L’EXAMEN CLINIQUE:</a:t>
            </a:r>
            <a:endParaRPr lang="fr-FR" b="1" u="sng" dirty="0">
              <a:solidFill>
                <a:schemeClr val="tx2"/>
              </a:solidFill>
            </a:endParaRPr>
          </a:p>
          <a:p>
            <a:r>
              <a:rPr lang="fr-FR" b="1" i="1" dirty="0" smtClean="0"/>
              <a:t>Examen </a:t>
            </a:r>
            <a:r>
              <a:rPr lang="fr-FR" b="1" i="1" dirty="0"/>
              <a:t>neurologique </a:t>
            </a:r>
            <a:r>
              <a:rPr lang="fr-FR" b="1" i="1" dirty="0" smtClean="0"/>
              <a:t>complet</a:t>
            </a:r>
            <a:r>
              <a:rPr lang="fr-FR" dirty="0" smtClean="0"/>
              <a:t> : </a:t>
            </a:r>
            <a:r>
              <a:rPr lang="fr-FR" dirty="0"/>
              <a:t>signes de localisation, syndrome méningé, syndrome d'HIC</a:t>
            </a:r>
            <a:r>
              <a:rPr lang="fr-FR" dirty="0" smtClean="0"/>
              <a:t>...</a:t>
            </a:r>
            <a:endParaRPr lang="fr-FR" dirty="0"/>
          </a:p>
          <a:p>
            <a:r>
              <a:rPr lang="fr-FR" b="1" i="1" dirty="0" smtClean="0"/>
              <a:t>Examen </a:t>
            </a:r>
            <a:r>
              <a:rPr lang="fr-FR" b="1" i="1" dirty="0"/>
              <a:t>au </a:t>
            </a:r>
            <a:r>
              <a:rPr lang="fr-FR" b="1" i="1" dirty="0" smtClean="0"/>
              <a:t>FO </a:t>
            </a:r>
            <a:r>
              <a:rPr lang="fr-FR" dirty="0" smtClean="0"/>
              <a:t>: </a:t>
            </a:r>
            <a:r>
              <a:rPr lang="fr-FR" dirty="0"/>
              <a:t>à la recherche d'un œdème papillaire</a:t>
            </a:r>
            <a:r>
              <a:rPr lang="fr-FR" dirty="0" smtClean="0"/>
              <a:t>.</a:t>
            </a:r>
          </a:p>
          <a:p>
            <a:r>
              <a:rPr lang="fr-FR" b="1" i="1" dirty="0" smtClean="0"/>
              <a:t>Examen locorégional</a:t>
            </a:r>
            <a:r>
              <a:rPr lang="fr-FR" dirty="0" smtClean="0"/>
              <a:t>: à la recherche  de signes en faveur d’une sinusite, otites, ex de la peau( zona, plaie…),  palpation des artères  temporales (</a:t>
            </a:r>
            <a:r>
              <a:rPr lang="fr-FR" dirty="0" err="1" smtClean="0"/>
              <a:t>pulsatilité</a:t>
            </a:r>
            <a:r>
              <a:rPr lang="fr-FR" dirty="0" smtClean="0"/>
              <a:t>), ex de la zone douloureuse </a:t>
            </a:r>
            <a:endParaRPr lang="fr-FR" dirty="0"/>
          </a:p>
          <a:p>
            <a:r>
              <a:rPr lang="fr-FR" b="1" i="1" dirty="0" smtClean="0"/>
              <a:t>Examen </a:t>
            </a:r>
            <a:r>
              <a:rPr lang="fr-FR" b="1" i="1" dirty="0"/>
              <a:t>somatique </a:t>
            </a:r>
            <a:r>
              <a:rPr lang="fr-FR" b="1" i="1" dirty="0" smtClean="0"/>
              <a:t>complet </a:t>
            </a:r>
            <a:r>
              <a:rPr lang="fr-FR" dirty="0" smtClean="0"/>
              <a:t>: TA, T°, cardiaque, ORL ...</a:t>
            </a:r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2856146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u="sng" dirty="0" smtClean="0">
                <a:solidFill>
                  <a:schemeClr val="tx2"/>
                </a:solidFill>
              </a:rPr>
              <a:t>C- IDENTIFICATION DU CARACTERE URGENT DES CEPHALEES: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-Devant  des céphalées aigues, brutales, inhabituelles, rebelles à toute médication, associant ou pas des signes de focalisation: il s’agit de douleur secondaire jusqu’à preuve du contraire </a:t>
            </a:r>
            <a:r>
              <a:rPr lang="fr-FR" dirty="0" smtClean="0">
                <a:latin typeface="Times New Roman"/>
                <a:cs typeface="Times New Roman"/>
              </a:rPr>
              <a:t>→ enquête étiologique urgente</a:t>
            </a:r>
          </a:p>
          <a:p>
            <a:pPr marL="0" indent="0">
              <a:buNone/>
            </a:pPr>
            <a:r>
              <a:rPr lang="fr-FR" dirty="0" smtClean="0">
                <a:latin typeface="Times New Roman"/>
                <a:cs typeface="Times New Roman"/>
              </a:rPr>
              <a:t>-Par fois, certaines céphalées primitives relèvent d’un caractère urgent: impossibilité de boire, de manger avec risque de déshydratation nécessitant aussi une prise en charge urgente.</a:t>
            </a:r>
            <a:r>
              <a:rPr lang="fr-FR" dirty="0" smtClean="0"/>
              <a:t> </a:t>
            </a:r>
            <a:endParaRPr lang="fr-FR" u="sng" dirty="0" smtClean="0"/>
          </a:p>
          <a:p>
            <a:pPr marL="0" indent="0">
              <a:buNone/>
            </a:pPr>
            <a:endParaRPr lang="fr-FR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b="1" u="sng" dirty="0" smtClean="0">
                <a:solidFill>
                  <a:schemeClr val="tx2"/>
                </a:solidFill>
              </a:rPr>
              <a:t>D- EXAMENS COMPLEMENTAIRES:</a:t>
            </a:r>
          </a:p>
          <a:p>
            <a:pPr marL="0" indent="0">
              <a:buNone/>
            </a:pPr>
            <a:r>
              <a:rPr lang="fr-FR" b="1" dirty="0" smtClean="0"/>
              <a:t>-Ponction lombaire: </a:t>
            </a:r>
            <a:r>
              <a:rPr lang="fr-FR" dirty="0" smtClean="0"/>
              <a:t>méningite ou hémorragie méningée</a:t>
            </a:r>
          </a:p>
          <a:p>
            <a:pPr marL="0" indent="0">
              <a:buNone/>
            </a:pPr>
            <a:r>
              <a:rPr lang="fr-FR" b="1" dirty="0" smtClean="0"/>
              <a:t>-TDM cérébrale: </a:t>
            </a:r>
            <a:r>
              <a:rPr lang="fr-FR" dirty="0" smtClean="0"/>
              <a:t>permet d’éliminer  un processus expansif, AVC, hémorragie méningée…</a:t>
            </a:r>
          </a:p>
          <a:p>
            <a:pPr marL="0" indent="0">
              <a:buNone/>
            </a:pPr>
            <a:r>
              <a:rPr lang="fr-FR" b="1" dirty="0" smtClean="0"/>
              <a:t>-IRM cérébrale: </a:t>
            </a:r>
            <a:r>
              <a:rPr lang="fr-FR" dirty="0" smtClean="0"/>
              <a:t>explore mieux la fosse cérébrale post, le tronc cérébral, identifie  les lésions infra-cliniques</a:t>
            </a:r>
          </a:p>
          <a:p>
            <a:pPr marL="0" indent="0">
              <a:buNone/>
            </a:pPr>
            <a:r>
              <a:rPr lang="fr-FR" b="1" dirty="0" smtClean="0"/>
              <a:t>-Angio-IRM cérébrale: </a:t>
            </a:r>
            <a:r>
              <a:rPr lang="fr-FR" dirty="0" smtClean="0"/>
              <a:t>en cas de thrombophlébite cérébrale, de malformations vasculaires</a:t>
            </a:r>
          </a:p>
          <a:p>
            <a:pPr marL="0" indent="0">
              <a:buNone/>
            </a:pPr>
            <a:r>
              <a:rPr lang="fr-FR" b="1" dirty="0" smtClean="0"/>
              <a:t>-Doppler des vx du cou: </a:t>
            </a:r>
            <a:r>
              <a:rPr lang="fr-FR" dirty="0" smtClean="0"/>
              <a:t>pour les dissection artérielles</a:t>
            </a:r>
          </a:p>
          <a:p>
            <a:pPr marL="0" indent="0">
              <a:buNone/>
            </a:pPr>
            <a:r>
              <a:rPr lang="fr-FR" b="1" dirty="0" smtClean="0"/>
              <a:t>-Bilan biologique complet: </a:t>
            </a:r>
            <a:r>
              <a:rPr lang="fr-FR" dirty="0" smtClean="0"/>
              <a:t>VS+CRP pour l’artérite temporale de HORTON, bilan lipidique, d’hémostase….. </a:t>
            </a:r>
            <a:endParaRPr lang="fr-FR" b="1" dirty="0" smtClean="0"/>
          </a:p>
        </p:txBody>
      </p:sp>
    </p:spTree>
    <p:extLst>
      <p:ext uri="{BB962C8B-B14F-4D97-AF65-F5344CB8AC3E}">
        <p14:creationId xmlns:p14="http://schemas.microsoft.com/office/powerpoint/2010/main" val="1587364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illes">
  <a:themeElements>
    <a:clrScheme name="Mailles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ailles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1117</TotalTime>
  <Words>2063</Words>
  <Application>Microsoft Office PowerPoint</Application>
  <PresentationFormat>On-screen Show (4:3)</PresentationFormat>
  <Paragraphs>241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Times New Roman</vt:lpstr>
      <vt:lpstr>Tw Cen MT</vt:lpstr>
      <vt:lpstr>Mailles</vt:lpstr>
      <vt:lpstr>LES CEPHALEES</vt:lpstr>
      <vt:lpstr>             INTRODUCTION</vt:lpstr>
      <vt:lpstr>PowerPoint Presentation</vt:lpstr>
      <vt:lpstr>       INTERNATIONAL CLASSIFICATION OF  HEADACHE SOCIETY (IHS 2004) </vt:lpstr>
      <vt:lpstr>    DEMARCHE DIAGNOSTIQUE</vt:lpstr>
      <vt:lpstr>PowerPoint Presentation</vt:lpstr>
      <vt:lpstr>PowerPoint Presentation</vt:lpstr>
      <vt:lpstr>PowerPoint Presentation</vt:lpstr>
      <vt:lpstr>PowerPoint Presentation</vt:lpstr>
      <vt:lpstr>       DIAGNOSTIC ETIOLOGIQUE</vt:lpstr>
      <vt:lpstr>                 LA MIGRAINE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CEPHALEES DE TENSION</vt:lpstr>
      <vt:lpstr>    ALGIE VASCULAIRE DE LA FACE                 Cluster Headache</vt:lpstr>
      <vt:lpstr>NEVRALGIE ESSENTIELLE DU TRIJUMEAU</vt:lpstr>
      <vt:lpstr>AUTRES CEPHALEES PRIMAIRES</vt:lpstr>
      <vt:lpstr>         DIAGNOSTIC ETIOLOGIQUE</vt:lpstr>
      <vt:lpstr>HEMORRAGIE SOUS ARACHNOIDIENNE</vt:lpstr>
      <vt:lpstr>ARTERITE A CELLULES GEANTES OU   MALADIE DE HORTON</vt:lpstr>
      <vt:lpstr>HYPERTENSION INTRACRANIENNE BENIGNE</vt:lpstr>
      <vt:lpstr>AUTRES CEPHALEES SYMPTOMATIQUES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ALGIES CRANIO-FACIALES</dc:title>
  <dc:creator>SAID</dc:creator>
  <cp:lastModifiedBy>moh</cp:lastModifiedBy>
  <cp:revision>77</cp:revision>
  <dcterms:created xsi:type="dcterms:W3CDTF">2014-03-16T14:16:35Z</dcterms:created>
  <dcterms:modified xsi:type="dcterms:W3CDTF">2020-04-11T14:21:30Z</dcterms:modified>
</cp:coreProperties>
</file>