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  <p:sldMasterId id="2147483768" r:id="rId2"/>
    <p:sldMasterId id="2147483909" r:id="rId3"/>
  </p:sldMasterIdLst>
  <p:notesMasterIdLst>
    <p:notesMasterId r:id="rId35"/>
  </p:notesMasterIdLst>
  <p:sldIdLst>
    <p:sldId id="256" r:id="rId4"/>
    <p:sldId id="336" r:id="rId5"/>
    <p:sldId id="300" r:id="rId6"/>
    <p:sldId id="416" r:id="rId7"/>
    <p:sldId id="418" r:id="rId8"/>
    <p:sldId id="419" r:id="rId9"/>
    <p:sldId id="429" r:id="rId10"/>
    <p:sldId id="417" r:id="rId11"/>
    <p:sldId id="420" r:id="rId12"/>
    <p:sldId id="421" r:id="rId13"/>
    <p:sldId id="422" r:id="rId14"/>
    <p:sldId id="423" r:id="rId15"/>
    <p:sldId id="431" r:id="rId16"/>
    <p:sldId id="432" r:id="rId17"/>
    <p:sldId id="426" r:id="rId18"/>
    <p:sldId id="427" r:id="rId19"/>
    <p:sldId id="433" r:id="rId20"/>
    <p:sldId id="438" r:id="rId21"/>
    <p:sldId id="434" r:id="rId22"/>
    <p:sldId id="435" r:id="rId23"/>
    <p:sldId id="436" r:id="rId24"/>
    <p:sldId id="437" r:id="rId25"/>
    <p:sldId id="440" r:id="rId26"/>
    <p:sldId id="439" r:id="rId27"/>
    <p:sldId id="441" r:id="rId28"/>
    <p:sldId id="442" r:id="rId29"/>
    <p:sldId id="443" r:id="rId30"/>
    <p:sldId id="444" r:id="rId31"/>
    <p:sldId id="445" r:id="rId32"/>
    <p:sldId id="446" r:id="rId33"/>
    <p:sldId id="447" r:id="rId34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DA37D80-6434-44D0-A028-1B22A696006F}" styleName="Style léger 3 - Accentuation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1" autoAdjust="0"/>
    <p:restoredTop sz="89496" autoAdjust="0"/>
  </p:normalViewPr>
  <p:slideViewPr>
    <p:cSldViewPr>
      <p:cViewPr varScale="1">
        <p:scale>
          <a:sx n="88" d="100"/>
          <a:sy n="88" d="100"/>
        </p:scale>
        <p:origin x="-978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4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4CE43A-5397-43E0-91A7-85B3CEF06405}" type="datetimeFigureOut">
              <a:rPr lang="fr-FR" smtClean="0"/>
              <a:t>29/04/2017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A97A7F-3B26-441F-81CB-53DF517248C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679892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419100" y="0"/>
            <a:ext cx="4105275" cy="3079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457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456720" y="3691543"/>
            <a:ext cx="5314950" cy="347295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419100" y="0"/>
            <a:ext cx="4105275" cy="3079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174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456720" y="3691543"/>
            <a:ext cx="5314950" cy="347295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419100" y="0"/>
            <a:ext cx="4105275" cy="3079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174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456720" y="3691543"/>
            <a:ext cx="5314950" cy="347295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419100" y="0"/>
            <a:ext cx="4105275" cy="3079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174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456720" y="3691543"/>
            <a:ext cx="5314950" cy="347295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419100" y="0"/>
            <a:ext cx="4105275" cy="3079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174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456720" y="3691543"/>
            <a:ext cx="5314950" cy="347295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419100" y="0"/>
            <a:ext cx="4105275" cy="3079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174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456720" y="3691543"/>
            <a:ext cx="5314950" cy="347295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419100" y="0"/>
            <a:ext cx="4105275" cy="3079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174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456720" y="3691543"/>
            <a:ext cx="5314950" cy="347295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419100" y="0"/>
            <a:ext cx="4105275" cy="3079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174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456720" y="3691543"/>
            <a:ext cx="5314950" cy="347295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419100" y="0"/>
            <a:ext cx="4105275" cy="3079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174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456720" y="3691543"/>
            <a:ext cx="5314950" cy="347295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419100" y="0"/>
            <a:ext cx="4105275" cy="3079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174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456720" y="3691543"/>
            <a:ext cx="5314950" cy="347295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419100" y="0"/>
            <a:ext cx="4105275" cy="3079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174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456720" y="3691543"/>
            <a:ext cx="5314950" cy="347295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419100" y="0"/>
            <a:ext cx="4105275" cy="3079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560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456720" y="3691543"/>
            <a:ext cx="5314950" cy="347295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419100" y="0"/>
            <a:ext cx="4105275" cy="3079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174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456720" y="3691543"/>
            <a:ext cx="5314950" cy="347295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419100" y="0"/>
            <a:ext cx="4105275" cy="3079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174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456720" y="3691543"/>
            <a:ext cx="5314950" cy="347295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419100" y="0"/>
            <a:ext cx="4105275" cy="3079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174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456720" y="3691543"/>
            <a:ext cx="5314950" cy="347295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419100" y="0"/>
            <a:ext cx="4105275" cy="3079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174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456720" y="3691543"/>
            <a:ext cx="5314950" cy="347295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419100" y="0"/>
            <a:ext cx="4105275" cy="3079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662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456720" y="3691543"/>
            <a:ext cx="5314950" cy="347295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419100" y="0"/>
            <a:ext cx="4105275" cy="3079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765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456720" y="3691543"/>
            <a:ext cx="5314950" cy="347295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419100" y="0"/>
            <a:ext cx="4105275" cy="3079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457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456720" y="3691543"/>
            <a:ext cx="5314950" cy="347295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419100" y="0"/>
            <a:ext cx="4105275" cy="3079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560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456720" y="3691543"/>
            <a:ext cx="5314950" cy="347295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419100" y="0"/>
            <a:ext cx="4105275" cy="3079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2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456720" y="3691543"/>
            <a:ext cx="5314950" cy="347295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419100" y="0"/>
            <a:ext cx="4105275" cy="3079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174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456720" y="3691543"/>
            <a:ext cx="5314950" cy="347295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419100" y="0"/>
            <a:ext cx="4105275" cy="3079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174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456720" y="3691543"/>
            <a:ext cx="5314950" cy="347295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ectangle à coins arrondis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ectangle à coins arrondis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Modifiez le style des sous-titres du masque</a:t>
            </a:r>
            <a:endParaRPr kumimoji="0" lang="en-US"/>
          </a:p>
        </p:txBody>
      </p:sp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AA309A6D-C09C-4548-B29A-6CF363A7E532}" type="datetimeFigureOut">
              <a:rPr lang="fr-FR" smtClean="0"/>
              <a:t>29/04/2017</a:t>
            </a:fld>
            <a:endParaRPr lang="fr-BE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fr-BE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29/04/2017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29/04/2017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29/04/2017</a:t>
            </a:fld>
            <a:endParaRPr lang="fr-BE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BE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29/04/2017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29/04/2017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29/04/2017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29/04/2017</a:t>
            </a:fld>
            <a:endParaRPr lang="fr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29/04/2017</a:t>
            </a:fld>
            <a:endParaRPr lang="fr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29/04/2017</a:t>
            </a:fld>
            <a:endParaRPr lang="fr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29/04/2017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29/04/2017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29/04/2017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29/04/2017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29/04/2017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29/04/2017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29/04/2017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29/04/2017</a:t>
            </a:fld>
            <a:endParaRPr lang="fr-BE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29/04/2017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29/04/2017</a:t>
            </a:fld>
            <a:endParaRPr lang="fr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29/04/2017</a:t>
            </a:fld>
            <a:endParaRPr lang="fr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29/04/2017</a:t>
            </a:fld>
            <a:endParaRPr lang="fr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29/04/2017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29/04/2017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29/04/2017</a:t>
            </a:fld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29/04/2017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29/04/2017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47663" y="773362"/>
            <a:ext cx="7248674" cy="124285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81487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29/04/2017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26" name="Espace réservé de la date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A309A6D-C09C-4548-B29A-6CF363A7E532}" type="datetimeFigureOut">
              <a:rPr lang="fr-FR" smtClean="0"/>
              <a:t>29/04/2017</a:t>
            </a:fld>
            <a:endParaRPr lang="fr-BE"/>
          </a:p>
        </p:txBody>
      </p:sp>
      <p:sp>
        <p:nvSpPr>
          <p:cNvPr id="27" name="Espace réservé du numéro de diapositive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  <p:sp>
        <p:nvSpPr>
          <p:cNvPr id="28" name="Espace réservé du pied de page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AA309A6D-C09C-4548-B29A-6CF363A7E532}" type="datetimeFigureOut">
              <a:rPr lang="fr-FR" smtClean="0"/>
              <a:t>29/04/2017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29/04/2017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29/04/2017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29/04/2017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ectangle à coins arrondis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ectangle à coins arrondis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Modifiez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AA309A6D-C09C-4548-B29A-6CF363A7E532}" type="datetimeFigureOut">
              <a:rPr lang="fr-FR" smtClean="0"/>
              <a:t>29/04/2017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fr-BE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AA309A6D-C09C-4548-B29A-6CF363A7E532}" type="datetimeFigureOut">
              <a:rPr lang="fr-FR" smtClean="0"/>
              <a:t>29/04/2017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AA309A6D-C09C-4548-B29A-6CF363A7E532}" type="datetimeFigureOut">
              <a:rPr lang="fr-FR" smtClean="0"/>
              <a:t>29/04/2017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0" r:id="rId1"/>
    <p:sldLayoutId id="2147483911" r:id="rId2"/>
    <p:sldLayoutId id="2147483912" r:id="rId3"/>
    <p:sldLayoutId id="2147483913" r:id="rId4"/>
    <p:sldLayoutId id="2147483914" r:id="rId5"/>
    <p:sldLayoutId id="2147483915" r:id="rId6"/>
    <p:sldLayoutId id="2147483916" r:id="rId7"/>
    <p:sldLayoutId id="2147483917" r:id="rId8"/>
    <p:sldLayoutId id="2147483918" r:id="rId9"/>
    <p:sldLayoutId id="2147483919" r:id="rId10"/>
    <p:sldLayoutId id="2147483920" r:id="rId11"/>
    <p:sldLayoutId id="2147483921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537631" y="5767196"/>
            <a:ext cx="4248473" cy="92333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5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Dr.Hafs</a:t>
            </a:r>
            <a:r>
              <a:rPr lang="fr-FR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T.</a:t>
            </a:r>
            <a:endParaRPr lang="fr-FR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30967" y="0"/>
            <a:ext cx="9174967" cy="249299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5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Chapitre IV: </a:t>
            </a:r>
          </a:p>
          <a:p>
            <a:pPr algn="ctr"/>
            <a:r>
              <a:rPr lang="fr-FR" sz="5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Gestion </a:t>
            </a:r>
            <a:r>
              <a:rPr lang="fr-FR" sz="52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des </a:t>
            </a:r>
            <a:r>
              <a:rPr lang="fr-FR" sz="5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utilisateurs et </a:t>
            </a:r>
            <a:r>
              <a:rPr lang="fr-FR" sz="52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service NFS</a:t>
            </a:r>
          </a:p>
        </p:txBody>
      </p:sp>
      <p:pic>
        <p:nvPicPr>
          <p:cNvPr id="2050" name="Picture 2" descr="Résultat de recherche d'images pour &quot;network file system&quot;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48" b="12404"/>
          <a:stretch/>
        </p:blipFill>
        <p:spPr bwMode="auto">
          <a:xfrm>
            <a:off x="-30966" y="2492990"/>
            <a:ext cx="9174966" cy="3096343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9712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7504" y="1700808"/>
            <a:ext cx="7262250" cy="522774"/>
          </a:xfrm>
          <a:ln/>
        </p:spPr>
        <p:txBody>
          <a:bodyPr lIns="78893" tIns="41025" rIns="78893" bIns="41025"/>
          <a:lstStyle/>
          <a:p>
            <a:pPr>
              <a:lnSpc>
                <a:spcPct val="97000"/>
              </a:lnSpc>
              <a:spcBef>
                <a:spcPts val="428"/>
              </a:spcBef>
              <a:buSzPct val="30000"/>
              <a:buBlip>
                <a:blip r:embed="rId3"/>
              </a:buBlip>
              <a:tabLst>
                <a:tab pos="798772" algn="l"/>
                <a:tab pos="1600327" algn="l"/>
                <a:tab pos="2401883" algn="l"/>
                <a:tab pos="3203438" algn="l"/>
                <a:tab pos="4004994" algn="l"/>
                <a:tab pos="4806549" algn="l"/>
                <a:tab pos="5608104" algn="l"/>
                <a:tab pos="6409660" algn="l"/>
                <a:tab pos="7211215" algn="l"/>
                <a:tab pos="8012770" algn="l"/>
                <a:tab pos="8814326" algn="l"/>
              </a:tabLst>
            </a:pPr>
            <a:r>
              <a:rPr lang="en-GB" altLang="fr-FR" sz="21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fr-FR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Paquetages du service NIS</a:t>
            </a:r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109822" y="2348880"/>
            <a:ext cx="8782658" cy="299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tabLst>
                <a:tab pos="741363" algn="l"/>
                <a:tab pos="1655763" algn="l"/>
                <a:tab pos="2570163" algn="l"/>
                <a:tab pos="3484563" algn="l"/>
                <a:tab pos="4398963" algn="l"/>
                <a:tab pos="5313363" algn="l"/>
                <a:tab pos="6227763" algn="l"/>
                <a:tab pos="7142163" algn="l"/>
                <a:tab pos="8056563" algn="l"/>
                <a:tab pos="8970963" algn="l"/>
                <a:tab pos="9885363" algn="l"/>
                <a:tab pos="10799763" algn="l"/>
              </a:tabLst>
              <a:defRPr sz="2400">
                <a:solidFill>
                  <a:schemeClr val="tx1"/>
                </a:solidFill>
                <a:latin typeface="Times New Roman" pitchFamily="16" charset="0"/>
              </a:defRPr>
            </a:lvl1pPr>
            <a:lvl2pPr marL="741363" indent="-284163">
              <a:tabLst>
                <a:tab pos="741363" algn="l"/>
                <a:tab pos="1655763" algn="l"/>
                <a:tab pos="2570163" algn="l"/>
                <a:tab pos="3484563" algn="l"/>
                <a:tab pos="4398963" algn="l"/>
                <a:tab pos="5313363" algn="l"/>
                <a:tab pos="6227763" algn="l"/>
                <a:tab pos="7142163" algn="l"/>
                <a:tab pos="8056563" algn="l"/>
                <a:tab pos="8970963" algn="l"/>
                <a:tab pos="9885363" algn="l"/>
                <a:tab pos="10799763" algn="l"/>
              </a:tabLst>
              <a:defRPr sz="2400">
                <a:solidFill>
                  <a:schemeClr val="tx1"/>
                </a:solidFill>
                <a:latin typeface="Times New Roman" pitchFamily="16" charset="0"/>
              </a:defRPr>
            </a:lvl2pPr>
            <a:lvl3pPr>
              <a:tabLst>
                <a:tab pos="741363" algn="l"/>
                <a:tab pos="1655763" algn="l"/>
                <a:tab pos="2570163" algn="l"/>
                <a:tab pos="3484563" algn="l"/>
                <a:tab pos="4398963" algn="l"/>
                <a:tab pos="5313363" algn="l"/>
                <a:tab pos="6227763" algn="l"/>
                <a:tab pos="7142163" algn="l"/>
                <a:tab pos="8056563" algn="l"/>
                <a:tab pos="8970963" algn="l"/>
                <a:tab pos="9885363" algn="l"/>
                <a:tab pos="10799763" algn="l"/>
              </a:tabLst>
              <a:defRPr sz="2400">
                <a:solidFill>
                  <a:schemeClr val="tx1"/>
                </a:solidFill>
                <a:latin typeface="Times New Roman" pitchFamily="16" charset="0"/>
              </a:defRPr>
            </a:lvl3pPr>
            <a:lvl4pPr>
              <a:tabLst>
                <a:tab pos="741363" algn="l"/>
                <a:tab pos="1655763" algn="l"/>
                <a:tab pos="2570163" algn="l"/>
                <a:tab pos="3484563" algn="l"/>
                <a:tab pos="4398963" algn="l"/>
                <a:tab pos="5313363" algn="l"/>
                <a:tab pos="6227763" algn="l"/>
                <a:tab pos="7142163" algn="l"/>
                <a:tab pos="8056563" algn="l"/>
                <a:tab pos="8970963" algn="l"/>
                <a:tab pos="9885363" algn="l"/>
                <a:tab pos="10799763" algn="l"/>
              </a:tabLst>
              <a:defRPr sz="2400">
                <a:solidFill>
                  <a:schemeClr val="tx1"/>
                </a:solidFill>
                <a:latin typeface="Times New Roman" pitchFamily="16" charset="0"/>
              </a:defRPr>
            </a:lvl4pPr>
            <a:lvl5pPr>
              <a:tabLst>
                <a:tab pos="741363" algn="l"/>
                <a:tab pos="1655763" algn="l"/>
                <a:tab pos="2570163" algn="l"/>
                <a:tab pos="3484563" algn="l"/>
                <a:tab pos="4398963" algn="l"/>
                <a:tab pos="5313363" algn="l"/>
                <a:tab pos="6227763" algn="l"/>
                <a:tab pos="7142163" algn="l"/>
                <a:tab pos="8056563" algn="l"/>
                <a:tab pos="8970963" algn="l"/>
                <a:tab pos="9885363" algn="l"/>
                <a:tab pos="10799763" algn="l"/>
              </a:tabLst>
              <a:defRPr sz="2400">
                <a:solidFill>
                  <a:schemeClr val="tx1"/>
                </a:solidFill>
                <a:latin typeface="Times New Roman" pitchFamily="16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741363" algn="l"/>
                <a:tab pos="1655763" algn="l"/>
                <a:tab pos="2570163" algn="l"/>
                <a:tab pos="3484563" algn="l"/>
                <a:tab pos="4398963" algn="l"/>
                <a:tab pos="5313363" algn="l"/>
                <a:tab pos="6227763" algn="l"/>
                <a:tab pos="7142163" algn="l"/>
                <a:tab pos="8056563" algn="l"/>
                <a:tab pos="8970963" algn="l"/>
                <a:tab pos="9885363" algn="l"/>
                <a:tab pos="10799763" algn="l"/>
              </a:tabLst>
              <a:defRPr sz="2400">
                <a:solidFill>
                  <a:schemeClr val="tx1"/>
                </a:solidFill>
                <a:latin typeface="Times New Roman" pitchFamily="16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741363" algn="l"/>
                <a:tab pos="1655763" algn="l"/>
                <a:tab pos="2570163" algn="l"/>
                <a:tab pos="3484563" algn="l"/>
                <a:tab pos="4398963" algn="l"/>
                <a:tab pos="5313363" algn="l"/>
                <a:tab pos="6227763" algn="l"/>
                <a:tab pos="7142163" algn="l"/>
                <a:tab pos="8056563" algn="l"/>
                <a:tab pos="8970963" algn="l"/>
                <a:tab pos="9885363" algn="l"/>
                <a:tab pos="10799763" algn="l"/>
              </a:tabLst>
              <a:defRPr sz="2400">
                <a:solidFill>
                  <a:schemeClr val="tx1"/>
                </a:solidFill>
                <a:latin typeface="Times New Roman" pitchFamily="16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741363" algn="l"/>
                <a:tab pos="1655763" algn="l"/>
                <a:tab pos="2570163" algn="l"/>
                <a:tab pos="3484563" algn="l"/>
                <a:tab pos="4398963" algn="l"/>
                <a:tab pos="5313363" algn="l"/>
                <a:tab pos="6227763" algn="l"/>
                <a:tab pos="7142163" algn="l"/>
                <a:tab pos="8056563" algn="l"/>
                <a:tab pos="8970963" algn="l"/>
                <a:tab pos="9885363" algn="l"/>
                <a:tab pos="10799763" algn="l"/>
              </a:tabLst>
              <a:defRPr sz="2400">
                <a:solidFill>
                  <a:schemeClr val="tx1"/>
                </a:solidFill>
                <a:latin typeface="Times New Roman" pitchFamily="16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741363" algn="l"/>
                <a:tab pos="1655763" algn="l"/>
                <a:tab pos="2570163" algn="l"/>
                <a:tab pos="3484563" algn="l"/>
                <a:tab pos="4398963" algn="l"/>
                <a:tab pos="5313363" algn="l"/>
                <a:tab pos="6227763" algn="l"/>
                <a:tab pos="7142163" algn="l"/>
                <a:tab pos="8056563" algn="l"/>
                <a:tab pos="8970963" algn="l"/>
                <a:tab pos="9885363" algn="l"/>
                <a:tab pos="10799763" algn="l"/>
              </a:tabLst>
              <a:defRPr sz="2400">
                <a:solidFill>
                  <a:schemeClr val="tx1"/>
                </a:solidFill>
                <a:latin typeface="Times New Roman" pitchFamily="16" charset="0"/>
              </a:defRPr>
            </a:lvl9pPr>
          </a:lstStyle>
          <a:p>
            <a:pPr lvl="1">
              <a:lnSpc>
                <a:spcPct val="81000"/>
              </a:lnSpc>
              <a:spcBef>
                <a:spcPts val="428"/>
              </a:spcBef>
              <a:buClr>
                <a:srgbClr val="000000"/>
              </a:buClr>
              <a:buSzPct val="30000"/>
            </a:pPr>
            <a:r>
              <a:rPr lang="en-GB" altLang="fr-FR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yp</a:t>
            </a:r>
            <a:r>
              <a:rPr lang="en-GB" altLang="fr-FR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-tools, ypserv </a:t>
            </a:r>
            <a:r>
              <a:rPr lang="en-GB" altLang="fr-FR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 éventuellement </a:t>
            </a:r>
            <a:r>
              <a:rPr lang="en-GB" altLang="fr-FR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ypbind</a:t>
            </a:r>
            <a:r>
              <a:rPr lang="en-GB" altLang="fr-FR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fr-FR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pour tester </a:t>
            </a:r>
            <a:r>
              <a:rPr lang="en-GB" altLang="fr-FR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côté</a:t>
            </a:r>
            <a:r>
              <a:rPr lang="en-GB" altLang="fr-FR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client</a:t>
            </a: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323528" y="2884305"/>
            <a:ext cx="7262250" cy="519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8893" tIns="41025" rIns="78893" bIns="41025">
            <a:spAutoFit/>
          </a:bodyPr>
          <a:lstStyle>
            <a:lvl1pPr marL="341313" indent="-34131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tx1"/>
                </a:solidFill>
                <a:latin typeface="Times New Roman" pitchFamily="16" charset="0"/>
              </a:defRPr>
            </a:lvl1pPr>
            <a:lvl2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tx1"/>
                </a:solidFill>
                <a:latin typeface="Times New Roman" pitchFamily="16" charset="0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tx1"/>
                </a:solidFill>
                <a:latin typeface="Times New Roman" pitchFamily="16" charset="0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tx1"/>
                </a:solidFill>
                <a:latin typeface="Times New Roman" pitchFamily="16" charset="0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tx1"/>
                </a:solidFill>
                <a:latin typeface="Times New Roman" pitchFamily="16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tx1"/>
                </a:solidFill>
                <a:latin typeface="Times New Roman" pitchFamily="16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tx1"/>
                </a:solidFill>
                <a:latin typeface="Times New Roman" pitchFamily="16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tx1"/>
                </a:solidFill>
                <a:latin typeface="Times New Roman" pitchFamily="16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tx1"/>
                </a:solidFill>
                <a:latin typeface="Times New Roman" pitchFamily="16" charset="0"/>
              </a:defRPr>
            </a:lvl9pPr>
          </a:lstStyle>
          <a:p>
            <a:pPr marL="457200" indent="-457200">
              <a:lnSpc>
                <a:spcPct val="97000"/>
              </a:lnSpc>
              <a:spcBef>
                <a:spcPts val="428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GB" altLang="fr-FR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 de </a:t>
            </a:r>
            <a:r>
              <a:rPr lang="en-GB" altLang="fr-FR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domaine</a:t>
            </a:r>
            <a:endParaRPr lang="en-GB" altLang="fr-FR" sz="28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127188" y="3379932"/>
            <a:ext cx="5736087" cy="345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tabLst>
                <a:tab pos="741363" algn="l"/>
                <a:tab pos="1655763" algn="l"/>
                <a:tab pos="2570163" algn="l"/>
                <a:tab pos="3484563" algn="l"/>
                <a:tab pos="4398963" algn="l"/>
                <a:tab pos="5313363" algn="l"/>
                <a:tab pos="6227763" algn="l"/>
                <a:tab pos="7142163" algn="l"/>
                <a:tab pos="8056563" algn="l"/>
                <a:tab pos="8970963" algn="l"/>
                <a:tab pos="9885363" algn="l"/>
                <a:tab pos="10799763" algn="l"/>
              </a:tabLst>
              <a:defRPr sz="2400">
                <a:solidFill>
                  <a:schemeClr val="tx1"/>
                </a:solidFill>
                <a:latin typeface="Times New Roman" pitchFamily="16" charset="0"/>
              </a:defRPr>
            </a:lvl1pPr>
            <a:lvl2pPr marL="741363" indent="-284163">
              <a:tabLst>
                <a:tab pos="741363" algn="l"/>
                <a:tab pos="1655763" algn="l"/>
                <a:tab pos="2570163" algn="l"/>
                <a:tab pos="3484563" algn="l"/>
                <a:tab pos="4398963" algn="l"/>
                <a:tab pos="5313363" algn="l"/>
                <a:tab pos="6227763" algn="l"/>
                <a:tab pos="7142163" algn="l"/>
                <a:tab pos="8056563" algn="l"/>
                <a:tab pos="8970963" algn="l"/>
                <a:tab pos="9885363" algn="l"/>
                <a:tab pos="10799763" algn="l"/>
              </a:tabLst>
              <a:defRPr sz="2400">
                <a:solidFill>
                  <a:schemeClr val="tx1"/>
                </a:solidFill>
                <a:latin typeface="Times New Roman" pitchFamily="16" charset="0"/>
              </a:defRPr>
            </a:lvl2pPr>
            <a:lvl3pPr>
              <a:tabLst>
                <a:tab pos="741363" algn="l"/>
                <a:tab pos="1655763" algn="l"/>
                <a:tab pos="2570163" algn="l"/>
                <a:tab pos="3484563" algn="l"/>
                <a:tab pos="4398963" algn="l"/>
                <a:tab pos="5313363" algn="l"/>
                <a:tab pos="6227763" algn="l"/>
                <a:tab pos="7142163" algn="l"/>
                <a:tab pos="8056563" algn="l"/>
                <a:tab pos="8970963" algn="l"/>
                <a:tab pos="9885363" algn="l"/>
                <a:tab pos="10799763" algn="l"/>
              </a:tabLst>
              <a:defRPr sz="2400">
                <a:solidFill>
                  <a:schemeClr val="tx1"/>
                </a:solidFill>
                <a:latin typeface="Times New Roman" pitchFamily="16" charset="0"/>
              </a:defRPr>
            </a:lvl3pPr>
            <a:lvl4pPr>
              <a:tabLst>
                <a:tab pos="741363" algn="l"/>
                <a:tab pos="1655763" algn="l"/>
                <a:tab pos="2570163" algn="l"/>
                <a:tab pos="3484563" algn="l"/>
                <a:tab pos="4398963" algn="l"/>
                <a:tab pos="5313363" algn="l"/>
                <a:tab pos="6227763" algn="l"/>
                <a:tab pos="7142163" algn="l"/>
                <a:tab pos="8056563" algn="l"/>
                <a:tab pos="8970963" algn="l"/>
                <a:tab pos="9885363" algn="l"/>
                <a:tab pos="10799763" algn="l"/>
              </a:tabLst>
              <a:defRPr sz="2400">
                <a:solidFill>
                  <a:schemeClr val="tx1"/>
                </a:solidFill>
                <a:latin typeface="Times New Roman" pitchFamily="16" charset="0"/>
              </a:defRPr>
            </a:lvl4pPr>
            <a:lvl5pPr>
              <a:tabLst>
                <a:tab pos="741363" algn="l"/>
                <a:tab pos="1655763" algn="l"/>
                <a:tab pos="2570163" algn="l"/>
                <a:tab pos="3484563" algn="l"/>
                <a:tab pos="4398963" algn="l"/>
                <a:tab pos="5313363" algn="l"/>
                <a:tab pos="6227763" algn="l"/>
                <a:tab pos="7142163" algn="l"/>
                <a:tab pos="8056563" algn="l"/>
                <a:tab pos="8970963" algn="l"/>
                <a:tab pos="9885363" algn="l"/>
                <a:tab pos="10799763" algn="l"/>
              </a:tabLst>
              <a:defRPr sz="2400">
                <a:solidFill>
                  <a:schemeClr val="tx1"/>
                </a:solidFill>
                <a:latin typeface="Times New Roman" pitchFamily="16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741363" algn="l"/>
                <a:tab pos="1655763" algn="l"/>
                <a:tab pos="2570163" algn="l"/>
                <a:tab pos="3484563" algn="l"/>
                <a:tab pos="4398963" algn="l"/>
                <a:tab pos="5313363" algn="l"/>
                <a:tab pos="6227763" algn="l"/>
                <a:tab pos="7142163" algn="l"/>
                <a:tab pos="8056563" algn="l"/>
                <a:tab pos="8970963" algn="l"/>
                <a:tab pos="9885363" algn="l"/>
                <a:tab pos="10799763" algn="l"/>
              </a:tabLst>
              <a:defRPr sz="2400">
                <a:solidFill>
                  <a:schemeClr val="tx1"/>
                </a:solidFill>
                <a:latin typeface="Times New Roman" pitchFamily="16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741363" algn="l"/>
                <a:tab pos="1655763" algn="l"/>
                <a:tab pos="2570163" algn="l"/>
                <a:tab pos="3484563" algn="l"/>
                <a:tab pos="4398963" algn="l"/>
                <a:tab pos="5313363" algn="l"/>
                <a:tab pos="6227763" algn="l"/>
                <a:tab pos="7142163" algn="l"/>
                <a:tab pos="8056563" algn="l"/>
                <a:tab pos="8970963" algn="l"/>
                <a:tab pos="9885363" algn="l"/>
                <a:tab pos="10799763" algn="l"/>
              </a:tabLst>
              <a:defRPr sz="2400">
                <a:solidFill>
                  <a:schemeClr val="tx1"/>
                </a:solidFill>
                <a:latin typeface="Times New Roman" pitchFamily="16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741363" algn="l"/>
                <a:tab pos="1655763" algn="l"/>
                <a:tab pos="2570163" algn="l"/>
                <a:tab pos="3484563" algn="l"/>
                <a:tab pos="4398963" algn="l"/>
                <a:tab pos="5313363" algn="l"/>
                <a:tab pos="6227763" algn="l"/>
                <a:tab pos="7142163" algn="l"/>
                <a:tab pos="8056563" algn="l"/>
                <a:tab pos="8970963" algn="l"/>
                <a:tab pos="9885363" algn="l"/>
                <a:tab pos="10799763" algn="l"/>
              </a:tabLst>
              <a:defRPr sz="2400">
                <a:solidFill>
                  <a:schemeClr val="tx1"/>
                </a:solidFill>
                <a:latin typeface="Times New Roman" pitchFamily="16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741363" algn="l"/>
                <a:tab pos="1655763" algn="l"/>
                <a:tab pos="2570163" algn="l"/>
                <a:tab pos="3484563" algn="l"/>
                <a:tab pos="4398963" algn="l"/>
                <a:tab pos="5313363" algn="l"/>
                <a:tab pos="6227763" algn="l"/>
                <a:tab pos="7142163" algn="l"/>
                <a:tab pos="8056563" algn="l"/>
                <a:tab pos="8970963" algn="l"/>
                <a:tab pos="9885363" algn="l"/>
                <a:tab pos="10799763" algn="l"/>
              </a:tabLst>
              <a:defRPr sz="2400">
                <a:solidFill>
                  <a:schemeClr val="tx1"/>
                </a:solidFill>
                <a:latin typeface="Times New Roman" pitchFamily="16" charset="0"/>
              </a:defRPr>
            </a:lvl9pPr>
          </a:lstStyle>
          <a:p>
            <a:pPr lvl="1" algn="ctr">
              <a:lnSpc>
                <a:spcPct val="97000"/>
              </a:lnSpc>
              <a:spcBef>
                <a:spcPts val="428"/>
              </a:spcBef>
              <a:buClr>
                <a:srgbClr val="000000"/>
              </a:buClr>
              <a:buSzPct val="45000"/>
            </a:pPr>
            <a:r>
              <a:rPr lang="en-GB" altLang="fr-FR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 </a:t>
            </a:r>
            <a:r>
              <a:rPr lang="en-GB" altLang="fr-FR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faut</a:t>
            </a:r>
            <a:r>
              <a:rPr lang="en-GB" altLang="fr-FR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fr-FR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définir</a:t>
            </a:r>
            <a:r>
              <a:rPr lang="en-GB" altLang="fr-FR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un nom de </a:t>
            </a:r>
            <a:r>
              <a:rPr lang="en-GB" altLang="fr-FR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domaine</a:t>
            </a:r>
            <a:r>
              <a:rPr lang="en-GB" altLang="fr-FR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NIS </a:t>
            </a:r>
            <a:r>
              <a:rPr lang="en-GB" altLang="fr-FR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GB" altLang="fr-FR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ctr">
              <a:lnSpc>
                <a:spcPct val="83000"/>
              </a:lnSpc>
              <a:spcBef>
                <a:spcPts val="428"/>
              </a:spcBef>
              <a:buClr>
                <a:srgbClr val="000000"/>
              </a:buClr>
              <a:buSzPct val="45000"/>
            </a:pPr>
            <a:r>
              <a:rPr lang="en-GB" altLang="fr-FR" sz="2800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$ </a:t>
            </a:r>
            <a:r>
              <a:rPr lang="en-GB" altLang="fr-FR" sz="2800" b="1" i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domainname</a:t>
            </a:r>
            <a:r>
              <a:rPr lang="en-GB" altLang="fr-FR" sz="2800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fr-FR" sz="2800" b="1" i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btsii</a:t>
            </a:r>
            <a:endParaRPr lang="en-GB" altLang="fr-FR" sz="2800" b="1" i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ctr">
              <a:spcBef>
                <a:spcPts val="428"/>
              </a:spcBef>
              <a:buClr>
                <a:srgbClr val="000000"/>
              </a:buClr>
              <a:buSzPct val="45000"/>
            </a:pPr>
            <a:r>
              <a:rPr lang="en-GB" altLang="fr-FR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en-GB" altLang="fr-FR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définition du nom de </a:t>
            </a:r>
            <a:r>
              <a:rPr lang="en-GB" altLang="fr-FR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domaine</a:t>
            </a:r>
            <a:r>
              <a:rPr lang="en-GB" altLang="fr-FR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fr-FR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doit</a:t>
            </a:r>
            <a:r>
              <a:rPr lang="en-GB" altLang="fr-FR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fr-FR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être</a:t>
            </a:r>
            <a:r>
              <a:rPr lang="en-GB" altLang="fr-FR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fr-FR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exécutée</a:t>
            </a:r>
            <a:r>
              <a:rPr lang="en-GB" altLang="fr-FR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à </a:t>
            </a:r>
            <a:r>
              <a:rPr lang="en-GB" altLang="fr-FR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chaque</a:t>
            </a:r>
            <a:r>
              <a:rPr lang="en-GB" altLang="fr-FR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fr-FR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démarrage</a:t>
            </a:r>
            <a:r>
              <a:rPr lang="en-GB" altLang="fr-FR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fr-FR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 </a:t>
            </a:r>
            <a:r>
              <a:rPr lang="en-GB" altLang="fr-FR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système</a:t>
            </a:r>
            <a:r>
              <a:rPr lang="en-GB" altLang="fr-FR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placer la </a:t>
            </a:r>
            <a:r>
              <a:rPr lang="en-GB" altLang="fr-FR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commande</a:t>
            </a:r>
            <a:r>
              <a:rPr lang="en-GB" altLang="fr-FR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fr-FR" sz="28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domainname</a:t>
            </a:r>
            <a:r>
              <a:rPr lang="en-GB" altLang="fr-FR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fr-FR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dans</a:t>
            </a:r>
            <a:r>
              <a:rPr lang="en-GB" altLang="fr-FR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le </a:t>
            </a:r>
            <a:r>
              <a:rPr lang="en-GB" altLang="fr-FR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fichier</a:t>
            </a:r>
            <a:r>
              <a:rPr lang="en-GB" altLang="fr-FR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fr-FR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/etc/</a:t>
            </a:r>
            <a:r>
              <a:rPr lang="en-GB" altLang="fr-FR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rc.d</a:t>
            </a:r>
            <a:r>
              <a:rPr lang="en-GB" altLang="fr-FR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GB" altLang="fr-FR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rc.local</a:t>
            </a:r>
            <a:r>
              <a:rPr lang="en-GB" altLang="fr-FR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0" y="-13997"/>
            <a:ext cx="9036496" cy="864096"/>
          </a:xfrm>
          <a:prstGeom prst="rect">
            <a:avLst/>
          </a:prstGeom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83485" tIns="41742" rIns="83485" bIns="41742" numCol="1" rtlCol="0" anchor="t" anchorCtr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500" kern="1200" cap="all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altLang="fr-FR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NIS (Network Information System)</a:t>
            </a:r>
            <a:endParaRPr lang="fr-FR" altLang="fr-FR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1205880" y="946583"/>
            <a:ext cx="6624736" cy="682218"/>
          </a:xfrm>
          <a:prstGeom prst="rect">
            <a:avLst/>
          </a:prstGeom>
          <a:ex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83485" tIns="41742" rIns="83485" bIns="41742" numCol="1" rtlCol="0" anchor="t" anchorCtr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500" kern="1200" cap="all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altLang="fr-FR" b="1" cap="none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Installation </a:t>
            </a:r>
            <a:r>
              <a:rPr lang="en-GB" altLang="fr-FR" b="1" cap="none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SERVEUR </a:t>
            </a:r>
            <a:r>
              <a:rPr lang="en-GB" altLang="fr-FR" b="1" cap="none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MAITRE</a:t>
            </a:r>
            <a:endParaRPr lang="fr-FR" altLang="fr-FR" b="1" cap="none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Image associé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284984"/>
            <a:ext cx="3312368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4032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51520" y="1845794"/>
            <a:ext cx="7262250" cy="522774"/>
          </a:xfrm>
          <a:ln/>
        </p:spPr>
        <p:txBody>
          <a:bodyPr lIns="78893" tIns="41025" rIns="78893" bIns="41025"/>
          <a:lstStyle/>
          <a:p>
            <a:pPr>
              <a:lnSpc>
                <a:spcPct val="97000"/>
              </a:lnSpc>
              <a:spcBef>
                <a:spcPts val="428"/>
              </a:spcBef>
              <a:tabLst>
                <a:tab pos="798772" algn="l"/>
                <a:tab pos="1600327" algn="l"/>
                <a:tab pos="2401883" algn="l"/>
                <a:tab pos="3203438" algn="l"/>
                <a:tab pos="4004994" algn="l"/>
                <a:tab pos="4806549" algn="l"/>
                <a:tab pos="5608104" algn="l"/>
                <a:tab pos="6409660" algn="l"/>
                <a:tab pos="7211215" algn="l"/>
                <a:tab pos="8012770" algn="l"/>
                <a:tab pos="8814326" algn="l"/>
              </a:tabLst>
            </a:pPr>
            <a:r>
              <a:rPr lang="en-GB" altLang="fr-FR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Création</a:t>
            </a:r>
            <a:r>
              <a:rPr lang="en-GB" altLang="fr-FR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fr-FR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 maps NIS</a:t>
            </a: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284177" y="2368568"/>
            <a:ext cx="8496944" cy="361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tabLst>
                <a:tab pos="741363" algn="l"/>
                <a:tab pos="1655763" algn="l"/>
                <a:tab pos="2570163" algn="l"/>
                <a:tab pos="3484563" algn="l"/>
                <a:tab pos="4398963" algn="l"/>
                <a:tab pos="5313363" algn="l"/>
                <a:tab pos="6227763" algn="l"/>
                <a:tab pos="7142163" algn="l"/>
                <a:tab pos="8056563" algn="l"/>
                <a:tab pos="8970963" algn="l"/>
                <a:tab pos="9885363" algn="l"/>
                <a:tab pos="10799763" algn="l"/>
              </a:tabLst>
              <a:defRPr sz="2400">
                <a:solidFill>
                  <a:schemeClr val="tx1"/>
                </a:solidFill>
                <a:latin typeface="Times New Roman" pitchFamily="16" charset="0"/>
              </a:defRPr>
            </a:lvl1pPr>
            <a:lvl2pPr marL="741363" indent="-284163">
              <a:tabLst>
                <a:tab pos="741363" algn="l"/>
                <a:tab pos="1655763" algn="l"/>
                <a:tab pos="2570163" algn="l"/>
                <a:tab pos="3484563" algn="l"/>
                <a:tab pos="4398963" algn="l"/>
                <a:tab pos="5313363" algn="l"/>
                <a:tab pos="6227763" algn="l"/>
                <a:tab pos="7142163" algn="l"/>
                <a:tab pos="8056563" algn="l"/>
                <a:tab pos="8970963" algn="l"/>
                <a:tab pos="9885363" algn="l"/>
                <a:tab pos="10799763" algn="l"/>
              </a:tabLst>
              <a:defRPr sz="2400">
                <a:solidFill>
                  <a:schemeClr val="tx1"/>
                </a:solidFill>
                <a:latin typeface="Times New Roman" pitchFamily="16" charset="0"/>
              </a:defRPr>
            </a:lvl2pPr>
            <a:lvl3pPr>
              <a:tabLst>
                <a:tab pos="741363" algn="l"/>
                <a:tab pos="1655763" algn="l"/>
                <a:tab pos="2570163" algn="l"/>
                <a:tab pos="3484563" algn="l"/>
                <a:tab pos="4398963" algn="l"/>
                <a:tab pos="5313363" algn="l"/>
                <a:tab pos="6227763" algn="l"/>
                <a:tab pos="7142163" algn="l"/>
                <a:tab pos="8056563" algn="l"/>
                <a:tab pos="8970963" algn="l"/>
                <a:tab pos="9885363" algn="l"/>
                <a:tab pos="10799763" algn="l"/>
              </a:tabLst>
              <a:defRPr sz="2400">
                <a:solidFill>
                  <a:schemeClr val="tx1"/>
                </a:solidFill>
                <a:latin typeface="Times New Roman" pitchFamily="16" charset="0"/>
              </a:defRPr>
            </a:lvl3pPr>
            <a:lvl4pPr>
              <a:tabLst>
                <a:tab pos="741363" algn="l"/>
                <a:tab pos="1655763" algn="l"/>
                <a:tab pos="2570163" algn="l"/>
                <a:tab pos="3484563" algn="l"/>
                <a:tab pos="4398963" algn="l"/>
                <a:tab pos="5313363" algn="l"/>
                <a:tab pos="6227763" algn="l"/>
                <a:tab pos="7142163" algn="l"/>
                <a:tab pos="8056563" algn="l"/>
                <a:tab pos="8970963" algn="l"/>
                <a:tab pos="9885363" algn="l"/>
                <a:tab pos="10799763" algn="l"/>
              </a:tabLst>
              <a:defRPr sz="2400">
                <a:solidFill>
                  <a:schemeClr val="tx1"/>
                </a:solidFill>
                <a:latin typeface="Times New Roman" pitchFamily="16" charset="0"/>
              </a:defRPr>
            </a:lvl4pPr>
            <a:lvl5pPr>
              <a:tabLst>
                <a:tab pos="741363" algn="l"/>
                <a:tab pos="1655763" algn="l"/>
                <a:tab pos="2570163" algn="l"/>
                <a:tab pos="3484563" algn="l"/>
                <a:tab pos="4398963" algn="l"/>
                <a:tab pos="5313363" algn="l"/>
                <a:tab pos="6227763" algn="l"/>
                <a:tab pos="7142163" algn="l"/>
                <a:tab pos="8056563" algn="l"/>
                <a:tab pos="8970963" algn="l"/>
                <a:tab pos="9885363" algn="l"/>
                <a:tab pos="10799763" algn="l"/>
              </a:tabLst>
              <a:defRPr sz="2400">
                <a:solidFill>
                  <a:schemeClr val="tx1"/>
                </a:solidFill>
                <a:latin typeface="Times New Roman" pitchFamily="16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741363" algn="l"/>
                <a:tab pos="1655763" algn="l"/>
                <a:tab pos="2570163" algn="l"/>
                <a:tab pos="3484563" algn="l"/>
                <a:tab pos="4398963" algn="l"/>
                <a:tab pos="5313363" algn="l"/>
                <a:tab pos="6227763" algn="l"/>
                <a:tab pos="7142163" algn="l"/>
                <a:tab pos="8056563" algn="l"/>
                <a:tab pos="8970963" algn="l"/>
                <a:tab pos="9885363" algn="l"/>
                <a:tab pos="10799763" algn="l"/>
              </a:tabLst>
              <a:defRPr sz="2400">
                <a:solidFill>
                  <a:schemeClr val="tx1"/>
                </a:solidFill>
                <a:latin typeface="Times New Roman" pitchFamily="16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741363" algn="l"/>
                <a:tab pos="1655763" algn="l"/>
                <a:tab pos="2570163" algn="l"/>
                <a:tab pos="3484563" algn="l"/>
                <a:tab pos="4398963" algn="l"/>
                <a:tab pos="5313363" algn="l"/>
                <a:tab pos="6227763" algn="l"/>
                <a:tab pos="7142163" algn="l"/>
                <a:tab pos="8056563" algn="l"/>
                <a:tab pos="8970963" algn="l"/>
                <a:tab pos="9885363" algn="l"/>
                <a:tab pos="10799763" algn="l"/>
              </a:tabLst>
              <a:defRPr sz="2400">
                <a:solidFill>
                  <a:schemeClr val="tx1"/>
                </a:solidFill>
                <a:latin typeface="Times New Roman" pitchFamily="16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741363" algn="l"/>
                <a:tab pos="1655763" algn="l"/>
                <a:tab pos="2570163" algn="l"/>
                <a:tab pos="3484563" algn="l"/>
                <a:tab pos="4398963" algn="l"/>
                <a:tab pos="5313363" algn="l"/>
                <a:tab pos="6227763" algn="l"/>
                <a:tab pos="7142163" algn="l"/>
                <a:tab pos="8056563" algn="l"/>
                <a:tab pos="8970963" algn="l"/>
                <a:tab pos="9885363" algn="l"/>
                <a:tab pos="10799763" algn="l"/>
              </a:tabLst>
              <a:defRPr sz="2400">
                <a:solidFill>
                  <a:schemeClr val="tx1"/>
                </a:solidFill>
                <a:latin typeface="Times New Roman" pitchFamily="16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741363" algn="l"/>
                <a:tab pos="1655763" algn="l"/>
                <a:tab pos="2570163" algn="l"/>
                <a:tab pos="3484563" algn="l"/>
                <a:tab pos="4398963" algn="l"/>
                <a:tab pos="5313363" algn="l"/>
                <a:tab pos="6227763" algn="l"/>
                <a:tab pos="7142163" algn="l"/>
                <a:tab pos="8056563" algn="l"/>
                <a:tab pos="8970963" algn="l"/>
                <a:tab pos="9885363" algn="l"/>
                <a:tab pos="10799763" algn="l"/>
              </a:tabLst>
              <a:defRPr sz="2400">
                <a:solidFill>
                  <a:schemeClr val="tx1"/>
                </a:solidFill>
                <a:latin typeface="Times New Roman" pitchFamily="16" charset="0"/>
              </a:defRPr>
            </a:lvl9pPr>
          </a:lstStyle>
          <a:p>
            <a:pPr lvl="1">
              <a:lnSpc>
                <a:spcPct val="97000"/>
              </a:lnSpc>
              <a:spcBef>
                <a:spcPts val="428"/>
              </a:spcBef>
              <a:buClr>
                <a:srgbClr val="000000"/>
              </a:buClr>
              <a:buSzPct val="33000"/>
            </a:pPr>
            <a:r>
              <a:rPr lang="en-GB" altLang="fr-FR" sz="19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 maps du </a:t>
            </a:r>
            <a:r>
              <a:rPr lang="en-GB" altLang="fr-FR" sz="19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serveur</a:t>
            </a:r>
            <a:r>
              <a:rPr lang="en-GB" altLang="fr-FR" sz="19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maître et des servers </a:t>
            </a:r>
            <a:r>
              <a:rPr lang="en-GB" altLang="fr-FR" sz="19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esclaves</a:t>
            </a:r>
            <a:r>
              <a:rPr lang="en-GB" altLang="fr-FR" sz="19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fr-FR" sz="19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sont</a:t>
            </a:r>
            <a:r>
              <a:rPr lang="en-GB" altLang="fr-FR" sz="19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fr-FR" sz="19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créées</a:t>
            </a:r>
            <a:r>
              <a:rPr lang="en-GB" altLang="fr-FR" sz="19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fr-FR" sz="19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 la </a:t>
            </a:r>
            <a:r>
              <a:rPr lang="en-GB" altLang="fr-FR" sz="19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commande</a:t>
            </a:r>
            <a:r>
              <a:rPr lang="en-GB" altLang="fr-FR" sz="19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fr-FR" sz="19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ypinit</a:t>
            </a:r>
            <a:r>
              <a:rPr lang="en-GB" altLang="fr-FR" sz="19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  <a:p>
            <a:pPr lvl="1">
              <a:lnSpc>
                <a:spcPct val="83000"/>
              </a:lnSpc>
              <a:spcBef>
                <a:spcPts val="428"/>
              </a:spcBef>
              <a:buClr>
                <a:srgbClr val="000000"/>
              </a:buClr>
              <a:buSzPct val="33000"/>
            </a:pPr>
            <a:r>
              <a:rPr lang="en-GB" altLang="fr-FR" sz="1900" dirty="0">
                <a:solidFill>
                  <a:srgbClr val="000000"/>
                </a:solidFill>
                <a:latin typeface="Courier" pitchFamily="49" charset="0"/>
                <a:cs typeface="Times New Roman" pitchFamily="16" charset="0"/>
              </a:rPr>
              <a:t>$ /</a:t>
            </a:r>
            <a:r>
              <a:rPr lang="en-GB" altLang="fr-FR" sz="1900" dirty="0" err="1">
                <a:solidFill>
                  <a:srgbClr val="000000"/>
                </a:solidFill>
                <a:latin typeface="Courier" pitchFamily="49" charset="0"/>
                <a:cs typeface="Times New Roman" pitchFamily="16" charset="0"/>
              </a:rPr>
              <a:t>usr</a:t>
            </a:r>
            <a:r>
              <a:rPr lang="en-GB" altLang="fr-FR" sz="1900" dirty="0">
                <a:solidFill>
                  <a:srgbClr val="000000"/>
                </a:solidFill>
                <a:latin typeface="Courier" pitchFamily="49" charset="0"/>
                <a:cs typeface="Times New Roman" pitchFamily="16" charset="0"/>
              </a:rPr>
              <a:t>/lib/</a:t>
            </a:r>
            <a:r>
              <a:rPr lang="en-GB" altLang="fr-FR" sz="1900" dirty="0" err="1">
                <a:solidFill>
                  <a:srgbClr val="000000"/>
                </a:solidFill>
                <a:latin typeface="Courier" pitchFamily="49" charset="0"/>
                <a:cs typeface="Times New Roman" pitchFamily="16" charset="0"/>
              </a:rPr>
              <a:t>ypinit</a:t>
            </a:r>
            <a:r>
              <a:rPr lang="en-GB" altLang="fr-FR" sz="1900" dirty="0">
                <a:solidFill>
                  <a:srgbClr val="000000"/>
                </a:solidFill>
                <a:latin typeface="Courier" pitchFamily="49" charset="0"/>
                <a:cs typeface="Times New Roman" pitchFamily="16" charset="0"/>
              </a:rPr>
              <a:t> -m</a:t>
            </a:r>
          </a:p>
          <a:p>
            <a:pPr lvl="1">
              <a:lnSpc>
                <a:spcPct val="83000"/>
              </a:lnSpc>
              <a:spcBef>
                <a:spcPts val="428"/>
              </a:spcBef>
              <a:buClr>
                <a:srgbClr val="000000"/>
              </a:buClr>
              <a:buSzPct val="33000"/>
            </a:pPr>
            <a:r>
              <a:rPr lang="en-GB" altLang="fr-FR" sz="1900" dirty="0">
                <a:solidFill>
                  <a:srgbClr val="000000"/>
                </a:solidFill>
                <a:latin typeface="Courier" pitchFamily="49" charset="0"/>
                <a:cs typeface="Times New Roman" pitchFamily="16" charset="0"/>
              </a:rPr>
              <a:t>......</a:t>
            </a:r>
          </a:p>
          <a:p>
            <a:pPr lvl="1">
              <a:lnSpc>
                <a:spcPct val="83000"/>
              </a:lnSpc>
              <a:spcBef>
                <a:spcPts val="428"/>
              </a:spcBef>
              <a:buClr>
                <a:srgbClr val="000000"/>
              </a:buClr>
              <a:buSzPct val="33000"/>
            </a:pPr>
            <a:r>
              <a:rPr lang="en-GB" altLang="fr-FR" sz="1900" dirty="0">
                <a:solidFill>
                  <a:srgbClr val="000000"/>
                </a:solidFill>
                <a:latin typeface="Courier" pitchFamily="49" charset="0"/>
                <a:cs typeface="Times New Roman" pitchFamily="16" charset="0"/>
              </a:rPr>
              <a:t>When you are done with the list, type a &lt;control D&gt;.</a:t>
            </a:r>
          </a:p>
          <a:p>
            <a:pPr lvl="1">
              <a:lnSpc>
                <a:spcPct val="83000"/>
              </a:lnSpc>
              <a:spcBef>
                <a:spcPts val="428"/>
              </a:spcBef>
              <a:buClr>
                <a:srgbClr val="000000"/>
              </a:buClr>
              <a:buSzPct val="33000"/>
            </a:pPr>
            <a:r>
              <a:rPr lang="en-GB" altLang="fr-FR" sz="1900" dirty="0">
                <a:solidFill>
                  <a:srgbClr val="000000"/>
                </a:solidFill>
                <a:latin typeface="Courier" pitchFamily="49" charset="0"/>
                <a:cs typeface="Times New Roman" pitchFamily="16" charset="0"/>
              </a:rPr>
              <a:t>next host to add: </a:t>
            </a:r>
            <a:r>
              <a:rPr lang="en-GB" altLang="fr-FR" sz="1900" dirty="0" err="1">
                <a:solidFill>
                  <a:srgbClr val="000000"/>
                </a:solidFill>
                <a:latin typeface="Courier" pitchFamily="49" charset="0"/>
                <a:cs typeface="Times New Roman" pitchFamily="16" charset="0"/>
              </a:rPr>
              <a:t>btsii</a:t>
            </a:r>
            <a:endParaRPr lang="en-GB" altLang="fr-FR" sz="1900" dirty="0">
              <a:solidFill>
                <a:srgbClr val="000000"/>
              </a:solidFill>
              <a:latin typeface="Courier" pitchFamily="49" charset="0"/>
              <a:cs typeface="Times New Roman" pitchFamily="16" charset="0"/>
            </a:endParaRPr>
          </a:p>
          <a:p>
            <a:pPr lvl="1">
              <a:lnSpc>
                <a:spcPct val="83000"/>
              </a:lnSpc>
              <a:spcBef>
                <a:spcPts val="428"/>
              </a:spcBef>
              <a:buClr>
                <a:srgbClr val="000000"/>
              </a:buClr>
              <a:buSzPct val="33000"/>
            </a:pPr>
            <a:r>
              <a:rPr lang="en-GB" altLang="fr-FR" sz="1900" dirty="0">
                <a:solidFill>
                  <a:srgbClr val="000000"/>
                </a:solidFill>
                <a:latin typeface="Courier" pitchFamily="49" charset="0"/>
                <a:cs typeface="Times New Roman" pitchFamily="16" charset="0"/>
              </a:rPr>
              <a:t>next host to add:</a:t>
            </a:r>
          </a:p>
          <a:p>
            <a:pPr lvl="1">
              <a:lnSpc>
                <a:spcPct val="83000"/>
              </a:lnSpc>
              <a:spcBef>
                <a:spcPts val="428"/>
              </a:spcBef>
              <a:buClr>
                <a:srgbClr val="000000"/>
              </a:buClr>
              <a:buSzPct val="33000"/>
            </a:pPr>
            <a:r>
              <a:rPr lang="en-GB" altLang="fr-FR" sz="1900" dirty="0">
                <a:solidFill>
                  <a:srgbClr val="000000"/>
                </a:solidFill>
                <a:latin typeface="Courier" pitchFamily="49" charset="0"/>
                <a:cs typeface="Times New Roman" pitchFamily="16" charset="0"/>
              </a:rPr>
              <a:t>......</a:t>
            </a:r>
          </a:p>
          <a:p>
            <a:pPr lvl="1">
              <a:spcBef>
                <a:spcPts val="428"/>
              </a:spcBef>
              <a:buClr>
                <a:srgbClr val="000000"/>
              </a:buClr>
              <a:buSzPct val="33000"/>
            </a:pPr>
            <a:r>
              <a:rPr lang="en-GB" altLang="fr-FR" sz="19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Pour </a:t>
            </a:r>
            <a:r>
              <a:rPr lang="en-GB" altLang="fr-FR" sz="19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reconstruire</a:t>
            </a:r>
            <a:r>
              <a:rPr lang="en-GB" altLang="fr-FR" sz="19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des maps du </a:t>
            </a:r>
            <a:r>
              <a:rPr lang="en-GB" altLang="fr-FR" sz="19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serveur</a:t>
            </a:r>
            <a:r>
              <a:rPr lang="en-GB" altLang="fr-FR" sz="19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maître, on </a:t>
            </a:r>
            <a:r>
              <a:rPr lang="en-GB" altLang="fr-FR" sz="19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utilisera</a:t>
            </a:r>
            <a:r>
              <a:rPr lang="en-GB" altLang="fr-FR" sz="19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GB" altLang="fr-FR" sz="19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commande</a:t>
            </a:r>
            <a:endParaRPr lang="en-GB" altLang="fr-FR" sz="19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83000"/>
              </a:lnSpc>
              <a:spcBef>
                <a:spcPts val="428"/>
              </a:spcBef>
              <a:buClr>
                <a:srgbClr val="000000"/>
              </a:buClr>
              <a:buSzPct val="33000"/>
            </a:pPr>
            <a:r>
              <a:rPr lang="en-GB" altLang="fr-FR" sz="19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  <a:cs typeface="Times New Roman" pitchFamily="16" charset="0"/>
              </a:rPr>
              <a:t>make</a:t>
            </a:r>
            <a:r>
              <a:rPr lang="en-GB" altLang="fr-FR" sz="19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2" charset="0"/>
                <a:cs typeface="Times New Roman" pitchFamily="16" charset="0"/>
              </a:rPr>
              <a:t> :  </a:t>
            </a:r>
            <a:r>
              <a:rPr lang="en-GB" altLang="fr-FR" sz="19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  <a:cs typeface="Times New Roman" pitchFamily="16" charset="0"/>
              </a:rPr>
              <a:t>$ cd /</a:t>
            </a:r>
            <a:r>
              <a:rPr lang="en-GB" altLang="fr-FR" sz="1900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  <a:cs typeface="Times New Roman" pitchFamily="16" charset="0"/>
              </a:rPr>
              <a:t>var</a:t>
            </a:r>
            <a:r>
              <a:rPr lang="en-GB" altLang="fr-FR" sz="19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  <a:cs typeface="Times New Roman" pitchFamily="16" charset="0"/>
              </a:rPr>
              <a:t>/</a:t>
            </a:r>
            <a:r>
              <a:rPr lang="en-GB" altLang="fr-FR" sz="1900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  <a:cs typeface="Times New Roman" pitchFamily="16" charset="0"/>
              </a:rPr>
              <a:t>yp</a:t>
            </a:r>
            <a:r>
              <a:rPr lang="en-GB" altLang="fr-FR" sz="1900" dirty="0">
                <a:solidFill>
                  <a:srgbClr val="000000"/>
                </a:solidFill>
                <a:latin typeface="Courier" pitchFamily="49" charset="0"/>
                <a:cs typeface="Times New Roman" pitchFamily="16" charset="0"/>
              </a:rPr>
              <a:t>   </a:t>
            </a:r>
            <a:r>
              <a:rPr lang="en-GB" altLang="fr-FR" sz="19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altLang="fr-FR" sz="19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puis</a:t>
            </a:r>
            <a:endParaRPr lang="en-GB" altLang="fr-FR" sz="19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83000"/>
              </a:lnSpc>
              <a:spcBef>
                <a:spcPts val="428"/>
              </a:spcBef>
              <a:buClr>
                <a:srgbClr val="000000"/>
              </a:buClr>
              <a:buSzPct val="33000"/>
            </a:pPr>
            <a:r>
              <a:rPr lang="en-GB" altLang="fr-FR" sz="1900" dirty="0">
                <a:solidFill>
                  <a:srgbClr val="000000"/>
                </a:solidFill>
                <a:latin typeface="Courier" pitchFamily="49" charset="0"/>
                <a:cs typeface="Times New Roman" pitchFamily="16" charset="0"/>
              </a:rPr>
              <a:t>$ make</a:t>
            </a:r>
            <a:r>
              <a:rPr lang="en-GB" altLang="fr-FR" sz="1900" dirty="0">
                <a:solidFill>
                  <a:srgbClr val="000000"/>
                </a:solidFill>
                <a:latin typeface="Tahoma" pitchFamily="32" charset="0"/>
                <a:cs typeface="Times New Roman" pitchFamily="16" charset="0"/>
              </a:rPr>
              <a:t>         </a:t>
            </a:r>
            <a:r>
              <a:rPr lang="en-GB" altLang="fr-FR" sz="19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</a:t>
            </a:r>
          </a:p>
          <a:p>
            <a:pPr lvl="1">
              <a:lnSpc>
                <a:spcPct val="83000"/>
              </a:lnSpc>
              <a:spcBef>
                <a:spcPts val="428"/>
              </a:spcBef>
              <a:buClr>
                <a:srgbClr val="000000"/>
              </a:buClr>
              <a:buSzPct val="33000"/>
            </a:pPr>
            <a:r>
              <a:rPr lang="en-GB" altLang="fr-FR" sz="1900" dirty="0">
                <a:solidFill>
                  <a:srgbClr val="000000"/>
                </a:solidFill>
                <a:latin typeface="Courier" pitchFamily="49" charset="0"/>
                <a:cs typeface="Times New Roman" pitchFamily="16" charset="0"/>
              </a:rPr>
              <a:t>$ make </a:t>
            </a:r>
            <a:r>
              <a:rPr lang="en-GB" altLang="fr-FR" sz="1900" dirty="0" err="1">
                <a:solidFill>
                  <a:srgbClr val="000000"/>
                </a:solidFill>
                <a:latin typeface="Courier" pitchFamily="49" charset="0"/>
                <a:cs typeface="Times New Roman" pitchFamily="16" charset="0"/>
              </a:rPr>
              <a:t>passwd</a:t>
            </a:r>
            <a:r>
              <a:rPr lang="en-GB" altLang="fr-FR" sz="1900" dirty="0">
                <a:solidFill>
                  <a:srgbClr val="000000"/>
                </a:solidFill>
                <a:latin typeface="Courier" pitchFamily="49" charset="0"/>
                <a:cs typeface="Times New Roman" pitchFamily="16" charset="0"/>
              </a:rPr>
              <a:t>    </a:t>
            </a:r>
            <a:r>
              <a:rPr lang="en-GB" altLang="fr-FR" sz="1600" dirty="0">
                <a:solidFill>
                  <a:srgbClr val="000000"/>
                </a:solidFill>
                <a:latin typeface="Courier" pitchFamily="49" charset="0"/>
                <a:cs typeface="Times New Roman" pitchFamily="16" charset="0"/>
              </a:rPr>
              <a:t>#</a:t>
            </a:r>
            <a:r>
              <a:rPr lang="en-GB" altLang="fr-FR" sz="1600" dirty="0" err="1">
                <a:solidFill>
                  <a:srgbClr val="000000"/>
                </a:solidFill>
                <a:latin typeface="Courier" pitchFamily="49" charset="0"/>
                <a:cs typeface="Times New Roman" pitchFamily="16" charset="0"/>
              </a:rPr>
              <a:t>reconstruit</a:t>
            </a:r>
            <a:r>
              <a:rPr lang="en-GB" altLang="fr-FR" sz="1600" dirty="0">
                <a:solidFill>
                  <a:srgbClr val="000000"/>
                </a:solidFill>
                <a:latin typeface="Courier" pitchFamily="49" charset="0"/>
                <a:cs typeface="Times New Roman" pitchFamily="16" charset="0"/>
              </a:rPr>
              <a:t>, </a:t>
            </a:r>
            <a:r>
              <a:rPr lang="en-GB" altLang="fr-FR" sz="1600" dirty="0" err="1">
                <a:solidFill>
                  <a:srgbClr val="000000"/>
                </a:solidFill>
                <a:latin typeface="Courier" pitchFamily="49" charset="0"/>
                <a:cs typeface="Times New Roman" pitchFamily="16" charset="0"/>
              </a:rPr>
              <a:t>si</a:t>
            </a:r>
            <a:r>
              <a:rPr lang="en-GB" altLang="fr-FR" sz="1600" dirty="0">
                <a:solidFill>
                  <a:srgbClr val="000000"/>
                </a:solidFill>
                <a:latin typeface="Courier" pitchFamily="49" charset="0"/>
                <a:cs typeface="Times New Roman" pitchFamily="16" charset="0"/>
              </a:rPr>
              <a:t> </a:t>
            </a:r>
            <a:r>
              <a:rPr lang="en-GB" altLang="fr-FR" sz="1600" dirty="0" err="1">
                <a:solidFill>
                  <a:srgbClr val="000000"/>
                </a:solidFill>
                <a:latin typeface="Courier" pitchFamily="49" charset="0"/>
                <a:cs typeface="Times New Roman" pitchFamily="16" charset="0"/>
              </a:rPr>
              <a:t>nécessaire</a:t>
            </a:r>
            <a:r>
              <a:rPr lang="en-GB" altLang="fr-FR" sz="1600" dirty="0">
                <a:solidFill>
                  <a:srgbClr val="000000"/>
                </a:solidFill>
                <a:latin typeface="Courier" pitchFamily="49" charset="0"/>
                <a:cs typeface="Times New Roman" pitchFamily="16" charset="0"/>
              </a:rPr>
              <a:t>, la map </a:t>
            </a:r>
            <a:r>
              <a:rPr lang="en-GB" altLang="fr-FR" sz="1600" dirty="0" err="1">
                <a:solidFill>
                  <a:srgbClr val="000000"/>
                </a:solidFill>
                <a:latin typeface="Courier" pitchFamily="49" charset="0"/>
                <a:cs typeface="Times New Roman" pitchFamily="16" charset="0"/>
              </a:rPr>
              <a:t>passwd</a:t>
            </a:r>
            <a:endParaRPr lang="en-GB" altLang="fr-FR" sz="1600" dirty="0">
              <a:solidFill>
                <a:srgbClr val="000000"/>
              </a:solidFill>
              <a:latin typeface="Courier" pitchFamily="49" charset="0"/>
              <a:cs typeface="Times New Roman" pitchFamily="16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0" y="-13997"/>
            <a:ext cx="9036496" cy="864096"/>
          </a:xfrm>
          <a:prstGeom prst="rect">
            <a:avLst/>
          </a:prstGeom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83485" tIns="41742" rIns="83485" bIns="41742" numCol="1" rtlCol="0" anchor="t" anchorCtr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500" kern="1200" cap="all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altLang="fr-FR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NIS (Network Information System)</a:t>
            </a:r>
            <a:endParaRPr lang="fr-FR" altLang="fr-FR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1205880" y="946583"/>
            <a:ext cx="6624736" cy="682218"/>
          </a:xfrm>
          <a:prstGeom prst="rect">
            <a:avLst/>
          </a:prstGeom>
          <a:ex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83485" tIns="41742" rIns="83485" bIns="41742" numCol="1" rtlCol="0" anchor="t" anchorCtr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500" kern="1200" cap="all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altLang="fr-FR" b="1" cap="none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Installation </a:t>
            </a:r>
            <a:r>
              <a:rPr lang="en-GB" altLang="fr-FR" b="1" cap="none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SERVEUR </a:t>
            </a:r>
            <a:r>
              <a:rPr lang="en-GB" altLang="fr-FR" b="1" cap="none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MAITRE</a:t>
            </a:r>
            <a:endParaRPr lang="fr-FR" altLang="fr-FR" b="1" cap="none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185517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835696" y="1758060"/>
            <a:ext cx="4921077" cy="519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8893" tIns="41025" rIns="78893" bIns="41025">
            <a:spAutoFit/>
          </a:bodyPr>
          <a:lstStyle>
            <a:lvl1pPr marL="341313" indent="-34131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tx1"/>
                </a:solidFill>
                <a:latin typeface="Times New Roman" pitchFamily="16" charset="0"/>
              </a:defRPr>
            </a:lvl1pPr>
            <a:lvl2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tx1"/>
                </a:solidFill>
                <a:latin typeface="Times New Roman" pitchFamily="16" charset="0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tx1"/>
                </a:solidFill>
                <a:latin typeface="Times New Roman" pitchFamily="16" charset="0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tx1"/>
                </a:solidFill>
                <a:latin typeface="Times New Roman" pitchFamily="16" charset="0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tx1"/>
                </a:solidFill>
                <a:latin typeface="Times New Roman" pitchFamily="16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tx1"/>
                </a:solidFill>
                <a:latin typeface="Times New Roman" pitchFamily="16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tx1"/>
                </a:solidFill>
                <a:latin typeface="Times New Roman" pitchFamily="16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tx1"/>
                </a:solidFill>
                <a:latin typeface="Times New Roman" pitchFamily="16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tx1"/>
                </a:solidFill>
                <a:latin typeface="Times New Roman" pitchFamily="16" charset="0"/>
              </a:defRPr>
            </a:lvl9pPr>
          </a:lstStyle>
          <a:p>
            <a:pPr marL="0" indent="0">
              <a:lnSpc>
                <a:spcPct val="97000"/>
              </a:lnSpc>
              <a:spcBef>
                <a:spcPts val="428"/>
              </a:spcBef>
              <a:buClr>
                <a:srgbClr val="000000"/>
              </a:buClr>
            </a:pPr>
            <a:r>
              <a:rPr lang="en-GB" altLang="fr-FR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Démarrage</a:t>
            </a:r>
            <a:r>
              <a:rPr lang="en-GB" altLang="fr-FR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et </a:t>
            </a:r>
            <a:r>
              <a:rPr lang="en-GB" altLang="fr-FR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arrêt</a:t>
            </a:r>
            <a:r>
              <a:rPr lang="en-GB" altLang="fr-FR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du service</a:t>
            </a:r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179512" y="2283691"/>
            <a:ext cx="5904656" cy="4170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tabLst>
                <a:tab pos="741363" algn="l"/>
                <a:tab pos="1655763" algn="l"/>
                <a:tab pos="2570163" algn="l"/>
                <a:tab pos="3484563" algn="l"/>
                <a:tab pos="4398963" algn="l"/>
                <a:tab pos="5313363" algn="l"/>
                <a:tab pos="6227763" algn="l"/>
                <a:tab pos="7142163" algn="l"/>
                <a:tab pos="8056563" algn="l"/>
                <a:tab pos="8970963" algn="l"/>
                <a:tab pos="9885363" algn="l"/>
                <a:tab pos="10799763" algn="l"/>
              </a:tabLst>
              <a:defRPr sz="2400">
                <a:solidFill>
                  <a:schemeClr val="tx1"/>
                </a:solidFill>
                <a:latin typeface="Times New Roman" pitchFamily="16" charset="0"/>
              </a:defRPr>
            </a:lvl1pPr>
            <a:lvl2pPr marL="741363" indent="-284163">
              <a:tabLst>
                <a:tab pos="741363" algn="l"/>
                <a:tab pos="1655763" algn="l"/>
                <a:tab pos="2570163" algn="l"/>
                <a:tab pos="3484563" algn="l"/>
                <a:tab pos="4398963" algn="l"/>
                <a:tab pos="5313363" algn="l"/>
                <a:tab pos="6227763" algn="l"/>
                <a:tab pos="7142163" algn="l"/>
                <a:tab pos="8056563" algn="l"/>
                <a:tab pos="8970963" algn="l"/>
                <a:tab pos="9885363" algn="l"/>
                <a:tab pos="10799763" algn="l"/>
              </a:tabLst>
              <a:defRPr sz="2400">
                <a:solidFill>
                  <a:schemeClr val="tx1"/>
                </a:solidFill>
                <a:latin typeface="Times New Roman" pitchFamily="16" charset="0"/>
              </a:defRPr>
            </a:lvl2pPr>
            <a:lvl3pPr>
              <a:tabLst>
                <a:tab pos="741363" algn="l"/>
                <a:tab pos="1655763" algn="l"/>
                <a:tab pos="2570163" algn="l"/>
                <a:tab pos="3484563" algn="l"/>
                <a:tab pos="4398963" algn="l"/>
                <a:tab pos="5313363" algn="l"/>
                <a:tab pos="6227763" algn="l"/>
                <a:tab pos="7142163" algn="l"/>
                <a:tab pos="8056563" algn="l"/>
                <a:tab pos="8970963" algn="l"/>
                <a:tab pos="9885363" algn="l"/>
                <a:tab pos="10799763" algn="l"/>
              </a:tabLst>
              <a:defRPr sz="2400">
                <a:solidFill>
                  <a:schemeClr val="tx1"/>
                </a:solidFill>
                <a:latin typeface="Times New Roman" pitchFamily="16" charset="0"/>
              </a:defRPr>
            </a:lvl3pPr>
            <a:lvl4pPr>
              <a:tabLst>
                <a:tab pos="741363" algn="l"/>
                <a:tab pos="1655763" algn="l"/>
                <a:tab pos="2570163" algn="l"/>
                <a:tab pos="3484563" algn="l"/>
                <a:tab pos="4398963" algn="l"/>
                <a:tab pos="5313363" algn="l"/>
                <a:tab pos="6227763" algn="l"/>
                <a:tab pos="7142163" algn="l"/>
                <a:tab pos="8056563" algn="l"/>
                <a:tab pos="8970963" algn="l"/>
                <a:tab pos="9885363" algn="l"/>
                <a:tab pos="10799763" algn="l"/>
              </a:tabLst>
              <a:defRPr sz="2400">
                <a:solidFill>
                  <a:schemeClr val="tx1"/>
                </a:solidFill>
                <a:latin typeface="Times New Roman" pitchFamily="16" charset="0"/>
              </a:defRPr>
            </a:lvl4pPr>
            <a:lvl5pPr>
              <a:tabLst>
                <a:tab pos="741363" algn="l"/>
                <a:tab pos="1655763" algn="l"/>
                <a:tab pos="2570163" algn="l"/>
                <a:tab pos="3484563" algn="l"/>
                <a:tab pos="4398963" algn="l"/>
                <a:tab pos="5313363" algn="l"/>
                <a:tab pos="6227763" algn="l"/>
                <a:tab pos="7142163" algn="l"/>
                <a:tab pos="8056563" algn="l"/>
                <a:tab pos="8970963" algn="l"/>
                <a:tab pos="9885363" algn="l"/>
                <a:tab pos="10799763" algn="l"/>
              </a:tabLst>
              <a:defRPr sz="2400">
                <a:solidFill>
                  <a:schemeClr val="tx1"/>
                </a:solidFill>
                <a:latin typeface="Times New Roman" pitchFamily="16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741363" algn="l"/>
                <a:tab pos="1655763" algn="l"/>
                <a:tab pos="2570163" algn="l"/>
                <a:tab pos="3484563" algn="l"/>
                <a:tab pos="4398963" algn="l"/>
                <a:tab pos="5313363" algn="l"/>
                <a:tab pos="6227763" algn="l"/>
                <a:tab pos="7142163" algn="l"/>
                <a:tab pos="8056563" algn="l"/>
                <a:tab pos="8970963" algn="l"/>
                <a:tab pos="9885363" algn="l"/>
                <a:tab pos="10799763" algn="l"/>
              </a:tabLst>
              <a:defRPr sz="2400">
                <a:solidFill>
                  <a:schemeClr val="tx1"/>
                </a:solidFill>
                <a:latin typeface="Times New Roman" pitchFamily="16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741363" algn="l"/>
                <a:tab pos="1655763" algn="l"/>
                <a:tab pos="2570163" algn="l"/>
                <a:tab pos="3484563" algn="l"/>
                <a:tab pos="4398963" algn="l"/>
                <a:tab pos="5313363" algn="l"/>
                <a:tab pos="6227763" algn="l"/>
                <a:tab pos="7142163" algn="l"/>
                <a:tab pos="8056563" algn="l"/>
                <a:tab pos="8970963" algn="l"/>
                <a:tab pos="9885363" algn="l"/>
                <a:tab pos="10799763" algn="l"/>
              </a:tabLst>
              <a:defRPr sz="2400">
                <a:solidFill>
                  <a:schemeClr val="tx1"/>
                </a:solidFill>
                <a:latin typeface="Times New Roman" pitchFamily="16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741363" algn="l"/>
                <a:tab pos="1655763" algn="l"/>
                <a:tab pos="2570163" algn="l"/>
                <a:tab pos="3484563" algn="l"/>
                <a:tab pos="4398963" algn="l"/>
                <a:tab pos="5313363" algn="l"/>
                <a:tab pos="6227763" algn="l"/>
                <a:tab pos="7142163" algn="l"/>
                <a:tab pos="8056563" algn="l"/>
                <a:tab pos="8970963" algn="l"/>
                <a:tab pos="9885363" algn="l"/>
                <a:tab pos="10799763" algn="l"/>
              </a:tabLst>
              <a:defRPr sz="2400">
                <a:solidFill>
                  <a:schemeClr val="tx1"/>
                </a:solidFill>
                <a:latin typeface="Times New Roman" pitchFamily="16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741363" algn="l"/>
                <a:tab pos="1655763" algn="l"/>
                <a:tab pos="2570163" algn="l"/>
                <a:tab pos="3484563" algn="l"/>
                <a:tab pos="4398963" algn="l"/>
                <a:tab pos="5313363" algn="l"/>
                <a:tab pos="6227763" algn="l"/>
                <a:tab pos="7142163" algn="l"/>
                <a:tab pos="8056563" algn="l"/>
                <a:tab pos="8970963" algn="l"/>
                <a:tab pos="9885363" algn="l"/>
                <a:tab pos="10799763" algn="l"/>
              </a:tabLst>
              <a:defRPr sz="2400">
                <a:solidFill>
                  <a:schemeClr val="tx1"/>
                </a:solidFill>
                <a:latin typeface="Times New Roman" pitchFamily="16" charset="0"/>
              </a:defRPr>
            </a:lvl9pPr>
          </a:lstStyle>
          <a:p>
            <a:pPr lvl="1">
              <a:lnSpc>
                <a:spcPct val="97000"/>
              </a:lnSpc>
              <a:spcBef>
                <a:spcPts val="428"/>
              </a:spcBef>
              <a:buClr>
                <a:srgbClr val="000000"/>
              </a:buClr>
              <a:buSzPct val="33000"/>
            </a:pPr>
            <a:r>
              <a:rPr lang="en-GB" altLang="fr-FR" sz="19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 </a:t>
            </a:r>
            <a:r>
              <a:rPr lang="en-GB" altLang="fr-FR" sz="19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reste</a:t>
            </a:r>
            <a:r>
              <a:rPr lang="en-GB" altLang="fr-FR" sz="19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à </a:t>
            </a:r>
            <a:r>
              <a:rPr lang="en-GB" altLang="fr-FR" sz="19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démarrer</a:t>
            </a:r>
            <a:r>
              <a:rPr lang="en-GB" altLang="fr-FR" sz="19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le </a:t>
            </a:r>
            <a:r>
              <a:rPr lang="en-GB" altLang="fr-FR" sz="19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serveur</a:t>
            </a:r>
            <a:r>
              <a:rPr lang="en-GB" altLang="fr-FR" sz="19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NIS par la </a:t>
            </a:r>
            <a:r>
              <a:rPr lang="en-GB" altLang="fr-FR" sz="19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commande</a:t>
            </a:r>
            <a:r>
              <a:rPr lang="en-GB" altLang="fr-FR" sz="19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fr-FR" sz="19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suivante</a:t>
            </a:r>
            <a:r>
              <a:rPr lang="en-GB" altLang="fr-FR" sz="19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  <a:p>
            <a:pPr lvl="1">
              <a:lnSpc>
                <a:spcPct val="83000"/>
              </a:lnSpc>
              <a:spcBef>
                <a:spcPts val="428"/>
              </a:spcBef>
              <a:buClr>
                <a:srgbClr val="000000"/>
              </a:buClr>
              <a:buSzPct val="33000"/>
            </a:pPr>
            <a:endParaRPr lang="en-GB" altLang="fr-FR" sz="19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ctr">
              <a:lnSpc>
                <a:spcPct val="83000"/>
              </a:lnSpc>
              <a:spcBef>
                <a:spcPts val="428"/>
              </a:spcBef>
              <a:buClr>
                <a:srgbClr val="000000"/>
              </a:buClr>
              <a:buSzPct val="28000"/>
            </a:pPr>
            <a:r>
              <a:rPr lang="en-GB" altLang="fr-FR" sz="23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$ /etc/</a:t>
            </a:r>
            <a:r>
              <a:rPr lang="en-GB" altLang="fr-FR" sz="23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rc.d</a:t>
            </a:r>
            <a:r>
              <a:rPr lang="en-GB" altLang="fr-FR" sz="23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GB" altLang="fr-FR" sz="23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init.d</a:t>
            </a:r>
            <a:r>
              <a:rPr lang="en-GB" altLang="fr-FR" sz="23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/ypserv start</a:t>
            </a:r>
          </a:p>
          <a:p>
            <a:pPr lvl="1">
              <a:lnSpc>
                <a:spcPct val="83000"/>
              </a:lnSpc>
              <a:spcBef>
                <a:spcPts val="428"/>
              </a:spcBef>
              <a:buClr>
                <a:srgbClr val="000000"/>
              </a:buClr>
              <a:buSzPct val="33000"/>
            </a:pPr>
            <a:endParaRPr lang="en-GB" altLang="fr-FR" sz="19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spcBef>
                <a:spcPts val="428"/>
              </a:spcBef>
              <a:buClr>
                <a:srgbClr val="000000"/>
              </a:buClr>
              <a:buSzPct val="33000"/>
            </a:pPr>
            <a:r>
              <a:rPr lang="en-GB" altLang="fr-FR" sz="19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Pour </a:t>
            </a:r>
            <a:r>
              <a:rPr lang="en-GB" altLang="fr-FR" sz="19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l'arrêter</a:t>
            </a:r>
            <a:r>
              <a:rPr lang="en-GB" altLang="fr-FR" sz="19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on </a:t>
            </a:r>
            <a:r>
              <a:rPr lang="en-GB" altLang="fr-FR" sz="19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exécute</a:t>
            </a:r>
            <a:r>
              <a:rPr lang="en-GB" altLang="fr-FR" sz="19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:</a:t>
            </a:r>
            <a:r>
              <a:rPr lang="en-GB" altLang="fr-FR" sz="19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1">
              <a:spcBef>
                <a:spcPts val="428"/>
              </a:spcBef>
              <a:buClr>
                <a:srgbClr val="000000"/>
              </a:buClr>
              <a:buSzPct val="33000"/>
            </a:pPr>
            <a:endParaRPr lang="en-GB" altLang="fr-FR" sz="19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ctr">
              <a:lnSpc>
                <a:spcPct val="83000"/>
              </a:lnSpc>
              <a:spcBef>
                <a:spcPts val="428"/>
              </a:spcBef>
              <a:buClr>
                <a:srgbClr val="000000"/>
              </a:buClr>
              <a:buSzPct val="28000"/>
            </a:pPr>
            <a:r>
              <a:rPr lang="en-GB" altLang="fr-FR" sz="23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$ /etc/</a:t>
            </a:r>
            <a:r>
              <a:rPr lang="en-GB" altLang="fr-FR" sz="23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rc.d</a:t>
            </a:r>
            <a:r>
              <a:rPr lang="en-GB" altLang="fr-FR" sz="23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GB" altLang="fr-FR" sz="23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init.d</a:t>
            </a:r>
            <a:r>
              <a:rPr lang="en-GB" altLang="fr-FR" sz="23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/ypserv stop</a:t>
            </a:r>
          </a:p>
          <a:p>
            <a:pPr lvl="1">
              <a:lnSpc>
                <a:spcPct val="83000"/>
              </a:lnSpc>
              <a:spcBef>
                <a:spcPts val="428"/>
              </a:spcBef>
              <a:buClr>
                <a:srgbClr val="000000"/>
              </a:buClr>
              <a:buSzPct val="33000"/>
            </a:pPr>
            <a:endParaRPr lang="en-GB" altLang="fr-FR" sz="19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4163" lvl="1">
              <a:spcBef>
                <a:spcPts val="428"/>
              </a:spcBef>
              <a:buClr>
                <a:srgbClr val="000000"/>
              </a:buClr>
              <a:buSzPct val="33000"/>
              <a:tabLst>
                <a:tab pos="1655763" algn="l"/>
                <a:tab pos="2570163" algn="l"/>
                <a:tab pos="3484563" algn="l"/>
                <a:tab pos="4398963" algn="l"/>
                <a:tab pos="5313363" algn="l"/>
                <a:tab pos="6227763" algn="l"/>
                <a:tab pos="7142163" algn="l"/>
                <a:tab pos="8056563" algn="l"/>
                <a:tab pos="8970963" algn="l"/>
                <a:tab pos="9885363" algn="l"/>
                <a:tab pos="10799763" algn="l"/>
              </a:tabLst>
            </a:pPr>
            <a:r>
              <a:rPr lang="en-GB" altLang="fr-FR" sz="19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Ces</a:t>
            </a:r>
            <a:r>
              <a:rPr lang="en-GB" altLang="fr-FR" sz="19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fr-FR" sz="19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commandes</a:t>
            </a:r>
            <a:r>
              <a:rPr lang="en-GB" altLang="fr-FR" sz="19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fr-FR" sz="19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peuvent</a:t>
            </a:r>
            <a:r>
              <a:rPr lang="en-GB" altLang="fr-FR" sz="19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fr-FR" sz="19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être</a:t>
            </a:r>
            <a:r>
              <a:rPr lang="en-GB" altLang="fr-FR" sz="19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fr-FR" sz="19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automatisées</a:t>
            </a:r>
            <a:r>
              <a:rPr lang="en-GB" altLang="fr-FR" sz="19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fr-FR" sz="19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 </a:t>
            </a:r>
            <a:r>
              <a:rPr lang="en-GB" altLang="fr-FR" sz="19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démarrage</a:t>
            </a:r>
            <a:r>
              <a:rPr lang="en-GB" altLang="fr-FR" sz="19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fr-FR" sz="19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 à </a:t>
            </a:r>
            <a:r>
              <a:rPr lang="en-GB" altLang="fr-FR" sz="19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l'arrêt</a:t>
            </a:r>
            <a:r>
              <a:rPr lang="en-GB" altLang="fr-FR" sz="19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fr-FR" sz="19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 </a:t>
            </a:r>
            <a:r>
              <a:rPr lang="en-GB" altLang="fr-FR" sz="19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système</a:t>
            </a:r>
            <a:r>
              <a:rPr lang="en-GB" altLang="fr-FR" sz="19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Le </a:t>
            </a:r>
            <a:r>
              <a:rPr lang="en-GB" altLang="fr-FR" sz="19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plus simple </a:t>
            </a:r>
            <a:r>
              <a:rPr lang="en-GB" altLang="fr-FR" sz="19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</a:t>
            </a:r>
            <a:r>
              <a:rPr lang="en-GB" altLang="fr-FR" sz="19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fr-FR" sz="19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d'utiliser</a:t>
            </a:r>
            <a:r>
              <a:rPr lang="en-GB" altLang="fr-FR" sz="19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fr-FR" sz="23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linuxconf</a:t>
            </a:r>
            <a:r>
              <a:rPr lang="en-GB" altLang="fr-FR" sz="19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fr-FR" sz="19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GB" altLang="fr-FR" sz="19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Panneau</a:t>
            </a:r>
            <a:r>
              <a:rPr lang="en-GB" altLang="fr-FR" sz="19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configuration </a:t>
            </a:r>
            <a:r>
              <a:rPr lang="en-GB" altLang="fr-FR" sz="19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puis</a:t>
            </a:r>
            <a:r>
              <a:rPr lang="en-GB" altLang="fr-FR" sz="19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fr-FR" sz="19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Contrôler</a:t>
            </a:r>
            <a:r>
              <a:rPr lang="en-GB" altLang="fr-FR" sz="19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fr-FR" sz="19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l'activité</a:t>
            </a:r>
            <a:r>
              <a:rPr lang="en-GB" altLang="fr-FR" sz="19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des services) </a:t>
            </a:r>
            <a:r>
              <a:rPr lang="en-GB" altLang="fr-FR" sz="19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</a:t>
            </a:r>
            <a:r>
              <a:rPr lang="en-GB" altLang="fr-FR" sz="19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sous KDE avec </a:t>
            </a:r>
            <a:r>
              <a:rPr lang="en-GB" altLang="fr-FR" sz="23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ksysv</a:t>
            </a:r>
            <a:r>
              <a:rPr lang="en-GB" altLang="fr-FR" sz="19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GB" altLang="fr-FR" sz="19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0" y="-13997"/>
            <a:ext cx="9036496" cy="864096"/>
          </a:xfrm>
          <a:prstGeom prst="rect">
            <a:avLst/>
          </a:prstGeom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83485" tIns="41742" rIns="83485" bIns="41742" numCol="1" rtlCol="0" anchor="t" anchorCtr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500" kern="1200" cap="all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altLang="fr-FR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NIS (Network Information System)</a:t>
            </a:r>
            <a:endParaRPr lang="fr-FR" altLang="fr-FR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1205880" y="946583"/>
            <a:ext cx="6624736" cy="682218"/>
          </a:xfrm>
          <a:prstGeom prst="rect">
            <a:avLst/>
          </a:prstGeom>
          <a:ex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83485" tIns="41742" rIns="83485" bIns="41742" numCol="1" rtlCol="0" anchor="t" anchorCtr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500" kern="1200" cap="all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altLang="fr-FR" b="1" cap="none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Installation </a:t>
            </a:r>
            <a:r>
              <a:rPr lang="en-GB" altLang="fr-FR" b="1" cap="none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SERVEUR </a:t>
            </a:r>
            <a:r>
              <a:rPr lang="en-GB" altLang="fr-FR" b="1" cap="none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MAITRE</a:t>
            </a:r>
            <a:endParaRPr lang="fr-FR" altLang="fr-FR" b="1" cap="none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Résultat de recherche d'images pour &quot;RÉSEAUX&quot;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14" t="19482" r="8056" b="12123"/>
          <a:stretch/>
        </p:blipFill>
        <p:spPr bwMode="auto">
          <a:xfrm>
            <a:off x="6228185" y="2283691"/>
            <a:ext cx="2915816" cy="4574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408993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3568" y="2060848"/>
            <a:ext cx="7992888" cy="3760235"/>
          </a:xfrm>
          <a:ln/>
        </p:spPr>
        <p:txBody>
          <a:bodyPr>
            <a:noAutofit/>
          </a:bodyPr>
          <a:lstStyle/>
          <a:p>
            <a:pPr>
              <a:lnSpc>
                <a:spcPct val="97000"/>
              </a:lnSpc>
              <a:spcBef>
                <a:spcPts val="2684"/>
              </a:spcBef>
              <a:spcAft>
                <a:spcPts val="1984"/>
              </a:spcAft>
              <a:buFont typeface="Times New Roman" pitchFamily="16" charset="0"/>
              <a:buAutoNum type="arabicPlain"/>
              <a:tabLst>
                <a:tab pos="798772" algn="l"/>
                <a:tab pos="1600327" algn="l"/>
                <a:tab pos="2401883" algn="l"/>
                <a:tab pos="3203438" algn="l"/>
                <a:tab pos="4004994" algn="l"/>
                <a:tab pos="4806549" algn="l"/>
                <a:tab pos="5608104" algn="l"/>
                <a:tab pos="6409660" algn="l"/>
                <a:tab pos="7211215" algn="l"/>
                <a:tab pos="8012770" algn="l"/>
                <a:tab pos="8814326" algn="l"/>
              </a:tabLst>
            </a:pPr>
            <a:r>
              <a:rPr lang="en-GB" altLang="fr-FR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Installation des </a:t>
            </a:r>
            <a:r>
              <a:rPr lang="en-GB" altLang="fr-FR" sz="32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paquetages</a:t>
            </a:r>
            <a:r>
              <a:rPr lang="en-GB" altLang="fr-FR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 service NIS</a:t>
            </a:r>
          </a:p>
          <a:p>
            <a:pPr>
              <a:lnSpc>
                <a:spcPct val="103000"/>
              </a:lnSpc>
              <a:spcBef>
                <a:spcPts val="2684"/>
              </a:spcBef>
              <a:spcAft>
                <a:spcPts val="1984"/>
              </a:spcAft>
              <a:buFont typeface="Times New Roman" pitchFamily="16" charset="0"/>
              <a:buAutoNum type="arabicPlain"/>
              <a:tabLst>
                <a:tab pos="798772" algn="l"/>
                <a:tab pos="1600327" algn="l"/>
                <a:tab pos="2401883" algn="l"/>
                <a:tab pos="3203438" algn="l"/>
                <a:tab pos="4004994" algn="l"/>
                <a:tab pos="4806549" algn="l"/>
                <a:tab pos="5608104" algn="l"/>
                <a:tab pos="6409660" algn="l"/>
                <a:tab pos="7211215" algn="l"/>
                <a:tab pos="8012770" algn="l"/>
                <a:tab pos="8814326" algn="l"/>
              </a:tabLst>
            </a:pPr>
            <a:r>
              <a:rPr lang="en-GB" altLang="fr-FR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Définition du nom de </a:t>
            </a:r>
            <a:r>
              <a:rPr lang="en-GB" altLang="fr-FR" sz="32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domaine</a:t>
            </a:r>
            <a:endParaRPr lang="en-GB" altLang="fr-FR" sz="32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3000"/>
              </a:lnSpc>
              <a:spcBef>
                <a:spcPts val="2684"/>
              </a:spcBef>
              <a:spcAft>
                <a:spcPts val="1984"/>
              </a:spcAft>
              <a:buFont typeface="Times New Roman" pitchFamily="16" charset="0"/>
              <a:buAutoNum type="arabicPlain"/>
              <a:tabLst>
                <a:tab pos="798772" algn="l"/>
                <a:tab pos="1600327" algn="l"/>
                <a:tab pos="2401883" algn="l"/>
                <a:tab pos="3203438" algn="l"/>
                <a:tab pos="4004994" algn="l"/>
                <a:tab pos="4806549" algn="l"/>
                <a:tab pos="5608104" algn="l"/>
                <a:tab pos="6409660" algn="l"/>
                <a:tab pos="7211215" algn="l"/>
                <a:tab pos="8012770" algn="l"/>
                <a:tab pos="8814326" algn="l"/>
              </a:tabLst>
            </a:pPr>
            <a:r>
              <a:rPr lang="en-GB" altLang="fr-FR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fr-FR" sz="32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Création</a:t>
            </a:r>
            <a:r>
              <a:rPr lang="en-GB" altLang="fr-FR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des maps</a:t>
            </a:r>
          </a:p>
          <a:p>
            <a:pPr>
              <a:lnSpc>
                <a:spcPct val="103000"/>
              </a:lnSpc>
              <a:spcBef>
                <a:spcPts val="2684"/>
              </a:spcBef>
              <a:spcAft>
                <a:spcPts val="1984"/>
              </a:spcAft>
              <a:buFont typeface="Times New Roman" pitchFamily="16" charset="0"/>
              <a:buAutoNum type="arabicPlain"/>
              <a:tabLst>
                <a:tab pos="798772" algn="l"/>
                <a:tab pos="1600327" algn="l"/>
                <a:tab pos="2401883" algn="l"/>
                <a:tab pos="3203438" algn="l"/>
                <a:tab pos="4004994" algn="l"/>
                <a:tab pos="4806549" algn="l"/>
                <a:tab pos="5608104" algn="l"/>
                <a:tab pos="6409660" algn="l"/>
                <a:tab pos="7211215" algn="l"/>
                <a:tab pos="8012770" algn="l"/>
                <a:tab pos="8814326" algn="l"/>
              </a:tabLst>
            </a:pPr>
            <a:r>
              <a:rPr lang="en-GB" altLang="fr-FR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fr-FR" sz="32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Démarrage</a:t>
            </a:r>
            <a:r>
              <a:rPr lang="en-GB" altLang="fr-FR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et </a:t>
            </a:r>
            <a:r>
              <a:rPr lang="en-GB" altLang="fr-FR" sz="32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arrêt</a:t>
            </a:r>
            <a:r>
              <a:rPr lang="en-GB" altLang="fr-FR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 </a:t>
            </a:r>
            <a:r>
              <a:rPr lang="en-GB" altLang="fr-FR" sz="32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serveur</a:t>
            </a:r>
            <a:r>
              <a:rPr lang="en-GB" altLang="fr-FR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NIS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0" y="-13997"/>
            <a:ext cx="9036496" cy="864096"/>
          </a:xfrm>
          <a:prstGeom prst="rect">
            <a:avLst/>
          </a:prstGeom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83485" tIns="41742" rIns="83485" bIns="41742" numCol="1" rtlCol="0" anchor="t" anchorCtr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500" kern="1200" cap="all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altLang="fr-FR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NIS (Network Information System)</a:t>
            </a:r>
            <a:endParaRPr lang="fr-FR" altLang="fr-FR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205880" y="946583"/>
            <a:ext cx="6624736" cy="682218"/>
          </a:xfrm>
          <a:prstGeom prst="rect">
            <a:avLst/>
          </a:prstGeom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83485" tIns="41742" rIns="83485" bIns="41742" numCol="1" rtlCol="0" anchor="t" anchorCtr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500" kern="1200" cap="all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altLang="fr-FR" b="1" cap="none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Installation </a:t>
            </a:r>
            <a:r>
              <a:rPr lang="en-GB" altLang="fr-FR" b="1" cap="none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CLIENT NIS</a:t>
            </a:r>
            <a:endParaRPr lang="fr-FR" altLang="fr-FR" b="1" cap="none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373734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7504" y="1700808"/>
            <a:ext cx="7262250" cy="522774"/>
          </a:xfrm>
          <a:ln/>
        </p:spPr>
        <p:txBody>
          <a:bodyPr lIns="78893" tIns="41025" rIns="78893" bIns="41025"/>
          <a:lstStyle/>
          <a:p>
            <a:pPr>
              <a:lnSpc>
                <a:spcPct val="97000"/>
              </a:lnSpc>
              <a:spcBef>
                <a:spcPts val="428"/>
              </a:spcBef>
              <a:buSzPct val="30000"/>
              <a:buBlip>
                <a:blip r:embed="rId3"/>
              </a:buBlip>
              <a:tabLst>
                <a:tab pos="798772" algn="l"/>
                <a:tab pos="1600327" algn="l"/>
                <a:tab pos="2401883" algn="l"/>
                <a:tab pos="3203438" algn="l"/>
                <a:tab pos="4004994" algn="l"/>
                <a:tab pos="4806549" algn="l"/>
                <a:tab pos="5608104" algn="l"/>
                <a:tab pos="6409660" algn="l"/>
                <a:tab pos="7211215" algn="l"/>
                <a:tab pos="8012770" algn="l"/>
                <a:tab pos="8814326" algn="l"/>
              </a:tabLst>
            </a:pPr>
            <a:r>
              <a:rPr lang="en-GB" altLang="fr-FR" sz="21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fr-FR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Paquetages du service NIS</a:t>
            </a:r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109822" y="2348880"/>
            <a:ext cx="8782658" cy="299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tabLst>
                <a:tab pos="741363" algn="l"/>
                <a:tab pos="1655763" algn="l"/>
                <a:tab pos="2570163" algn="l"/>
                <a:tab pos="3484563" algn="l"/>
                <a:tab pos="4398963" algn="l"/>
                <a:tab pos="5313363" algn="l"/>
                <a:tab pos="6227763" algn="l"/>
                <a:tab pos="7142163" algn="l"/>
                <a:tab pos="8056563" algn="l"/>
                <a:tab pos="8970963" algn="l"/>
                <a:tab pos="9885363" algn="l"/>
                <a:tab pos="10799763" algn="l"/>
              </a:tabLst>
              <a:defRPr sz="2400">
                <a:solidFill>
                  <a:schemeClr val="tx1"/>
                </a:solidFill>
                <a:latin typeface="Times New Roman" pitchFamily="16" charset="0"/>
              </a:defRPr>
            </a:lvl1pPr>
            <a:lvl2pPr marL="741363" indent="-284163">
              <a:tabLst>
                <a:tab pos="741363" algn="l"/>
                <a:tab pos="1655763" algn="l"/>
                <a:tab pos="2570163" algn="l"/>
                <a:tab pos="3484563" algn="l"/>
                <a:tab pos="4398963" algn="l"/>
                <a:tab pos="5313363" algn="l"/>
                <a:tab pos="6227763" algn="l"/>
                <a:tab pos="7142163" algn="l"/>
                <a:tab pos="8056563" algn="l"/>
                <a:tab pos="8970963" algn="l"/>
                <a:tab pos="9885363" algn="l"/>
                <a:tab pos="10799763" algn="l"/>
              </a:tabLst>
              <a:defRPr sz="2400">
                <a:solidFill>
                  <a:schemeClr val="tx1"/>
                </a:solidFill>
                <a:latin typeface="Times New Roman" pitchFamily="16" charset="0"/>
              </a:defRPr>
            </a:lvl2pPr>
            <a:lvl3pPr>
              <a:tabLst>
                <a:tab pos="741363" algn="l"/>
                <a:tab pos="1655763" algn="l"/>
                <a:tab pos="2570163" algn="l"/>
                <a:tab pos="3484563" algn="l"/>
                <a:tab pos="4398963" algn="l"/>
                <a:tab pos="5313363" algn="l"/>
                <a:tab pos="6227763" algn="l"/>
                <a:tab pos="7142163" algn="l"/>
                <a:tab pos="8056563" algn="l"/>
                <a:tab pos="8970963" algn="l"/>
                <a:tab pos="9885363" algn="l"/>
                <a:tab pos="10799763" algn="l"/>
              </a:tabLst>
              <a:defRPr sz="2400">
                <a:solidFill>
                  <a:schemeClr val="tx1"/>
                </a:solidFill>
                <a:latin typeface="Times New Roman" pitchFamily="16" charset="0"/>
              </a:defRPr>
            </a:lvl3pPr>
            <a:lvl4pPr>
              <a:tabLst>
                <a:tab pos="741363" algn="l"/>
                <a:tab pos="1655763" algn="l"/>
                <a:tab pos="2570163" algn="l"/>
                <a:tab pos="3484563" algn="l"/>
                <a:tab pos="4398963" algn="l"/>
                <a:tab pos="5313363" algn="l"/>
                <a:tab pos="6227763" algn="l"/>
                <a:tab pos="7142163" algn="l"/>
                <a:tab pos="8056563" algn="l"/>
                <a:tab pos="8970963" algn="l"/>
                <a:tab pos="9885363" algn="l"/>
                <a:tab pos="10799763" algn="l"/>
              </a:tabLst>
              <a:defRPr sz="2400">
                <a:solidFill>
                  <a:schemeClr val="tx1"/>
                </a:solidFill>
                <a:latin typeface="Times New Roman" pitchFamily="16" charset="0"/>
              </a:defRPr>
            </a:lvl4pPr>
            <a:lvl5pPr>
              <a:tabLst>
                <a:tab pos="741363" algn="l"/>
                <a:tab pos="1655763" algn="l"/>
                <a:tab pos="2570163" algn="l"/>
                <a:tab pos="3484563" algn="l"/>
                <a:tab pos="4398963" algn="l"/>
                <a:tab pos="5313363" algn="l"/>
                <a:tab pos="6227763" algn="l"/>
                <a:tab pos="7142163" algn="l"/>
                <a:tab pos="8056563" algn="l"/>
                <a:tab pos="8970963" algn="l"/>
                <a:tab pos="9885363" algn="l"/>
                <a:tab pos="10799763" algn="l"/>
              </a:tabLst>
              <a:defRPr sz="2400">
                <a:solidFill>
                  <a:schemeClr val="tx1"/>
                </a:solidFill>
                <a:latin typeface="Times New Roman" pitchFamily="16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741363" algn="l"/>
                <a:tab pos="1655763" algn="l"/>
                <a:tab pos="2570163" algn="l"/>
                <a:tab pos="3484563" algn="l"/>
                <a:tab pos="4398963" algn="l"/>
                <a:tab pos="5313363" algn="l"/>
                <a:tab pos="6227763" algn="l"/>
                <a:tab pos="7142163" algn="l"/>
                <a:tab pos="8056563" algn="l"/>
                <a:tab pos="8970963" algn="l"/>
                <a:tab pos="9885363" algn="l"/>
                <a:tab pos="10799763" algn="l"/>
              </a:tabLst>
              <a:defRPr sz="2400">
                <a:solidFill>
                  <a:schemeClr val="tx1"/>
                </a:solidFill>
                <a:latin typeface="Times New Roman" pitchFamily="16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741363" algn="l"/>
                <a:tab pos="1655763" algn="l"/>
                <a:tab pos="2570163" algn="l"/>
                <a:tab pos="3484563" algn="l"/>
                <a:tab pos="4398963" algn="l"/>
                <a:tab pos="5313363" algn="l"/>
                <a:tab pos="6227763" algn="l"/>
                <a:tab pos="7142163" algn="l"/>
                <a:tab pos="8056563" algn="l"/>
                <a:tab pos="8970963" algn="l"/>
                <a:tab pos="9885363" algn="l"/>
                <a:tab pos="10799763" algn="l"/>
              </a:tabLst>
              <a:defRPr sz="2400">
                <a:solidFill>
                  <a:schemeClr val="tx1"/>
                </a:solidFill>
                <a:latin typeface="Times New Roman" pitchFamily="16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741363" algn="l"/>
                <a:tab pos="1655763" algn="l"/>
                <a:tab pos="2570163" algn="l"/>
                <a:tab pos="3484563" algn="l"/>
                <a:tab pos="4398963" algn="l"/>
                <a:tab pos="5313363" algn="l"/>
                <a:tab pos="6227763" algn="l"/>
                <a:tab pos="7142163" algn="l"/>
                <a:tab pos="8056563" algn="l"/>
                <a:tab pos="8970963" algn="l"/>
                <a:tab pos="9885363" algn="l"/>
                <a:tab pos="10799763" algn="l"/>
              </a:tabLst>
              <a:defRPr sz="2400">
                <a:solidFill>
                  <a:schemeClr val="tx1"/>
                </a:solidFill>
                <a:latin typeface="Times New Roman" pitchFamily="16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741363" algn="l"/>
                <a:tab pos="1655763" algn="l"/>
                <a:tab pos="2570163" algn="l"/>
                <a:tab pos="3484563" algn="l"/>
                <a:tab pos="4398963" algn="l"/>
                <a:tab pos="5313363" algn="l"/>
                <a:tab pos="6227763" algn="l"/>
                <a:tab pos="7142163" algn="l"/>
                <a:tab pos="8056563" algn="l"/>
                <a:tab pos="8970963" algn="l"/>
                <a:tab pos="9885363" algn="l"/>
                <a:tab pos="10799763" algn="l"/>
              </a:tabLst>
              <a:defRPr sz="2400">
                <a:solidFill>
                  <a:schemeClr val="tx1"/>
                </a:solidFill>
                <a:latin typeface="Times New Roman" pitchFamily="16" charset="0"/>
              </a:defRPr>
            </a:lvl9pPr>
          </a:lstStyle>
          <a:p>
            <a:pPr lvl="1">
              <a:lnSpc>
                <a:spcPct val="81000"/>
              </a:lnSpc>
              <a:spcBef>
                <a:spcPts val="428"/>
              </a:spcBef>
              <a:buClr>
                <a:srgbClr val="000000"/>
              </a:buClr>
              <a:buSzPct val="30000"/>
            </a:pPr>
            <a:r>
              <a:rPr lang="en-GB" altLang="fr-FR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yp</a:t>
            </a:r>
            <a:r>
              <a:rPr lang="en-GB" altLang="fr-FR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-tools, </a:t>
            </a:r>
            <a:r>
              <a:rPr lang="en-GB" altLang="fr-FR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ypbind</a:t>
            </a:r>
            <a:endParaRPr lang="en-GB" altLang="fr-FR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323528" y="2884305"/>
            <a:ext cx="7262250" cy="519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8893" tIns="41025" rIns="78893" bIns="41025">
            <a:spAutoFit/>
          </a:bodyPr>
          <a:lstStyle>
            <a:lvl1pPr marL="341313" indent="-34131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tx1"/>
                </a:solidFill>
                <a:latin typeface="Times New Roman" pitchFamily="16" charset="0"/>
              </a:defRPr>
            </a:lvl1pPr>
            <a:lvl2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tx1"/>
                </a:solidFill>
                <a:latin typeface="Times New Roman" pitchFamily="16" charset="0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tx1"/>
                </a:solidFill>
                <a:latin typeface="Times New Roman" pitchFamily="16" charset="0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tx1"/>
                </a:solidFill>
                <a:latin typeface="Times New Roman" pitchFamily="16" charset="0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tx1"/>
                </a:solidFill>
                <a:latin typeface="Times New Roman" pitchFamily="16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tx1"/>
                </a:solidFill>
                <a:latin typeface="Times New Roman" pitchFamily="16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tx1"/>
                </a:solidFill>
                <a:latin typeface="Times New Roman" pitchFamily="16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tx1"/>
                </a:solidFill>
                <a:latin typeface="Times New Roman" pitchFamily="16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tx1"/>
                </a:solidFill>
                <a:latin typeface="Times New Roman" pitchFamily="16" charset="0"/>
              </a:defRPr>
            </a:lvl9pPr>
          </a:lstStyle>
          <a:p>
            <a:pPr marL="457200" indent="-457200">
              <a:lnSpc>
                <a:spcPct val="97000"/>
              </a:lnSpc>
              <a:spcBef>
                <a:spcPts val="428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GB" altLang="fr-FR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 de </a:t>
            </a:r>
            <a:r>
              <a:rPr lang="en-GB" altLang="fr-FR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domaine</a:t>
            </a:r>
            <a:endParaRPr lang="en-GB" altLang="fr-FR" sz="28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132057" y="3645024"/>
            <a:ext cx="8782658" cy="2170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tabLst>
                <a:tab pos="741363" algn="l"/>
                <a:tab pos="1655763" algn="l"/>
                <a:tab pos="2570163" algn="l"/>
                <a:tab pos="3484563" algn="l"/>
                <a:tab pos="4398963" algn="l"/>
                <a:tab pos="5313363" algn="l"/>
                <a:tab pos="6227763" algn="l"/>
                <a:tab pos="7142163" algn="l"/>
                <a:tab pos="8056563" algn="l"/>
                <a:tab pos="8970963" algn="l"/>
                <a:tab pos="9885363" algn="l"/>
                <a:tab pos="10799763" algn="l"/>
              </a:tabLst>
              <a:defRPr sz="2400">
                <a:solidFill>
                  <a:schemeClr val="tx1"/>
                </a:solidFill>
                <a:latin typeface="Times New Roman" pitchFamily="16" charset="0"/>
              </a:defRPr>
            </a:lvl1pPr>
            <a:lvl2pPr marL="741363" indent="-284163">
              <a:tabLst>
                <a:tab pos="741363" algn="l"/>
                <a:tab pos="1655763" algn="l"/>
                <a:tab pos="2570163" algn="l"/>
                <a:tab pos="3484563" algn="l"/>
                <a:tab pos="4398963" algn="l"/>
                <a:tab pos="5313363" algn="l"/>
                <a:tab pos="6227763" algn="l"/>
                <a:tab pos="7142163" algn="l"/>
                <a:tab pos="8056563" algn="l"/>
                <a:tab pos="8970963" algn="l"/>
                <a:tab pos="9885363" algn="l"/>
                <a:tab pos="10799763" algn="l"/>
              </a:tabLst>
              <a:defRPr sz="2400">
                <a:solidFill>
                  <a:schemeClr val="tx1"/>
                </a:solidFill>
                <a:latin typeface="Times New Roman" pitchFamily="16" charset="0"/>
              </a:defRPr>
            </a:lvl2pPr>
            <a:lvl3pPr>
              <a:tabLst>
                <a:tab pos="741363" algn="l"/>
                <a:tab pos="1655763" algn="l"/>
                <a:tab pos="2570163" algn="l"/>
                <a:tab pos="3484563" algn="l"/>
                <a:tab pos="4398963" algn="l"/>
                <a:tab pos="5313363" algn="l"/>
                <a:tab pos="6227763" algn="l"/>
                <a:tab pos="7142163" algn="l"/>
                <a:tab pos="8056563" algn="l"/>
                <a:tab pos="8970963" algn="l"/>
                <a:tab pos="9885363" algn="l"/>
                <a:tab pos="10799763" algn="l"/>
              </a:tabLst>
              <a:defRPr sz="2400">
                <a:solidFill>
                  <a:schemeClr val="tx1"/>
                </a:solidFill>
                <a:latin typeface="Times New Roman" pitchFamily="16" charset="0"/>
              </a:defRPr>
            </a:lvl3pPr>
            <a:lvl4pPr>
              <a:tabLst>
                <a:tab pos="741363" algn="l"/>
                <a:tab pos="1655763" algn="l"/>
                <a:tab pos="2570163" algn="l"/>
                <a:tab pos="3484563" algn="l"/>
                <a:tab pos="4398963" algn="l"/>
                <a:tab pos="5313363" algn="l"/>
                <a:tab pos="6227763" algn="l"/>
                <a:tab pos="7142163" algn="l"/>
                <a:tab pos="8056563" algn="l"/>
                <a:tab pos="8970963" algn="l"/>
                <a:tab pos="9885363" algn="l"/>
                <a:tab pos="10799763" algn="l"/>
              </a:tabLst>
              <a:defRPr sz="2400">
                <a:solidFill>
                  <a:schemeClr val="tx1"/>
                </a:solidFill>
                <a:latin typeface="Times New Roman" pitchFamily="16" charset="0"/>
              </a:defRPr>
            </a:lvl4pPr>
            <a:lvl5pPr>
              <a:tabLst>
                <a:tab pos="741363" algn="l"/>
                <a:tab pos="1655763" algn="l"/>
                <a:tab pos="2570163" algn="l"/>
                <a:tab pos="3484563" algn="l"/>
                <a:tab pos="4398963" algn="l"/>
                <a:tab pos="5313363" algn="l"/>
                <a:tab pos="6227763" algn="l"/>
                <a:tab pos="7142163" algn="l"/>
                <a:tab pos="8056563" algn="l"/>
                <a:tab pos="8970963" algn="l"/>
                <a:tab pos="9885363" algn="l"/>
                <a:tab pos="10799763" algn="l"/>
              </a:tabLst>
              <a:defRPr sz="2400">
                <a:solidFill>
                  <a:schemeClr val="tx1"/>
                </a:solidFill>
                <a:latin typeface="Times New Roman" pitchFamily="16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741363" algn="l"/>
                <a:tab pos="1655763" algn="l"/>
                <a:tab pos="2570163" algn="l"/>
                <a:tab pos="3484563" algn="l"/>
                <a:tab pos="4398963" algn="l"/>
                <a:tab pos="5313363" algn="l"/>
                <a:tab pos="6227763" algn="l"/>
                <a:tab pos="7142163" algn="l"/>
                <a:tab pos="8056563" algn="l"/>
                <a:tab pos="8970963" algn="l"/>
                <a:tab pos="9885363" algn="l"/>
                <a:tab pos="10799763" algn="l"/>
              </a:tabLst>
              <a:defRPr sz="2400">
                <a:solidFill>
                  <a:schemeClr val="tx1"/>
                </a:solidFill>
                <a:latin typeface="Times New Roman" pitchFamily="16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741363" algn="l"/>
                <a:tab pos="1655763" algn="l"/>
                <a:tab pos="2570163" algn="l"/>
                <a:tab pos="3484563" algn="l"/>
                <a:tab pos="4398963" algn="l"/>
                <a:tab pos="5313363" algn="l"/>
                <a:tab pos="6227763" algn="l"/>
                <a:tab pos="7142163" algn="l"/>
                <a:tab pos="8056563" algn="l"/>
                <a:tab pos="8970963" algn="l"/>
                <a:tab pos="9885363" algn="l"/>
                <a:tab pos="10799763" algn="l"/>
              </a:tabLst>
              <a:defRPr sz="2400">
                <a:solidFill>
                  <a:schemeClr val="tx1"/>
                </a:solidFill>
                <a:latin typeface="Times New Roman" pitchFamily="16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741363" algn="l"/>
                <a:tab pos="1655763" algn="l"/>
                <a:tab pos="2570163" algn="l"/>
                <a:tab pos="3484563" algn="l"/>
                <a:tab pos="4398963" algn="l"/>
                <a:tab pos="5313363" algn="l"/>
                <a:tab pos="6227763" algn="l"/>
                <a:tab pos="7142163" algn="l"/>
                <a:tab pos="8056563" algn="l"/>
                <a:tab pos="8970963" algn="l"/>
                <a:tab pos="9885363" algn="l"/>
                <a:tab pos="10799763" algn="l"/>
              </a:tabLst>
              <a:defRPr sz="2400">
                <a:solidFill>
                  <a:schemeClr val="tx1"/>
                </a:solidFill>
                <a:latin typeface="Times New Roman" pitchFamily="16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741363" algn="l"/>
                <a:tab pos="1655763" algn="l"/>
                <a:tab pos="2570163" algn="l"/>
                <a:tab pos="3484563" algn="l"/>
                <a:tab pos="4398963" algn="l"/>
                <a:tab pos="5313363" algn="l"/>
                <a:tab pos="6227763" algn="l"/>
                <a:tab pos="7142163" algn="l"/>
                <a:tab pos="8056563" algn="l"/>
                <a:tab pos="8970963" algn="l"/>
                <a:tab pos="9885363" algn="l"/>
                <a:tab pos="10799763" algn="l"/>
              </a:tabLst>
              <a:defRPr sz="2400">
                <a:solidFill>
                  <a:schemeClr val="tx1"/>
                </a:solidFill>
                <a:latin typeface="Times New Roman" pitchFamily="16" charset="0"/>
              </a:defRPr>
            </a:lvl9pPr>
          </a:lstStyle>
          <a:p>
            <a:pPr lvl="1" algn="ctr">
              <a:lnSpc>
                <a:spcPct val="97000"/>
              </a:lnSpc>
              <a:spcBef>
                <a:spcPts val="428"/>
              </a:spcBef>
              <a:buClr>
                <a:srgbClr val="000000"/>
              </a:buClr>
              <a:buSzPct val="45000"/>
            </a:pPr>
            <a:r>
              <a:rPr lang="en-GB" altLang="fr-FR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 </a:t>
            </a:r>
            <a:r>
              <a:rPr lang="en-GB" altLang="fr-FR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faut</a:t>
            </a:r>
            <a:r>
              <a:rPr lang="en-GB" altLang="fr-FR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fr-FR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définir</a:t>
            </a:r>
            <a:r>
              <a:rPr lang="en-GB" altLang="fr-FR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un nom de </a:t>
            </a:r>
            <a:r>
              <a:rPr lang="en-GB" altLang="fr-FR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domaine</a:t>
            </a:r>
            <a:r>
              <a:rPr lang="en-GB" altLang="fr-FR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NIS </a:t>
            </a:r>
            <a:r>
              <a:rPr lang="en-GB" altLang="fr-FR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GB" altLang="fr-FR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ctr">
              <a:lnSpc>
                <a:spcPct val="83000"/>
              </a:lnSpc>
              <a:spcBef>
                <a:spcPts val="428"/>
              </a:spcBef>
              <a:buClr>
                <a:srgbClr val="000000"/>
              </a:buClr>
              <a:buSzPct val="45000"/>
            </a:pPr>
            <a:r>
              <a:rPr lang="en-GB" altLang="fr-FR" sz="2800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$ </a:t>
            </a:r>
            <a:r>
              <a:rPr lang="en-GB" altLang="fr-FR" sz="2800" b="1" i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domainname</a:t>
            </a:r>
            <a:r>
              <a:rPr lang="en-GB" altLang="fr-FR" sz="2800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fr-FR" sz="2800" b="1" i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btsii</a:t>
            </a:r>
            <a:endParaRPr lang="en-GB" altLang="fr-FR" sz="2800" b="1" i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ctr">
              <a:spcBef>
                <a:spcPts val="428"/>
              </a:spcBef>
              <a:buClr>
                <a:srgbClr val="000000"/>
              </a:buClr>
              <a:buSzPct val="45000"/>
            </a:pPr>
            <a:r>
              <a:rPr lang="en-GB" altLang="fr-FR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en-GB" altLang="fr-FR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définition du nom de </a:t>
            </a:r>
            <a:r>
              <a:rPr lang="en-GB" altLang="fr-FR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domaine</a:t>
            </a:r>
            <a:r>
              <a:rPr lang="en-GB" altLang="fr-FR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fr-FR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doit</a:t>
            </a:r>
            <a:r>
              <a:rPr lang="en-GB" altLang="fr-FR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fr-FR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être</a:t>
            </a:r>
            <a:r>
              <a:rPr lang="en-GB" altLang="fr-FR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fr-FR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exécutée</a:t>
            </a:r>
            <a:r>
              <a:rPr lang="en-GB" altLang="fr-FR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à </a:t>
            </a:r>
            <a:r>
              <a:rPr lang="en-GB" altLang="fr-FR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chaque</a:t>
            </a:r>
            <a:r>
              <a:rPr lang="en-GB" altLang="fr-FR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fr-FR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démarrage</a:t>
            </a:r>
            <a:r>
              <a:rPr lang="en-GB" altLang="fr-FR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fr-FR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 </a:t>
            </a:r>
            <a:r>
              <a:rPr lang="en-GB" altLang="fr-FR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système</a:t>
            </a:r>
            <a:r>
              <a:rPr lang="en-GB" altLang="fr-FR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placer la </a:t>
            </a:r>
            <a:r>
              <a:rPr lang="en-GB" altLang="fr-FR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commande</a:t>
            </a:r>
            <a:r>
              <a:rPr lang="en-GB" altLang="fr-FR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fr-FR" sz="28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domainname</a:t>
            </a:r>
            <a:r>
              <a:rPr lang="en-GB" altLang="fr-FR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fr-FR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dans</a:t>
            </a:r>
            <a:r>
              <a:rPr lang="en-GB" altLang="fr-FR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le </a:t>
            </a:r>
            <a:r>
              <a:rPr lang="en-GB" altLang="fr-FR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fichier</a:t>
            </a:r>
            <a:r>
              <a:rPr lang="en-GB" altLang="fr-FR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fr-FR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/etc/</a:t>
            </a:r>
            <a:r>
              <a:rPr lang="en-GB" altLang="fr-FR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rc.d</a:t>
            </a:r>
            <a:r>
              <a:rPr lang="en-GB" altLang="fr-FR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GB" altLang="fr-FR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rc.local</a:t>
            </a:r>
            <a:r>
              <a:rPr lang="en-GB" altLang="fr-FR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0" y="-13997"/>
            <a:ext cx="9036496" cy="864096"/>
          </a:xfrm>
          <a:prstGeom prst="rect">
            <a:avLst/>
          </a:prstGeom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83485" tIns="41742" rIns="83485" bIns="41742" numCol="1" rtlCol="0" anchor="t" anchorCtr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500" kern="1200" cap="all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altLang="fr-FR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NIS (Network Information System)</a:t>
            </a:r>
            <a:endParaRPr lang="fr-FR" altLang="fr-FR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1205880" y="946583"/>
            <a:ext cx="6624736" cy="682218"/>
          </a:xfrm>
          <a:prstGeom prst="rect">
            <a:avLst/>
          </a:prstGeom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83485" tIns="41742" rIns="83485" bIns="41742" numCol="1" rtlCol="0" anchor="t" anchorCtr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500" kern="1200" cap="all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altLang="fr-FR" b="1" cap="none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Installation </a:t>
            </a:r>
            <a:r>
              <a:rPr lang="en-GB" altLang="fr-FR" b="1" cap="none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CLIENT NIS</a:t>
            </a:r>
            <a:endParaRPr lang="fr-FR" altLang="fr-FR" b="1" cap="none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040631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subTitle" idx="4294967295"/>
          </p:nvPr>
        </p:nvSpPr>
        <p:spPr bwMode="auto">
          <a:xfrm>
            <a:off x="5273" y="3475870"/>
            <a:ext cx="7262250" cy="5227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8893" tIns="41025" rIns="78893" bIns="41025"/>
          <a:lstStyle/>
          <a:p>
            <a:pPr>
              <a:lnSpc>
                <a:spcPct val="97000"/>
              </a:lnSpc>
              <a:spcBef>
                <a:spcPts val="428"/>
              </a:spcBef>
              <a:tabLst>
                <a:tab pos="798772" algn="l"/>
                <a:tab pos="1600327" algn="l"/>
                <a:tab pos="2401883" algn="l"/>
                <a:tab pos="3203438" algn="l"/>
                <a:tab pos="4004994" algn="l"/>
                <a:tab pos="4806549" algn="l"/>
                <a:tab pos="5608104" algn="l"/>
                <a:tab pos="6409660" algn="l"/>
                <a:tab pos="7211215" algn="l"/>
                <a:tab pos="8012770" algn="l"/>
                <a:tab pos="8814326" algn="l"/>
              </a:tabLst>
            </a:pPr>
            <a:r>
              <a:rPr lang="en-GB" altLang="fr-FR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Démarrage</a:t>
            </a:r>
            <a:r>
              <a:rPr lang="en-GB" alt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et </a:t>
            </a:r>
            <a:r>
              <a:rPr lang="en-GB" altLang="fr-FR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arrêt</a:t>
            </a:r>
            <a:r>
              <a:rPr lang="en-GB" alt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du service</a:t>
            </a:r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395536" y="4002233"/>
            <a:ext cx="8541216" cy="2393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tabLst>
                <a:tab pos="741363" algn="l"/>
                <a:tab pos="1655763" algn="l"/>
                <a:tab pos="2570163" algn="l"/>
                <a:tab pos="3484563" algn="l"/>
                <a:tab pos="4398963" algn="l"/>
                <a:tab pos="5313363" algn="l"/>
                <a:tab pos="6227763" algn="l"/>
                <a:tab pos="7142163" algn="l"/>
                <a:tab pos="8056563" algn="l"/>
                <a:tab pos="8970963" algn="l"/>
                <a:tab pos="9885363" algn="l"/>
                <a:tab pos="10799763" algn="l"/>
              </a:tabLst>
              <a:defRPr sz="2400">
                <a:solidFill>
                  <a:schemeClr val="tx1"/>
                </a:solidFill>
                <a:latin typeface="Times New Roman" pitchFamily="16" charset="0"/>
              </a:defRPr>
            </a:lvl1pPr>
            <a:lvl2pPr marL="741363" indent="-284163">
              <a:tabLst>
                <a:tab pos="741363" algn="l"/>
                <a:tab pos="1655763" algn="l"/>
                <a:tab pos="2570163" algn="l"/>
                <a:tab pos="3484563" algn="l"/>
                <a:tab pos="4398963" algn="l"/>
                <a:tab pos="5313363" algn="l"/>
                <a:tab pos="6227763" algn="l"/>
                <a:tab pos="7142163" algn="l"/>
                <a:tab pos="8056563" algn="l"/>
                <a:tab pos="8970963" algn="l"/>
                <a:tab pos="9885363" algn="l"/>
                <a:tab pos="10799763" algn="l"/>
              </a:tabLst>
              <a:defRPr sz="2400">
                <a:solidFill>
                  <a:schemeClr val="tx1"/>
                </a:solidFill>
                <a:latin typeface="Times New Roman" pitchFamily="16" charset="0"/>
              </a:defRPr>
            </a:lvl2pPr>
            <a:lvl3pPr>
              <a:tabLst>
                <a:tab pos="741363" algn="l"/>
                <a:tab pos="1655763" algn="l"/>
                <a:tab pos="2570163" algn="l"/>
                <a:tab pos="3484563" algn="l"/>
                <a:tab pos="4398963" algn="l"/>
                <a:tab pos="5313363" algn="l"/>
                <a:tab pos="6227763" algn="l"/>
                <a:tab pos="7142163" algn="l"/>
                <a:tab pos="8056563" algn="l"/>
                <a:tab pos="8970963" algn="l"/>
                <a:tab pos="9885363" algn="l"/>
                <a:tab pos="10799763" algn="l"/>
              </a:tabLst>
              <a:defRPr sz="2400">
                <a:solidFill>
                  <a:schemeClr val="tx1"/>
                </a:solidFill>
                <a:latin typeface="Times New Roman" pitchFamily="16" charset="0"/>
              </a:defRPr>
            </a:lvl3pPr>
            <a:lvl4pPr>
              <a:tabLst>
                <a:tab pos="741363" algn="l"/>
                <a:tab pos="1655763" algn="l"/>
                <a:tab pos="2570163" algn="l"/>
                <a:tab pos="3484563" algn="l"/>
                <a:tab pos="4398963" algn="l"/>
                <a:tab pos="5313363" algn="l"/>
                <a:tab pos="6227763" algn="l"/>
                <a:tab pos="7142163" algn="l"/>
                <a:tab pos="8056563" algn="l"/>
                <a:tab pos="8970963" algn="l"/>
                <a:tab pos="9885363" algn="l"/>
                <a:tab pos="10799763" algn="l"/>
              </a:tabLst>
              <a:defRPr sz="2400">
                <a:solidFill>
                  <a:schemeClr val="tx1"/>
                </a:solidFill>
                <a:latin typeface="Times New Roman" pitchFamily="16" charset="0"/>
              </a:defRPr>
            </a:lvl4pPr>
            <a:lvl5pPr>
              <a:tabLst>
                <a:tab pos="741363" algn="l"/>
                <a:tab pos="1655763" algn="l"/>
                <a:tab pos="2570163" algn="l"/>
                <a:tab pos="3484563" algn="l"/>
                <a:tab pos="4398963" algn="l"/>
                <a:tab pos="5313363" algn="l"/>
                <a:tab pos="6227763" algn="l"/>
                <a:tab pos="7142163" algn="l"/>
                <a:tab pos="8056563" algn="l"/>
                <a:tab pos="8970963" algn="l"/>
                <a:tab pos="9885363" algn="l"/>
                <a:tab pos="10799763" algn="l"/>
              </a:tabLst>
              <a:defRPr sz="2400">
                <a:solidFill>
                  <a:schemeClr val="tx1"/>
                </a:solidFill>
                <a:latin typeface="Times New Roman" pitchFamily="16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741363" algn="l"/>
                <a:tab pos="1655763" algn="l"/>
                <a:tab pos="2570163" algn="l"/>
                <a:tab pos="3484563" algn="l"/>
                <a:tab pos="4398963" algn="l"/>
                <a:tab pos="5313363" algn="l"/>
                <a:tab pos="6227763" algn="l"/>
                <a:tab pos="7142163" algn="l"/>
                <a:tab pos="8056563" algn="l"/>
                <a:tab pos="8970963" algn="l"/>
                <a:tab pos="9885363" algn="l"/>
                <a:tab pos="10799763" algn="l"/>
              </a:tabLst>
              <a:defRPr sz="2400">
                <a:solidFill>
                  <a:schemeClr val="tx1"/>
                </a:solidFill>
                <a:latin typeface="Times New Roman" pitchFamily="16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741363" algn="l"/>
                <a:tab pos="1655763" algn="l"/>
                <a:tab pos="2570163" algn="l"/>
                <a:tab pos="3484563" algn="l"/>
                <a:tab pos="4398963" algn="l"/>
                <a:tab pos="5313363" algn="l"/>
                <a:tab pos="6227763" algn="l"/>
                <a:tab pos="7142163" algn="l"/>
                <a:tab pos="8056563" algn="l"/>
                <a:tab pos="8970963" algn="l"/>
                <a:tab pos="9885363" algn="l"/>
                <a:tab pos="10799763" algn="l"/>
              </a:tabLst>
              <a:defRPr sz="2400">
                <a:solidFill>
                  <a:schemeClr val="tx1"/>
                </a:solidFill>
                <a:latin typeface="Times New Roman" pitchFamily="16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741363" algn="l"/>
                <a:tab pos="1655763" algn="l"/>
                <a:tab pos="2570163" algn="l"/>
                <a:tab pos="3484563" algn="l"/>
                <a:tab pos="4398963" algn="l"/>
                <a:tab pos="5313363" algn="l"/>
                <a:tab pos="6227763" algn="l"/>
                <a:tab pos="7142163" algn="l"/>
                <a:tab pos="8056563" algn="l"/>
                <a:tab pos="8970963" algn="l"/>
                <a:tab pos="9885363" algn="l"/>
                <a:tab pos="10799763" algn="l"/>
              </a:tabLst>
              <a:defRPr sz="2400">
                <a:solidFill>
                  <a:schemeClr val="tx1"/>
                </a:solidFill>
                <a:latin typeface="Times New Roman" pitchFamily="16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741363" algn="l"/>
                <a:tab pos="1655763" algn="l"/>
                <a:tab pos="2570163" algn="l"/>
                <a:tab pos="3484563" algn="l"/>
                <a:tab pos="4398963" algn="l"/>
                <a:tab pos="5313363" algn="l"/>
                <a:tab pos="6227763" algn="l"/>
                <a:tab pos="7142163" algn="l"/>
                <a:tab pos="8056563" algn="l"/>
                <a:tab pos="8970963" algn="l"/>
                <a:tab pos="9885363" algn="l"/>
                <a:tab pos="10799763" algn="l"/>
              </a:tabLst>
              <a:defRPr sz="2400">
                <a:solidFill>
                  <a:schemeClr val="tx1"/>
                </a:solidFill>
                <a:latin typeface="Times New Roman" pitchFamily="16" charset="0"/>
              </a:defRPr>
            </a:lvl9pPr>
          </a:lstStyle>
          <a:p>
            <a:pPr lvl="1">
              <a:lnSpc>
                <a:spcPct val="97000"/>
              </a:lnSpc>
              <a:spcBef>
                <a:spcPts val="428"/>
              </a:spcBef>
              <a:buClr>
                <a:srgbClr val="000000"/>
              </a:buClr>
              <a:buSzPct val="33000"/>
            </a:pPr>
            <a:r>
              <a:rPr lang="en-GB" altLang="fr-FR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 </a:t>
            </a:r>
            <a:r>
              <a:rPr lang="en-GB" altLang="fr-FR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reste</a:t>
            </a:r>
            <a:r>
              <a:rPr lang="en-GB" altLang="fr-FR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à </a:t>
            </a:r>
            <a:r>
              <a:rPr lang="en-GB" altLang="fr-FR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démarrer</a:t>
            </a:r>
            <a:r>
              <a:rPr lang="en-GB" altLang="fr-FR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le client NIS par la </a:t>
            </a:r>
            <a:r>
              <a:rPr lang="en-GB" altLang="fr-FR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commande</a:t>
            </a:r>
            <a:r>
              <a:rPr lang="en-GB" altLang="fr-FR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fr-FR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suivante</a:t>
            </a:r>
            <a:r>
              <a:rPr lang="en-GB" altLang="fr-FR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  <a:p>
            <a:pPr lvl="1" algn="ctr">
              <a:lnSpc>
                <a:spcPct val="83000"/>
              </a:lnSpc>
              <a:spcBef>
                <a:spcPts val="428"/>
              </a:spcBef>
              <a:buClr>
                <a:srgbClr val="000000"/>
              </a:buClr>
              <a:buSzPct val="28000"/>
            </a:pPr>
            <a:r>
              <a:rPr lang="en-GB" altLang="fr-FR" b="1" dirty="0">
                <a:solidFill>
                  <a:srgbClr val="000000"/>
                </a:solidFill>
                <a:latin typeface="Courier" pitchFamily="49" charset="0"/>
                <a:cs typeface="Times New Roman" pitchFamily="16" charset="0"/>
              </a:rPr>
              <a:t>$ /etc/</a:t>
            </a:r>
            <a:r>
              <a:rPr lang="en-GB" altLang="fr-FR" b="1" dirty="0" err="1">
                <a:solidFill>
                  <a:srgbClr val="000000"/>
                </a:solidFill>
                <a:latin typeface="Courier" pitchFamily="49" charset="0"/>
                <a:cs typeface="Times New Roman" pitchFamily="16" charset="0"/>
              </a:rPr>
              <a:t>rc.d</a:t>
            </a:r>
            <a:r>
              <a:rPr lang="en-GB" altLang="fr-FR" b="1" dirty="0">
                <a:solidFill>
                  <a:srgbClr val="000000"/>
                </a:solidFill>
                <a:latin typeface="Courier" pitchFamily="49" charset="0"/>
                <a:cs typeface="Times New Roman" pitchFamily="16" charset="0"/>
              </a:rPr>
              <a:t>/</a:t>
            </a:r>
            <a:r>
              <a:rPr lang="en-GB" altLang="fr-FR" b="1" dirty="0" err="1">
                <a:solidFill>
                  <a:srgbClr val="000000"/>
                </a:solidFill>
                <a:latin typeface="Courier" pitchFamily="49" charset="0"/>
                <a:cs typeface="Times New Roman" pitchFamily="16" charset="0"/>
              </a:rPr>
              <a:t>init.d</a:t>
            </a:r>
            <a:r>
              <a:rPr lang="en-GB" altLang="fr-FR" b="1" dirty="0">
                <a:solidFill>
                  <a:srgbClr val="000000"/>
                </a:solidFill>
                <a:latin typeface="Courier" pitchFamily="49" charset="0"/>
                <a:cs typeface="Times New Roman" pitchFamily="16" charset="0"/>
              </a:rPr>
              <a:t>/ypbind start</a:t>
            </a:r>
          </a:p>
          <a:p>
            <a:pPr lvl="1">
              <a:spcBef>
                <a:spcPts val="428"/>
              </a:spcBef>
              <a:buClr>
                <a:srgbClr val="000000"/>
              </a:buClr>
              <a:buSzPct val="33000"/>
            </a:pPr>
            <a:r>
              <a:rPr lang="en-GB" altLang="fr-FR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Pour </a:t>
            </a:r>
            <a:r>
              <a:rPr lang="en-GB" altLang="fr-FR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l'arrêter</a:t>
            </a:r>
            <a:r>
              <a:rPr lang="en-GB" altLang="fr-FR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on </a:t>
            </a:r>
            <a:r>
              <a:rPr lang="en-GB" altLang="fr-FR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exécute</a:t>
            </a:r>
            <a:r>
              <a:rPr lang="en-GB" altLang="fr-FR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:</a:t>
            </a:r>
            <a:r>
              <a:rPr lang="en-GB" altLang="fr-FR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1" algn="ctr">
              <a:lnSpc>
                <a:spcPct val="83000"/>
              </a:lnSpc>
              <a:spcBef>
                <a:spcPts val="428"/>
              </a:spcBef>
              <a:buClr>
                <a:srgbClr val="000000"/>
              </a:buClr>
              <a:buSzPct val="28000"/>
            </a:pPr>
            <a:r>
              <a:rPr lang="en-GB" altLang="fr-FR" b="1" dirty="0">
                <a:solidFill>
                  <a:srgbClr val="000000"/>
                </a:solidFill>
                <a:latin typeface="Courier" pitchFamily="49" charset="0"/>
                <a:cs typeface="Times New Roman" pitchFamily="16" charset="0"/>
              </a:rPr>
              <a:t>$ /etc/</a:t>
            </a:r>
            <a:r>
              <a:rPr lang="en-GB" altLang="fr-FR" b="1" dirty="0" err="1">
                <a:solidFill>
                  <a:srgbClr val="000000"/>
                </a:solidFill>
                <a:latin typeface="Courier" pitchFamily="49" charset="0"/>
                <a:cs typeface="Times New Roman" pitchFamily="16" charset="0"/>
              </a:rPr>
              <a:t>rc.d</a:t>
            </a:r>
            <a:r>
              <a:rPr lang="en-GB" altLang="fr-FR" b="1" dirty="0">
                <a:solidFill>
                  <a:srgbClr val="000000"/>
                </a:solidFill>
                <a:latin typeface="Courier" pitchFamily="49" charset="0"/>
                <a:cs typeface="Times New Roman" pitchFamily="16" charset="0"/>
              </a:rPr>
              <a:t>/</a:t>
            </a:r>
            <a:r>
              <a:rPr lang="en-GB" altLang="fr-FR" b="1" dirty="0" err="1">
                <a:solidFill>
                  <a:srgbClr val="000000"/>
                </a:solidFill>
                <a:latin typeface="Courier" pitchFamily="49" charset="0"/>
                <a:cs typeface="Times New Roman" pitchFamily="16" charset="0"/>
              </a:rPr>
              <a:t>init.d</a:t>
            </a:r>
            <a:r>
              <a:rPr lang="en-GB" altLang="fr-FR" b="1" dirty="0">
                <a:solidFill>
                  <a:srgbClr val="000000"/>
                </a:solidFill>
                <a:latin typeface="Courier" pitchFamily="49" charset="0"/>
                <a:cs typeface="Times New Roman" pitchFamily="16" charset="0"/>
              </a:rPr>
              <a:t>/ypbind stop</a:t>
            </a:r>
          </a:p>
          <a:p>
            <a:pPr lvl="1">
              <a:lnSpc>
                <a:spcPct val="83000"/>
              </a:lnSpc>
              <a:spcBef>
                <a:spcPts val="428"/>
              </a:spcBef>
              <a:buClr>
                <a:srgbClr val="000000"/>
              </a:buClr>
              <a:buSzPct val="33000"/>
            </a:pPr>
            <a:endParaRPr lang="en-GB" altLang="fr-FR" sz="2000" dirty="0">
              <a:solidFill>
                <a:srgbClr val="000000"/>
              </a:solidFill>
              <a:latin typeface="Courier" pitchFamily="49" charset="0"/>
              <a:cs typeface="Times New Roman" pitchFamily="16" charset="0"/>
            </a:endParaRPr>
          </a:p>
          <a:p>
            <a:pPr lvl="1" algn="ctr">
              <a:spcBef>
                <a:spcPts val="428"/>
              </a:spcBef>
              <a:buClr>
                <a:srgbClr val="000000"/>
              </a:buClr>
              <a:buSzPct val="33000"/>
            </a:pPr>
            <a:r>
              <a:rPr lang="en-GB" altLang="fr-FR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Ces</a:t>
            </a:r>
            <a:r>
              <a:rPr lang="en-GB" altLang="fr-FR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fr-FR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commandes</a:t>
            </a:r>
            <a:r>
              <a:rPr lang="en-GB" altLang="fr-FR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fr-FR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peuvent</a:t>
            </a:r>
            <a:r>
              <a:rPr lang="en-GB" altLang="fr-FR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fr-FR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être</a:t>
            </a:r>
            <a:r>
              <a:rPr lang="en-GB" altLang="fr-FR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fr-FR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automatisées</a:t>
            </a:r>
            <a:r>
              <a:rPr lang="en-GB" altLang="fr-FR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au </a:t>
            </a:r>
            <a:r>
              <a:rPr lang="en-GB" altLang="fr-FR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démarrage</a:t>
            </a:r>
            <a:r>
              <a:rPr lang="en-GB" altLang="fr-FR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et à </a:t>
            </a:r>
            <a:r>
              <a:rPr lang="en-GB" altLang="fr-FR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l'arrêt</a:t>
            </a:r>
            <a:r>
              <a:rPr lang="en-GB" altLang="fr-FR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fr-FR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 </a:t>
            </a:r>
            <a:r>
              <a:rPr lang="en-GB" altLang="fr-FR" sz="20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système</a:t>
            </a:r>
            <a:r>
              <a:rPr lang="en-GB" altLang="fr-FR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fr-FR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GB" altLang="fr-FR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linuxconf</a:t>
            </a:r>
            <a:r>
              <a:rPr lang="en-GB" altLang="fr-FR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GB" altLang="fr-FR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</a:t>
            </a:r>
            <a:r>
              <a:rPr lang="en-GB" altLang="fr-FR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sous KDE avec </a:t>
            </a:r>
            <a:r>
              <a:rPr lang="en-GB" altLang="fr-FR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ksysv</a:t>
            </a:r>
            <a:r>
              <a:rPr lang="en-GB" altLang="fr-FR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5273" y="1677527"/>
            <a:ext cx="7262250" cy="519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8893" tIns="41025" rIns="78893" bIns="41025">
            <a:spAutoFit/>
          </a:bodyPr>
          <a:lstStyle>
            <a:lvl1pPr marL="341313" indent="-34131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tx1"/>
                </a:solidFill>
                <a:latin typeface="Times New Roman" pitchFamily="16" charset="0"/>
              </a:defRPr>
            </a:lvl1pPr>
            <a:lvl2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tx1"/>
                </a:solidFill>
                <a:latin typeface="Times New Roman" pitchFamily="16" charset="0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tx1"/>
                </a:solidFill>
                <a:latin typeface="Times New Roman" pitchFamily="16" charset="0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tx1"/>
                </a:solidFill>
                <a:latin typeface="Times New Roman" pitchFamily="16" charset="0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tx1"/>
                </a:solidFill>
                <a:latin typeface="Times New Roman" pitchFamily="16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tx1"/>
                </a:solidFill>
                <a:latin typeface="Times New Roman" pitchFamily="16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tx1"/>
                </a:solidFill>
                <a:latin typeface="Times New Roman" pitchFamily="16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tx1"/>
                </a:solidFill>
                <a:latin typeface="Times New Roman" pitchFamily="16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tx1"/>
                </a:solidFill>
                <a:latin typeface="Times New Roman" pitchFamily="16" charset="0"/>
              </a:defRPr>
            </a:lvl9pPr>
          </a:lstStyle>
          <a:p>
            <a:pPr marL="0" indent="0">
              <a:lnSpc>
                <a:spcPct val="97000"/>
              </a:lnSpc>
              <a:spcBef>
                <a:spcPts val="428"/>
              </a:spcBef>
              <a:buClr>
                <a:srgbClr val="000000"/>
              </a:buClr>
            </a:pPr>
            <a:r>
              <a:rPr lang="en-GB" altLang="fr-FR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Configuration du service NIS</a:t>
            </a:r>
          </a:p>
        </p:txBody>
      </p:sp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714210" y="2276872"/>
            <a:ext cx="6564401" cy="1076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tabLst>
                <a:tab pos="741363" algn="l"/>
                <a:tab pos="1655763" algn="l"/>
                <a:tab pos="2570163" algn="l"/>
                <a:tab pos="3484563" algn="l"/>
                <a:tab pos="4398963" algn="l"/>
                <a:tab pos="5313363" algn="l"/>
                <a:tab pos="6227763" algn="l"/>
                <a:tab pos="7142163" algn="l"/>
                <a:tab pos="8056563" algn="l"/>
                <a:tab pos="8970963" algn="l"/>
                <a:tab pos="9885363" algn="l"/>
                <a:tab pos="10799763" algn="l"/>
              </a:tabLst>
              <a:defRPr sz="2400">
                <a:solidFill>
                  <a:schemeClr val="tx1"/>
                </a:solidFill>
                <a:latin typeface="Times New Roman" pitchFamily="16" charset="0"/>
              </a:defRPr>
            </a:lvl1pPr>
            <a:lvl2pPr marL="741363" indent="-284163">
              <a:tabLst>
                <a:tab pos="741363" algn="l"/>
                <a:tab pos="1655763" algn="l"/>
                <a:tab pos="2570163" algn="l"/>
                <a:tab pos="3484563" algn="l"/>
                <a:tab pos="4398963" algn="l"/>
                <a:tab pos="5313363" algn="l"/>
                <a:tab pos="6227763" algn="l"/>
                <a:tab pos="7142163" algn="l"/>
                <a:tab pos="8056563" algn="l"/>
                <a:tab pos="8970963" algn="l"/>
                <a:tab pos="9885363" algn="l"/>
                <a:tab pos="10799763" algn="l"/>
              </a:tabLst>
              <a:defRPr sz="2400">
                <a:solidFill>
                  <a:schemeClr val="tx1"/>
                </a:solidFill>
                <a:latin typeface="Times New Roman" pitchFamily="16" charset="0"/>
              </a:defRPr>
            </a:lvl2pPr>
            <a:lvl3pPr>
              <a:tabLst>
                <a:tab pos="741363" algn="l"/>
                <a:tab pos="1655763" algn="l"/>
                <a:tab pos="2570163" algn="l"/>
                <a:tab pos="3484563" algn="l"/>
                <a:tab pos="4398963" algn="l"/>
                <a:tab pos="5313363" algn="l"/>
                <a:tab pos="6227763" algn="l"/>
                <a:tab pos="7142163" algn="l"/>
                <a:tab pos="8056563" algn="l"/>
                <a:tab pos="8970963" algn="l"/>
                <a:tab pos="9885363" algn="l"/>
                <a:tab pos="10799763" algn="l"/>
              </a:tabLst>
              <a:defRPr sz="2400">
                <a:solidFill>
                  <a:schemeClr val="tx1"/>
                </a:solidFill>
                <a:latin typeface="Times New Roman" pitchFamily="16" charset="0"/>
              </a:defRPr>
            </a:lvl3pPr>
            <a:lvl4pPr>
              <a:tabLst>
                <a:tab pos="741363" algn="l"/>
                <a:tab pos="1655763" algn="l"/>
                <a:tab pos="2570163" algn="l"/>
                <a:tab pos="3484563" algn="l"/>
                <a:tab pos="4398963" algn="l"/>
                <a:tab pos="5313363" algn="l"/>
                <a:tab pos="6227763" algn="l"/>
                <a:tab pos="7142163" algn="l"/>
                <a:tab pos="8056563" algn="l"/>
                <a:tab pos="8970963" algn="l"/>
                <a:tab pos="9885363" algn="l"/>
                <a:tab pos="10799763" algn="l"/>
              </a:tabLst>
              <a:defRPr sz="2400">
                <a:solidFill>
                  <a:schemeClr val="tx1"/>
                </a:solidFill>
                <a:latin typeface="Times New Roman" pitchFamily="16" charset="0"/>
              </a:defRPr>
            </a:lvl4pPr>
            <a:lvl5pPr>
              <a:tabLst>
                <a:tab pos="741363" algn="l"/>
                <a:tab pos="1655763" algn="l"/>
                <a:tab pos="2570163" algn="l"/>
                <a:tab pos="3484563" algn="l"/>
                <a:tab pos="4398963" algn="l"/>
                <a:tab pos="5313363" algn="l"/>
                <a:tab pos="6227763" algn="l"/>
                <a:tab pos="7142163" algn="l"/>
                <a:tab pos="8056563" algn="l"/>
                <a:tab pos="8970963" algn="l"/>
                <a:tab pos="9885363" algn="l"/>
                <a:tab pos="10799763" algn="l"/>
              </a:tabLst>
              <a:defRPr sz="2400">
                <a:solidFill>
                  <a:schemeClr val="tx1"/>
                </a:solidFill>
                <a:latin typeface="Times New Roman" pitchFamily="16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741363" algn="l"/>
                <a:tab pos="1655763" algn="l"/>
                <a:tab pos="2570163" algn="l"/>
                <a:tab pos="3484563" algn="l"/>
                <a:tab pos="4398963" algn="l"/>
                <a:tab pos="5313363" algn="l"/>
                <a:tab pos="6227763" algn="l"/>
                <a:tab pos="7142163" algn="l"/>
                <a:tab pos="8056563" algn="l"/>
                <a:tab pos="8970963" algn="l"/>
                <a:tab pos="9885363" algn="l"/>
                <a:tab pos="10799763" algn="l"/>
              </a:tabLst>
              <a:defRPr sz="2400">
                <a:solidFill>
                  <a:schemeClr val="tx1"/>
                </a:solidFill>
                <a:latin typeface="Times New Roman" pitchFamily="16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741363" algn="l"/>
                <a:tab pos="1655763" algn="l"/>
                <a:tab pos="2570163" algn="l"/>
                <a:tab pos="3484563" algn="l"/>
                <a:tab pos="4398963" algn="l"/>
                <a:tab pos="5313363" algn="l"/>
                <a:tab pos="6227763" algn="l"/>
                <a:tab pos="7142163" algn="l"/>
                <a:tab pos="8056563" algn="l"/>
                <a:tab pos="8970963" algn="l"/>
                <a:tab pos="9885363" algn="l"/>
                <a:tab pos="10799763" algn="l"/>
              </a:tabLst>
              <a:defRPr sz="2400">
                <a:solidFill>
                  <a:schemeClr val="tx1"/>
                </a:solidFill>
                <a:latin typeface="Times New Roman" pitchFamily="16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741363" algn="l"/>
                <a:tab pos="1655763" algn="l"/>
                <a:tab pos="2570163" algn="l"/>
                <a:tab pos="3484563" algn="l"/>
                <a:tab pos="4398963" algn="l"/>
                <a:tab pos="5313363" algn="l"/>
                <a:tab pos="6227763" algn="l"/>
                <a:tab pos="7142163" algn="l"/>
                <a:tab pos="8056563" algn="l"/>
                <a:tab pos="8970963" algn="l"/>
                <a:tab pos="9885363" algn="l"/>
                <a:tab pos="10799763" algn="l"/>
              </a:tabLst>
              <a:defRPr sz="2400">
                <a:solidFill>
                  <a:schemeClr val="tx1"/>
                </a:solidFill>
                <a:latin typeface="Times New Roman" pitchFamily="16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741363" algn="l"/>
                <a:tab pos="1655763" algn="l"/>
                <a:tab pos="2570163" algn="l"/>
                <a:tab pos="3484563" algn="l"/>
                <a:tab pos="4398963" algn="l"/>
                <a:tab pos="5313363" algn="l"/>
                <a:tab pos="6227763" algn="l"/>
                <a:tab pos="7142163" algn="l"/>
                <a:tab pos="8056563" algn="l"/>
                <a:tab pos="8970963" algn="l"/>
                <a:tab pos="9885363" algn="l"/>
                <a:tab pos="10799763" algn="l"/>
              </a:tabLst>
              <a:defRPr sz="2400">
                <a:solidFill>
                  <a:schemeClr val="tx1"/>
                </a:solidFill>
                <a:latin typeface="Times New Roman" pitchFamily="16" charset="0"/>
              </a:defRPr>
            </a:lvl9pPr>
          </a:lstStyle>
          <a:p>
            <a:pPr lvl="1">
              <a:lnSpc>
                <a:spcPct val="97000"/>
              </a:lnSpc>
              <a:spcBef>
                <a:spcPts val="428"/>
              </a:spcBef>
              <a:buClr>
                <a:srgbClr val="000000"/>
              </a:buClr>
              <a:buSzPct val="33000"/>
            </a:pPr>
            <a:r>
              <a:rPr lang="en-GB" altLang="fr-FR" sz="1900" b="1" dirty="0" err="1">
                <a:solidFill>
                  <a:srgbClr val="FF0000"/>
                </a:solidFill>
                <a:latin typeface="Tahoma" pitchFamily="32" charset="0"/>
                <a:cs typeface="Times New Roman" pitchFamily="16" charset="0"/>
              </a:rPr>
              <a:t>Editer</a:t>
            </a:r>
            <a:r>
              <a:rPr lang="en-GB" altLang="fr-FR" sz="1900" b="1" dirty="0">
                <a:solidFill>
                  <a:srgbClr val="FF0000"/>
                </a:solidFill>
                <a:latin typeface="Tahoma" pitchFamily="32" charset="0"/>
                <a:cs typeface="Times New Roman" pitchFamily="16" charset="0"/>
              </a:rPr>
              <a:t> le </a:t>
            </a:r>
            <a:r>
              <a:rPr lang="en-GB" altLang="fr-FR" sz="1900" b="1" dirty="0" err="1">
                <a:solidFill>
                  <a:srgbClr val="FF0000"/>
                </a:solidFill>
                <a:latin typeface="Tahoma" pitchFamily="32" charset="0"/>
                <a:cs typeface="Times New Roman" pitchFamily="16" charset="0"/>
              </a:rPr>
              <a:t>fichier</a:t>
            </a:r>
            <a:r>
              <a:rPr lang="en-GB" altLang="fr-FR" sz="1900" b="1" dirty="0">
                <a:solidFill>
                  <a:srgbClr val="FF0000"/>
                </a:solidFill>
                <a:latin typeface="Courier" pitchFamily="49" charset="0"/>
                <a:cs typeface="Times New Roman" pitchFamily="16" charset="0"/>
              </a:rPr>
              <a:t> </a:t>
            </a:r>
            <a:r>
              <a:rPr lang="en-GB" altLang="fr-FR" sz="1900" b="1" dirty="0">
                <a:solidFill>
                  <a:srgbClr val="000000"/>
                </a:solidFill>
                <a:latin typeface="Courier" pitchFamily="49" charset="0"/>
                <a:cs typeface="Times New Roman" pitchFamily="16" charset="0"/>
              </a:rPr>
              <a:t>/etc/</a:t>
            </a:r>
            <a:r>
              <a:rPr lang="en-GB" altLang="fr-FR" sz="1900" b="1" dirty="0" err="1">
                <a:solidFill>
                  <a:srgbClr val="000000"/>
                </a:solidFill>
                <a:latin typeface="Courier" pitchFamily="49" charset="0"/>
                <a:cs typeface="Times New Roman" pitchFamily="16" charset="0"/>
              </a:rPr>
              <a:t>yp.conf</a:t>
            </a:r>
            <a:r>
              <a:rPr lang="en-GB" altLang="fr-FR" sz="1900" b="1" dirty="0">
                <a:solidFill>
                  <a:srgbClr val="000000"/>
                </a:solidFill>
                <a:latin typeface="Courier" pitchFamily="49" charset="0"/>
                <a:cs typeface="Times New Roman" pitchFamily="16" charset="0"/>
              </a:rPr>
              <a:t> :</a:t>
            </a:r>
          </a:p>
          <a:p>
            <a:pPr lvl="1">
              <a:lnSpc>
                <a:spcPct val="83000"/>
              </a:lnSpc>
              <a:spcBef>
                <a:spcPts val="428"/>
              </a:spcBef>
              <a:buClr>
                <a:srgbClr val="000000"/>
              </a:buClr>
              <a:buSzPct val="52000"/>
            </a:pPr>
            <a:endParaRPr lang="en-GB" altLang="fr-FR" sz="1200" b="1" dirty="0">
              <a:solidFill>
                <a:srgbClr val="000000"/>
              </a:solidFill>
              <a:latin typeface="Courier" pitchFamily="49" charset="0"/>
              <a:cs typeface="Times New Roman" pitchFamily="16" charset="0"/>
            </a:endParaRPr>
          </a:p>
          <a:p>
            <a:pPr lvl="1">
              <a:lnSpc>
                <a:spcPct val="83000"/>
              </a:lnSpc>
              <a:spcBef>
                <a:spcPts val="428"/>
              </a:spcBef>
              <a:buClr>
                <a:srgbClr val="000000"/>
              </a:buClr>
              <a:buSzPct val="33000"/>
            </a:pPr>
            <a:r>
              <a:rPr lang="en-GB" altLang="fr-FR" sz="1900" b="1" dirty="0">
                <a:solidFill>
                  <a:srgbClr val="000000"/>
                </a:solidFill>
                <a:latin typeface="Courier" pitchFamily="49" charset="0"/>
                <a:cs typeface="Times New Roman" pitchFamily="16" charset="0"/>
              </a:rPr>
              <a:t>#domain </a:t>
            </a:r>
            <a:r>
              <a:rPr lang="en-GB" altLang="fr-FR" sz="1900" b="1" dirty="0" err="1">
                <a:solidFill>
                  <a:srgbClr val="000000"/>
                </a:solidFill>
                <a:latin typeface="Courier" pitchFamily="49" charset="0"/>
                <a:cs typeface="Times New Roman" pitchFamily="16" charset="0"/>
              </a:rPr>
              <a:t>domainname</a:t>
            </a:r>
            <a:r>
              <a:rPr lang="en-GB" altLang="fr-FR" sz="1900" b="1" dirty="0">
                <a:solidFill>
                  <a:srgbClr val="000000"/>
                </a:solidFill>
                <a:latin typeface="Courier" pitchFamily="49" charset="0"/>
                <a:cs typeface="Times New Roman" pitchFamily="16" charset="0"/>
              </a:rPr>
              <a:t> server </a:t>
            </a:r>
            <a:r>
              <a:rPr lang="en-GB" altLang="fr-FR" sz="1900" b="1" dirty="0" err="1">
                <a:solidFill>
                  <a:srgbClr val="000000"/>
                </a:solidFill>
                <a:latin typeface="Courier" pitchFamily="49" charset="0"/>
                <a:cs typeface="Times New Roman" pitchFamily="16" charset="0"/>
              </a:rPr>
              <a:t>servername</a:t>
            </a:r>
            <a:endParaRPr lang="en-GB" altLang="fr-FR" sz="1900" b="1" dirty="0">
              <a:solidFill>
                <a:srgbClr val="000000"/>
              </a:solidFill>
              <a:latin typeface="Courier" pitchFamily="49" charset="0"/>
              <a:cs typeface="Times New Roman" pitchFamily="16" charset="0"/>
            </a:endParaRPr>
          </a:p>
          <a:p>
            <a:pPr lvl="1">
              <a:lnSpc>
                <a:spcPct val="83000"/>
              </a:lnSpc>
              <a:spcBef>
                <a:spcPts val="428"/>
              </a:spcBef>
              <a:buClr>
                <a:srgbClr val="000000"/>
              </a:buClr>
              <a:buSzPct val="33000"/>
            </a:pPr>
            <a:r>
              <a:rPr lang="en-GB" altLang="fr-FR" sz="1900" b="1" dirty="0">
                <a:solidFill>
                  <a:srgbClr val="000000"/>
                </a:solidFill>
                <a:latin typeface="Courier" pitchFamily="49" charset="0"/>
                <a:cs typeface="Times New Roman" pitchFamily="16" charset="0"/>
              </a:rPr>
              <a:t>domain </a:t>
            </a:r>
            <a:r>
              <a:rPr lang="en-GB" altLang="fr-FR" sz="1900" b="1" dirty="0" err="1">
                <a:solidFill>
                  <a:srgbClr val="000000"/>
                </a:solidFill>
                <a:latin typeface="Courier" pitchFamily="49" charset="0"/>
                <a:cs typeface="Times New Roman" pitchFamily="16" charset="0"/>
              </a:rPr>
              <a:t>btsii</a:t>
            </a:r>
            <a:r>
              <a:rPr lang="en-GB" altLang="fr-FR" sz="1900" b="1" dirty="0">
                <a:solidFill>
                  <a:srgbClr val="000000"/>
                </a:solidFill>
                <a:latin typeface="Courier" pitchFamily="49" charset="0"/>
                <a:cs typeface="Times New Roman" pitchFamily="16" charset="0"/>
              </a:rPr>
              <a:t> server bigbrother2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0" y="-13997"/>
            <a:ext cx="9036496" cy="864096"/>
          </a:xfrm>
          <a:prstGeom prst="rect">
            <a:avLst/>
          </a:prstGeom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83485" tIns="41742" rIns="83485" bIns="41742" numCol="1" rtlCol="0" anchor="t" anchorCtr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500" kern="1200" cap="all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altLang="fr-FR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NIS (Network Information System)</a:t>
            </a:r>
            <a:endParaRPr lang="fr-FR" altLang="fr-FR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1205880" y="946583"/>
            <a:ext cx="6624736" cy="682218"/>
          </a:xfrm>
          <a:prstGeom prst="rect">
            <a:avLst/>
          </a:prstGeom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83485" tIns="41742" rIns="83485" bIns="41742" numCol="1" rtlCol="0" anchor="t" anchorCtr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500" kern="1200" cap="all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altLang="fr-FR" b="1" cap="none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Installation </a:t>
            </a:r>
            <a:r>
              <a:rPr lang="en-GB" altLang="fr-FR" b="1" cap="none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CLIENT NIS</a:t>
            </a:r>
            <a:endParaRPr lang="fr-FR" altLang="fr-FR" b="1" cap="none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7393737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Grp="1" noChangeArrowheads="1"/>
          </p:cNvSpPr>
          <p:nvPr>
            <p:ph type="subTitle"/>
          </p:nvPr>
        </p:nvSpPr>
        <p:spPr>
          <a:xfrm>
            <a:off x="107504" y="1581286"/>
            <a:ext cx="9036496" cy="4511994"/>
          </a:xfrm>
          <a:ln/>
        </p:spPr>
        <p:txBody>
          <a:bodyPr>
            <a:normAutofit/>
          </a:bodyPr>
          <a:lstStyle/>
          <a:p>
            <a:pPr algn="l">
              <a:lnSpc>
                <a:spcPct val="97000"/>
              </a:lnSpc>
              <a:spcBef>
                <a:spcPts val="691"/>
              </a:spcBef>
              <a:buSzPct val="67000"/>
              <a:buBlip>
                <a:blip r:embed="rId3"/>
              </a:buBlip>
              <a:tabLst>
                <a:tab pos="0" algn="l"/>
                <a:tab pos="801555" algn="l"/>
                <a:tab pos="1603111" algn="l"/>
                <a:tab pos="2404665" algn="l"/>
                <a:tab pos="3206222" algn="l"/>
                <a:tab pos="4007776" algn="l"/>
                <a:tab pos="4809332" algn="l"/>
                <a:tab pos="5610887" algn="l"/>
                <a:tab pos="6412443" algn="l"/>
                <a:tab pos="7213998" algn="l"/>
                <a:tab pos="8015554" algn="l"/>
                <a:tab pos="8817109" algn="l"/>
              </a:tabLst>
            </a:pPr>
            <a:r>
              <a:rPr lang="en-GB" altLang="fr-FR" sz="2500" dirty="0">
                <a:solidFill>
                  <a:schemeClr val="tx1"/>
                </a:solidFill>
                <a:latin typeface="Tahoma" pitchFamily="32" charset="0"/>
              </a:rPr>
              <a:t> </a:t>
            </a:r>
            <a:r>
              <a:rPr lang="en-GB" altLang="fr-FR" sz="2500" cap="none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Connaître</a:t>
            </a:r>
            <a:r>
              <a:rPr lang="en-GB" altLang="fr-FR" sz="2500" cap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le nom du </a:t>
            </a:r>
            <a:r>
              <a:rPr lang="en-GB" altLang="fr-FR" sz="2500" cap="none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serveur</a:t>
            </a:r>
            <a:endParaRPr lang="en-GB" altLang="fr-FR" sz="2500" cap="none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86000"/>
              </a:lnSpc>
              <a:spcBef>
                <a:spcPts val="691"/>
              </a:spcBef>
              <a:tabLst>
                <a:tab pos="0" algn="l"/>
                <a:tab pos="801555" algn="l"/>
                <a:tab pos="1603111" algn="l"/>
                <a:tab pos="2404665" algn="l"/>
                <a:tab pos="3206222" algn="l"/>
                <a:tab pos="4007776" algn="l"/>
                <a:tab pos="4809332" algn="l"/>
                <a:tab pos="5610887" algn="l"/>
                <a:tab pos="6412443" algn="l"/>
                <a:tab pos="7213998" algn="l"/>
                <a:tab pos="8015554" algn="l"/>
                <a:tab pos="8817109" algn="l"/>
              </a:tabLst>
            </a:pPr>
            <a:r>
              <a:rPr lang="en-GB" altLang="fr-FR" sz="2500" b="1" dirty="0" smtClean="0">
                <a:solidFill>
                  <a:srgbClr val="00B0F0"/>
                </a:solidFill>
                <a:latin typeface="Courier" pitchFamily="49" charset="0"/>
              </a:rPr>
              <a:t>$ </a:t>
            </a:r>
            <a:r>
              <a:rPr lang="en-GB" altLang="fr-FR" sz="2500" b="1" dirty="0" err="1">
                <a:solidFill>
                  <a:srgbClr val="00B0F0"/>
                </a:solidFill>
                <a:latin typeface="Courier" pitchFamily="49" charset="0"/>
              </a:rPr>
              <a:t>ypwhich</a:t>
            </a:r>
            <a:endParaRPr lang="en-GB" altLang="fr-FR" sz="2500" b="1" dirty="0">
              <a:solidFill>
                <a:srgbClr val="00B0F0"/>
              </a:solidFill>
              <a:latin typeface="Courier" pitchFamily="49" charset="0"/>
            </a:endParaRPr>
          </a:p>
          <a:p>
            <a:pPr algn="l">
              <a:lnSpc>
                <a:spcPct val="103000"/>
              </a:lnSpc>
              <a:spcBef>
                <a:spcPts val="691"/>
              </a:spcBef>
              <a:buSzPct val="67000"/>
              <a:buBlip>
                <a:blip r:embed="rId3"/>
              </a:buBlip>
              <a:tabLst>
                <a:tab pos="0" algn="l"/>
                <a:tab pos="801555" algn="l"/>
                <a:tab pos="1603111" algn="l"/>
                <a:tab pos="2404665" algn="l"/>
                <a:tab pos="3206222" algn="l"/>
                <a:tab pos="4007776" algn="l"/>
                <a:tab pos="4809332" algn="l"/>
                <a:tab pos="5610887" algn="l"/>
                <a:tab pos="6412443" algn="l"/>
                <a:tab pos="7213998" algn="l"/>
                <a:tab pos="8015554" algn="l"/>
                <a:tab pos="8817109" algn="l"/>
              </a:tabLst>
            </a:pPr>
            <a:r>
              <a:rPr lang="en-GB" altLang="fr-FR" sz="2500" dirty="0">
                <a:solidFill>
                  <a:schemeClr val="tx1"/>
                </a:solidFill>
                <a:latin typeface="Tahoma" pitchFamily="32" charset="0"/>
              </a:rPr>
              <a:t> </a:t>
            </a:r>
            <a:r>
              <a:rPr lang="en-GB" altLang="fr-FR" sz="2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GB" altLang="fr-FR" sz="2500" cap="none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fficher</a:t>
            </a:r>
            <a:r>
              <a:rPr lang="en-GB" altLang="fr-FR" sz="2500" cap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GB" altLang="fr-FR" sz="2500" cap="none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liste</a:t>
            </a:r>
            <a:r>
              <a:rPr lang="en-GB" altLang="fr-FR" sz="2500" cap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des</a:t>
            </a:r>
            <a:r>
              <a:rPr lang="en-GB" altLang="fr-FR" sz="2500" dirty="0" smtClean="0">
                <a:solidFill>
                  <a:schemeClr val="tx1"/>
                </a:solidFill>
                <a:latin typeface="Tahoma" pitchFamily="32" charset="0"/>
              </a:rPr>
              <a:t> </a:t>
            </a:r>
            <a:r>
              <a:rPr lang="en-GB" altLang="fr-FR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maps</a:t>
            </a:r>
          </a:p>
          <a:p>
            <a:pPr algn="l">
              <a:lnSpc>
                <a:spcPct val="86000"/>
              </a:lnSpc>
              <a:spcBef>
                <a:spcPts val="691"/>
              </a:spcBef>
              <a:tabLst>
                <a:tab pos="0" algn="l"/>
                <a:tab pos="801555" algn="l"/>
                <a:tab pos="1603111" algn="l"/>
                <a:tab pos="2404665" algn="l"/>
                <a:tab pos="3206222" algn="l"/>
                <a:tab pos="4007776" algn="l"/>
                <a:tab pos="4809332" algn="l"/>
                <a:tab pos="5610887" algn="l"/>
                <a:tab pos="6412443" algn="l"/>
                <a:tab pos="7213998" algn="l"/>
                <a:tab pos="8015554" algn="l"/>
                <a:tab pos="8817109" algn="l"/>
              </a:tabLst>
            </a:pPr>
            <a:r>
              <a:rPr lang="en-GB" altLang="fr-FR" sz="2500" b="1" dirty="0">
                <a:solidFill>
                  <a:srgbClr val="FF0000"/>
                </a:solidFill>
                <a:latin typeface="Courier" pitchFamily="49" charset="0"/>
              </a:rPr>
              <a:t>$ </a:t>
            </a:r>
            <a:r>
              <a:rPr lang="en-GB" altLang="fr-FR" sz="2500" b="1" dirty="0" err="1">
                <a:solidFill>
                  <a:srgbClr val="FF0000"/>
                </a:solidFill>
                <a:latin typeface="Courier" pitchFamily="49" charset="0"/>
              </a:rPr>
              <a:t>ypwhich</a:t>
            </a:r>
            <a:r>
              <a:rPr lang="en-GB" altLang="fr-FR" sz="2500" b="1" dirty="0">
                <a:solidFill>
                  <a:srgbClr val="FF0000"/>
                </a:solidFill>
                <a:latin typeface="Courier" pitchFamily="49" charset="0"/>
              </a:rPr>
              <a:t> -x</a:t>
            </a:r>
          </a:p>
          <a:p>
            <a:pPr algn="l">
              <a:lnSpc>
                <a:spcPct val="103000"/>
              </a:lnSpc>
              <a:spcBef>
                <a:spcPts val="691"/>
              </a:spcBef>
              <a:buSzPct val="67000"/>
              <a:buBlip>
                <a:blip r:embed="rId3"/>
              </a:buBlip>
              <a:tabLst>
                <a:tab pos="0" algn="l"/>
                <a:tab pos="801555" algn="l"/>
                <a:tab pos="1603111" algn="l"/>
                <a:tab pos="2404665" algn="l"/>
                <a:tab pos="3206222" algn="l"/>
                <a:tab pos="4007776" algn="l"/>
                <a:tab pos="4809332" algn="l"/>
                <a:tab pos="5610887" algn="l"/>
                <a:tab pos="6412443" algn="l"/>
                <a:tab pos="7213998" algn="l"/>
                <a:tab pos="8015554" algn="l"/>
                <a:tab pos="8817109" algn="l"/>
              </a:tabLst>
            </a:pPr>
            <a:r>
              <a:rPr lang="en-GB" altLang="fr-FR" sz="2500" dirty="0">
                <a:solidFill>
                  <a:schemeClr val="tx1"/>
                </a:solidFill>
                <a:latin typeface="Tahoma" pitchFamily="32" charset="0"/>
              </a:rPr>
              <a:t> </a:t>
            </a:r>
            <a:r>
              <a:rPr lang="en-GB" altLang="fr-FR" sz="2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GB" altLang="fr-FR" sz="2500" cap="none" dirty="0" err="1" smtClean="0">
                <a:solidFill>
                  <a:schemeClr val="tx1"/>
                </a:solidFill>
                <a:latin typeface="Tahoma" pitchFamily="32" charset="0"/>
              </a:rPr>
              <a:t>isualiser</a:t>
            </a:r>
            <a:r>
              <a:rPr lang="en-GB" altLang="fr-FR" sz="2500" cap="none" dirty="0" smtClean="0">
                <a:solidFill>
                  <a:schemeClr val="tx1"/>
                </a:solidFill>
                <a:latin typeface="Tahoma" pitchFamily="32" charset="0"/>
              </a:rPr>
              <a:t> </a:t>
            </a:r>
            <a:r>
              <a:rPr lang="en-GB" altLang="fr-FR" sz="2500" cap="none" dirty="0" err="1" smtClean="0">
                <a:solidFill>
                  <a:schemeClr val="tx1"/>
                </a:solidFill>
                <a:latin typeface="Tahoma" pitchFamily="32" charset="0"/>
              </a:rPr>
              <a:t>une</a:t>
            </a:r>
            <a:r>
              <a:rPr lang="en-GB" altLang="fr-FR" sz="2500" cap="none" dirty="0" smtClean="0">
                <a:solidFill>
                  <a:schemeClr val="tx1"/>
                </a:solidFill>
                <a:latin typeface="Tahoma" pitchFamily="32" charset="0"/>
              </a:rPr>
              <a:t> map sous </a:t>
            </a:r>
            <a:r>
              <a:rPr lang="en-GB" altLang="fr-FR" sz="2500" cap="none" dirty="0" err="1" smtClean="0">
                <a:solidFill>
                  <a:schemeClr val="tx1"/>
                </a:solidFill>
                <a:latin typeface="Tahoma" pitchFamily="32" charset="0"/>
              </a:rPr>
              <a:t>sa</a:t>
            </a:r>
            <a:r>
              <a:rPr lang="en-GB" altLang="fr-FR" sz="2500" cap="none" dirty="0" smtClean="0">
                <a:solidFill>
                  <a:schemeClr val="tx1"/>
                </a:solidFill>
                <a:latin typeface="Tahoma" pitchFamily="32" charset="0"/>
              </a:rPr>
              <a:t> </a:t>
            </a:r>
            <a:r>
              <a:rPr lang="en-GB" altLang="fr-FR" sz="2500" cap="none" dirty="0" err="1" smtClean="0">
                <a:solidFill>
                  <a:schemeClr val="tx1"/>
                </a:solidFill>
                <a:latin typeface="Tahoma" pitchFamily="32" charset="0"/>
              </a:rPr>
              <a:t>forme</a:t>
            </a:r>
            <a:r>
              <a:rPr lang="en-GB" altLang="fr-FR" sz="2500" cap="none" dirty="0" smtClean="0">
                <a:solidFill>
                  <a:schemeClr val="tx1"/>
                </a:solidFill>
                <a:latin typeface="Tahoma" pitchFamily="32" charset="0"/>
              </a:rPr>
              <a:t> </a:t>
            </a:r>
            <a:r>
              <a:rPr lang="en-GB" altLang="fr-FR" sz="2500" cap="none" dirty="0" err="1" smtClean="0">
                <a:solidFill>
                  <a:schemeClr val="tx1"/>
                </a:solidFill>
                <a:latin typeface="Tahoma" pitchFamily="32" charset="0"/>
              </a:rPr>
              <a:t>d'origine</a:t>
            </a:r>
            <a:endParaRPr lang="en-GB" altLang="fr-FR" sz="2500" cap="none" dirty="0" smtClean="0">
              <a:solidFill>
                <a:schemeClr val="tx1"/>
              </a:solidFill>
              <a:latin typeface="Tahoma" pitchFamily="32" charset="0"/>
            </a:endParaRPr>
          </a:p>
          <a:p>
            <a:pPr algn="l">
              <a:lnSpc>
                <a:spcPct val="86000"/>
              </a:lnSpc>
              <a:spcBef>
                <a:spcPts val="691"/>
              </a:spcBef>
              <a:tabLst>
                <a:tab pos="0" algn="l"/>
                <a:tab pos="801555" algn="l"/>
                <a:tab pos="1603111" algn="l"/>
                <a:tab pos="2404665" algn="l"/>
                <a:tab pos="3206222" algn="l"/>
                <a:tab pos="4007776" algn="l"/>
                <a:tab pos="4809332" algn="l"/>
                <a:tab pos="5610887" algn="l"/>
                <a:tab pos="6412443" algn="l"/>
                <a:tab pos="7213998" algn="l"/>
                <a:tab pos="8015554" algn="l"/>
                <a:tab pos="8817109" algn="l"/>
              </a:tabLst>
            </a:pPr>
            <a:r>
              <a:rPr lang="en-GB" altLang="fr-FR" sz="2500" b="1" dirty="0" smtClean="0">
                <a:solidFill>
                  <a:srgbClr val="00B050"/>
                </a:solidFill>
                <a:latin typeface="Courier" pitchFamily="49" charset="0"/>
              </a:rPr>
              <a:t>$ </a:t>
            </a:r>
            <a:r>
              <a:rPr lang="en-GB" altLang="fr-FR" sz="2500" b="1" dirty="0" err="1">
                <a:solidFill>
                  <a:srgbClr val="00B050"/>
                </a:solidFill>
                <a:latin typeface="Courier" pitchFamily="49" charset="0"/>
              </a:rPr>
              <a:t>ypcat</a:t>
            </a:r>
            <a:r>
              <a:rPr lang="en-GB" altLang="fr-FR" sz="2500" b="1" dirty="0">
                <a:solidFill>
                  <a:srgbClr val="00B050"/>
                </a:solidFill>
                <a:latin typeface="Courier" pitchFamily="49" charset="0"/>
              </a:rPr>
              <a:t> </a:t>
            </a:r>
            <a:r>
              <a:rPr lang="en-GB" altLang="fr-FR" sz="2500" b="1" dirty="0" err="1">
                <a:solidFill>
                  <a:srgbClr val="00B050"/>
                </a:solidFill>
                <a:latin typeface="Courier" pitchFamily="49" charset="0"/>
              </a:rPr>
              <a:t>passwd</a:t>
            </a:r>
            <a:endParaRPr lang="en-GB" altLang="fr-FR" sz="2500" b="1" dirty="0">
              <a:solidFill>
                <a:srgbClr val="00B050"/>
              </a:solidFill>
              <a:latin typeface="Courier" pitchFamily="49" charset="0"/>
            </a:endParaRPr>
          </a:p>
          <a:p>
            <a:pPr algn="l">
              <a:lnSpc>
                <a:spcPct val="103000"/>
              </a:lnSpc>
              <a:spcBef>
                <a:spcPts val="691"/>
              </a:spcBef>
              <a:buSzPct val="67000"/>
              <a:buBlip>
                <a:blip r:embed="rId3"/>
              </a:buBlip>
              <a:tabLst>
                <a:tab pos="0" algn="l"/>
                <a:tab pos="801555" algn="l"/>
                <a:tab pos="1603111" algn="l"/>
                <a:tab pos="2404665" algn="l"/>
                <a:tab pos="3206222" algn="l"/>
                <a:tab pos="4007776" algn="l"/>
                <a:tab pos="4809332" algn="l"/>
                <a:tab pos="5610887" algn="l"/>
                <a:tab pos="6412443" algn="l"/>
                <a:tab pos="7213998" algn="l"/>
                <a:tab pos="8015554" algn="l"/>
                <a:tab pos="8817109" algn="l"/>
              </a:tabLst>
            </a:pPr>
            <a:r>
              <a:rPr lang="en-GB" altLang="fr-FR" sz="2500" dirty="0">
                <a:solidFill>
                  <a:schemeClr val="tx1"/>
                </a:solidFill>
                <a:latin typeface="Tahoma" pitchFamily="32" charset="0"/>
              </a:rPr>
              <a:t> </a:t>
            </a:r>
            <a:r>
              <a:rPr lang="en-GB" altLang="fr-FR" sz="2500" cap="none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Visualiser</a:t>
            </a:r>
            <a:r>
              <a:rPr lang="en-GB" altLang="fr-FR" sz="2500" cap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fr-FR" sz="2500" cap="none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une</a:t>
            </a:r>
            <a:r>
              <a:rPr lang="en-GB" altLang="fr-FR" sz="2500" cap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map et la </a:t>
            </a:r>
            <a:r>
              <a:rPr lang="en-GB" altLang="fr-FR" sz="2500" cap="none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valeur</a:t>
            </a:r>
            <a:r>
              <a:rPr lang="en-GB" altLang="fr-FR" sz="2500" cap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la </a:t>
            </a:r>
            <a:r>
              <a:rPr lang="en-GB" altLang="fr-FR" sz="2500" cap="none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clé</a:t>
            </a:r>
            <a:endParaRPr lang="en-GB" altLang="fr-FR" sz="2500" cap="none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86000"/>
              </a:lnSpc>
              <a:spcBef>
                <a:spcPts val="691"/>
              </a:spcBef>
              <a:tabLst>
                <a:tab pos="0" algn="l"/>
                <a:tab pos="801555" algn="l"/>
                <a:tab pos="1603111" algn="l"/>
                <a:tab pos="2404665" algn="l"/>
                <a:tab pos="3206222" algn="l"/>
                <a:tab pos="4007776" algn="l"/>
                <a:tab pos="4809332" algn="l"/>
                <a:tab pos="5610887" algn="l"/>
                <a:tab pos="6412443" algn="l"/>
                <a:tab pos="7213998" algn="l"/>
                <a:tab pos="8015554" algn="l"/>
                <a:tab pos="8817109" algn="l"/>
              </a:tabLst>
            </a:pPr>
            <a:r>
              <a:rPr lang="en-GB" altLang="fr-FR" sz="2500" b="1" dirty="0" smtClean="0">
                <a:solidFill>
                  <a:srgbClr val="C00000"/>
                </a:solidFill>
                <a:latin typeface="Courier" pitchFamily="49" charset="0"/>
              </a:rPr>
              <a:t>$ </a:t>
            </a:r>
            <a:r>
              <a:rPr lang="en-GB" altLang="fr-FR" sz="2500" b="1" dirty="0" err="1">
                <a:solidFill>
                  <a:srgbClr val="C00000"/>
                </a:solidFill>
                <a:latin typeface="Courier" pitchFamily="49" charset="0"/>
              </a:rPr>
              <a:t>ypcat</a:t>
            </a:r>
            <a:r>
              <a:rPr lang="en-GB" altLang="fr-FR" sz="2500" b="1" dirty="0">
                <a:solidFill>
                  <a:srgbClr val="C00000"/>
                </a:solidFill>
                <a:latin typeface="Courier" pitchFamily="49" charset="0"/>
              </a:rPr>
              <a:t> -k </a:t>
            </a:r>
            <a:r>
              <a:rPr lang="en-GB" altLang="fr-FR" sz="2500" b="1" dirty="0" err="1">
                <a:solidFill>
                  <a:srgbClr val="C00000"/>
                </a:solidFill>
                <a:latin typeface="Courier" pitchFamily="49" charset="0"/>
              </a:rPr>
              <a:t>passwd.byname</a:t>
            </a:r>
            <a:endParaRPr lang="en-GB" altLang="fr-FR" sz="2500" b="1" dirty="0">
              <a:solidFill>
                <a:srgbClr val="C00000"/>
              </a:solidFill>
              <a:latin typeface="Courier" pitchFamily="49" charset="0"/>
            </a:endParaRPr>
          </a:p>
          <a:p>
            <a:pPr algn="l">
              <a:lnSpc>
                <a:spcPct val="103000"/>
              </a:lnSpc>
              <a:spcBef>
                <a:spcPts val="691"/>
              </a:spcBef>
              <a:buSzPct val="67000"/>
              <a:buBlip>
                <a:blip r:embed="rId3"/>
              </a:buBlip>
              <a:tabLst>
                <a:tab pos="0" algn="l"/>
                <a:tab pos="801555" algn="l"/>
                <a:tab pos="1603111" algn="l"/>
                <a:tab pos="2404665" algn="l"/>
                <a:tab pos="3206222" algn="l"/>
                <a:tab pos="4007776" algn="l"/>
                <a:tab pos="4809332" algn="l"/>
                <a:tab pos="5610887" algn="l"/>
                <a:tab pos="6412443" algn="l"/>
                <a:tab pos="7213998" algn="l"/>
                <a:tab pos="8015554" algn="l"/>
                <a:tab pos="8817109" algn="l"/>
              </a:tabLst>
            </a:pPr>
            <a:r>
              <a:rPr lang="en-GB" altLang="fr-FR" sz="2500" dirty="0">
                <a:solidFill>
                  <a:schemeClr val="tx1"/>
                </a:solidFill>
                <a:latin typeface="Tahoma" pitchFamily="32" charset="0"/>
              </a:rPr>
              <a:t> </a:t>
            </a:r>
            <a:r>
              <a:rPr lang="en-GB" altLang="fr-FR" sz="2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GB" altLang="fr-FR" sz="2500" cap="none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fficher</a:t>
            </a:r>
            <a:r>
              <a:rPr lang="en-GB" altLang="fr-FR" sz="2500" cap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fr-FR" sz="2500" cap="none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l'entrée</a:t>
            </a:r>
            <a:r>
              <a:rPr lang="en-GB" altLang="fr-FR" sz="2500" cap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fr-FR" sz="2500" cap="none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d'une</a:t>
            </a:r>
            <a:r>
              <a:rPr lang="en-GB" altLang="fr-FR" sz="2500" cap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map pour </a:t>
            </a:r>
            <a:r>
              <a:rPr lang="en-GB" altLang="fr-FR" sz="2500" cap="none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une</a:t>
            </a:r>
            <a:r>
              <a:rPr lang="en-GB" altLang="fr-FR" sz="2500" cap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fr-FR" sz="2500" cap="none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clé</a:t>
            </a:r>
            <a:r>
              <a:rPr lang="en-GB" altLang="fr-FR" sz="2500" cap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fr-FR" sz="2500" cap="none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donnée</a:t>
            </a:r>
            <a:endParaRPr lang="en-GB" altLang="fr-FR" sz="2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86000"/>
              </a:lnSpc>
              <a:spcBef>
                <a:spcPts val="691"/>
              </a:spcBef>
              <a:tabLst>
                <a:tab pos="0" algn="l"/>
                <a:tab pos="801555" algn="l"/>
                <a:tab pos="1603111" algn="l"/>
                <a:tab pos="2404665" algn="l"/>
                <a:tab pos="3206222" algn="l"/>
                <a:tab pos="4007776" algn="l"/>
                <a:tab pos="4809332" algn="l"/>
                <a:tab pos="5610887" algn="l"/>
                <a:tab pos="6412443" algn="l"/>
                <a:tab pos="7213998" algn="l"/>
                <a:tab pos="8015554" algn="l"/>
                <a:tab pos="8817109" algn="l"/>
              </a:tabLst>
            </a:pPr>
            <a:r>
              <a:rPr lang="en-GB" altLang="fr-FR" sz="2500" b="1" dirty="0">
                <a:solidFill>
                  <a:srgbClr val="7030A0"/>
                </a:solidFill>
                <a:latin typeface="Courier" pitchFamily="49" charset="0"/>
              </a:rPr>
              <a:t>$ </a:t>
            </a:r>
            <a:r>
              <a:rPr lang="en-GB" altLang="fr-FR" sz="2500" b="1" dirty="0" err="1">
                <a:solidFill>
                  <a:srgbClr val="7030A0"/>
                </a:solidFill>
                <a:latin typeface="Courier" pitchFamily="49" charset="0"/>
              </a:rPr>
              <a:t>ypcat</a:t>
            </a:r>
            <a:r>
              <a:rPr lang="en-GB" altLang="fr-FR" sz="2500" b="1" dirty="0">
                <a:solidFill>
                  <a:srgbClr val="7030A0"/>
                </a:solidFill>
                <a:latin typeface="Courier" pitchFamily="49" charset="0"/>
              </a:rPr>
              <a:t> </a:t>
            </a:r>
            <a:r>
              <a:rPr lang="en-GB" altLang="fr-FR" sz="2500" b="1" dirty="0" err="1">
                <a:solidFill>
                  <a:srgbClr val="7030A0"/>
                </a:solidFill>
                <a:latin typeface="Courier" pitchFamily="49" charset="0"/>
              </a:rPr>
              <a:t>tv</a:t>
            </a:r>
            <a:r>
              <a:rPr lang="en-GB" altLang="fr-FR" sz="2500" b="1" dirty="0">
                <a:solidFill>
                  <a:srgbClr val="7030A0"/>
                </a:solidFill>
                <a:latin typeface="Courier" pitchFamily="49" charset="0"/>
              </a:rPr>
              <a:t> </a:t>
            </a:r>
            <a:r>
              <a:rPr lang="en-GB" altLang="fr-FR" sz="2500" b="1" dirty="0" err="1">
                <a:solidFill>
                  <a:srgbClr val="7030A0"/>
                </a:solidFill>
                <a:latin typeface="Courier" pitchFamily="49" charset="0"/>
              </a:rPr>
              <a:t>passwd</a:t>
            </a:r>
            <a:endParaRPr lang="en-GB" altLang="fr-FR" sz="2500" b="1" dirty="0">
              <a:solidFill>
                <a:srgbClr val="7030A0"/>
              </a:solidFill>
              <a:latin typeface="Courier" pitchFamily="49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0" y="-13997"/>
            <a:ext cx="9036496" cy="864096"/>
          </a:xfrm>
          <a:prstGeom prst="rect">
            <a:avLst/>
          </a:prstGeom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83485" tIns="41742" rIns="83485" bIns="41742" numCol="1" rtlCol="0" anchor="t" anchorCtr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500" kern="1200" cap="all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altLang="fr-FR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NIS (Network Information System)</a:t>
            </a:r>
            <a:endParaRPr lang="fr-FR" altLang="fr-FR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225555" y="908720"/>
            <a:ext cx="6624736" cy="682218"/>
          </a:xfrm>
          <a:prstGeom prst="rect">
            <a:avLst/>
          </a:prstGeom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83485" tIns="41742" rIns="83485" bIns="41742" numCol="1" rtlCol="0" anchor="t" anchorCtr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500" kern="1200" cap="all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altLang="fr-FR" b="1" cap="none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Installation </a:t>
            </a:r>
            <a:r>
              <a:rPr lang="en-GB" altLang="fr-FR" b="1" cap="none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CLIENT NIS</a:t>
            </a:r>
            <a:endParaRPr lang="fr-FR" altLang="fr-FR" b="1" cap="none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099934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0" y="-13997"/>
            <a:ext cx="9036496" cy="864096"/>
          </a:xfrm>
          <a:prstGeom prst="rect">
            <a:avLst/>
          </a:prstGeom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83485" tIns="41742" rIns="83485" bIns="41742" numCol="1" rtlCol="0" anchor="t" anchorCtr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500" kern="1200" cap="all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altLang="fr-FR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NFS (Network File System)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225555" y="908720"/>
            <a:ext cx="6624736" cy="682218"/>
          </a:xfrm>
          <a:prstGeom prst="rect">
            <a:avLst/>
          </a:prstGeom>
          <a:ex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83485" tIns="41742" rIns="83485" bIns="41742" numCol="1" rtlCol="0" anchor="t" anchorCtr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500" kern="1200" cap="all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altLang="fr-FR" b="1" cap="none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Présentation</a:t>
            </a:r>
          </a:p>
        </p:txBody>
      </p:sp>
      <p:sp>
        <p:nvSpPr>
          <p:cNvPr id="3" name="Rectangle 2"/>
          <p:cNvSpPr/>
          <p:nvPr/>
        </p:nvSpPr>
        <p:spPr>
          <a:xfrm>
            <a:off x="269776" y="1590938"/>
            <a:ext cx="8496944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Présenté par SUN en 1985 pour permettre à ces stations sans</a:t>
            </a:r>
          </a:p>
          <a:p>
            <a:pPr>
              <a:lnSpc>
                <a:spcPct val="150000"/>
              </a:lnSpc>
            </a:pPr>
            <a:r>
              <a:rPr lang="fr-F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disque d’accéder à un système de gestion de fichiers distants</a:t>
            </a:r>
          </a:p>
          <a:p>
            <a:pPr>
              <a:lnSpc>
                <a:spcPct val="150000"/>
              </a:lnSpc>
            </a:pPr>
            <a:r>
              <a:rPr lang="fr-F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(RFC 1904).</a:t>
            </a:r>
          </a:p>
          <a:p>
            <a:pPr>
              <a:lnSpc>
                <a:spcPct val="150000"/>
              </a:lnSpc>
            </a:pPr>
            <a:r>
              <a:rPr lang="fr-F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Utilise les appels de procédures distantes Sun-RPC (qui sont</a:t>
            </a:r>
          </a:p>
          <a:p>
            <a:pPr>
              <a:lnSpc>
                <a:spcPct val="150000"/>
              </a:lnSpc>
            </a:pPr>
            <a:r>
              <a:rPr lang="fr-F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issues des travaux sur NFS)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à </a:t>
            </a:r>
            <a:r>
              <a:rPr lang="fr-F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priori, les clients et serveur NFS devraient être </a:t>
            </a:r>
            <a:r>
              <a:rPr lang="fr-F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 processus </a:t>
            </a:r>
            <a:r>
              <a:rPr lang="fr-F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utilisateur s’exécutant au-dessus </a:t>
            </a:r>
            <a:r>
              <a:rPr lang="fr-F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 RPC/XDR/UDP/IP</a:t>
            </a:r>
            <a:r>
              <a:rPr lang="fr-F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 </a:t>
            </a:r>
            <a:r>
              <a:rPr lang="fr-F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fait, le client et le serveur NFS s’exécutent dans le noyau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 </a:t>
            </a:r>
            <a:r>
              <a:rPr lang="fr-F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client pour rendre transparent l’accès à un fichier via NFS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 </a:t>
            </a:r>
            <a:r>
              <a:rPr lang="fr-F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serveur pour des raisons d’efficacité</a:t>
            </a:r>
          </a:p>
        </p:txBody>
      </p:sp>
    </p:spTree>
    <p:extLst>
      <p:ext uri="{BB962C8B-B14F-4D97-AF65-F5344CB8AC3E}">
        <p14:creationId xmlns:p14="http://schemas.microsoft.com/office/powerpoint/2010/main" val="329262787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0" y="-13997"/>
            <a:ext cx="9036496" cy="864096"/>
          </a:xfrm>
          <a:prstGeom prst="rect">
            <a:avLst/>
          </a:prstGeom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83485" tIns="41742" rIns="83485" bIns="41742" numCol="1" rtlCol="0" anchor="t" anchorCtr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500" kern="1200" cap="all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altLang="fr-FR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NFS (Network File System)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225555" y="908720"/>
            <a:ext cx="6624736" cy="682218"/>
          </a:xfrm>
          <a:prstGeom prst="rect">
            <a:avLst/>
          </a:prstGeom>
          <a:ex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83485" tIns="41742" rIns="83485" bIns="41742" numCol="1" rtlCol="0" anchor="t" anchorCtr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500" kern="1200" cap="all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altLang="fr-FR" b="1" cap="none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Présentation</a:t>
            </a:r>
          </a:p>
        </p:txBody>
      </p:sp>
      <p:sp>
        <p:nvSpPr>
          <p:cNvPr id="2" name="Rectangle 1"/>
          <p:cNvSpPr/>
          <p:nvPr/>
        </p:nvSpPr>
        <p:spPr>
          <a:xfrm>
            <a:off x="305780" y="1988840"/>
            <a:ext cx="85867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NFS (Network File System) est un système de fichier en réseau crée en 1984, NFS nous permet de partager les fichiers entre les systèmes UNIX.</a:t>
            </a:r>
          </a:p>
          <a:p>
            <a:endParaRPr lang="fr-F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 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port utilisé par NFS c'est 2049.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NFS 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est compatible avec l'IPv4 et IPv6.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Il 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existe  4 version NFS (v1 et v2 sont des versions non sécurisées et fonctionnent avec l'UDP, v3 utilise TCP et la version 4 c'est la meilleure au niveau de la sécurité par rapport aux versions précédentes . </a:t>
            </a:r>
          </a:p>
        </p:txBody>
      </p:sp>
    </p:spTree>
    <p:extLst>
      <p:ext uri="{BB962C8B-B14F-4D97-AF65-F5344CB8AC3E}">
        <p14:creationId xmlns:p14="http://schemas.microsoft.com/office/powerpoint/2010/main" val="419846227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0" y="-13997"/>
            <a:ext cx="9036496" cy="864096"/>
          </a:xfrm>
          <a:prstGeom prst="rect">
            <a:avLst/>
          </a:prstGeom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83485" tIns="41742" rIns="83485" bIns="41742" numCol="1" rtlCol="0" anchor="t" anchorCtr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500" kern="1200" cap="all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altLang="fr-FR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NFS (Network File System)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225555" y="908720"/>
            <a:ext cx="6624736" cy="682218"/>
          </a:xfrm>
          <a:prstGeom prst="rect">
            <a:avLst/>
          </a:prstGeom>
          <a:ex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83485" tIns="41742" rIns="83485" bIns="41742" numCol="1" rtlCol="0" anchor="t" anchorCtr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500" kern="1200" cap="all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altLang="fr-FR" b="1" cap="none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Présentation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79512" y="1700807"/>
            <a:ext cx="8712968" cy="41764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fr-FR" altLang="fr-FR" sz="3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Permet à des ordinateurs exécutant des systèmes d’exploitations différent de</a:t>
            </a:r>
            <a:r>
              <a:rPr kumimoji="0" lang="fr-FR" altLang="fr-FR" sz="34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fr-FR" altLang="fr-FR" sz="3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partager des systèmes de fichiers à travers un réseau.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fr-FR" altLang="fr-FR" sz="3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Définit un modèle de système de fichier neutre.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fr-FR" altLang="fr-FR" sz="3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Accès transparents pour les utilisateurs.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fr-FR" altLang="fr-FR" sz="3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Permet une centralisation des données.</a:t>
            </a:r>
          </a:p>
        </p:txBody>
      </p:sp>
    </p:spTree>
    <p:extLst>
      <p:ext uri="{BB962C8B-B14F-4D97-AF65-F5344CB8AC3E}">
        <p14:creationId xmlns:p14="http://schemas.microsoft.com/office/powerpoint/2010/main" val="31454736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073815" y="7707"/>
            <a:ext cx="6997245" cy="829005"/>
          </a:xfrm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83485" tIns="41742" rIns="83485" bIns="41742" numCol="1" anchor="t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altLang="fr-FR" sz="5400" b="1" i="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</a:t>
            </a:r>
          </a:p>
        </p:txBody>
      </p:sp>
      <p:sp>
        <p:nvSpPr>
          <p:cNvPr id="4" name="Rectangle 3"/>
          <p:cNvSpPr/>
          <p:nvPr/>
        </p:nvSpPr>
        <p:spPr>
          <a:xfrm>
            <a:off x="287962" y="1044366"/>
            <a:ext cx="8568952" cy="25276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56260" indent="-28575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  <a:ea typeface="Times New Roman"/>
                <a:cs typeface="Times New Roman"/>
              </a:rPr>
              <a:t>Introduction, Généralités sur les services NIS (Network Information System)</a:t>
            </a:r>
            <a:endParaRPr lang="fr-FR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/>
              <a:ea typeface="Times New Roman"/>
              <a:cs typeface="Times New Roman"/>
            </a:endParaRPr>
          </a:p>
          <a:p>
            <a:pPr marL="556260" indent="-28575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  <a:ea typeface="Times New Roman"/>
                <a:cs typeface="Times New Roman"/>
              </a:rPr>
              <a:t>Fonctionnement NIS, </a:t>
            </a:r>
            <a:r>
              <a:rPr lang="fr-F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  <a:ea typeface="Times New Roman"/>
                <a:cs typeface="Times New Roman"/>
              </a:rPr>
              <a:t>Serveur NIS et client NIS</a:t>
            </a:r>
          </a:p>
          <a:p>
            <a:pPr marL="556260" indent="-28575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  <a:ea typeface="Times New Roman"/>
                <a:cs typeface="Times New Roman"/>
              </a:rPr>
              <a:t>Fonctionnement </a:t>
            </a:r>
            <a:r>
              <a:rPr lang="fr-F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  <a:ea typeface="Times New Roman"/>
                <a:cs typeface="Times New Roman"/>
              </a:rPr>
              <a:t>du NFS, Caractéristiques, 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  <a:ea typeface="Times New Roman"/>
                <a:cs typeface="Times New Roman"/>
              </a:rPr>
              <a:t>Commandes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/>
              <a:ea typeface="Times New Roman"/>
              <a:cs typeface="Times New Roman"/>
            </a:endParaRPr>
          </a:p>
        </p:txBody>
      </p:sp>
      <p:pic>
        <p:nvPicPr>
          <p:cNvPr id="1026" name="Picture 2" descr="Résultat de recherche d'images pour &quot;réseaux informatique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" y="3933056"/>
            <a:ext cx="9143121" cy="2924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862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0" y="-13997"/>
            <a:ext cx="9036496" cy="864096"/>
          </a:xfrm>
          <a:prstGeom prst="rect">
            <a:avLst/>
          </a:prstGeom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83485" tIns="41742" rIns="83485" bIns="41742" numCol="1" rtlCol="0" anchor="t" anchorCtr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500" kern="1200" cap="all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altLang="fr-FR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NFS (Network File System)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225555" y="908720"/>
            <a:ext cx="6624736" cy="682218"/>
          </a:xfrm>
          <a:prstGeom prst="rect">
            <a:avLst/>
          </a:prstGeom>
          <a:solidFill>
            <a:schemeClr val="accent1"/>
          </a:solidFill>
          <a:ex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83485" tIns="41742" rIns="83485" bIns="41742" numCol="1" rtlCol="0" anchor="t" anchorCtr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500" kern="1200" cap="all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altLang="fr-FR" b="1" cap="none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Principe</a:t>
            </a:r>
            <a:endParaRPr lang="en-GB" altLang="fr-FR" b="1" cap="none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8362" y="1700808"/>
            <a:ext cx="7920880" cy="4996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65712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0" y="-13997"/>
            <a:ext cx="9036496" cy="864096"/>
          </a:xfrm>
          <a:prstGeom prst="rect">
            <a:avLst/>
          </a:prstGeom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83485" tIns="41742" rIns="83485" bIns="41742" numCol="1" rtlCol="0" anchor="t" anchorCtr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500" kern="1200" cap="all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altLang="fr-FR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NFS (Network File System)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187624" y="947394"/>
            <a:ext cx="6912768" cy="682218"/>
          </a:xfrm>
          <a:prstGeom prst="rect">
            <a:avLst/>
          </a:prstGeom>
          <a:solidFill>
            <a:schemeClr val="accent1"/>
          </a:solidFill>
          <a:ex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83485" tIns="41742" rIns="83485" bIns="41742" numCol="1" rtlCol="0" anchor="t" anchorCtr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500" kern="1200" cap="all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altLang="fr-FR" b="1" cap="none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Les fichiers du serveur NFS</a:t>
            </a:r>
            <a:endParaRPr lang="en-GB" altLang="fr-FR" b="1" cap="none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Group 10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76227118"/>
              </p:ext>
            </p:extLst>
          </p:nvPr>
        </p:nvGraphicFramePr>
        <p:xfrm>
          <a:off x="403448" y="1844824"/>
          <a:ext cx="8229600" cy="4592321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3251200"/>
                <a:gridCol w="4978400"/>
              </a:tblGrid>
              <a:tr h="4603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1pPr>
                      <a:lvl2pPr marL="344488" indent="112713">
                        <a:spcBef>
                          <a:spcPct val="20000"/>
                        </a:spcBef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2pPr>
                      <a:lvl3pPr marL="693738" indent="220663">
                        <a:spcBef>
                          <a:spcPct val="20000"/>
                        </a:spcBef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3pPr>
                      <a:lvl4pPr marL="989013" indent="382588">
                        <a:spcBef>
                          <a:spcPct val="20000"/>
                        </a:spcBef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4pPr>
                      <a:lvl5pPr marL="1282700" indent="546100">
                        <a:spcBef>
                          <a:spcPct val="20000"/>
                        </a:spcBef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5pPr>
                      <a:lvl6pPr marL="17399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6pPr>
                      <a:lvl7pPr marL="21971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7pPr>
                      <a:lvl8pPr marL="26543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8pPr>
                      <a:lvl9pPr marL="31115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altLang="fr-FR" sz="2000" b="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Fichier </a:t>
                      </a:r>
                      <a:endParaRPr kumimoji="0" lang="fr-FR" altLang="fr-F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81818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1pPr>
                      <a:lvl2pPr marL="344488" indent="112713">
                        <a:spcBef>
                          <a:spcPct val="20000"/>
                        </a:spcBef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2pPr>
                      <a:lvl3pPr marL="693738" indent="220663">
                        <a:spcBef>
                          <a:spcPct val="20000"/>
                        </a:spcBef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3pPr>
                      <a:lvl4pPr marL="989013" indent="382588">
                        <a:spcBef>
                          <a:spcPct val="20000"/>
                        </a:spcBef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4pPr>
                      <a:lvl5pPr marL="1282700" indent="546100">
                        <a:spcBef>
                          <a:spcPct val="20000"/>
                        </a:spcBef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5pPr>
                      <a:lvl6pPr marL="17399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6pPr>
                      <a:lvl7pPr marL="21971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7pPr>
                      <a:lvl8pPr marL="26543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8pPr>
                      <a:lvl9pPr marL="31115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altLang="fr-FR" sz="2000" b="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Description </a:t>
                      </a:r>
                      <a:endParaRPr kumimoji="0" lang="fr-FR" altLang="fr-F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81818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/>
                </a:tc>
              </a:tr>
              <a:tr h="5984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1pPr>
                      <a:lvl2pPr marL="344488" indent="112713">
                        <a:spcBef>
                          <a:spcPct val="20000"/>
                        </a:spcBef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2pPr>
                      <a:lvl3pPr marL="693738" indent="220663">
                        <a:spcBef>
                          <a:spcPct val="20000"/>
                        </a:spcBef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3pPr>
                      <a:lvl4pPr marL="989013" indent="382588">
                        <a:spcBef>
                          <a:spcPct val="20000"/>
                        </a:spcBef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4pPr>
                      <a:lvl5pPr marL="1282700" indent="546100">
                        <a:spcBef>
                          <a:spcPct val="20000"/>
                        </a:spcBef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5pPr>
                      <a:lvl6pPr marL="17399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6pPr>
                      <a:lvl7pPr marL="21971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7pPr>
                      <a:lvl8pPr marL="26543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8pPr>
                      <a:lvl9pPr marL="31115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altLang="fr-FR" sz="2400" b="0" u="none" strike="noStrike" cap="none" normalizeH="0" baseline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/etc/dfs/dfstab</a:t>
                      </a:r>
                      <a:endParaRPr kumimoji="0" lang="fr-FR" altLang="fr-F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1pPr>
                      <a:lvl2pPr marL="344488" indent="112713">
                        <a:spcBef>
                          <a:spcPct val="20000"/>
                        </a:spcBef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2pPr>
                      <a:lvl3pPr marL="693738" indent="220663">
                        <a:spcBef>
                          <a:spcPct val="20000"/>
                        </a:spcBef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3pPr>
                      <a:lvl4pPr marL="989013" indent="382588">
                        <a:spcBef>
                          <a:spcPct val="20000"/>
                        </a:spcBef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4pPr>
                      <a:lvl5pPr marL="1282700" indent="546100">
                        <a:spcBef>
                          <a:spcPct val="20000"/>
                        </a:spcBef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5pPr>
                      <a:lvl6pPr marL="17399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6pPr>
                      <a:lvl7pPr marL="21971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7pPr>
                      <a:lvl8pPr marL="26543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8pPr>
                      <a:lvl9pPr marL="31115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altLang="fr-FR" sz="1800" b="0" u="none" strike="noStrike" cap="none" normalizeH="0" baseline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Affiche les ressources locales à partager au moment du démarrage du système. 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181818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/>
                </a:tc>
              </a:tr>
              <a:tr h="6461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1pPr>
                      <a:lvl2pPr marL="344488" indent="112713">
                        <a:spcBef>
                          <a:spcPct val="20000"/>
                        </a:spcBef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2pPr>
                      <a:lvl3pPr marL="693738" indent="220663">
                        <a:spcBef>
                          <a:spcPct val="20000"/>
                        </a:spcBef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3pPr>
                      <a:lvl4pPr marL="989013" indent="382588">
                        <a:spcBef>
                          <a:spcPct val="20000"/>
                        </a:spcBef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4pPr>
                      <a:lvl5pPr marL="1282700" indent="546100">
                        <a:spcBef>
                          <a:spcPct val="20000"/>
                        </a:spcBef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5pPr>
                      <a:lvl6pPr marL="17399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6pPr>
                      <a:lvl7pPr marL="21971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7pPr>
                      <a:lvl8pPr marL="26543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8pPr>
                      <a:lvl9pPr marL="31115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altLang="fr-FR" sz="2400" b="0" u="none" strike="noStrike" cap="none" normalizeH="0" baseline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/etc/dfs/sharetab</a:t>
                      </a:r>
                      <a:endParaRPr kumimoji="0" lang="fr-FR" altLang="fr-F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1pPr>
                      <a:lvl2pPr marL="344488" indent="112713">
                        <a:spcBef>
                          <a:spcPct val="20000"/>
                        </a:spcBef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2pPr>
                      <a:lvl3pPr marL="693738" indent="220663">
                        <a:spcBef>
                          <a:spcPct val="20000"/>
                        </a:spcBef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3pPr>
                      <a:lvl4pPr marL="989013" indent="382588">
                        <a:spcBef>
                          <a:spcPct val="20000"/>
                        </a:spcBef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4pPr>
                      <a:lvl5pPr marL="1282700" indent="546100">
                        <a:spcBef>
                          <a:spcPct val="20000"/>
                        </a:spcBef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5pPr>
                      <a:lvl6pPr marL="17399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6pPr>
                      <a:lvl7pPr marL="21971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7pPr>
                      <a:lvl8pPr marL="26543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8pPr>
                      <a:lvl9pPr marL="31115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altLang="fr-FR" sz="1600" b="0" u="none" strike="noStrike" cap="none" normalizeH="0" baseline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Affiche les ressources locales actuellement partagées par le serveur NFS. N'éditez pas ce fichier. </a:t>
                      </a:r>
                      <a:endParaRPr kumimoji="0" lang="fr-FR" altLang="fr-FR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33646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/>
                </a:tc>
              </a:tr>
              <a:tr h="5969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1pPr>
                      <a:lvl2pPr marL="344488" indent="112713">
                        <a:spcBef>
                          <a:spcPct val="20000"/>
                        </a:spcBef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2pPr>
                      <a:lvl3pPr marL="693738" indent="220663">
                        <a:spcBef>
                          <a:spcPct val="20000"/>
                        </a:spcBef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3pPr>
                      <a:lvl4pPr marL="989013" indent="382588">
                        <a:spcBef>
                          <a:spcPct val="20000"/>
                        </a:spcBef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4pPr>
                      <a:lvl5pPr marL="1282700" indent="546100">
                        <a:spcBef>
                          <a:spcPct val="20000"/>
                        </a:spcBef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5pPr>
                      <a:lvl6pPr marL="17399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6pPr>
                      <a:lvl7pPr marL="21971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7pPr>
                      <a:lvl8pPr marL="26543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8pPr>
                      <a:lvl9pPr marL="31115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altLang="fr-FR" sz="2400" b="0" u="none" strike="noStrike" cap="none" normalizeH="0" baseline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/etc/dfs/fstypes</a:t>
                      </a:r>
                      <a:endParaRPr kumimoji="0" lang="fr-FR" altLang="fr-F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1pPr>
                      <a:lvl2pPr marL="344488" indent="112713">
                        <a:spcBef>
                          <a:spcPct val="20000"/>
                        </a:spcBef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2pPr>
                      <a:lvl3pPr marL="693738" indent="220663">
                        <a:spcBef>
                          <a:spcPct val="20000"/>
                        </a:spcBef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3pPr>
                      <a:lvl4pPr marL="989013" indent="382588">
                        <a:spcBef>
                          <a:spcPct val="20000"/>
                        </a:spcBef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4pPr>
                      <a:lvl5pPr marL="1282700" indent="546100">
                        <a:spcBef>
                          <a:spcPct val="20000"/>
                        </a:spcBef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5pPr>
                      <a:lvl6pPr marL="17399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6pPr>
                      <a:lvl7pPr marL="21971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7pPr>
                      <a:lvl8pPr marL="26543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8pPr>
                      <a:lvl9pPr marL="31115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altLang="fr-FR" sz="1600" b="0" u="none" strike="noStrike" cap="none" normalizeH="0" baseline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Affiche les types de système de fichiers par défaut pour les systèmes de fichiers distants. </a:t>
                      </a:r>
                      <a:endParaRPr kumimoji="0" lang="fr-FR" altLang="fr-FR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181818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/>
                </a:tc>
              </a:tr>
              <a:tr h="5969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1pPr>
                      <a:lvl2pPr marL="344488" indent="112713">
                        <a:spcBef>
                          <a:spcPct val="20000"/>
                        </a:spcBef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2pPr>
                      <a:lvl3pPr marL="693738" indent="220663">
                        <a:spcBef>
                          <a:spcPct val="20000"/>
                        </a:spcBef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3pPr>
                      <a:lvl4pPr marL="989013" indent="382588">
                        <a:spcBef>
                          <a:spcPct val="20000"/>
                        </a:spcBef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4pPr>
                      <a:lvl5pPr marL="1282700" indent="546100">
                        <a:spcBef>
                          <a:spcPct val="20000"/>
                        </a:spcBef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5pPr>
                      <a:lvl6pPr marL="17399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6pPr>
                      <a:lvl7pPr marL="21971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7pPr>
                      <a:lvl8pPr marL="26543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8pPr>
                      <a:lvl9pPr marL="31115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altLang="fr-FR" sz="2400" b="0" u="none" strike="noStrike" cap="none" normalizeH="0" baseline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/etc/rmtab</a:t>
                      </a:r>
                      <a:endParaRPr kumimoji="0" lang="fr-FR" altLang="fr-F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1pPr>
                      <a:lvl2pPr marL="344488" indent="112713">
                        <a:spcBef>
                          <a:spcPct val="20000"/>
                        </a:spcBef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2pPr>
                      <a:lvl3pPr marL="693738" indent="220663">
                        <a:spcBef>
                          <a:spcPct val="20000"/>
                        </a:spcBef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3pPr>
                      <a:lvl4pPr marL="989013" indent="382588">
                        <a:spcBef>
                          <a:spcPct val="20000"/>
                        </a:spcBef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4pPr>
                      <a:lvl5pPr marL="1282700" indent="546100">
                        <a:spcBef>
                          <a:spcPct val="20000"/>
                        </a:spcBef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5pPr>
                      <a:lvl6pPr marL="17399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6pPr>
                      <a:lvl7pPr marL="21971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7pPr>
                      <a:lvl8pPr marL="26543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8pPr>
                      <a:lvl9pPr marL="31115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altLang="fr-FR" sz="1600" b="0" u="none" strike="noStrike" cap="none" normalizeH="0" baseline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Affiche les systèmes de fichiers montés par les clients NFS. N'éditez pas ce fichier. </a:t>
                      </a:r>
                      <a:endParaRPr kumimoji="0" lang="fr-FR" altLang="fr-FR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181818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/>
                </a:tc>
              </a:tr>
              <a:tr h="6461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1pPr>
                      <a:lvl2pPr marL="344488" indent="112713">
                        <a:spcBef>
                          <a:spcPct val="20000"/>
                        </a:spcBef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2pPr>
                      <a:lvl3pPr marL="693738" indent="220663">
                        <a:spcBef>
                          <a:spcPct val="20000"/>
                        </a:spcBef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3pPr>
                      <a:lvl4pPr marL="989013" indent="382588">
                        <a:spcBef>
                          <a:spcPct val="20000"/>
                        </a:spcBef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4pPr>
                      <a:lvl5pPr marL="1282700" indent="546100">
                        <a:spcBef>
                          <a:spcPct val="20000"/>
                        </a:spcBef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5pPr>
                      <a:lvl6pPr marL="17399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6pPr>
                      <a:lvl7pPr marL="21971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7pPr>
                      <a:lvl8pPr marL="26543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8pPr>
                      <a:lvl9pPr marL="31115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altLang="fr-FR" sz="2400" b="0" u="none" strike="noStrike" cap="none" normalizeH="0" baseline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/etc/nfs/nfslog.conf</a:t>
                      </a:r>
                      <a:endParaRPr kumimoji="0" lang="fr-FR" altLang="fr-FR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181818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1pPr>
                      <a:lvl2pPr marL="344488" indent="112713">
                        <a:spcBef>
                          <a:spcPct val="20000"/>
                        </a:spcBef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2pPr>
                      <a:lvl3pPr marL="693738" indent="220663">
                        <a:spcBef>
                          <a:spcPct val="20000"/>
                        </a:spcBef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3pPr>
                      <a:lvl4pPr marL="989013" indent="382588">
                        <a:spcBef>
                          <a:spcPct val="20000"/>
                        </a:spcBef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4pPr>
                      <a:lvl5pPr marL="1282700" indent="546100">
                        <a:spcBef>
                          <a:spcPct val="20000"/>
                        </a:spcBef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5pPr>
                      <a:lvl6pPr marL="17399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6pPr>
                      <a:lvl7pPr marL="21971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7pPr>
                      <a:lvl8pPr marL="26543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8pPr>
                      <a:lvl9pPr marL="31115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altLang="fr-FR" sz="1600" b="0" u="none" strike="noStrike" cap="none" normalizeH="0" baseline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Affiche l'information définissant la configuration utilisée pour la journalisation du serveur NFS. </a:t>
                      </a:r>
                      <a:endParaRPr kumimoji="0" lang="fr-FR" altLang="fr-FR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181818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/>
                </a:tc>
              </a:tr>
              <a:tr h="2825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1pPr>
                      <a:lvl2pPr marL="344488" indent="112713">
                        <a:spcBef>
                          <a:spcPct val="20000"/>
                        </a:spcBef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2pPr>
                      <a:lvl3pPr marL="693738" indent="220663">
                        <a:spcBef>
                          <a:spcPct val="20000"/>
                        </a:spcBef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3pPr>
                      <a:lvl4pPr marL="989013" indent="382588">
                        <a:spcBef>
                          <a:spcPct val="20000"/>
                        </a:spcBef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4pPr>
                      <a:lvl5pPr marL="1282700" indent="546100">
                        <a:spcBef>
                          <a:spcPct val="20000"/>
                        </a:spcBef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5pPr>
                      <a:lvl6pPr marL="17399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6pPr>
                      <a:lvl7pPr marL="21971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7pPr>
                      <a:lvl8pPr marL="26543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8pPr>
                      <a:lvl9pPr marL="31115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altLang="fr-FR" sz="2400" b="0" u="none" strike="noStrike" cap="none" normalizeH="0" baseline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/etc/default/nfslogd</a:t>
                      </a:r>
                      <a:endParaRPr kumimoji="0" lang="fr-FR" altLang="fr-FR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181818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1pPr>
                      <a:lvl2pPr marL="344488" indent="112713">
                        <a:spcBef>
                          <a:spcPct val="20000"/>
                        </a:spcBef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2pPr>
                      <a:lvl3pPr marL="693738" indent="220663">
                        <a:spcBef>
                          <a:spcPct val="20000"/>
                        </a:spcBef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3pPr>
                      <a:lvl4pPr marL="989013" indent="382588">
                        <a:spcBef>
                          <a:spcPct val="20000"/>
                        </a:spcBef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4pPr>
                      <a:lvl5pPr marL="1282700" indent="546100">
                        <a:spcBef>
                          <a:spcPct val="20000"/>
                        </a:spcBef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5pPr>
                      <a:lvl6pPr marL="17399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6pPr>
                      <a:lvl7pPr marL="21971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7pPr>
                      <a:lvl8pPr marL="26543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8pPr>
                      <a:lvl9pPr marL="31115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altLang="fr-FR" sz="2000" b="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Affiche l'information concernant la configuration décrivant le comportement du démon </a:t>
                      </a:r>
                      <a:r>
                        <a:rPr kumimoji="0" lang="fr-FR" altLang="fr-FR" sz="2000" b="0" u="none" strike="noStrike" cap="none" normalizeH="0" baseline="0" dirty="0" err="1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nfslogd</a:t>
                      </a:r>
                      <a:endParaRPr kumimoji="0" lang="fr-FR" altLang="fr-F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109074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0" y="-13997"/>
            <a:ext cx="9036496" cy="864096"/>
          </a:xfrm>
          <a:prstGeom prst="rect">
            <a:avLst/>
          </a:prstGeom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83485" tIns="41742" rIns="83485" bIns="41742" numCol="1" rtlCol="0" anchor="t" anchorCtr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500" kern="1200" cap="all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altLang="fr-FR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NFS (Network File System)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187624" y="947394"/>
            <a:ext cx="6912768" cy="682218"/>
          </a:xfrm>
          <a:prstGeom prst="rect">
            <a:avLst/>
          </a:prstGeom>
          <a:solidFill>
            <a:schemeClr val="accent1"/>
          </a:solidFill>
          <a:ex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83485" tIns="41742" rIns="83485" bIns="41742" numCol="1" rtlCol="0" anchor="t" anchorCtr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500" kern="1200" cap="all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altLang="fr-FR" b="1" cap="none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Les démons du serveur NFS</a:t>
            </a:r>
            <a:endParaRPr lang="en-GB" altLang="fr-FR" b="1" cap="none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Group 4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27840575"/>
              </p:ext>
            </p:extLst>
          </p:nvPr>
        </p:nvGraphicFramePr>
        <p:xfrm>
          <a:off x="403448" y="1702567"/>
          <a:ext cx="8229600" cy="4984433"/>
        </p:xfrm>
        <a:graphic>
          <a:graphicData uri="http://schemas.openxmlformats.org/drawingml/2006/table">
            <a:tbl>
              <a:tblPr/>
              <a:tblGrid>
                <a:gridCol w="1666875"/>
                <a:gridCol w="6562725"/>
              </a:tblGrid>
              <a:tr h="4603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1pPr>
                      <a:lvl2pPr marL="344488" indent="112713">
                        <a:spcBef>
                          <a:spcPct val="20000"/>
                        </a:spcBef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2pPr>
                      <a:lvl3pPr marL="693738" indent="220663">
                        <a:spcBef>
                          <a:spcPct val="20000"/>
                        </a:spcBef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3pPr>
                      <a:lvl4pPr marL="989013" indent="382588">
                        <a:spcBef>
                          <a:spcPct val="20000"/>
                        </a:spcBef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4pPr>
                      <a:lvl5pPr marL="1282700" indent="546100">
                        <a:spcBef>
                          <a:spcPct val="20000"/>
                        </a:spcBef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5pPr>
                      <a:lvl6pPr marL="17399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6pPr>
                      <a:lvl7pPr marL="21971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7pPr>
                      <a:lvl8pPr marL="26543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8pPr>
                      <a:lvl9pPr marL="31115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altLang="fr-FR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Démon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1pPr>
                      <a:lvl2pPr marL="344488" indent="112713">
                        <a:spcBef>
                          <a:spcPct val="20000"/>
                        </a:spcBef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2pPr>
                      <a:lvl3pPr marL="693738" indent="220663">
                        <a:spcBef>
                          <a:spcPct val="20000"/>
                        </a:spcBef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3pPr>
                      <a:lvl4pPr marL="989013" indent="382588">
                        <a:spcBef>
                          <a:spcPct val="20000"/>
                        </a:spcBef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4pPr>
                      <a:lvl5pPr marL="1282700" indent="546100">
                        <a:spcBef>
                          <a:spcPct val="20000"/>
                        </a:spcBef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5pPr>
                      <a:lvl6pPr marL="17399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6pPr>
                      <a:lvl7pPr marL="21971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7pPr>
                      <a:lvl8pPr marL="26543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8pPr>
                      <a:lvl9pPr marL="31115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altLang="fr-FR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Description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40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1pPr>
                      <a:lvl2pPr marL="344488" indent="112713">
                        <a:spcBef>
                          <a:spcPct val="20000"/>
                        </a:spcBef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2pPr>
                      <a:lvl3pPr marL="693738" indent="220663">
                        <a:spcBef>
                          <a:spcPct val="20000"/>
                        </a:spcBef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3pPr>
                      <a:lvl4pPr marL="989013" indent="382588">
                        <a:spcBef>
                          <a:spcPct val="20000"/>
                        </a:spcBef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4pPr>
                      <a:lvl5pPr marL="1282700" indent="546100">
                        <a:spcBef>
                          <a:spcPct val="20000"/>
                        </a:spcBef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5pPr>
                      <a:lvl6pPr marL="17399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6pPr>
                      <a:lvl7pPr marL="21971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7pPr>
                      <a:lvl8pPr marL="26543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8pPr>
                      <a:lvl9pPr marL="31115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altLang="fr-FR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mountd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1pPr>
                      <a:lvl2pPr marL="344488" indent="112713">
                        <a:spcBef>
                          <a:spcPct val="20000"/>
                        </a:spcBef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2pPr>
                      <a:lvl3pPr marL="693738" indent="220663">
                        <a:spcBef>
                          <a:spcPct val="20000"/>
                        </a:spcBef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3pPr>
                      <a:lvl4pPr marL="989013" indent="382588">
                        <a:spcBef>
                          <a:spcPct val="20000"/>
                        </a:spcBef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4pPr>
                      <a:lvl5pPr marL="1282700" indent="546100">
                        <a:spcBef>
                          <a:spcPct val="20000"/>
                        </a:spcBef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5pPr>
                      <a:lvl6pPr marL="17399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6pPr>
                      <a:lvl7pPr marL="21971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7pPr>
                      <a:lvl8pPr marL="26543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8pPr>
                      <a:lvl9pPr marL="31115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altLang="fr-F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Traite les demandes de montage de systèmes de fichiers provenant de systèmes distants, et fournit le contrôle d'accès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56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1pPr>
                      <a:lvl2pPr marL="344488" indent="112713">
                        <a:spcBef>
                          <a:spcPct val="20000"/>
                        </a:spcBef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2pPr>
                      <a:lvl3pPr marL="693738" indent="220663">
                        <a:spcBef>
                          <a:spcPct val="20000"/>
                        </a:spcBef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3pPr>
                      <a:lvl4pPr marL="989013" indent="382588">
                        <a:spcBef>
                          <a:spcPct val="20000"/>
                        </a:spcBef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4pPr>
                      <a:lvl5pPr marL="1282700" indent="546100">
                        <a:spcBef>
                          <a:spcPct val="20000"/>
                        </a:spcBef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5pPr>
                      <a:lvl6pPr marL="17399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6pPr>
                      <a:lvl7pPr marL="21971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7pPr>
                      <a:lvl8pPr marL="26543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8pPr>
                      <a:lvl9pPr marL="31115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altLang="fr-FR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nfsd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1pPr>
                      <a:lvl2pPr marL="344488" indent="112713">
                        <a:spcBef>
                          <a:spcPct val="20000"/>
                        </a:spcBef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2pPr>
                      <a:lvl3pPr marL="693738" indent="220663">
                        <a:spcBef>
                          <a:spcPct val="20000"/>
                        </a:spcBef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3pPr>
                      <a:lvl4pPr marL="989013" indent="382588">
                        <a:spcBef>
                          <a:spcPct val="20000"/>
                        </a:spcBef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4pPr>
                      <a:lvl5pPr marL="1282700" indent="546100">
                        <a:spcBef>
                          <a:spcPct val="20000"/>
                        </a:spcBef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5pPr>
                      <a:lvl6pPr marL="17399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6pPr>
                      <a:lvl7pPr marL="21971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7pPr>
                      <a:lvl8pPr marL="26543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8pPr>
                      <a:lvl9pPr marL="31115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altLang="fr-F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Traite les demandes des clients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40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1pPr>
                      <a:lvl2pPr marL="344488" indent="112713">
                        <a:spcBef>
                          <a:spcPct val="20000"/>
                        </a:spcBef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2pPr>
                      <a:lvl3pPr marL="693738" indent="220663">
                        <a:spcBef>
                          <a:spcPct val="20000"/>
                        </a:spcBef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3pPr>
                      <a:lvl4pPr marL="989013" indent="382588">
                        <a:spcBef>
                          <a:spcPct val="20000"/>
                        </a:spcBef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4pPr>
                      <a:lvl5pPr marL="1282700" indent="546100">
                        <a:spcBef>
                          <a:spcPct val="20000"/>
                        </a:spcBef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5pPr>
                      <a:lvl6pPr marL="17399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6pPr>
                      <a:lvl7pPr marL="21971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7pPr>
                      <a:lvl8pPr marL="26543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8pPr>
                      <a:lvl9pPr marL="31115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altLang="fr-FR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statd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1pPr>
                      <a:lvl2pPr marL="344488" indent="112713">
                        <a:spcBef>
                          <a:spcPct val="20000"/>
                        </a:spcBef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2pPr>
                      <a:lvl3pPr marL="693738" indent="220663">
                        <a:spcBef>
                          <a:spcPct val="20000"/>
                        </a:spcBef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3pPr>
                      <a:lvl4pPr marL="989013" indent="382588">
                        <a:spcBef>
                          <a:spcPct val="20000"/>
                        </a:spcBef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4pPr>
                      <a:lvl5pPr marL="1282700" indent="546100">
                        <a:spcBef>
                          <a:spcPct val="20000"/>
                        </a:spcBef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5pPr>
                      <a:lvl6pPr marL="17399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6pPr>
                      <a:lvl7pPr marL="21971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7pPr>
                      <a:lvl8pPr marL="26543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8pPr>
                      <a:lvl9pPr marL="31115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altLang="fr-F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Travaille avec le démon lockd pour fournir des fonctions de récupération de crash pour le gestionnaire des verrous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40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1pPr>
                      <a:lvl2pPr marL="344488" indent="112713">
                        <a:spcBef>
                          <a:spcPct val="20000"/>
                        </a:spcBef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2pPr>
                      <a:lvl3pPr marL="693738" indent="220663">
                        <a:spcBef>
                          <a:spcPct val="20000"/>
                        </a:spcBef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3pPr>
                      <a:lvl4pPr marL="989013" indent="382588">
                        <a:spcBef>
                          <a:spcPct val="20000"/>
                        </a:spcBef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4pPr>
                      <a:lvl5pPr marL="1282700" indent="546100">
                        <a:spcBef>
                          <a:spcPct val="20000"/>
                        </a:spcBef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5pPr>
                      <a:lvl6pPr marL="17399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6pPr>
                      <a:lvl7pPr marL="21971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7pPr>
                      <a:lvl8pPr marL="26543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8pPr>
                      <a:lvl9pPr marL="31115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altLang="fr-FR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lockd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1pPr>
                      <a:lvl2pPr marL="344488" indent="112713">
                        <a:spcBef>
                          <a:spcPct val="20000"/>
                        </a:spcBef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2pPr>
                      <a:lvl3pPr marL="693738" indent="220663">
                        <a:spcBef>
                          <a:spcPct val="20000"/>
                        </a:spcBef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3pPr>
                      <a:lvl4pPr marL="989013" indent="382588">
                        <a:spcBef>
                          <a:spcPct val="20000"/>
                        </a:spcBef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4pPr>
                      <a:lvl5pPr marL="1282700" indent="546100">
                        <a:spcBef>
                          <a:spcPct val="20000"/>
                        </a:spcBef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5pPr>
                      <a:lvl6pPr marL="17399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6pPr>
                      <a:lvl7pPr marL="21971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7pPr>
                      <a:lvl8pPr marL="26543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8pPr>
                      <a:lvl9pPr marL="31115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altLang="fr-F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Supporte des opérations de verrouillage d'enregistrement sur les fichiers NFS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40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1pPr>
                      <a:lvl2pPr marL="344488" indent="112713">
                        <a:spcBef>
                          <a:spcPct val="20000"/>
                        </a:spcBef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2pPr>
                      <a:lvl3pPr marL="693738" indent="220663">
                        <a:spcBef>
                          <a:spcPct val="20000"/>
                        </a:spcBef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3pPr>
                      <a:lvl4pPr marL="989013" indent="382588">
                        <a:spcBef>
                          <a:spcPct val="20000"/>
                        </a:spcBef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4pPr>
                      <a:lvl5pPr marL="1282700" indent="546100">
                        <a:spcBef>
                          <a:spcPct val="20000"/>
                        </a:spcBef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5pPr>
                      <a:lvl6pPr marL="17399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6pPr>
                      <a:lvl7pPr marL="21971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7pPr>
                      <a:lvl8pPr marL="26543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8pPr>
                      <a:lvl9pPr marL="31115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altLang="fr-FR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nfslogd</a:t>
                      </a:r>
                      <a:endParaRPr kumimoji="0" lang="fr-FR" altLang="fr-FR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1pPr>
                      <a:lvl2pPr marL="344488" indent="112713">
                        <a:spcBef>
                          <a:spcPct val="20000"/>
                        </a:spcBef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2pPr>
                      <a:lvl3pPr marL="693738" indent="220663">
                        <a:spcBef>
                          <a:spcPct val="20000"/>
                        </a:spcBef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3pPr>
                      <a:lvl4pPr marL="989013" indent="382588">
                        <a:spcBef>
                          <a:spcPct val="20000"/>
                        </a:spcBef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4pPr>
                      <a:lvl5pPr marL="1282700" indent="546100">
                        <a:spcBef>
                          <a:spcPct val="20000"/>
                        </a:spcBef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5pPr>
                      <a:lvl6pPr marL="17399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6pPr>
                      <a:lvl7pPr marL="21971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7pPr>
                      <a:lvl8pPr marL="26543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8pPr>
                      <a:lvl9pPr marL="31115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altLang="fr-FR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Fournit la journalisation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907309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0" y="-13997"/>
            <a:ext cx="9036496" cy="864096"/>
          </a:xfrm>
          <a:prstGeom prst="rect">
            <a:avLst/>
          </a:prstGeom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83485" tIns="41742" rIns="83485" bIns="41742" numCol="1" rtlCol="0" anchor="t" anchorCtr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500" kern="1200" cap="all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altLang="fr-FR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NFS (Network File System)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187624" y="947394"/>
            <a:ext cx="6912768" cy="682218"/>
          </a:xfrm>
          <a:prstGeom prst="rect">
            <a:avLst/>
          </a:prstGeom>
          <a:solidFill>
            <a:schemeClr val="accent1"/>
          </a:solidFill>
          <a:ex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83485" tIns="41742" rIns="83485" bIns="41742" numCol="1" rtlCol="0" anchor="t" anchorCtr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500" kern="1200" cap="all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altLang="fr-FR" b="1" cap="none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Les démons du serveur NFS</a:t>
            </a:r>
            <a:endParaRPr lang="en-GB" altLang="fr-FR" b="1" cap="none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403448" y="1988840"/>
            <a:ext cx="8229600" cy="4464496"/>
          </a:xfrm>
          <a:prstGeom prst="rect">
            <a:avLst/>
          </a:prstGeom>
          <a:noFill/>
          <a:ln/>
        </p:spPr>
        <p:txBody>
          <a:bodyPr/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altLang="fr-F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Démarrage des démons</a:t>
            </a:r>
          </a:p>
          <a:p>
            <a:pPr lvl="1"/>
            <a:r>
              <a:rPr lang="fr-FR" altLang="fr-FR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/etc/rc3.d/S15nfs.server</a:t>
            </a:r>
          </a:p>
          <a:p>
            <a:pPr lvl="1"/>
            <a:r>
              <a:rPr lang="fr-FR" altLang="fr-FR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/etc/</a:t>
            </a:r>
            <a:r>
              <a:rPr lang="fr-FR" altLang="fr-FR" sz="2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init.d</a:t>
            </a:r>
            <a:r>
              <a:rPr lang="fr-FR" altLang="fr-FR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fr-FR" altLang="fr-FR" sz="2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nfs.server</a:t>
            </a:r>
            <a:r>
              <a:rPr lang="fr-FR" altLang="fr-FR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fr-FR" sz="2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start</a:t>
            </a:r>
            <a:endParaRPr lang="fr-FR" altLang="fr-FR" sz="24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altLang="fr-F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Arrêt des démons</a:t>
            </a:r>
          </a:p>
          <a:p>
            <a:pPr lvl="1"/>
            <a:r>
              <a:rPr lang="fr-FR" altLang="fr-F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/etc/rc2.d/K28nfs.server</a:t>
            </a:r>
          </a:p>
          <a:p>
            <a:pPr lvl="1"/>
            <a:r>
              <a:rPr lang="fr-FR" altLang="fr-F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/etc/rc1.d/K28nfs.server</a:t>
            </a:r>
          </a:p>
          <a:p>
            <a:pPr lvl="1"/>
            <a:r>
              <a:rPr lang="fr-FR" altLang="fr-F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/etc/</a:t>
            </a:r>
            <a:r>
              <a:rPr lang="fr-FR" altLang="fr-FR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rcS.d</a:t>
            </a:r>
            <a:r>
              <a:rPr lang="fr-FR" altLang="fr-F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/K28nfs.server</a:t>
            </a:r>
          </a:p>
          <a:p>
            <a:pPr lvl="1"/>
            <a:r>
              <a:rPr lang="fr-FR" altLang="fr-F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/etc/rc0.d/K28nfs.server</a:t>
            </a:r>
          </a:p>
          <a:p>
            <a:pPr lvl="1"/>
            <a:r>
              <a:rPr lang="fr-FR" altLang="fr-F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/etc/</a:t>
            </a:r>
            <a:r>
              <a:rPr lang="fr-FR" altLang="fr-FR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init.d</a:t>
            </a:r>
            <a:r>
              <a:rPr lang="fr-FR" altLang="fr-F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fr-FR" altLang="fr-FR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nfs.server</a:t>
            </a:r>
            <a:r>
              <a:rPr lang="fr-FR" altLang="fr-F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stop</a:t>
            </a:r>
            <a:endParaRPr lang="fr-FR" altLang="fr-FR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839067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0" y="-13997"/>
            <a:ext cx="9036496" cy="864096"/>
          </a:xfrm>
          <a:prstGeom prst="rect">
            <a:avLst/>
          </a:prstGeom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83485" tIns="41742" rIns="83485" bIns="41742" numCol="1" rtlCol="0" anchor="t" anchorCtr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500" kern="1200" cap="all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altLang="fr-FR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NFS (Network File System)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187624" y="947394"/>
            <a:ext cx="6912768" cy="682218"/>
          </a:xfrm>
          <a:prstGeom prst="rect">
            <a:avLst/>
          </a:prstGeom>
          <a:solidFill>
            <a:schemeClr val="accent1"/>
          </a:solidFill>
          <a:ex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83485" tIns="41742" rIns="83485" bIns="41742" numCol="1" rtlCol="0" anchor="t" anchorCtr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500" kern="1200" cap="all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altLang="fr-FR" b="1" cap="none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Les </a:t>
            </a:r>
            <a:r>
              <a:rPr lang="fr-FR" altLang="fr-FR" b="1" cap="none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Commandes</a:t>
            </a:r>
            <a:r>
              <a:rPr lang="fr-FR" altLang="fr-FR" b="1" cap="none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fr-FR" b="1" cap="none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du serveur NFS</a:t>
            </a:r>
            <a:endParaRPr lang="en-GB" altLang="fr-FR" b="1" cap="none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Group 6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70724864"/>
              </p:ext>
            </p:extLst>
          </p:nvPr>
        </p:nvGraphicFramePr>
        <p:xfrm>
          <a:off x="403448" y="1916832"/>
          <a:ext cx="8229600" cy="4556761"/>
        </p:xfrm>
        <a:graphic>
          <a:graphicData uri="http://schemas.openxmlformats.org/drawingml/2006/table">
            <a:tbl>
              <a:tblPr/>
              <a:tblGrid>
                <a:gridCol w="2314575"/>
                <a:gridCol w="5915025"/>
              </a:tblGrid>
              <a:tr h="4603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1pPr>
                      <a:lvl2pPr marL="344488" indent="112713">
                        <a:spcBef>
                          <a:spcPct val="20000"/>
                        </a:spcBef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2pPr>
                      <a:lvl3pPr marL="693738" indent="220663">
                        <a:spcBef>
                          <a:spcPct val="20000"/>
                        </a:spcBef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3pPr>
                      <a:lvl4pPr marL="989013" indent="382588">
                        <a:spcBef>
                          <a:spcPct val="20000"/>
                        </a:spcBef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4pPr>
                      <a:lvl5pPr marL="1282700" indent="546100">
                        <a:spcBef>
                          <a:spcPct val="20000"/>
                        </a:spcBef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5pPr>
                      <a:lvl6pPr marL="17399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6pPr>
                      <a:lvl7pPr marL="21971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7pPr>
                      <a:lvl8pPr marL="26543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8pPr>
                      <a:lvl9pPr marL="31115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altLang="fr-F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charset="0"/>
                          <a:cs typeface="Arial" pitchFamily="34" charset="0"/>
                        </a:rPr>
                        <a:t>Commandes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1pPr>
                      <a:lvl2pPr marL="344488" indent="112713">
                        <a:spcBef>
                          <a:spcPct val="20000"/>
                        </a:spcBef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2pPr>
                      <a:lvl3pPr marL="693738" indent="220663">
                        <a:spcBef>
                          <a:spcPct val="20000"/>
                        </a:spcBef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3pPr>
                      <a:lvl4pPr marL="989013" indent="382588">
                        <a:spcBef>
                          <a:spcPct val="20000"/>
                        </a:spcBef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4pPr>
                      <a:lvl5pPr marL="1282700" indent="546100">
                        <a:spcBef>
                          <a:spcPct val="20000"/>
                        </a:spcBef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5pPr>
                      <a:lvl6pPr marL="17399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6pPr>
                      <a:lvl7pPr marL="21971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7pPr>
                      <a:lvl8pPr marL="26543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8pPr>
                      <a:lvl9pPr marL="31115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altLang="fr-F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charset="0"/>
                          <a:cs typeface="Arial" pitchFamily="34" charset="0"/>
                        </a:rPr>
                        <a:t>Description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61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1pPr>
                      <a:lvl2pPr marL="344488" indent="112713">
                        <a:spcBef>
                          <a:spcPct val="20000"/>
                        </a:spcBef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2pPr>
                      <a:lvl3pPr marL="693738" indent="220663">
                        <a:spcBef>
                          <a:spcPct val="20000"/>
                        </a:spcBef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3pPr>
                      <a:lvl4pPr marL="989013" indent="382588">
                        <a:spcBef>
                          <a:spcPct val="20000"/>
                        </a:spcBef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4pPr>
                      <a:lvl5pPr marL="1282700" indent="546100">
                        <a:spcBef>
                          <a:spcPct val="20000"/>
                        </a:spcBef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5pPr>
                      <a:lvl6pPr marL="17399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6pPr>
                      <a:lvl7pPr marL="21971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7pPr>
                      <a:lvl8pPr marL="26543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8pPr>
                      <a:lvl9pPr marL="31115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altLang="fr-F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urier" charset="0"/>
                          <a:cs typeface="Arial" pitchFamily="34" charset="0"/>
                        </a:rPr>
                        <a:t>share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1pPr>
                      <a:lvl2pPr marL="344488" indent="112713">
                        <a:spcBef>
                          <a:spcPct val="20000"/>
                        </a:spcBef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2pPr>
                      <a:lvl3pPr marL="693738" indent="220663">
                        <a:spcBef>
                          <a:spcPct val="20000"/>
                        </a:spcBef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3pPr>
                      <a:lvl4pPr marL="989013" indent="382588">
                        <a:spcBef>
                          <a:spcPct val="20000"/>
                        </a:spcBef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4pPr>
                      <a:lvl5pPr marL="1282700" indent="546100">
                        <a:spcBef>
                          <a:spcPct val="20000"/>
                        </a:spcBef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5pPr>
                      <a:lvl6pPr marL="17399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6pPr>
                      <a:lvl7pPr marL="21971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7pPr>
                      <a:lvl8pPr marL="26543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8pPr>
                      <a:lvl9pPr marL="31115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altLang="fr-F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charset="0"/>
                          <a:cs typeface="Arial" pitchFamily="34" charset="0"/>
                        </a:rPr>
                        <a:t>Partage une ressource NFS. Elle affiche également le contenu du fichier /etc/dfs/sharetab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61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1pPr>
                      <a:lvl2pPr marL="344488" indent="112713">
                        <a:spcBef>
                          <a:spcPct val="20000"/>
                        </a:spcBef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2pPr>
                      <a:lvl3pPr marL="693738" indent="220663">
                        <a:spcBef>
                          <a:spcPct val="20000"/>
                        </a:spcBef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3pPr>
                      <a:lvl4pPr marL="989013" indent="382588">
                        <a:spcBef>
                          <a:spcPct val="20000"/>
                        </a:spcBef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4pPr>
                      <a:lvl5pPr marL="1282700" indent="546100">
                        <a:spcBef>
                          <a:spcPct val="20000"/>
                        </a:spcBef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5pPr>
                      <a:lvl6pPr marL="17399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6pPr>
                      <a:lvl7pPr marL="21971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7pPr>
                      <a:lvl8pPr marL="26543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8pPr>
                      <a:lvl9pPr marL="31115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altLang="fr-F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urier" charset="0"/>
                          <a:cs typeface="Arial" pitchFamily="34" charset="0"/>
                        </a:rPr>
                        <a:t>unshare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1pPr>
                      <a:lvl2pPr marL="344488" indent="112713">
                        <a:spcBef>
                          <a:spcPct val="20000"/>
                        </a:spcBef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2pPr>
                      <a:lvl3pPr marL="693738" indent="220663">
                        <a:spcBef>
                          <a:spcPct val="20000"/>
                        </a:spcBef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3pPr>
                      <a:lvl4pPr marL="989013" indent="382588">
                        <a:spcBef>
                          <a:spcPct val="20000"/>
                        </a:spcBef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4pPr>
                      <a:lvl5pPr marL="1282700" indent="546100">
                        <a:spcBef>
                          <a:spcPct val="20000"/>
                        </a:spcBef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5pPr>
                      <a:lvl6pPr marL="17399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6pPr>
                      <a:lvl7pPr marL="21971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7pPr>
                      <a:lvl8pPr marL="26543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8pPr>
                      <a:lvl9pPr marL="31115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altLang="fr-F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charset="0"/>
                          <a:cs typeface="Arial" pitchFamily="34" charset="0"/>
                        </a:rPr>
                        <a:t>Annule le partage d'une ressource NFS.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61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1pPr>
                      <a:lvl2pPr marL="344488" indent="112713">
                        <a:spcBef>
                          <a:spcPct val="20000"/>
                        </a:spcBef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2pPr>
                      <a:lvl3pPr marL="693738" indent="220663">
                        <a:spcBef>
                          <a:spcPct val="20000"/>
                        </a:spcBef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3pPr>
                      <a:lvl4pPr marL="989013" indent="382588">
                        <a:spcBef>
                          <a:spcPct val="20000"/>
                        </a:spcBef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4pPr>
                      <a:lvl5pPr marL="1282700" indent="546100">
                        <a:spcBef>
                          <a:spcPct val="20000"/>
                        </a:spcBef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5pPr>
                      <a:lvl6pPr marL="17399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6pPr>
                      <a:lvl7pPr marL="21971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7pPr>
                      <a:lvl8pPr marL="26543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8pPr>
                      <a:lvl9pPr marL="31115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altLang="fr-F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urier" charset="0"/>
                          <a:cs typeface="Arial" pitchFamily="34" charset="0"/>
                        </a:rPr>
                        <a:t>shareall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1pPr>
                      <a:lvl2pPr marL="344488" indent="112713">
                        <a:spcBef>
                          <a:spcPct val="20000"/>
                        </a:spcBef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2pPr>
                      <a:lvl3pPr marL="693738" indent="220663">
                        <a:spcBef>
                          <a:spcPct val="20000"/>
                        </a:spcBef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3pPr>
                      <a:lvl4pPr marL="989013" indent="382588">
                        <a:spcBef>
                          <a:spcPct val="20000"/>
                        </a:spcBef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4pPr>
                      <a:lvl5pPr marL="1282700" indent="546100">
                        <a:spcBef>
                          <a:spcPct val="20000"/>
                        </a:spcBef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5pPr>
                      <a:lvl6pPr marL="17399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6pPr>
                      <a:lvl7pPr marL="21971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7pPr>
                      <a:lvl8pPr marL="26543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8pPr>
                      <a:lvl9pPr marL="31115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altLang="fr-F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charset="0"/>
                          <a:cs typeface="Arial" pitchFamily="34" charset="0"/>
                        </a:rPr>
                        <a:t>Lit et exécute le contenu du fichier /etc/dfs/dfstab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77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1pPr>
                      <a:lvl2pPr marL="344488" indent="112713">
                        <a:spcBef>
                          <a:spcPct val="20000"/>
                        </a:spcBef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2pPr>
                      <a:lvl3pPr marL="693738" indent="220663">
                        <a:spcBef>
                          <a:spcPct val="20000"/>
                        </a:spcBef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3pPr>
                      <a:lvl4pPr marL="989013" indent="382588">
                        <a:spcBef>
                          <a:spcPct val="20000"/>
                        </a:spcBef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4pPr>
                      <a:lvl5pPr marL="1282700" indent="546100">
                        <a:spcBef>
                          <a:spcPct val="20000"/>
                        </a:spcBef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5pPr>
                      <a:lvl6pPr marL="17399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6pPr>
                      <a:lvl7pPr marL="21971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7pPr>
                      <a:lvl8pPr marL="26543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8pPr>
                      <a:lvl9pPr marL="31115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altLang="fr-F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unshareall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1pPr>
                      <a:lvl2pPr marL="344488" indent="112713">
                        <a:spcBef>
                          <a:spcPct val="20000"/>
                        </a:spcBef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2pPr>
                      <a:lvl3pPr marL="693738" indent="220663">
                        <a:spcBef>
                          <a:spcPct val="20000"/>
                        </a:spcBef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3pPr>
                      <a:lvl4pPr marL="989013" indent="382588">
                        <a:spcBef>
                          <a:spcPct val="20000"/>
                        </a:spcBef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4pPr>
                      <a:lvl5pPr marL="1282700" indent="546100">
                        <a:spcBef>
                          <a:spcPct val="20000"/>
                        </a:spcBef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5pPr>
                      <a:lvl6pPr marL="17399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6pPr>
                      <a:lvl7pPr marL="21971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7pPr>
                      <a:lvl8pPr marL="26543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8pPr>
                      <a:lvl9pPr marL="31115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altLang="fr-F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charset="0"/>
                          <a:cs typeface="Arial" pitchFamily="34" charset="0"/>
                        </a:rPr>
                        <a:t>Toutes les ressources actuellement partagées sont annulées.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61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1pPr>
                      <a:lvl2pPr marL="344488" indent="112713">
                        <a:spcBef>
                          <a:spcPct val="20000"/>
                        </a:spcBef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2pPr>
                      <a:lvl3pPr marL="693738" indent="220663">
                        <a:spcBef>
                          <a:spcPct val="20000"/>
                        </a:spcBef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3pPr>
                      <a:lvl4pPr marL="989013" indent="382588">
                        <a:spcBef>
                          <a:spcPct val="20000"/>
                        </a:spcBef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4pPr>
                      <a:lvl5pPr marL="1282700" indent="546100">
                        <a:spcBef>
                          <a:spcPct val="20000"/>
                        </a:spcBef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5pPr>
                      <a:lvl6pPr marL="17399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6pPr>
                      <a:lvl7pPr marL="21971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7pPr>
                      <a:lvl8pPr marL="26543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8pPr>
                      <a:lvl9pPr marL="31115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altLang="fr-F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urier" charset="0"/>
                          <a:cs typeface="Arial" pitchFamily="34" charset="0"/>
                        </a:rPr>
                        <a:t>dfshares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1pPr>
                      <a:lvl2pPr marL="344488" indent="112713">
                        <a:spcBef>
                          <a:spcPct val="20000"/>
                        </a:spcBef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2pPr>
                      <a:lvl3pPr marL="693738" indent="220663">
                        <a:spcBef>
                          <a:spcPct val="20000"/>
                        </a:spcBef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3pPr>
                      <a:lvl4pPr marL="989013" indent="382588">
                        <a:spcBef>
                          <a:spcPct val="20000"/>
                        </a:spcBef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4pPr>
                      <a:lvl5pPr marL="1282700" indent="546100">
                        <a:spcBef>
                          <a:spcPct val="20000"/>
                        </a:spcBef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5pPr>
                      <a:lvl6pPr marL="17399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6pPr>
                      <a:lvl7pPr marL="21971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7pPr>
                      <a:lvl8pPr marL="26543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8pPr>
                      <a:lvl9pPr marL="31115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altLang="fr-F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charset="0"/>
                          <a:cs typeface="Arial" pitchFamily="34" charset="0"/>
                        </a:rPr>
                        <a:t>Affiche les ressources disponibles d'un serveur NFS distant ou local.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61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1pPr>
                      <a:lvl2pPr marL="344488" indent="112713">
                        <a:spcBef>
                          <a:spcPct val="20000"/>
                        </a:spcBef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2pPr>
                      <a:lvl3pPr marL="693738" indent="220663">
                        <a:spcBef>
                          <a:spcPct val="20000"/>
                        </a:spcBef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3pPr>
                      <a:lvl4pPr marL="989013" indent="382588">
                        <a:spcBef>
                          <a:spcPct val="20000"/>
                        </a:spcBef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4pPr>
                      <a:lvl5pPr marL="1282700" indent="546100">
                        <a:spcBef>
                          <a:spcPct val="20000"/>
                        </a:spcBef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5pPr>
                      <a:lvl6pPr marL="17399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6pPr>
                      <a:lvl7pPr marL="21971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7pPr>
                      <a:lvl8pPr marL="26543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8pPr>
                      <a:lvl9pPr marL="31115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altLang="fr-F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urier" charset="0"/>
                          <a:cs typeface="Arial" pitchFamily="34" charset="0"/>
                        </a:rPr>
                        <a:t>dfmounts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1pPr>
                      <a:lvl2pPr marL="344488" indent="112713">
                        <a:spcBef>
                          <a:spcPct val="20000"/>
                        </a:spcBef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2pPr>
                      <a:lvl3pPr marL="693738" indent="220663">
                        <a:spcBef>
                          <a:spcPct val="20000"/>
                        </a:spcBef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3pPr>
                      <a:lvl4pPr marL="989013" indent="382588">
                        <a:spcBef>
                          <a:spcPct val="20000"/>
                        </a:spcBef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4pPr>
                      <a:lvl5pPr marL="1282700" indent="546100">
                        <a:spcBef>
                          <a:spcPct val="20000"/>
                        </a:spcBef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5pPr>
                      <a:lvl6pPr marL="17399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6pPr>
                      <a:lvl7pPr marL="21971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7pPr>
                      <a:lvl8pPr marL="26543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8pPr>
                      <a:lvl9pPr marL="31115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altLang="fr-F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Affiche une liste de répertoires du serveur NFS qui sont en cours de montage.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5886754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0" y="-13997"/>
            <a:ext cx="9036496" cy="864096"/>
          </a:xfrm>
          <a:prstGeom prst="rect">
            <a:avLst/>
          </a:prstGeom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83485" tIns="41742" rIns="83485" bIns="41742" numCol="1" rtlCol="0" anchor="t" anchorCtr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500" kern="1200" cap="all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altLang="fr-FR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NFS (Network File System)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187624" y="947394"/>
            <a:ext cx="6912768" cy="682218"/>
          </a:xfrm>
          <a:prstGeom prst="rect">
            <a:avLst/>
          </a:prstGeom>
          <a:solidFill>
            <a:schemeClr val="accent1"/>
          </a:solidFill>
          <a:ex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83485" tIns="41742" rIns="83485" bIns="41742" numCol="1" rtlCol="0" anchor="t" anchorCtr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500" kern="1200" cap="all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altLang="fr-FR" b="1" cap="none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Les </a:t>
            </a:r>
            <a:r>
              <a:rPr lang="fr-FR" altLang="fr-FR" b="1" cap="none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Commandes</a:t>
            </a:r>
            <a:r>
              <a:rPr lang="fr-FR" altLang="fr-FR" b="1" cap="none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fr-FR" b="1" cap="none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du serveur NFS</a:t>
            </a:r>
            <a:endParaRPr lang="en-GB" altLang="fr-FR" b="1" cap="none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107504" y="1772816"/>
            <a:ext cx="8229600" cy="4924425"/>
          </a:xfrm>
          <a:prstGeom prst="rect">
            <a:avLst/>
          </a:prstGeom>
          <a:noFill/>
          <a:ln/>
        </p:spPr>
        <p:txBody>
          <a:bodyPr/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altLang="fr-FR" dirty="0" smtClean="0"/>
              <a:t>Activer le partage</a:t>
            </a:r>
          </a:p>
          <a:p>
            <a:endParaRPr lang="fr-FR" altLang="fr-FR" dirty="0" smtClean="0"/>
          </a:p>
          <a:p>
            <a:endParaRPr lang="fr-FR" altLang="fr-FR" dirty="0" smtClean="0"/>
          </a:p>
          <a:p>
            <a:endParaRPr lang="fr-FR" altLang="fr-FR" dirty="0" smtClean="0"/>
          </a:p>
          <a:p>
            <a:endParaRPr lang="fr-FR" altLang="fr-FR" dirty="0" smtClean="0"/>
          </a:p>
          <a:p>
            <a:endParaRPr lang="fr-FR" altLang="fr-FR" dirty="0" smtClean="0"/>
          </a:p>
          <a:p>
            <a:r>
              <a:rPr lang="fr-FR" altLang="fr-FR" dirty="0" smtClean="0"/>
              <a:t>Désactiver le partage</a:t>
            </a:r>
            <a:endParaRPr lang="fr-FR" altLang="fr-FR" dirty="0"/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395288" y="2205038"/>
            <a:ext cx="8353425" cy="30480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17938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358775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2"/>
            <a:r>
              <a:rPr lang="en-US" altLang="fr-FR" sz="1400" b="1" dirty="0">
                <a:latin typeface="Courier New" pitchFamily="49" charset="0"/>
              </a:rPr>
              <a:t># share –F </a:t>
            </a:r>
            <a:r>
              <a:rPr lang="en-US" altLang="fr-FR" sz="1400" b="1" dirty="0" err="1">
                <a:latin typeface="Courier New" pitchFamily="49" charset="0"/>
              </a:rPr>
              <a:t>nfs</a:t>
            </a:r>
            <a:r>
              <a:rPr lang="en-US" altLang="fr-FR" sz="1400" b="1" dirty="0">
                <a:latin typeface="Courier New" pitchFamily="49" charset="0"/>
              </a:rPr>
              <a:t> –o </a:t>
            </a:r>
            <a:r>
              <a:rPr lang="en-US" altLang="fr-FR" sz="1400" b="1" dirty="0" err="1">
                <a:latin typeface="Courier New" pitchFamily="49" charset="0"/>
              </a:rPr>
              <a:t>ro</a:t>
            </a:r>
            <a:r>
              <a:rPr lang="en-US" altLang="fr-FR" sz="1400" b="1" dirty="0">
                <a:latin typeface="Courier New" pitchFamily="49" charset="0"/>
              </a:rPr>
              <a:t> </a:t>
            </a:r>
            <a:r>
              <a:rPr lang="en-US" altLang="fr-FR" sz="1400" b="1" dirty="0" err="1">
                <a:latin typeface="Courier New" pitchFamily="49" charset="0"/>
              </a:rPr>
              <a:t>répertoire</a:t>
            </a:r>
            <a:endParaRPr lang="fr-FR" altLang="fr-FR" sz="1400" b="1" dirty="0">
              <a:latin typeface="Courier New" pitchFamily="49" charset="0"/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395288" y="2619375"/>
            <a:ext cx="8353425" cy="30480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17938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358775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2"/>
            <a:r>
              <a:rPr lang="en-US" altLang="fr-FR" sz="1400" b="1">
                <a:latin typeface="Courier New" pitchFamily="49" charset="0"/>
              </a:rPr>
              <a:t># share –F nfs –o ro,rw=client1 répertoire</a:t>
            </a:r>
            <a:endParaRPr lang="fr-FR" altLang="fr-FR" sz="1400" b="1">
              <a:latin typeface="Courier New" pitchFamily="49" charset="0"/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395288" y="3051175"/>
            <a:ext cx="8353425" cy="30480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17938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358775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2"/>
            <a:r>
              <a:rPr lang="en-US" altLang="fr-FR" sz="1400" b="1">
                <a:latin typeface="Courier New" pitchFamily="49" charset="0"/>
              </a:rPr>
              <a:t># share –F nfs –o root=client2 répertoire</a:t>
            </a:r>
            <a:endParaRPr lang="fr-FR" altLang="fr-FR" sz="1400" b="1">
              <a:latin typeface="Courier New" pitchFamily="49" charset="0"/>
            </a:endParaRP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395288" y="3482975"/>
            <a:ext cx="8353425" cy="30480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17938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358775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2"/>
            <a:r>
              <a:rPr lang="en-US" altLang="fr-FR" sz="1400" b="1">
                <a:latin typeface="Courier New" pitchFamily="49" charset="0"/>
              </a:rPr>
              <a:t># share –F nfs –o anon=0 répertoire</a:t>
            </a:r>
            <a:endParaRPr lang="fr-FR" altLang="fr-FR" sz="1400" b="1">
              <a:latin typeface="Courier New" pitchFamily="49" charset="0"/>
            </a:endParaRP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395288" y="3916363"/>
            <a:ext cx="8353425" cy="30480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17938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358775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2"/>
            <a:r>
              <a:rPr lang="en-US" altLang="fr-FR" sz="1400" b="1">
                <a:latin typeface="Courier New" pitchFamily="49" charset="0"/>
              </a:rPr>
              <a:t># shareall</a:t>
            </a:r>
            <a:endParaRPr lang="fr-FR" altLang="fr-FR" sz="1400" b="1">
              <a:latin typeface="Courier New" pitchFamily="49" charset="0"/>
            </a:endParaRPr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395288" y="4941888"/>
            <a:ext cx="8353425" cy="30480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17938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358775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2"/>
            <a:r>
              <a:rPr lang="en-US" altLang="fr-FR" sz="1400" b="1" dirty="0">
                <a:latin typeface="Courier New" pitchFamily="49" charset="0"/>
              </a:rPr>
              <a:t># </a:t>
            </a:r>
            <a:r>
              <a:rPr lang="en-US" altLang="fr-FR" sz="1400" b="1" dirty="0" err="1">
                <a:latin typeface="Courier New" pitchFamily="49" charset="0"/>
              </a:rPr>
              <a:t>unshare</a:t>
            </a:r>
            <a:r>
              <a:rPr lang="en-US" altLang="fr-FR" sz="1400" b="1" dirty="0">
                <a:latin typeface="Courier New" pitchFamily="49" charset="0"/>
              </a:rPr>
              <a:t> </a:t>
            </a:r>
            <a:r>
              <a:rPr lang="en-US" altLang="fr-FR" sz="1400" b="1" dirty="0" err="1">
                <a:latin typeface="Courier New" pitchFamily="49" charset="0"/>
              </a:rPr>
              <a:t>répertoire</a:t>
            </a:r>
            <a:endParaRPr lang="fr-FR" altLang="fr-FR" sz="1400" b="1" dirty="0">
              <a:latin typeface="Courier New" pitchFamily="49" charset="0"/>
            </a:endParaRPr>
          </a:p>
        </p:txBody>
      </p: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395288" y="5356225"/>
            <a:ext cx="8353425" cy="30480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17938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358775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2"/>
            <a:r>
              <a:rPr lang="en-US" altLang="fr-FR" sz="1400" b="1">
                <a:latin typeface="Courier New" pitchFamily="49" charset="0"/>
              </a:rPr>
              <a:t># unshareall</a:t>
            </a:r>
            <a:endParaRPr lang="fr-FR" altLang="fr-FR" sz="1400" b="1">
              <a:latin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097800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0" y="-13997"/>
            <a:ext cx="9036496" cy="864096"/>
          </a:xfrm>
          <a:prstGeom prst="rect">
            <a:avLst/>
          </a:prstGeom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83485" tIns="41742" rIns="83485" bIns="41742" numCol="1" rtlCol="0" anchor="t" anchorCtr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500" kern="1200" cap="all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altLang="fr-FR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NFS (Network File System)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187624" y="947394"/>
            <a:ext cx="6912768" cy="682218"/>
          </a:xfrm>
          <a:prstGeom prst="rect">
            <a:avLst/>
          </a:prstGeom>
          <a:solidFill>
            <a:schemeClr val="accent1"/>
          </a:solidFill>
          <a:ex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83485" tIns="41742" rIns="83485" bIns="41742" numCol="1" rtlCol="0" anchor="t" anchorCtr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500" kern="1200" cap="all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altLang="fr-FR" b="1" cap="none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Les fichiers du </a:t>
            </a:r>
            <a:r>
              <a:rPr lang="fr-FR" altLang="fr-FR" b="1" cap="none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client </a:t>
            </a:r>
            <a:r>
              <a:rPr lang="fr-FR" altLang="fr-FR" b="1" cap="none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NFS</a:t>
            </a:r>
            <a:endParaRPr lang="en-GB" altLang="fr-FR" b="1" cap="none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Group 3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77083201"/>
              </p:ext>
            </p:extLst>
          </p:nvPr>
        </p:nvGraphicFramePr>
        <p:xfrm>
          <a:off x="457200" y="1650403"/>
          <a:ext cx="8229600" cy="5001824"/>
        </p:xfrm>
        <a:graphic>
          <a:graphicData uri="http://schemas.openxmlformats.org/drawingml/2006/table">
            <a:tbl>
              <a:tblPr/>
              <a:tblGrid>
                <a:gridCol w="2601913"/>
                <a:gridCol w="5627687"/>
              </a:tblGrid>
              <a:tr h="49367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1pPr>
                      <a:lvl2pPr marL="344488" indent="112713">
                        <a:spcBef>
                          <a:spcPct val="20000"/>
                        </a:spcBef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2pPr>
                      <a:lvl3pPr marL="693738" indent="220663">
                        <a:spcBef>
                          <a:spcPct val="20000"/>
                        </a:spcBef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3pPr>
                      <a:lvl4pPr marL="989013" indent="382588">
                        <a:spcBef>
                          <a:spcPct val="20000"/>
                        </a:spcBef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4pPr>
                      <a:lvl5pPr marL="1282700" indent="546100">
                        <a:spcBef>
                          <a:spcPct val="20000"/>
                        </a:spcBef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5pPr>
                      <a:lvl6pPr marL="17399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6pPr>
                      <a:lvl7pPr marL="21971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7pPr>
                      <a:lvl8pPr marL="26543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8pPr>
                      <a:lvl9pPr marL="31115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altLang="fr-FR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Fichier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1pPr>
                      <a:lvl2pPr marL="344488" indent="112713">
                        <a:spcBef>
                          <a:spcPct val="20000"/>
                        </a:spcBef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2pPr>
                      <a:lvl3pPr marL="693738" indent="220663">
                        <a:spcBef>
                          <a:spcPct val="20000"/>
                        </a:spcBef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3pPr>
                      <a:lvl4pPr marL="989013" indent="382588">
                        <a:spcBef>
                          <a:spcPct val="20000"/>
                        </a:spcBef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4pPr>
                      <a:lvl5pPr marL="1282700" indent="546100">
                        <a:spcBef>
                          <a:spcPct val="20000"/>
                        </a:spcBef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5pPr>
                      <a:lvl6pPr marL="17399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6pPr>
                      <a:lvl7pPr marL="21971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7pPr>
                      <a:lvl8pPr marL="26543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8pPr>
                      <a:lvl9pPr marL="31115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altLang="fr-FR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Description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0023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1pPr>
                      <a:lvl2pPr marL="344488" indent="112713">
                        <a:spcBef>
                          <a:spcPct val="20000"/>
                        </a:spcBef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2pPr>
                      <a:lvl3pPr marL="693738" indent="220663">
                        <a:spcBef>
                          <a:spcPct val="20000"/>
                        </a:spcBef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3pPr>
                      <a:lvl4pPr marL="989013" indent="382588">
                        <a:spcBef>
                          <a:spcPct val="20000"/>
                        </a:spcBef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4pPr>
                      <a:lvl5pPr marL="1282700" indent="546100">
                        <a:spcBef>
                          <a:spcPct val="20000"/>
                        </a:spcBef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5pPr>
                      <a:lvl6pPr marL="17399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6pPr>
                      <a:lvl7pPr marL="21971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7pPr>
                      <a:lvl8pPr marL="26543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8pPr>
                      <a:lvl9pPr marL="31115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altLang="fr-FR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/etc/vfstab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1pPr>
                      <a:lvl2pPr marL="344488" indent="112713">
                        <a:spcBef>
                          <a:spcPct val="20000"/>
                        </a:spcBef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2pPr>
                      <a:lvl3pPr marL="693738" indent="220663">
                        <a:spcBef>
                          <a:spcPct val="20000"/>
                        </a:spcBef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3pPr>
                      <a:lvl4pPr marL="989013" indent="382588">
                        <a:spcBef>
                          <a:spcPct val="20000"/>
                        </a:spcBef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4pPr>
                      <a:lvl5pPr marL="1282700" indent="546100">
                        <a:spcBef>
                          <a:spcPct val="20000"/>
                        </a:spcBef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5pPr>
                      <a:lvl6pPr marL="17399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6pPr>
                      <a:lvl7pPr marL="21971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7pPr>
                      <a:lvl8pPr marL="26543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8pPr>
                      <a:lvl9pPr marL="31115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altLang="fr-F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Définit les systèmes à fichiers devant être montés localement.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2646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1pPr>
                      <a:lvl2pPr marL="344488" indent="112713">
                        <a:spcBef>
                          <a:spcPct val="20000"/>
                        </a:spcBef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2pPr>
                      <a:lvl3pPr marL="693738" indent="220663">
                        <a:spcBef>
                          <a:spcPct val="20000"/>
                        </a:spcBef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3pPr>
                      <a:lvl4pPr marL="989013" indent="382588">
                        <a:spcBef>
                          <a:spcPct val="20000"/>
                        </a:spcBef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4pPr>
                      <a:lvl5pPr marL="1282700" indent="546100">
                        <a:spcBef>
                          <a:spcPct val="20000"/>
                        </a:spcBef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5pPr>
                      <a:lvl6pPr marL="17399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6pPr>
                      <a:lvl7pPr marL="21971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7pPr>
                      <a:lvl8pPr marL="26543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8pPr>
                      <a:lvl9pPr marL="31115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altLang="fr-FR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/etc/mnttab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1pPr>
                      <a:lvl2pPr marL="344488" indent="112713">
                        <a:spcBef>
                          <a:spcPct val="20000"/>
                        </a:spcBef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2pPr>
                      <a:lvl3pPr marL="693738" indent="220663">
                        <a:spcBef>
                          <a:spcPct val="20000"/>
                        </a:spcBef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3pPr>
                      <a:lvl4pPr marL="989013" indent="382588">
                        <a:spcBef>
                          <a:spcPct val="20000"/>
                        </a:spcBef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4pPr>
                      <a:lvl5pPr marL="1282700" indent="546100">
                        <a:spcBef>
                          <a:spcPct val="20000"/>
                        </a:spcBef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5pPr>
                      <a:lvl6pPr marL="17399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6pPr>
                      <a:lvl7pPr marL="21971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7pPr>
                      <a:lvl8pPr marL="26543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8pPr>
                      <a:lvl9pPr marL="31115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altLang="fr-F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Affiche les systèmes à fichiers actuellement montés, y compris les répertoires automontés. Le contenu de ce fichier est directement manipulé par le kernel et ne peut être édité.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1231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1pPr>
                      <a:lvl2pPr marL="344488" indent="112713">
                        <a:spcBef>
                          <a:spcPct val="20000"/>
                        </a:spcBef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2pPr>
                      <a:lvl3pPr marL="693738" indent="220663">
                        <a:spcBef>
                          <a:spcPct val="20000"/>
                        </a:spcBef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3pPr>
                      <a:lvl4pPr marL="989013" indent="382588">
                        <a:spcBef>
                          <a:spcPct val="20000"/>
                        </a:spcBef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4pPr>
                      <a:lvl5pPr marL="1282700" indent="546100">
                        <a:spcBef>
                          <a:spcPct val="20000"/>
                        </a:spcBef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5pPr>
                      <a:lvl6pPr marL="17399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6pPr>
                      <a:lvl7pPr marL="21971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7pPr>
                      <a:lvl8pPr marL="26543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8pPr>
                      <a:lvl9pPr marL="31115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altLang="fr-FR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/etc/dfs/fstypes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1pPr>
                      <a:lvl2pPr marL="344488" indent="112713">
                        <a:spcBef>
                          <a:spcPct val="20000"/>
                        </a:spcBef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2pPr>
                      <a:lvl3pPr marL="693738" indent="220663">
                        <a:spcBef>
                          <a:spcPct val="20000"/>
                        </a:spcBef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3pPr>
                      <a:lvl4pPr marL="989013" indent="382588">
                        <a:spcBef>
                          <a:spcPct val="20000"/>
                        </a:spcBef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4pPr>
                      <a:lvl5pPr marL="1282700" indent="546100">
                        <a:spcBef>
                          <a:spcPct val="20000"/>
                        </a:spcBef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5pPr>
                      <a:lvl6pPr marL="17399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6pPr>
                      <a:lvl7pPr marL="21971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7pPr>
                      <a:lvl8pPr marL="26543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8pPr>
                      <a:lvl9pPr marL="31115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altLang="fr-F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Affiche les types par défaut des systèmes de fichiers distants.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2140112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0" y="-13997"/>
            <a:ext cx="9036496" cy="864096"/>
          </a:xfrm>
          <a:prstGeom prst="rect">
            <a:avLst/>
          </a:prstGeom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83485" tIns="41742" rIns="83485" bIns="41742" numCol="1" rtlCol="0" anchor="t" anchorCtr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500" kern="1200" cap="all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altLang="fr-FR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NFS (Network File System)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187624" y="947394"/>
            <a:ext cx="6912768" cy="682218"/>
          </a:xfrm>
          <a:prstGeom prst="rect">
            <a:avLst/>
          </a:prstGeom>
          <a:solidFill>
            <a:schemeClr val="accent1"/>
          </a:solidFill>
          <a:ex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83485" tIns="41742" rIns="83485" bIns="41742" numCol="1" rtlCol="0" anchor="t" anchorCtr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500" kern="1200" cap="all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altLang="fr-FR" b="1" cap="none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Les démons du </a:t>
            </a:r>
            <a:r>
              <a:rPr lang="fr-FR" altLang="fr-FR" b="1" cap="none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client </a:t>
            </a:r>
            <a:r>
              <a:rPr lang="fr-FR" altLang="fr-FR" b="1" cap="none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NFS</a:t>
            </a:r>
            <a:endParaRPr lang="en-GB" altLang="fr-FR" b="1" cap="none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Group 3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97683189"/>
              </p:ext>
            </p:extLst>
          </p:nvPr>
        </p:nvGraphicFramePr>
        <p:xfrm>
          <a:off x="323528" y="2204864"/>
          <a:ext cx="8229600" cy="2446655"/>
        </p:xfrm>
        <a:graphic>
          <a:graphicData uri="http://schemas.openxmlformats.org/drawingml/2006/table">
            <a:tbl>
              <a:tblPr/>
              <a:tblGrid>
                <a:gridCol w="1666875"/>
                <a:gridCol w="6562725"/>
              </a:tblGrid>
              <a:tr h="5302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1pPr>
                      <a:lvl2pPr marL="344488" indent="112713">
                        <a:spcBef>
                          <a:spcPct val="20000"/>
                        </a:spcBef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2pPr>
                      <a:lvl3pPr marL="693738" indent="220663">
                        <a:spcBef>
                          <a:spcPct val="20000"/>
                        </a:spcBef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3pPr>
                      <a:lvl4pPr marL="989013" indent="382588">
                        <a:spcBef>
                          <a:spcPct val="20000"/>
                        </a:spcBef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4pPr>
                      <a:lvl5pPr marL="1282700" indent="546100">
                        <a:spcBef>
                          <a:spcPct val="20000"/>
                        </a:spcBef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5pPr>
                      <a:lvl6pPr marL="17399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6pPr>
                      <a:lvl7pPr marL="21971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7pPr>
                      <a:lvl8pPr marL="26543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8pPr>
                      <a:lvl9pPr marL="31115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altLang="fr-FR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Démon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1pPr>
                      <a:lvl2pPr marL="344488" indent="112713">
                        <a:spcBef>
                          <a:spcPct val="20000"/>
                        </a:spcBef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2pPr>
                      <a:lvl3pPr marL="693738" indent="220663">
                        <a:spcBef>
                          <a:spcPct val="20000"/>
                        </a:spcBef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3pPr>
                      <a:lvl4pPr marL="989013" indent="382588">
                        <a:spcBef>
                          <a:spcPct val="20000"/>
                        </a:spcBef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4pPr>
                      <a:lvl5pPr marL="1282700" indent="546100">
                        <a:spcBef>
                          <a:spcPct val="20000"/>
                        </a:spcBef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5pPr>
                      <a:lvl6pPr marL="17399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6pPr>
                      <a:lvl7pPr marL="21971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7pPr>
                      <a:lvl8pPr marL="26543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8pPr>
                      <a:lvl9pPr marL="31115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altLang="fr-FR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Description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40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1pPr>
                      <a:lvl2pPr marL="344488" indent="112713">
                        <a:spcBef>
                          <a:spcPct val="20000"/>
                        </a:spcBef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2pPr>
                      <a:lvl3pPr marL="693738" indent="220663">
                        <a:spcBef>
                          <a:spcPct val="20000"/>
                        </a:spcBef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3pPr>
                      <a:lvl4pPr marL="989013" indent="382588">
                        <a:spcBef>
                          <a:spcPct val="20000"/>
                        </a:spcBef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4pPr>
                      <a:lvl5pPr marL="1282700" indent="546100">
                        <a:spcBef>
                          <a:spcPct val="20000"/>
                        </a:spcBef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5pPr>
                      <a:lvl6pPr marL="17399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6pPr>
                      <a:lvl7pPr marL="21971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7pPr>
                      <a:lvl8pPr marL="26543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8pPr>
                      <a:lvl9pPr marL="31115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altLang="fr-FR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statd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1pPr>
                      <a:lvl2pPr marL="344488" indent="112713">
                        <a:spcBef>
                          <a:spcPct val="20000"/>
                        </a:spcBef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2pPr>
                      <a:lvl3pPr marL="693738" indent="220663">
                        <a:spcBef>
                          <a:spcPct val="20000"/>
                        </a:spcBef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3pPr>
                      <a:lvl4pPr marL="989013" indent="382588">
                        <a:spcBef>
                          <a:spcPct val="20000"/>
                        </a:spcBef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4pPr>
                      <a:lvl5pPr marL="1282700" indent="546100">
                        <a:spcBef>
                          <a:spcPct val="20000"/>
                        </a:spcBef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5pPr>
                      <a:lvl6pPr marL="17399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6pPr>
                      <a:lvl7pPr marL="21971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7pPr>
                      <a:lvl8pPr marL="26543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8pPr>
                      <a:lvl9pPr marL="31115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altLang="fr-F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Travaille avec le démon lockd pour fournir au gestionnaire de verrous des fonctions de récupération suite à un crash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191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1pPr>
                      <a:lvl2pPr marL="344488" indent="112713">
                        <a:spcBef>
                          <a:spcPct val="20000"/>
                        </a:spcBef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2pPr>
                      <a:lvl3pPr marL="693738" indent="220663">
                        <a:spcBef>
                          <a:spcPct val="20000"/>
                        </a:spcBef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3pPr>
                      <a:lvl4pPr marL="989013" indent="382588">
                        <a:spcBef>
                          <a:spcPct val="20000"/>
                        </a:spcBef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4pPr>
                      <a:lvl5pPr marL="1282700" indent="546100">
                        <a:spcBef>
                          <a:spcPct val="20000"/>
                        </a:spcBef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5pPr>
                      <a:lvl6pPr marL="17399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6pPr>
                      <a:lvl7pPr marL="21971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7pPr>
                      <a:lvl8pPr marL="26543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8pPr>
                      <a:lvl9pPr marL="31115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altLang="fr-FR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lockd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1pPr>
                      <a:lvl2pPr marL="344488" indent="112713">
                        <a:spcBef>
                          <a:spcPct val="20000"/>
                        </a:spcBef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2pPr>
                      <a:lvl3pPr marL="693738" indent="220663">
                        <a:spcBef>
                          <a:spcPct val="20000"/>
                        </a:spcBef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3pPr>
                      <a:lvl4pPr marL="989013" indent="382588">
                        <a:spcBef>
                          <a:spcPct val="20000"/>
                        </a:spcBef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4pPr>
                      <a:lvl5pPr marL="1282700" indent="546100">
                        <a:spcBef>
                          <a:spcPct val="20000"/>
                        </a:spcBef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5pPr>
                      <a:lvl6pPr marL="17399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6pPr>
                      <a:lvl7pPr marL="21971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7pPr>
                      <a:lvl8pPr marL="26543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8pPr>
                      <a:lvl9pPr marL="31115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altLang="fr-FR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Supporte des opérations de verrouillage d'enregistrement sur les fichiers NFS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1089431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0" y="-13997"/>
            <a:ext cx="9036496" cy="864096"/>
          </a:xfrm>
          <a:prstGeom prst="rect">
            <a:avLst/>
          </a:prstGeom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83485" tIns="41742" rIns="83485" bIns="41742" numCol="1" rtlCol="0" anchor="t" anchorCtr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500" kern="1200" cap="all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altLang="fr-FR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NFS (Network File System)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187624" y="947394"/>
            <a:ext cx="6912768" cy="682218"/>
          </a:xfrm>
          <a:prstGeom prst="rect">
            <a:avLst/>
          </a:prstGeom>
          <a:solidFill>
            <a:schemeClr val="accent1"/>
          </a:solidFill>
          <a:ex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83485" tIns="41742" rIns="83485" bIns="41742" numCol="1" rtlCol="0" anchor="t" anchorCtr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500" kern="1200" cap="all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altLang="fr-FR" b="1" cap="none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Les démons du </a:t>
            </a:r>
            <a:r>
              <a:rPr lang="fr-FR" altLang="fr-FR" b="1" cap="none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client </a:t>
            </a:r>
            <a:r>
              <a:rPr lang="fr-FR" altLang="fr-FR" b="1" cap="none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NFS</a:t>
            </a:r>
            <a:endParaRPr lang="en-GB" altLang="fr-FR" b="1" cap="none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457200" y="1772816"/>
            <a:ext cx="8229600" cy="4924425"/>
          </a:xfrm>
          <a:prstGeom prst="rect">
            <a:avLst/>
          </a:prstGeom>
          <a:noFill/>
          <a:ln/>
        </p:spPr>
        <p:txBody>
          <a:bodyPr/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alt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Démarrage des démons</a:t>
            </a:r>
          </a:p>
          <a:p>
            <a:pPr lvl="1"/>
            <a:r>
              <a:rPr lang="fr-FR" altLang="fr-FR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/etc/rc2.d/S73nfs.client</a:t>
            </a:r>
          </a:p>
          <a:p>
            <a:pPr lvl="1"/>
            <a:r>
              <a:rPr lang="fr-FR" altLang="fr-FR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/etc/</a:t>
            </a:r>
            <a:r>
              <a:rPr lang="fr-FR" altLang="fr-FR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init.d</a:t>
            </a:r>
            <a:r>
              <a:rPr lang="fr-FR" altLang="fr-FR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</a:t>
            </a:r>
            <a:r>
              <a:rPr lang="fr-FR" altLang="fr-FR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nfs.client</a:t>
            </a:r>
            <a:r>
              <a:rPr lang="fr-FR" altLang="fr-FR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altLang="fr-FR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start</a:t>
            </a:r>
            <a:endParaRPr lang="fr-FR" altLang="fr-FR" sz="28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fr-FR" alt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Arrêt des démons</a:t>
            </a:r>
          </a:p>
          <a:p>
            <a:pPr lvl="1"/>
            <a:r>
              <a:rPr lang="fr-FR" altLang="fr-FR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/etc/rc0.d/K41nfs.client</a:t>
            </a:r>
          </a:p>
          <a:p>
            <a:pPr lvl="1"/>
            <a:r>
              <a:rPr lang="fr-FR" altLang="fr-FR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/etc/</a:t>
            </a:r>
            <a:r>
              <a:rPr lang="fr-FR" altLang="fr-FR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init.d</a:t>
            </a:r>
            <a:r>
              <a:rPr lang="fr-FR" altLang="fr-FR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</a:t>
            </a:r>
            <a:r>
              <a:rPr lang="fr-FR" altLang="fr-FR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nfs.client</a:t>
            </a:r>
            <a:r>
              <a:rPr lang="fr-FR" altLang="fr-FR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stop</a:t>
            </a:r>
            <a:endParaRPr lang="fr-FR" altLang="fr-FR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0905799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0" y="-13997"/>
            <a:ext cx="9036496" cy="864096"/>
          </a:xfrm>
          <a:prstGeom prst="rect">
            <a:avLst/>
          </a:prstGeom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83485" tIns="41742" rIns="83485" bIns="41742" numCol="1" rtlCol="0" anchor="t" anchorCtr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500" kern="1200" cap="all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altLang="fr-FR" b="1" dirty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NFS (Network File System)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187624" y="947394"/>
            <a:ext cx="6912768" cy="682218"/>
          </a:xfrm>
          <a:prstGeom prst="rect">
            <a:avLst/>
          </a:prstGeom>
          <a:solidFill>
            <a:schemeClr val="accent1"/>
          </a:solidFill>
          <a:ex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83485" tIns="41742" rIns="83485" bIns="41742" numCol="1" rtlCol="0" anchor="t" anchorCtr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500" kern="1200" cap="all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altLang="fr-FR" b="1" cap="none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Les </a:t>
            </a:r>
            <a:r>
              <a:rPr lang="fr-FR" altLang="fr-FR" b="1" cap="none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Commandes </a:t>
            </a:r>
            <a:r>
              <a:rPr lang="fr-FR" altLang="fr-FR" b="1" cap="none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du </a:t>
            </a:r>
            <a:r>
              <a:rPr lang="fr-FR" altLang="fr-FR" b="1" cap="none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client </a:t>
            </a:r>
            <a:r>
              <a:rPr lang="fr-FR" altLang="fr-FR" b="1" cap="none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NFS</a:t>
            </a:r>
            <a:endParaRPr lang="en-GB" altLang="fr-FR" b="1" cap="none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Group 5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8674650"/>
              </p:ext>
            </p:extLst>
          </p:nvPr>
        </p:nvGraphicFramePr>
        <p:xfrm>
          <a:off x="403448" y="1691681"/>
          <a:ext cx="8229600" cy="4849495"/>
        </p:xfrm>
        <a:graphic>
          <a:graphicData uri="http://schemas.openxmlformats.org/drawingml/2006/table">
            <a:tbl>
              <a:tblPr/>
              <a:tblGrid>
                <a:gridCol w="2314575"/>
                <a:gridCol w="5915025"/>
              </a:tblGrid>
              <a:tr h="4603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1pPr>
                      <a:lvl2pPr marL="344488" indent="112713">
                        <a:spcBef>
                          <a:spcPct val="20000"/>
                        </a:spcBef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2pPr>
                      <a:lvl3pPr marL="693738" indent="220663">
                        <a:spcBef>
                          <a:spcPct val="20000"/>
                        </a:spcBef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3pPr>
                      <a:lvl4pPr marL="989013" indent="382588">
                        <a:spcBef>
                          <a:spcPct val="20000"/>
                        </a:spcBef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4pPr>
                      <a:lvl5pPr marL="1282700" indent="546100">
                        <a:spcBef>
                          <a:spcPct val="20000"/>
                        </a:spcBef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5pPr>
                      <a:lvl6pPr marL="17399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6pPr>
                      <a:lvl7pPr marL="21971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7pPr>
                      <a:lvl8pPr marL="26543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8pPr>
                      <a:lvl9pPr marL="31115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altLang="fr-F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charset="0"/>
                          <a:cs typeface="Arial" pitchFamily="34" charset="0"/>
                        </a:rPr>
                        <a:t>Commandes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1pPr>
                      <a:lvl2pPr marL="344488" indent="112713">
                        <a:spcBef>
                          <a:spcPct val="20000"/>
                        </a:spcBef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2pPr>
                      <a:lvl3pPr marL="693738" indent="220663">
                        <a:spcBef>
                          <a:spcPct val="20000"/>
                        </a:spcBef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3pPr>
                      <a:lvl4pPr marL="989013" indent="382588">
                        <a:spcBef>
                          <a:spcPct val="20000"/>
                        </a:spcBef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4pPr>
                      <a:lvl5pPr marL="1282700" indent="546100">
                        <a:spcBef>
                          <a:spcPct val="20000"/>
                        </a:spcBef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5pPr>
                      <a:lvl6pPr marL="17399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6pPr>
                      <a:lvl7pPr marL="21971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7pPr>
                      <a:lvl8pPr marL="26543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8pPr>
                      <a:lvl9pPr marL="31115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altLang="fr-F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charset="0"/>
                          <a:cs typeface="Arial" pitchFamily="34" charset="0"/>
                        </a:rPr>
                        <a:t>Description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61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1pPr>
                      <a:lvl2pPr marL="344488" indent="112713">
                        <a:spcBef>
                          <a:spcPct val="20000"/>
                        </a:spcBef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2pPr>
                      <a:lvl3pPr marL="693738" indent="220663">
                        <a:spcBef>
                          <a:spcPct val="20000"/>
                        </a:spcBef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3pPr>
                      <a:lvl4pPr marL="989013" indent="382588">
                        <a:spcBef>
                          <a:spcPct val="20000"/>
                        </a:spcBef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4pPr>
                      <a:lvl5pPr marL="1282700" indent="546100">
                        <a:spcBef>
                          <a:spcPct val="20000"/>
                        </a:spcBef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5pPr>
                      <a:lvl6pPr marL="17399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6pPr>
                      <a:lvl7pPr marL="21971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7pPr>
                      <a:lvl8pPr marL="26543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8pPr>
                      <a:lvl9pPr marL="31115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altLang="fr-F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urier" charset="0"/>
                          <a:cs typeface="Arial" pitchFamily="34" charset="0"/>
                        </a:rPr>
                        <a:t>dfshares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1pPr>
                      <a:lvl2pPr marL="344488" indent="112713">
                        <a:spcBef>
                          <a:spcPct val="20000"/>
                        </a:spcBef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2pPr>
                      <a:lvl3pPr marL="693738" indent="220663">
                        <a:spcBef>
                          <a:spcPct val="20000"/>
                        </a:spcBef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3pPr>
                      <a:lvl4pPr marL="989013" indent="382588">
                        <a:spcBef>
                          <a:spcPct val="20000"/>
                        </a:spcBef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4pPr>
                      <a:lvl5pPr marL="1282700" indent="546100">
                        <a:spcBef>
                          <a:spcPct val="20000"/>
                        </a:spcBef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5pPr>
                      <a:lvl6pPr marL="17399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6pPr>
                      <a:lvl7pPr marL="21971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7pPr>
                      <a:lvl8pPr marL="26543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8pPr>
                      <a:lvl9pPr marL="31115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altLang="fr-F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charset="0"/>
                          <a:cs typeface="Arial" pitchFamily="34" charset="0"/>
                        </a:rPr>
                        <a:t>Affiche les ressources partagées disponibles provenant d'un serveur NFS distant ou local.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61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1pPr>
                      <a:lvl2pPr marL="344488" indent="112713">
                        <a:spcBef>
                          <a:spcPct val="20000"/>
                        </a:spcBef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2pPr>
                      <a:lvl3pPr marL="693738" indent="220663">
                        <a:spcBef>
                          <a:spcPct val="20000"/>
                        </a:spcBef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3pPr>
                      <a:lvl4pPr marL="989013" indent="382588">
                        <a:spcBef>
                          <a:spcPct val="20000"/>
                        </a:spcBef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4pPr>
                      <a:lvl5pPr marL="1282700" indent="546100">
                        <a:spcBef>
                          <a:spcPct val="20000"/>
                        </a:spcBef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5pPr>
                      <a:lvl6pPr marL="17399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6pPr>
                      <a:lvl7pPr marL="21971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7pPr>
                      <a:lvl8pPr marL="26543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8pPr>
                      <a:lvl9pPr marL="31115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altLang="fr-FR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urier" charset="0"/>
                          <a:cs typeface="Arial" pitchFamily="34" charset="0"/>
                        </a:rPr>
                        <a:t>mount</a:t>
                      </a:r>
                      <a:endParaRPr kumimoji="0" lang="fr-FR" altLang="fr-FR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urier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1pPr>
                      <a:lvl2pPr marL="344488" indent="112713">
                        <a:spcBef>
                          <a:spcPct val="20000"/>
                        </a:spcBef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2pPr>
                      <a:lvl3pPr marL="693738" indent="220663">
                        <a:spcBef>
                          <a:spcPct val="20000"/>
                        </a:spcBef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3pPr>
                      <a:lvl4pPr marL="989013" indent="382588">
                        <a:spcBef>
                          <a:spcPct val="20000"/>
                        </a:spcBef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4pPr>
                      <a:lvl5pPr marL="1282700" indent="546100">
                        <a:spcBef>
                          <a:spcPct val="20000"/>
                        </a:spcBef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5pPr>
                      <a:lvl6pPr marL="17399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6pPr>
                      <a:lvl7pPr marL="21971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7pPr>
                      <a:lvl8pPr marL="26543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8pPr>
                      <a:lvl9pPr marL="31115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altLang="fr-F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charset="0"/>
                          <a:cs typeface="Arial" pitchFamily="34" charset="0"/>
                        </a:rPr>
                        <a:t>Attache une ressource (locale ou distante) à un point de montage spécifique.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1pPr>
                      <a:lvl2pPr marL="344488" indent="112713">
                        <a:spcBef>
                          <a:spcPct val="20000"/>
                        </a:spcBef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2pPr>
                      <a:lvl3pPr marL="693738" indent="220663">
                        <a:spcBef>
                          <a:spcPct val="20000"/>
                        </a:spcBef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3pPr>
                      <a:lvl4pPr marL="989013" indent="382588">
                        <a:spcBef>
                          <a:spcPct val="20000"/>
                        </a:spcBef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4pPr>
                      <a:lvl5pPr marL="1282700" indent="546100">
                        <a:spcBef>
                          <a:spcPct val="20000"/>
                        </a:spcBef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5pPr>
                      <a:lvl6pPr marL="17399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6pPr>
                      <a:lvl7pPr marL="21971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7pPr>
                      <a:lvl8pPr marL="26543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8pPr>
                      <a:lvl9pPr marL="31115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altLang="fr-F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urier" charset="0"/>
                          <a:cs typeface="Arial" pitchFamily="34" charset="0"/>
                        </a:rPr>
                        <a:t>umount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1pPr>
                      <a:lvl2pPr marL="344488" indent="112713">
                        <a:spcBef>
                          <a:spcPct val="20000"/>
                        </a:spcBef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2pPr>
                      <a:lvl3pPr marL="693738" indent="220663">
                        <a:spcBef>
                          <a:spcPct val="20000"/>
                        </a:spcBef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3pPr>
                      <a:lvl4pPr marL="989013" indent="382588">
                        <a:spcBef>
                          <a:spcPct val="20000"/>
                        </a:spcBef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4pPr>
                      <a:lvl5pPr marL="1282700" indent="546100">
                        <a:spcBef>
                          <a:spcPct val="20000"/>
                        </a:spcBef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5pPr>
                      <a:lvl6pPr marL="17399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6pPr>
                      <a:lvl7pPr marL="21971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7pPr>
                      <a:lvl8pPr marL="26543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8pPr>
                      <a:lvl9pPr marL="31115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altLang="fr-F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charset="0"/>
                          <a:cs typeface="Arial" pitchFamily="34" charset="0"/>
                        </a:rPr>
                        <a:t>Démonte une ressource actuellement montée.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77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1pPr>
                      <a:lvl2pPr marL="344488" indent="112713">
                        <a:spcBef>
                          <a:spcPct val="20000"/>
                        </a:spcBef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2pPr>
                      <a:lvl3pPr marL="693738" indent="220663">
                        <a:spcBef>
                          <a:spcPct val="20000"/>
                        </a:spcBef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3pPr>
                      <a:lvl4pPr marL="989013" indent="382588">
                        <a:spcBef>
                          <a:spcPct val="20000"/>
                        </a:spcBef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4pPr>
                      <a:lvl5pPr marL="1282700" indent="546100">
                        <a:spcBef>
                          <a:spcPct val="20000"/>
                        </a:spcBef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5pPr>
                      <a:lvl6pPr marL="17399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6pPr>
                      <a:lvl7pPr marL="21971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7pPr>
                      <a:lvl8pPr marL="26543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8pPr>
                      <a:lvl9pPr marL="31115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altLang="fr-F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mountall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1pPr>
                      <a:lvl2pPr marL="344488" indent="112713">
                        <a:spcBef>
                          <a:spcPct val="20000"/>
                        </a:spcBef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2pPr>
                      <a:lvl3pPr marL="693738" indent="220663">
                        <a:spcBef>
                          <a:spcPct val="20000"/>
                        </a:spcBef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3pPr>
                      <a:lvl4pPr marL="989013" indent="382588">
                        <a:spcBef>
                          <a:spcPct val="20000"/>
                        </a:spcBef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4pPr>
                      <a:lvl5pPr marL="1282700" indent="546100">
                        <a:spcBef>
                          <a:spcPct val="20000"/>
                        </a:spcBef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5pPr>
                      <a:lvl6pPr marL="17399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6pPr>
                      <a:lvl7pPr marL="21971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7pPr>
                      <a:lvl8pPr marL="26543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8pPr>
                      <a:lvl9pPr marL="31115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altLang="fr-F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charset="0"/>
                          <a:cs typeface="Arial" pitchFamily="34" charset="0"/>
                        </a:rPr>
                        <a:t>Monte toutes les ressources ou un groupe de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altLang="fr-F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charset="0"/>
                          <a:cs typeface="Arial" pitchFamily="34" charset="0"/>
                        </a:rPr>
                        <a:t>ressources indiquées dans le fichier /etc/vfstab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altLang="fr-F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charset="0"/>
                          <a:cs typeface="Arial" pitchFamily="34" charset="0"/>
                        </a:rPr>
                        <a:t>avec une valeur mount at boot à yes.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61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1pPr>
                      <a:lvl2pPr marL="344488" indent="112713">
                        <a:spcBef>
                          <a:spcPct val="20000"/>
                        </a:spcBef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2pPr>
                      <a:lvl3pPr marL="693738" indent="220663">
                        <a:spcBef>
                          <a:spcPct val="20000"/>
                        </a:spcBef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3pPr>
                      <a:lvl4pPr marL="989013" indent="382588">
                        <a:spcBef>
                          <a:spcPct val="20000"/>
                        </a:spcBef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4pPr>
                      <a:lvl5pPr marL="1282700" indent="546100">
                        <a:spcBef>
                          <a:spcPct val="20000"/>
                        </a:spcBef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5pPr>
                      <a:lvl6pPr marL="17399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6pPr>
                      <a:lvl7pPr marL="21971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7pPr>
                      <a:lvl8pPr marL="26543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8pPr>
                      <a:lvl9pPr marL="31115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altLang="fr-F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urier" charset="0"/>
                          <a:cs typeface="Arial" pitchFamily="34" charset="0"/>
                        </a:rPr>
                        <a:t>umountall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1pPr>
                      <a:lvl2pPr marL="344488" indent="112713">
                        <a:spcBef>
                          <a:spcPct val="20000"/>
                        </a:spcBef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2pPr>
                      <a:lvl3pPr marL="693738" indent="220663">
                        <a:spcBef>
                          <a:spcPct val="20000"/>
                        </a:spcBef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3pPr>
                      <a:lvl4pPr marL="989013" indent="382588">
                        <a:spcBef>
                          <a:spcPct val="20000"/>
                        </a:spcBef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4pPr>
                      <a:lvl5pPr marL="1282700" indent="546100">
                        <a:spcBef>
                          <a:spcPct val="20000"/>
                        </a:spcBef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5pPr>
                      <a:lvl6pPr marL="17399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6pPr>
                      <a:lvl7pPr marL="21971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7pPr>
                      <a:lvl8pPr marL="26543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8pPr>
                      <a:lvl9pPr marL="31115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altLang="fr-F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charset="0"/>
                          <a:cs typeface="Arial" pitchFamily="34" charset="0"/>
                        </a:rPr>
                        <a:t>Démonte toutes les ressources locales et distantes non critiques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61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1pPr>
                      <a:lvl2pPr marL="344488" indent="112713">
                        <a:spcBef>
                          <a:spcPct val="20000"/>
                        </a:spcBef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2pPr>
                      <a:lvl3pPr marL="693738" indent="220663">
                        <a:spcBef>
                          <a:spcPct val="20000"/>
                        </a:spcBef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3pPr>
                      <a:lvl4pPr marL="989013" indent="382588">
                        <a:spcBef>
                          <a:spcPct val="20000"/>
                        </a:spcBef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4pPr>
                      <a:lvl5pPr marL="1282700" indent="546100">
                        <a:spcBef>
                          <a:spcPct val="20000"/>
                        </a:spcBef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5pPr>
                      <a:lvl6pPr marL="17399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6pPr>
                      <a:lvl7pPr marL="21971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7pPr>
                      <a:lvl8pPr marL="26543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8pPr>
                      <a:lvl9pPr marL="31115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altLang="fr-F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urier" charset="0"/>
                          <a:cs typeface="Arial" pitchFamily="34" charset="0"/>
                        </a:rPr>
                        <a:t>dfmounts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1pPr>
                      <a:lvl2pPr marL="344488" indent="112713">
                        <a:spcBef>
                          <a:spcPct val="20000"/>
                        </a:spcBef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2pPr>
                      <a:lvl3pPr marL="693738" indent="220663">
                        <a:spcBef>
                          <a:spcPct val="20000"/>
                        </a:spcBef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3pPr>
                      <a:lvl4pPr marL="989013" indent="382588">
                        <a:spcBef>
                          <a:spcPct val="20000"/>
                        </a:spcBef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4pPr>
                      <a:lvl5pPr marL="1282700" indent="546100">
                        <a:spcBef>
                          <a:spcPct val="20000"/>
                        </a:spcBef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5pPr>
                      <a:lvl6pPr marL="17399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6pPr>
                      <a:lvl7pPr marL="21971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7pPr>
                      <a:lvl8pPr marL="26543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8pPr>
                      <a:lvl9pPr marL="31115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altLang="fr-F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Affiche la liste des répertoires du serveur NFS actuellement en cours de montage.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2073170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07504" y="116632"/>
            <a:ext cx="9036496" cy="864096"/>
          </a:xfrm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83485" tIns="41742" rIns="83485" bIns="41742" numCol="1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altLang="fr-FR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NIS (Network Information System</a:t>
            </a:r>
            <a:r>
              <a:rPr lang="fr-FR" altLang="fr-FR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fr-FR" altLang="fr-FR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4978" name="Rectangle 2"/>
          <p:cNvSpPr>
            <a:spLocks noGrp="1" noChangeArrowheads="1"/>
          </p:cNvSpPr>
          <p:nvPr>
            <p:ph idx="1"/>
          </p:nvPr>
        </p:nvSpPr>
        <p:spPr>
          <a:xfrm>
            <a:off x="-108520" y="1196752"/>
            <a:ext cx="8892480" cy="2160240"/>
          </a:xfrm>
        </p:spPr>
        <p:txBody>
          <a:bodyPr>
            <a:normAutofit/>
          </a:bodyPr>
          <a:lstStyle/>
          <a:p>
            <a:pPr marL="114300" indent="0" algn="just">
              <a:buNone/>
            </a:pPr>
            <a:r>
              <a:rPr lang="fr-FR" altLang="fr-FR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NIS (Network Information System):</a:t>
            </a:r>
          </a:p>
          <a:p>
            <a:pPr algn="just"/>
            <a:r>
              <a:rPr lang="fr-FR" altLang="fr-FR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Introduit </a:t>
            </a:r>
            <a:r>
              <a:rPr lang="fr-FR" altLang="fr-FR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par SUN en 1985 (Yellow Pages (</a:t>
            </a:r>
            <a:r>
              <a:rPr lang="fr-FR" altLang="fr-FR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yp</a:t>
            </a:r>
            <a:r>
              <a:rPr lang="fr-FR" altLang="fr-FR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 à l’origine)</a:t>
            </a:r>
          </a:p>
          <a:p>
            <a:pPr algn="just"/>
            <a:r>
              <a:rPr lang="fr-FR" altLang="fr-FR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N’est </a:t>
            </a:r>
            <a:r>
              <a:rPr lang="fr-FR" altLang="fr-FR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pas un standard, mais est très largement utilisé</a:t>
            </a:r>
          </a:p>
          <a:p>
            <a:pPr algn="just"/>
            <a:r>
              <a:rPr lang="fr-FR" altLang="fr-FR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Une </a:t>
            </a:r>
            <a:r>
              <a:rPr lang="fr-FR" altLang="fr-FR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base de donnée distribuée qui permet le </a:t>
            </a:r>
            <a:r>
              <a:rPr lang="fr-FR" altLang="fr-FR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partage  d’informations </a:t>
            </a:r>
            <a:r>
              <a:rPr lang="fr-FR" altLang="fr-FR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système (login, mot de passe, . . . </a:t>
            </a:r>
            <a:r>
              <a:rPr lang="fr-FR" altLang="fr-FR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fr-FR" altLang="fr-FR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07166" y="3717032"/>
            <a:ext cx="8856984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altLang="fr-FR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Objectifs:</a:t>
            </a:r>
          </a:p>
          <a:p>
            <a:pPr marL="342900" indent="-342900" algn="justLow">
              <a:buFontTx/>
              <a:buChar char="-"/>
            </a:pPr>
            <a:endParaRPr lang="fr-FR" altLang="fr-FR" sz="28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Low">
              <a:buFontTx/>
              <a:buChar char="-"/>
            </a:pPr>
            <a:r>
              <a:rPr lang="fr-FR" alt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Simplifier </a:t>
            </a:r>
            <a:r>
              <a:rPr lang="fr-FR" alt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la gestion des comptes, des mots de passe et les</a:t>
            </a:r>
          </a:p>
          <a:p>
            <a:pPr algn="justLow"/>
            <a:r>
              <a:rPr lang="fr-FR" alt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tâches </a:t>
            </a:r>
            <a:r>
              <a:rPr lang="fr-FR" alt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d’administration dans le monde UNIX</a:t>
            </a:r>
          </a:p>
          <a:p>
            <a:pPr marL="342900" indent="-342900" algn="justLow">
              <a:buFontTx/>
              <a:buChar char="-"/>
            </a:pPr>
            <a:r>
              <a:rPr lang="fr-FR" alt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Il </a:t>
            </a:r>
            <a:r>
              <a:rPr lang="fr-FR" alt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suffit de créer un utilisateur sur le serveur NIS pour </a:t>
            </a:r>
            <a:r>
              <a:rPr lang="fr-FR" alt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que chaque </a:t>
            </a:r>
            <a:r>
              <a:rPr lang="fr-FR" alt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machine client NIS ait accès aux informations de </a:t>
            </a:r>
            <a:r>
              <a:rPr lang="fr-FR" alt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login de </a:t>
            </a:r>
            <a:r>
              <a:rPr lang="fr-FR" alt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cet utilisateur</a:t>
            </a:r>
          </a:p>
        </p:txBody>
      </p:sp>
    </p:spTree>
    <p:extLst>
      <p:ext uri="{BB962C8B-B14F-4D97-AF65-F5344CB8AC3E}">
        <p14:creationId xmlns:p14="http://schemas.microsoft.com/office/powerpoint/2010/main" val="2722887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0" y="-13997"/>
            <a:ext cx="9036496" cy="864096"/>
          </a:xfrm>
          <a:prstGeom prst="rect">
            <a:avLst/>
          </a:prstGeom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83485" tIns="41742" rIns="83485" bIns="41742" numCol="1" rtlCol="0" anchor="t" anchorCtr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500" kern="1200" cap="all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altLang="fr-FR" b="1" dirty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NFS (Network File System)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187624" y="947394"/>
            <a:ext cx="6912768" cy="682218"/>
          </a:xfrm>
          <a:prstGeom prst="rect">
            <a:avLst/>
          </a:prstGeom>
          <a:solidFill>
            <a:srgbClr val="7030A0"/>
          </a:solidFill>
          <a:ex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83485" tIns="41742" rIns="83485" bIns="41742" numCol="1" rtlCol="0" anchor="t" anchorCtr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500" kern="1200" cap="all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altLang="fr-FR" b="1" cap="none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 montage de fichier NFS</a:t>
            </a:r>
            <a:endParaRPr lang="en-GB" altLang="fr-FR" b="1" cap="none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23528" y="2136339"/>
            <a:ext cx="806489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 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serveur</a:t>
            </a:r>
            <a:b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∗ 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donne les droits 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d’accès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∗ 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répond 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aux 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requêtes 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 clients</a:t>
            </a:r>
            <a:b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 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client</a:t>
            </a:r>
            <a:b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∗ 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monte via le 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réseau 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 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systèmes 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fichiers dont elle a 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accès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∗ 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adresse ses 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requêtes 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 serveur (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lecture-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criture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b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fr-F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922132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0" y="-13997"/>
            <a:ext cx="9036496" cy="864096"/>
          </a:xfrm>
          <a:prstGeom prst="rect">
            <a:avLst/>
          </a:prstGeom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83485" tIns="41742" rIns="83485" bIns="41742" numCol="1" rtlCol="0" anchor="t" anchorCtr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500" kern="1200" cap="all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altLang="fr-FR" b="1" dirty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NFS (Network File System)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187624" y="850099"/>
            <a:ext cx="6912768" cy="682218"/>
          </a:xfrm>
          <a:prstGeom prst="rect">
            <a:avLst/>
          </a:prstGeom>
          <a:solidFill>
            <a:srgbClr val="7030A0"/>
          </a:solidFill>
          <a:ex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83485" tIns="41742" rIns="83485" bIns="41742" numCol="1" rtlCol="0" anchor="t" anchorCtr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500" kern="1200" cap="all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altLang="fr-FR" b="1" cap="none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 montage de fichier NFS</a:t>
            </a:r>
            <a:endParaRPr lang="en-GB" altLang="fr-FR" b="1" cap="none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7942" y="1412776"/>
            <a:ext cx="898605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fr-FR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côté </a:t>
            </a:r>
            <a:r>
              <a:rPr lang="fr-FR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serveur</a:t>
            </a:r>
          </a:p>
          <a:p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∗ le fichier “/etc/exports” contient les informations sur les 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systèmes exportés</a:t>
            </a: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∗ la commande </a:t>
            </a:r>
            <a:r>
              <a:rPr lang="fr-FR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exportfs</a:t>
            </a: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active l’exportation</a:t>
            </a:r>
          </a:p>
          <a:p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∗ le fichier “/etc/</a:t>
            </a:r>
            <a:r>
              <a:rPr lang="fr-FR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xtab</a:t>
            </a: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” contient la liste 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actualisée</a:t>
            </a: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∗ lancement du 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démon </a:t>
            </a:r>
            <a:r>
              <a:rPr lang="fr-FR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rpc.mountd</a:t>
            </a: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pour 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répondre </a:t>
            </a: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aux 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requetés </a:t>
            </a: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de montage 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(/</a:t>
            </a: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var/state/</a:t>
            </a:r>
            <a:r>
              <a:rPr lang="fr-FR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nfs</a:t>
            </a: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fr-FR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rmtab</a:t>
            </a: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∗ lancement du 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démon </a:t>
            </a:r>
            <a:r>
              <a:rPr lang="fr-FR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nfsd</a:t>
            </a: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pour 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répondre </a:t>
            </a: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aux 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accès </a:t>
            </a: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en 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lecture-écriture</a:t>
            </a: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fr-FR" sz="24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côté </a:t>
            </a:r>
            <a:r>
              <a:rPr lang="fr-FR" sz="24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client</a:t>
            </a:r>
          </a:p>
          <a:p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∗ 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requête </a:t>
            </a: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de montage avec la commande </a:t>
            </a:r>
            <a:r>
              <a:rPr lang="fr-FR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mount</a:t>
            </a: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&lt;= </a:t>
            </a:r>
            <a:r>
              <a:rPr lang="fr-FR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rpc.mountd</a:t>
            </a: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∗ gestion des fichiers actifs par le client “/etc/</a:t>
            </a:r>
            <a:r>
              <a:rPr lang="fr-FR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mtab</a:t>
            </a: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∗ 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requête d’accès lecture-</a:t>
            </a: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é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criture </a:t>
            </a: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(Block I/O Daemon (</a:t>
            </a:r>
            <a:r>
              <a:rPr lang="fr-FR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biod</a:t>
            </a: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))&lt;= </a:t>
            </a:r>
            <a:r>
              <a:rPr lang="fr-FR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rpc.nfsd</a:t>
            </a: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520550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0" y="-13997"/>
            <a:ext cx="9036496" cy="864096"/>
          </a:xfrm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83485" tIns="41742" rIns="83485" bIns="41742" numCol="1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altLang="fr-FR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NIS (Network Information System</a:t>
            </a:r>
            <a:r>
              <a:rPr lang="fr-FR" altLang="fr-FR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fr-FR" altLang="fr-FR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741512" y="3717032"/>
            <a:ext cx="7962900" cy="2984500"/>
          </a:xfrm>
          <a:prstGeom prst="rect">
            <a:avLst/>
          </a:prstGeom>
          <a:ln/>
        </p:spPr>
        <p:txBody>
          <a:bodyPr vert="horz" lIns="90000" tIns="46800" rIns="90000" bIns="4680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5025"/>
              </a:lnSpc>
              <a:spcBef>
                <a:spcPts val="688"/>
              </a:spcBef>
              <a:buSzPct val="26000"/>
              <a:buFont typeface="Times New Roman" pitchFamily="16" charset="0"/>
              <a:buBlip>
                <a:blip r:embed="rId2"/>
              </a:buBlip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fr-FR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en-GB" altLang="fr-FR" sz="28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gérer</a:t>
            </a:r>
            <a:r>
              <a:rPr lang="en-GB" altLang="fr-FR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les </a:t>
            </a:r>
            <a:r>
              <a:rPr lang="en-GB" altLang="fr-FR" sz="28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comptes</a:t>
            </a:r>
            <a:r>
              <a:rPr lang="en-GB" altLang="fr-FR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utilisateurs et </a:t>
            </a:r>
            <a:r>
              <a:rPr lang="en-GB" altLang="fr-FR" sz="28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groupes</a:t>
            </a:r>
            <a:r>
              <a:rPr lang="en-GB" altLang="fr-FR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GB" altLang="fr-FR" sz="28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plusieurs</a:t>
            </a:r>
            <a:r>
              <a:rPr lang="en-GB" altLang="fr-FR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fr-FR" sz="28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systèmes</a:t>
            </a:r>
            <a:r>
              <a:rPr lang="en-GB" altLang="fr-FR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à </a:t>
            </a:r>
            <a:r>
              <a:rPr lang="en-GB" altLang="fr-FR" sz="28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partir</a:t>
            </a:r>
            <a:r>
              <a:rPr lang="en-GB" altLang="fr-FR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d'un </a:t>
            </a:r>
            <a:r>
              <a:rPr lang="en-GB" altLang="fr-FR" sz="28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seul</a:t>
            </a:r>
            <a:r>
              <a:rPr lang="en-GB" altLang="fr-FR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poste</a:t>
            </a:r>
          </a:p>
          <a:p>
            <a:pPr>
              <a:lnSpc>
                <a:spcPct val="180000"/>
              </a:lnSpc>
              <a:spcBef>
                <a:spcPts val="688"/>
              </a:spcBef>
              <a:buSzPct val="26000"/>
              <a:buFont typeface="Times New Roman" pitchFamily="16" charset="0"/>
              <a:buBlip>
                <a:blip r:embed="rId2"/>
              </a:buBlip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fr-FR" sz="28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d'administrer</a:t>
            </a:r>
            <a:r>
              <a:rPr lang="en-GB" altLang="fr-FR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GB" altLang="fr-FR" sz="28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manière</a:t>
            </a:r>
            <a:r>
              <a:rPr lang="en-GB" altLang="fr-FR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fr-FR" sz="28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centralisée</a:t>
            </a:r>
            <a:r>
              <a:rPr lang="en-GB" altLang="fr-FR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un </a:t>
            </a:r>
            <a:r>
              <a:rPr lang="en-GB" altLang="fr-FR" sz="28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parc</a:t>
            </a:r>
            <a:r>
              <a:rPr lang="en-GB" altLang="fr-FR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fr-FR" sz="28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hétérogène</a:t>
            </a:r>
            <a:r>
              <a:rPr lang="en-GB" altLang="fr-FR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de machines</a:t>
            </a:r>
            <a:endParaRPr lang="en-GB" altLang="fr-FR" sz="28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-110954" y="1708845"/>
            <a:ext cx="9442450" cy="200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tabLst>
                <a:tab pos="741363" algn="l"/>
                <a:tab pos="1655763" algn="l"/>
                <a:tab pos="2570163" algn="l"/>
                <a:tab pos="3484563" algn="l"/>
                <a:tab pos="4398963" algn="l"/>
                <a:tab pos="5313363" algn="l"/>
                <a:tab pos="6227763" algn="l"/>
                <a:tab pos="7142163" algn="l"/>
                <a:tab pos="8056563" algn="l"/>
                <a:tab pos="8970963" algn="l"/>
                <a:tab pos="9885363" algn="l"/>
                <a:tab pos="10799763" algn="l"/>
              </a:tabLst>
              <a:defRPr sz="2400">
                <a:solidFill>
                  <a:schemeClr val="tx1"/>
                </a:solidFill>
                <a:latin typeface="Times New Roman" pitchFamily="16" charset="0"/>
              </a:defRPr>
            </a:lvl1pPr>
            <a:lvl2pPr marL="741363" indent="-284163">
              <a:tabLst>
                <a:tab pos="741363" algn="l"/>
                <a:tab pos="1655763" algn="l"/>
                <a:tab pos="2570163" algn="l"/>
                <a:tab pos="3484563" algn="l"/>
                <a:tab pos="4398963" algn="l"/>
                <a:tab pos="5313363" algn="l"/>
                <a:tab pos="6227763" algn="l"/>
                <a:tab pos="7142163" algn="l"/>
                <a:tab pos="8056563" algn="l"/>
                <a:tab pos="8970963" algn="l"/>
                <a:tab pos="9885363" algn="l"/>
                <a:tab pos="10799763" algn="l"/>
              </a:tabLst>
              <a:defRPr sz="2400">
                <a:solidFill>
                  <a:schemeClr val="tx1"/>
                </a:solidFill>
                <a:latin typeface="Times New Roman" pitchFamily="16" charset="0"/>
              </a:defRPr>
            </a:lvl2pPr>
            <a:lvl3pPr>
              <a:tabLst>
                <a:tab pos="741363" algn="l"/>
                <a:tab pos="1655763" algn="l"/>
                <a:tab pos="2570163" algn="l"/>
                <a:tab pos="3484563" algn="l"/>
                <a:tab pos="4398963" algn="l"/>
                <a:tab pos="5313363" algn="l"/>
                <a:tab pos="6227763" algn="l"/>
                <a:tab pos="7142163" algn="l"/>
                <a:tab pos="8056563" algn="l"/>
                <a:tab pos="8970963" algn="l"/>
                <a:tab pos="9885363" algn="l"/>
                <a:tab pos="10799763" algn="l"/>
              </a:tabLst>
              <a:defRPr sz="2400">
                <a:solidFill>
                  <a:schemeClr val="tx1"/>
                </a:solidFill>
                <a:latin typeface="Times New Roman" pitchFamily="16" charset="0"/>
              </a:defRPr>
            </a:lvl3pPr>
            <a:lvl4pPr>
              <a:tabLst>
                <a:tab pos="741363" algn="l"/>
                <a:tab pos="1655763" algn="l"/>
                <a:tab pos="2570163" algn="l"/>
                <a:tab pos="3484563" algn="l"/>
                <a:tab pos="4398963" algn="l"/>
                <a:tab pos="5313363" algn="l"/>
                <a:tab pos="6227763" algn="l"/>
                <a:tab pos="7142163" algn="l"/>
                <a:tab pos="8056563" algn="l"/>
                <a:tab pos="8970963" algn="l"/>
                <a:tab pos="9885363" algn="l"/>
                <a:tab pos="10799763" algn="l"/>
              </a:tabLst>
              <a:defRPr sz="2400">
                <a:solidFill>
                  <a:schemeClr val="tx1"/>
                </a:solidFill>
                <a:latin typeface="Times New Roman" pitchFamily="16" charset="0"/>
              </a:defRPr>
            </a:lvl4pPr>
            <a:lvl5pPr>
              <a:tabLst>
                <a:tab pos="741363" algn="l"/>
                <a:tab pos="1655763" algn="l"/>
                <a:tab pos="2570163" algn="l"/>
                <a:tab pos="3484563" algn="l"/>
                <a:tab pos="4398963" algn="l"/>
                <a:tab pos="5313363" algn="l"/>
                <a:tab pos="6227763" algn="l"/>
                <a:tab pos="7142163" algn="l"/>
                <a:tab pos="8056563" algn="l"/>
                <a:tab pos="8970963" algn="l"/>
                <a:tab pos="9885363" algn="l"/>
                <a:tab pos="10799763" algn="l"/>
              </a:tabLst>
              <a:defRPr sz="2400">
                <a:solidFill>
                  <a:schemeClr val="tx1"/>
                </a:solidFill>
                <a:latin typeface="Times New Roman" pitchFamily="16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741363" algn="l"/>
                <a:tab pos="1655763" algn="l"/>
                <a:tab pos="2570163" algn="l"/>
                <a:tab pos="3484563" algn="l"/>
                <a:tab pos="4398963" algn="l"/>
                <a:tab pos="5313363" algn="l"/>
                <a:tab pos="6227763" algn="l"/>
                <a:tab pos="7142163" algn="l"/>
                <a:tab pos="8056563" algn="l"/>
                <a:tab pos="8970963" algn="l"/>
                <a:tab pos="9885363" algn="l"/>
                <a:tab pos="10799763" algn="l"/>
              </a:tabLst>
              <a:defRPr sz="2400">
                <a:solidFill>
                  <a:schemeClr val="tx1"/>
                </a:solidFill>
                <a:latin typeface="Times New Roman" pitchFamily="16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741363" algn="l"/>
                <a:tab pos="1655763" algn="l"/>
                <a:tab pos="2570163" algn="l"/>
                <a:tab pos="3484563" algn="l"/>
                <a:tab pos="4398963" algn="l"/>
                <a:tab pos="5313363" algn="l"/>
                <a:tab pos="6227763" algn="l"/>
                <a:tab pos="7142163" algn="l"/>
                <a:tab pos="8056563" algn="l"/>
                <a:tab pos="8970963" algn="l"/>
                <a:tab pos="9885363" algn="l"/>
                <a:tab pos="10799763" algn="l"/>
              </a:tabLst>
              <a:defRPr sz="2400">
                <a:solidFill>
                  <a:schemeClr val="tx1"/>
                </a:solidFill>
                <a:latin typeface="Times New Roman" pitchFamily="16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741363" algn="l"/>
                <a:tab pos="1655763" algn="l"/>
                <a:tab pos="2570163" algn="l"/>
                <a:tab pos="3484563" algn="l"/>
                <a:tab pos="4398963" algn="l"/>
                <a:tab pos="5313363" algn="l"/>
                <a:tab pos="6227763" algn="l"/>
                <a:tab pos="7142163" algn="l"/>
                <a:tab pos="8056563" algn="l"/>
                <a:tab pos="8970963" algn="l"/>
                <a:tab pos="9885363" algn="l"/>
                <a:tab pos="10799763" algn="l"/>
              </a:tabLst>
              <a:defRPr sz="2400">
                <a:solidFill>
                  <a:schemeClr val="tx1"/>
                </a:solidFill>
                <a:latin typeface="Times New Roman" pitchFamily="16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741363" algn="l"/>
                <a:tab pos="1655763" algn="l"/>
                <a:tab pos="2570163" algn="l"/>
                <a:tab pos="3484563" algn="l"/>
                <a:tab pos="4398963" algn="l"/>
                <a:tab pos="5313363" algn="l"/>
                <a:tab pos="6227763" algn="l"/>
                <a:tab pos="7142163" algn="l"/>
                <a:tab pos="8056563" algn="l"/>
                <a:tab pos="8970963" algn="l"/>
                <a:tab pos="9885363" algn="l"/>
                <a:tab pos="10799763" algn="l"/>
              </a:tabLst>
              <a:defRPr sz="2400">
                <a:solidFill>
                  <a:schemeClr val="tx1"/>
                </a:solidFill>
                <a:latin typeface="Times New Roman" pitchFamily="16" charset="0"/>
              </a:defRPr>
            </a:lvl9pPr>
          </a:lstStyle>
          <a:p>
            <a:pPr lvl="1" eaLnBrk="1" hangingPunct="1">
              <a:lnSpc>
                <a:spcPts val="5025"/>
              </a:lnSpc>
              <a:spcBef>
                <a:spcPts val="688"/>
              </a:spcBef>
              <a:buClr>
                <a:srgbClr val="000000"/>
              </a:buClr>
              <a:buSzPct val="45000"/>
              <a:buFont typeface="Times New Roman" pitchFamily="16" charset="0"/>
              <a:buBlip>
                <a:blip r:embed="rId3"/>
              </a:buBlip>
            </a:pPr>
            <a:r>
              <a:rPr lang="en-GB" altLang="fr-FR" sz="2800" dirty="0">
                <a:latin typeface="Times New Roman" panose="02020603050405020304" pitchFamily="18" charset="0"/>
                <a:ea typeface="HG Mincho Light J" charset="0"/>
                <a:cs typeface="Times New Roman" panose="02020603050405020304" pitchFamily="18" charset="0"/>
              </a:rPr>
              <a:t>Service </a:t>
            </a:r>
            <a:r>
              <a:rPr lang="en-GB" altLang="fr-FR" sz="2800" dirty="0" err="1">
                <a:latin typeface="Times New Roman" panose="02020603050405020304" pitchFamily="18" charset="0"/>
                <a:ea typeface="HG Mincho Light J" charset="0"/>
                <a:cs typeface="Times New Roman" panose="02020603050405020304" pitchFamily="18" charset="0"/>
              </a:rPr>
              <a:t>réseau</a:t>
            </a:r>
            <a:r>
              <a:rPr lang="en-GB" altLang="fr-FR" sz="2800" dirty="0">
                <a:latin typeface="Times New Roman" panose="02020603050405020304" pitchFamily="18" charset="0"/>
                <a:ea typeface="HG Mincho Light J" charset="0"/>
                <a:cs typeface="Times New Roman" panose="02020603050405020304" pitchFamily="18" charset="0"/>
              </a:rPr>
              <a:t> en architecture client/</a:t>
            </a:r>
            <a:r>
              <a:rPr lang="en-GB" altLang="fr-FR" sz="2800" dirty="0" err="1">
                <a:latin typeface="Times New Roman" panose="02020603050405020304" pitchFamily="18" charset="0"/>
                <a:ea typeface="HG Mincho Light J" charset="0"/>
                <a:cs typeface="Times New Roman" panose="02020603050405020304" pitchFamily="18" charset="0"/>
              </a:rPr>
              <a:t>serveur</a:t>
            </a:r>
            <a:endParaRPr lang="en-GB" altLang="fr-FR" sz="2800" dirty="0">
              <a:latin typeface="Times New Roman" panose="02020603050405020304" pitchFamily="18" charset="0"/>
              <a:ea typeface="HG Mincho Light J" charset="0"/>
              <a:cs typeface="Times New Roman" panose="02020603050405020304" pitchFamily="18" charset="0"/>
            </a:endParaRPr>
          </a:p>
          <a:p>
            <a:pPr lvl="1" eaLnBrk="1" hangingPunct="1">
              <a:lnSpc>
                <a:spcPts val="5025"/>
              </a:lnSpc>
              <a:spcBef>
                <a:spcPts val="688"/>
              </a:spcBef>
              <a:buClr>
                <a:srgbClr val="000000"/>
              </a:buClr>
              <a:buSzPct val="45000"/>
              <a:buFont typeface="Times New Roman" pitchFamily="16" charset="0"/>
              <a:buBlip>
                <a:blip r:embed="rId3"/>
              </a:buBlip>
            </a:pPr>
            <a:r>
              <a:rPr lang="en-GB" altLang="fr-FR" sz="2800" dirty="0">
                <a:latin typeface="Times New Roman" panose="02020603050405020304" pitchFamily="18" charset="0"/>
                <a:ea typeface="HG Mincho Light J" charset="0"/>
                <a:cs typeface="Times New Roman" panose="02020603050405020304" pitchFamily="18" charset="0"/>
              </a:rPr>
              <a:t>Administration </a:t>
            </a:r>
            <a:r>
              <a:rPr lang="en-GB" altLang="fr-FR" sz="2800" dirty="0" err="1">
                <a:latin typeface="Times New Roman" panose="02020603050405020304" pitchFamily="18" charset="0"/>
                <a:ea typeface="HG Mincho Light J" charset="0"/>
                <a:cs typeface="Times New Roman" panose="02020603050405020304" pitchFamily="18" charset="0"/>
              </a:rPr>
              <a:t>centralisée</a:t>
            </a:r>
            <a:r>
              <a:rPr lang="en-GB" altLang="fr-FR" sz="2800" dirty="0">
                <a:latin typeface="Times New Roman" panose="02020603050405020304" pitchFamily="18" charset="0"/>
                <a:ea typeface="HG Mincho Light J" charset="0"/>
                <a:cs typeface="Times New Roman" panose="02020603050405020304" pitchFamily="18" charset="0"/>
              </a:rPr>
              <a:t> de base de </a:t>
            </a:r>
            <a:r>
              <a:rPr lang="en-GB" altLang="fr-FR" sz="2800" dirty="0" err="1">
                <a:latin typeface="Times New Roman" panose="02020603050405020304" pitchFamily="18" charset="0"/>
                <a:ea typeface="HG Mincho Light J" charset="0"/>
                <a:cs typeface="Times New Roman" panose="02020603050405020304" pitchFamily="18" charset="0"/>
              </a:rPr>
              <a:t>données</a:t>
            </a:r>
            <a:r>
              <a:rPr lang="en-GB" altLang="fr-FR" sz="2800" dirty="0">
                <a:latin typeface="Times New Roman" panose="02020603050405020304" pitchFamily="18" charset="0"/>
                <a:ea typeface="HG Mincho Light J" charset="0"/>
                <a:cs typeface="Times New Roman" panose="02020603050405020304" pitchFamily="18" charset="0"/>
              </a:rPr>
              <a:t> de configuration qui </a:t>
            </a:r>
            <a:r>
              <a:rPr lang="en-GB" altLang="fr-FR" sz="2800" dirty="0" err="1">
                <a:latin typeface="Times New Roman" panose="02020603050405020304" pitchFamily="18" charset="0"/>
                <a:ea typeface="HG Mincho Light J" charset="0"/>
                <a:cs typeface="Times New Roman" panose="02020603050405020304" pitchFamily="18" charset="0"/>
              </a:rPr>
              <a:t>permettent</a:t>
            </a:r>
            <a:r>
              <a:rPr lang="en-GB" altLang="fr-FR" sz="2800" dirty="0">
                <a:latin typeface="Times New Roman" panose="02020603050405020304" pitchFamily="18" charset="0"/>
                <a:ea typeface="HG Mincho Light J" charset="0"/>
                <a:cs typeface="Times New Roman" panose="02020603050405020304" pitchFamily="18" charset="0"/>
              </a:rPr>
              <a:t> :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2339752" y="946583"/>
            <a:ext cx="4896544" cy="610209"/>
          </a:xfrm>
          <a:prstGeom prst="rect">
            <a:avLst/>
          </a:prstGeom>
          <a:ex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83485" tIns="41742" rIns="83485" bIns="41742" numCol="1" rtlCol="0" anchor="t" anchorCtr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500" kern="1200" cap="all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altLang="fr-FR" cap="none" dirty="0" smtClean="0">
                <a:solidFill>
                  <a:schemeClr val="bg1"/>
                </a:solidFill>
                <a:latin typeface="Avantgarde" pitchFamily="32" charset="0"/>
              </a:rPr>
              <a:t>Présentation</a:t>
            </a:r>
            <a:endParaRPr lang="fr-FR" altLang="fr-FR" b="1" cap="none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7810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0" y="-13997"/>
            <a:ext cx="9036496" cy="864096"/>
          </a:xfrm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83485" tIns="41742" rIns="83485" bIns="41742" numCol="1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altLang="fr-FR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NIS (Network Information System</a:t>
            </a:r>
            <a:r>
              <a:rPr lang="fr-FR" altLang="fr-FR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fr-FR" altLang="fr-FR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2339752" y="946583"/>
            <a:ext cx="4896544" cy="610209"/>
          </a:xfrm>
          <a:prstGeom prst="rect">
            <a:avLst/>
          </a:prstGeom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83485" tIns="41742" rIns="83485" bIns="41742" numCol="1" rtlCol="0" anchor="t" anchorCtr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500" kern="1200" cap="all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altLang="fr-FR" cap="none" dirty="0" err="1">
                <a:solidFill>
                  <a:schemeClr val="bg1"/>
                </a:solidFill>
                <a:latin typeface="Avantgarde" pitchFamily="32" charset="0"/>
              </a:rPr>
              <a:t>Fonctionnement</a:t>
            </a:r>
            <a:endParaRPr lang="fr-FR" altLang="fr-FR" b="1" cap="none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1628507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NIS maintient une base de donnée au format DBM sur un 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domaine NIS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fr-F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132856"/>
            <a:ext cx="7719764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227856" y="4718822"/>
            <a:ext cx="520824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 moins un serveur NIS par 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réseau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Possibilité 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d’en avoir Plusieurs : soit un par domaine NIS 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soit serveurs 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coopératifs (un maître et des esclaves)</a:t>
            </a:r>
            <a:b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fr-F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Résultat de recherche d'images pour &quot;RÉSEAUX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509120"/>
            <a:ext cx="3923928" cy="2348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8533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0" y="-13997"/>
            <a:ext cx="9036496" cy="864096"/>
          </a:xfrm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83485" tIns="41742" rIns="83485" bIns="41742" numCol="1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altLang="fr-FR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NIS (Network Information System</a:t>
            </a:r>
            <a:r>
              <a:rPr lang="fr-FR" altLang="fr-FR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fr-FR" altLang="fr-FR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2339752" y="946583"/>
            <a:ext cx="4896544" cy="610209"/>
          </a:xfrm>
          <a:prstGeom prst="rect">
            <a:avLst/>
          </a:prstGeom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83485" tIns="41742" rIns="83485" bIns="41742" numCol="1" rtlCol="0" anchor="t" anchorCtr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500" kern="1200" cap="all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altLang="fr-FR" cap="none" dirty="0" smtClean="0">
                <a:solidFill>
                  <a:schemeClr val="bg1"/>
                </a:solidFill>
                <a:latin typeface="Avantgarde" pitchFamily="32" charset="0"/>
              </a:rPr>
              <a:t>Les </a:t>
            </a:r>
            <a:r>
              <a:rPr lang="en-GB" altLang="fr-FR" cap="none" dirty="0">
                <a:solidFill>
                  <a:schemeClr val="bg1"/>
                </a:solidFill>
                <a:latin typeface="Avantgarde" pitchFamily="32" charset="0"/>
              </a:rPr>
              <a:t>maps</a:t>
            </a:r>
            <a:endParaRPr lang="fr-FR" altLang="fr-FR" b="1" cap="none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405" y="1772816"/>
            <a:ext cx="828092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ypcat</a:t>
            </a:r>
            <a:r>
              <a:rPr lang="fr-F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ethers</a:t>
            </a:r>
            <a:r>
              <a:rPr lang="fr-F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fr-F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08:00:20:21:a2:02 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Hafs.maboite.dz</a:t>
            </a:r>
            <a:r>
              <a:rPr lang="fr-F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fr-F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00:02:a5:fc:cf:e7 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toufik.maboite.dz</a:t>
            </a:r>
            <a:r>
              <a:rPr lang="fr-F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fr-F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00:b0:d0:15:26:2d telecom.maboite.dz</a:t>
            </a:r>
            <a:r>
              <a:rPr lang="fr-F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fr-F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00:02:a5:a9:8f:95 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master.maboite.dz</a:t>
            </a:r>
            <a:r>
              <a:rPr lang="fr-F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fr-F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00:80:c8:4c:90:f1 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scully.maboite.dz</a:t>
            </a:r>
            <a:r>
              <a:rPr lang="fr-F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fr-F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br>
              <a:rPr lang="fr-F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ypcat</a:t>
            </a:r>
            <a:r>
              <a:rPr lang="fr-F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passwd</a:t>
            </a:r>
            <a:r>
              <a:rPr lang="fr-F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hafs:ErkrA6BpYm1OU:32817:129:</a:t>
            </a:r>
          </a:p>
          <a:p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hafs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KP</a:t>
            </a:r>
            <a:r>
              <a:rPr lang="fr-F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:/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users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maia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hafs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:/</a:t>
            </a:r>
            <a:r>
              <a:rPr lang="fr-F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bin/tcsh</a:t>
            </a:r>
            <a:br>
              <a:rPr lang="fr-F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Image associé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772816"/>
            <a:ext cx="3491880" cy="5085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297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0" y="-13997"/>
            <a:ext cx="9036496" cy="864096"/>
          </a:xfrm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83485" tIns="41742" rIns="83485" bIns="41742" numCol="1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altLang="fr-FR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NIS (Network Information System</a:t>
            </a:r>
            <a:r>
              <a:rPr lang="fr-FR" altLang="fr-FR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fr-FR" altLang="fr-FR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2339752" y="946583"/>
            <a:ext cx="4896544" cy="610209"/>
          </a:xfrm>
          <a:prstGeom prst="rect">
            <a:avLst/>
          </a:prstGeom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83485" tIns="41742" rIns="83485" bIns="41742" numCol="1" rtlCol="0" anchor="t" anchorCtr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500" kern="1200" cap="all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altLang="fr-FR" cap="none" dirty="0" smtClean="0">
                <a:solidFill>
                  <a:schemeClr val="bg1"/>
                </a:solidFill>
                <a:latin typeface="Avantgarde" pitchFamily="32" charset="0"/>
              </a:rPr>
              <a:t>Les </a:t>
            </a:r>
            <a:r>
              <a:rPr lang="en-GB" altLang="fr-FR" cap="none" dirty="0">
                <a:solidFill>
                  <a:schemeClr val="bg1"/>
                </a:solidFill>
                <a:latin typeface="Avantgarde" pitchFamily="32" charset="0"/>
              </a:rPr>
              <a:t>maps</a:t>
            </a:r>
            <a:endParaRPr lang="fr-FR" altLang="fr-FR" b="1" cap="none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40025" y="1556792"/>
            <a:ext cx="878497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 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général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hosts 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Liste de 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machines         </a:t>
            </a:r>
          </a:p>
          <a:p>
            <a:pPr marL="892175" indent="-271463">
              <a:buFont typeface="Arial" panose="020B0604020202020204" pitchFamily="34" charset="0"/>
              <a:buChar char="•"/>
            </a:pP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IP </a:t>
            </a:r>
            <a:r>
              <a:rPr lang="fr-F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nom_long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nom_court</a:t>
            </a:r>
            <a:endParaRPr lang="fr-F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fr-F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aliases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: Liste de publipostage</a:t>
            </a:r>
          </a:p>
          <a:p>
            <a:pPr marL="895350" indent="-285750" defTabSz="1165225">
              <a:buFont typeface="Arial" panose="020B0604020202020204" pitchFamily="34" charset="0"/>
              <a:buChar char="•"/>
            </a:pP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Format dépend du logiciel de 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court</a:t>
            </a:r>
          </a:p>
          <a:p>
            <a:pPr defTabSz="1165225"/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fr-F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passwd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: Liste d’informations utilisateurs</a:t>
            </a:r>
          </a:p>
          <a:p>
            <a:pPr marL="446088" indent="-282575" defTabSz="1165225">
              <a:buFont typeface="Arial" panose="020B0604020202020204" pitchFamily="34" charset="0"/>
              <a:buChar char="•"/>
            </a:pPr>
            <a:r>
              <a:rPr lang="fr-F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login:mot_de_passe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446088" indent="-282575" defTabSz="1165225">
              <a:buFont typeface="Arial" panose="020B0604020202020204" pitchFamily="34" charset="0"/>
              <a:buChar char="•"/>
            </a:pPr>
            <a:r>
              <a:rPr lang="fr-F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UID:GID:nom_complet:home_directory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446088" indent="-282575" defTabSz="1165225">
              <a:buFont typeface="Arial" panose="020B0604020202020204" pitchFamily="34" charset="0"/>
              <a:buChar char="•"/>
            </a:pP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Shell login : identifiant UNIX</a:t>
            </a:r>
            <a:b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mot_de_passe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: sous forme </a:t>
            </a:r>
            <a:r>
              <a:rPr lang="fr-F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criptée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UID,GID : Numéros d’utilisateur et de groupe</a:t>
            </a:r>
            <a:b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nom_complet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: ex « Hafs Toufik »</a:t>
            </a:r>
            <a:b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home_directory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: chemin UNIX du répertoire personnel</a:t>
            </a:r>
            <a:b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shell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: chemin UNIX du </a:t>
            </a:r>
            <a:r>
              <a:rPr lang="fr-F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shell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utilisé par défaut</a:t>
            </a:r>
            <a:endParaRPr lang="fr-F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Résultat de recherche d'images pour &quot;RÉSEAUX&quot;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87" b="12344"/>
          <a:stretch/>
        </p:blipFill>
        <p:spPr bwMode="auto">
          <a:xfrm>
            <a:off x="5868143" y="1574103"/>
            <a:ext cx="3223895" cy="3698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1182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0" y="-13997"/>
            <a:ext cx="9036496" cy="864096"/>
          </a:xfrm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83485" tIns="41742" rIns="83485" bIns="41742" numCol="1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altLang="fr-FR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NIS (Network Information System</a:t>
            </a:r>
            <a:r>
              <a:rPr lang="fr-FR" altLang="fr-FR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fr-FR" altLang="fr-FR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2339752" y="946583"/>
            <a:ext cx="4896544" cy="610209"/>
          </a:xfrm>
          <a:prstGeom prst="rect">
            <a:avLst/>
          </a:prstGeom>
          <a:extLst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83485" tIns="41742" rIns="83485" bIns="41742" numCol="1" rtlCol="0" anchor="t" anchorCtr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500" kern="1200" cap="all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altLang="fr-FR" cap="none" dirty="0" err="1" smtClean="0">
                <a:solidFill>
                  <a:schemeClr val="bg1"/>
                </a:solidFill>
                <a:latin typeface="Avantgarde" pitchFamily="32" charset="0"/>
              </a:rPr>
              <a:t>Commandes</a:t>
            </a:r>
            <a:endParaRPr lang="fr-FR" altLang="fr-FR" b="1" cap="none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79512" y="1583702"/>
            <a:ext cx="8964488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Un </a:t>
            </a:r>
            <a:r>
              <a:rPr lang="fr-FR" sz="2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serveur NIS esclave doit faire tourner </a:t>
            </a:r>
            <a:r>
              <a:rPr lang="fr-FR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ypserv</a:t>
            </a:r>
            <a:r>
              <a:rPr lang="fr-FR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pour répondre aux requêtes de ses clients </a:t>
            </a:r>
            <a:r>
              <a:rPr lang="fr-FR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NIS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ypbind</a:t>
            </a:r>
            <a:r>
              <a:rPr lang="fr-FR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s’il est lui-même un client NIS (n’est pas obligatoire)</a:t>
            </a:r>
            <a:br>
              <a:rPr lang="fr-FR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Un </a:t>
            </a:r>
            <a:r>
              <a:rPr lang="fr-FR" sz="2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serveur NIS maître doit faire tourner </a:t>
            </a:r>
            <a:r>
              <a:rPr lang="fr-FR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ypserv</a:t>
            </a:r>
            <a:r>
              <a:rPr lang="fr-FR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pour répondre aux requêtes de ses clients </a:t>
            </a:r>
            <a:r>
              <a:rPr lang="fr-FR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NIS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ypbind</a:t>
            </a:r>
            <a:r>
              <a:rPr lang="fr-FR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s’il est lui-même un client NIS (n’est pas obligatoire</a:t>
            </a:r>
            <a:r>
              <a:rPr lang="fr-FR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ypxfrd</a:t>
            </a:r>
            <a:r>
              <a:rPr lang="fr-FR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pour répondre aux demandes de mise à jour des </a:t>
            </a:r>
            <a:r>
              <a:rPr lang="fr-FR" sz="24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maps</a:t>
            </a:r>
            <a:r>
              <a:rPr lang="fr-FR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fr-FR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la part des serveurs </a:t>
            </a:r>
            <a:r>
              <a:rPr lang="fr-FR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esclaves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rpc.yppasswd</a:t>
            </a:r>
            <a:r>
              <a:rPr lang="fr-FR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pour assurer les demandes </a:t>
            </a:r>
            <a:r>
              <a:rPr lang="fr-FR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de </a:t>
            </a:r>
            <a:r>
              <a:rPr lang="fr-FR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changement </a:t>
            </a:r>
            <a:r>
              <a:rPr lang="fr-FR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de mot </a:t>
            </a:r>
            <a:r>
              <a:rPr lang="fr-FR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de passe </a:t>
            </a:r>
            <a:endParaRPr lang="fr-FR" sz="2400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(</a:t>
            </a:r>
            <a:r>
              <a:rPr lang="fr-FR" sz="24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passwd</a:t>
            </a:r>
            <a:r>
              <a:rPr lang="fr-FR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fr-FR" sz="1000" dirty="0">
                <a:solidFill>
                  <a:srgbClr val="006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fr-FR" sz="1000" dirty="0">
                <a:solidFill>
                  <a:srgbClr val="006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Image associé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52"/>
          <a:stretch/>
        </p:blipFill>
        <p:spPr bwMode="auto">
          <a:xfrm>
            <a:off x="5606685" y="4437112"/>
            <a:ext cx="3540426" cy="2411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8730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79512" y="1844824"/>
            <a:ext cx="7992888" cy="3760235"/>
          </a:xfrm>
          <a:ln/>
        </p:spPr>
        <p:txBody>
          <a:bodyPr>
            <a:noAutofit/>
          </a:bodyPr>
          <a:lstStyle/>
          <a:p>
            <a:pPr>
              <a:lnSpc>
                <a:spcPct val="97000"/>
              </a:lnSpc>
              <a:spcBef>
                <a:spcPts val="2684"/>
              </a:spcBef>
              <a:spcAft>
                <a:spcPts val="1984"/>
              </a:spcAft>
              <a:buFont typeface="Times New Roman" pitchFamily="16" charset="0"/>
              <a:buAutoNum type="arabicPlain"/>
              <a:tabLst>
                <a:tab pos="798772" algn="l"/>
                <a:tab pos="1600327" algn="l"/>
                <a:tab pos="2401883" algn="l"/>
                <a:tab pos="3203438" algn="l"/>
                <a:tab pos="4004994" algn="l"/>
                <a:tab pos="4806549" algn="l"/>
                <a:tab pos="5608104" algn="l"/>
                <a:tab pos="6409660" algn="l"/>
                <a:tab pos="7211215" algn="l"/>
                <a:tab pos="8012770" algn="l"/>
                <a:tab pos="8814326" algn="l"/>
              </a:tabLst>
            </a:pPr>
            <a:r>
              <a:rPr lang="en-GB" altLang="fr-FR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Installation des </a:t>
            </a:r>
            <a:r>
              <a:rPr lang="en-GB" altLang="fr-FR" sz="32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paquetages</a:t>
            </a:r>
            <a:r>
              <a:rPr lang="en-GB" altLang="fr-FR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 service NIS</a:t>
            </a:r>
          </a:p>
          <a:p>
            <a:pPr>
              <a:lnSpc>
                <a:spcPct val="103000"/>
              </a:lnSpc>
              <a:spcBef>
                <a:spcPts val="2684"/>
              </a:spcBef>
              <a:spcAft>
                <a:spcPts val="1984"/>
              </a:spcAft>
              <a:buFont typeface="Times New Roman" pitchFamily="16" charset="0"/>
              <a:buAutoNum type="arabicPlain"/>
              <a:tabLst>
                <a:tab pos="798772" algn="l"/>
                <a:tab pos="1600327" algn="l"/>
                <a:tab pos="2401883" algn="l"/>
                <a:tab pos="3203438" algn="l"/>
                <a:tab pos="4004994" algn="l"/>
                <a:tab pos="4806549" algn="l"/>
                <a:tab pos="5608104" algn="l"/>
                <a:tab pos="6409660" algn="l"/>
                <a:tab pos="7211215" algn="l"/>
                <a:tab pos="8012770" algn="l"/>
                <a:tab pos="8814326" algn="l"/>
              </a:tabLst>
            </a:pPr>
            <a:r>
              <a:rPr lang="en-GB" altLang="fr-FR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Définition du nom de </a:t>
            </a:r>
            <a:r>
              <a:rPr lang="en-GB" altLang="fr-FR" sz="32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domaine</a:t>
            </a:r>
            <a:endParaRPr lang="en-GB" altLang="fr-FR" sz="32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3000"/>
              </a:lnSpc>
              <a:spcBef>
                <a:spcPts val="2684"/>
              </a:spcBef>
              <a:spcAft>
                <a:spcPts val="1984"/>
              </a:spcAft>
              <a:buFont typeface="Times New Roman" pitchFamily="16" charset="0"/>
              <a:buAutoNum type="arabicPlain"/>
              <a:tabLst>
                <a:tab pos="798772" algn="l"/>
                <a:tab pos="1600327" algn="l"/>
                <a:tab pos="2401883" algn="l"/>
                <a:tab pos="3203438" algn="l"/>
                <a:tab pos="4004994" algn="l"/>
                <a:tab pos="4806549" algn="l"/>
                <a:tab pos="5608104" algn="l"/>
                <a:tab pos="6409660" algn="l"/>
                <a:tab pos="7211215" algn="l"/>
                <a:tab pos="8012770" algn="l"/>
                <a:tab pos="8814326" algn="l"/>
              </a:tabLst>
            </a:pPr>
            <a:r>
              <a:rPr lang="en-GB" altLang="fr-FR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fr-FR" sz="32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Création</a:t>
            </a:r>
            <a:r>
              <a:rPr lang="en-GB" altLang="fr-FR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des maps</a:t>
            </a:r>
          </a:p>
          <a:p>
            <a:pPr>
              <a:lnSpc>
                <a:spcPct val="103000"/>
              </a:lnSpc>
              <a:spcBef>
                <a:spcPts val="2684"/>
              </a:spcBef>
              <a:spcAft>
                <a:spcPts val="1984"/>
              </a:spcAft>
              <a:buFont typeface="Times New Roman" pitchFamily="16" charset="0"/>
              <a:buAutoNum type="arabicPlain"/>
              <a:tabLst>
                <a:tab pos="798772" algn="l"/>
                <a:tab pos="1600327" algn="l"/>
                <a:tab pos="2401883" algn="l"/>
                <a:tab pos="3203438" algn="l"/>
                <a:tab pos="4004994" algn="l"/>
                <a:tab pos="4806549" algn="l"/>
                <a:tab pos="5608104" algn="l"/>
                <a:tab pos="6409660" algn="l"/>
                <a:tab pos="7211215" algn="l"/>
                <a:tab pos="8012770" algn="l"/>
                <a:tab pos="8814326" algn="l"/>
              </a:tabLst>
            </a:pPr>
            <a:r>
              <a:rPr lang="en-GB" altLang="fr-FR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fr-FR" sz="32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Démarrage</a:t>
            </a:r>
            <a:r>
              <a:rPr lang="en-GB" altLang="fr-FR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et </a:t>
            </a:r>
            <a:r>
              <a:rPr lang="en-GB" altLang="fr-FR" sz="32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arrêt</a:t>
            </a:r>
            <a:r>
              <a:rPr lang="en-GB" altLang="fr-FR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GB" altLang="fr-FR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du </a:t>
            </a:r>
            <a:r>
              <a:rPr lang="en-GB" altLang="fr-FR" sz="32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serveur</a:t>
            </a:r>
            <a:r>
              <a:rPr lang="en-GB" altLang="fr-FR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NIS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0" y="-13997"/>
            <a:ext cx="9036496" cy="864096"/>
          </a:xfrm>
          <a:prstGeom prst="rect">
            <a:avLst/>
          </a:prstGeom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83485" tIns="41742" rIns="83485" bIns="41742" numCol="1" rtlCol="0" anchor="t" anchorCtr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500" kern="1200" cap="all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altLang="fr-FR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NIS (Network Information System)</a:t>
            </a:r>
            <a:endParaRPr lang="fr-FR" altLang="fr-FR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205880" y="946583"/>
            <a:ext cx="6624736" cy="682218"/>
          </a:xfrm>
          <a:prstGeom prst="rect">
            <a:avLst/>
          </a:prstGeom>
          <a:ex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83485" tIns="41742" rIns="83485" bIns="41742" numCol="1" rtlCol="0" anchor="t" anchorCtr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500" kern="1200" cap="all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altLang="fr-FR" b="1" cap="none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Installation </a:t>
            </a:r>
            <a:r>
              <a:rPr lang="en-GB" altLang="fr-FR" b="1" cap="none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SERVEUR </a:t>
            </a:r>
            <a:r>
              <a:rPr lang="en-GB" altLang="fr-FR" b="1" cap="none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MAITRE</a:t>
            </a:r>
            <a:endParaRPr lang="fr-FR" altLang="fr-FR" b="1" cap="none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Résultat de recherche d'images pour &quot;RÉSEAUX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501008"/>
            <a:ext cx="4860032" cy="3356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025252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Urbain">
  <a:themeElements>
    <a:clrScheme name="Urbai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i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Urbai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Exécutif">
  <a:themeElements>
    <a:clrScheme name="Exécutif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écutif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écutif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Apothicaire">
  <a:themeElements>
    <a:clrScheme name="Apothicaire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othicaire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icaire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39320</TotalTime>
  <Words>1761</Words>
  <Application>Microsoft Office PowerPoint</Application>
  <PresentationFormat>Affichage à l'écran (4:3)</PresentationFormat>
  <Paragraphs>291</Paragraphs>
  <Slides>31</Slides>
  <Notes>23</Notes>
  <HiddenSlides>0</HiddenSlides>
  <MMClips>0</MMClips>
  <ScaleCrop>false</ScaleCrop>
  <HeadingPairs>
    <vt:vector size="4" baseType="variant">
      <vt:variant>
        <vt:lpstr>Thème</vt:lpstr>
      </vt:variant>
      <vt:variant>
        <vt:i4>3</vt:i4>
      </vt:variant>
      <vt:variant>
        <vt:lpstr>Titres des diapositives</vt:lpstr>
      </vt:variant>
      <vt:variant>
        <vt:i4>31</vt:i4>
      </vt:variant>
    </vt:vector>
  </HeadingPairs>
  <TitlesOfParts>
    <vt:vector size="34" baseType="lpstr">
      <vt:lpstr>Urbain</vt:lpstr>
      <vt:lpstr>Exécutif</vt:lpstr>
      <vt:lpstr>Apothicaire</vt:lpstr>
      <vt:lpstr>Présentation PowerPoint</vt:lpstr>
      <vt:lpstr>PLAN</vt:lpstr>
      <vt:lpstr>NIS (Network Information System)</vt:lpstr>
      <vt:lpstr>NIS (Network Information System)</vt:lpstr>
      <vt:lpstr>NIS (Network Information System)</vt:lpstr>
      <vt:lpstr>NIS (Network Information System)</vt:lpstr>
      <vt:lpstr>NIS (Network Information System)</vt:lpstr>
      <vt:lpstr>NIS (Network Information System)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Toufik</dc:creator>
  <cp:lastModifiedBy>Toufik</cp:lastModifiedBy>
  <cp:revision>151</cp:revision>
  <dcterms:created xsi:type="dcterms:W3CDTF">2017-02-14T18:50:07Z</dcterms:created>
  <dcterms:modified xsi:type="dcterms:W3CDTF">2017-04-29T20:05:42Z</dcterms:modified>
</cp:coreProperties>
</file>