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79" r:id="rId11"/>
    <p:sldId id="265" r:id="rId12"/>
    <p:sldId id="267" r:id="rId13"/>
    <p:sldId id="268" r:id="rId14"/>
    <p:sldId id="269" r:id="rId15"/>
    <p:sldId id="280" r:id="rId16"/>
    <p:sldId id="270" r:id="rId17"/>
    <p:sldId id="277" r:id="rId18"/>
    <p:sldId id="272" r:id="rId19"/>
    <p:sldId id="273" r:id="rId20"/>
    <p:sldId id="274" r:id="rId21"/>
    <p:sldId id="275" r:id="rId22"/>
    <p:sldId id="278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6629D4-4247-4876-B203-5FE12D380617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9F85B3-A0FC-46F9-8EC4-CC9F2F116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29D4-4247-4876-B203-5FE12D380617}" type="datetimeFigureOut">
              <a:rPr lang="fr-FR" smtClean="0">
                <a:solidFill>
                  <a:srgbClr val="B13F9A"/>
                </a:solidFill>
              </a:rPr>
              <a:pPr/>
              <a:t>07/04/2020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B13F9A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59F85B3-A0FC-46F9-8EC4-CC9F2F116727}" type="slidenum">
              <a:rPr lang="fr-FR" smtClean="0">
                <a:solidFill>
                  <a:srgbClr val="B13F9A"/>
                </a:solidFill>
              </a:rPr>
              <a:pPr/>
              <a:t>‹N°›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29D4-4247-4876-B203-5FE12D380617}" type="datetimeFigureOut">
              <a:rPr lang="fr-FR" smtClean="0">
                <a:solidFill>
                  <a:srgbClr val="B13F9A"/>
                </a:solidFill>
              </a:rPr>
              <a:pPr/>
              <a:t>07/04/2020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59F85B3-A0FC-46F9-8EC4-CC9F2F116727}" type="slidenum">
              <a:rPr lang="fr-FR" smtClean="0">
                <a:solidFill>
                  <a:srgbClr val="B13F9A"/>
                </a:solidFill>
              </a:rPr>
              <a:pPr/>
              <a:t>‹N°›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srgbClr val="B13F9A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6629D4-4247-4876-B203-5FE12D380617}" type="datetimeFigureOut">
              <a:rPr lang="fr-FR" smtClean="0">
                <a:solidFill>
                  <a:srgbClr val="B13F9A"/>
                </a:solidFill>
              </a:rPr>
              <a:pPr/>
              <a:t>07/04/2020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59F85B3-A0FC-46F9-8EC4-CC9F2F116727}" type="slidenum">
              <a:rPr lang="fr-FR" smtClean="0">
                <a:solidFill>
                  <a:srgbClr val="B13F9A"/>
                </a:solidFill>
              </a:rPr>
              <a:pPr/>
              <a:t>‹N°›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6629D4-4247-4876-B203-5FE12D380617}" type="datetimeFigureOut">
              <a:rPr lang="fr-FR" smtClean="0">
                <a:solidFill>
                  <a:srgbClr val="B13F9A"/>
                </a:solidFill>
              </a:rPr>
              <a:pPr/>
              <a:t>07/04/2020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59F85B3-A0FC-46F9-8EC4-CC9F2F116727}" type="slidenum">
              <a:rPr lang="fr-FR" smtClean="0">
                <a:solidFill>
                  <a:srgbClr val="B13F9A"/>
                </a:solidFill>
              </a:rPr>
              <a:pPr/>
              <a:t>‹N°›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>
              <a:solidFill>
                <a:srgbClr val="B13F9A"/>
              </a:solidFill>
            </a:endParaRP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29D4-4247-4876-B203-5FE12D380617}" type="datetimeFigureOut">
              <a:rPr lang="fr-FR" smtClean="0">
                <a:solidFill>
                  <a:srgbClr val="B13F9A"/>
                </a:solidFill>
              </a:rPr>
              <a:pPr/>
              <a:t>07/04/2020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B13F9A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59F85B3-A0FC-46F9-8EC4-CC9F2F116727}" type="slidenum">
              <a:rPr lang="fr-FR" smtClean="0">
                <a:solidFill>
                  <a:srgbClr val="B13F9A"/>
                </a:solidFill>
              </a:rPr>
              <a:pPr/>
              <a:t>‹N°›</a:t>
            </a:fld>
            <a:endParaRPr lang="fr-FR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29D4-4247-4876-B203-5FE12D380617}" type="datetimeFigureOut">
              <a:rPr lang="fr-FR" smtClean="0">
                <a:solidFill>
                  <a:srgbClr val="B13F9A"/>
                </a:solidFill>
              </a:rPr>
              <a:pPr/>
              <a:t>07/04/2020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B13F9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9F85B3-A0FC-46F9-8EC4-CC9F2F116727}" type="slidenum">
              <a:rPr lang="fr-FR" smtClean="0">
                <a:solidFill>
                  <a:srgbClr val="B13F9A"/>
                </a:solidFill>
              </a:rPr>
              <a:pPr/>
              <a:t>‹N°›</a:t>
            </a:fld>
            <a:endParaRPr lang="fr-FR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29D4-4247-4876-B203-5FE12D380617}" type="datetimeFigureOut">
              <a:rPr lang="fr-FR" smtClean="0">
                <a:solidFill>
                  <a:srgbClr val="B13F9A"/>
                </a:solidFill>
              </a:rPr>
              <a:pPr/>
              <a:t>07/04/2020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B13F9A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59F85B3-A0FC-46F9-8EC4-CC9F2F116727}" type="slidenum">
              <a:rPr lang="fr-FR" smtClean="0">
                <a:solidFill>
                  <a:srgbClr val="B13F9A"/>
                </a:solidFill>
              </a:rPr>
              <a:pPr/>
              <a:t>‹N°›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F6629D4-4247-4876-B203-5FE12D380617}" type="datetimeFigureOut">
              <a:rPr lang="fr-FR" smtClean="0">
                <a:solidFill>
                  <a:srgbClr val="F4E7ED"/>
                </a:solidFill>
              </a:rPr>
              <a:pPr/>
              <a:t>07/04/2020</a:t>
            </a:fld>
            <a:endParaRPr lang="fr-FR">
              <a:solidFill>
                <a:srgbClr val="F4E7ED"/>
              </a:solidFill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59F85B3-A0FC-46F9-8EC4-CC9F2F116727}" type="slidenum">
              <a:rPr lang="fr-FR" smtClean="0">
                <a:solidFill>
                  <a:srgbClr val="F4E7ED"/>
                </a:solidFill>
              </a:rPr>
              <a:pPr/>
              <a:t>‹N°›</a:t>
            </a:fld>
            <a:endParaRPr lang="fr-FR">
              <a:solidFill>
                <a:srgbClr val="F4E7ED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>
              <a:solidFill>
                <a:srgbClr val="F4E7ED"/>
              </a:solidFill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29D4-4247-4876-B203-5FE12D380617}" type="datetimeFigureOut">
              <a:rPr lang="fr-FR" smtClean="0">
                <a:solidFill>
                  <a:srgbClr val="B13F9A"/>
                </a:solidFill>
              </a:rPr>
              <a:pPr/>
              <a:t>07/04/2020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B13F9A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85B3-A0FC-46F9-8EC4-CC9F2F116727}" type="slidenum">
              <a:rPr lang="fr-FR" smtClean="0">
                <a:solidFill>
                  <a:srgbClr val="B13F9A"/>
                </a:solidFill>
              </a:rPr>
              <a:pPr/>
              <a:t>‹N°›</a:t>
            </a:fld>
            <a:endParaRPr lang="fr-FR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F6629D4-4247-4876-B203-5FE12D380617}" type="datetimeFigureOut">
              <a:rPr lang="fr-FR" smtClean="0">
                <a:solidFill>
                  <a:srgbClr val="B13F9A"/>
                </a:solidFill>
              </a:rPr>
              <a:pPr/>
              <a:t>07/04/2020</a:t>
            </a:fld>
            <a:endParaRPr lang="fr-FR">
              <a:solidFill>
                <a:srgbClr val="B13F9A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>
              <a:solidFill>
                <a:srgbClr val="B13F9A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59F85B3-A0FC-46F9-8EC4-CC9F2F116727}" type="slidenum">
              <a:rPr lang="fr-FR" smtClean="0">
                <a:solidFill>
                  <a:srgbClr val="B13F9A"/>
                </a:solidFill>
              </a:rPr>
              <a:pPr/>
              <a:t>‹N°›</a:t>
            </a:fld>
            <a:endParaRPr lang="fr-FR">
              <a:solidFill>
                <a:srgbClr val="B13F9A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517E20-9589-4C32-B476-4B7B37C488F4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C7B4A6-FCDA-4DE2-BDEE-C7376A5324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ATAXIES CEREBELLEUSES HERIDITAIRES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Dr </a:t>
            </a:r>
            <a:r>
              <a:rPr lang="fr-FR" dirty="0" err="1" smtClean="0"/>
              <a:t>S.Bourokba</a:t>
            </a:r>
            <a:endParaRPr lang="fr-FR" dirty="0" smtClean="0"/>
          </a:p>
          <a:p>
            <a:r>
              <a:rPr lang="fr-FR" dirty="0" smtClean="0"/>
              <a:t>Adresse </a:t>
            </a:r>
            <a:r>
              <a:rPr lang="fr-FR" smtClean="0"/>
              <a:t>mail bourokbasamia@yahoo.fr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87640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484784"/>
            <a:ext cx="8153400" cy="46112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sz="2700" dirty="0" smtClean="0"/>
              <a:t>Signes endocriniens: intolérance au glucose jusqu’au diabète. Rarement: </a:t>
            </a:r>
            <a:r>
              <a:rPr lang="fr-FR" sz="2700" dirty="0" err="1" smtClean="0"/>
              <a:t>hypothyro</a:t>
            </a:r>
            <a:r>
              <a:rPr lang="fr-FR" sz="2700" dirty="0" err="1" smtClean="0">
                <a:latin typeface="Times New Roman"/>
                <a:cs typeface="Times New Roman"/>
              </a:rPr>
              <a:t>ȉ</a:t>
            </a:r>
            <a:r>
              <a:rPr lang="fr-FR" sz="2700" dirty="0" err="1" smtClean="0"/>
              <a:t>die</a:t>
            </a:r>
            <a:r>
              <a:rPr lang="fr-FR" sz="2700" dirty="0" smtClean="0"/>
              <a:t>, nanisme, hypogonadisme</a:t>
            </a:r>
          </a:p>
          <a:p>
            <a:pPr marL="0" indent="0">
              <a:buNone/>
            </a:pPr>
            <a:r>
              <a:rPr lang="fr-FR" sz="2700" dirty="0" smtClean="0"/>
              <a:t>-Signes </a:t>
            </a:r>
            <a:r>
              <a:rPr lang="fr-FR" sz="2700" dirty="0" err="1" smtClean="0"/>
              <a:t>cochléo</a:t>
            </a:r>
            <a:r>
              <a:rPr lang="fr-FR" sz="2700" dirty="0" smtClean="0"/>
              <a:t>-vestibulaires: vertige, nystagmus, rarement surdité</a:t>
            </a:r>
          </a:p>
          <a:p>
            <a:pPr marL="0" indent="0">
              <a:buNone/>
            </a:pPr>
            <a:r>
              <a:rPr lang="fr-FR" sz="2700" dirty="0" smtClean="0"/>
              <a:t>-Signes visuels: BAV, atrophie optique, rétinite pigmentaire, dégénérescence maculaire, cataracte congénitale</a:t>
            </a:r>
          </a:p>
          <a:p>
            <a:pPr marL="0" indent="0">
              <a:buNone/>
            </a:pPr>
            <a:r>
              <a:rPr lang="fr-FR" sz="2700" b="1" dirty="0" smtClean="0"/>
              <a:t>-Evolution: </a:t>
            </a:r>
            <a:r>
              <a:rPr lang="fr-FR" sz="2700" dirty="0" smtClean="0"/>
              <a:t>progressive sans poussées, les déformations s’accentuent, la marche devient de plus en plus difficile jusqu’à confiner le malade au lit et le décès survient entre la 3</a:t>
            </a:r>
            <a:r>
              <a:rPr lang="fr-FR" sz="2700" baseline="30000" dirty="0" smtClean="0"/>
              <a:t>ème</a:t>
            </a:r>
            <a:r>
              <a:rPr lang="fr-FR" sz="2700" dirty="0" smtClean="0"/>
              <a:t> -4</a:t>
            </a:r>
            <a:r>
              <a:rPr lang="fr-FR" sz="2700" baseline="30000" dirty="0" smtClean="0"/>
              <a:t>ème</a:t>
            </a:r>
            <a:r>
              <a:rPr lang="fr-FR" sz="2700" dirty="0" smtClean="0"/>
              <a:t> décennie surtout par atteinte cardiaque, diabète ou infections</a:t>
            </a:r>
            <a:endParaRPr lang="fr-FR" sz="2700" b="1" dirty="0"/>
          </a:p>
        </p:txBody>
      </p:sp>
    </p:spTree>
    <p:extLst>
      <p:ext uri="{BB962C8B-B14F-4D97-AF65-F5344CB8AC3E}">
        <p14:creationId xmlns="" xmlns:p14="http://schemas.microsoft.com/office/powerpoint/2010/main" val="183198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476672"/>
            <a:ext cx="8153400" cy="561932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fr-FR" sz="5300" b="1" dirty="0" smtClean="0"/>
              <a:t>-Examens complémentaires:</a:t>
            </a:r>
            <a:endParaRPr lang="fr-FR" sz="53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None/>
            </a:pPr>
            <a:r>
              <a:rPr lang="fr-FR" sz="5300" dirty="0" smtClean="0">
                <a:solidFill>
                  <a:schemeClr val="bg2">
                    <a:lumMod val="10000"/>
                  </a:schemeClr>
                </a:solidFill>
              </a:rPr>
              <a:t>   </a:t>
            </a:r>
          </a:p>
          <a:p>
            <a:pPr>
              <a:buNone/>
            </a:pPr>
            <a:r>
              <a:rPr lang="fr-FR" sz="5300" dirty="0" smtClean="0">
                <a:solidFill>
                  <a:schemeClr val="bg2">
                    <a:lumMod val="10000"/>
                  </a:schemeClr>
                </a:solidFill>
                <a:cs typeface="Times New Roman"/>
              </a:rPr>
              <a:t>*</a:t>
            </a:r>
            <a:r>
              <a:rPr lang="fr-FR" sz="53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FR" sz="5300" dirty="0" smtClean="0"/>
              <a:t>IRM : atrophie de la partie sup de la moelle, cervelet, du tronc cérébral.</a:t>
            </a:r>
          </a:p>
          <a:p>
            <a:pPr>
              <a:buNone/>
            </a:pPr>
            <a:r>
              <a:rPr lang="fr-FR" sz="5300" dirty="0" smtClean="0">
                <a:cs typeface="Times New Roman"/>
              </a:rPr>
              <a:t>*</a:t>
            </a:r>
            <a:r>
              <a:rPr lang="fr-FR" sz="5300" dirty="0" smtClean="0"/>
              <a:t> EMG: neuropathie </a:t>
            </a:r>
            <a:r>
              <a:rPr lang="fr-FR" sz="5300" dirty="0" err="1" smtClean="0"/>
              <a:t>axonale</a:t>
            </a:r>
            <a:r>
              <a:rPr lang="fr-FR" sz="5300" dirty="0" smtClean="0"/>
              <a:t>, à prédominance sensitive non évolutive.</a:t>
            </a:r>
          </a:p>
          <a:p>
            <a:pPr>
              <a:buNone/>
            </a:pPr>
            <a:r>
              <a:rPr lang="fr-FR" sz="5300" dirty="0" smtClean="0">
                <a:cs typeface="Times New Roman"/>
              </a:rPr>
              <a:t>*</a:t>
            </a:r>
            <a:r>
              <a:rPr lang="fr-FR" sz="5300" dirty="0" smtClean="0"/>
              <a:t> Dosage de la vit E : normal.</a:t>
            </a:r>
          </a:p>
          <a:p>
            <a:pPr>
              <a:buNone/>
            </a:pPr>
            <a:r>
              <a:rPr lang="fr-FR" sz="5300" dirty="0" smtClean="0">
                <a:cs typeface="Times New Roman"/>
              </a:rPr>
              <a:t>* Génétique: </a:t>
            </a:r>
          </a:p>
          <a:p>
            <a:pPr>
              <a:buNone/>
            </a:pPr>
            <a:r>
              <a:rPr lang="fr-FR" sz="5300" dirty="0" smtClean="0">
                <a:cs typeface="Times New Roman"/>
              </a:rPr>
              <a:t>    </a:t>
            </a:r>
            <a:r>
              <a:rPr lang="fr-FR" sz="5300" b="1" dirty="0" smtClean="0">
                <a:cs typeface="Times New Roman"/>
              </a:rPr>
              <a:t>TAR</a:t>
            </a:r>
            <a:r>
              <a:rPr lang="fr-FR" sz="5300" dirty="0" smtClean="0">
                <a:cs typeface="Times New Roman"/>
              </a:rPr>
              <a:t>, mutation du </a:t>
            </a:r>
            <a:r>
              <a:rPr lang="fr-FR" sz="5300" b="1" dirty="0" smtClean="0">
                <a:cs typeface="Times New Roman"/>
              </a:rPr>
              <a:t>gène de la </a:t>
            </a:r>
            <a:r>
              <a:rPr lang="fr-FR" sz="5300" b="1" dirty="0" err="1" smtClean="0">
                <a:cs typeface="Times New Roman"/>
              </a:rPr>
              <a:t>frataxine</a:t>
            </a:r>
            <a:r>
              <a:rPr lang="fr-FR" sz="5300" dirty="0" smtClean="0">
                <a:cs typeface="Times New Roman"/>
              </a:rPr>
              <a:t>, situé sur le </a:t>
            </a:r>
            <a:r>
              <a:rPr lang="fr-FR" sz="5300" b="1" dirty="0" smtClean="0">
                <a:cs typeface="Times New Roman"/>
              </a:rPr>
              <a:t>chromosome 9q13</a:t>
            </a:r>
            <a:r>
              <a:rPr lang="fr-FR" sz="5300" dirty="0" smtClean="0">
                <a:cs typeface="Times New Roman"/>
              </a:rPr>
              <a:t>, codant pour une petite protéine (la </a:t>
            </a:r>
            <a:r>
              <a:rPr lang="fr-FR" sz="5300" dirty="0" err="1" smtClean="0">
                <a:cs typeface="Times New Roman"/>
              </a:rPr>
              <a:t>frataxine</a:t>
            </a:r>
            <a:r>
              <a:rPr lang="fr-FR" sz="5300" dirty="0" smtClean="0">
                <a:cs typeface="Times New Roman"/>
              </a:rPr>
              <a:t>) entrainant une surcharge en fer et la synthèse de radicaux libres toxiques pour la chaine respiratoire mitochondriale. L’anomalie génétique correspond à </a:t>
            </a:r>
            <a:r>
              <a:rPr lang="fr-FR" sz="5300" b="1" dirty="0" smtClean="0">
                <a:cs typeface="Times New Roman"/>
              </a:rPr>
              <a:t>amplification du triplet GAA</a:t>
            </a:r>
            <a:endParaRPr lang="fr-FR" sz="5300" b="1" dirty="0" smtClean="0"/>
          </a:p>
          <a:p>
            <a:pPr>
              <a:buNone/>
            </a:pPr>
            <a:r>
              <a:rPr lang="fr-FR" sz="5300" b="1" dirty="0" smtClean="0"/>
              <a:t>	</a:t>
            </a:r>
          </a:p>
          <a:p>
            <a:pPr>
              <a:buNone/>
            </a:pPr>
            <a:endParaRPr lang="fr-FR" sz="53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29603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620688"/>
            <a:ext cx="8153400" cy="5475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500" b="1" dirty="0" smtClean="0"/>
              <a:t>-Prise en charge:</a:t>
            </a:r>
          </a:p>
          <a:p>
            <a:pPr marL="0" indent="0">
              <a:buNone/>
            </a:pPr>
            <a:r>
              <a:rPr lang="fr-FR" sz="2500" b="1" dirty="0"/>
              <a:t> </a:t>
            </a:r>
            <a:r>
              <a:rPr lang="fr-FR" sz="2500" b="1" dirty="0" smtClean="0"/>
              <a:t> </a:t>
            </a:r>
          </a:p>
          <a:p>
            <a:pPr marL="0" indent="0">
              <a:buNone/>
            </a:pPr>
            <a:r>
              <a:rPr lang="fr-FR" sz="2500" b="1" dirty="0" smtClean="0"/>
              <a:t> </a:t>
            </a:r>
            <a:r>
              <a:rPr lang="fr-FR" sz="2500" dirty="0" smtClean="0">
                <a:latin typeface="Times New Roman"/>
                <a:cs typeface="Times New Roman"/>
              </a:rPr>
              <a:t>*conseil génétique:</a:t>
            </a:r>
          </a:p>
          <a:p>
            <a:pPr marL="0" indent="0">
              <a:buNone/>
            </a:pPr>
            <a:r>
              <a:rPr lang="fr-FR" sz="2500" dirty="0">
                <a:latin typeface="Times New Roman"/>
                <a:cs typeface="Times New Roman"/>
              </a:rPr>
              <a:t> </a:t>
            </a:r>
            <a:r>
              <a:rPr lang="fr-FR" sz="2500" dirty="0" smtClean="0">
                <a:latin typeface="Times New Roman"/>
                <a:cs typeface="Times New Roman"/>
              </a:rPr>
              <a:t>   dépister les cas et couples hétérozygotes</a:t>
            </a:r>
          </a:p>
          <a:p>
            <a:pPr marL="0" indent="0">
              <a:buNone/>
            </a:pPr>
            <a:r>
              <a:rPr lang="fr-FR" sz="2500" dirty="0">
                <a:latin typeface="Times New Roman"/>
                <a:cs typeface="Times New Roman"/>
              </a:rPr>
              <a:t> </a:t>
            </a:r>
            <a:r>
              <a:rPr lang="fr-FR" sz="2500" dirty="0" smtClean="0">
                <a:latin typeface="Times New Roman"/>
                <a:cs typeface="Times New Roman"/>
              </a:rPr>
              <a:t>   diagnostic </a:t>
            </a:r>
            <a:r>
              <a:rPr lang="fr-FR" sz="2500" dirty="0" err="1" smtClean="0">
                <a:latin typeface="Times New Roman"/>
                <a:cs typeface="Times New Roman"/>
              </a:rPr>
              <a:t>pré-natal</a:t>
            </a:r>
            <a:endParaRPr lang="fr-FR" sz="25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fr-FR" sz="2500" dirty="0">
                <a:latin typeface="Times New Roman"/>
                <a:cs typeface="Times New Roman"/>
              </a:rPr>
              <a:t> </a:t>
            </a:r>
            <a:r>
              <a:rPr lang="fr-FR" sz="2500" dirty="0" smtClean="0">
                <a:latin typeface="Times New Roman"/>
                <a:cs typeface="Times New Roman"/>
              </a:rPr>
              <a:t> *Traitement:</a:t>
            </a:r>
          </a:p>
          <a:p>
            <a:pPr marL="0" indent="0">
              <a:buNone/>
            </a:pPr>
            <a:r>
              <a:rPr lang="fr-FR" sz="2500" dirty="0">
                <a:latin typeface="Times New Roman"/>
                <a:cs typeface="Times New Roman"/>
              </a:rPr>
              <a:t> </a:t>
            </a:r>
            <a:r>
              <a:rPr lang="fr-FR" sz="2500" dirty="0" smtClean="0">
                <a:latin typeface="Times New Roman"/>
                <a:cs typeface="Times New Roman"/>
              </a:rPr>
              <a:t>   vit E, vit C, vit B12</a:t>
            </a:r>
          </a:p>
          <a:p>
            <a:pPr marL="0" indent="0">
              <a:buNone/>
            </a:pPr>
            <a:r>
              <a:rPr lang="fr-FR" sz="2500" dirty="0">
                <a:latin typeface="Times New Roman"/>
                <a:cs typeface="Times New Roman"/>
              </a:rPr>
              <a:t> </a:t>
            </a:r>
            <a:r>
              <a:rPr lang="fr-FR" sz="2500" dirty="0" smtClean="0">
                <a:latin typeface="Times New Roman"/>
                <a:cs typeface="Times New Roman"/>
              </a:rPr>
              <a:t>   kinésithérapie</a:t>
            </a:r>
          </a:p>
          <a:p>
            <a:pPr marL="0" indent="0">
              <a:buNone/>
            </a:pPr>
            <a:r>
              <a:rPr lang="fr-FR" sz="2500" dirty="0">
                <a:latin typeface="Times New Roman"/>
                <a:cs typeface="Times New Roman"/>
              </a:rPr>
              <a:t> </a:t>
            </a:r>
            <a:r>
              <a:rPr lang="fr-FR" sz="2500" dirty="0" smtClean="0">
                <a:latin typeface="Times New Roman"/>
                <a:cs typeface="Times New Roman"/>
              </a:rPr>
              <a:t>   chaussures adaptées voir chirurgie orthopédique</a:t>
            </a:r>
          </a:p>
          <a:p>
            <a:pPr marL="0" indent="0">
              <a:buNone/>
            </a:pPr>
            <a:r>
              <a:rPr lang="fr-FR" sz="2500" dirty="0">
                <a:latin typeface="Times New Roman"/>
                <a:cs typeface="Times New Roman"/>
              </a:rPr>
              <a:t> </a:t>
            </a:r>
            <a:r>
              <a:rPr lang="fr-FR" sz="2500" dirty="0" smtClean="0">
                <a:latin typeface="Times New Roman"/>
                <a:cs typeface="Times New Roman"/>
              </a:rPr>
              <a:t>   TRT symptomatique des douleurs, diabète, cardiopathie…</a:t>
            </a:r>
            <a:endParaRPr lang="fr-FR" sz="2500" dirty="0"/>
          </a:p>
        </p:txBody>
      </p:sp>
    </p:spTree>
    <p:extLst>
      <p:ext uri="{BB962C8B-B14F-4D97-AF65-F5344CB8AC3E}">
        <p14:creationId xmlns="" xmlns:p14="http://schemas.microsoft.com/office/powerpoint/2010/main" val="339038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548680"/>
            <a:ext cx="8153400" cy="55473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500" b="1" u="sng" dirty="0" smtClean="0"/>
              <a:t>B-ACAR TYPE FRIEDREICH NON LIEES AU GENE DE LA FRATAXINE:</a:t>
            </a:r>
          </a:p>
          <a:p>
            <a:pPr>
              <a:buNone/>
            </a:pPr>
            <a:endParaRPr lang="fr-FR" sz="2500" b="1" dirty="0" smtClean="0"/>
          </a:p>
          <a:p>
            <a:pPr>
              <a:buNone/>
            </a:pPr>
            <a:r>
              <a:rPr lang="fr-FR" sz="2500" b="1" dirty="0" smtClean="0"/>
              <a:t>1- Ataxies cérébelleuse par avitaminose E :</a:t>
            </a:r>
          </a:p>
          <a:p>
            <a:pPr marL="0" indent="0">
              <a:buNone/>
            </a:pPr>
            <a:r>
              <a:rPr lang="fr-FR" sz="2500" dirty="0" smtClean="0"/>
              <a:t>-Même tableau que Friedrich.</a:t>
            </a:r>
          </a:p>
          <a:p>
            <a:pPr marL="0" indent="0">
              <a:buNone/>
            </a:pPr>
            <a:r>
              <a:rPr lang="fr-FR" sz="2500" dirty="0" smtClean="0"/>
              <a:t>-Age de début 10 ans.</a:t>
            </a:r>
          </a:p>
          <a:p>
            <a:pPr marL="0" indent="0">
              <a:buNone/>
            </a:pPr>
            <a:r>
              <a:rPr lang="fr-FR" sz="2500" dirty="0" smtClean="0"/>
              <a:t>-Pas de cardiopathies ni de diabète et </a:t>
            </a:r>
            <a:r>
              <a:rPr lang="fr-FR" sz="2500" u="sng" dirty="0" smtClean="0"/>
              <a:t>tremblement du chef </a:t>
            </a:r>
            <a:r>
              <a:rPr lang="fr-FR" sz="2500" dirty="0" smtClean="0"/>
              <a:t>important.</a:t>
            </a:r>
          </a:p>
          <a:p>
            <a:pPr marL="0" indent="0">
              <a:buNone/>
            </a:pPr>
            <a:r>
              <a:rPr lang="fr-FR" sz="2500" dirty="0" smtClean="0"/>
              <a:t>-Dystonie. la </a:t>
            </a:r>
            <a:r>
              <a:rPr lang="fr-FR" sz="2500" dirty="0"/>
              <a:t>r</a:t>
            </a:r>
            <a:r>
              <a:rPr lang="fr-FR" sz="2500" dirty="0" smtClean="0"/>
              <a:t>étinite pigmentaire est très tardive.</a:t>
            </a:r>
          </a:p>
          <a:p>
            <a:pPr marL="0" indent="0">
              <a:buNone/>
            </a:pPr>
            <a:r>
              <a:rPr lang="fr-FR" sz="2500" dirty="0" smtClean="0"/>
              <a:t>-Evolution : sans traitement confinement au fauteuil roulant.</a:t>
            </a:r>
          </a:p>
        </p:txBody>
      </p:sp>
    </p:spTree>
    <p:extLst>
      <p:ext uri="{BB962C8B-B14F-4D97-AF65-F5344CB8AC3E}">
        <p14:creationId xmlns="" xmlns:p14="http://schemas.microsoft.com/office/powerpoint/2010/main" val="44522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500" dirty="0" smtClean="0"/>
              <a:t>-Taux de vit E effondré &lt; 2.5mg/l. N(6-15).</a:t>
            </a:r>
          </a:p>
          <a:p>
            <a:pPr marL="0" indent="0">
              <a:buNone/>
            </a:pPr>
            <a:endParaRPr lang="fr-FR" sz="2500" dirty="0" smtClean="0"/>
          </a:p>
          <a:p>
            <a:pPr marL="0" indent="0">
              <a:buNone/>
            </a:pPr>
            <a:r>
              <a:rPr lang="fr-FR" sz="2500" dirty="0" smtClean="0"/>
              <a:t>-Pas de déficit des autres vit, pas de malabsorption des graisses.</a:t>
            </a:r>
          </a:p>
          <a:p>
            <a:pPr marL="0" indent="0">
              <a:buNone/>
            </a:pPr>
            <a:endParaRPr lang="fr-FR" sz="2500" dirty="0" smtClean="0"/>
          </a:p>
          <a:p>
            <a:pPr marL="0" indent="0">
              <a:buNone/>
            </a:pPr>
            <a:r>
              <a:rPr lang="fr-FR" sz="2500" dirty="0" smtClean="0"/>
              <a:t>-EMG : neuropathie sensitive mineure. PES très altérés.</a:t>
            </a:r>
          </a:p>
          <a:p>
            <a:pPr marL="0" indent="0">
              <a:buNone/>
            </a:pPr>
            <a:endParaRPr lang="fr-FR" sz="2500" dirty="0" smtClean="0"/>
          </a:p>
          <a:p>
            <a:pPr marL="0" indent="0">
              <a:buNone/>
            </a:pPr>
            <a:r>
              <a:rPr lang="fr-FR" sz="2500" dirty="0" smtClean="0"/>
              <a:t>-Génétique : mutation du gène de la protéine de transfert de l’alpha </a:t>
            </a:r>
            <a:r>
              <a:rPr lang="fr-FR" sz="2500" dirty="0" err="1" smtClean="0"/>
              <a:t>tocophenol</a:t>
            </a:r>
            <a:r>
              <a:rPr lang="fr-FR" sz="2500" dirty="0" smtClean="0"/>
              <a:t>, chromosome 8</a:t>
            </a:r>
          </a:p>
          <a:p>
            <a:pPr marL="0" indent="0">
              <a:buNone/>
            </a:pPr>
            <a:endParaRPr lang="fr-FR" sz="2500" dirty="0" smtClean="0"/>
          </a:p>
          <a:p>
            <a:pPr marL="0" indent="0">
              <a:buNone/>
            </a:pPr>
            <a:r>
              <a:rPr lang="fr-FR" sz="2500" dirty="0" smtClean="0"/>
              <a:t>-Traitement : vitamine E en comprimés.</a:t>
            </a:r>
          </a:p>
          <a:p>
            <a:endParaRPr lang="fr-FR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404664"/>
            <a:ext cx="8153400" cy="5691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500" b="1" dirty="0" smtClean="0"/>
              <a:t>2- Autres ataxies type </a:t>
            </a:r>
            <a:r>
              <a:rPr lang="fr-FR" sz="2500" b="1" dirty="0" err="1" smtClean="0"/>
              <a:t>Friedreich</a:t>
            </a:r>
            <a:r>
              <a:rPr lang="fr-FR" sz="2500" b="1" dirty="0" smtClean="0"/>
              <a:t>  non liées au gène de la </a:t>
            </a:r>
            <a:r>
              <a:rPr lang="fr-FR" sz="2500" b="1" dirty="0" err="1" smtClean="0"/>
              <a:t>frataxine</a:t>
            </a:r>
            <a:r>
              <a:rPr lang="fr-FR" sz="2500" b="1" dirty="0" smtClean="0"/>
              <a:t>:</a:t>
            </a:r>
          </a:p>
          <a:p>
            <a:pPr>
              <a:buNone/>
            </a:pPr>
            <a:endParaRPr lang="fr-FR" sz="2500" b="1" i="1" dirty="0" smtClean="0"/>
          </a:p>
          <a:p>
            <a:pPr>
              <a:buNone/>
            </a:pPr>
            <a:r>
              <a:rPr lang="fr-FR" sz="2500" b="1" i="1" dirty="0" smtClean="0"/>
              <a:t>-</a:t>
            </a:r>
            <a:r>
              <a:rPr lang="fr-FR" sz="2500" b="1" i="1" dirty="0" err="1" smtClean="0"/>
              <a:t>Abétalipoprotéinémie</a:t>
            </a:r>
            <a:r>
              <a:rPr lang="fr-FR" sz="2500" i="1" dirty="0" smtClean="0"/>
              <a:t>:  </a:t>
            </a:r>
            <a:r>
              <a:rPr lang="fr-FR" sz="2500" dirty="0" smtClean="0"/>
              <a:t>absence sélective de B lipoprotéines plasmatiques par mutation du gène MTP, chromosome 4 codant pour un transporteur microsomal des TG</a:t>
            </a:r>
          </a:p>
          <a:p>
            <a:pPr>
              <a:buNone/>
            </a:pPr>
            <a:endParaRPr lang="fr-FR" sz="2500" b="1" i="1" dirty="0" smtClean="0"/>
          </a:p>
          <a:p>
            <a:pPr>
              <a:buNone/>
            </a:pPr>
            <a:r>
              <a:rPr lang="fr-FR" sz="2500" b="1" i="1" dirty="0" smtClean="0"/>
              <a:t>-Déficit en </a:t>
            </a:r>
            <a:r>
              <a:rPr lang="fr-FR" sz="2500" b="1" i="1" dirty="0" err="1" smtClean="0"/>
              <a:t>héxosaminidase</a:t>
            </a:r>
            <a:r>
              <a:rPr lang="fr-FR" sz="2500" dirty="0" smtClean="0"/>
              <a:t>: décès précoce 03 à 04 ans</a:t>
            </a:r>
          </a:p>
          <a:p>
            <a:pPr>
              <a:buNone/>
            </a:pPr>
            <a:endParaRPr lang="fr-FR" sz="2500" b="1" i="1" dirty="0" smtClean="0"/>
          </a:p>
          <a:p>
            <a:pPr>
              <a:buNone/>
            </a:pPr>
            <a:r>
              <a:rPr lang="fr-FR" sz="2500" b="1" i="1" dirty="0" smtClean="0"/>
              <a:t>-Ataxie à début précoce et reflexes conservés: </a:t>
            </a:r>
            <a:r>
              <a:rPr lang="fr-FR" sz="2500" dirty="0" smtClean="0"/>
              <a:t>phénotype similaire à la maladie de Friedrich mais avec ROT présents voir conservés</a:t>
            </a:r>
            <a:endParaRPr lang="fr-FR" sz="2500" b="1" i="1" dirty="0" smtClean="0"/>
          </a:p>
          <a:p>
            <a:pPr>
              <a:buNone/>
            </a:pPr>
            <a:endParaRPr lang="fr-FR" sz="2500" dirty="0" smtClean="0"/>
          </a:p>
          <a:p>
            <a:pPr>
              <a:buNone/>
            </a:pPr>
            <a:endParaRPr lang="fr-FR" sz="2500" dirty="0" smtClean="0"/>
          </a:p>
          <a:p>
            <a:pPr>
              <a:buNone/>
            </a:pPr>
            <a:endParaRPr lang="fr-FR" sz="2500" dirty="0" smtClean="0"/>
          </a:p>
          <a:p>
            <a:endParaRPr lang="fr-FR" sz="2500" dirty="0"/>
          </a:p>
        </p:txBody>
      </p:sp>
    </p:spTree>
    <p:extLst>
      <p:ext uri="{BB962C8B-B14F-4D97-AF65-F5344CB8AC3E}">
        <p14:creationId xmlns="" xmlns:p14="http://schemas.microsoft.com/office/powerpoint/2010/main" val="65723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ACAR TYPE NON FRIEDREICH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Ataxie télangiectasie</a:t>
            </a:r>
          </a:p>
          <a:p>
            <a:r>
              <a:rPr lang="fr-FR" dirty="0" smtClean="0"/>
              <a:t>Ataxie liée à un trouble de réparation de l’ADN</a:t>
            </a:r>
          </a:p>
          <a:p>
            <a:r>
              <a:rPr lang="fr-FR" dirty="0" smtClean="0"/>
              <a:t>Ataxie spastique de </a:t>
            </a:r>
            <a:r>
              <a:rPr lang="fr-FR" dirty="0"/>
              <a:t>C</a:t>
            </a:r>
            <a:r>
              <a:rPr lang="fr-FR" dirty="0" smtClean="0"/>
              <a:t>harlevoix Saguenay</a:t>
            </a:r>
          </a:p>
          <a:p>
            <a:r>
              <a:rPr lang="fr-FR" dirty="0" smtClean="0"/>
              <a:t>Ataxie </a:t>
            </a:r>
            <a:r>
              <a:rPr lang="fr-FR" dirty="0" err="1" smtClean="0"/>
              <a:t>spino</a:t>
            </a:r>
            <a:r>
              <a:rPr lang="fr-FR" dirty="0" smtClean="0"/>
              <a:t>-cérébelleuse infantile…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44682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ATAXIES CEREBELLEUSES DOMINANTES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fr-FR" sz="2500" dirty="0" smtClean="0"/>
              <a:t>Les premiers signes débutent vers la 3</a:t>
            </a:r>
            <a:r>
              <a:rPr lang="fr-FR" sz="2500" baseline="30000" dirty="0" smtClean="0"/>
              <a:t>ème</a:t>
            </a:r>
            <a:r>
              <a:rPr lang="fr-FR" sz="2500" dirty="0" smtClean="0"/>
              <a:t> ou 4</a:t>
            </a:r>
            <a:r>
              <a:rPr lang="fr-FR" sz="2500" baseline="30000" dirty="0" smtClean="0"/>
              <a:t>ème</a:t>
            </a:r>
            <a:r>
              <a:rPr lang="fr-FR" sz="2500" dirty="0" smtClean="0"/>
              <a:t> décennie (avec des formes juvénile ou plus tardive)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fr-FR" sz="2500" dirty="0" smtClean="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fr-FR" sz="2500" dirty="0" smtClean="0"/>
              <a:t>Au cours de l’évolution :aggravation lente du syndrome cérébelleux(touchant la marche, la parole, puis les membres supérieurs) et apparition d’autres signes neurologiques.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2500" dirty="0"/>
              <a:t> </a:t>
            </a:r>
            <a:r>
              <a:rPr lang="fr-FR" sz="2500" dirty="0" smtClean="0"/>
              <a:t>  Décès après15-20 ans.</a:t>
            </a:r>
          </a:p>
          <a:p>
            <a:endParaRPr lang="fr-FR" sz="2500" dirty="0"/>
          </a:p>
        </p:txBody>
      </p:sp>
    </p:spTree>
    <p:extLst>
      <p:ext uri="{BB962C8B-B14F-4D97-AF65-F5344CB8AC3E}">
        <p14:creationId xmlns="" xmlns:p14="http://schemas.microsoft.com/office/powerpoint/2010/main" val="48996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fr-FR" sz="2500" dirty="0" smtClean="0"/>
              <a:t>La classification actuelle est celle de HARDING qui distingue en fonction des signes cliniques additionnels,  03 types d’ACAD ou SCA=</a:t>
            </a:r>
            <a:r>
              <a:rPr lang="fr-FR" sz="2500" dirty="0" err="1" smtClean="0"/>
              <a:t>spino</a:t>
            </a:r>
            <a:r>
              <a:rPr lang="fr-FR" sz="2500" dirty="0" smtClean="0"/>
              <a:t>-</a:t>
            </a:r>
            <a:r>
              <a:rPr lang="fr-FR" sz="2500" dirty="0" err="1" smtClean="0"/>
              <a:t>cerebellar</a:t>
            </a:r>
            <a:r>
              <a:rPr lang="fr-FR" sz="2500" dirty="0" smtClean="0"/>
              <a:t> </a:t>
            </a:r>
            <a:r>
              <a:rPr lang="fr-FR" sz="2500" dirty="0" err="1" smtClean="0"/>
              <a:t>ataxia</a:t>
            </a:r>
            <a:r>
              <a:rPr lang="fr-FR" sz="2500" dirty="0" smtClean="0"/>
              <a:t> (type I, II et III) aux quels il convient de rajouter 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500" dirty="0" smtClean="0"/>
              <a:t>Ataxie avec retard mental.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500" dirty="0" smtClean="0"/>
              <a:t>Ataxie avec épilepsie.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500" dirty="0" smtClean="0"/>
              <a:t>Atrophie </a:t>
            </a:r>
            <a:r>
              <a:rPr lang="fr-FR" sz="2500" dirty="0" err="1" smtClean="0"/>
              <a:t>dentato</a:t>
            </a:r>
            <a:r>
              <a:rPr lang="fr-FR" sz="2500" dirty="0" smtClean="0"/>
              <a:t>- </a:t>
            </a:r>
            <a:r>
              <a:rPr lang="fr-FR" sz="2500" dirty="0" err="1" smtClean="0"/>
              <a:t>rubro</a:t>
            </a:r>
            <a:r>
              <a:rPr lang="fr-FR" sz="2500" dirty="0" smtClean="0"/>
              <a:t>- </a:t>
            </a:r>
            <a:r>
              <a:rPr lang="fr-FR" sz="2500" dirty="0" err="1" smtClean="0"/>
              <a:t>pallido</a:t>
            </a:r>
            <a:r>
              <a:rPr lang="fr-FR" sz="2500" dirty="0" smtClean="0"/>
              <a:t> –</a:t>
            </a:r>
            <a:r>
              <a:rPr lang="fr-FR" sz="2500" dirty="0" err="1" smtClean="0"/>
              <a:t>luysienne</a:t>
            </a:r>
            <a:r>
              <a:rPr lang="fr-FR" sz="2500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500" dirty="0" smtClean="0"/>
              <a:t>Les maladies à prions.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500" dirty="0" smtClean="0"/>
              <a:t>Les ataxies périodiques AD.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500" dirty="0" smtClean="0"/>
              <a:t>L’hypo-b</a:t>
            </a:r>
            <a:r>
              <a:rPr lang="en-US" sz="2500" dirty="0" smtClean="0">
                <a:cs typeface="Tahoma" pitchFamily="34" charset="0"/>
              </a:rPr>
              <a:t>ê</a:t>
            </a:r>
            <a:r>
              <a:rPr lang="fr-FR" sz="2500" dirty="0" err="1" smtClean="0"/>
              <a:t>talipoprotéinémie</a:t>
            </a:r>
            <a:r>
              <a:rPr lang="fr-FR" sz="2500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fr-FR" sz="2500" dirty="0" smtClean="0"/>
          </a:p>
          <a:p>
            <a:pPr>
              <a:buNone/>
            </a:pPr>
            <a:endParaRPr lang="fr-FR" sz="2500" dirty="0"/>
          </a:p>
        </p:txBody>
      </p:sp>
    </p:spTree>
    <p:extLst>
      <p:ext uri="{BB962C8B-B14F-4D97-AF65-F5344CB8AC3E}">
        <p14:creationId xmlns="" xmlns:p14="http://schemas.microsoft.com/office/powerpoint/2010/main" val="234513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517376"/>
            <a:ext cx="8153400" cy="59359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500" dirty="0" smtClean="0"/>
              <a:t>	Les 3 types sont: </a:t>
            </a:r>
          </a:p>
          <a:p>
            <a:pPr>
              <a:buFont typeface="Wingdings" pitchFamily="2" charset="2"/>
              <a:buChar char="Ø"/>
            </a:pPr>
            <a:endParaRPr lang="fr-FR" sz="25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fr-FR" sz="2500" b="1" dirty="0" smtClean="0"/>
              <a:t>Type I</a:t>
            </a:r>
            <a:r>
              <a:rPr lang="fr-FR" sz="2500" dirty="0" smtClean="0"/>
              <a:t> c’est le type le plus fréquent aux payes occidentaux</a:t>
            </a:r>
          </a:p>
          <a:p>
            <a:pPr marL="0" indent="0">
              <a:buNone/>
            </a:pPr>
            <a:r>
              <a:rPr lang="fr-FR" sz="2500" dirty="0"/>
              <a:t> </a:t>
            </a:r>
            <a:r>
              <a:rPr lang="fr-FR" sz="2500" dirty="0" smtClean="0"/>
              <a:t>associe une ataxie cérébelleuse et des signes neurologiques variés</a:t>
            </a:r>
          </a:p>
          <a:p>
            <a:pPr>
              <a:buFont typeface="Wingdings" pitchFamily="2" charset="2"/>
              <a:buChar char="Ø"/>
            </a:pPr>
            <a:r>
              <a:rPr lang="fr-FR" sz="2500" b="1" dirty="0" smtClean="0"/>
              <a:t>Type II: </a:t>
            </a:r>
            <a:r>
              <a:rPr lang="fr-FR" sz="2500" dirty="0" smtClean="0"/>
              <a:t>SCA7</a:t>
            </a:r>
          </a:p>
          <a:p>
            <a:pPr marL="0" indent="0">
              <a:buNone/>
            </a:pPr>
            <a:r>
              <a:rPr lang="fr-FR" sz="2500" dirty="0" smtClean="0"/>
              <a:t> Adjoint une rétinite pigmentaire au tableau clinique précédent</a:t>
            </a:r>
          </a:p>
          <a:p>
            <a:pPr>
              <a:buFont typeface="Wingdings" pitchFamily="2" charset="2"/>
              <a:buChar char="Ø"/>
            </a:pPr>
            <a:r>
              <a:rPr lang="fr-FR" sz="2500" b="1" dirty="0" smtClean="0"/>
              <a:t>Type III: </a:t>
            </a:r>
            <a:r>
              <a:rPr lang="fr-FR" sz="2500" dirty="0" smtClean="0"/>
              <a:t>SCA5,6,8,11,14</a:t>
            </a:r>
          </a:p>
          <a:p>
            <a:pPr marL="0" indent="0">
              <a:buNone/>
            </a:pPr>
            <a:r>
              <a:rPr lang="fr-FR" sz="2500" dirty="0" smtClean="0"/>
              <a:t> Ataxie cérébelleuse pure</a:t>
            </a:r>
          </a:p>
          <a:p>
            <a:pPr>
              <a:buNone/>
            </a:pPr>
            <a:r>
              <a:rPr lang="fr-FR" sz="2500" dirty="0" smtClean="0"/>
              <a:t>On compte, actuellement, jusqu’à SCA 30 avec des tableaux cliniques très variés	</a:t>
            </a:r>
          </a:p>
          <a:p>
            <a:pPr>
              <a:buNone/>
            </a:pPr>
            <a:endParaRPr lang="fr-FR" sz="2500" dirty="0"/>
          </a:p>
        </p:txBody>
      </p:sp>
    </p:spTree>
    <p:extLst>
      <p:ext uri="{BB962C8B-B14F-4D97-AF65-F5344CB8AC3E}">
        <p14:creationId xmlns="" xmlns:p14="http://schemas.microsoft.com/office/powerpoint/2010/main" val="241282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Groupe hétérogène et complexe d’affections neuro-dégénératives</a:t>
            </a:r>
          </a:p>
          <a:p>
            <a:r>
              <a:rPr lang="fr-FR" dirty="0" smtClean="0"/>
              <a:t>Atteinte du: cervelet+/-tractus </a:t>
            </a:r>
            <a:r>
              <a:rPr lang="fr-FR" dirty="0" err="1" smtClean="0"/>
              <a:t>spino</a:t>
            </a:r>
            <a:r>
              <a:rPr lang="fr-FR" dirty="0" smtClean="0"/>
              <a:t>-cérébelleux+/- cordon post de la  moelle épinière +/- nerfs périphériques</a:t>
            </a:r>
          </a:p>
          <a:p>
            <a:r>
              <a:rPr lang="fr-FR" dirty="0" smtClean="0"/>
              <a:t>Clinique= ataxie cérébelleuse  +  autres signes : neurologiques et extra-neurologiques</a:t>
            </a:r>
          </a:p>
          <a:p>
            <a:r>
              <a:rPr lang="fr-FR" dirty="0" smtClean="0"/>
              <a:t>Contexte familial</a:t>
            </a:r>
          </a:p>
          <a:p>
            <a:r>
              <a:rPr lang="fr-FR" dirty="0" smtClean="0"/>
              <a:t>Transmission génétique autosomique dominante ou récessive, comme il existe des cas sporadiques</a:t>
            </a:r>
          </a:p>
          <a:p>
            <a:r>
              <a:rPr lang="fr-FR" dirty="0" smtClean="0"/>
              <a:t>Classification: clinique ,mode de transmission et génétique</a:t>
            </a:r>
          </a:p>
          <a:p>
            <a:r>
              <a:rPr lang="fr-FR" dirty="0" smtClean="0"/>
              <a:t>Eliminer les ataxies acquises surtout en cas d’absence de cas familiaux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60832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476672"/>
            <a:ext cx="8153400" cy="5904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u="sng" dirty="0" smtClean="0"/>
              <a:t>Les examens complémentaires:</a:t>
            </a:r>
          </a:p>
          <a:p>
            <a:pPr marL="609600" indent="-609600">
              <a:buFont typeface="Wingdings" pitchFamily="2" charset="2"/>
              <a:buChar char="ü"/>
            </a:pPr>
            <a:endParaRPr lang="fr-FR" b="1" dirty="0" smtClean="0"/>
          </a:p>
          <a:p>
            <a:pPr marL="609600" indent="-609600">
              <a:buFont typeface="Wingdings" pitchFamily="2" charset="2"/>
              <a:buChar char="ü"/>
            </a:pPr>
            <a:r>
              <a:rPr lang="fr-FR" sz="2500" b="1" dirty="0" smtClean="0"/>
              <a:t>Biologie moléculaire:</a:t>
            </a:r>
          </a:p>
          <a:p>
            <a:pPr marL="609600" indent="-609600">
              <a:buNone/>
            </a:pPr>
            <a:r>
              <a:rPr lang="fr-FR" sz="2500" dirty="0" smtClean="0"/>
              <a:t>	 L’anomalie génétique : amplification de triplets CAG dans la région codante des gènes concernés.</a:t>
            </a:r>
          </a:p>
          <a:p>
            <a:pPr marL="609600" indent="-609600">
              <a:buFont typeface="Wingdings" pitchFamily="2" charset="2"/>
              <a:buChar char="ü"/>
            </a:pPr>
            <a:endParaRPr lang="fr-FR" sz="2500" b="1" dirty="0" smtClean="0"/>
          </a:p>
          <a:p>
            <a:pPr marL="609600" indent="-609600">
              <a:buFont typeface="Wingdings" pitchFamily="2" charset="2"/>
              <a:buChar char="ü"/>
            </a:pPr>
            <a:r>
              <a:rPr lang="fr-FR" sz="2500" b="1" dirty="0" smtClean="0"/>
              <a:t>FO, acuité visuelle, électrorétinogramme.</a:t>
            </a:r>
          </a:p>
          <a:p>
            <a:pPr marL="609600" indent="-609600">
              <a:buFont typeface="Wingdings" pitchFamily="2" charset="2"/>
              <a:buChar char="ü"/>
            </a:pPr>
            <a:endParaRPr lang="fr-FR" sz="2500" b="1" dirty="0" smtClean="0"/>
          </a:p>
          <a:p>
            <a:pPr marL="609600" indent="-609600">
              <a:buFont typeface="Wingdings" pitchFamily="2" charset="2"/>
              <a:buChar char="ü"/>
            </a:pPr>
            <a:r>
              <a:rPr lang="fr-FR" sz="2500" b="1" dirty="0" smtClean="0"/>
              <a:t>IRM cérébrale.</a:t>
            </a:r>
          </a:p>
          <a:p>
            <a:pPr marL="609600" indent="-609600">
              <a:buFont typeface="Wingdings" pitchFamily="2" charset="2"/>
              <a:buChar char="ü"/>
            </a:pPr>
            <a:endParaRPr lang="fr-FR" sz="2500" b="1" dirty="0" smtClean="0"/>
          </a:p>
          <a:p>
            <a:pPr marL="609600" indent="-609600">
              <a:buFont typeface="Wingdings" pitchFamily="2" charset="2"/>
              <a:buChar char="ü"/>
            </a:pPr>
            <a:r>
              <a:rPr lang="fr-FR" sz="2500" b="1" dirty="0" smtClean="0"/>
              <a:t>EMG:</a:t>
            </a:r>
            <a:r>
              <a:rPr lang="fr-FR" sz="2500" dirty="0" smtClean="0"/>
              <a:t> à la recherche d’une neuropathie.</a:t>
            </a:r>
          </a:p>
          <a:p>
            <a:pPr marL="609600" indent="-609600">
              <a:buFont typeface="Wingdings" pitchFamily="2" charset="2"/>
              <a:buChar char="ü"/>
            </a:pPr>
            <a:endParaRPr lang="fr-FR" sz="2500" b="1" dirty="0" smtClean="0"/>
          </a:p>
          <a:p>
            <a:pPr marL="609600" indent="-609600">
              <a:buFont typeface="Wingdings" pitchFamily="2" charset="2"/>
              <a:buChar char="ü"/>
            </a:pPr>
            <a:r>
              <a:rPr lang="fr-FR" sz="2500" b="1" dirty="0" smtClean="0"/>
              <a:t>Bilan lipidique.</a:t>
            </a:r>
          </a:p>
        </p:txBody>
      </p:sp>
    </p:spTree>
    <p:extLst>
      <p:ext uri="{BB962C8B-B14F-4D97-AF65-F5344CB8AC3E}">
        <p14:creationId xmlns="" xmlns:p14="http://schemas.microsoft.com/office/powerpoint/2010/main" val="104706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 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9600" dirty="0"/>
              <a:t> </a:t>
            </a:r>
            <a:r>
              <a:rPr lang="fr-FR" sz="9600" dirty="0" smtClean="0"/>
              <a:t>      </a:t>
            </a:r>
            <a:r>
              <a:rPr lang="fr-FR" sz="9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</a:t>
            </a:r>
            <a:endParaRPr lang="fr-FR" sz="9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9600" dirty="0"/>
          </a:p>
        </p:txBody>
      </p:sp>
    </p:spTree>
    <p:extLst>
      <p:ext uri="{BB962C8B-B14F-4D97-AF65-F5344CB8AC3E}">
        <p14:creationId xmlns="" xmlns:p14="http://schemas.microsoft.com/office/powerpoint/2010/main" val="55448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ATAXIES ACQUISES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/>
          <a:lstStyle/>
          <a:p>
            <a:r>
              <a:rPr lang="fr-FR" dirty="0" smtClean="0"/>
              <a:t>Alcoolisme chronique</a:t>
            </a:r>
          </a:p>
          <a:p>
            <a:r>
              <a:rPr lang="fr-FR" dirty="0" smtClean="0"/>
              <a:t>Toxique et médicamenteuse: mercure, plomb, Cytarabine, </a:t>
            </a:r>
            <a:r>
              <a:rPr lang="fr-FR" dirty="0" err="1" smtClean="0"/>
              <a:t>hydontoine</a:t>
            </a:r>
            <a:r>
              <a:rPr lang="fr-FR" dirty="0" smtClean="0"/>
              <a:t> (</a:t>
            </a:r>
            <a:r>
              <a:rPr lang="fr-FR" dirty="0" err="1" smtClean="0"/>
              <a:t>Dihydon</a:t>
            </a:r>
            <a:r>
              <a:rPr lang="fr-FR" dirty="0" smtClean="0">
                <a:latin typeface="Times New Roman"/>
                <a:cs typeface="Times New Roman"/>
              </a:rPr>
              <a:t>*</a:t>
            </a:r>
            <a:r>
              <a:rPr lang="fr-FR" dirty="0" smtClean="0"/>
              <a:t>)</a:t>
            </a:r>
          </a:p>
          <a:p>
            <a:r>
              <a:rPr lang="fr-FR" dirty="0" smtClean="0"/>
              <a:t>Carences vitaminées: B1, B12</a:t>
            </a:r>
          </a:p>
          <a:p>
            <a:r>
              <a:rPr lang="fr-FR" dirty="0" err="1" smtClean="0"/>
              <a:t>Dysthyro</a:t>
            </a:r>
            <a:r>
              <a:rPr lang="fr-FR" dirty="0" err="1" smtClean="0">
                <a:latin typeface="Times New Roman"/>
                <a:cs typeface="Times New Roman"/>
              </a:rPr>
              <a:t>ȉ</a:t>
            </a:r>
            <a:r>
              <a:rPr lang="fr-FR" dirty="0" err="1" smtClean="0"/>
              <a:t>die</a:t>
            </a:r>
            <a:r>
              <a:rPr lang="fr-FR" dirty="0" smtClean="0"/>
              <a:t> : surtout hypo-</a:t>
            </a:r>
            <a:r>
              <a:rPr lang="fr-FR" dirty="0" err="1" smtClean="0"/>
              <a:t>thyro</a:t>
            </a:r>
            <a:r>
              <a:rPr lang="fr-FR" dirty="0" err="1" smtClean="0">
                <a:latin typeface="Times New Roman"/>
                <a:cs typeface="Times New Roman"/>
              </a:rPr>
              <a:t>ȉ</a:t>
            </a:r>
            <a:r>
              <a:rPr lang="fr-FR" dirty="0" err="1" smtClean="0"/>
              <a:t>die</a:t>
            </a:r>
            <a:endParaRPr lang="fr-FR" dirty="0" smtClean="0"/>
          </a:p>
          <a:p>
            <a:r>
              <a:rPr lang="fr-FR" dirty="0" smtClean="0"/>
              <a:t>Inflammatoire: SEP, LED…</a:t>
            </a:r>
          </a:p>
          <a:p>
            <a:r>
              <a:rPr lang="fr-FR" dirty="0" smtClean="0"/>
              <a:t>Maladie c</a:t>
            </a:r>
            <a:r>
              <a:rPr lang="fr-FR" dirty="0" smtClean="0">
                <a:latin typeface="Times New Roman"/>
                <a:cs typeface="Times New Roman"/>
              </a:rPr>
              <a:t>œliaque</a:t>
            </a:r>
          </a:p>
          <a:p>
            <a:r>
              <a:rPr lang="fr-FR" dirty="0" smtClean="0">
                <a:latin typeface="Times New Roman"/>
                <a:cs typeface="Times New Roman"/>
              </a:rPr>
              <a:t>infectieuses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8037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ATAXIES RECESSIVES (ACAR)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ACAR TYPE FRIEDREICH: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-liée au gène de la </a:t>
            </a:r>
            <a:r>
              <a:rPr lang="fr-FR" dirty="0" err="1" smtClean="0"/>
              <a:t>frataxine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-non liée au gène de la </a:t>
            </a:r>
            <a:r>
              <a:rPr lang="fr-FR" dirty="0" err="1" smtClean="0"/>
              <a:t>frataxine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ACAR TYPE NON FRIEDREICH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12409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ACAR TYPE FRIEDREICH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8280920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500" b="1" i="1" u="sng" dirty="0" smtClean="0"/>
              <a:t>A- LIEE AU GENE DE LA FRATAXINE:</a:t>
            </a:r>
            <a:endParaRPr lang="fr-FR" sz="2500" dirty="0" smtClean="0"/>
          </a:p>
          <a:p>
            <a:pPr marL="0" indent="0">
              <a:buNone/>
            </a:pPr>
            <a:r>
              <a:rPr lang="fr-FR" sz="2500" dirty="0" smtClean="0"/>
              <a:t>-c’est la </a:t>
            </a:r>
            <a:r>
              <a:rPr lang="fr-FR" sz="2500" b="1" dirty="0" smtClean="0"/>
              <a:t>maladie de Friedrich</a:t>
            </a:r>
          </a:p>
          <a:p>
            <a:pPr marL="0" indent="0">
              <a:buNone/>
            </a:pPr>
            <a:r>
              <a:rPr lang="fr-FR" sz="2500" dirty="0" smtClean="0"/>
              <a:t>-forme la plus fréquente des ACAR</a:t>
            </a:r>
          </a:p>
          <a:p>
            <a:pPr marL="0" indent="0">
              <a:buNone/>
            </a:pPr>
            <a:r>
              <a:rPr lang="fr-FR" sz="2500" dirty="0" smtClean="0"/>
              <a:t>-âge de début: 08 à 15 ans (18mois-25ans), par fois tardif après  30ans</a:t>
            </a:r>
          </a:p>
          <a:p>
            <a:pPr marL="0" indent="0">
              <a:buNone/>
            </a:pPr>
            <a:r>
              <a:rPr lang="fr-FR" sz="2500" dirty="0" smtClean="0"/>
              <a:t>-</a:t>
            </a:r>
            <a:r>
              <a:rPr lang="fr-FR" sz="2500" b="1" dirty="0" smtClean="0"/>
              <a:t>PHASE DE DEBUT: </a:t>
            </a:r>
            <a:r>
              <a:rPr lang="fr-FR" sz="2500" dirty="0" smtClean="0"/>
              <a:t>progressive et insidieuse</a:t>
            </a:r>
          </a:p>
          <a:p>
            <a:pPr marL="0" indent="0">
              <a:buNone/>
            </a:pPr>
            <a:r>
              <a:rPr lang="fr-FR" sz="2500" dirty="0"/>
              <a:t> </a:t>
            </a:r>
            <a:r>
              <a:rPr lang="fr-FR" sz="2500" dirty="0" smtClean="0"/>
              <a:t>     </a:t>
            </a:r>
            <a:r>
              <a:rPr lang="fr-FR" sz="2500" dirty="0" smtClean="0">
                <a:latin typeface="Times New Roman"/>
                <a:cs typeface="Times New Roman"/>
              </a:rPr>
              <a:t>*trouble de la marche: titubante, chancelante</a:t>
            </a:r>
          </a:p>
          <a:p>
            <a:pPr marL="0" indent="0">
              <a:buNone/>
            </a:pPr>
            <a:r>
              <a:rPr lang="fr-FR" sz="2500" dirty="0">
                <a:latin typeface="Times New Roman"/>
                <a:cs typeface="Times New Roman"/>
              </a:rPr>
              <a:t> </a:t>
            </a:r>
            <a:r>
              <a:rPr lang="fr-FR" sz="2500" dirty="0" smtClean="0">
                <a:latin typeface="Times New Roman"/>
                <a:cs typeface="Times New Roman"/>
              </a:rPr>
              <a:t>     *chutes fréquentes et course difficile</a:t>
            </a:r>
          </a:p>
          <a:p>
            <a:pPr marL="0" indent="0">
              <a:buNone/>
            </a:pPr>
            <a:r>
              <a:rPr lang="fr-FR" sz="2500" b="1" dirty="0" smtClean="0">
                <a:latin typeface="Times New Roman"/>
                <a:cs typeface="Times New Roman"/>
              </a:rPr>
              <a:t>-PHASE D’ETAT: </a:t>
            </a:r>
            <a:r>
              <a:rPr lang="fr-FR" sz="2500" dirty="0" smtClean="0">
                <a:latin typeface="Times New Roman"/>
                <a:cs typeface="Times New Roman"/>
              </a:rPr>
              <a:t>Associe des signes </a:t>
            </a:r>
            <a:r>
              <a:rPr lang="fr-FR" sz="2500" dirty="0" err="1" smtClean="0">
                <a:latin typeface="Times New Roman"/>
                <a:cs typeface="Times New Roman"/>
              </a:rPr>
              <a:t>spino</a:t>
            </a:r>
            <a:r>
              <a:rPr lang="fr-FR" sz="2500" dirty="0" smtClean="0">
                <a:latin typeface="Times New Roman"/>
                <a:cs typeface="Times New Roman"/>
              </a:rPr>
              <a:t>-cérébelleux</a:t>
            </a:r>
            <a:r>
              <a:rPr lang="fr-FR" sz="2500" b="1" dirty="0" smtClean="0">
                <a:latin typeface="Times New Roman"/>
                <a:cs typeface="Times New Roman"/>
              </a:rPr>
              <a:t>+</a:t>
            </a:r>
            <a:r>
              <a:rPr lang="fr-FR" sz="2500" dirty="0" smtClean="0"/>
              <a:t> </a:t>
            </a:r>
            <a:r>
              <a:rPr lang="fr-FR" sz="2500" dirty="0" err="1" smtClean="0"/>
              <a:t>dysmorphiques</a:t>
            </a:r>
            <a:r>
              <a:rPr lang="fr-FR" sz="2500" dirty="0" smtClean="0"/>
              <a:t>+ systémiques</a:t>
            </a:r>
            <a:endParaRPr lang="fr-FR" sz="2500" dirty="0"/>
          </a:p>
        </p:txBody>
      </p:sp>
    </p:spTree>
    <p:extLst>
      <p:ext uri="{BB962C8B-B14F-4D97-AF65-F5344CB8AC3E}">
        <p14:creationId xmlns="" xmlns:p14="http://schemas.microsoft.com/office/powerpoint/2010/main" val="118473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836712"/>
            <a:ext cx="8229600" cy="5487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500" i="1" u="sng" dirty="0" smtClean="0"/>
              <a:t>1-Signes </a:t>
            </a:r>
            <a:r>
              <a:rPr lang="fr-FR" sz="2500" i="1" u="sng" dirty="0" err="1" smtClean="0"/>
              <a:t>spino</a:t>
            </a:r>
            <a:r>
              <a:rPr lang="fr-FR" sz="2500" i="1" u="sng" dirty="0" smtClean="0"/>
              <a:t>-cérébelleux:</a:t>
            </a:r>
          </a:p>
          <a:p>
            <a:pPr>
              <a:buNone/>
            </a:pPr>
            <a:r>
              <a:rPr lang="fr-FR" sz="25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25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>
              <a:buNone/>
            </a:pPr>
            <a:r>
              <a:rPr lang="fr-FR" sz="2500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fr-FR" sz="2500" dirty="0" smtClean="0"/>
              <a:t>-station debout difficile avec EPS et danse des tendons des jambiers antérieurs </a:t>
            </a:r>
            <a:endParaRPr lang="fr-FR" sz="2500" i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fr-FR" sz="2500" dirty="0" smtClean="0"/>
              <a:t>	- Marche </a:t>
            </a:r>
            <a:r>
              <a:rPr lang="fr-FR" sz="2500" dirty="0" err="1" smtClean="0"/>
              <a:t>tâlonnante</a:t>
            </a:r>
            <a:r>
              <a:rPr lang="fr-FR" sz="2500" dirty="0" smtClean="0"/>
              <a:t> et ébrieuse.</a:t>
            </a:r>
          </a:p>
          <a:p>
            <a:pPr>
              <a:buNone/>
            </a:pPr>
            <a:r>
              <a:rPr lang="fr-FR" sz="2500" dirty="0" smtClean="0"/>
              <a:t>	- Tremblement du chef, oscillations de tronc, tremblement d’attitude des membres sup et inf.</a:t>
            </a:r>
          </a:p>
          <a:p>
            <a:pPr>
              <a:buNone/>
            </a:pPr>
            <a:r>
              <a:rPr lang="fr-FR" sz="2500" dirty="0" smtClean="0"/>
              <a:t>	- </a:t>
            </a:r>
            <a:r>
              <a:rPr lang="fr-FR" sz="2500" dirty="0" err="1" smtClean="0"/>
              <a:t>Dysmétrie</a:t>
            </a:r>
            <a:r>
              <a:rPr lang="fr-FR" sz="2500" dirty="0" smtClean="0"/>
              <a:t>, </a:t>
            </a:r>
            <a:r>
              <a:rPr lang="fr-FR" sz="2500" dirty="0" err="1" smtClean="0"/>
              <a:t>adiadococinésie</a:t>
            </a:r>
            <a:r>
              <a:rPr lang="fr-FR" sz="2500" dirty="0" smtClean="0"/>
              <a:t>, asynergie.</a:t>
            </a:r>
          </a:p>
          <a:p>
            <a:pPr>
              <a:buNone/>
            </a:pPr>
            <a:r>
              <a:rPr lang="fr-FR" sz="2500" dirty="0" smtClean="0"/>
              <a:t>	- Dysarthrie : voix lente, maladroite, explosive et scandée.</a:t>
            </a:r>
          </a:p>
          <a:p>
            <a:pPr>
              <a:buNone/>
            </a:pPr>
            <a:r>
              <a:rPr lang="fr-FR" sz="2500" dirty="0" smtClean="0"/>
              <a:t>	- </a:t>
            </a:r>
            <a:r>
              <a:rPr lang="fr-FR" sz="2500" dirty="0" err="1" smtClean="0"/>
              <a:t>Paraparésie</a:t>
            </a:r>
            <a:r>
              <a:rPr lang="fr-FR" sz="2500" dirty="0" smtClean="0"/>
              <a:t> spastique rarement déficitaire.</a:t>
            </a:r>
          </a:p>
          <a:p>
            <a:pPr>
              <a:buNone/>
            </a:pPr>
            <a:r>
              <a:rPr lang="fr-FR" sz="2500" dirty="0" smtClean="0"/>
              <a:t>	- Hypotonie de passivité et d’extensibilité.</a:t>
            </a:r>
          </a:p>
          <a:p>
            <a:pPr>
              <a:buNone/>
            </a:pPr>
            <a:r>
              <a:rPr lang="fr-FR" sz="2500" dirty="0" smtClean="0"/>
              <a:t>	- ROT abolis S1(</a:t>
            </a:r>
            <a:r>
              <a:rPr lang="fr-FR" sz="2500" dirty="0" err="1" smtClean="0"/>
              <a:t>achyléen</a:t>
            </a:r>
            <a:r>
              <a:rPr lang="fr-FR" sz="2500" dirty="0" smtClean="0"/>
              <a:t>)  puis L4 (rotulien)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="" xmlns:p14="http://schemas.microsoft.com/office/powerpoint/2010/main" val="273609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- Babinski : peut être le seul signe pyramidal.</a:t>
            </a:r>
          </a:p>
          <a:p>
            <a:pPr>
              <a:buNone/>
            </a:pPr>
            <a:r>
              <a:rPr lang="fr-FR" dirty="0" smtClean="0"/>
              <a:t>	- Signes sensitifs : 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subjectifs : douleurs, paresthésies.</a:t>
            </a:r>
          </a:p>
          <a:p>
            <a:pPr>
              <a:buNone/>
            </a:pPr>
            <a:r>
              <a:rPr lang="fr-FR" dirty="0" smtClean="0"/>
              <a:t>	objectifs : </a:t>
            </a:r>
            <a:r>
              <a:rPr lang="fr-FR" dirty="0" err="1" smtClean="0"/>
              <a:t>apallesthésie</a:t>
            </a:r>
            <a:r>
              <a:rPr lang="fr-FR" dirty="0" smtClean="0"/>
              <a:t>, </a:t>
            </a:r>
            <a:r>
              <a:rPr lang="fr-FR" dirty="0" err="1" smtClean="0"/>
              <a:t>akinesthésie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	- Troubles végétatifs : froideur des extrémités, troubles de la sudation, troubles sphinctériens rares (incontinence ou miction impérieuse).</a:t>
            </a:r>
          </a:p>
          <a:p>
            <a:pPr>
              <a:buNone/>
            </a:pPr>
            <a:r>
              <a:rPr lang="fr-FR" dirty="0" smtClean="0"/>
              <a:t>	- Troubles intellectuels : rares, détérioration intellectuelle parfois démence.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="" xmlns:p14="http://schemas.microsoft.com/office/powerpoint/2010/main" val="2127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620688"/>
            <a:ext cx="8424936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500" i="1" u="sng" dirty="0" smtClean="0"/>
              <a:t>2-signes ou </a:t>
            </a:r>
            <a:r>
              <a:rPr lang="fr-FR" sz="2500" i="1" u="sng" dirty="0" err="1" smtClean="0"/>
              <a:t>Sd</a:t>
            </a:r>
            <a:r>
              <a:rPr lang="fr-FR" sz="2500" i="1" u="sng" dirty="0" smtClean="0"/>
              <a:t> </a:t>
            </a:r>
            <a:r>
              <a:rPr lang="fr-FR" sz="2500" i="1" u="sng" dirty="0" err="1" smtClean="0"/>
              <a:t>dysmorphique</a:t>
            </a:r>
            <a:r>
              <a:rPr lang="fr-FR" sz="2500" i="1" u="sng" dirty="0" smtClean="0"/>
              <a:t>:</a:t>
            </a:r>
          </a:p>
          <a:p>
            <a:pPr marL="0" indent="0">
              <a:buNone/>
            </a:pPr>
            <a:endParaRPr lang="fr-FR" sz="2500" dirty="0" smtClean="0"/>
          </a:p>
          <a:p>
            <a:pPr marL="0" indent="0">
              <a:buNone/>
            </a:pPr>
            <a:r>
              <a:rPr lang="fr-FR" sz="2500" dirty="0" smtClean="0"/>
              <a:t>-pieds creux: signe le plus fréquent(dos du pied bombé+ varus équin+ griffe des orteils)</a:t>
            </a:r>
          </a:p>
          <a:p>
            <a:pPr marL="0" indent="0">
              <a:buNone/>
            </a:pPr>
            <a:r>
              <a:rPr lang="fr-FR" sz="2500" dirty="0" smtClean="0"/>
              <a:t>-mains bots: moins fréquents</a:t>
            </a:r>
          </a:p>
          <a:p>
            <a:pPr marL="0" indent="0">
              <a:buNone/>
            </a:pPr>
            <a:r>
              <a:rPr lang="fr-FR" sz="2500" dirty="0" smtClean="0"/>
              <a:t>-cyphoscoliose: scoliose dorsale puis cyphose (gène respiratoire)</a:t>
            </a:r>
          </a:p>
          <a:p>
            <a:pPr marL="0" indent="0">
              <a:buNone/>
            </a:pPr>
            <a:r>
              <a:rPr lang="fr-FR" sz="2500" i="1" u="sng" dirty="0" smtClean="0"/>
              <a:t>3-signes systémiques:</a:t>
            </a:r>
          </a:p>
          <a:p>
            <a:pPr marL="0" indent="0">
              <a:buNone/>
            </a:pPr>
            <a:r>
              <a:rPr lang="fr-FR" sz="2500" dirty="0" smtClean="0"/>
              <a:t>-atteinte cardiaque:</a:t>
            </a:r>
          </a:p>
          <a:p>
            <a:pPr marL="0" indent="0">
              <a:buNone/>
            </a:pPr>
            <a:r>
              <a:rPr lang="fr-FR" sz="2500" dirty="0"/>
              <a:t> </a:t>
            </a:r>
            <a:r>
              <a:rPr lang="fr-FR" sz="2500" dirty="0" smtClean="0"/>
              <a:t>   </a:t>
            </a:r>
            <a:r>
              <a:rPr lang="fr-FR" sz="2500" dirty="0" smtClean="0">
                <a:latin typeface="Times New Roman"/>
                <a:cs typeface="Times New Roman"/>
              </a:rPr>
              <a:t>*</a:t>
            </a:r>
            <a:r>
              <a:rPr lang="fr-FR" sz="2500" dirty="0" smtClean="0"/>
              <a:t>dyspnée d’effort, palpitation, tachycardie</a:t>
            </a:r>
          </a:p>
          <a:p>
            <a:pPr marL="0" indent="0">
              <a:buNone/>
            </a:pPr>
            <a:r>
              <a:rPr lang="fr-FR" sz="2500" dirty="0"/>
              <a:t> </a:t>
            </a:r>
            <a:r>
              <a:rPr lang="fr-FR" sz="2500" dirty="0" smtClean="0"/>
              <a:t>   </a:t>
            </a:r>
            <a:r>
              <a:rPr lang="fr-FR" sz="2500" dirty="0" smtClean="0">
                <a:latin typeface="Times New Roman"/>
                <a:cs typeface="Times New Roman"/>
              </a:rPr>
              <a:t>*</a:t>
            </a:r>
            <a:r>
              <a:rPr lang="fr-FR" sz="2500" dirty="0" smtClean="0"/>
              <a:t>ECG: troubles de la repolarisation et troubles du rythme (ACFA, ESA)</a:t>
            </a:r>
          </a:p>
          <a:p>
            <a:pPr marL="0" indent="0">
              <a:buNone/>
            </a:pPr>
            <a:r>
              <a:rPr lang="fr-FR" sz="2500" dirty="0"/>
              <a:t> </a:t>
            </a:r>
            <a:r>
              <a:rPr lang="fr-FR" sz="2500" dirty="0" smtClean="0"/>
              <a:t>   </a:t>
            </a:r>
            <a:r>
              <a:rPr lang="fr-FR" sz="2500" dirty="0" smtClean="0">
                <a:latin typeface="Times New Roman"/>
                <a:cs typeface="Times New Roman"/>
              </a:rPr>
              <a:t>*</a:t>
            </a:r>
            <a:r>
              <a:rPr lang="fr-FR" sz="2500" dirty="0" smtClean="0"/>
              <a:t>Echo: </a:t>
            </a:r>
            <a:r>
              <a:rPr lang="fr-FR" sz="2500" dirty="0" err="1" smtClean="0"/>
              <a:t>cardio-myopathie</a:t>
            </a:r>
            <a:r>
              <a:rPr lang="fr-FR" sz="2500" dirty="0" smtClean="0"/>
              <a:t> hypertrophique évolution grave vers l’asystolie</a:t>
            </a:r>
            <a:endParaRPr lang="fr-FR" sz="2500" dirty="0"/>
          </a:p>
        </p:txBody>
      </p:sp>
    </p:spTree>
    <p:extLst>
      <p:ext uri="{BB962C8B-B14F-4D97-AF65-F5344CB8AC3E}">
        <p14:creationId xmlns="" xmlns:p14="http://schemas.microsoft.com/office/powerpoint/2010/main" val="257151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Syndrome </a:t>
            </a:r>
            <a:r>
              <a:rPr lang="fr-FR" dirty="0" err="1" smtClean="0"/>
              <a:t>dysmorphique</a:t>
            </a:r>
            <a:endParaRPr lang="fr-FR" dirty="0"/>
          </a:p>
        </p:txBody>
      </p:sp>
      <p:pic>
        <p:nvPicPr>
          <p:cNvPr id="4" name="Espace réservé du contenu 3" descr="main_botte_radiale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556792"/>
            <a:ext cx="4445000" cy="2548012"/>
          </a:xfrm>
        </p:spPr>
      </p:pic>
      <p:pic>
        <p:nvPicPr>
          <p:cNvPr id="5" name="Image 4" descr="pes-cavu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365104"/>
            <a:ext cx="4392488" cy="2160240"/>
          </a:xfrm>
          <a:prstGeom prst="rect">
            <a:avLst/>
          </a:prstGeom>
        </p:spPr>
      </p:pic>
      <p:pic>
        <p:nvPicPr>
          <p:cNvPr id="6" name="Image 5" descr="traitement-scolioses-medecine-physique-readaptation17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70165" y="1700809"/>
            <a:ext cx="2962275" cy="482453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570</TotalTime>
  <Words>928</Words>
  <Application>Microsoft Office PowerPoint</Application>
  <PresentationFormat>Affichage à l'écran (4:3)</PresentationFormat>
  <Paragraphs>152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3" baseType="lpstr">
      <vt:lpstr>Médian</vt:lpstr>
      <vt:lpstr>1_Médian</vt:lpstr>
      <vt:lpstr>ATAXIES CEREBELLEUSES HERIDITAIRES</vt:lpstr>
      <vt:lpstr> INTRODUCTION</vt:lpstr>
      <vt:lpstr> ATAXIES ACQUISES</vt:lpstr>
      <vt:lpstr>ATAXIES RECESSIVES (ACAR)</vt:lpstr>
      <vt:lpstr> ACAR TYPE FRIEDREICH </vt:lpstr>
      <vt:lpstr>Diapositive 6</vt:lpstr>
      <vt:lpstr>Diapositive 7</vt:lpstr>
      <vt:lpstr>Diapositive 8</vt:lpstr>
      <vt:lpstr>Syndrome dysmorphique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ACAR TYPE NON FRIEDREICH</vt:lpstr>
      <vt:lpstr>ATAXIES CEREBELLEUSES DOMINANTES</vt:lpstr>
      <vt:lpstr>Diapositive 18</vt:lpstr>
      <vt:lpstr>Diapositive 19</vt:lpstr>
      <vt:lpstr>Diapositive 20</vt:lpstr>
      <vt:lpstr>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ATAXIES CEREBELLEUSES HERIDITAIRES</dc:title>
  <dc:creator>SAID</dc:creator>
  <cp:lastModifiedBy>degh_khal</cp:lastModifiedBy>
  <cp:revision>49</cp:revision>
  <dcterms:created xsi:type="dcterms:W3CDTF">2014-01-11T10:55:45Z</dcterms:created>
  <dcterms:modified xsi:type="dcterms:W3CDTF">2020-04-07T14:12:22Z</dcterms:modified>
</cp:coreProperties>
</file>