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99" r:id="rId2"/>
    <p:sldId id="467" r:id="rId3"/>
    <p:sldId id="468" r:id="rId4"/>
    <p:sldId id="469" r:id="rId5"/>
    <p:sldId id="470" r:id="rId6"/>
    <p:sldId id="397" r:id="rId7"/>
    <p:sldId id="458" r:id="rId8"/>
    <p:sldId id="459" r:id="rId9"/>
    <p:sldId id="460" r:id="rId10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il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>
        <p:scale>
          <a:sx n="84" d="100"/>
          <a:sy n="84" d="100"/>
        </p:scale>
        <p:origin x="-96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82"/>
    </p:cViewPr>
  </p:sorterViewPr>
  <p:notesViewPr>
    <p:cSldViewPr>
      <p:cViewPr>
        <p:scale>
          <a:sx n="118" d="100"/>
          <a:sy n="118" d="100"/>
        </p:scale>
        <p:origin x="-510" y="-78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F7E12C-76CF-4BDB-B352-418B0F8C58F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E3B5F1-7F22-4713-85EB-608F3DE64A8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21600" cy="1524000"/>
          </a:xfrm>
        </p:spPr>
        <p:txBody>
          <a:bodyPr/>
          <a:lstStyle>
            <a:lvl1pPr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FontTx/>
              <a:buNone/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6A742F89-687F-4C6F-919A-AAAA831CB405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9DF0-4C26-4FBE-9ACC-A609B4A2CA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ED30-83D8-4C24-922D-105E2ED7581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462F0-B296-4F73-8032-011050529C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7575A-892B-45A6-B974-9DD16747908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EDC6-AFF1-47AB-A8F1-881F85A0F9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6A8B-0626-46FE-8BBE-21344E5DE0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9BAC0-22E8-4A20-9A22-67CB158F3AD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74B16-398E-42CE-8E70-053F1CA637E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B75FC-2B94-43C3-88C4-0404533646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E60A2-EA20-47E7-B722-5B2A8713A9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472C4E3C-6E32-40BE-8AF5-635673C9957E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35B6-DC99-4A6E-9FE1-468DFB605FE9}" type="slidenum">
              <a:rPr lang="fr-FR"/>
              <a:pPr/>
              <a:t>1</a:t>
            </a:fld>
            <a:endParaRPr lang="fr-FR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33400" y="304800"/>
            <a:ext cx="78248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smtClean="0">
                <a:solidFill>
                  <a:schemeClr val="bg1"/>
                </a:solidFill>
                <a:latin typeface="Arial" charset="0"/>
              </a:rPr>
              <a:t>Chapitre I.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Approche de la fiabilité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des équipements et des organes par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des modèles spécifiques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66800" y="2667000"/>
            <a:ext cx="682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/>
              <a:t>Comment choisir la stratégie de maintenance ?</a:t>
            </a:r>
            <a:endParaRPr lang="fr-FR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8596" y="4572009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/>
              <a:t>Etudier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la fiabilité des équipements et des organes par des modèles spécifiques</a:t>
            </a:r>
          </a:p>
          <a:p>
            <a:endParaRPr lang="fr-FR" dirty="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191000" y="3505200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A8D1-C7ED-4468-9826-03699A9EF823}" type="slidenum">
              <a:rPr lang="fr-FR"/>
              <a:pPr/>
              <a:t>2</a:t>
            </a:fld>
            <a:endParaRPr lang="fr-FR"/>
          </a:p>
        </p:txBody>
      </p:sp>
      <p:sp>
        <p:nvSpPr>
          <p:cNvPr id="76802" name="Text Box 1026"/>
          <p:cNvSpPr txBox="1">
            <a:spLocks noChangeArrowheads="1"/>
          </p:cNvSpPr>
          <p:nvPr/>
        </p:nvSpPr>
        <p:spPr bwMode="auto">
          <a:xfrm>
            <a:off x="228600" y="152400"/>
            <a:ext cx="669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/>
              <a:t>Ajustement graphique de la loi de Weibull</a:t>
            </a:r>
            <a:r>
              <a:rPr lang="fr-FR" sz="2800" dirty="0"/>
              <a:t> </a:t>
            </a:r>
            <a:endParaRPr lang="fr-FR" dirty="0"/>
          </a:p>
        </p:txBody>
      </p:sp>
      <p:sp>
        <p:nvSpPr>
          <p:cNvPr id="76804" name="Text Box 1028"/>
          <p:cNvSpPr txBox="1">
            <a:spLocks noChangeArrowheads="1"/>
          </p:cNvSpPr>
          <p:nvPr/>
        </p:nvSpPr>
        <p:spPr bwMode="auto">
          <a:xfrm>
            <a:off x="381000" y="1828800"/>
            <a:ext cx="845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/>
              <a:t>Il s ’agit de déterminer les 3 paramètres </a:t>
            </a:r>
            <a:r>
              <a:rPr lang="fr-FR" sz="1600" dirty="0">
                <a:latin typeface="Symbol" pitchFamily="18" charset="2"/>
              </a:rPr>
              <a:t>b</a:t>
            </a:r>
            <a:r>
              <a:rPr lang="fr-FR" sz="1600" dirty="0"/>
              <a:t>, </a:t>
            </a:r>
            <a:r>
              <a:rPr lang="fr-FR" sz="1600" dirty="0">
                <a:latin typeface="Symbol" pitchFamily="18" charset="2"/>
              </a:rPr>
              <a:t>g</a:t>
            </a:r>
            <a:r>
              <a:rPr lang="fr-FR" sz="1600" dirty="0"/>
              <a:t> et </a:t>
            </a:r>
            <a:r>
              <a:rPr lang="fr-FR" sz="1600" dirty="0">
                <a:latin typeface="Symbol" pitchFamily="18" charset="2"/>
              </a:rPr>
              <a:t>h</a:t>
            </a:r>
            <a:r>
              <a:rPr lang="fr-FR" sz="1600" dirty="0"/>
              <a:t> de la loi de Weibull par les données d ’observation.</a:t>
            </a:r>
            <a:r>
              <a:rPr lang="fr-FR" dirty="0"/>
              <a:t> </a:t>
            </a:r>
          </a:p>
        </p:txBody>
      </p:sp>
      <p:sp>
        <p:nvSpPr>
          <p:cNvPr id="76805" name="Text Box 1029"/>
          <p:cNvSpPr txBox="1">
            <a:spLocks noChangeArrowheads="1"/>
          </p:cNvSpPr>
          <p:nvPr/>
        </p:nvSpPr>
        <p:spPr bwMode="auto">
          <a:xfrm>
            <a:off x="365125" y="2547938"/>
            <a:ext cx="848518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La détermination des paramètres </a:t>
            </a:r>
            <a:r>
              <a:rPr lang="fr-FR" sz="1600" dirty="0">
                <a:latin typeface="Symbol" pitchFamily="18" charset="2"/>
              </a:rPr>
              <a:t>b</a:t>
            </a:r>
            <a:r>
              <a:rPr lang="fr-FR" sz="1600" dirty="0"/>
              <a:t>, </a:t>
            </a:r>
            <a:r>
              <a:rPr lang="fr-FR" sz="1600" dirty="0">
                <a:latin typeface="Symbol" pitchFamily="18" charset="2"/>
              </a:rPr>
              <a:t>g</a:t>
            </a:r>
            <a:r>
              <a:rPr lang="fr-FR" sz="1600" dirty="0"/>
              <a:t> et </a:t>
            </a:r>
            <a:r>
              <a:rPr lang="fr-FR" sz="1600" dirty="0">
                <a:latin typeface="Symbol" pitchFamily="18" charset="2"/>
              </a:rPr>
              <a:t>h</a:t>
            </a:r>
            <a:r>
              <a:rPr lang="fr-FR" sz="1600" dirty="0"/>
              <a:t> à partir des observations se fait graphiquement sur le papier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de Weibull qui comprend </a:t>
            </a:r>
            <a:r>
              <a:rPr lang="fr-FR" sz="1600" b="1" i="1" dirty="0"/>
              <a:t>4</a:t>
            </a:r>
            <a:r>
              <a:rPr lang="fr-FR" sz="1600" dirty="0"/>
              <a:t> axes: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- </a:t>
            </a:r>
            <a:r>
              <a:rPr lang="fr-FR" sz="1600" b="1" dirty="0"/>
              <a:t>axe A</a:t>
            </a:r>
            <a:r>
              <a:rPr lang="fr-FR" sz="1600" dirty="0"/>
              <a:t>: axe des temps sur lequel on reporte les temps</a:t>
            </a:r>
            <a:r>
              <a:rPr lang="fr-FR" sz="1600" i="1" dirty="0"/>
              <a:t> t</a:t>
            </a:r>
            <a:r>
              <a:rPr lang="fr-FR" sz="1600" i="1" baseline="-25000" dirty="0"/>
              <a:t>i</a:t>
            </a:r>
            <a:r>
              <a:rPr lang="fr-FR" sz="1600" dirty="0"/>
              <a:t> de bon fonctionnement,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- </a:t>
            </a:r>
            <a:r>
              <a:rPr lang="fr-FR" sz="1600" b="1" dirty="0"/>
              <a:t>axe B</a:t>
            </a:r>
            <a:r>
              <a:rPr lang="fr-FR" sz="1600" dirty="0"/>
              <a:t>: porte </a:t>
            </a:r>
            <a:r>
              <a:rPr lang="fr-FR" sz="1600" i="1" dirty="0"/>
              <a:t>F(t)</a:t>
            </a:r>
            <a:r>
              <a:rPr lang="fr-FR" sz="1600" dirty="0"/>
              <a:t> sur lequel on reporte les valeurs </a:t>
            </a:r>
            <a:r>
              <a:rPr lang="fr-FR" sz="1600" i="1" dirty="0"/>
              <a:t>F(t</a:t>
            </a:r>
            <a:r>
              <a:rPr lang="fr-FR" sz="1600" i="1" baseline="-25000" dirty="0"/>
              <a:t>i</a:t>
            </a:r>
            <a:r>
              <a:rPr lang="fr-FR" sz="1600" i="1" dirty="0"/>
              <a:t>)</a:t>
            </a:r>
            <a:r>
              <a:rPr lang="fr-FR" sz="1600" dirty="0"/>
              <a:t> calculées par approximation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(fréquences cumulées, rangs moyens, rangs médians),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- </a:t>
            </a:r>
            <a:r>
              <a:rPr lang="fr-FR" sz="1600" b="1" dirty="0"/>
              <a:t>axe a</a:t>
            </a:r>
            <a:r>
              <a:rPr lang="fr-FR" sz="1600" dirty="0"/>
              <a:t>: correspond à </a:t>
            </a:r>
            <a:r>
              <a:rPr lang="fr-FR" sz="1600" i="1" dirty="0"/>
              <a:t>ln(t),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- </a:t>
            </a:r>
            <a:r>
              <a:rPr lang="fr-FR" sz="1600" b="1" dirty="0"/>
              <a:t>axe b</a:t>
            </a:r>
            <a:r>
              <a:rPr lang="fr-FR" sz="1600" dirty="0"/>
              <a:t>: correspond à </a:t>
            </a:r>
            <a:r>
              <a:rPr lang="fr-FR" sz="1600" i="1" dirty="0"/>
              <a:t>ln(ln(1/(1-F(t))))</a:t>
            </a:r>
            <a:r>
              <a:rPr lang="fr-FR" sz="1600" dirty="0"/>
              <a:t> et permet de déterminer la valeur de </a:t>
            </a:r>
            <a:r>
              <a:rPr lang="fr-FR" sz="1600" i="1" dirty="0">
                <a:latin typeface="Symbol" pitchFamily="18" charset="2"/>
              </a:rPr>
              <a:t>b</a:t>
            </a:r>
            <a:r>
              <a:rPr lang="fr-FR" sz="1600" dirty="0"/>
              <a:t>.</a:t>
            </a:r>
            <a:endParaRPr lang="fr-FR" dirty="0"/>
          </a:p>
        </p:txBody>
      </p:sp>
      <p:graphicFrame>
        <p:nvGraphicFramePr>
          <p:cNvPr id="76806" name="Object 1030"/>
          <p:cNvGraphicFramePr>
            <a:graphicFrameLocks noChangeAspect="1"/>
          </p:cNvGraphicFramePr>
          <p:nvPr/>
        </p:nvGraphicFramePr>
        <p:xfrm>
          <a:off x="6553200" y="762000"/>
          <a:ext cx="2286000" cy="558800"/>
        </p:xfrm>
        <a:graphic>
          <a:graphicData uri="http://schemas.openxmlformats.org/presentationml/2006/ole">
            <p:oleObj spid="_x0000_s315394" name="Équation" r:id="rId3" imgW="228600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24E0-CC24-43DC-9FA1-CC36478C5067}" type="slidenum">
              <a:rPr lang="fr-FR"/>
              <a:pPr/>
              <a:t>3</a:t>
            </a:fld>
            <a:endParaRPr lang="fr-FR"/>
          </a:p>
        </p:txBody>
      </p:sp>
      <p:sp>
        <p:nvSpPr>
          <p:cNvPr id="78851" name="Text Box 1027"/>
          <p:cNvSpPr txBox="1">
            <a:spLocks noChangeArrowheads="1"/>
          </p:cNvSpPr>
          <p:nvPr/>
        </p:nvSpPr>
        <p:spPr bwMode="auto">
          <a:xfrm>
            <a:off x="381000" y="457200"/>
            <a:ext cx="797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/>
              <a:t>Ajustement de la loi de Weibull: papier de Weibull</a:t>
            </a:r>
            <a:r>
              <a:rPr lang="fr-FR" sz="2800" dirty="0"/>
              <a:t> </a:t>
            </a:r>
            <a:endParaRPr lang="fr-FR" dirty="0"/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212725" y="1524000"/>
            <a:ext cx="8629650" cy="5091113"/>
            <a:chOff x="134" y="960"/>
            <a:chExt cx="5436" cy="3207"/>
          </a:xfrm>
        </p:grpSpPr>
        <p:graphicFrame>
          <p:nvGraphicFramePr>
            <p:cNvPr id="249856" name="Object 1024"/>
            <p:cNvGraphicFramePr>
              <a:graphicFrameLocks noChangeAspect="1"/>
            </p:cNvGraphicFramePr>
            <p:nvPr/>
          </p:nvGraphicFramePr>
          <p:xfrm>
            <a:off x="240" y="1296"/>
            <a:ext cx="4944" cy="2531"/>
          </p:xfrm>
          <a:graphic>
            <a:graphicData uri="http://schemas.openxmlformats.org/presentationml/2006/ole">
              <p:oleObj spid="_x0000_s316418" name="Image bitmap" r:id="rId3" imgW="9876190" imgH="5057143" progId="PBrush">
                <p:embed/>
              </p:oleObj>
            </a:graphicData>
          </a:graphic>
        </p:graphicFrame>
        <p:sp>
          <p:nvSpPr>
            <p:cNvPr id="78854" name="Line 1030"/>
            <p:cNvSpPr>
              <a:spLocks noChangeShapeType="1"/>
            </p:cNvSpPr>
            <p:nvPr/>
          </p:nvSpPr>
          <p:spPr bwMode="auto">
            <a:xfrm>
              <a:off x="336" y="2112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61" name="Line 1037"/>
            <p:cNvSpPr>
              <a:spLocks noChangeShapeType="1"/>
            </p:cNvSpPr>
            <p:nvPr/>
          </p:nvSpPr>
          <p:spPr bwMode="auto">
            <a:xfrm>
              <a:off x="336" y="1392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62" name="Text Box 1038"/>
            <p:cNvSpPr txBox="1">
              <a:spLocks noChangeArrowheads="1"/>
            </p:cNvSpPr>
            <p:nvPr/>
          </p:nvSpPr>
          <p:spPr bwMode="auto">
            <a:xfrm>
              <a:off x="5280" y="11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/>
                <a:t>a</a:t>
              </a:r>
              <a:endParaRPr lang="fr-FR"/>
            </a:p>
          </p:txBody>
        </p:sp>
        <p:sp>
          <p:nvSpPr>
            <p:cNvPr id="78863" name="Text Box 1039"/>
            <p:cNvSpPr txBox="1">
              <a:spLocks noChangeArrowheads="1"/>
            </p:cNvSpPr>
            <p:nvPr/>
          </p:nvSpPr>
          <p:spPr bwMode="auto">
            <a:xfrm>
              <a:off x="5280" y="187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/>
                <a:t>A</a:t>
              </a:r>
              <a:endParaRPr lang="fr-FR"/>
            </a:p>
          </p:txBody>
        </p:sp>
        <p:sp>
          <p:nvSpPr>
            <p:cNvPr id="78864" name="Text Box 1040"/>
            <p:cNvSpPr txBox="1">
              <a:spLocks noChangeArrowheads="1"/>
            </p:cNvSpPr>
            <p:nvPr/>
          </p:nvSpPr>
          <p:spPr bwMode="auto">
            <a:xfrm>
              <a:off x="5280" y="2160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i="1"/>
                <a:t>t</a:t>
              </a:r>
              <a:endParaRPr lang="fr-FR"/>
            </a:p>
          </p:txBody>
        </p:sp>
        <p:sp>
          <p:nvSpPr>
            <p:cNvPr id="78865" name="Line 1041"/>
            <p:cNvSpPr>
              <a:spLocks noChangeShapeType="1"/>
            </p:cNvSpPr>
            <p:nvPr/>
          </p:nvSpPr>
          <p:spPr bwMode="auto">
            <a:xfrm flipV="1">
              <a:off x="432" y="960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66" name="Text Box 1042"/>
            <p:cNvSpPr txBox="1">
              <a:spLocks noChangeArrowheads="1"/>
            </p:cNvSpPr>
            <p:nvPr/>
          </p:nvSpPr>
          <p:spPr bwMode="auto">
            <a:xfrm>
              <a:off x="134" y="999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/>
                <a:t>B</a:t>
              </a:r>
              <a:endParaRPr lang="fr-FR"/>
            </a:p>
          </p:txBody>
        </p:sp>
        <p:sp>
          <p:nvSpPr>
            <p:cNvPr id="78867" name="Text Box 1043"/>
            <p:cNvSpPr txBox="1">
              <a:spLocks noChangeArrowheads="1"/>
            </p:cNvSpPr>
            <p:nvPr/>
          </p:nvSpPr>
          <p:spPr bwMode="auto">
            <a:xfrm>
              <a:off x="480" y="1008"/>
              <a:ext cx="3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i="1"/>
                <a:t>F(t)</a:t>
              </a:r>
              <a:endParaRPr lang="fr-FR"/>
            </a:p>
          </p:txBody>
        </p:sp>
        <p:sp>
          <p:nvSpPr>
            <p:cNvPr id="78868" name="Text Box 1044"/>
            <p:cNvSpPr txBox="1">
              <a:spLocks noChangeArrowheads="1"/>
            </p:cNvSpPr>
            <p:nvPr/>
          </p:nvSpPr>
          <p:spPr bwMode="auto">
            <a:xfrm>
              <a:off x="5232" y="1440"/>
              <a:ext cx="3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i="1"/>
                <a:t>ln(t)</a:t>
              </a:r>
              <a:endParaRPr lang="fr-FR"/>
            </a:p>
          </p:txBody>
        </p:sp>
        <p:sp>
          <p:nvSpPr>
            <p:cNvPr id="78871" name="Line 1047"/>
            <p:cNvSpPr>
              <a:spLocks noChangeShapeType="1"/>
            </p:cNvSpPr>
            <p:nvPr/>
          </p:nvSpPr>
          <p:spPr bwMode="auto">
            <a:xfrm>
              <a:off x="1248" y="37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72" name="Text Box 1048"/>
            <p:cNvSpPr txBox="1">
              <a:spLocks noChangeArrowheads="1"/>
            </p:cNvSpPr>
            <p:nvPr/>
          </p:nvSpPr>
          <p:spPr bwMode="auto">
            <a:xfrm>
              <a:off x="998" y="39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800" b="1"/>
                <a:t>b</a:t>
              </a:r>
              <a:endParaRPr lang="fr-FR"/>
            </a:p>
          </p:txBody>
        </p:sp>
        <p:sp>
          <p:nvSpPr>
            <p:cNvPr id="78873" name="Text Box 1049"/>
            <p:cNvSpPr txBox="1">
              <a:spLocks noChangeArrowheads="1"/>
            </p:cNvSpPr>
            <p:nvPr/>
          </p:nvSpPr>
          <p:spPr bwMode="auto">
            <a:xfrm>
              <a:off x="1296" y="3936"/>
              <a:ext cx="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i="1">
                  <a:latin typeface="Symbol" pitchFamily="18" charset="2"/>
                </a:rPr>
                <a:t>b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6B44-69C5-4248-93AC-D20DC0D831BD}" type="slidenum">
              <a:rPr lang="fr-FR"/>
              <a:pPr/>
              <a:t>4</a:t>
            </a:fld>
            <a:endParaRPr lang="fr-FR"/>
          </a:p>
        </p:txBody>
      </p:sp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381000" y="304800"/>
            <a:ext cx="669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/>
              <a:t>Ajustement graphique de la loi de Weibull</a:t>
            </a:r>
            <a:r>
              <a:rPr lang="fr-FR" sz="2800" dirty="0"/>
              <a:t> </a:t>
            </a:r>
            <a:endParaRPr lang="fr-FR" dirty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304800" y="838200"/>
            <a:ext cx="368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u="sng"/>
              <a:t>Procédure de détermination de </a:t>
            </a:r>
            <a:r>
              <a:rPr lang="fr-FR" sz="1600" b="1" u="sng">
                <a:latin typeface="Symbol" pitchFamily="18" charset="2"/>
              </a:rPr>
              <a:t>b</a:t>
            </a:r>
            <a:r>
              <a:rPr lang="fr-FR" sz="1600" b="1" u="sng"/>
              <a:t>, </a:t>
            </a:r>
            <a:r>
              <a:rPr lang="fr-FR" sz="1600" b="1" u="sng">
                <a:latin typeface="Symbol" pitchFamily="18" charset="2"/>
              </a:rPr>
              <a:t>g</a:t>
            </a:r>
            <a:r>
              <a:rPr lang="fr-FR" sz="1600" b="1" u="sng"/>
              <a:t> et </a:t>
            </a:r>
            <a:r>
              <a:rPr lang="fr-FR" sz="1600" b="1" u="sng">
                <a:latin typeface="Symbol" pitchFamily="18" charset="2"/>
              </a:rPr>
              <a:t>h</a:t>
            </a:r>
            <a:r>
              <a:rPr lang="fr-FR"/>
              <a:t> </a:t>
            </a:r>
          </a:p>
        </p:txBody>
      </p:sp>
      <p:sp>
        <p:nvSpPr>
          <p:cNvPr id="77828" name="Text Box 1028"/>
          <p:cNvSpPr txBox="1">
            <a:spLocks noChangeArrowheads="1"/>
          </p:cNvSpPr>
          <p:nvPr/>
        </p:nvSpPr>
        <p:spPr bwMode="auto">
          <a:xfrm>
            <a:off x="152400" y="1447800"/>
            <a:ext cx="88042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1) calculer </a:t>
            </a:r>
            <a:r>
              <a:rPr lang="fr-FR" sz="1600" i="1" dirty="0"/>
              <a:t>F(t</a:t>
            </a:r>
            <a:r>
              <a:rPr lang="fr-FR" sz="1600" i="1" baseline="-25000" dirty="0"/>
              <a:t>i</a:t>
            </a:r>
            <a:r>
              <a:rPr lang="fr-FR" sz="1600" i="1" dirty="0"/>
              <a:t>) </a:t>
            </a:r>
            <a:r>
              <a:rPr lang="fr-FR" sz="1600" dirty="0"/>
              <a:t>par l ’approximation appropriée (fréquences cumulées, rangs moyens, rangs médians, ..)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en pourcentage,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2) placer les points </a:t>
            </a:r>
            <a:r>
              <a:rPr lang="fr-FR" sz="1600" i="1" dirty="0"/>
              <a:t>(t</a:t>
            </a:r>
            <a:r>
              <a:rPr lang="fr-FR" sz="1600" i="1" baseline="-25000" dirty="0"/>
              <a:t>i</a:t>
            </a:r>
            <a:r>
              <a:rPr lang="fr-FR" sz="1600" i="1" dirty="0"/>
              <a:t>, F(t</a:t>
            </a:r>
            <a:r>
              <a:rPr lang="fr-FR" sz="1600" i="1" baseline="-25000" dirty="0"/>
              <a:t>i</a:t>
            </a:r>
            <a:r>
              <a:rPr lang="fr-FR" sz="1600" i="1" dirty="0"/>
              <a:t>))</a:t>
            </a:r>
            <a:r>
              <a:rPr lang="fr-FR" sz="1600" dirty="0"/>
              <a:t> sur le papier de Weibull,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2.1) si ces points forment (à peu près) une droite </a:t>
            </a:r>
            <a:r>
              <a:rPr lang="fr-FR" sz="1600" i="1" dirty="0"/>
              <a:t>D</a:t>
            </a:r>
            <a:r>
              <a:rPr lang="fr-FR" sz="1600" i="1" baseline="-25000" dirty="0"/>
              <a:t>1</a:t>
            </a:r>
            <a:r>
              <a:rPr lang="fr-FR" sz="1600" dirty="0"/>
              <a:t> alors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- </a:t>
            </a:r>
            <a:r>
              <a:rPr lang="fr-FR" sz="1600" dirty="0">
                <a:latin typeface="Symbol" pitchFamily="18" charset="2"/>
              </a:rPr>
              <a:t>g</a:t>
            </a:r>
            <a:r>
              <a:rPr lang="fr-FR" sz="1600" dirty="0"/>
              <a:t> = 0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- l ’intersection de </a:t>
            </a:r>
            <a:r>
              <a:rPr lang="fr-FR" sz="1600" i="1" dirty="0"/>
              <a:t>D</a:t>
            </a:r>
            <a:r>
              <a:rPr lang="fr-FR" sz="1600" i="1" baseline="-25000" dirty="0"/>
              <a:t>1</a:t>
            </a:r>
            <a:r>
              <a:rPr lang="fr-FR" sz="1600" dirty="0"/>
              <a:t> avec l ’axe </a:t>
            </a:r>
            <a:r>
              <a:rPr lang="fr-FR" sz="1600" b="1" dirty="0"/>
              <a:t>A</a:t>
            </a:r>
            <a:r>
              <a:rPr lang="fr-FR" sz="1600" dirty="0"/>
              <a:t> donne </a:t>
            </a:r>
            <a:r>
              <a:rPr lang="fr-FR" sz="1600" dirty="0">
                <a:latin typeface="Symbol" pitchFamily="18" charset="2"/>
              </a:rPr>
              <a:t>h</a:t>
            </a:r>
            <a:r>
              <a:rPr lang="fr-FR" sz="1600" dirty="0"/>
              <a:t>,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- la parallèle </a:t>
            </a:r>
            <a:r>
              <a:rPr lang="fr-FR" sz="1600" i="1" dirty="0"/>
              <a:t>D</a:t>
            </a:r>
            <a:r>
              <a:rPr lang="fr-FR" sz="1600" i="1" baseline="-25000" dirty="0"/>
              <a:t>2</a:t>
            </a:r>
            <a:r>
              <a:rPr lang="fr-FR" sz="1600" dirty="0"/>
              <a:t> à </a:t>
            </a:r>
            <a:r>
              <a:rPr lang="fr-FR" sz="1600" i="1" dirty="0"/>
              <a:t>D</a:t>
            </a:r>
            <a:r>
              <a:rPr lang="fr-FR" sz="1600" i="1" baseline="-25000" dirty="0"/>
              <a:t>1</a:t>
            </a:r>
            <a:r>
              <a:rPr lang="fr-FR" sz="1600" dirty="0"/>
              <a:t> passant par l ’origine </a:t>
            </a:r>
            <a:r>
              <a:rPr lang="fr-FR" sz="1600" b="1" i="1" dirty="0"/>
              <a:t>(A = 1, a = 0)</a:t>
            </a:r>
            <a:r>
              <a:rPr lang="fr-FR" sz="1600" dirty="0"/>
              <a:t> coupe l ’axe </a:t>
            </a:r>
            <a:r>
              <a:rPr lang="fr-FR" sz="1600" b="1" dirty="0"/>
              <a:t>b</a:t>
            </a:r>
            <a:r>
              <a:rPr lang="fr-FR" sz="1600" dirty="0"/>
              <a:t> en </a:t>
            </a:r>
            <a:r>
              <a:rPr lang="fr-FR" sz="1600" i="1" dirty="0">
                <a:latin typeface="Symbol" pitchFamily="18" charset="2"/>
              </a:rPr>
              <a:t>b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	2.2) si ces points forment une courbe convexe ou concave alors </a:t>
            </a:r>
            <a:r>
              <a:rPr lang="fr-FR" sz="1600" dirty="0">
                <a:latin typeface="Symbol" pitchFamily="18" charset="2"/>
              </a:rPr>
              <a:t>g</a:t>
            </a:r>
            <a:r>
              <a:rPr lang="fr-FR" sz="1600" dirty="0"/>
              <a:t> </a:t>
            </a:r>
            <a:r>
              <a:rPr lang="fr-FR" sz="1600" dirty="0">
                <a:latin typeface="Symbol" pitchFamily="18" charset="2"/>
                <a:sym typeface="Symbol" pitchFamily="18" charset="2"/>
              </a:rPr>
              <a:t></a:t>
            </a:r>
            <a:r>
              <a:rPr lang="fr-FR" sz="1600" dirty="0"/>
              <a:t> 0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- translater tous les points (de proche en proche) d ’une même valeur </a:t>
            </a:r>
            <a:r>
              <a:rPr lang="fr-FR" sz="1600" i="1" dirty="0">
                <a:latin typeface="Symbol" pitchFamily="18" charset="2"/>
              </a:rPr>
              <a:t>g</a:t>
            </a:r>
            <a:r>
              <a:rPr lang="fr-FR" sz="1600" dirty="0"/>
              <a:t> pour obtenir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la droite </a:t>
            </a:r>
            <a:r>
              <a:rPr lang="fr-FR" sz="1600" i="1" dirty="0"/>
              <a:t>D</a:t>
            </a:r>
            <a:r>
              <a:rPr lang="fr-FR" sz="1600" i="1" baseline="-25000" dirty="0"/>
              <a:t>1</a:t>
            </a:r>
            <a:r>
              <a:rPr lang="fr-FR" sz="1600" dirty="0"/>
              <a:t>, ou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- prendre </a:t>
            </a:r>
            <a:r>
              <a:rPr lang="fr-FR" sz="1600" i="1" dirty="0"/>
              <a:t>3</a:t>
            </a:r>
            <a:r>
              <a:rPr lang="fr-FR" sz="1600" dirty="0"/>
              <a:t> points sur la courbe équidistants sur l ’axe </a:t>
            </a:r>
            <a:r>
              <a:rPr lang="fr-FR" sz="1600" b="1" dirty="0"/>
              <a:t>a</a:t>
            </a:r>
            <a:r>
              <a:rPr lang="fr-FR" sz="1600" dirty="0"/>
              <a:t> ( ou sur l ’axe vertical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passant par </a:t>
            </a:r>
            <a:r>
              <a:rPr lang="fr-FR" sz="1600" b="1" i="1" dirty="0"/>
              <a:t>(A = 1, a = 0)</a:t>
            </a:r>
            <a:r>
              <a:rPr lang="fr-FR" sz="1600" dirty="0"/>
              <a:t> ) d ’abscisses </a:t>
            </a:r>
            <a:r>
              <a:rPr lang="fr-FR" sz="1600" i="1" dirty="0"/>
              <a:t>t</a:t>
            </a:r>
            <a:r>
              <a:rPr lang="fr-FR" sz="1600" i="1" baseline="-25000" dirty="0"/>
              <a:t>1</a:t>
            </a:r>
            <a:r>
              <a:rPr lang="fr-FR" sz="1600" dirty="0"/>
              <a:t>, </a:t>
            </a:r>
            <a:r>
              <a:rPr lang="fr-FR" sz="1600" i="1" dirty="0"/>
              <a:t>t</a:t>
            </a:r>
            <a:r>
              <a:rPr lang="fr-FR" sz="1600" i="1" baseline="-25000" dirty="0"/>
              <a:t>2</a:t>
            </a:r>
            <a:r>
              <a:rPr lang="fr-FR" sz="1600" dirty="0"/>
              <a:t> et </a:t>
            </a:r>
            <a:r>
              <a:rPr lang="fr-FR" sz="1600" i="1" dirty="0"/>
              <a:t>t</a:t>
            </a:r>
            <a:r>
              <a:rPr lang="fr-FR" sz="1600" i="1" baseline="-25000" dirty="0"/>
              <a:t>3</a:t>
            </a:r>
            <a:r>
              <a:rPr lang="fr-FR" sz="1600" dirty="0"/>
              <a:t> et calculer </a:t>
            </a:r>
            <a:r>
              <a:rPr lang="fr-FR" sz="1600" i="1" dirty="0">
                <a:latin typeface="Symbol" pitchFamily="18" charset="2"/>
              </a:rPr>
              <a:t>g </a:t>
            </a:r>
            <a:r>
              <a:rPr lang="fr-FR" sz="1600" dirty="0"/>
              <a:t> par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et translater tous les points de la valeur précédente de </a:t>
            </a:r>
            <a:r>
              <a:rPr lang="fr-FR" sz="1600" i="1" dirty="0">
                <a:latin typeface="Symbol" pitchFamily="18" charset="2"/>
              </a:rPr>
              <a:t>g</a:t>
            </a:r>
            <a:r>
              <a:rPr lang="fr-FR" sz="1600" dirty="0"/>
              <a:t> pour avoir la droite </a:t>
            </a:r>
            <a:r>
              <a:rPr lang="fr-FR" sz="1600" i="1" dirty="0"/>
              <a:t>D</a:t>
            </a:r>
            <a:r>
              <a:rPr lang="fr-FR" sz="1600" i="1" baseline="-25000" dirty="0"/>
              <a:t>1</a:t>
            </a:r>
            <a:r>
              <a:rPr lang="fr-FR" sz="1600" dirty="0"/>
              <a:t> et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procéder comme en 2.1).</a:t>
            </a:r>
          </a:p>
        </p:txBody>
      </p:sp>
      <p:graphicFrame>
        <p:nvGraphicFramePr>
          <p:cNvPr id="250880" name="Object 1024"/>
          <p:cNvGraphicFramePr>
            <a:graphicFrameLocks noChangeAspect="1"/>
          </p:cNvGraphicFramePr>
          <p:nvPr/>
        </p:nvGraphicFramePr>
        <p:xfrm>
          <a:off x="7620000" y="5562600"/>
          <a:ext cx="1001713" cy="457200"/>
        </p:xfrm>
        <a:graphic>
          <a:graphicData uri="http://schemas.openxmlformats.org/presentationml/2006/ole">
            <p:oleObj spid="_x0000_s317442" name="Équation" r:id="rId3" imgW="10029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DA4D-E280-4BCD-98BE-F5575A6A4AAB}" type="slidenum">
              <a:rPr lang="fr-FR"/>
              <a:pPr/>
              <a:t>5</a:t>
            </a:fld>
            <a:endParaRPr lang="fr-FR"/>
          </a:p>
        </p:txBody>
      </p:sp>
      <p:graphicFrame>
        <p:nvGraphicFramePr>
          <p:cNvPr id="251904" name="Object 0"/>
          <p:cNvGraphicFramePr>
            <a:graphicFrameLocks noChangeAspect="1"/>
          </p:cNvGraphicFramePr>
          <p:nvPr/>
        </p:nvGraphicFramePr>
        <p:xfrm>
          <a:off x="3124200" y="2286000"/>
          <a:ext cx="3121025" cy="3133725"/>
        </p:xfrm>
        <a:graphic>
          <a:graphicData uri="http://schemas.openxmlformats.org/presentationml/2006/ole">
            <p:oleObj spid="_x0000_s318466" name="Feuille de calcul" r:id="rId3" imgW="2236680" imgH="2243520" progId="Excel.Sheet.8">
              <p:embed/>
            </p:oleObj>
          </a:graphicData>
        </a:graphic>
      </p:graphicFrame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607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/>
              <a:t>Ajustement graphique de la loi de Weibull</a:t>
            </a:r>
          </a:p>
          <a:p>
            <a:r>
              <a:rPr lang="fr-FR" sz="2800" b="1" dirty="0"/>
              <a:t>Exemple</a:t>
            </a:r>
            <a:r>
              <a:rPr lang="fr-FR" sz="2800" dirty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1D01-18A7-4705-997C-62D74A2073D6}" type="slidenum">
              <a:rPr lang="fr-FR"/>
              <a:pPr/>
              <a:t>6</a:t>
            </a:fld>
            <a:endParaRPr lang="fr-FR"/>
          </a:p>
        </p:txBody>
      </p:sp>
      <p:graphicFrame>
        <p:nvGraphicFramePr>
          <p:cNvPr id="160770" name="Object 1026"/>
          <p:cNvGraphicFramePr>
            <a:graphicFrameLocks noChangeAspect="1"/>
          </p:cNvGraphicFramePr>
          <p:nvPr/>
        </p:nvGraphicFramePr>
        <p:xfrm>
          <a:off x="3886200" y="304800"/>
          <a:ext cx="4564063" cy="5973763"/>
        </p:xfrm>
        <a:graphic>
          <a:graphicData uri="http://schemas.openxmlformats.org/presentationml/2006/ole">
            <p:oleObj spid="_x0000_s160770" name="Image bitmap" r:id="rId3" imgW="4563112" imgH="5971429" progId="PBrush">
              <p:embed/>
            </p:oleObj>
          </a:graphicData>
        </a:graphic>
      </p:graphicFrame>
      <p:sp>
        <p:nvSpPr>
          <p:cNvPr id="160771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3684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/>
              <a:t>Ajustement graphique </a:t>
            </a:r>
          </a:p>
          <a:p>
            <a:r>
              <a:rPr lang="fr-FR" sz="2800" b="1" dirty="0"/>
              <a:t>de la loi de Weibull</a:t>
            </a:r>
          </a:p>
          <a:p>
            <a:r>
              <a:rPr lang="fr-FR" sz="2800" b="1" dirty="0"/>
              <a:t>Exemple</a:t>
            </a:r>
            <a:r>
              <a:rPr lang="fr-FR" sz="2800" dirty="0"/>
              <a:t> </a:t>
            </a:r>
            <a:endParaRPr lang="fr-FR" dirty="0"/>
          </a:p>
        </p:txBody>
      </p:sp>
      <p:graphicFrame>
        <p:nvGraphicFramePr>
          <p:cNvPr id="160772" name="Object 1028"/>
          <p:cNvGraphicFramePr>
            <a:graphicFrameLocks noChangeAspect="1"/>
          </p:cNvGraphicFramePr>
          <p:nvPr/>
        </p:nvGraphicFramePr>
        <p:xfrm>
          <a:off x="609600" y="3200400"/>
          <a:ext cx="2590800" cy="334963"/>
        </p:xfrm>
        <a:graphic>
          <a:graphicData uri="http://schemas.openxmlformats.org/presentationml/2006/ole">
            <p:oleObj spid="_x0000_s160772" name="Équation" r:id="rId4" imgW="1562040" imgH="203040" progId="Equation.3">
              <p:embed/>
            </p:oleObj>
          </a:graphicData>
        </a:graphic>
      </p:graphicFrame>
      <p:graphicFrame>
        <p:nvGraphicFramePr>
          <p:cNvPr id="160773" name="Object 1029"/>
          <p:cNvGraphicFramePr>
            <a:graphicFrameLocks noChangeAspect="1"/>
          </p:cNvGraphicFramePr>
          <p:nvPr/>
        </p:nvGraphicFramePr>
        <p:xfrm>
          <a:off x="838200" y="4572000"/>
          <a:ext cx="2063750" cy="334963"/>
        </p:xfrm>
        <a:graphic>
          <a:graphicData uri="http://schemas.openxmlformats.org/presentationml/2006/ole">
            <p:oleObj spid="_x0000_s160773" name="Équation" r:id="rId5" imgW="1244520" imgH="203040" progId="Equation.3">
              <p:embed/>
            </p:oleObj>
          </a:graphicData>
        </a:graphic>
      </p:graphicFrame>
      <p:sp>
        <p:nvSpPr>
          <p:cNvPr id="160774" name="AutoShape 1030"/>
          <p:cNvSpPr>
            <a:spLocks noChangeArrowheads="1"/>
          </p:cNvSpPr>
          <p:nvPr/>
        </p:nvSpPr>
        <p:spPr bwMode="auto">
          <a:xfrm>
            <a:off x="1828800" y="38100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BD12-45C8-4413-AD1F-0CA34E87CC1B}" type="slidenum">
              <a:rPr lang="fr-FR"/>
              <a:pPr/>
              <a:t>7</a:t>
            </a:fld>
            <a:endParaRPr lang="fr-FR"/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457200" y="2438400"/>
          <a:ext cx="1966913" cy="2438400"/>
        </p:xfrm>
        <a:graphic>
          <a:graphicData uri="http://schemas.openxmlformats.org/presentationml/2006/ole">
            <p:oleObj spid="_x0000_s230402" name="Image bitmap" r:id="rId3" imgW="2343477" imgH="2905531" progId="PBrush">
              <p:embed/>
            </p:oleObj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2971800" y="1600200"/>
          <a:ext cx="1828800" cy="5029200"/>
        </p:xfrm>
        <a:graphic>
          <a:graphicData uri="http://schemas.openxmlformats.org/presentationml/2006/ole">
            <p:oleObj spid="_x0000_s230403" name="Image bitmap" r:id="rId4" imgW="1324160" imgH="4238095" progId="PBrush">
              <p:embed/>
            </p:oleObj>
          </a:graphicData>
        </a:graphic>
      </p:graphicFrame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64627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Tables de paramètres A et B de la loi de Weibull</a:t>
            </a:r>
            <a:endParaRPr lang="fr-FR" dirty="0"/>
          </a:p>
        </p:txBody>
      </p:sp>
      <p:grpSp>
        <p:nvGrpSpPr>
          <p:cNvPr id="230405" name="Group 5"/>
          <p:cNvGrpSpPr>
            <a:grpSpLocks/>
          </p:cNvGrpSpPr>
          <p:nvPr/>
        </p:nvGrpSpPr>
        <p:grpSpPr bwMode="auto">
          <a:xfrm>
            <a:off x="5257800" y="1752600"/>
            <a:ext cx="2686050" cy="4895850"/>
            <a:chOff x="3456" y="1092"/>
            <a:chExt cx="1692" cy="3084"/>
          </a:xfrm>
        </p:grpSpPr>
        <p:graphicFrame>
          <p:nvGraphicFramePr>
            <p:cNvPr id="230406" name="Object 6"/>
            <p:cNvGraphicFramePr>
              <a:graphicFrameLocks noChangeAspect="1"/>
            </p:cNvGraphicFramePr>
            <p:nvPr/>
          </p:nvGraphicFramePr>
          <p:xfrm>
            <a:off x="3456" y="1296"/>
            <a:ext cx="1692" cy="2880"/>
          </p:xfrm>
          <a:graphic>
            <a:graphicData uri="http://schemas.openxmlformats.org/presentationml/2006/ole">
              <p:oleObj spid="_x0000_s230406" name="Image bitmap" r:id="rId5" imgW="2685714" imgH="4571429" progId="PBrush">
                <p:embed/>
              </p:oleObj>
            </a:graphicData>
          </a:graphic>
        </p:graphicFrame>
        <p:sp>
          <p:nvSpPr>
            <p:cNvPr id="230407" name="Text Box 7"/>
            <p:cNvSpPr txBox="1">
              <a:spLocks noChangeArrowheads="1"/>
            </p:cNvSpPr>
            <p:nvPr/>
          </p:nvSpPr>
          <p:spPr bwMode="auto">
            <a:xfrm>
              <a:off x="3590" y="1092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latin typeface="Symbol" pitchFamily="18" charset="2"/>
                </a:rPr>
                <a:t>b</a:t>
              </a:r>
              <a:endParaRPr lang="fr-FR" b="1"/>
            </a:p>
          </p:txBody>
        </p:sp>
        <p:sp>
          <p:nvSpPr>
            <p:cNvPr id="230408" name="Text Box 8"/>
            <p:cNvSpPr txBox="1">
              <a:spLocks noChangeArrowheads="1"/>
            </p:cNvSpPr>
            <p:nvPr/>
          </p:nvSpPr>
          <p:spPr bwMode="auto">
            <a:xfrm>
              <a:off x="4214" y="1111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/>
                <a:t>A</a:t>
              </a:r>
              <a:endParaRPr lang="fr-FR" b="1"/>
            </a:p>
          </p:txBody>
        </p:sp>
        <p:sp>
          <p:nvSpPr>
            <p:cNvPr id="230409" name="Text Box 9"/>
            <p:cNvSpPr txBox="1">
              <a:spLocks noChangeArrowheads="1"/>
            </p:cNvSpPr>
            <p:nvPr/>
          </p:nvSpPr>
          <p:spPr bwMode="auto">
            <a:xfrm>
              <a:off x="4800" y="1104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/>
                <a:t>B</a:t>
              </a:r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D14C-ED6B-42EC-8CEE-C2F2B8E5D887}" type="slidenum">
              <a:rPr lang="fr-FR"/>
              <a:pPr/>
              <a:t>8</a:t>
            </a:fld>
            <a:endParaRPr lang="fr-FR"/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228600" y="2286000"/>
          <a:ext cx="2371725" cy="2790825"/>
        </p:xfrm>
        <a:graphic>
          <a:graphicData uri="http://schemas.openxmlformats.org/presentationml/2006/ole">
            <p:oleObj spid="_x0000_s231426" name="Image bitmap" r:id="rId3" imgW="2371429" imgH="2790476" progId="PBrush">
              <p:embed/>
            </p:oleObj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3048000" y="1676400"/>
          <a:ext cx="2133600" cy="4953000"/>
        </p:xfrm>
        <a:graphic>
          <a:graphicData uri="http://schemas.openxmlformats.org/presentationml/2006/ole">
            <p:oleObj spid="_x0000_s231427" name="Image bitmap" r:id="rId4" imgW="1276190" imgH="4219048" progId="PBrush">
              <p:embed/>
            </p:oleObj>
          </a:graphicData>
        </a:graphic>
      </p:graphicFrame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64627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Tables de paramètres A et B de la loi de Weibull</a:t>
            </a:r>
            <a:endParaRPr lang="fr-FR" dirty="0"/>
          </a:p>
        </p:txBody>
      </p:sp>
      <p:grpSp>
        <p:nvGrpSpPr>
          <p:cNvPr id="231429" name="Group 5"/>
          <p:cNvGrpSpPr>
            <a:grpSpLocks/>
          </p:cNvGrpSpPr>
          <p:nvPr/>
        </p:nvGrpSpPr>
        <p:grpSpPr bwMode="auto">
          <a:xfrm>
            <a:off x="5410200" y="1676400"/>
            <a:ext cx="2695575" cy="4953000"/>
            <a:chOff x="3552" y="1056"/>
            <a:chExt cx="1698" cy="3120"/>
          </a:xfrm>
        </p:grpSpPr>
        <p:graphicFrame>
          <p:nvGraphicFramePr>
            <p:cNvPr id="231430" name="Object 6"/>
            <p:cNvGraphicFramePr>
              <a:graphicFrameLocks noChangeAspect="1"/>
            </p:cNvGraphicFramePr>
            <p:nvPr/>
          </p:nvGraphicFramePr>
          <p:xfrm>
            <a:off x="3552" y="1296"/>
            <a:ext cx="1698" cy="2880"/>
          </p:xfrm>
          <a:graphic>
            <a:graphicData uri="http://schemas.openxmlformats.org/presentationml/2006/ole">
              <p:oleObj spid="_x0000_s231430" name="Image bitmap" r:id="rId5" imgW="2695951" imgH="4571429" progId="PBrush">
                <p:embed/>
              </p:oleObj>
            </a:graphicData>
          </a:graphic>
        </p:graphicFrame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3744" y="1056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latin typeface="Symbol" pitchFamily="18" charset="2"/>
                </a:rPr>
                <a:t>b</a:t>
              </a:r>
              <a:endParaRPr lang="fr-FR" b="1"/>
            </a:p>
          </p:txBody>
        </p:sp>
        <p:sp>
          <p:nvSpPr>
            <p:cNvPr id="231432" name="Text Box 8"/>
            <p:cNvSpPr txBox="1">
              <a:spLocks noChangeArrowheads="1"/>
            </p:cNvSpPr>
            <p:nvPr/>
          </p:nvSpPr>
          <p:spPr bwMode="auto">
            <a:xfrm>
              <a:off x="4224" y="110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400" b="1"/>
                <a:t>A</a:t>
              </a:r>
              <a:endParaRPr lang="fr-FR" b="1"/>
            </a:p>
          </p:txBody>
        </p:sp>
        <p:sp>
          <p:nvSpPr>
            <p:cNvPr id="231433" name="Text Box 9"/>
            <p:cNvSpPr txBox="1">
              <a:spLocks noChangeArrowheads="1"/>
            </p:cNvSpPr>
            <p:nvPr/>
          </p:nvSpPr>
          <p:spPr bwMode="auto">
            <a:xfrm>
              <a:off x="4800" y="1104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400" b="1"/>
                <a:t>B</a:t>
              </a:r>
              <a:endParaRPr lang="fr-FR" b="1"/>
            </a:p>
          </p:txBody>
        </p:sp>
      </p:grp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381000" y="1524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fr-FR" sz="3200">
                <a:solidFill>
                  <a:schemeClr val="tx2"/>
                </a:solidFill>
                <a:latin typeface="Arial Black" pitchFamily="34" charset="0"/>
              </a:rPr>
              <a:t>Annexe</a:t>
            </a:r>
            <a:endParaRPr kumimoji="1" lang="fr-FR" sz="40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1AD8-13FE-4F37-BF35-F2018812E4C0}" type="slidenum">
              <a:rPr lang="fr-FR"/>
              <a:pPr/>
              <a:t>9</a:t>
            </a:fld>
            <a:endParaRPr lang="fr-FR"/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304800" y="2362200"/>
          <a:ext cx="2362200" cy="2790825"/>
        </p:xfrm>
        <a:graphic>
          <a:graphicData uri="http://schemas.openxmlformats.org/presentationml/2006/ole">
            <p:oleObj spid="_x0000_s232450" name="Image bitmap" r:id="rId3" imgW="2362530" imgH="2790476" progId="PBrush">
              <p:embed/>
            </p:oleObj>
          </a:graphicData>
        </a:graphic>
      </p:graphicFrame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2895600" y="1447800"/>
          <a:ext cx="1990725" cy="5029200"/>
        </p:xfrm>
        <a:graphic>
          <a:graphicData uri="http://schemas.openxmlformats.org/presentationml/2006/ole">
            <p:oleObj spid="_x0000_s232451" name="Image bitmap" r:id="rId4" imgW="1238423" imgH="4266667" progId="PBrush">
              <p:embed/>
            </p:oleObj>
          </a:graphicData>
        </a:graphic>
      </p:graphicFrame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64627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Tables de paramètres A et B de la loi de Weibull</a:t>
            </a:r>
            <a:endParaRPr lang="fr-FR" dirty="0"/>
          </a:p>
        </p:txBody>
      </p:sp>
      <p:grpSp>
        <p:nvGrpSpPr>
          <p:cNvPr id="232453" name="Group 5"/>
          <p:cNvGrpSpPr>
            <a:grpSpLocks/>
          </p:cNvGrpSpPr>
          <p:nvPr/>
        </p:nvGrpSpPr>
        <p:grpSpPr bwMode="auto">
          <a:xfrm>
            <a:off x="5181600" y="1676400"/>
            <a:ext cx="2581275" cy="4945063"/>
            <a:chOff x="3696" y="1037"/>
            <a:chExt cx="1626" cy="3115"/>
          </a:xfrm>
        </p:grpSpPr>
        <p:graphicFrame>
          <p:nvGraphicFramePr>
            <p:cNvPr id="232454" name="Object 6"/>
            <p:cNvGraphicFramePr>
              <a:graphicFrameLocks noChangeAspect="1"/>
            </p:cNvGraphicFramePr>
            <p:nvPr/>
          </p:nvGraphicFramePr>
          <p:xfrm>
            <a:off x="3696" y="1248"/>
            <a:ext cx="1626" cy="2904"/>
          </p:xfrm>
          <a:graphic>
            <a:graphicData uri="http://schemas.openxmlformats.org/presentationml/2006/ole">
              <p:oleObj spid="_x0000_s232454" name="Image bitmap" r:id="rId5" imgW="2580952" imgH="4610744" progId="PBrush">
                <p:embed/>
              </p:oleObj>
            </a:graphicData>
          </a:graphic>
        </p:graphicFrame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>
              <a:off x="3840" y="1037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latin typeface="Symbol" pitchFamily="18" charset="2"/>
                </a:rPr>
                <a:t>b</a:t>
              </a:r>
              <a:endParaRPr lang="fr-FR" b="1"/>
            </a:p>
          </p:txBody>
        </p:sp>
        <p:sp>
          <p:nvSpPr>
            <p:cNvPr id="232456" name="Text Box 8"/>
            <p:cNvSpPr txBox="1">
              <a:spLocks noChangeArrowheads="1"/>
            </p:cNvSpPr>
            <p:nvPr/>
          </p:nvSpPr>
          <p:spPr bwMode="auto">
            <a:xfrm>
              <a:off x="4464" y="105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/>
                <a:t>A</a:t>
              </a:r>
              <a:endParaRPr lang="fr-FR" b="1"/>
            </a:p>
          </p:txBody>
        </p:sp>
        <p:sp>
          <p:nvSpPr>
            <p:cNvPr id="232457" name="Text Box 9"/>
            <p:cNvSpPr txBox="1">
              <a:spLocks noChangeArrowheads="1"/>
            </p:cNvSpPr>
            <p:nvPr/>
          </p:nvSpPr>
          <p:spPr bwMode="auto">
            <a:xfrm>
              <a:off x="5050" y="1049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/>
                <a:t>B</a:t>
              </a:r>
              <a:endParaRPr lang="fr-F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in blanc">
  <a:themeElements>
    <a:clrScheme name="Contemporain blanc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in blanc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in blanc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présentation\Contemporain blanc.pot</Template>
  <TotalTime>4655</TotalTime>
  <Words>254</Words>
  <Application>Microsoft PowerPoint</Application>
  <PresentationFormat>Affichage à l'écran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Contemporain blanc</vt:lpstr>
      <vt:lpstr>Équation</vt:lpstr>
      <vt:lpstr>Image bitmap</vt:lpstr>
      <vt:lpstr>Feuille de calcul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GEII, IUT de Tarbes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Fiabilité - Maintenabilité - Disponibilité</dc:title>
  <dc:creator>Tchangani</dc:creator>
  <cp:lastModifiedBy>dalila</cp:lastModifiedBy>
  <cp:revision>489</cp:revision>
  <cp:lastPrinted>2007-02-16T09:59:38Z</cp:lastPrinted>
  <dcterms:created xsi:type="dcterms:W3CDTF">2005-11-19T09:10:02Z</dcterms:created>
  <dcterms:modified xsi:type="dcterms:W3CDTF">2020-05-21T12:19:45Z</dcterms:modified>
</cp:coreProperties>
</file>