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02" r:id="rId10"/>
    <p:sldId id="303" r:id="rId11"/>
    <p:sldId id="265" r:id="rId12"/>
    <p:sldId id="266" r:id="rId13"/>
    <p:sldId id="267" r:id="rId14"/>
    <p:sldId id="304" r:id="rId15"/>
    <p:sldId id="305" r:id="rId16"/>
    <p:sldId id="306" r:id="rId17"/>
    <p:sldId id="268" r:id="rId18"/>
    <p:sldId id="269" r:id="rId19"/>
    <p:sldId id="307" r:id="rId20"/>
    <p:sldId id="270" r:id="rId21"/>
    <p:sldId id="271" r:id="rId22"/>
    <p:sldId id="272" r:id="rId23"/>
    <p:sldId id="273" r:id="rId24"/>
    <p:sldId id="274" r:id="rId25"/>
    <p:sldId id="275" r:id="rId26"/>
    <p:sldId id="296" r:id="rId27"/>
    <p:sldId id="297" r:id="rId28"/>
    <p:sldId id="298" r:id="rId29"/>
    <p:sldId id="299" r:id="rId30"/>
    <p:sldId id="300" r:id="rId31"/>
    <p:sldId id="301" r:id="rId32"/>
    <p:sldId id="292" r:id="rId33"/>
    <p:sldId id="293" r:id="rId34"/>
    <p:sldId id="294" r:id="rId35"/>
    <p:sldId id="308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CB98B-E0A3-4DB0-923F-5CC130E78CF1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7AB94-B276-462B-8AE5-977C92C207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894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733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47E39-3CC5-4F4E-86BC-4718709B8096}" type="slidenum">
              <a:rPr lang="fr-FR" smtClean="0"/>
              <a:pPr/>
              <a:t>10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034302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983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498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578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BE6091-0314-4FA7-BF2C-6851119EAB2C}" type="slidenum">
              <a:rPr lang="fr-FR" smtClean="0"/>
              <a:pPr/>
              <a:t>14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8970748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24EBAB-1EF4-4489-AE64-8CE3D7792DB5}" type="slidenum">
              <a:rPr lang="fr-FR" smtClean="0"/>
              <a:pPr/>
              <a:t>15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6137249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706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576AB-90F5-40B6-9716-0981180F8572}" type="slidenum">
              <a:rPr lang="fr-FR" smtClean="0"/>
              <a:pPr/>
              <a:t>16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7633250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5285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1115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6554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CC55D-1EB5-4A84-A14D-70DEC6B4CBC1}" type="slidenum">
              <a:rPr lang="fr-FR" smtClean="0"/>
              <a:pPr/>
              <a:t>19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4213003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176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075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0096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7541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138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1012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5480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4297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7918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3216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115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7517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3123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8497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90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87D6E5-0D13-4C0B-B335-AA8A93473308}" type="slidenum">
              <a:rPr lang="fr-FR" smtClean="0"/>
              <a:pPr/>
              <a:t>32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4403144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01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672BA7-E3E6-42E6-986A-225AC8DDDADE}" type="slidenum">
              <a:rPr lang="fr-FR" smtClean="0"/>
              <a:pPr/>
              <a:t>33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2214473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114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27D37-BD0A-451F-B91C-E551908CE21E}" type="slidenum">
              <a:rPr lang="fr-FR" smtClean="0"/>
              <a:pPr/>
              <a:t>34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34157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666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181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245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504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654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AB94-B276-462B-8AE5-977C92C20788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49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F84B7-9342-4C3E-85A9-255398927D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FC1B6-0B60-4FC4-9E5F-EEA4579FD7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3E9CB-4B60-4568-B0A6-A9D81A8B82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2C275-9459-4BF3-BCC5-19A3EFEE751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1D5C5-46CC-40F3-B60E-D2EF3AF768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4.jpeg"/><Relationship Id="rId4" Type="http://schemas.openxmlformats.org/officeDocument/2006/relationships/image" Target="../media/image1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fr-FR" sz="8000" b="1" u="sng" dirty="0"/>
              <a:t>UNIVERSITE BADJI MOKHTAR </a:t>
            </a:r>
          </a:p>
          <a:p>
            <a:pPr algn="ctr">
              <a:buNone/>
            </a:pPr>
            <a:r>
              <a:rPr lang="fr-FR" sz="8000" b="1" u="sng" dirty="0"/>
              <a:t>FACULTE DE MEDECINE</a:t>
            </a:r>
          </a:p>
          <a:p>
            <a:pPr algn="ctr">
              <a:buNone/>
            </a:pPr>
            <a:r>
              <a:rPr lang="fr-FR" sz="8000" b="1" u="sng" dirty="0"/>
              <a:t>ANNABA</a:t>
            </a:r>
          </a:p>
          <a:p>
            <a:pPr algn="ctr">
              <a:buNone/>
            </a:pPr>
            <a:r>
              <a:rPr lang="fr-FR" sz="5600" dirty="0"/>
              <a:t> </a:t>
            </a:r>
          </a:p>
          <a:p>
            <a:pPr algn="ctr">
              <a:buNone/>
            </a:pPr>
            <a:r>
              <a:rPr lang="fr-FR" sz="5600" dirty="0"/>
              <a:t> </a:t>
            </a:r>
          </a:p>
          <a:p>
            <a:pPr algn="ctr">
              <a:buNone/>
            </a:pPr>
            <a:r>
              <a:rPr lang="fr-FR" sz="5600" dirty="0"/>
              <a:t> 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4800" b="1" dirty="0"/>
              <a:t>L’ENSEIGNANT </a:t>
            </a:r>
            <a:r>
              <a:rPr lang="fr-FR" sz="4800" b="1" dirty="0" smtClean="0"/>
              <a:t>:                                                     Pr </a:t>
            </a:r>
            <a:r>
              <a:rPr lang="fr-FR" sz="4800" b="1" dirty="0"/>
              <a:t>TOUMI N </a:t>
            </a:r>
          </a:p>
          <a:p>
            <a:pPr>
              <a:buNone/>
            </a:pPr>
            <a:r>
              <a:rPr lang="fr-FR" sz="4800" b="1" dirty="0"/>
              <a:t>                                     </a:t>
            </a:r>
            <a:r>
              <a:rPr lang="fr-FR" sz="4800" b="1" dirty="0" smtClean="0"/>
              <a:t>                                             </a:t>
            </a:r>
            <a:r>
              <a:rPr lang="fr-FR" sz="4800" b="1" dirty="0"/>
              <a:t>MAITRE </a:t>
            </a:r>
            <a:r>
              <a:rPr lang="fr-FR" sz="4800" b="1" dirty="0" smtClean="0"/>
              <a:t>DE CONFERENCE</a:t>
            </a:r>
            <a:endParaRPr lang="fr-FR" sz="4800" b="1" dirty="0"/>
          </a:p>
          <a:p>
            <a:pPr>
              <a:buNone/>
            </a:pPr>
            <a:r>
              <a:rPr lang="fr-FR" sz="4800" b="1" dirty="0"/>
              <a:t>                                     </a:t>
            </a:r>
            <a:r>
              <a:rPr lang="fr-FR" sz="4800" b="1" dirty="0" smtClean="0"/>
              <a:t>                                             </a:t>
            </a:r>
            <a:r>
              <a:rPr lang="fr-FR" sz="4800" b="1" dirty="0"/>
              <a:t>MEDECINE PHYSIQUE et READAPTATION</a:t>
            </a:r>
          </a:p>
          <a:p>
            <a:pPr>
              <a:buNone/>
            </a:pPr>
            <a:r>
              <a:rPr lang="fr-FR" sz="4800" b="1" dirty="0"/>
              <a:t> </a:t>
            </a:r>
          </a:p>
          <a:p>
            <a:pPr>
              <a:buNone/>
            </a:pPr>
            <a:r>
              <a:rPr lang="fr-FR" sz="4800" b="1" dirty="0"/>
              <a:t> </a:t>
            </a:r>
            <a:endParaRPr lang="fr-FR" sz="4800" b="1" dirty="0" smtClean="0"/>
          </a:p>
          <a:p>
            <a:pPr>
              <a:buNone/>
            </a:pPr>
            <a:endParaRPr lang="fr-FR" sz="4800" b="1" dirty="0"/>
          </a:p>
          <a:p>
            <a:pPr>
              <a:buNone/>
            </a:pPr>
            <a:r>
              <a:rPr lang="fr-FR" sz="4800" b="1" dirty="0"/>
              <a:t>MODULE : </a:t>
            </a:r>
            <a:r>
              <a:rPr lang="fr-FR" sz="4800" b="1" dirty="0" smtClean="0"/>
              <a:t>                                                               APPAREIL </a:t>
            </a:r>
            <a:r>
              <a:rPr lang="fr-FR" sz="4800" b="1" dirty="0"/>
              <a:t>LOCOMOTEUR</a:t>
            </a:r>
          </a:p>
          <a:p>
            <a:pPr>
              <a:buNone/>
            </a:pPr>
            <a:r>
              <a:rPr lang="fr-FR" sz="4800" b="1" dirty="0"/>
              <a:t>                      </a:t>
            </a:r>
            <a:r>
              <a:rPr lang="fr-FR" sz="4800" b="1" dirty="0" smtClean="0"/>
              <a:t>                                                            </a:t>
            </a:r>
            <a:r>
              <a:rPr lang="fr-FR" sz="4800" b="1" dirty="0"/>
              <a:t>5° ANNEE MEDECINE</a:t>
            </a:r>
          </a:p>
          <a:p>
            <a:pPr>
              <a:buNone/>
            </a:pPr>
            <a:r>
              <a:rPr lang="fr-FR" sz="4800" b="1" dirty="0"/>
              <a:t>                            </a:t>
            </a:r>
            <a:r>
              <a:rPr lang="fr-FR" sz="4800" b="1" dirty="0" smtClean="0"/>
              <a:t>                                                      </a:t>
            </a:r>
            <a:r>
              <a:rPr lang="fr-FR" sz="4800" b="1" dirty="0"/>
              <a:t>ANNEE </a:t>
            </a:r>
            <a:r>
              <a:rPr lang="fr-FR" sz="4800" b="1" dirty="0" smtClean="0"/>
              <a:t>2018 </a:t>
            </a:r>
            <a:r>
              <a:rPr lang="fr-FR" sz="4800" b="1" dirty="0"/>
              <a:t>/ </a:t>
            </a:r>
            <a:r>
              <a:rPr lang="fr-FR" sz="4800" b="1" dirty="0" smtClean="0"/>
              <a:t>2019.</a:t>
            </a:r>
            <a:endParaRPr lang="fr-FR" sz="4800" b="1" dirty="0"/>
          </a:p>
          <a:p>
            <a:pPr>
              <a:buNone/>
            </a:pPr>
            <a:r>
              <a:rPr lang="fr-FR" sz="4800" dirty="0"/>
              <a:t> </a:t>
            </a:r>
          </a:p>
          <a:p>
            <a:pPr>
              <a:buNone/>
            </a:pPr>
            <a:r>
              <a:rPr lang="fr-FR" sz="4800" dirty="0"/>
              <a:t> </a:t>
            </a:r>
          </a:p>
          <a:p>
            <a:pPr>
              <a:buNone/>
            </a:pPr>
            <a:r>
              <a:rPr lang="fr-FR" sz="4800" dirty="0"/>
              <a:t> </a:t>
            </a:r>
          </a:p>
          <a:p>
            <a:pPr>
              <a:buNone/>
            </a:pPr>
            <a:r>
              <a:rPr lang="fr-FR" sz="4800" dirty="0"/>
              <a:t> </a:t>
            </a:r>
          </a:p>
          <a:p>
            <a:pPr lvl="0">
              <a:buNone/>
            </a:pPr>
            <a:r>
              <a:rPr lang="fr-FR" sz="4800" b="1" dirty="0"/>
              <a:t>LES DEFORMATIONS VERTEBRALES </a:t>
            </a:r>
            <a:r>
              <a:rPr lang="fr-FR" sz="4800" b="1" dirty="0" smtClean="0"/>
              <a:t>:                    LA </a:t>
            </a:r>
            <a:r>
              <a:rPr lang="fr-FR" sz="4800" b="1" dirty="0"/>
              <a:t>SCOLIOSE</a:t>
            </a:r>
          </a:p>
          <a:p>
            <a:pPr>
              <a:buNone/>
            </a:pPr>
            <a:r>
              <a:rPr lang="fr-FR" sz="4800" b="1" dirty="0"/>
              <a:t> </a:t>
            </a:r>
          </a:p>
          <a:p>
            <a:pPr>
              <a:buNone/>
            </a:pPr>
            <a:r>
              <a:rPr lang="fr-FR" sz="4800" b="1" dirty="0"/>
              <a:t>              </a:t>
            </a:r>
            <a:r>
              <a:rPr lang="fr-FR" sz="4800" b="1" dirty="0" smtClean="0"/>
              <a:t>                                                                      </a:t>
            </a:r>
            <a:r>
              <a:rPr lang="fr-FR" sz="4800" b="1" dirty="0"/>
              <a:t>LES CYPHOSES</a:t>
            </a:r>
          </a:p>
          <a:p>
            <a:pPr>
              <a:buNone/>
            </a:pPr>
            <a:r>
              <a:rPr lang="fr-FR" sz="4800" dirty="0"/>
              <a:t> </a:t>
            </a:r>
          </a:p>
          <a:p>
            <a:pPr>
              <a:buNone/>
            </a:pPr>
            <a:r>
              <a:rPr lang="fr-FR" sz="4800" dirty="0"/>
              <a:t> </a:t>
            </a:r>
          </a:p>
          <a:p>
            <a:pPr>
              <a:buNone/>
            </a:pPr>
            <a:r>
              <a:rPr lang="fr-FR" sz="4800" dirty="0"/>
              <a:t>                                    </a:t>
            </a:r>
          </a:p>
          <a:p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9F749E-8847-47E8-9AC3-FE6B8B25FA31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4100" name="Picture 7" descr="clinique_gibbosit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03575" y="1412875"/>
            <a:ext cx="2305050" cy="4032250"/>
          </a:xfrm>
          <a:noFill/>
        </p:spPr>
      </p:pic>
      <p:pic>
        <p:nvPicPr>
          <p:cNvPr id="4101" name="Picture 8" descr="clinique_do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1412875"/>
            <a:ext cx="2232025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9" descr="clinique_profil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580063" y="1412875"/>
            <a:ext cx="2736850" cy="4032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fr-FR" sz="1700" b="1" u="sng" dirty="0"/>
              <a:t>BILAN DE LA CROISSANCE :</a:t>
            </a:r>
            <a:r>
              <a:rPr lang="fr-FR" sz="1700" b="1" dirty="0"/>
              <a:t> en suivant les indicateurs de la croissance</a:t>
            </a:r>
          </a:p>
          <a:p>
            <a:pPr>
              <a:buNone/>
            </a:pPr>
            <a:r>
              <a:rPr lang="fr-FR" sz="1700" b="1" dirty="0"/>
              <a:t> </a:t>
            </a:r>
          </a:p>
          <a:p>
            <a:pPr>
              <a:buNone/>
            </a:pPr>
            <a:r>
              <a:rPr lang="fr-FR" sz="1700" b="1" dirty="0"/>
              <a:t>           2-2-1-Taille ( debout et en position assise ).</a:t>
            </a:r>
          </a:p>
          <a:p>
            <a:pPr>
              <a:buNone/>
            </a:pPr>
            <a:r>
              <a:rPr lang="fr-FR" sz="1700" b="1" dirty="0"/>
              <a:t>           2-2-2- Envergure.</a:t>
            </a:r>
          </a:p>
          <a:p>
            <a:pPr>
              <a:buNone/>
            </a:pPr>
            <a:r>
              <a:rPr lang="fr-FR" sz="1700" b="1" dirty="0"/>
              <a:t>           2-2-3- CSS ( caractères sexuels secondaires ).</a:t>
            </a:r>
          </a:p>
          <a:p>
            <a:pPr>
              <a:buNone/>
            </a:pPr>
            <a:r>
              <a:rPr lang="fr-FR" sz="1700" b="1" dirty="0"/>
              <a:t>                    - Pilosité axillaire et pubienne.</a:t>
            </a:r>
          </a:p>
          <a:p>
            <a:pPr>
              <a:buNone/>
            </a:pPr>
            <a:r>
              <a:rPr lang="fr-FR" sz="1700" b="1" dirty="0"/>
              <a:t>        </a:t>
            </a:r>
            <a:r>
              <a:rPr lang="fr-FR" sz="1700" b="1" dirty="0" smtClean="0"/>
              <a:t>            </a:t>
            </a:r>
            <a:r>
              <a:rPr lang="fr-FR" sz="1700" b="1" dirty="0"/>
              <a:t>-Seins ( filles ) , Organes génitaux ( garçons ) .</a:t>
            </a:r>
          </a:p>
          <a:p>
            <a:pPr>
              <a:buNone/>
            </a:pPr>
            <a:r>
              <a:rPr lang="fr-FR" sz="1700" b="1" dirty="0"/>
              <a:t>           2-2-4- Périmètre thoracique</a:t>
            </a:r>
          </a:p>
          <a:p>
            <a:pPr>
              <a:buNone/>
            </a:pPr>
            <a:r>
              <a:rPr lang="fr-FR" sz="1700" b="1" dirty="0"/>
              <a:t> </a:t>
            </a:r>
          </a:p>
          <a:p>
            <a:pPr lvl="1">
              <a:buNone/>
            </a:pPr>
            <a:r>
              <a:rPr lang="fr-FR" sz="1700" b="1" u="sng" dirty="0"/>
              <a:t>RESTE DU BILAN    </a:t>
            </a:r>
            <a:endParaRPr lang="fr-FR" sz="1700" b="1" dirty="0"/>
          </a:p>
          <a:p>
            <a:pPr>
              <a:buNone/>
            </a:pPr>
            <a:r>
              <a:rPr lang="fr-FR" sz="1700" b="1" u="sng" dirty="0"/>
              <a:t>                 </a:t>
            </a:r>
            <a:endParaRPr lang="fr-FR" sz="1700" b="1" dirty="0"/>
          </a:p>
          <a:p>
            <a:pPr>
              <a:buNone/>
            </a:pPr>
            <a:r>
              <a:rPr lang="fr-FR" sz="1700" b="1" dirty="0"/>
              <a:t>           2-3-1- Bilan trophique</a:t>
            </a:r>
          </a:p>
          <a:p>
            <a:pPr>
              <a:buNone/>
            </a:pPr>
            <a:r>
              <a:rPr lang="fr-FR" sz="1700" b="1" dirty="0"/>
              <a:t>           2-3-2- Bilan orthopédique </a:t>
            </a:r>
          </a:p>
          <a:p>
            <a:pPr>
              <a:buNone/>
            </a:pPr>
            <a:r>
              <a:rPr lang="fr-FR" sz="1700" b="1" dirty="0"/>
              <a:t>           2-3-3- Bilan neurologique</a:t>
            </a:r>
          </a:p>
          <a:p>
            <a:pPr>
              <a:buNone/>
            </a:pPr>
            <a:r>
              <a:rPr lang="fr-FR" sz="1700" b="1" dirty="0"/>
              <a:t>           2-3-4- Bilan général</a:t>
            </a:r>
          </a:p>
          <a:p>
            <a:pPr>
              <a:buNone/>
            </a:pPr>
            <a:r>
              <a:rPr lang="fr-FR" sz="1700" b="1" dirty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b="1" u="sng" dirty="0"/>
              <a:t>C-L’EXAMEN RADIOLOGIQUE :</a:t>
            </a:r>
            <a:r>
              <a:rPr lang="fr-FR" sz="1600" b="1" dirty="0"/>
              <a:t>Comporte :</a:t>
            </a:r>
          </a:p>
          <a:p>
            <a:pPr>
              <a:buNone/>
            </a:pPr>
            <a:r>
              <a:rPr lang="fr-FR" sz="1600" b="1" dirty="0"/>
              <a:t> </a:t>
            </a:r>
          </a:p>
          <a:p>
            <a:pPr>
              <a:buNone/>
            </a:pPr>
            <a:r>
              <a:rPr lang="fr-FR" sz="1600" b="1" dirty="0"/>
              <a:t>           -Un cliché de face debout, bassin équilibré</a:t>
            </a:r>
          </a:p>
          <a:p>
            <a:pPr>
              <a:buNone/>
            </a:pPr>
            <a:r>
              <a:rPr lang="fr-FR" sz="1600" b="1" dirty="0"/>
              <a:t>           -Un cliché de profil debout, bassin équilibré</a:t>
            </a:r>
          </a:p>
          <a:p>
            <a:pPr>
              <a:buNone/>
            </a:pPr>
            <a:r>
              <a:rPr lang="fr-FR" sz="1600" b="1" dirty="0"/>
              <a:t>           -Un cliché du bassin debout de </a:t>
            </a:r>
            <a:r>
              <a:rPr lang="fr-FR" sz="1600" b="1" dirty="0" smtClean="0"/>
              <a:t>face</a:t>
            </a:r>
          </a:p>
          <a:p>
            <a:pPr>
              <a:buNone/>
            </a:pPr>
            <a:r>
              <a:rPr lang="fr-FR" sz="1600" b="1" dirty="0" smtClean="0"/>
              <a:t>           </a:t>
            </a:r>
            <a:r>
              <a:rPr lang="fr-FR" sz="1600" b="1" dirty="0"/>
              <a:t>-Un cliché du poignet gauche</a:t>
            </a:r>
          </a:p>
          <a:p>
            <a:pPr>
              <a:buNone/>
            </a:pPr>
            <a:r>
              <a:rPr lang="fr-FR" sz="1600" b="1" dirty="0"/>
              <a:t>           -Des épreuves de mobilité : </a:t>
            </a:r>
            <a:r>
              <a:rPr lang="fr-FR" sz="1600" b="1" dirty="0" err="1"/>
              <a:t>Bending</a:t>
            </a:r>
            <a:r>
              <a:rPr lang="fr-FR" sz="1600" b="1" dirty="0"/>
              <a:t> test et clichés en suspension</a:t>
            </a:r>
            <a:r>
              <a:rPr lang="fr-FR" sz="1600" b="1" dirty="0" smtClean="0"/>
              <a:t>.</a:t>
            </a:r>
            <a:r>
              <a:rPr lang="fr-FR" sz="1600" b="1" dirty="0"/>
              <a:t> </a:t>
            </a:r>
          </a:p>
          <a:p>
            <a:pPr lvl="0">
              <a:buNone/>
            </a:pPr>
            <a:r>
              <a:rPr lang="fr-FR" sz="1600" b="1" u="sng" dirty="0"/>
              <a:t>BILAN DU RACHIS :Colonne totale ( de l’occiput aux deux têtes fémorales ) </a:t>
            </a:r>
          </a:p>
          <a:p>
            <a:pPr>
              <a:buNone/>
            </a:pPr>
            <a:r>
              <a:rPr lang="fr-FR" sz="1600" b="1" dirty="0"/>
              <a:t> </a:t>
            </a:r>
          </a:p>
          <a:p>
            <a:pPr>
              <a:buNone/>
            </a:pPr>
            <a:r>
              <a:rPr lang="fr-FR" sz="1600" b="1" dirty="0"/>
              <a:t>           1-1 : CTDF</a:t>
            </a:r>
          </a:p>
          <a:p>
            <a:pPr>
              <a:buNone/>
            </a:pPr>
            <a:r>
              <a:rPr lang="fr-FR" sz="1600" b="1" dirty="0"/>
              <a:t>           1-2 : CTDP</a:t>
            </a:r>
          </a:p>
          <a:p>
            <a:pPr>
              <a:buNone/>
            </a:pPr>
            <a:r>
              <a:rPr lang="fr-FR" sz="1600" b="1" dirty="0"/>
              <a:t>           1-3 : CTCF</a:t>
            </a:r>
          </a:p>
          <a:p>
            <a:pPr>
              <a:buNone/>
            </a:pPr>
            <a:r>
              <a:rPr lang="fr-FR" sz="1600" b="1" dirty="0"/>
              <a:t> </a:t>
            </a:r>
          </a:p>
          <a:p>
            <a:pPr>
              <a:buNone/>
            </a:pPr>
            <a:r>
              <a:rPr lang="fr-FR" sz="1600" b="1" dirty="0"/>
              <a:t>     </a:t>
            </a:r>
            <a:r>
              <a:rPr lang="fr-FR" sz="1600" b="1" u="sng" dirty="0"/>
              <a:t>2-BILAN DE LA MATURITE OSSEUSE</a:t>
            </a:r>
            <a:endParaRPr lang="fr-FR" sz="1600" b="1" dirty="0"/>
          </a:p>
          <a:p>
            <a:pPr>
              <a:buNone/>
            </a:pPr>
            <a:r>
              <a:rPr lang="fr-FR" sz="1600" b="1" dirty="0"/>
              <a:t> </a:t>
            </a:r>
          </a:p>
          <a:p>
            <a:pPr>
              <a:buNone/>
            </a:pPr>
            <a:r>
              <a:rPr lang="fr-FR" sz="1600" b="1" dirty="0"/>
              <a:t>           2-1 : Test de </a:t>
            </a:r>
            <a:r>
              <a:rPr lang="fr-FR" sz="1600" b="1" dirty="0" err="1"/>
              <a:t>Risser</a:t>
            </a:r>
            <a:r>
              <a:rPr lang="fr-FR" sz="1600" b="1" dirty="0"/>
              <a:t> : Bassin de face ( </a:t>
            </a:r>
            <a:r>
              <a:rPr lang="fr-FR" sz="1600" b="1" dirty="0" err="1"/>
              <a:t>Rx</a:t>
            </a:r>
            <a:r>
              <a:rPr lang="fr-FR" sz="1600" b="1" dirty="0"/>
              <a:t> )  </a:t>
            </a:r>
          </a:p>
          <a:p>
            <a:pPr>
              <a:buNone/>
            </a:pPr>
            <a:r>
              <a:rPr lang="fr-FR" sz="1600" b="1" dirty="0"/>
              <a:t>           2-2 :  Radio de la main ( </a:t>
            </a:r>
            <a:r>
              <a:rPr lang="fr-FR" sz="1600" b="1" dirty="0" err="1"/>
              <a:t>Rx</a:t>
            </a:r>
            <a:r>
              <a:rPr lang="fr-FR" sz="1600" b="1" dirty="0"/>
              <a:t>  )  </a:t>
            </a:r>
          </a:p>
          <a:p>
            <a:pPr>
              <a:buNone/>
            </a:pPr>
            <a:r>
              <a:rPr lang="fr-FR" sz="1600" b="1" dirty="0"/>
              <a:t>           2-3 : Radio du coude ( </a:t>
            </a:r>
            <a:r>
              <a:rPr lang="fr-FR" sz="1600" b="1" dirty="0" err="1"/>
              <a:t>Rx</a:t>
            </a:r>
            <a:r>
              <a:rPr lang="fr-FR" sz="1600" b="1" dirty="0"/>
              <a:t> )  </a:t>
            </a:r>
          </a:p>
          <a:p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fr-FR" sz="4900" b="1" u="sng" dirty="0"/>
              <a:t>3-LES RESULTATS  DU BILAN RADIOLOGIQUE :</a:t>
            </a:r>
            <a:endParaRPr lang="fr-FR" sz="4900" b="1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>
              <a:buNone/>
            </a:pPr>
            <a:r>
              <a:rPr lang="fr-FR" sz="4300" b="1" dirty="0"/>
              <a:t>           </a:t>
            </a:r>
            <a:r>
              <a:rPr lang="fr-FR" sz="4300" b="1" u="sng" dirty="0"/>
              <a:t>3-1 : CTDF </a:t>
            </a:r>
            <a:r>
              <a:rPr lang="fr-FR" sz="4300" b="1" dirty="0"/>
              <a:t>: </a:t>
            </a:r>
          </a:p>
          <a:p>
            <a:pPr>
              <a:buNone/>
            </a:pPr>
            <a:r>
              <a:rPr lang="fr-FR" dirty="0"/>
              <a:t> </a:t>
            </a:r>
          </a:p>
          <a:p>
            <a:pPr>
              <a:buNone/>
            </a:pPr>
            <a:r>
              <a:rPr lang="fr-FR" sz="3700" b="1" dirty="0"/>
              <a:t>           -Confirme la scoliose, définit les courbures et les vertèbres de la scoliose :</a:t>
            </a:r>
          </a:p>
          <a:p>
            <a:pPr>
              <a:buNone/>
            </a:pPr>
            <a:r>
              <a:rPr lang="fr-FR" sz="3700" b="1" dirty="0"/>
              <a:t>           -La courbure scoliotique se définit par les vertèbres limites supérieures </a:t>
            </a:r>
          </a:p>
          <a:p>
            <a:pPr>
              <a:buNone/>
            </a:pPr>
            <a:r>
              <a:rPr lang="fr-FR" sz="3700" b="1" dirty="0"/>
              <a:t>            VLS et les vertèbres limites inférieures VLI, les plus inclinées sur L’horizontale.</a:t>
            </a:r>
          </a:p>
          <a:p>
            <a:pPr>
              <a:buNone/>
            </a:pPr>
            <a:r>
              <a:rPr lang="fr-FR" sz="3700" b="1" dirty="0"/>
              <a:t> </a:t>
            </a:r>
          </a:p>
          <a:p>
            <a:pPr>
              <a:buNone/>
            </a:pPr>
            <a:r>
              <a:rPr lang="fr-FR" sz="3700" b="1" dirty="0"/>
              <a:t>           -La vertèbre sommet qui comporte le maximum de rotation.</a:t>
            </a:r>
          </a:p>
          <a:p>
            <a:pPr>
              <a:buNone/>
            </a:pPr>
            <a:r>
              <a:rPr lang="fr-FR" sz="3700" b="1" dirty="0"/>
              <a:t>           -Les vertèbres neutres, se sont les vertèbres qui se situent aux extrémités</a:t>
            </a:r>
          </a:p>
          <a:p>
            <a:pPr>
              <a:buNone/>
            </a:pPr>
            <a:r>
              <a:rPr lang="fr-FR" sz="3700" b="1" dirty="0"/>
              <a:t>            de la courbure.</a:t>
            </a:r>
          </a:p>
          <a:p>
            <a:pPr>
              <a:buNone/>
            </a:pPr>
            <a:r>
              <a:rPr lang="fr-FR" sz="3700" b="1" dirty="0"/>
              <a:t>           -Mesure l’angle de la scoliose ( l’angle de Cobb ) formé par VLS et VLI, permet        d’évaluer l’évolution de la scoliose                                               .</a:t>
            </a:r>
          </a:p>
          <a:p>
            <a:pPr>
              <a:buNone/>
            </a:pPr>
            <a:r>
              <a:rPr lang="fr-FR" sz="3700" b="1" dirty="0"/>
              <a:t> </a:t>
            </a:r>
            <a:r>
              <a:rPr lang="fr-FR" sz="3700" b="1" dirty="0" smtClean="0"/>
              <a:t>          </a:t>
            </a:r>
            <a:r>
              <a:rPr lang="fr-FR" sz="3700" b="1" dirty="0"/>
              <a:t>-Mesure de la rotation vertébrale qui se fait sur la vertèbre sommet.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4300" b="1" dirty="0"/>
              <a:t>       </a:t>
            </a:r>
            <a:r>
              <a:rPr lang="fr-FR" sz="4300" b="1" u="sng" dirty="0"/>
              <a:t>3-2 :  CTDP </a:t>
            </a:r>
            <a:r>
              <a:rPr lang="fr-FR" sz="4300" b="1" dirty="0"/>
              <a:t> </a:t>
            </a:r>
            <a:endParaRPr lang="fr-FR" sz="4300" b="1" dirty="0" smtClean="0"/>
          </a:p>
          <a:p>
            <a:pPr>
              <a:buNone/>
            </a:pPr>
            <a:r>
              <a:rPr lang="fr-FR" sz="3700" b="1" dirty="0" smtClean="0"/>
              <a:t>        Normal </a:t>
            </a:r>
            <a:r>
              <a:rPr lang="fr-FR" sz="3700" b="1" dirty="0"/>
              <a:t>ou modifié ( Dos plat le plus souvent ) .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4300" b="1" dirty="0"/>
              <a:t>       </a:t>
            </a:r>
            <a:r>
              <a:rPr lang="fr-FR" sz="4300" b="1" u="sng" dirty="0"/>
              <a:t>3-3 : Tests de </a:t>
            </a:r>
            <a:r>
              <a:rPr lang="fr-FR" sz="4300" b="1" dirty="0"/>
              <a:t>réductibilité : CTCF .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3700" b="1" dirty="0"/>
              <a:t>           -Apprécient la souplesse de la scoliose ( l’angle de Cobb est diminué ) .</a:t>
            </a:r>
          </a:p>
          <a:p>
            <a:pPr>
              <a:buNone/>
            </a:pPr>
            <a:r>
              <a:rPr lang="fr-FR" dirty="0"/>
              <a:t>                        </a:t>
            </a:r>
          </a:p>
          <a:p>
            <a:pPr>
              <a:buNone/>
            </a:pPr>
            <a:r>
              <a:rPr lang="fr-FR" sz="3700" b="1" dirty="0"/>
              <a:t>       </a:t>
            </a:r>
            <a:r>
              <a:rPr lang="fr-FR" sz="3700" b="1" u="sng" dirty="0"/>
              <a:t>3-4 : Détermination de l’</a:t>
            </a:r>
            <a:r>
              <a:rPr lang="fr-FR" sz="3700" b="1" u="sng" dirty="0" err="1"/>
              <a:t>age</a:t>
            </a:r>
            <a:r>
              <a:rPr lang="fr-FR" sz="3700" b="1" u="sng" dirty="0"/>
              <a:t> osseux :</a:t>
            </a:r>
            <a:endParaRPr lang="fr-FR" sz="3700" b="1" dirty="0"/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3700" b="1" dirty="0"/>
              <a:t>           -Radio de la main ( </a:t>
            </a:r>
            <a:r>
              <a:rPr lang="fr-FR" sz="3700" b="1" dirty="0" err="1"/>
              <a:t>Rx</a:t>
            </a:r>
            <a:r>
              <a:rPr lang="fr-FR" sz="3700" b="1" dirty="0"/>
              <a:t>  ) : L’apparition du sésamoïde du pouce témoigne       </a:t>
            </a:r>
          </a:p>
          <a:p>
            <a:pPr>
              <a:buNone/>
            </a:pPr>
            <a:r>
              <a:rPr lang="fr-FR" sz="3700" b="1" dirty="0"/>
              <a:t>            du   début de la puberté.</a:t>
            </a:r>
          </a:p>
          <a:p>
            <a:pPr>
              <a:buNone/>
            </a:pPr>
            <a:r>
              <a:rPr lang="fr-FR" sz="3700" b="1" dirty="0"/>
              <a:t>           -</a:t>
            </a:r>
            <a:r>
              <a:rPr lang="fr-FR" sz="3700" b="1" u="sng" dirty="0"/>
              <a:t> </a:t>
            </a:r>
            <a:r>
              <a:rPr lang="fr-FR" sz="3700" b="1" dirty="0"/>
              <a:t>Radio du coude ( </a:t>
            </a:r>
            <a:r>
              <a:rPr lang="fr-FR" sz="3700" b="1" dirty="0" err="1"/>
              <a:t>Rx</a:t>
            </a:r>
            <a:r>
              <a:rPr lang="fr-FR" sz="3700" b="1" dirty="0"/>
              <a:t> ) :  La fermeture du coude annonce la fin de la.</a:t>
            </a:r>
          </a:p>
          <a:p>
            <a:pPr>
              <a:buNone/>
            </a:pPr>
            <a:r>
              <a:rPr lang="fr-FR" sz="3700" b="1" dirty="0"/>
              <a:t>            croissance rapide.</a:t>
            </a:r>
          </a:p>
          <a:p>
            <a:pPr>
              <a:buNone/>
            </a:pPr>
            <a:r>
              <a:rPr lang="fr-FR" sz="3700" b="1" dirty="0"/>
              <a:t>           - Test de </a:t>
            </a:r>
            <a:r>
              <a:rPr lang="fr-FR" sz="3700" b="1" dirty="0" err="1"/>
              <a:t>Risser</a:t>
            </a:r>
            <a:r>
              <a:rPr lang="fr-FR" sz="3700" b="1" dirty="0"/>
              <a:t> : Bassin de face ( </a:t>
            </a:r>
            <a:r>
              <a:rPr lang="fr-FR" sz="3700" b="1" dirty="0" err="1"/>
              <a:t>Rx</a:t>
            </a:r>
            <a:r>
              <a:rPr lang="fr-FR" sz="3700" b="1" dirty="0"/>
              <a:t> ) : ossification des crêtes iliaques,      </a:t>
            </a:r>
          </a:p>
          <a:p>
            <a:pPr>
              <a:buNone/>
            </a:pPr>
            <a:r>
              <a:rPr lang="fr-FR" sz="3700" b="1" dirty="0"/>
              <a:t>            témoin fidèle de la maturité osseuse 0 à 5.</a:t>
            </a:r>
          </a:p>
          <a:p>
            <a:pPr>
              <a:buNone/>
            </a:pPr>
            <a:r>
              <a:rPr lang="fr-FR" b="1" dirty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24B4F6-D82D-4ED2-9197-20F73797E1E5}" type="slidenum">
              <a:rPr lang="fr-FR" smtClean="0"/>
              <a:pPr/>
              <a:t>14</a:t>
            </a:fld>
            <a:endParaRPr lang="fr-FR" smtClean="0"/>
          </a:p>
        </p:txBody>
      </p:sp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3076" name="Picture 20" descr="rxdorsbasse_dosplatfac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lum contrast="-12000"/>
          </a:blip>
          <a:srcRect/>
          <a:stretch>
            <a:fillRect/>
          </a:stretch>
        </p:blipFill>
        <p:spPr>
          <a:xfrm>
            <a:off x="755650" y="1412875"/>
            <a:ext cx="1800225" cy="4752975"/>
          </a:xfrm>
          <a:noFill/>
        </p:spPr>
      </p:pic>
      <p:pic>
        <p:nvPicPr>
          <p:cNvPr id="3077" name="Picture 21" descr="rxdorsbasse_dosplat_prof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1412875"/>
            <a:ext cx="19653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2" descr="scoliose_scann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219700" y="1412875"/>
            <a:ext cx="3024188" cy="47529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0004EA-2723-478E-B7BB-C5621A31F3DF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8195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fr-FR" sz="2800" b="1" u="sng" smtClean="0"/>
              <a:t>La topographie de la scoliose</a:t>
            </a:r>
            <a:endParaRPr lang="fr-FR" sz="2800" smtClean="0"/>
          </a:p>
          <a:p>
            <a:pPr eaLnBrk="1" hangingPunct="1">
              <a:buFontTx/>
              <a:buNone/>
            </a:pPr>
            <a:r>
              <a:rPr lang="fr-FR" sz="2800" smtClean="0"/>
              <a:t>est définie sur les radiographies par les</a:t>
            </a:r>
          </a:p>
          <a:p>
            <a:pPr eaLnBrk="1" hangingPunct="1">
              <a:buFontTx/>
              <a:buNone/>
            </a:pPr>
            <a:r>
              <a:rPr lang="fr-FR" sz="2800" smtClean="0"/>
              <a:t>vertèbres </a:t>
            </a:r>
            <a:r>
              <a:rPr lang="fr-FR" sz="2800" b="1" smtClean="0"/>
              <a:t>limites ,</a:t>
            </a:r>
            <a:r>
              <a:rPr lang="fr-FR" sz="2800" smtClean="0"/>
              <a:t> </a:t>
            </a:r>
            <a:r>
              <a:rPr lang="fr-FR" sz="2800" b="1" smtClean="0"/>
              <a:t>neutres,</a:t>
            </a:r>
            <a:r>
              <a:rPr lang="fr-FR" sz="2800" smtClean="0"/>
              <a:t> </a:t>
            </a:r>
            <a:r>
              <a:rPr lang="fr-FR" sz="2800" b="1" smtClean="0"/>
              <a:t>sommets</a:t>
            </a:r>
            <a:r>
              <a:rPr lang="fr-FR" smtClean="0"/>
              <a:t>. </a:t>
            </a:r>
          </a:p>
        </p:txBody>
      </p:sp>
      <p:pic>
        <p:nvPicPr>
          <p:cNvPr id="8196" name="Picture 5" descr="rx_fa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844675"/>
            <a:ext cx="2519363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rx_prof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1844675"/>
            <a:ext cx="19335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7" descr="scol-lom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1844675"/>
            <a:ext cx="2765425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428545-7094-4BA7-B8BF-032E5AC50840}" type="slidenum">
              <a:rPr lang="fr-FR" smtClean="0"/>
              <a:pPr/>
              <a:t>16</a:t>
            </a:fld>
            <a:endParaRPr lang="fr-FR" smtClean="0"/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24580" name="Picture 7" descr="scol-dor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916238" y="1125538"/>
            <a:ext cx="2232025" cy="3959225"/>
          </a:xfrm>
          <a:noFill/>
        </p:spPr>
      </p:pic>
      <p:pic>
        <p:nvPicPr>
          <p:cNvPr id="24581" name="Picture 8" descr="scol-dl-desequ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1125538"/>
            <a:ext cx="2187575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9" descr="scoliose_lombaire_adul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275263" y="1125538"/>
            <a:ext cx="3400425" cy="3959225"/>
          </a:xfrm>
          <a:noFill/>
        </p:spPr>
      </p:pic>
      <p:sp>
        <p:nvSpPr>
          <p:cNvPr id="24583" name="Rectangle 10"/>
          <p:cNvSpPr>
            <a:spLocks noChangeArrowheads="1"/>
          </p:cNvSpPr>
          <p:nvPr/>
        </p:nvSpPr>
        <p:spPr bwMode="auto">
          <a:xfrm>
            <a:off x="250825" y="5300663"/>
            <a:ext cx="51482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>
                <a:ea typeface="SimSun" pitchFamily="2" charset="-122"/>
              </a:rPr>
              <a:t> </a:t>
            </a:r>
            <a:r>
              <a:rPr lang="fr-FR" altLang="zh-CN" b="1">
                <a:ea typeface="SimSun" pitchFamily="2" charset="-122"/>
              </a:rPr>
              <a:t>Scoliose                                    Scoliose</a:t>
            </a:r>
          </a:p>
          <a:p>
            <a:r>
              <a:rPr lang="fr-FR" altLang="zh-CN" b="1">
                <a:ea typeface="SimSun" pitchFamily="2" charset="-122"/>
              </a:rPr>
              <a:t>dorsale de 45°                       thoracolombaire</a:t>
            </a:r>
            <a:r>
              <a:rPr lang="fr-FR" altLang="zh-CN">
                <a:ea typeface="SimSun" pitchFamily="2" charset="-122"/>
              </a:rPr>
              <a:t> </a:t>
            </a:r>
          </a:p>
          <a:p>
            <a:endParaRPr lang="fr-FR" altLang="zh-CN">
              <a:ea typeface="SimSun" pitchFamily="2" charset="-122"/>
            </a:endParaRPr>
          </a:p>
        </p:txBody>
      </p:sp>
      <p:sp>
        <p:nvSpPr>
          <p:cNvPr id="24584" name="Rectangle 11"/>
          <p:cNvSpPr>
            <a:spLocks noChangeArrowheads="1"/>
          </p:cNvSpPr>
          <p:nvPr/>
        </p:nvSpPr>
        <p:spPr bwMode="auto">
          <a:xfrm>
            <a:off x="5940425" y="5445125"/>
            <a:ext cx="220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altLang="zh-CN" b="1">
                <a:ea typeface="SimSun" pitchFamily="2" charset="-122"/>
              </a:rPr>
              <a:t>Scoliose lombaire</a:t>
            </a:r>
            <a:r>
              <a:rPr lang="fr-FR" altLang="zh-CN">
                <a:ea typeface="SimSun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7500" lnSpcReduction="20000"/>
          </a:bodyPr>
          <a:lstStyle/>
          <a:p>
            <a:pPr lvl="0" algn="ctr">
              <a:buNone/>
            </a:pPr>
            <a:r>
              <a:rPr lang="fr-FR" b="1" u="sng" dirty="0"/>
              <a:t>BILAN DE SURVEILLANCE</a:t>
            </a:r>
            <a:endParaRPr lang="fr-FR" b="1" dirty="0"/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2500" b="1" dirty="0"/>
              <a:t>       </a:t>
            </a:r>
            <a:r>
              <a:rPr lang="fr-FR" sz="2500" b="1" u="sng" dirty="0"/>
              <a:t>4-1 : Les prescriptions :</a:t>
            </a:r>
            <a:endParaRPr lang="fr-FR" sz="2500" b="1" dirty="0"/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2200" b="1" dirty="0"/>
              <a:t>           - une fois tous les 4 à 6 mois en période pubertaire.</a:t>
            </a:r>
          </a:p>
          <a:p>
            <a:pPr>
              <a:buNone/>
            </a:pPr>
            <a:r>
              <a:rPr lang="fr-FR" sz="2200" b="1" dirty="0"/>
              <a:t>           - une fois par an avant la puberté s’il n’y a pas d’aggravation clinique.</a:t>
            </a:r>
          </a:p>
          <a:p>
            <a:pPr>
              <a:buNone/>
            </a:pPr>
            <a:r>
              <a:rPr lang="fr-FR" sz="2200" b="1" dirty="0"/>
              <a:t>           -un profil par an est généralement utile.</a:t>
            </a:r>
          </a:p>
          <a:p>
            <a:pPr>
              <a:buNone/>
            </a:pPr>
            <a:r>
              <a:rPr lang="fr-FR" sz="2200" b="1" dirty="0"/>
              <a:t> </a:t>
            </a:r>
          </a:p>
          <a:p>
            <a:pPr>
              <a:buNone/>
            </a:pPr>
            <a:r>
              <a:rPr lang="fr-FR" sz="2200" b="1" dirty="0"/>
              <a:t>       </a:t>
            </a:r>
            <a:r>
              <a:rPr lang="fr-FR" sz="2200" b="1" u="sng" dirty="0"/>
              <a:t>4-2 : ce qu’il faut surveiller :</a:t>
            </a:r>
            <a:endParaRPr lang="fr-FR" sz="2200" b="1" dirty="0"/>
          </a:p>
          <a:p>
            <a:pPr>
              <a:buNone/>
            </a:pPr>
            <a:r>
              <a:rPr lang="fr-FR" sz="2200" b="1" dirty="0"/>
              <a:t> </a:t>
            </a:r>
          </a:p>
          <a:p>
            <a:pPr>
              <a:buNone/>
            </a:pPr>
            <a:r>
              <a:rPr lang="fr-FR" sz="2200" b="1" dirty="0"/>
              <a:t>           - l’angle de  Cobb, le déséquilibre frontal, le diagramme d’évolution de </a:t>
            </a:r>
            <a:r>
              <a:rPr lang="fr-FR" sz="2200" b="1" dirty="0" smtClean="0"/>
              <a:t>la  </a:t>
            </a:r>
            <a:r>
              <a:rPr lang="fr-FR" sz="2200" b="1" dirty="0"/>
              <a:t>scoliose.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 algn="ctr">
              <a:buNone/>
            </a:pPr>
            <a:r>
              <a:rPr lang="fr-FR" sz="2600" b="1" dirty="0"/>
              <a:t>     </a:t>
            </a:r>
            <a:r>
              <a:rPr lang="fr-FR" sz="2600" b="1" u="sng" dirty="0"/>
              <a:t>5-BILAN PRETHERAPEUTIQUE</a:t>
            </a:r>
            <a:endParaRPr lang="fr-FR" sz="2600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>
              <a:buNone/>
            </a:pPr>
            <a:r>
              <a:rPr lang="fr-FR" dirty="0"/>
              <a:t>       </a:t>
            </a:r>
            <a:r>
              <a:rPr lang="fr-FR" sz="2000" b="1" dirty="0"/>
              <a:t>5-1 : CTS : colonne totale en suspension.</a:t>
            </a:r>
          </a:p>
          <a:p>
            <a:pPr>
              <a:buNone/>
            </a:pPr>
            <a:r>
              <a:rPr lang="fr-FR" sz="2000" b="1" dirty="0"/>
              <a:t>       </a:t>
            </a:r>
            <a:r>
              <a:rPr lang="fr-FR" sz="2000" b="1" dirty="0" smtClean="0"/>
              <a:t>    5-2</a:t>
            </a:r>
            <a:r>
              <a:rPr lang="fr-FR" sz="2000" b="1" dirty="0"/>
              <a:t> : </a:t>
            </a:r>
            <a:r>
              <a:rPr lang="fr-FR" sz="2000" b="1" dirty="0" err="1"/>
              <a:t>Bending</a:t>
            </a:r>
            <a:r>
              <a:rPr lang="fr-FR" sz="2000" b="1" dirty="0"/>
              <a:t>.</a:t>
            </a:r>
          </a:p>
          <a:p>
            <a:pPr>
              <a:buNone/>
            </a:pPr>
            <a:r>
              <a:rPr lang="fr-FR" sz="2000" b="1" dirty="0"/>
              <a:t>    </a:t>
            </a:r>
            <a:r>
              <a:rPr lang="fr-FR" sz="2000" b="1" dirty="0" smtClean="0"/>
              <a:t>       </a:t>
            </a:r>
            <a:r>
              <a:rPr lang="fr-FR" sz="2000" b="1" dirty="0"/>
              <a:t>5-3 : Cliches d’élection ( la vertèbre sommet est vue de face ) 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400" b="1" u="sng" dirty="0" smtClean="0"/>
              <a:t>D- </a:t>
            </a:r>
            <a:r>
              <a:rPr lang="fr-FR" sz="2400" b="1" u="sng" dirty="0"/>
              <a:t>EVOLUTION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1900" b="1" dirty="0"/>
              <a:t>           - La scoliose idiopathique évolue pendant toute la croissance</a:t>
            </a:r>
            <a:r>
              <a:rPr lang="fr-FR" sz="1900" b="1" dirty="0" smtClean="0"/>
              <a:t>.</a:t>
            </a:r>
          </a:p>
          <a:p>
            <a:pPr>
              <a:buNone/>
            </a:pPr>
            <a:endParaRPr lang="fr-FR" sz="1900" b="1" dirty="0"/>
          </a:p>
          <a:p>
            <a:pPr>
              <a:buNone/>
            </a:pPr>
            <a:r>
              <a:rPr lang="fr-FR" sz="1900" b="1" dirty="0"/>
              <a:t>           -Plus elle apparaît précocement, plus elle évolue longtemps </a:t>
            </a:r>
            <a:r>
              <a:rPr lang="fr-FR" sz="1900" b="1" dirty="0" smtClean="0"/>
              <a:t>et plus elle</a:t>
            </a:r>
          </a:p>
          <a:p>
            <a:pPr>
              <a:buNone/>
            </a:pPr>
            <a:r>
              <a:rPr lang="fr-FR" sz="1900" b="1" dirty="0" smtClean="0"/>
              <a:t>            peut </a:t>
            </a:r>
            <a:r>
              <a:rPr lang="fr-FR" sz="1900" b="1" dirty="0"/>
              <a:t>être </a:t>
            </a:r>
            <a:r>
              <a:rPr lang="fr-FR" sz="1900" b="1" dirty="0" smtClean="0"/>
              <a:t>Grave.</a:t>
            </a:r>
          </a:p>
          <a:p>
            <a:pPr>
              <a:buNone/>
            </a:pPr>
            <a:endParaRPr lang="fr-FR" sz="1900" b="1" dirty="0"/>
          </a:p>
          <a:p>
            <a:pPr>
              <a:buNone/>
            </a:pPr>
            <a:r>
              <a:rPr lang="fr-FR" sz="1900" b="1" dirty="0"/>
              <a:t>           -Chaque scoliose évolue différemment d’un cas à l’autre et d’une </a:t>
            </a:r>
            <a:r>
              <a:rPr lang="fr-FR" sz="1900" b="1" dirty="0" smtClean="0"/>
              <a:t>période</a:t>
            </a:r>
          </a:p>
          <a:p>
            <a:pPr>
              <a:buNone/>
            </a:pPr>
            <a:r>
              <a:rPr lang="fr-FR" sz="1900" b="1" dirty="0" smtClean="0"/>
              <a:t>            à </a:t>
            </a:r>
            <a:r>
              <a:rPr lang="fr-FR" sz="1900" b="1" dirty="0"/>
              <a:t>l’autre </a:t>
            </a:r>
            <a:r>
              <a:rPr lang="fr-FR" sz="1900" b="1" dirty="0" smtClean="0"/>
              <a:t>.</a:t>
            </a:r>
          </a:p>
          <a:p>
            <a:pPr>
              <a:buNone/>
            </a:pPr>
            <a:endParaRPr lang="fr-FR" sz="1900" b="1" dirty="0"/>
          </a:p>
          <a:p>
            <a:pPr>
              <a:buNone/>
            </a:pPr>
            <a:r>
              <a:rPr lang="fr-FR" sz="1900" b="1" dirty="0"/>
              <a:t>           -Elle est lente au début et pressente une poussée lors de </a:t>
            </a:r>
            <a:r>
              <a:rPr lang="fr-FR" sz="1900" b="1" dirty="0" err="1" smtClean="0"/>
              <a:t>lapuberté</a:t>
            </a:r>
            <a:r>
              <a:rPr lang="fr-FR" sz="1900" b="1" dirty="0" smtClean="0"/>
              <a:t> pour</a:t>
            </a:r>
          </a:p>
          <a:p>
            <a:pPr>
              <a:buNone/>
            </a:pPr>
            <a:r>
              <a:rPr lang="fr-FR" sz="1900" b="1" dirty="0" smtClean="0"/>
              <a:t>             ralentir </a:t>
            </a:r>
            <a:r>
              <a:rPr lang="fr-FR" sz="1900" b="1" dirty="0"/>
              <a:t>à </a:t>
            </a:r>
            <a:r>
              <a:rPr lang="fr-FR" sz="1900" b="1" dirty="0" smtClean="0"/>
              <a:t>la maturité </a:t>
            </a:r>
            <a:r>
              <a:rPr lang="fr-FR" sz="1900" b="1" dirty="0"/>
              <a:t>osseuse.</a:t>
            </a:r>
          </a:p>
          <a:p>
            <a:pPr>
              <a:buNone/>
            </a:pPr>
            <a:r>
              <a:rPr lang="fr-FR" sz="1900" b="1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447652-B795-4055-91E5-B81469D05148}" type="slidenum">
              <a:rPr lang="fr-FR" smtClean="0"/>
              <a:pPr/>
              <a:t>19</a:t>
            </a:fld>
            <a:endParaRPr lang="fr-FR" smtClean="0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 altLang="zh-CN" sz="2000" b="1" smtClean="0">
                <a:ea typeface="SimSun" pitchFamily="2" charset="-122"/>
              </a:rPr>
              <a:t>Courbe de Duval-Beaupère </a:t>
            </a:r>
          </a:p>
          <a:p>
            <a:pPr eaLnBrk="1" hangingPunct="1">
              <a:buFontTx/>
              <a:buNone/>
            </a:pPr>
            <a:r>
              <a:rPr lang="fr-FR" altLang="zh-CN" sz="2000" b="1" smtClean="0">
                <a:ea typeface="SimSun" pitchFamily="2" charset="-122"/>
              </a:rPr>
              <a:t>pour une scoliose évolutive.</a:t>
            </a:r>
          </a:p>
          <a:p>
            <a:pPr eaLnBrk="1" hangingPunct="1">
              <a:buFontTx/>
              <a:buNone/>
            </a:pPr>
            <a:endParaRPr lang="fr-FR" altLang="zh-CN" sz="2000" smtClean="0"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fr-FR" altLang="zh-CN" sz="2000" smtClean="0">
                <a:ea typeface="SimSun" pitchFamily="2" charset="-122"/>
              </a:rPr>
              <a:t>L'idéal est de dépister la scoliose </a:t>
            </a:r>
          </a:p>
          <a:p>
            <a:pPr eaLnBrk="1" hangingPunct="1">
              <a:buFontTx/>
              <a:buNone/>
            </a:pPr>
            <a:r>
              <a:rPr lang="fr-FR" altLang="zh-CN" sz="2000" smtClean="0">
                <a:ea typeface="SimSun" pitchFamily="2" charset="-122"/>
              </a:rPr>
              <a:t>au début de la poussée évolutive </a:t>
            </a:r>
          </a:p>
          <a:p>
            <a:pPr eaLnBrk="1" hangingPunct="1">
              <a:buFontTx/>
              <a:buNone/>
            </a:pPr>
            <a:r>
              <a:rPr lang="fr-FR" altLang="zh-CN" sz="2000" smtClean="0">
                <a:ea typeface="SimSun" pitchFamily="2" charset="-122"/>
              </a:rPr>
              <a:t>de la période prépubertaire. Ainsi, </a:t>
            </a:r>
          </a:p>
          <a:p>
            <a:pPr eaLnBrk="1" hangingPunct="1">
              <a:buFontTx/>
              <a:buNone/>
            </a:pPr>
            <a:r>
              <a:rPr lang="fr-FR" altLang="zh-CN" sz="2000" smtClean="0">
                <a:ea typeface="SimSun" pitchFamily="2" charset="-122"/>
              </a:rPr>
              <a:t>il est possible d'en reconnaître </a:t>
            </a:r>
          </a:p>
          <a:p>
            <a:pPr eaLnBrk="1" hangingPunct="1">
              <a:buFontTx/>
              <a:buNone/>
            </a:pPr>
            <a:r>
              <a:rPr lang="fr-FR" altLang="zh-CN" sz="2000" smtClean="0">
                <a:ea typeface="SimSun" pitchFamily="2" charset="-122"/>
              </a:rPr>
              <a:t>l'évolutivité, tout en restant en </a:t>
            </a:r>
          </a:p>
          <a:p>
            <a:pPr eaLnBrk="1" hangingPunct="1">
              <a:buFontTx/>
              <a:buNone/>
            </a:pPr>
            <a:r>
              <a:rPr lang="fr-FR" altLang="zh-CN" sz="2000" smtClean="0">
                <a:ea typeface="SimSun" pitchFamily="2" charset="-122"/>
              </a:rPr>
              <a:t>mesure de traiter précocement la </a:t>
            </a:r>
          </a:p>
          <a:p>
            <a:pPr eaLnBrk="1" hangingPunct="1">
              <a:buFontTx/>
              <a:buNone/>
            </a:pPr>
            <a:r>
              <a:rPr lang="fr-FR" altLang="zh-CN" sz="2000" smtClean="0">
                <a:ea typeface="SimSun" pitchFamily="2" charset="-122"/>
              </a:rPr>
              <a:t>scoliose, avant qu'elle n'ait atteint </a:t>
            </a:r>
          </a:p>
          <a:p>
            <a:pPr eaLnBrk="1" hangingPunct="1">
              <a:buFontTx/>
              <a:buNone/>
            </a:pPr>
            <a:r>
              <a:rPr lang="fr-FR" altLang="zh-CN" sz="2000" smtClean="0">
                <a:ea typeface="SimSun" pitchFamily="2" charset="-122"/>
              </a:rPr>
              <a:t>une angulation importante</a:t>
            </a:r>
            <a:r>
              <a:rPr lang="fr-FR" altLang="zh-CN" smtClean="0">
                <a:ea typeface="SimSun" pitchFamily="2" charset="-122"/>
              </a:rPr>
              <a:t> </a:t>
            </a:r>
            <a:endParaRPr lang="fr-FR" smtClean="0"/>
          </a:p>
        </p:txBody>
      </p:sp>
      <p:pic>
        <p:nvPicPr>
          <p:cNvPr id="19461" name="Picture 7" descr="scoliose_courbe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1412875"/>
            <a:ext cx="3887788" cy="46799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fr-FR" sz="5600" b="1" u="sng" dirty="0"/>
              <a:t>LA SCOLIOSE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sz="4800" b="1" u="sng" dirty="0"/>
              <a:t>RAPPEL </a:t>
            </a:r>
            <a:r>
              <a:rPr lang="fr-FR" sz="4800" b="1" u="sng" dirty="0" smtClean="0"/>
              <a:t>ANATOMIQUE</a:t>
            </a:r>
            <a:endParaRPr lang="fr-FR" sz="4800" b="1" dirty="0"/>
          </a:p>
          <a:p>
            <a:pPr>
              <a:buNone/>
            </a:pPr>
            <a:r>
              <a:rPr lang="fr-FR" sz="4800" b="1" u="sng" dirty="0"/>
              <a:t>DEFINITION DE LA </a:t>
            </a:r>
            <a:r>
              <a:rPr lang="fr-FR" sz="4800" b="1" u="sng" dirty="0" smtClean="0"/>
              <a:t>SCOLIOSE</a:t>
            </a:r>
            <a:endParaRPr lang="fr-FR" sz="4800" b="1" dirty="0"/>
          </a:p>
          <a:p>
            <a:pPr lvl="0">
              <a:buNone/>
            </a:pPr>
            <a:r>
              <a:rPr lang="fr-FR" sz="4800" b="1" u="sng" dirty="0"/>
              <a:t>CLASSIFICATION DES </a:t>
            </a:r>
            <a:r>
              <a:rPr lang="fr-FR" sz="4800" b="1" u="sng" dirty="0" smtClean="0"/>
              <a:t>SCOLIOSES</a:t>
            </a:r>
          </a:p>
          <a:p>
            <a:pPr lvl="0">
              <a:buNone/>
            </a:pPr>
            <a:endParaRPr lang="fr-FR" sz="4800" b="1" dirty="0"/>
          </a:p>
          <a:p>
            <a:pPr>
              <a:buNone/>
            </a:pPr>
            <a:r>
              <a:rPr lang="fr-FR" sz="4800" b="1" u="sng" dirty="0" smtClean="0"/>
              <a:t>CLASSIFICATION </a:t>
            </a:r>
            <a:r>
              <a:rPr lang="fr-FR" sz="4800" b="1" u="sng" dirty="0"/>
              <a:t>DES SCOLIOSES </a:t>
            </a:r>
            <a:r>
              <a:rPr lang="fr-FR" sz="4800" b="1" u="sng" dirty="0" smtClean="0"/>
              <a:t>IDIOPATHIQUES</a:t>
            </a:r>
            <a:endParaRPr lang="fr-FR" sz="4800" b="1" dirty="0"/>
          </a:p>
          <a:p>
            <a:pPr>
              <a:buNone/>
            </a:pPr>
            <a:r>
              <a:rPr lang="fr-FR" sz="4800" b="1" dirty="0"/>
              <a:t>1-Les formes selon le type et le nombre de courbures</a:t>
            </a:r>
          </a:p>
          <a:p>
            <a:pPr>
              <a:buNone/>
            </a:pPr>
            <a:r>
              <a:rPr lang="fr-FR" sz="4800" b="1" dirty="0"/>
              <a:t>2-Les formes selon l’</a:t>
            </a:r>
            <a:r>
              <a:rPr lang="fr-FR" sz="4800" b="1" dirty="0" err="1"/>
              <a:t>age</a:t>
            </a:r>
            <a:r>
              <a:rPr lang="fr-FR" sz="4800" b="1" dirty="0"/>
              <a:t> d’apparition</a:t>
            </a:r>
          </a:p>
          <a:p>
            <a:pPr>
              <a:buNone/>
            </a:pPr>
            <a:r>
              <a:rPr lang="fr-FR" sz="4800" b="1" dirty="0"/>
              <a:t>3-Les </a:t>
            </a:r>
            <a:r>
              <a:rPr lang="fr-FR" sz="4800" b="1" u="sng" dirty="0"/>
              <a:t>formes selon le type de </a:t>
            </a:r>
            <a:r>
              <a:rPr lang="fr-FR" sz="4800" b="1" u="sng" dirty="0" smtClean="0"/>
              <a:t>courbure</a:t>
            </a:r>
            <a:endParaRPr lang="fr-FR" sz="4800" b="1" dirty="0"/>
          </a:p>
          <a:p>
            <a:pPr>
              <a:buNone/>
            </a:pPr>
            <a:r>
              <a:rPr lang="fr-FR" sz="4800" b="1" dirty="0"/>
              <a:t> </a:t>
            </a:r>
            <a:r>
              <a:rPr lang="fr-FR" sz="4800" b="1" u="sng" dirty="0" smtClean="0"/>
              <a:t>AUTRES CLASSIFICATIONS</a:t>
            </a:r>
            <a:r>
              <a:rPr lang="fr-FR" sz="4800" b="1" dirty="0"/>
              <a:t> </a:t>
            </a:r>
          </a:p>
          <a:p>
            <a:pPr>
              <a:buNone/>
            </a:pPr>
            <a:r>
              <a:rPr lang="fr-FR" sz="4800" b="1" dirty="0"/>
              <a:t>1- Les scolioses idiopathiques</a:t>
            </a:r>
          </a:p>
          <a:p>
            <a:pPr>
              <a:buNone/>
            </a:pPr>
            <a:r>
              <a:rPr lang="fr-FR" sz="4800" b="1" dirty="0"/>
              <a:t>2- Les scolioses </a:t>
            </a:r>
            <a:r>
              <a:rPr lang="fr-FR" sz="4800" b="1" dirty="0" smtClean="0"/>
              <a:t>secondaires</a:t>
            </a:r>
            <a:endParaRPr lang="fr-FR" sz="4800" b="1" dirty="0"/>
          </a:p>
          <a:p>
            <a:pPr>
              <a:buNone/>
            </a:pPr>
            <a:r>
              <a:rPr lang="fr-FR" sz="4800" b="1" u="sng" dirty="0"/>
              <a:t>LA SCOLIOSE </a:t>
            </a:r>
            <a:r>
              <a:rPr lang="fr-FR" sz="4800" b="1" u="sng" dirty="0" smtClean="0"/>
              <a:t>IDIOPATHIQUE</a:t>
            </a:r>
            <a:endParaRPr lang="fr-FR" sz="4800" b="1" dirty="0"/>
          </a:p>
          <a:p>
            <a:pPr>
              <a:buNone/>
            </a:pPr>
            <a:r>
              <a:rPr lang="fr-FR" sz="4800" b="1" dirty="0" smtClean="0"/>
              <a:t>DEFINITION</a:t>
            </a:r>
            <a:endParaRPr lang="fr-FR" sz="4800" b="1" dirty="0"/>
          </a:p>
          <a:p>
            <a:pPr>
              <a:buNone/>
            </a:pPr>
            <a:r>
              <a:rPr lang="fr-FR" sz="4800" b="1" dirty="0"/>
              <a:t>EXAMEN CLINIQUE D’N ENFANT </a:t>
            </a:r>
            <a:r>
              <a:rPr lang="fr-FR" sz="4800" b="1" dirty="0" smtClean="0"/>
              <a:t>SCOLIOTIQUE:</a:t>
            </a:r>
            <a:endParaRPr lang="fr-FR" sz="4800" b="1" dirty="0"/>
          </a:p>
          <a:p>
            <a:pPr>
              <a:buNone/>
            </a:pPr>
            <a:r>
              <a:rPr lang="fr-FR" sz="4800" b="1" dirty="0"/>
              <a:t>	1- Interrogatoire</a:t>
            </a:r>
          </a:p>
          <a:p>
            <a:pPr>
              <a:buNone/>
            </a:pPr>
            <a:r>
              <a:rPr lang="fr-FR" sz="4800" b="1" dirty="0"/>
              <a:t>	2- L’examen clinique proprement dit</a:t>
            </a:r>
          </a:p>
          <a:p>
            <a:pPr>
              <a:buNone/>
            </a:pPr>
            <a:r>
              <a:rPr lang="fr-FR" sz="4800" b="1" u="sng" dirty="0"/>
              <a:t> </a:t>
            </a:r>
            <a:r>
              <a:rPr lang="fr-FR" sz="4800" b="1" u="sng" dirty="0" smtClean="0"/>
              <a:t>L</a:t>
            </a:r>
            <a:r>
              <a:rPr lang="fr-FR" sz="4800" b="1" u="sng" dirty="0"/>
              <a:t>’ EXAMEN </a:t>
            </a:r>
            <a:r>
              <a:rPr lang="fr-FR" sz="4800" b="1" u="sng" dirty="0" smtClean="0"/>
              <a:t>RADIOLOGIQUE</a:t>
            </a:r>
            <a:endParaRPr lang="fr-FR" sz="4800" b="1" dirty="0"/>
          </a:p>
          <a:p>
            <a:pPr>
              <a:buNone/>
            </a:pPr>
            <a:r>
              <a:rPr lang="fr-FR" sz="4800" b="1" dirty="0"/>
              <a:t>	1- Bilan du rachis</a:t>
            </a:r>
          </a:p>
          <a:p>
            <a:pPr>
              <a:buNone/>
            </a:pPr>
            <a:r>
              <a:rPr lang="fr-FR" sz="4800" b="1" dirty="0"/>
              <a:t>	2- Bilan de la maturité osseuse</a:t>
            </a:r>
          </a:p>
          <a:p>
            <a:pPr>
              <a:buNone/>
            </a:pPr>
            <a:r>
              <a:rPr lang="fr-FR" sz="4800" b="1" dirty="0"/>
              <a:t>	3- Résultats</a:t>
            </a:r>
          </a:p>
          <a:p>
            <a:pPr>
              <a:buNone/>
            </a:pPr>
            <a:r>
              <a:rPr lang="fr-FR" sz="4800" b="1" dirty="0"/>
              <a:t>	4- Bilan de surveillance</a:t>
            </a:r>
          </a:p>
          <a:p>
            <a:pPr>
              <a:buNone/>
            </a:pPr>
            <a:r>
              <a:rPr lang="fr-FR" sz="4800" b="1" dirty="0"/>
              <a:t>	5- Bilan pré </a:t>
            </a:r>
            <a:r>
              <a:rPr lang="fr-FR" sz="4800" b="1" dirty="0" smtClean="0"/>
              <a:t>thérapeutique</a:t>
            </a:r>
            <a:endParaRPr lang="fr-FR" sz="4800" b="1" dirty="0"/>
          </a:p>
          <a:p>
            <a:pPr>
              <a:buNone/>
            </a:pPr>
            <a:r>
              <a:rPr lang="fr-FR" sz="4800" b="1" u="sng" dirty="0" smtClean="0"/>
              <a:t>EVOLUTION</a:t>
            </a:r>
            <a:endParaRPr lang="fr-FR" sz="4800" b="1" dirty="0"/>
          </a:p>
          <a:p>
            <a:pPr>
              <a:buNone/>
            </a:pPr>
            <a:r>
              <a:rPr lang="fr-FR" sz="4800" b="1" u="sng" dirty="0" smtClean="0"/>
              <a:t>TRAITEMENT</a:t>
            </a:r>
            <a:endParaRPr lang="fr-FR" sz="4800" b="1" dirty="0"/>
          </a:p>
          <a:p>
            <a:pPr>
              <a:buNone/>
            </a:pPr>
            <a:r>
              <a:rPr lang="fr-FR" sz="4800" b="1" dirty="0"/>
              <a:t>	</a:t>
            </a:r>
            <a:r>
              <a:rPr lang="en-GB" sz="4800" b="1" dirty="0"/>
              <a:t>1- Reeducation</a:t>
            </a:r>
            <a:endParaRPr lang="fr-FR" sz="4800" b="1" dirty="0"/>
          </a:p>
          <a:p>
            <a:pPr>
              <a:buNone/>
            </a:pPr>
            <a:r>
              <a:rPr lang="en-GB" sz="4800" b="1" dirty="0"/>
              <a:t>	</a:t>
            </a:r>
            <a:r>
              <a:rPr lang="fr-FR" sz="4800" b="1" dirty="0"/>
              <a:t>2- Traitement orthopédique</a:t>
            </a:r>
          </a:p>
          <a:p>
            <a:pPr>
              <a:buNone/>
            </a:pPr>
            <a:r>
              <a:rPr lang="fr-FR" sz="4800" b="1" dirty="0"/>
              <a:t>	3- Corsets orthopédiques</a:t>
            </a:r>
          </a:p>
          <a:p>
            <a:pPr>
              <a:buNone/>
            </a:pPr>
            <a:r>
              <a:rPr lang="fr-FR" sz="4800" b="1" dirty="0"/>
              <a:t>	4- Traitement chirurgical</a:t>
            </a:r>
          </a:p>
          <a:p>
            <a:pPr>
              <a:buNone/>
            </a:pPr>
            <a:r>
              <a:rPr lang="fr-FR" sz="4800" b="1" dirty="0"/>
              <a:t> </a:t>
            </a:r>
          </a:p>
          <a:p>
            <a:pPr>
              <a:buNone/>
            </a:pPr>
            <a:r>
              <a:rPr lang="fr-FR" sz="4800" b="1" dirty="0"/>
              <a:t> </a:t>
            </a:r>
          </a:p>
          <a:p>
            <a:pPr>
              <a:buNone/>
            </a:pPr>
            <a:r>
              <a:rPr lang="fr-FR" sz="4800" b="1" dirty="0"/>
              <a:t> </a:t>
            </a:r>
          </a:p>
          <a:p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54118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800" b="1" u="sng" dirty="0" smtClean="0"/>
              <a:t>E-TRAITEMENT </a:t>
            </a:r>
            <a:r>
              <a:rPr lang="fr-FR" sz="2800" b="1" u="sng" dirty="0"/>
              <a:t>DES SCOLIOSES IDIOPATHIQUES</a:t>
            </a:r>
            <a:endParaRPr lang="fr-FR" sz="2800" dirty="0"/>
          </a:p>
          <a:p>
            <a:pPr>
              <a:buNone/>
            </a:pPr>
            <a:r>
              <a:rPr lang="fr-FR" sz="2800" b="1" dirty="0"/>
              <a:t> </a:t>
            </a:r>
            <a:endParaRPr lang="fr-FR" sz="2800" dirty="0"/>
          </a:p>
          <a:p>
            <a:pPr>
              <a:buNone/>
            </a:pPr>
            <a:r>
              <a:rPr lang="fr-FR" sz="2000" b="1" dirty="0"/>
              <a:t>           Le meilleur traitement de la scoliose est un traitement </a:t>
            </a:r>
            <a:r>
              <a:rPr lang="fr-FR" sz="2000" b="1" dirty="0" smtClean="0"/>
              <a:t>préventif.</a:t>
            </a:r>
          </a:p>
          <a:p>
            <a:pPr>
              <a:buNone/>
            </a:pPr>
            <a:endParaRPr lang="fr-FR" sz="2000" b="1" dirty="0"/>
          </a:p>
          <a:p>
            <a:pPr>
              <a:buNone/>
            </a:pPr>
            <a:r>
              <a:rPr lang="fr-FR" sz="2000" b="1" dirty="0"/>
              <a:t>           Dépister une scoliose à temps c’est garantir  le succès </a:t>
            </a:r>
            <a:r>
              <a:rPr lang="fr-FR" sz="2000" b="1" dirty="0" smtClean="0"/>
              <a:t>du traitement.</a:t>
            </a:r>
          </a:p>
          <a:p>
            <a:pPr>
              <a:buNone/>
            </a:pPr>
            <a:endParaRPr lang="fr-FR" sz="2000" b="1" dirty="0"/>
          </a:p>
          <a:p>
            <a:pPr>
              <a:buNone/>
            </a:pPr>
            <a:r>
              <a:rPr lang="fr-FR" sz="2000" b="1" dirty="0"/>
              <a:t>           Ce traitement comporte :</a:t>
            </a:r>
          </a:p>
          <a:p>
            <a:pPr>
              <a:buNone/>
            </a:pPr>
            <a:r>
              <a:rPr lang="fr-FR" sz="2000" b="1" dirty="0"/>
              <a:t>              -La Rééducation </a:t>
            </a:r>
            <a:r>
              <a:rPr lang="fr-FR" sz="2000" b="1" dirty="0" smtClean="0"/>
              <a:t>fonctionnelle.</a:t>
            </a:r>
          </a:p>
          <a:p>
            <a:pPr>
              <a:buNone/>
            </a:pPr>
            <a:endParaRPr lang="fr-FR" sz="2000" b="1" dirty="0"/>
          </a:p>
          <a:p>
            <a:pPr>
              <a:buNone/>
            </a:pPr>
            <a:r>
              <a:rPr lang="fr-FR" sz="2000" b="1" dirty="0"/>
              <a:t>              -Le Traitement orthopédique :- immobilisations par </a:t>
            </a:r>
            <a:r>
              <a:rPr lang="fr-FR" sz="2000" b="1" dirty="0" smtClean="0"/>
              <a:t>plâtre.</a:t>
            </a:r>
            <a:endParaRPr lang="fr-FR" sz="2000" b="1" dirty="0"/>
          </a:p>
          <a:p>
            <a:pPr>
              <a:buNone/>
            </a:pPr>
            <a:r>
              <a:rPr lang="fr-FR" sz="2000" b="1" dirty="0"/>
              <a:t>                                                              </a:t>
            </a:r>
            <a:r>
              <a:rPr lang="fr-FR" sz="2000" b="1" dirty="0" smtClean="0"/>
              <a:t>        </a:t>
            </a:r>
            <a:r>
              <a:rPr lang="fr-FR" sz="2000" b="1" dirty="0"/>
              <a:t>-      //          //       par </a:t>
            </a:r>
            <a:r>
              <a:rPr lang="fr-FR" sz="2000" b="1" dirty="0" smtClean="0"/>
              <a:t>corset</a:t>
            </a:r>
          </a:p>
          <a:p>
            <a:pPr>
              <a:buNone/>
            </a:pPr>
            <a:endParaRPr lang="fr-FR" sz="2000" b="1" dirty="0"/>
          </a:p>
          <a:p>
            <a:pPr>
              <a:buNone/>
            </a:pPr>
            <a:r>
              <a:rPr lang="fr-FR" sz="2000" b="1" dirty="0"/>
              <a:t>              -Le Traitement chirurgical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47500" lnSpcReduction="20000"/>
          </a:bodyPr>
          <a:lstStyle/>
          <a:p>
            <a:pPr lvl="0" algn="ctr">
              <a:buNone/>
            </a:pPr>
            <a:r>
              <a:rPr lang="fr-FR" sz="4200" b="1" u="sng" dirty="0"/>
              <a:t>la Rééducation fonctionnelle :</a:t>
            </a:r>
            <a:endParaRPr lang="fr-FR" sz="4200" b="1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>
              <a:buNone/>
            </a:pPr>
            <a:r>
              <a:rPr lang="fr-FR" sz="3400" dirty="0"/>
              <a:t>           Elle intervient à tous les stades du traitement de la scoliose.</a:t>
            </a:r>
          </a:p>
          <a:p>
            <a:pPr>
              <a:buNone/>
            </a:pPr>
            <a:r>
              <a:rPr lang="fr-FR" sz="3400" dirty="0"/>
              <a:t>           Son objectif est de réduire l’évolutivité de la scoliose</a:t>
            </a:r>
            <a:r>
              <a:rPr lang="fr-FR" sz="3400" dirty="0" smtClean="0"/>
              <a:t>.</a:t>
            </a:r>
          </a:p>
          <a:p>
            <a:pPr>
              <a:buNone/>
            </a:pPr>
            <a:endParaRPr lang="fr-FR" sz="3400" dirty="0"/>
          </a:p>
          <a:p>
            <a:pPr>
              <a:buNone/>
            </a:pPr>
            <a:r>
              <a:rPr lang="fr-FR" sz="3400" dirty="0"/>
              <a:t>           </a:t>
            </a:r>
            <a:r>
              <a:rPr lang="fr-FR" sz="3400" b="1" u="sng" dirty="0"/>
              <a:t>a-Méthodes </a:t>
            </a:r>
            <a:r>
              <a:rPr lang="fr-FR" sz="3400" b="1" u="sng" dirty="0" smtClean="0"/>
              <a:t>:</a:t>
            </a:r>
            <a:endParaRPr lang="fr-FR" sz="3400" dirty="0"/>
          </a:p>
          <a:p>
            <a:pPr>
              <a:buNone/>
            </a:pPr>
            <a:r>
              <a:rPr lang="fr-FR" sz="3400" b="1" dirty="0"/>
              <a:t>               </a:t>
            </a:r>
            <a:r>
              <a:rPr lang="fr-FR" sz="3400" dirty="0"/>
              <a:t>C’est la méthode globale qui est la plus utilisée, et se fait en plusieurs étapes :</a:t>
            </a:r>
          </a:p>
          <a:p>
            <a:pPr>
              <a:buNone/>
            </a:pPr>
            <a:r>
              <a:rPr lang="fr-FR" sz="3400" dirty="0"/>
              <a:t>              -Prise de conscience des déviations et apprentissage des positions </a:t>
            </a:r>
            <a:r>
              <a:rPr lang="fr-FR" sz="3400" dirty="0" smtClean="0"/>
              <a:t>corrigées en </a:t>
            </a:r>
            <a:r>
              <a:rPr lang="fr-FR" sz="3400" dirty="0"/>
              <a:t>statique. </a:t>
            </a:r>
          </a:p>
          <a:p>
            <a:pPr>
              <a:buNone/>
            </a:pPr>
            <a:r>
              <a:rPr lang="fr-FR" sz="3400" dirty="0"/>
              <a:t>              -Apprentissage d’une bonne respiration.</a:t>
            </a:r>
          </a:p>
          <a:p>
            <a:pPr>
              <a:buNone/>
            </a:pPr>
            <a:r>
              <a:rPr lang="fr-FR" sz="3400" dirty="0"/>
              <a:t>              -Tonification musculaire et assouplissement.</a:t>
            </a:r>
          </a:p>
          <a:p>
            <a:pPr>
              <a:buNone/>
            </a:pPr>
            <a:r>
              <a:rPr lang="fr-FR" sz="3400" dirty="0"/>
              <a:t>              -Modelage de la gibbosité.</a:t>
            </a:r>
          </a:p>
          <a:p>
            <a:pPr>
              <a:buNone/>
            </a:pPr>
            <a:r>
              <a:rPr lang="fr-FR" sz="3400" dirty="0"/>
              <a:t>              -Lutter contre le dos creux et plat.</a:t>
            </a:r>
          </a:p>
          <a:p>
            <a:pPr>
              <a:buNone/>
            </a:pPr>
            <a:r>
              <a:rPr lang="fr-FR" sz="3400" dirty="0"/>
              <a:t>              -Automatisation de la position corrigée</a:t>
            </a:r>
            <a:r>
              <a:rPr lang="fr-FR" sz="3400" dirty="0" smtClean="0"/>
              <a:t>.</a:t>
            </a:r>
          </a:p>
          <a:p>
            <a:pPr>
              <a:buNone/>
            </a:pPr>
            <a:endParaRPr lang="fr-FR" sz="3400" dirty="0"/>
          </a:p>
          <a:p>
            <a:pPr>
              <a:buNone/>
            </a:pPr>
            <a:r>
              <a:rPr lang="fr-FR" sz="3400" dirty="0"/>
              <a:t>           </a:t>
            </a:r>
            <a:r>
              <a:rPr lang="fr-FR" sz="3400" b="1" u="sng" dirty="0"/>
              <a:t>b- </a:t>
            </a:r>
            <a:r>
              <a:rPr lang="fr-FR" sz="3400" b="1" u="sng" dirty="0" err="1"/>
              <a:t>Electro-stimulation</a:t>
            </a:r>
            <a:r>
              <a:rPr lang="fr-FR" sz="3400" b="1" u="sng" dirty="0"/>
              <a:t> :</a:t>
            </a:r>
            <a:endParaRPr lang="fr-FR" sz="3400" dirty="0"/>
          </a:p>
          <a:p>
            <a:pPr>
              <a:buNone/>
            </a:pPr>
            <a:r>
              <a:rPr lang="fr-FR" sz="3400" b="1" dirty="0"/>
              <a:t>              - </a:t>
            </a:r>
            <a:r>
              <a:rPr lang="fr-FR" sz="3400" dirty="0"/>
              <a:t>Consiste à envoyer des impulsions électriques dans les muscles spinaux</a:t>
            </a:r>
            <a:r>
              <a:rPr lang="fr-FR" sz="3400" dirty="0" smtClean="0"/>
              <a:t>, </a:t>
            </a:r>
            <a:r>
              <a:rPr lang="fr-FR" sz="3400" b="1" dirty="0" smtClean="0"/>
              <a:t>c</a:t>
            </a:r>
            <a:r>
              <a:rPr lang="fr-FR" sz="3400" dirty="0" smtClean="0"/>
              <a:t>e </a:t>
            </a:r>
            <a:r>
              <a:rPr lang="fr-FR" sz="3400" dirty="0"/>
              <a:t>qui</a:t>
            </a:r>
          </a:p>
          <a:p>
            <a:pPr>
              <a:buNone/>
            </a:pPr>
            <a:r>
              <a:rPr lang="fr-FR" sz="3400" dirty="0"/>
              <a:t>                 renforcerait les muscles du coté convexe</a:t>
            </a:r>
            <a:r>
              <a:rPr lang="fr-FR" sz="3400" dirty="0" smtClean="0"/>
              <a:t>.</a:t>
            </a:r>
          </a:p>
          <a:p>
            <a:pPr>
              <a:buNone/>
            </a:pPr>
            <a:endParaRPr lang="fr-FR" sz="3400" dirty="0"/>
          </a:p>
          <a:p>
            <a:pPr>
              <a:buNone/>
            </a:pPr>
            <a:r>
              <a:rPr lang="fr-FR" sz="3400" dirty="0"/>
              <a:t>           </a:t>
            </a:r>
            <a:r>
              <a:rPr lang="fr-FR" sz="3400" b="1" u="sng" dirty="0"/>
              <a:t>c- Kinésithérapie sous corset</a:t>
            </a:r>
            <a:endParaRPr lang="fr-FR" sz="3400" dirty="0"/>
          </a:p>
          <a:p>
            <a:pPr>
              <a:buNone/>
            </a:pPr>
            <a:r>
              <a:rPr lang="fr-FR" sz="3400" dirty="0"/>
              <a:t>	</a:t>
            </a:r>
          </a:p>
          <a:p>
            <a:pPr>
              <a:buNone/>
            </a:pPr>
            <a:r>
              <a:rPr lang="fr-FR" sz="3400" dirty="0"/>
              <a:t>           </a:t>
            </a:r>
            <a:r>
              <a:rPr lang="fr-FR" sz="3400" b="1" u="sng" dirty="0"/>
              <a:t>d- Rééducation pré et post opératoire</a:t>
            </a:r>
            <a:endParaRPr lang="fr-FR" sz="3400" dirty="0"/>
          </a:p>
          <a:p>
            <a:pPr>
              <a:buNone/>
            </a:pPr>
            <a:r>
              <a:rPr lang="fr-FR" sz="3400" b="1" dirty="0"/>
              <a:t> </a:t>
            </a:r>
            <a:endParaRPr lang="fr-FR" sz="3400" dirty="0"/>
          </a:p>
          <a:p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fr-FR" sz="4200" b="1" u="sng" dirty="0" smtClean="0"/>
              <a:t>2-TRAITEMENT </a:t>
            </a:r>
            <a:r>
              <a:rPr lang="fr-FR" sz="4200" b="1" u="sng" dirty="0"/>
              <a:t>ORTHOPEDIQUE</a:t>
            </a:r>
            <a:endParaRPr lang="fr-FR" sz="4200" dirty="0"/>
          </a:p>
          <a:p>
            <a:pPr>
              <a:buNone/>
            </a:pPr>
            <a:r>
              <a:rPr lang="fr-FR" dirty="0"/>
              <a:t>                       </a:t>
            </a:r>
          </a:p>
          <a:p>
            <a:pPr>
              <a:buNone/>
            </a:pPr>
            <a:r>
              <a:rPr lang="fr-FR" sz="3400" b="1" dirty="0"/>
              <a:t>        Le traitement orthopédique comporte essentiellement :</a:t>
            </a:r>
          </a:p>
          <a:p>
            <a:pPr>
              <a:buNone/>
            </a:pPr>
            <a:r>
              <a:rPr lang="fr-FR" sz="3400" b="1" dirty="0"/>
              <a:t>           -Les dispositifs d’élongation :-Traction vertébrale de nuit.</a:t>
            </a:r>
          </a:p>
          <a:p>
            <a:pPr lvl="0">
              <a:buNone/>
            </a:pPr>
            <a:r>
              <a:rPr lang="fr-FR" sz="3400" b="1" dirty="0" smtClean="0"/>
              <a:t>           -Traction </a:t>
            </a:r>
            <a:r>
              <a:rPr lang="fr-FR" sz="3400" b="1" dirty="0"/>
              <a:t>vertébrale auto active.  	</a:t>
            </a:r>
          </a:p>
          <a:p>
            <a:pPr>
              <a:buNone/>
            </a:pPr>
            <a:r>
              <a:rPr lang="fr-FR" sz="3400" b="1" dirty="0"/>
              <a:t>           -Les corsets plâtrés :  plâtre EDF principalement. 	</a:t>
            </a:r>
          </a:p>
          <a:p>
            <a:pPr>
              <a:buNone/>
            </a:pPr>
            <a:r>
              <a:rPr lang="fr-FR" sz="3400" b="1" dirty="0"/>
              <a:t>           -Les orthèses rachidiennes.</a:t>
            </a:r>
          </a:p>
          <a:p>
            <a:pPr>
              <a:buNone/>
            </a:pPr>
            <a:r>
              <a:rPr lang="fr-FR" sz="3400" b="1" dirty="0"/>
              <a:t>        </a:t>
            </a:r>
          </a:p>
          <a:p>
            <a:pPr>
              <a:buNone/>
            </a:pPr>
            <a:r>
              <a:rPr lang="fr-FR" sz="3400" b="1" dirty="0"/>
              <a:t>       </a:t>
            </a:r>
            <a:r>
              <a:rPr lang="fr-FR" sz="3400" b="1" u="sng" dirty="0"/>
              <a:t>2-1-La traction vertébrale :</a:t>
            </a:r>
            <a:endParaRPr lang="fr-FR" sz="3400" b="1" dirty="0"/>
          </a:p>
          <a:p>
            <a:pPr>
              <a:buNone/>
            </a:pPr>
            <a:r>
              <a:rPr lang="fr-FR" sz="3400" b="1" dirty="0"/>
              <a:t> </a:t>
            </a:r>
          </a:p>
          <a:p>
            <a:pPr>
              <a:buNone/>
            </a:pPr>
            <a:r>
              <a:rPr lang="fr-FR" sz="3400" b="1" dirty="0"/>
              <a:t>            Elle est destinée à l’assouplissement des scolioses graves avant la chirurgie</a:t>
            </a:r>
          </a:p>
          <a:p>
            <a:pPr>
              <a:buNone/>
            </a:pPr>
            <a:r>
              <a:rPr lang="fr-FR" sz="3400" b="1" dirty="0"/>
              <a:t>            Et à leur préparation en vue de faciliter un traitement orthopédique.   </a:t>
            </a:r>
          </a:p>
          <a:p>
            <a:pPr>
              <a:buNone/>
            </a:pPr>
            <a:r>
              <a:rPr lang="fr-FR" sz="3400" b="1" dirty="0"/>
              <a:t> </a:t>
            </a:r>
          </a:p>
          <a:p>
            <a:pPr>
              <a:buNone/>
            </a:pPr>
            <a:r>
              <a:rPr lang="fr-FR" sz="3400" b="1" dirty="0"/>
              <a:t>       </a:t>
            </a:r>
            <a:r>
              <a:rPr lang="fr-FR" sz="3400" b="1" u="sng" dirty="0"/>
              <a:t>2-2-Les corsets plâtrés</a:t>
            </a:r>
            <a:endParaRPr lang="fr-FR" sz="3400" b="1" dirty="0"/>
          </a:p>
          <a:p>
            <a:pPr>
              <a:buNone/>
            </a:pPr>
            <a:r>
              <a:rPr lang="fr-FR" sz="3400" b="1" dirty="0"/>
              <a:t> </a:t>
            </a:r>
          </a:p>
          <a:p>
            <a:pPr>
              <a:buNone/>
            </a:pPr>
            <a:r>
              <a:rPr lang="fr-FR" sz="3400" b="1" dirty="0"/>
              <a:t>            Le plâtre EDF est le plus utilisé et il est réalisé dans un cadre spécial appelé </a:t>
            </a:r>
          </a:p>
          <a:p>
            <a:pPr>
              <a:buNone/>
            </a:pPr>
            <a:r>
              <a:rPr lang="fr-FR" sz="3400" b="1" dirty="0"/>
              <a:t>            Cadre de </a:t>
            </a:r>
            <a:r>
              <a:rPr lang="fr-FR" sz="3400" b="1" dirty="0" err="1"/>
              <a:t>Cotrel</a:t>
            </a:r>
            <a:r>
              <a:rPr lang="fr-FR" sz="3400" b="1" dirty="0"/>
              <a:t>. </a:t>
            </a:r>
          </a:p>
          <a:p>
            <a:pPr>
              <a:buNone/>
            </a:pPr>
            <a:r>
              <a:rPr lang="fr-FR" sz="3400" b="1" dirty="0"/>
              <a:t>            </a:t>
            </a:r>
            <a:r>
              <a:rPr lang="fr-FR" sz="3400" b="1" u="sng" dirty="0">
                <a:solidFill>
                  <a:srgbClr val="FF0000"/>
                </a:solidFill>
              </a:rPr>
              <a:t>Le principe :</a:t>
            </a:r>
            <a:r>
              <a:rPr lang="fr-FR" sz="3400" b="1" dirty="0">
                <a:solidFill>
                  <a:srgbClr val="FF0000"/>
                </a:solidFill>
              </a:rPr>
              <a:t> </a:t>
            </a:r>
            <a:r>
              <a:rPr lang="fr-FR" sz="3400" b="1" dirty="0" smtClean="0"/>
              <a:t>est </a:t>
            </a:r>
            <a:r>
              <a:rPr lang="fr-FR" sz="3400" b="1" dirty="0"/>
              <a:t>de permettre la réalisation </a:t>
            </a:r>
            <a:r>
              <a:rPr lang="fr-FR" sz="3400" b="1" dirty="0" smtClean="0"/>
              <a:t>:</a:t>
            </a:r>
          </a:p>
          <a:p>
            <a:pPr>
              <a:buNone/>
            </a:pPr>
            <a:r>
              <a:rPr lang="fr-FR" sz="3400" b="1" dirty="0" smtClean="0"/>
              <a:t>            - </a:t>
            </a:r>
            <a:r>
              <a:rPr lang="fr-FR" sz="3400" b="1" dirty="0"/>
              <a:t>d’une élongation, </a:t>
            </a:r>
            <a:r>
              <a:rPr lang="fr-FR" sz="3400" b="1" dirty="0" err="1"/>
              <a:t>derotation</a:t>
            </a:r>
            <a:r>
              <a:rPr lang="fr-FR" sz="3400" b="1" dirty="0"/>
              <a:t> et </a:t>
            </a:r>
          </a:p>
          <a:p>
            <a:pPr>
              <a:buNone/>
            </a:pPr>
            <a:r>
              <a:rPr lang="fr-FR" sz="3400" b="1" dirty="0"/>
              <a:t>            </a:t>
            </a:r>
            <a:r>
              <a:rPr lang="fr-FR" sz="3400" b="1" dirty="0" smtClean="0"/>
              <a:t>- Flexion </a:t>
            </a:r>
            <a:r>
              <a:rPr lang="fr-FR" sz="3400" b="1" dirty="0"/>
              <a:t>du tronc, le tout solidarisé par un plâtre : c’est le plâtre EDF.		</a:t>
            </a:r>
          </a:p>
          <a:p>
            <a:pPr>
              <a:buNone/>
            </a:pPr>
            <a:r>
              <a:rPr lang="fr-FR" sz="3400" b="1" dirty="0"/>
              <a:t>            </a:t>
            </a:r>
            <a:r>
              <a:rPr lang="fr-FR" sz="3400" b="1" dirty="0" smtClean="0"/>
              <a:t>- Dés </a:t>
            </a:r>
            <a:r>
              <a:rPr lang="fr-FR" sz="3400" b="1" dirty="0"/>
              <a:t>que la correction maximale est obtenue on réalise la contention plâtrée.</a:t>
            </a:r>
          </a:p>
          <a:p>
            <a:pPr>
              <a:buNone/>
            </a:pPr>
            <a:r>
              <a:rPr lang="fr-FR" sz="3400" b="1" dirty="0"/>
              <a:t>            </a:t>
            </a:r>
            <a:r>
              <a:rPr lang="fr-FR" sz="3400" b="1" dirty="0">
                <a:solidFill>
                  <a:srgbClr val="FF0000"/>
                </a:solidFill>
              </a:rPr>
              <a:t>Modalités :</a:t>
            </a:r>
            <a:r>
              <a:rPr lang="fr-FR" sz="3400" b="1" dirty="0"/>
              <a:t> durée du port : 45 jours, peut être reconduit ou renouvelé.</a:t>
            </a:r>
          </a:p>
          <a:p>
            <a:pPr>
              <a:buNone/>
            </a:pPr>
            <a:r>
              <a:rPr lang="fr-FR" sz="3400" b="1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fr-FR" sz="2900" b="1" u="sng" dirty="0" smtClean="0"/>
              <a:t>2-3- </a:t>
            </a:r>
            <a:r>
              <a:rPr lang="fr-FR" sz="2900" b="1" u="sng" dirty="0"/>
              <a:t>Les corsets orthopédiques</a:t>
            </a:r>
            <a:endParaRPr lang="fr-FR" sz="2900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>
              <a:buNone/>
            </a:pPr>
            <a:r>
              <a:rPr lang="fr-FR" sz="2100" b="1" dirty="0" smtClean="0"/>
              <a:t>Le </a:t>
            </a:r>
            <a:r>
              <a:rPr lang="fr-FR" sz="2100" b="1" dirty="0"/>
              <a:t>nombre de corsets actuellement proposés est </a:t>
            </a:r>
            <a:r>
              <a:rPr lang="fr-FR" sz="2100" b="1" dirty="0" err="1" smtClean="0"/>
              <a:t>important,les</a:t>
            </a:r>
            <a:r>
              <a:rPr lang="fr-FR" sz="2100" b="1" dirty="0" smtClean="0"/>
              <a:t> plus </a:t>
            </a:r>
          </a:p>
          <a:p>
            <a:pPr>
              <a:buNone/>
            </a:pPr>
            <a:r>
              <a:rPr lang="fr-FR" sz="2100" b="1" dirty="0" smtClean="0"/>
              <a:t>utilisés </a:t>
            </a:r>
            <a:r>
              <a:rPr lang="fr-FR" sz="2100" b="1" dirty="0"/>
              <a:t>sont :</a:t>
            </a:r>
          </a:p>
          <a:p>
            <a:pPr>
              <a:buNone/>
            </a:pPr>
            <a:r>
              <a:rPr lang="fr-FR" sz="2100" b="1" dirty="0"/>
              <a:t>           </a:t>
            </a:r>
            <a:r>
              <a:rPr lang="nl-NL" sz="2100" b="1" dirty="0"/>
              <a:t>-</a:t>
            </a:r>
            <a:r>
              <a:rPr lang="nl-NL" sz="2100" b="1" dirty="0" err="1"/>
              <a:t>Corset</a:t>
            </a:r>
            <a:r>
              <a:rPr lang="nl-NL" sz="2100" b="1" dirty="0"/>
              <a:t> de </a:t>
            </a:r>
            <a:r>
              <a:rPr lang="nl-NL" sz="2100" b="1" dirty="0" err="1"/>
              <a:t>Milwaukee</a:t>
            </a:r>
            <a:endParaRPr lang="fr-FR" sz="2100" b="1" dirty="0"/>
          </a:p>
          <a:p>
            <a:pPr>
              <a:buNone/>
            </a:pPr>
            <a:r>
              <a:rPr lang="fr-FR" sz="2100" b="1" dirty="0"/>
              <a:t>           -Corset Lyonnais</a:t>
            </a:r>
          </a:p>
          <a:p>
            <a:pPr>
              <a:buNone/>
            </a:pPr>
            <a:r>
              <a:rPr lang="fr-FR" sz="2100" b="1" dirty="0"/>
              <a:t>           -Corset </a:t>
            </a:r>
            <a:r>
              <a:rPr lang="fr-FR" sz="2100" b="1" dirty="0" err="1"/>
              <a:t>Cheneau</a:t>
            </a:r>
            <a:endParaRPr lang="fr-FR" sz="2100" b="1" dirty="0"/>
          </a:p>
          <a:p>
            <a:pPr>
              <a:buNone/>
            </a:pPr>
            <a:r>
              <a:rPr lang="fr-FR" sz="2100" b="1" dirty="0"/>
              <a:t>           -Corset de Boston</a:t>
            </a:r>
          </a:p>
          <a:p>
            <a:pPr>
              <a:buNone/>
            </a:pPr>
            <a:r>
              <a:rPr lang="fr-FR" sz="2100" b="1" dirty="0"/>
              <a:t>           -Corset toile de Sainte Etienne</a:t>
            </a:r>
          </a:p>
          <a:p>
            <a:pPr>
              <a:buNone/>
            </a:pPr>
            <a:r>
              <a:rPr lang="fr-FR" sz="2100" b="1" dirty="0"/>
              <a:t>           -Corset 3 </a:t>
            </a:r>
            <a:r>
              <a:rPr lang="fr-FR" sz="2100" b="1" dirty="0" smtClean="0"/>
              <a:t>valves</a:t>
            </a:r>
          </a:p>
          <a:p>
            <a:pPr>
              <a:buNone/>
            </a:pPr>
            <a:endParaRPr lang="fr-FR" sz="2100" b="1" dirty="0" smtClean="0"/>
          </a:p>
          <a:p>
            <a:pPr>
              <a:buNone/>
            </a:pPr>
            <a:r>
              <a:rPr lang="fr-FR" sz="2100" b="1" dirty="0" smtClean="0"/>
              <a:t>Ces </a:t>
            </a:r>
            <a:r>
              <a:rPr lang="fr-FR" sz="2100" b="1" dirty="0"/>
              <a:t>Corsets sont utilisés isolement ou après une série de plâtres, </a:t>
            </a:r>
            <a:r>
              <a:rPr lang="fr-FR" sz="2100" b="1" dirty="0" smtClean="0"/>
              <a:t>ou</a:t>
            </a:r>
          </a:p>
          <a:p>
            <a:pPr>
              <a:buNone/>
            </a:pPr>
            <a:r>
              <a:rPr lang="fr-FR" sz="2100" b="1" dirty="0" smtClean="0"/>
              <a:t>encore </a:t>
            </a:r>
            <a:r>
              <a:rPr lang="fr-FR" sz="2100" b="1" dirty="0"/>
              <a:t>après </a:t>
            </a:r>
            <a:r>
              <a:rPr lang="fr-FR" sz="2100" b="1" dirty="0" smtClean="0"/>
              <a:t>Chirurgie</a:t>
            </a:r>
          </a:p>
          <a:p>
            <a:pPr>
              <a:buNone/>
            </a:pPr>
            <a:endParaRPr lang="fr-FR" sz="2100" b="1" dirty="0"/>
          </a:p>
          <a:p>
            <a:pPr>
              <a:buNone/>
            </a:pPr>
            <a:r>
              <a:rPr lang="fr-FR" sz="2100" b="1" dirty="0" smtClean="0"/>
              <a:t>Les </a:t>
            </a:r>
            <a:r>
              <a:rPr lang="fr-FR" sz="2100" b="1" dirty="0"/>
              <a:t>indications de ces corsets sont </a:t>
            </a:r>
            <a:r>
              <a:rPr lang="fr-FR" sz="2100" b="1" dirty="0" smtClean="0"/>
              <a:t>fonction:</a:t>
            </a:r>
          </a:p>
          <a:p>
            <a:pPr>
              <a:buNone/>
            </a:pPr>
            <a:r>
              <a:rPr lang="fr-FR" sz="2100" b="1" dirty="0" smtClean="0"/>
              <a:t>          - </a:t>
            </a:r>
            <a:r>
              <a:rPr lang="fr-FR" sz="2100" b="1" dirty="0"/>
              <a:t>de l’</a:t>
            </a:r>
            <a:r>
              <a:rPr lang="fr-FR" sz="2100" b="1" dirty="0" err="1"/>
              <a:t>age</a:t>
            </a:r>
            <a:r>
              <a:rPr lang="fr-FR" sz="2100" b="1" dirty="0"/>
              <a:t>, </a:t>
            </a:r>
            <a:endParaRPr lang="fr-FR" sz="2100" b="1" dirty="0" smtClean="0"/>
          </a:p>
          <a:p>
            <a:pPr>
              <a:buNone/>
            </a:pPr>
            <a:r>
              <a:rPr lang="fr-FR" sz="2100" b="1" dirty="0" smtClean="0"/>
              <a:t>          - de </a:t>
            </a:r>
            <a:r>
              <a:rPr lang="fr-FR" sz="2100" b="1" dirty="0"/>
              <a:t>la topographie de </a:t>
            </a:r>
            <a:r>
              <a:rPr lang="fr-FR" sz="2100" b="1" dirty="0" smtClean="0"/>
              <a:t>La </a:t>
            </a:r>
            <a:r>
              <a:rPr lang="fr-FR" sz="2100" b="1" dirty="0"/>
              <a:t>scoliose et </a:t>
            </a:r>
            <a:endParaRPr lang="fr-FR" sz="2100" b="1" dirty="0" smtClean="0"/>
          </a:p>
          <a:p>
            <a:pPr>
              <a:buNone/>
            </a:pPr>
            <a:r>
              <a:rPr lang="fr-FR" sz="2100" b="1" dirty="0" smtClean="0"/>
              <a:t>          - de </a:t>
            </a:r>
            <a:r>
              <a:rPr lang="fr-FR" sz="2100" b="1" dirty="0"/>
              <a:t>la morphologie de l’enfant.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b="1" u="sng" dirty="0"/>
              <a:t>3-TRAITEMENT </a:t>
            </a:r>
            <a:r>
              <a:rPr lang="fr-FR" b="1" u="sng" dirty="0" smtClean="0"/>
              <a:t>CHIRURGICAL</a:t>
            </a:r>
            <a:endParaRPr lang="fr-FR" dirty="0"/>
          </a:p>
          <a:p>
            <a:pPr>
              <a:buNone/>
            </a:pPr>
            <a:r>
              <a:rPr lang="fr-FR" sz="2200" dirty="0"/>
              <a:t>           -La chirurgie est lourde et s’adresse à certaines scolioses qui </a:t>
            </a:r>
            <a:r>
              <a:rPr lang="fr-FR" sz="2200" dirty="0" smtClean="0"/>
              <a:t>ont</a:t>
            </a:r>
          </a:p>
          <a:p>
            <a:pPr>
              <a:buNone/>
            </a:pPr>
            <a:r>
              <a:rPr lang="fr-FR" sz="2200" dirty="0" smtClean="0"/>
              <a:t>            échappé au </a:t>
            </a:r>
            <a:r>
              <a:rPr lang="fr-FR" sz="2200" dirty="0"/>
              <a:t>traitement orthopédique</a:t>
            </a:r>
            <a:r>
              <a:rPr lang="fr-FR" sz="2200" dirty="0" smtClean="0"/>
              <a:t>.</a:t>
            </a:r>
          </a:p>
          <a:p>
            <a:pPr>
              <a:buNone/>
            </a:pPr>
            <a:endParaRPr lang="fr-FR" sz="2200" dirty="0"/>
          </a:p>
          <a:p>
            <a:pPr>
              <a:buNone/>
            </a:pPr>
            <a:r>
              <a:rPr lang="fr-FR" sz="2200" dirty="0"/>
              <a:t>           </a:t>
            </a:r>
            <a:r>
              <a:rPr lang="fr-FR" sz="2200" b="1" dirty="0">
                <a:solidFill>
                  <a:srgbClr val="FF0000"/>
                </a:solidFill>
              </a:rPr>
              <a:t>-</a:t>
            </a:r>
            <a:r>
              <a:rPr lang="fr-FR" sz="2200" b="1" u="sng" dirty="0">
                <a:solidFill>
                  <a:srgbClr val="FF0000"/>
                </a:solidFill>
              </a:rPr>
              <a:t>Le but</a:t>
            </a:r>
            <a:r>
              <a:rPr lang="fr-FR" sz="2200" b="1" dirty="0">
                <a:solidFill>
                  <a:srgbClr val="FF0000"/>
                </a:solidFill>
              </a:rPr>
              <a:t> : </a:t>
            </a:r>
            <a:r>
              <a:rPr lang="fr-FR" sz="2200" dirty="0"/>
              <a:t>Arrêter l’évolution de la maladie</a:t>
            </a:r>
            <a:r>
              <a:rPr lang="fr-FR" sz="2200" dirty="0" smtClean="0"/>
              <a:t>.</a:t>
            </a:r>
          </a:p>
          <a:p>
            <a:pPr>
              <a:buNone/>
            </a:pPr>
            <a:endParaRPr lang="fr-FR" sz="2200" dirty="0"/>
          </a:p>
          <a:p>
            <a:pPr>
              <a:buNone/>
            </a:pPr>
            <a:r>
              <a:rPr lang="fr-FR" sz="2200" dirty="0"/>
              <a:t>           </a:t>
            </a:r>
            <a:r>
              <a:rPr lang="fr-FR" sz="2200" b="1" dirty="0">
                <a:solidFill>
                  <a:srgbClr val="FF0000"/>
                </a:solidFill>
              </a:rPr>
              <a:t>-</a:t>
            </a:r>
            <a:r>
              <a:rPr lang="fr-FR" sz="2200" b="1" u="sng" dirty="0">
                <a:solidFill>
                  <a:srgbClr val="FF0000"/>
                </a:solidFill>
              </a:rPr>
              <a:t>Modalités</a:t>
            </a:r>
            <a:r>
              <a:rPr lang="fr-FR" sz="2200" b="1" dirty="0">
                <a:solidFill>
                  <a:srgbClr val="FF0000"/>
                </a:solidFill>
              </a:rPr>
              <a:t> : </a:t>
            </a:r>
            <a:r>
              <a:rPr lang="fr-FR" sz="2200" dirty="0"/>
              <a:t>Arthrodèse du rachis concerné par la scoliose </a:t>
            </a:r>
            <a:r>
              <a:rPr lang="fr-FR" sz="2200" dirty="0" smtClean="0"/>
              <a:t>avec</a:t>
            </a:r>
          </a:p>
          <a:p>
            <a:pPr>
              <a:buNone/>
            </a:pPr>
            <a:r>
              <a:rPr lang="fr-FR" sz="2200" dirty="0" smtClean="0"/>
              <a:t>            instrumentation.</a:t>
            </a:r>
          </a:p>
          <a:p>
            <a:pPr>
              <a:buNone/>
            </a:pPr>
            <a:endParaRPr lang="fr-FR" sz="2200" dirty="0"/>
          </a:p>
          <a:p>
            <a:pPr>
              <a:buNone/>
            </a:pPr>
            <a:r>
              <a:rPr lang="fr-FR" sz="2200" dirty="0">
                <a:solidFill>
                  <a:srgbClr val="FF0000"/>
                </a:solidFill>
              </a:rPr>
              <a:t>          </a:t>
            </a:r>
            <a:r>
              <a:rPr lang="fr-FR" sz="2200" dirty="0" smtClean="0">
                <a:solidFill>
                  <a:srgbClr val="FF0000"/>
                </a:solidFill>
              </a:rPr>
              <a:t>-</a:t>
            </a:r>
            <a:r>
              <a:rPr lang="fr-FR" sz="2200" b="1" u="sng" dirty="0">
                <a:solidFill>
                  <a:srgbClr val="FF0000"/>
                </a:solidFill>
              </a:rPr>
              <a:t>L’</a:t>
            </a:r>
            <a:r>
              <a:rPr lang="fr-FR" sz="2200" b="1" u="sng" dirty="0" err="1">
                <a:solidFill>
                  <a:srgbClr val="FF0000"/>
                </a:solidFill>
              </a:rPr>
              <a:t>age</a:t>
            </a:r>
            <a:r>
              <a:rPr lang="fr-FR" sz="2200" b="1" u="sng" dirty="0">
                <a:solidFill>
                  <a:srgbClr val="FF0000"/>
                </a:solidFill>
              </a:rPr>
              <a:t> de l’arthrodèse</a:t>
            </a:r>
            <a:r>
              <a:rPr lang="fr-FR" sz="2200" b="1" dirty="0">
                <a:solidFill>
                  <a:srgbClr val="FF0000"/>
                </a:solidFill>
              </a:rPr>
              <a:t> </a:t>
            </a:r>
            <a:r>
              <a:rPr lang="fr-FR" sz="2200" dirty="0"/>
              <a:t>se situe après le pic de la croissance</a:t>
            </a:r>
            <a:r>
              <a:rPr lang="fr-FR" sz="2200" dirty="0" smtClean="0"/>
              <a:t>.</a:t>
            </a:r>
          </a:p>
          <a:p>
            <a:pPr>
              <a:buNone/>
            </a:pPr>
            <a:endParaRPr lang="fr-FR" sz="2200" dirty="0"/>
          </a:p>
          <a:p>
            <a:pPr>
              <a:buNone/>
            </a:pPr>
            <a:r>
              <a:rPr lang="fr-FR" sz="2200" dirty="0"/>
              <a:t>           </a:t>
            </a:r>
            <a:r>
              <a:rPr lang="fr-FR" sz="2200" b="1" dirty="0">
                <a:solidFill>
                  <a:srgbClr val="FF0000"/>
                </a:solidFill>
              </a:rPr>
              <a:t>-</a:t>
            </a:r>
            <a:r>
              <a:rPr lang="fr-FR" sz="2200" b="1" u="sng" dirty="0">
                <a:solidFill>
                  <a:srgbClr val="FF0000"/>
                </a:solidFill>
              </a:rPr>
              <a:t>Matériel</a:t>
            </a:r>
            <a:r>
              <a:rPr lang="fr-FR" sz="2200" b="1" dirty="0">
                <a:solidFill>
                  <a:srgbClr val="FF0000"/>
                </a:solidFill>
              </a:rPr>
              <a:t> : </a:t>
            </a:r>
            <a:r>
              <a:rPr lang="fr-FR" sz="2200" dirty="0"/>
              <a:t>-Harrington, </a:t>
            </a:r>
            <a:r>
              <a:rPr lang="fr-FR" sz="2200" dirty="0" err="1"/>
              <a:t>Cotrel</a:t>
            </a:r>
            <a:r>
              <a:rPr lang="fr-FR" sz="2200" dirty="0"/>
              <a:t> </a:t>
            </a:r>
            <a:r>
              <a:rPr lang="fr-FR" sz="2200" dirty="0" err="1"/>
              <a:t>dubousset</a:t>
            </a:r>
            <a:r>
              <a:rPr lang="fr-FR" sz="2200" dirty="0"/>
              <a:t> : CD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fr-FR" b="1" u="sng" dirty="0"/>
              <a:t>EN CONCLUSION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 algn="just">
              <a:buNone/>
            </a:pPr>
            <a:r>
              <a:rPr lang="fr-FR" b="1" dirty="0" smtClean="0"/>
              <a:t>Le </a:t>
            </a:r>
            <a:r>
              <a:rPr lang="fr-FR" b="1" dirty="0"/>
              <a:t>traitement de la scoliose idiopathique dépend </a:t>
            </a:r>
            <a:r>
              <a:rPr lang="fr-FR" b="1" dirty="0" smtClean="0"/>
              <a:t>de:</a:t>
            </a:r>
          </a:p>
          <a:p>
            <a:pPr algn="just">
              <a:buFontTx/>
              <a:buChar char="-"/>
            </a:pPr>
            <a:r>
              <a:rPr lang="fr-FR" b="1" dirty="0" smtClean="0"/>
              <a:t>l’</a:t>
            </a:r>
            <a:r>
              <a:rPr lang="fr-FR" b="1" dirty="0" err="1" smtClean="0"/>
              <a:t>age</a:t>
            </a:r>
            <a:r>
              <a:rPr lang="fr-FR" b="1" dirty="0" smtClean="0"/>
              <a:t> </a:t>
            </a:r>
            <a:r>
              <a:rPr lang="fr-FR" b="1" dirty="0"/>
              <a:t>osseux, </a:t>
            </a:r>
            <a:endParaRPr lang="fr-FR" b="1" dirty="0" smtClean="0"/>
          </a:p>
          <a:p>
            <a:pPr algn="just">
              <a:buFontTx/>
              <a:buChar char="-"/>
            </a:pPr>
            <a:r>
              <a:rPr lang="fr-FR" b="1" dirty="0" smtClean="0"/>
              <a:t>de </a:t>
            </a:r>
            <a:r>
              <a:rPr lang="fr-FR" b="1" dirty="0"/>
              <a:t>l’angulation       </a:t>
            </a:r>
            <a:endParaRPr lang="fr-FR" b="1" dirty="0" smtClean="0"/>
          </a:p>
          <a:p>
            <a:pPr algn="just">
              <a:buFontTx/>
              <a:buChar char="-"/>
            </a:pPr>
            <a:r>
              <a:rPr lang="fr-FR" b="1" dirty="0" smtClean="0"/>
              <a:t>et </a:t>
            </a:r>
            <a:r>
              <a:rPr lang="fr-FR" b="1" dirty="0"/>
              <a:t>de la </a:t>
            </a:r>
            <a:r>
              <a:rPr lang="fr-FR" b="1" dirty="0" smtClean="0"/>
              <a:t>topographie.</a:t>
            </a:r>
          </a:p>
          <a:p>
            <a:pPr algn="just">
              <a:buNone/>
            </a:pPr>
            <a:r>
              <a:rPr lang="fr-FR" b="1" dirty="0" smtClean="0">
                <a:solidFill>
                  <a:srgbClr val="FF0000"/>
                </a:solidFill>
              </a:rPr>
              <a:t>Un </a:t>
            </a:r>
            <a:r>
              <a:rPr lang="fr-FR" b="1" dirty="0">
                <a:solidFill>
                  <a:srgbClr val="FF0000"/>
                </a:solidFill>
              </a:rPr>
              <a:t>meilleur contrôle de l’évolutivité est possible si </a:t>
            </a:r>
            <a:r>
              <a:rPr lang="fr-FR" b="1" dirty="0" smtClean="0">
                <a:solidFill>
                  <a:srgbClr val="FF0000"/>
                </a:solidFill>
              </a:rPr>
              <a:t>le</a:t>
            </a:r>
          </a:p>
          <a:p>
            <a:pPr algn="just">
              <a:buNone/>
            </a:pPr>
            <a:r>
              <a:rPr lang="fr-FR" b="1" dirty="0" smtClean="0">
                <a:solidFill>
                  <a:srgbClr val="FF0000"/>
                </a:solidFill>
              </a:rPr>
              <a:t>traitement </a:t>
            </a:r>
            <a:r>
              <a:rPr lang="fr-FR" b="1" dirty="0">
                <a:solidFill>
                  <a:srgbClr val="FF0000"/>
                </a:solidFill>
              </a:rPr>
              <a:t>est </a:t>
            </a:r>
            <a:r>
              <a:rPr lang="fr-FR" b="1" dirty="0" smtClean="0">
                <a:solidFill>
                  <a:srgbClr val="FF0000"/>
                </a:solidFill>
              </a:rPr>
              <a:t>précoce.</a:t>
            </a:r>
          </a:p>
          <a:p>
            <a:pPr algn="just">
              <a:buNone/>
            </a:pPr>
            <a:r>
              <a:rPr lang="fr-FR" b="1" dirty="0" smtClean="0">
                <a:solidFill>
                  <a:srgbClr val="FF0000"/>
                </a:solidFill>
              </a:rPr>
              <a:t>Ce </a:t>
            </a:r>
            <a:r>
              <a:rPr lang="fr-FR" b="1" dirty="0">
                <a:solidFill>
                  <a:srgbClr val="FF0000"/>
                </a:solidFill>
              </a:rPr>
              <a:t>qui exige un dépistage précoce de la scoliose, rôle </a:t>
            </a:r>
            <a:r>
              <a:rPr lang="fr-FR" b="1" dirty="0" smtClean="0">
                <a:solidFill>
                  <a:srgbClr val="FF0000"/>
                </a:solidFill>
              </a:rPr>
              <a:t>de</a:t>
            </a:r>
          </a:p>
          <a:p>
            <a:pPr algn="just">
              <a:buNone/>
            </a:pPr>
            <a:r>
              <a:rPr lang="fr-FR" b="1" dirty="0" smtClean="0">
                <a:solidFill>
                  <a:srgbClr val="FF0000"/>
                </a:solidFill>
              </a:rPr>
              <a:t>la </a:t>
            </a:r>
            <a:r>
              <a:rPr lang="fr-FR" b="1" dirty="0">
                <a:solidFill>
                  <a:srgbClr val="FF0000"/>
                </a:solidFill>
              </a:rPr>
              <a:t>médecine scolaire</a:t>
            </a:r>
            <a:r>
              <a:rPr lang="fr-FR" dirty="0">
                <a:solidFill>
                  <a:srgbClr val="FF000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u="sng" dirty="0" smtClean="0"/>
              <a:t>Le corset de Milwaukee</a:t>
            </a:r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u="sng" dirty="0" smtClean="0"/>
              <a:t>Le corset Lyonnais</a:t>
            </a:r>
          </a:p>
          <a:p>
            <a:endParaRPr lang="fr-FR" dirty="0"/>
          </a:p>
        </p:txBody>
      </p:sp>
      <p:pic>
        <p:nvPicPr>
          <p:cNvPr id="7" name="Picture 7" descr="corset_mw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000100" y="2285992"/>
            <a:ext cx="2400844" cy="3708000"/>
          </a:xfrm>
          <a:noFill/>
        </p:spPr>
      </p:pic>
      <p:pic>
        <p:nvPicPr>
          <p:cNvPr id="8" name="Picture 7" descr="corset_lyonnais0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4786314" y="2214554"/>
            <a:ext cx="2968794" cy="3744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Le corset de Boston</a:t>
            </a:r>
            <a:br>
              <a:rPr lang="fr-FR" b="1" u="sng" dirty="0" smtClean="0"/>
            </a:br>
            <a:endParaRPr lang="fr-FR" dirty="0"/>
          </a:p>
        </p:txBody>
      </p:sp>
      <p:pic>
        <p:nvPicPr>
          <p:cNvPr id="4" name="Picture 7" descr="corset_boston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000232" y="1142984"/>
            <a:ext cx="4785256" cy="5184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b="1" u="sng" dirty="0" smtClean="0"/>
              <a:t>La prise de moulage</a:t>
            </a:r>
          </a:p>
        </p:txBody>
      </p:sp>
      <p:pic>
        <p:nvPicPr>
          <p:cNvPr id="4" name="Picture 7" descr="moulage_chn_court200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857488" y="1428736"/>
            <a:ext cx="3511184" cy="522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u="sng" dirty="0" smtClean="0"/>
              <a:t>Le corset CTM "complet« </a:t>
            </a:r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Picture 7" descr="20000466scol_chn200110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14414" y="2071678"/>
            <a:ext cx="2347810" cy="3600000"/>
          </a:xfrm>
          <a:noFill/>
        </p:spPr>
      </p:pic>
      <p:pic>
        <p:nvPicPr>
          <p:cNvPr id="8" name="Picture 7" descr="20000466scol_chn200110b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5072066" y="2071678"/>
            <a:ext cx="2368408" cy="360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5600" b="1" u="sng" dirty="0"/>
              <a:t>RAPPEL ANATOMIQUE SUR LE RACHIS</a:t>
            </a:r>
          </a:p>
          <a:p>
            <a:pPr>
              <a:buNone/>
            </a:pPr>
            <a:r>
              <a:rPr lang="fr-FR" sz="4800" b="1" dirty="0"/>
              <a:t> </a:t>
            </a:r>
          </a:p>
          <a:p>
            <a:pPr>
              <a:buNone/>
            </a:pPr>
            <a:r>
              <a:rPr lang="fr-FR" sz="4800" b="1" dirty="0"/>
              <a:t> La colonne vertébrale du sujet normal  en position debout avec bassin équilibré est :</a:t>
            </a:r>
          </a:p>
          <a:p>
            <a:pPr>
              <a:buNone/>
            </a:pPr>
            <a:r>
              <a:rPr lang="fr-FR" sz="4800" b="1" dirty="0"/>
              <a:t>   	-rectiligne et verticale dans le plan frontal				</a:t>
            </a:r>
          </a:p>
          <a:p>
            <a:pPr>
              <a:buNone/>
            </a:pPr>
            <a:r>
              <a:rPr lang="fr-FR" sz="4800" b="1" dirty="0"/>
              <a:t>	-comporte un ensemble de courbures physiologiques dans le plan sagittal :</a:t>
            </a:r>
          </a:p>
          <a:p>
            <a:pPr>
              <a:buNone/>
            </a:pPr>
            <a:r>
              <a:rPr lang="fr-FR" sz="4800" b="1" dirty="0"/>
              <a:t>	</a:t>
            </a:r>
            <a:r>
              <a:rPr lang="fr-FR" sz="4800" b="1" dirty="0" smtClean="0"/>
              <a:t>                              lordose </a:t>
            </a:r>
            <a:r>
              <a:rPr lang="fr-FR" sz="4800" b="1" dirty="0"/>
              <a:t>cervicale</a:t>
            </a:r>
          </a:p>
          <a:p>
            <a:pPr>
              <a:buNone/>
            </a:pPr>
            <a:r>
              <a:rPr lang="fr-FR" sz="4800" b="1" dirty="0"/>
              <a:t>	</a:t>
            </a:r>
            <a:r>
              <a:rPr lang="fr-FR" sz="4800" b="1" dirty="0" smtClean="0"/>
              <a:t>                             cyphose </a:t>
            </a:r>
            <a:r>
              <a:rPr lang="fr-FR" sz="4800" b="1" dirty="0"/>
              <a:t>dorsale</a:t>
            </a:r>
          </a:p>
          <a:p>
            <a:pPr>
              <a:buNone/>
            </a:pPr>
            <a:r>
              <a:rPr lang="fr-FR" sz="4800" b="1" dirty="0"/>
              <a:t>	</a:t>
            </a:r>
            <a:r>
              <a:rPr lang="fr-FR" sz="4800" b="1" dirty="0" smtClean="0"/>
              <a:t>                             lordose </a:t>
            </a:r>
            <a:r>
              <a:rPr lang="fr-FR" sz="4800" b="1" dirty="0"/>
              <a:t>lombaire</a:t>
            </a:r>
          </a:p>
          <a:p>
            <a:pPr>
              <a:buNone/>
            </a:pPr>
            <a:r>
              <a:rPr lang="fr-FR" sz="4800" b="1" dirty="0"/>
              <a:t>	</a:t>
            </a:r>
            <a:r>
              <a:rPr lang="fr-FR" sz="4800" b="1" dirty="0" smtClean="0"/>
              <a:t>                             cyphose </a:t>
            </a:r>
            <a:r>
              <a:rPr lang="fr-FR" sz="4800" b="1" dirty="0"/>
              <a:t>sacrée</a:t>
            </a:r>
          </a:p>
          <a:p>
            <a:pPr>
              <a:buNone/>
            </a:pPr>
            <a:r>
              <a:rPr lang="fr-FR" sz="4800" b="1" dirty="0"/>
              <a:t>	-ne comporte pas de rotation des vertèbres dans le plan horizontal</a:t>
            </a:r>
          </a:p>
          <a:p>
            <a:pPr>
              <a:buNone/>
            </a:pPr>
            <a:r>
              <a:rPr lang="fr-FR" sz="4800" b="1" dirty="0"/>
              <a:t>      </a:t>
            </a:r>
          </a:p>
          <a:p>
            <a:pPr>
              <a:buNone/>
            </a:pPr>
            <a:r>
              <a:rPr lang="fr-FR" sz="4800" b="1" u="sng" dirty="0"/>
              <a:t>DEFINITION DE LA SCOLIOSE</a:t>
            </a:r>
          </a:p>
          <a:p>
            <a:pPr>
              <a:buNone/>
            </a:pPr>
            <a:r>
              <a:rPr lang="fr-FR" sz="4800" b="1" dirty="0"/>
              <a:t> </a:t>
            </a:r>
          </a:p>
          <a:p>
            <a:pPr>
              <a:buNone/>
            </a:pPr>
            <a:r>
              <a:rPr lang="fr-FR" sz="4800" b="1" dirty="0"/>
              <a:t> C’est une déformation du rachis dans les trois plans de l’ espace : </a:t>
            </a:r>
            <a:endParaRPr lang="fr-FR" sz="4800" b="1" dirty="0" smtClean="0"/>
          </a:p>
          <a:p>
            <a:pPr>
              <a:buNone/>
            </a:pPr>
            <a:r>
              <a:rPr lang="fr-FR" sz="4800" b="1" dirty="0" smtClean="0"/>
              <a:t>                    </a:t>
            </a:r>
          </a:p>
          <a:p>
            <a:pPr>
              <a:buNone/>
            </a:pPr>
            <a:r>
              <a:rPr lang="fr-FR" sz="4800" b="1" dirty="0" smtClean="0"/>
              <a:t>                   -</a:t>
            </a:r>
            <a:r>
              <a:rPr lang="fr-FR" sz="4800" b="1" dirty="0"/>
              <a:t>une déviation latérale du rachis </a:t>
            </a:r>
            <a:r>
              <a:rPr lang="fr-FR" sz="4800" b="1" dirty="0" smtClean="0"/>
              <a:t>:</a:t>
            </a:r>
            <a:r>
              <a:rPr lang="fr-FR" sz="4800" b="1" dirty="0"/>
              <a:t> </a:t>
            </a:r>
            <a:r>
              <a:rPr lang="fr-FR" sz="4800" b="1" dirty="0" smtClean="0"/>
              <a:t> dans </a:t>
            </a:r>
            <a:r>
              <a:rPr lang="fr-FR" sz="4800" b="1" dirty="0"/>
              <a:t>le plan frontal</a:t>
            </a:r>
          </a:p>
          <a:p>
            <a:pPr>
              <a:buNone/>
            </a:pPr>
            <a:r>
              <a:rPr lang="fr-FR" sz="4800" b="1" dirty="0"/>
              <a:t>                    -une rotation des vertèbres :        </a:t>
            </a:r>
            <a:r>
              <a:rPr lang="fr-FR" sz="4800" b="1" dirty="0" smtClean="0"/>
              <a:t>   dans </a:t>
            </a:r>
            <a:r>
              <a:rPr lang="fr-FR" sz="4800" b="1" dirty="0"/>
              <a:t>le plan horizontal</a:t>
            </a:r>
          </a:p>
          <a:p>
            <a:pPr>
              <a:buNone/>
            </a:pPr>
            <a:r>
              <a:rPr lang="fr-FR" sz="4800" b="1" dirty="0"/>
              <a:t>                    </a:t>
            </a:r>
            <a:r>
              <a:rPr lang="fr-FR" sz="4800" b="1" dirty="0" smtClean="0"/>
              <a:t>-</a:t>
            </a:r>
            <a:r>
              <a:rPr lang="fr-FR" sz="4800" b="1" dirty="0"/>
              <a:t>perturbation des courbures physiologiques : dans le plan sagittal</a:t>
            </a:r>
          </a:p>
          <a:p>
            <a:pPr>
              <a:buNone/>
            </a:pPr>
            <a:r>
              <a:rPr lang="fr-FR" sz="4800" b="1" dirty="0"/>
              <a:t>    </a:t>
            </a:r>
          </a:p>
          <a:p>
            <a:pPr>
              <a:buNone/>
            </a:pPr>
            <a:r>
              <a:rPr lang="fr-FR" sz="4800" b="1" dirty="0"/>
              <a:t>      Ces déformations vertébrales aboutissent à d’autres déformations du tronc :</a:t>
            </a:r>
          </a:p>
          <a:p>
            <a:pPr>
              <a:buNone/>
            </a:pPr>
            <a:r>
              <a:rPr lang="fr-FR" sz="4800" b="1" dirty="0"/>
              <a:t>                          -Gibbosité ( rotation vertébrale )</a:t>
            </a:r>
          </a:p>
          <a:p>
            <a:pPr>
              <a:buNone/>
            </a:pPr>
            <a:r>
              <a:rPr lang="fr-FR" sz="4800" b="1" dirty="0"/>
              <a:t>                          -Saillie para spinale</a:t>
            </a:r>
          </a:p>
          <a:p>
            <a:pPr>
              <a:buNone/>
            </a:pPr>
            <a:r>
              <a:rPr lang="fr-FR" sz="4800" b="1" dirty="0"/>
              <a:t>                          -Déformation thoracique</a:t>
            </a:r>
          </a:p>
          <a:p>
            <a:pPr>
              <a:buNone/>
            </a:pPr>
            <a:r>
              <a:rPr lang="fr-FR" sz="4800" b="1" dirty="0"/>
              <a:t> </a:t>
            </a:r>
          </a:p>
          <a:p>
            <a:pPr>
              <a:buNone/>
            </a:pPr>
            <a:r>
              <a:rPr lang="fr-FR" sz="4800" b="1" dirty="0"/>
              <a:t>      Toutes ces déformations ne sont pas réductibles spontanément.</a:t>
            </a:r>
          </a:p>
          <a:p>
            <a:pPr>
              <a:buNone/>
            </a:pPr>
            <a:r>
              <a:rPr lang="fr-FR" sz="4800" b="1" dirty="0"/>
              <a:t>      </a:t>
            </a:r>
          </a:p>
          <a:p>
            <a:pPr>
              <a:buNone/>
            </a:pPr>
            <a:r>
              <a:rPr lang="fr-FR" sz="4800" b="1" dirty="0">
                <a:solidFill>
                  <a:srgbClr val="FF0000"/>
                </a:solidFill>
              </a:rPr>
              <a:t>      Cette définition élimine L’ATTITUDE  SCOLIOTIQUE qui comporte :</a:t>
            </a:r>
          </a:p>
          <a:p>
            <a:pPr>
              <a:buNone/>
            </a:pPr>
            <a:r>
              <a:rPr lang="fr-FR" sz="4800" b="1" dirty="0"/>
              <a:t>                         -une déviation latérale du rachis, complètement réductible en position couchée</a:t>
            </a:r>
          </a:p>
          <a:p>
            <a:pPr>
              <a:buNone/>
            </a:pPr>
            <a:r>
              <a:rPr lang="fr-FR" sz="4800" b="1" dirty="0"/>
              <a:t>                         ou à la correction de l’ attitude vicieuse.</a:t>
            </a:r>
          </a:p>
          <a:p>
            <a:pPr>
              <a:buNone/>
            </a:pPr>
            <a:r>
              <a:rPr lang="fr-FR" sz="4800" b="1" dirty="0"/>
              <a:t>                         -absence de gibbosité.</a:t>
            </a:r>
          </a:p>
          <a:p>
            <a:pPr>
              <a:buNone/>
            </a:pPr>
            <a:r>
              <a:rPr lang="fr-FR" sz="4800" b="1" dirty="0"/>
              <a:t>                         -Absence de rotation vertébrale.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zh-CN" sz="3100" b="1" dirty="0" smtClean="0">
                <a:ea typeface="SimSun" pitchFamily="2" charset="-122"/>
              </a:rPr>
              <a:t/>
            </a:r>
            <a:br>
              <a:rPr lang="fr-FR" altLang="zh-CN" sz="3100" b="1" dirty="0" smtClean="0">
                <a:ea typeface="SimSun" pitchFamily="2" charset="-122"/>
              </a:rPr>
            </a:br>
            <a:r>
              <a:rPr lang="fr-FR" altLang="zh-CN" sz="3100" b="1" dirty="0" smtClean="0">
                <a:ea typeface="SimSun" pitchFamily="2" charset="-122"/>
              </a:rPr>
              <a:t>Contrôle radiologique à la livraison du corset </a:t>
            </a:r>
            <a:r>
              <a:rPr lang="fr-FR" altLang="zh-CN" sz="4800" dirty="0" smtClean="0">
                <a:ea typeface="SimSun" pitchFamily="2" charset="-122"/>
              </a:rPr>
              <a:t/>
            </a:r>
            <a:br>
              <a:rPr lang="fr-FR" altLang="zh-CN" sz="4800" dirty="0" smtClean="0">
                <a:ea typeface="SimSun" pitchFamily="2" charset="-122"/>
              </a:rPr>
            </a:br>
            <a:endParaRPr lang="fr-FR" dirty="0"/>
          </a:p>
        </p:txBody>
      </p:sp>
      <p:pic>
        <p:nvPicPr>
          <p:cNvPr id="4" name="Picture 7" descr="20000466scol_chn200110d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786050" y="1142984"/>
            <a:ext cx="3712000" cy="522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Le corset de </a:t>
            </a:r>
            <a:r>
              <a:rPr lang="fr-FR" sz="3200" b="1" dirty="0" err="1" smtClean="0"/>
              <a:t>Cheneau</a:t>
            </a:r>
            <a:r>
              <a:rPr lang="fr-FR" sz="3200" b="1" dirty="0" smtClean="0"/>
              <a:t> "court"</a:t>
            </a:r>
            <a:br>
              <a:rPr lang="fr-FR" sz="3200" b="1" dirty="0" smtClean="0"/>
            </a:br>
            <a:endParaRPr lang="fr-FR" sz="3200" dirty="0"/>
          </a:p>
        </p:txBody>
      </p:sp>
      <p:pic>
        <p:nvPicPr>
          <p:cNvPr id="4" name="Picture 7" descr="910330scol_chncourt92a50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0298" y="1214422"/>
            <a:ext cx="4056964" cy="522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4005D5-A43D-431A-8E1A-B331AB2C8A2D}" type="slidenum">
              <a:rPr lang="fr-FR" smtClean="0"/>
              <a:pPr/>
              <a:t>32</a:t>
            </a:fld>
            <a:endParaRPr lang="fr-FR" smtClean="0"/>
          </a:p>
        </p:txBody>
      </p:sp>
      <p:sp>
        <p:nvSpPr>
          <p:cNvPr id="43011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43012" name="Rectangle 7"/>
          <p:cNvSpPr>
            <a:spLocks noGrp="1" noChangeArrowheads="1"/>
          </p:cNvSpPr>
          <p:nvPr>
            <p:ph sz="quarter" idx="3"/>
          </p:nvPr>
        </p:nvSpPr>
        <p:spPr>
          <a:xfrm>
            <a:off x="250825" y="5373688"/>
            <a:ext cx="4038600" cy="75247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r-FR" altLang="zh-CN" sz="1600" b="1" smtClean="0">
                <a:ea typeface="SimSun" pitchFamily="2" charset="-122"/>
              </a:rPr>
              <a:t>      Scoliose thoracolombaire qui s'est gravement dégradée à l'âge adulte</a:t>
            </a:r>
            <a:r>
              <a:rPr lang="fr-FR" altLang="zh-CN" sz="1600" smtClean="0">
                <a:ea typeface="SimSun" pitchFamily="2" charset="-122"/>
              </a:rPr>
              <a:t> </a:t>
            </a:r>
            <a:br>
              <a:rPr lang="fr-FR" altLang="zh-CN" sz="1600" smtClean="0">
                <a:ea typeface="SimSun" pitchFamily="2" charset="-122"/>
              </a:rPr>
            </a:br>
            <a:r>
              <a:rPr lang="fr-FR" altLang="zh-CN" sz="1600" smtClean="0">
                <a:ea typeface="SimSun" pitchFamily="2" charset="-122"/>
              </a:rPr>
              <a:t>Cliché préopératoire pris en traction. </a:t>
            </a:r>
            <a:endParaRPr lang="fr-FR" sz="1600" smtClean="0"/>
          </a:p>
        </p:txBody>
      </p:sp>
      <p:pic>
        <p:nvPicPr>
          <p:cNvPr id="43013" name="Picture 9" descr="scol_dorsolomb-chi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1125538"/>
            <a:ext cx="3744913" cy="3816350"/>
          </a:xfrm>
          <a:noFill/>
        </p:spPr>
      </p:pic>
      <p:pic>
        <p:nvPicPr>
          <p:cNvPr id="43014" name="Picture 10" descr="scol-dor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1125538"/>
            <a:ext cx="4103688" cy="2951162"/>
          </a:xfrm>
          <a:noFill/>
        </p:spPr>
      </p:pic>
      <p:pic>
        <p:nvPicPr>
          <p:cNvPr id="43015" name="Picture 11" descr="materiel_scoliose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4572000" y="4149725"/>
            <a:ext cx="4032250" cy="19431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3AD0F-93FE-4491-8952-D9EB8382DD6E}" type="slidenum">
              <a:rPr lang="fr-FR" smtClean="0"/>
              <a:pPr/>
              <a:t>33</a:t>
            </a:fld>
            <a:endParaRPr lang="fr-FR" smtClean="0"/>
          </a:p>
        </p:txBody>
      </p:sp>
      <p:sp>
        <p:nvSpPr>
          <p:cNvPr id="44035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44036" name="Rectangle 8"/>
          <p:cNvSpPr>
            <a:spLocks noGrp="1" noChangeArrowheads="1"/>
          </p:cNvSpPr>
          <p:nvPr>
            <p:ph sz="quarter" idx="4"/>
          </p:nvPr>
        </p:nvSpPr>
        <p:spPr>
          <a:xfrm>
            <a:off x="4643438" y="5373688"/>
            <a:ext cx="4038600" cy="1827212"/>
          </a:xfrm>
        </p:spPr>
        <p:txBody>
          <a:bodyPr/>
          <a:lstStyle/>
          <a:p>
            <a:pPr eaLnBrk="1" hangingPunct="1"/>
            <a:r>
              <a:rPr lang="fr-FR" altLang="zh-CN" sz="2000" b="1" smtClean="0">
                <a:ea typeface="SimSun" pitchFamily="2" charset="-122"/>
              </a:rPr>
              <a:t>Durant l'anesthésie générale,</a:t>
            </a:r>
            <a:br>
              <a:rPr lang="fr-FR" altLang="zh-CN" sz="2000" b="1" smtClean="0">
                <a:ea typeface="SimSun" pitchFamily="2" charset="-122"/>
              </a:rPr>
            </a:br>
            <a:endParaRPr lang="fr-FR" sz="2400" smtClean="0"/>
          </a:p>
        </p:txBody>
      </p:sp>
      <p:pic>
        <p:nvPicPr>
          <p:cNvPr id="44037" name="Picture 9" descr="chir_cd_operateu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1125538"/>
            <a:ext cx="4175125" cy="4751387"/>
          </a:xfrm>
          <a:noFill/>
        </p:spPr>
      </p:pic>
      <p:pic>
        <p:nvPicPr>
          <p:cNvPr id="44038" name="Picture 10" descr="chir_cd_anesth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932363" y="1125538"/>
            <a:ext cx="3743325" cy="41751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E9575D-4F98-4D7D-9324-406C6689373A}" type="slidenum">
              <a:rPr lang="fr-FR" smtClean="0"/>
              <a:pPr/>
              <a:t>34</a:t>
            </a:fld>
            <a:endParaRPr lang="fr-FR" smtClean="0"/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45060" name="Picture 8" descr="chir_cd_monitoring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87900" y="1125538"/>
            <a:ext cx="3887788" cy="1817687"/>
          </a:xfrm>
          <a:noFill/>
        </p:spPr>
      </p:pic>
      <p:sp>
        <p:nvSpPr>
          <p:cNvPr id="45061" name="Rectangle 9"/>
          <p:cNvSpPr>
            <a:spLocks noChangeArrowheads="1"/>
          </p:cNvSpPr>
          <p:nvPr/>
        </p:nvSpPr>
        <p:spPr bwMode="auto">
          <a:xfrm>
            <a:off x="4787900" y="2997200"/>
            <a:ext cx="3816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400" b="1">
                <a:ea typeface="SimSun" pitchFamily="2" charset="-122"/>
              </a:rPr>
              <a:t>Monitoring de l'influx nerveux</a:t>
            </a:r>
            <a:br>
              <a:rPr lang="fr-FR" altLang="zh-CN" sz="1400" b="1">
                <a:ea typeface="SimSun" pitchFamily="2" charset="-122"/>
              </a:rPr>
            </a:br>
            <a:r>
              <a:rPr lang="fr-FR" altLang="zh-CN" sz="1400">
                <a:ea typeface="SimSun" pitchFamily="2" charset="-122"/>
              </a:rPr>
              <a:t> </a:t>
            </a:r>
            <a:endParaRPr lang="fr-FR" altLang="zh-CN">
              <a:ea typeface="SimSun" pitchFamily="2" charset="-122"/>
            </a:endParaRPr>
          </a:p>
        </p:txBody>
      </p:sp>
      <p:pic>
        <p:nvPicPr>
          <p:cNvPr id="45062" name="Picture 10" descr="chir_cd_cell_sav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859338" y="3357563"/>
            <a:ext cx="3816350" cy="2303462"/>
          </a:xfrm>
          <a:noFill/>
        </p:spPr>
      </p:pic>
      <p:pic>
        <p:nvPicPr>
          <p:cNvPr id="45064" name="Picture 12" descr="scol_ope1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2555875" y="1125538"/>
            <a:ext cx="2058988" cy="4535487"/>
          </a:xfrm>
          <a:noFill/>
        </p:spPr>
      </p:pic>
      <p:pic>
        <p:nvPicPr>
          <p:cNvPr id="45065" name="Picture 13" descr="scol_ope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8313" y="1125538"/>
            <a:ext cx="1871662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6" name="Rectangle 14"/>
          <p:cNvSpPr>
            <a:spLocks noChangeArrowheads="1"/>
          </p:cNvSpPr>
          <p:nvPr/>
        </p:nvSpPr>
        <p:spPr bwMode="auto">
          <a:xfrm>
            <a:off x="900113" y="5661025"/>
            <a:ext cx="2876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altLang="zh-CN" b="1">
                <a:ea typeface="SimSun" pitchFamily="2" charset="-122"/>
              </a:rPr>
              <a:t>Scoliose dorsale opérée.</a:t>
            </a:r>
            <a:r>
              <a:rPr lang="fr-FR" altLang="zh-CN">
                <a:ea typeface="SimSun" pitchFamily="2" charset="-122"/>
              </a:rPr>
              <a:t/>
            </a:r>
            <a:br>
              <a:rPr lang="fr-FR" altLang="zh-CN">
                <a:ea typeface="SimSun" pitchFamily="2" charset="-122"/>
              </a:rPr>
            </a:br>
            <a:r>
              <a:rPr lang="fr-FR" altLang="zh-CN">
                <a:ea typeface="SimSun" pitchFamily="2" charset="-122"/>
              </a:rPr>
              <a:t/>
            </a:r>
            <a:br>
              <a:rPr lang="fr-FR" altLang="zh-CN">
                <a:ea typeface="SimSun" pitchFamily="2" charset="-122"/>
              </a:rPr>
            </a:br>
            <a:endParaRPr lang="fr-FR" altLang="zh-CN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MERCI </a:t>
            </a:r>
            <a:r>
              <a:rPr lang="fr-FR" b="1">
                <a:latin typeface="Times New Roman" panose="02020603050405020304" pitchFamily="18" charset="0"/>
                <a:cs typeface="Times New Roman" panose="02020603050405020304" pitchFamily="18" charset="0"/>
              </a:rPr>
              <a:t>POUR VOTRE ATTENTION</a:t>
            </a:r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076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fr-FR" sz="7200" b="1" u="sng" dirty="0"/>
              <a:t>III- CLASSIFICATION DES SCOLIOSES</a:t>
            </a:r>
          </a:p>
          <a:p>
            <a:pPr>
              <a:buNone/>
            </a:pPr>
            <a:r>
              <a:rPr lang="fr-FR" sz="5600" b="1" dirty="0"/>
              <a:t> </a:t>
            </a:r>
          </a:p>
          <a:p>
            <a:pPr>
              <a:buNone/>
            </a:pPr>
            <a:r>
              <a:rPr lang="fr-FR" sz="5600" b="1" dirty="0"/>
              <a:t>     </a:t>
            </a:r>
            <a:r>
              <a:rPr lang="fr-FR" sz="5600" b="1" u="sng" dirty="0"/>
              <a:t>A- CLASSIFICATION DES SCOLIOSES IDIOPATHIQUES :</a:t>
            </a:r>
            <a:endParaRPr lang="fr-FR" sz="5600" b="1" dirty="0"/>
          </a:p>
          <a:p>
            <a:pPr>
              <a:buNone/>
            </a:pPr>
            <a:r>
              <a:rPr lang="fr-FR" sz="5600" b="1" dirty="0"/>
              <a:t> </a:t>
            </a:r>
          </a:p>
          <a:p>
            <a:pPr>
              <a:buNone/>
            </a:pPr>
            <a:r>
              <a:rPr lang="fr-FR" sz="5600" b="1" dirty="0"/>
              <a:t>     </a:t>
            </a:r>
            <a:r>
              <a:rPr lang="fr-FR" sz="5600" b="1" u="sng" dirty="0"/>
              <a:t>1-formes selon le type et le nombre de </a:t>
            </a:r>
            <a:r>
              <a:rPr lang="fr-FR" sz="5600" b="1" u="sng" dirty="0" smtClean="0"/>
              <a:t>courbures</a:t>
            </a:r>
            <a:endParaRPr lang="fr-FR" sz="5600" b="1" dirty="0"/>
          </a:p>
          <a:p>
            <a:pPr>
              <a:buNone/>
            </a:pPr>
            <a:r>
              <a:rPr lang="fr-FR" sz="5600" b="1" dirty="0"/>
              <a:t>        -a- scolioses à une courbure majeure :</a:t>
            </a:r>
          </a:p>
          <a:p>
            <a:pPr>
              <a:buNone/>
            </a:pPr>
            <a:r>
              <a:rPr lang="fr-FR" sz="5600" b="1" dirty="0"/>
              <a:t>              - scoliose dorsale</a:t>
            </a:r>
          </a:p>
          <a:p>
            <a:pPr>
              <a:buNone/>
            </a:pPr>
            <a:r>
              <a:rPr lang="fr-FR" sz="5600" b="1" dirty="0"/>
              <a:t>              - scoliose </a:t>
            </a:r>
            <a:r>
              <a:rPr lang="fr-FR" sz="5600" b="1" dirty="0" err="1"/>
              <a:t>dorso</a:t>
            </a:r>
            <a:r>
              <a:rPr lang="fr-FR" sz="5600" b="1" dirty="0"/>
              <a:t> lombaire</a:t>
            </a:r>
          </a:p>
          <a:p>
            <a:pPr>
              <a:buNone/>
            </a:pPr>
            <a:r>
              <a:rPr lang="fr-FR" sz="5600" b="1" dirty="0"/>
              <a:t>              - scoliose lombaire</a:t>
            </a:r>
          </a:p>
          <a:p>
            <a:pPr>
              <a:buNone/>
            </a:pPr>
            <a:r>
              <a:rPr lang="fr-FR" sz="5600" b="1" dirty="0"/>
              <a:t>              - scoliose </a:t>
            </a:r>
            <a:r>
              <a:rPr lang="fr-FR" sz="5600" b="1" dirty="0" err="1"/>
              <a:t>cervico</a:t>
            </a:r>
            <a:r>
              <a:rPr lang="fr-FR" sz="5600" b="1" dirty="0"/>
              <a:t> </a:t>
            </a:r>
            <a:r>
              <a:rPr lang="fr-FR" sz="5600" b="1" dirty="0" smtClean="0"/>
              <a:t>dorsale</a:t>
            </a:r>
            <a:endParaRPr lang="fr-FR" sz="5600" b="1" dirty="0"/>
          </a:p>
          <a:p>
            <a:pPr>
              <a:buNone/>
            </a:pPr>
            <a:r>
              <a:rPr lang="fr-FR" sz="5600" b="1" dirty="0"/>
              <a:t>        -b- scolioses à deux courbures :</a:t>
            </a:r>
          </a:p>
          <a:p>
            <a:pPr>
              <a:buNone/>
            </a:pPr>
            <a:r>
              <a:rPr lang="fr-FR" sz="5600" b="1" dirty="0"/>
              <a:t>              -scoliose dorsale et lombaire</a:t>
            </a:r>
          </a:p>
          <a:p>
            <a:pPr>
              <a:buNone/>
            </a:pPr>
            <a:r>
              <a:rPr lang="fr-FR" sz="5600" b="1" dirty="0"/>
              <a:t>              -scoliose double dorsale</a:t>
            </a:r>
          </a:p>
          <a:p>
            <a:pPr>
              <a:buNone/>
            </a:pPr>
            <a:r>
              <a:rPr lang="fr-FR" sz="5600" b="1" dirty="0"/>
              <a:t>              -scoliose dorsale et dorsolombaire</a:t>
            </a:r>
          </a:p>
          <a:p>
            <a:pPr>
              <a:buNone/>
            </a:pPr>
            <a:r>
              <a:rPr lang="fr-FR" sz="5600" b="1" dirty="0"/>
              <a:t> </a:t>
            </a:r>
          </a:p>
          <a:p>
            <a:pPr>
              <a:buNone/>
            </a:pPr>
            <a:r>
              <a:rPr lang="fr-FR" sz="5600" b="1" dirty="0"/>
              <a:t>     </a:t>
            </a:r>
            <a:r>
              <a:rPr lang="fr-FR" sz="5600" b="1" u="sng" dirty="0"/>
              <a:t>2- formes selon l’</a:t>
            </a:r>
            <a:r>
              <a:rPr lang="fr-FR" sz="5600" b="1" u="sng" dirty="0" err="1"/>
              <a:t>age</a:t>
            </a:r>
            <a:r>
              <a:rPr lang="fr-FR" sz="5600" b="1" u="sng" dirty="0"/>
              <a:t> d’apparition</a:t>
            </a:r>
            <a:endParaRPr lang="fr-FR" sz="5600" b="1" dirty="0"/>
          </a:p>
          <a:p>
            <a:pPr>
              <a:buNone/>
            </a:pPr>
            <a:r>
              <a:rPr lang="fr-FR" sz="5600" b="1" dirty="0"/>
              <a:t>        -a- scolioses du nourrisson ( 0-1 an ) </a:t>
            </a:r>
          </a:p>
          <a:p>
            <a:pPr>
              <a:buNone/>
            </a:pPr>
            <a:r>
              <a:rPr lang="fr-FR" sz="5600" b="1" dirty="0"/>
              <a:t>        -b- scolioses infantiles ( 1- 3 ans )</a:t>
            </a:r>
          </a:p>
          <a:p>
            <a:pPr>
              <a:buNone/>
            </a:pPr>
            <a:r>
              <a:rPr lang="fr-FR" sz="5600" b="1" dirty="0"/>
              <a:t>        -c- scolioses juvéniles ( 4ans – début puberté )</a:t>
            </a:r>
          </a:p>
          <a:p>
            <a:pPr>
              <a:buNone/>
            </a:pPr>
            <a:r>
              <a:rPr lang="fr-FR" sz="5600" b="1" dirty="0"/>
              <a:t>              puberté ( filles 12 ans, garçons 14 ans )</a:t>
            </a:r>
          </a:p>
          <a:p>
            <a:pPr>
              <a:buNone/>
            </a:pPr>
            <a:r>
              <a:rPr lang="fr-FR" sz="5600" b="1" dirty="0"/>
              <a:t>        -d- scolioses des adolescents : ( puberté – maturité osseuse )</a:t>
            </a:r>
          </a:p>
          <a:p>
            <a:pPr>
              <a:buNone/>
            </a:pPr>
            <a:r>
              <a:rPr lang="fr-FR" sz="5600" b="1" dirty="0"/>
              <a:t> </a:t>
            </a:r>
          </a:p>
          <a:p>
            <a:pPr>
              <a:buNone/>
            </a:pPr>
            <a:r>
              <a:rPr lang="fr-FR" sz="5600" b="1" dirty="0"/>
              <a:t>      </a:t>
            </a:r>
            <a:r>
              <a:rPr lang="fr-FR" sz="5600" b="1" u="sng" dirty="0"/>
              <a:t>3- Formes selon le type de courbure</a:t>
            </a:r>
            <a:endParaRPr lang="fr-FR" sz="5600" b="1" dirty="0"/>
          </a:p>
          <a:p>
            <a:pPr>
              <a:buNone/>
            </a:pPr>
            <a:r>
              <a:rPr lang="fr-FR" sz="5600" b="1" dirty="0"/>
              <a:t>        -a- scolioses lombaires </a:t>
            </a:r>
          </a:p>
          <a:p>
            <a:pPr>
              <a:buNone/>
            </a:pPr>
            <a:r>
              <a:rPr lang="fr-FR" sz="5600" b="1" dirty="0"/>
              <a:t>        -b- scolioses dorsales et lombaires</a:t>
            </a:r>
          </a:p>
          <a:p>
            <a:pPr>
              <a:buNone/>
            </a:pPr>
            <a:r>
              <a:rPr lang="fr-FR" sz="5600" b="1" dirty="0"/>
              <a:t>        -c- scolioses </a:t>
            </a:r>
            <a:r>
              <a:rPr lang="fr-FR" sz="5600" b="1" dirty="0" err="1"/>
              <a:t>cervico</a:t>
            </a:r>
            <a:r>
              <a:rPr lang="fr-FR" sz="5600" b="1" dirty="0"/>
              <a:t> dorsales</a:t>
            </a:r>
          </a:p>
          <a:p>
            <a:pPr>
              <a:buNone/>
            </a:pPr>
            <a:r>
              <a:rPr lang="fr-FR" sz="5600" b="1" dirty="0"/>
              <a:t>        -d- scolioses </a:t>
            </a:r>
            <a:r>
              <a:rPr lang="fr-FR" sz="5600" b="1" dirty="0" err="1"/>
              <a:t>dorso</a:t>
            </a:r>
            <a:r>
              <a:rPr lang="fr-FR" sz="5600" b="1" dirty="0"/>
              <a:t> lombaires</a:t>
            </a:r>
          </a:p>
          <a:p>
            <a:pPr>
              <a:buNone/>
            </a:pPr>
            <a:r>
              <a:rPr lang="fr-FR" sz="5600" b="1" dirty="0"/>
              <a:t>        -e- scolioses dorsales</a:t>
            </a:r>
          </a:p>
          <a:p>
            <a:pPr>
              <a:buNone/>
            </a:pPr>
            <a:r>
              <a:rPr lang="fr-FR" sz="5600" b="1" dirty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fr-FR" sz="2600" b="1" u="sng" dirty="0" smtClean="0"/>
              <a:t>B- </a:t>
            </a:r>
            <a:r>
              <a:rPr lang="fr-FR" sz="2600" b="1" u="sng" dirty="0"/>
              <a:t>AUTRES CLASSIFICATIONS</a:t>
            </a:r>
            <a:endParaRPr lang="fr-FR" sz="2600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>
              <a:buNone/>
            </a:pPr>
            <a:r>
              <a:rPr lang="fr-FR" sz="2100" b="1" dirty="0" smtClean="0"/>
              <a:t>1- </a:t>
            </a:r>
            <a:r>
              <a:rPr lang="fr-FR" sz="2100" b="1" dirty="0"/>
              <a:t>scolioses idiopathiques</a:t>
            </a:r>
            <a:endParaRPr lang="fr-FR" sz="2100" dirty="0"/>
          </a:p>
          <a:p>
            <a:pPr>
              <a:buNone/>
            </a:pPr>
            <a:r>
              <a:rPr lang="fr-FR" sz="2100" b="1" dirty="0"/>
              <a:t>     </a:t>
            </a:r>
            <a:endParaRPr lang="fr-FR" sz="2100" b="1" dirty="0" smtClean="0"/>
          </a:p>
          <a:p>
            <a:pPr>
              <a:buNone/>
            </a:pPr>
            <a:r>
              <a:rPr lang="fr-FR" sz="2100" b="1" dirty="0" smtClean="0"/>
              <a:t>2- </a:t>
            </a:r>
            <a:r>
              <a:rPr lang="fr-FR" sz="2100" b="1" dirty="0"/>
              <a:t>scolioses secondaires :</a:t>
            </a:r>
            <a:endParaRPr lang="fr-FR" sz="2100" dirty="0"/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        </a:t>
            </a:r>
            <a:r>
              <a:rPr lang="fr-FR" sz="2100" dirty="0"/>
              <a:t>-a- neurologiques</a:t>
            </a:r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        </a:t>
            </a:r>
            <a:r>
              <a:rPr lang="fr-FR" sz="2100" dirty="0"/>
              <a:t>-b- congénitales</a:t>
            </a:r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        </a:t>
            </a:r>
            <a:r>
              <a:rPr lang="fr-FR" sz="2100" dirty="0"/>
              <a:t>-c- endocriniennes</a:t>
            </a:r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        </a:t>
            </a:r>
            <a:r>
              <a:rPr lang="fr-FR" sz="2100" dirty="0"/>
              <a:t>-d- </a:t>
            </a:r>
            <a:r>
              <a:rPr lang="fr-FR" sz="2100" dirty="0" err="1"/>
              <a:t>thoracogenes</a:t>
            </a:r>
            <a:endParaRPr lang="fr-FR" sz="2100" dirty="0"/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        </a:t>
            </a:r>
            <a:r>
              <a:rPr lang="fr-FR" sz="2100" dirty="0"/>
              <a:t>-e- </a:t>
            </a:r>
            <a:r>
              <a:rPr lang="fr-FR" sz="2100" dirty="0" err="1"/>
              <a:t>dyschondroplastiques</a:t>
            </a:r>
            <a:endParaRPr lang="fr-FR" sz="2100" dirty="0"/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        </a:t>
            </a:r>
            <a:r>
              <a:rPr lang="fr-FR" sz="2100" dirty="0"/>
              <a:t>-f- post </a:t>
            </a:r>
            <a:r>
              <a:rPr lang="fr-FR" sz="2100" dirty="0" err="1"/>
              <a:t>radiotherapique</a:t>
            </a:r>
            <a:endParaRPr lang="fr-FR" sz="2100" dirty="0"/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        </a:t>
            </a:r>
            <a:r>
              <a:rPr lang="fr-FR" sz="2100" dirty="0"/>
              <a:t>-g- post laminectomie-h- maladie de Recklinghausen</a:t>
            </a:r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        </a:t>
            </a:r>
            <a:r>
              <a:rPr lang="fr-FR" sz="2100" dirty="0"/>
              <a:t>-i- </a:t>
            </a:r>
            <a:r>
              <a:rPr lang="fr-FR" sz="2100" dirty="0" err="1"/>
              <a:t>muco</a:t>
            </a:r>
            <a:r>
              <a:rPr lang="fr-FR" sz="2100" dirty="0"/>
              <a:t> </a:t>
            </a:r>
            <a:r>
              <a:rPr lang="fr-FR" sz="2100" dirty="0" err="1"/>
              <a:t>polysaccharidoses</a:t>
            </a:r>
            <a:endParaRPr lang="fr-FR" sz="2100" dirty="0"/>
          </a:p>
          <a:p>
            <a:pPr>
              <a:buNone/>
            </a:pPr>
            <a:r>
              <a:rPr lang="fr-FR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fr-FR" sz="3800" b="1" u="sng" dirty="0"/>
              <a:t>IV-LA SCOLIOSE IDIOPATHIQUE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b="1" dirty="0"/>
              <a:t>     </a:t>
            </a:r>
            <a:r>
              <a:rPr lang="fr-FR" b="1" u="sng" dirty="0"/>
              <a:t>A-DEFINITION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FontTx/>
              <a:buChar char="-"/>
            </a:pPr>
            <a:r>
              <a:rPr lang="fr-FR" dirty="0" smtClean="0"/>
              <a:t>Maladie </a:t>
            </a:r>
            <a:r>
              <a:rPr lang="fr-FR" dirty="0"/>
              <a:t>déformante de la colonne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évolue </a:t>
            </a:r>
            <a:r>
              <a:rPr lang="fr-FR" dirty="0"/>
              <a:t>jusqu’à </a:t>
            </a:r>
            <a:r>
              <a:rPr lang="fr-FR" dirty="0" smtClean="0"/>
              <a:t> La </a:t>
            </a:r>
            <a:r>
              <a:rPr lang="fr-FR" dirty="0"/>
              <a:t>maturité osseuse sans cause </a:t>
            </a:r>
            <a:r>
              <a:rPr lang="fr-FR" dirty="0" smtClean="0"/>
              <a:t>connue.</a:t>
            </a:r>
          </a:p>
          <a:p>
            <a:pPr>
              <a:buFontTx/>
              <a:buChar char="-"/>
            </a:pPr>
            <a:r>
              <a:rPr lang="fr-FR" dirty="0" smtClean="0"/>
              <a:t>la </a:t>
            </a:r>
            <a:r>
              <a:rPr lang="fr-FR" dirty="0"/>
              <a:t>plus fréquente des scolioses structurales( 70% </a:t>
            </a:r>
            <a:r>
              <a:rPr lang="fr-FR" dirty="0" smtClean="0"/>
              <a:t>),</a:t>
            </a:r>
          </a:p>
          <a:p>
            <a:pPr>
              <a:buFontTx/>
              <a:buChar char="-"/>
            </a:pPr>
            <a:r>
              <a:rPr lang="fr-FR" dirty="0" smtClean="0"/>
              <a:t>touche </a:t>
            </a:r>
            <a:r>
              <a:rPr lang="fr-FR" dirty="0"/>
              <a:t>plus la fille que le </a:t>
            </a:r>
            <a:r>
              <a:rPr lang="fr-FR" dirty="0" smtClean="0"/>
              <a:t>garçon.</a:t>
            </a:r>
          </a:p>
          <a:p>
            <a:pPr>
              <a:buFontTx/>
              <a:buChar char="-"/>
            </a:pPr>
            <a:r>
              <a:rPr lang="fr-FR" dirty="0" smtClean="0"/>
              <a:t>affection </a:t>
            </a:r>
            <a:r>
              <a:rPr lang="fr-FR" dirty="0"/>
              <a:t>de la croissance avec une évolution rapide dans la période pré </a:t>
            </a:r>
            <a:r>
              <a:rPr lang="fr-FR" dirty="0" smtClean="0"/>
              <a:t>pubertaire.</a:t>
            </a:r>
          </a:p>
          <a:p>
            <a:pPr>
              <a:buFontTx/>
              <a:buChar char="-"/>
            </a:pPr>
            <a:r>
              <a:rPr lang="fr-FR" dirty="0" smtClean="0"/>
              <a:t>grave </a:t>
            </a:r>
            <a:r>
              <a:rPr lang="fr-FR" dirty="0"/>
              <a:t>par les conséquences morphologiques et fonctionnelles qu’elle </a:t>
            </a:r>
            <a:r>
              <a:rPr lang="fr-FR" dirty="0" smtClean="0"/>
              <a:t>engendre.</a:t>
            </a:r>
          </a:p>
          <a:p>
            <a:pPr>
              <a:buFontTx/>
              <a:buChar char="-"/>
            </a:pPr>
            <a:r>
              <a:rPr lang="fr-FR" dirty="0" smtClean="0"/>
              <a:t>Son </a:t>
            </a:r>
            <a:r>
              <a:rPr lang="fr-FR" dirty="0"/>
              <a:t>traitement est long, lourd et coûteux.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b="1" dirty="0"/>
              <a:t>     </a:t>
            </a:r>
            <a:r>
              <a:rPr lang="fr-FR" b="1" u="sng" dirty="0"/>
              <a:t>B- EXAMEN CLINIQUE D’UN ENFANT SCOLIOTIQUE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b="1" dirty="0"/>
              <a:t>     </a:t>
            </a:r>
            <a:r>
              <a:rPr lang="fr-FR" b="1" u="sng" dirty="0"/>
              <a:t>1-INTERROGATOIRE</a:t>
            </a:r>
            <a:endParaRPr lang="fr-FR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>
              <a:buNone/>
            </a:pPr>
            <a:r>
              <a:rPr lang="fr-FR" b="1" dirty="0"/>
              <a:t>        -a- Etat civil- scolarité</a:t>
            </a:r>
          </a:p>
          <a:p>
            <a:pPr>
              <a:buNone/>
            </a:pPr>
            <a:r>
              <a:rPr lang="fr-FR" b="1" dirty="0"/>
              <a:t>        -b-Antécédents de l’enfant :</a:t>
            </a:r>
          </a:p>
          <a:p>
            <a:pPr>
              <a:buNone/>
            </a:pPr>
            <a:r>
              <a:rPr lang="fr-FR" dirty="0"/>
              <a:t>           -développement psychomoteur</a:t>
            </a:r>
          </a:p>
          <a:p>
            <a:pPr>
              <a:buNone/>
            </a:pPr>
            <a:r>
              <a:rPr lang="fr-FR" dirty="0"/>
              <a:t>           -antécédents pathologiques personnels</a:t>
            </a:r>
          </a:p>
          <a:p>
            <a:pPr>
              <a:buNone/>
            </a:pPr>
            <a:r>
              <a:rPr lang="fr-FR" dirty="0"/>
              <a:t>        </a:t>
            </a:r>
            <a:r>
              <a:rPr lang="fr-FR" b="1" dirty="0"/>
              <a:t>-c-  Antécédents pathologiques familiaux</a:t>
            </a:r>
          </a:p>
          <a:p>
            <a:pPr>
              <a:buNone/>
            </a:pPr>
            <a:r>
              <a:rPr lang="fr-FR" dirty="0"/>
              <a:t>           - notion de scolioses familiales,…</a:t>
            </a:r>
          </a:p>
          <a:p>
            <a:pPr>
              <a:buNone/>
            </a:pPr>
            <a:r>
              <a:rPr lang="fr-FR" dirty="0"/>
              <a:t>        </a:t>
            </a:r>
            <a:r>
              <a:rPr lang="fr-FR" b="1" dirty="0"/>
              <a:t>-d-  Histoire de la maladie :</a:t>
            </a:r>
          </a:p>
          <a:p>
            <a:pPr>
              <a:buNone/>
            </a:pPr>
            <a:r>
              <a:rPr lang="fr-FR" dirty="0"/>
              <a:t>           - Date et circonstances de découverte</a:t>
            </a:r>
          </a:p>
          <a:p>
            <a:pPr lvl="0">
              <a:buNone/>
            </a:pPr>
            <a:r>
              <a:rPr lang="fr-FR" dirty="0" smtClean="0"/>
              <a:t>           -Signes </a:t>
            </a:r>
            <a:r>
              <a:rPr lang="fr-FR" dirty="0"/>
              <a:t>pubertaires ( </a:t>
            </a:r>
            <a:r>
              <a:rPr lang="fr-FR" dirty="0" err="1"/>
              <a:t>Menarchie</a:t>
            </a:r>
            <a:r>
              <a:rPr lang="fr-FR" dirty="0"/>
              <a:t> pour la fille, Mue de la voix pour le garçon )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25000" lnSpcReduction="20000"/>
          </a:bodyPr>
          <a:lstStyle/>
          <a:p>
            <a:r>
              <a:rPr lang="fr-FR" sz="5600" b="1" u="sng" dirty="0" smtClean="0"/>
              <a:t>CLINIQUE</a:t>
            </a:r>
            <a:endParaRPr lang="fr-FR" sz="5600" b="1" u="sng" dirty="0"/>
          </a:p>
          <a:p>
            <a:pPr>
              <a:buNone/>
            </a:pPr>
            <a:r>
              <a:rPr lang="fr-FR" sz="5600" dirty="0"/>
              <a:t> </a:t>
            </a:r>
          </a:p>
          <a:p>
            <a:pPr>
              <a:buNone/>
            </a:pPr>
            <a:r>
              <a:rPr lang="fr-FR" sz="5600" dirty="0"/>
              <a:t>           il est d’importance capitale, et comporte :</a:t>
            </a:r>
          </a:p>
          <a:p>
            <a:pPr>
              <a:buNone/>
            </a:pPr>
            <a:r>
              <a:rPr lang="fr-FR" sz="5600" dirty="0"/>
              <a:t>           - L’examen du tronc</a:t>
            </a:r>
          </a:p>
          <a:p>
            <a:pPr>
              <a:buNone/>
            </a:pPr>
            <a:r>
              <a:rPr lang="fr-FR" sz="5600" dirty="0"/>
              <a:t>           - Bilan de la croissance</a:t>
            </a:r>
          </a:p>
          <a:p>
            <a:pPr lvl="0">
              <a:buNone/>
            </a:pPr>
            <a:r>
              <a:rPr lang="fr-FR" sz="5600" dirty="0"/>
              <a:t> </a:t>
            </a:r>
          </a:p>
          <a:p>
            <a:pPr>
              <a:buNone/>
            </a:pPr>
            <a:r>
              <a:rPr lang="fr-FR" sz="5600" b="1" dirty="0"/>
              <a:t>       </a:t>
            </a:r>
            <a:r>
              <a:rPr lang="fr-FR" sz="5600" b="1" u="sng" dirty="0"/>
              <a:t>2-1- L’EXAMEN DU </a:t>
            </a:r>
            <a:r>
              <a:rPr lang="fr-FR" sz="5600" b="1" u="sng" dirty="0" smtClean="0"/>
              <a:t>TRONC</a:t>
            </a:r>
            <a:endParaRPr lang="fr-FR" sz="5600" dirty="0"/>
          </a:p>
          <a:p>
            <a:pPr>
              <a:buNone/>
            </a:pPr>
            <a:r>
              <a:rPr lang="fr-FR" sz="5600" dirty="0"/>
              <a:t>           Sujet déshabille pieds nus, cet examen se fait dans trois positions : assise, debout et </a:t>
            </a:r>
            <a:r>
              <a:rPr lang="fr-FR" sz="5600" dirty="0" smtClean="0"/>
              <a:t>Couchée</a:t>
            </a:r>
            <a:r>
              <a:rPr lang="fr-FR" sz="5600" dirty="0"/>
              <a:t>.</a:t>
            </a:r>
          </a:p>
          <a:p>
            <a:pPr>
              <a:buNone/>
            </a:pPr>
            <a:r>
              <a:rPr lang="fr-FR" sz="5600" dirty="0"/>
              <a:t> </a:t>
            </a:r>
          </a:p>
          <a:p>
            <a:pPr>
              <a:buNone/>
            </a:pPr>
            <a:r>
              <a:rPr lang="fr-FR" sz="5600" b="1" dirty="0"/>
              <a:t>       </a:t>
            </a:r>
            <a:r>
              <a:rPr lang="fr-FR" sz="5600" b="1" u="sng" dirty="0"/>
              <a:t>2-1-1-Examen debout : avec bassin équilibré</a:t>
            </a:r>
            <a:endParaRPr lang="fr-FR" sz="5600" dirty="0"/>
          </a:p>
          <a:p>
            <a:pPr>
              <a:buNone/>
            </a:pPr>
            <a:r>
              <a:rPr lang="fr-FR" sz="5600" dirty="0"/>
              <a:t> </a:t>
            </a:r>
          </a:p>
          <a:p>
            <a:pPr>
              <a:buNone/>
            </a:pPr>
            <a:r>
              <a:rPr lang="fr-FR" sz="5600" dirty="0"/>
              <a:t>        </a:t>
            </a:r>
            <a:r>
              <a:rPr lang="fr-FR" sz="5600" u="sng" dirty="0"/>
              <a:t>-a- De dos</a:t>
            </a:r>
            <a:r>
              <a:rPr lang="fr-FR" sz="5600" dirty="0"/>
              <a:t> </a:t>
            </a:r>
            <a:r>
              <a:rPr lang="fr-FR" sz="5600" dirty="0" smtClean="0"/>
              <a:t>: Apprécier:</a:t>
            </a:r>
            <a:endParaRPr lang="fr-FR" sz="5600" dirty="0"/>
          </a:p>
          <a:p>
            <a:pPr>
              <a:buNone/>
            </a:pPr>
            <a:r>
              <a:rPr lang="fr-FR" sz="5600" dirty="0"/>
              <a:t>           </a:t>
            </a:r>
            <a:r>
              <a:rPr lang="fr-FR" sz="5600" dirty="0" smtClean="0"/>
              <a:t>-l’équilibre </a:t>
            </a:r>
            <a:r>
              <a:rPr lang="fr-FR" sz="5600" dirty="0"/>
              <a:t>du bassin </a:t>
            </a:r>
            <a:endParaRPr lang="fr-FR" sz="5600" dirty="0" smtClean="0"/>
          </a:p>
          <a:p>
            <a:pPr>
              <a:buNone/>
            </a:pPr>
            <a:r>
              <a:rPr lang="fr-FR" sz="5600" dirty="0" smtClean="0"/>
              <a:t>           -l’équilibre </a:t>
            </a:r>
            <a:r>
              <a:rPr lang="fr-FR" sz="5600" dirty="0"/>
              <a:t>de la ceinture scapulaire </a:t>
            </a:r>
            <a:endParaRPr lang="fr-FR" sz="5600" dirty="0" smtClean="0"/>
          </a:p>
          <a:p>
            <a:pPr>
              <a:buNone/>
            </a:pPr>
            <a:r>
              <a:rPr lang="fr-FR" sz="5600" dirty="0" smtClean="0"/>
              <a:t>           -l’équilibre </a:t>
            </a:r>
            <a:r>
              <a:rPr lang="fr-FR" sz="5600" dirty="0"/>
              <a:t>global du </a:t>
            </a:r>
            <a:r>
              <a:rPr lang="fr-FR" sz="5600" dirty="0" smtClean="0"/>
              <a:t>tronc</a:t>
            </a:r>
            <a:endParaRPr lang="fr-FR" sz="5600" dirty="0"/>
          </a:p>
          <a:p>
            <a:pPr>
              <a:buNone/>
            </a:pPr>
            <a:r>
              <a:rPr lang="fr-FR" sz="5600" dirty="0" smtClean="0"/>
              <a:t>           -la symétrie </a:t>
            </a:r>
            <a:r>
              <a:rPr lang="fr-FR" sz="5600" dirty="0"/>
              <a:t>des triangles de la taille</a:t>
            </a:r>
          </a:p>
          <a:p>
            <a:pPr>
              <a:buNone/>
            </a:pPr>
            <a:r>
              <a:rPr lang="fr-FR" sz="5600" dirty="0"/>
              <a:t> </a:t>
            </a:r>
          </a:p>
          <a:p>
            <a:pPr>
              <a:buNone/>
            </a:pPr>
            <a:r>
              <a:rPr lang="fr-FR" sz="5600" dirty="0"/>
              <a:t>        </a:t>
            </a:r>
            <a:r>
              <a:rPr lang="fr-FR" sz="5600" u="sng" dirty="0"/>
              <a:t>-b- De profil </a:t>
            </a:r>
            <a:r>
              <a:rPr lang="fr-FR" sz="5600" dirty="0" smtClean="0"/>
              <a:t>: Apprécier:</a:t>
            </a:r>
            <a:endParaRPr lang="fr-FR" sz="5600" dirty="0"/>
          </a:p>
          <a:p>
            <a:pPr>
              <a:buNone/>
            </a:pPr>
            <a:r>
              <a:rPr lang="fr-FR" sz="5600" dirty="0"/>
              <a:t>           </a:t>
            </a:r>
            <a:r>
              <a:rPr lang="fr-FR" sz="5600" dirty="0" smtClean="0"/>
              <a:t>-la </a:t>
            </a:r>
            <a:r>
              <a:rPr lang="fr-FR" sz="5600" dirty="0"/>
              <a:t>modification ou non des courbures physiologiques (flèches C7-.S2).</a:t>
            </a:r>
          </a:p>
          <a:p>
            <a:pPr>
              <a:buNone/>
            </a:pPr>
            <a:r>
              <a:rPr lang="fr-FR" sz="5600" dirty="0"/>
              <a:t>           -Un profil correct fait effleurer le fil à deux niveaux D7 et S2.</a:t>
            </a:r>
          </a:p>
          <a:p>
            <a:pPr>
              <a:buNone/>
            </a:pPr>
            <a:r>
              <a:rPr lang="fr-FR" sz="5600" dirty="0"/>
              <a:t> </a:t>
            </a:r>
          </a:p>
          <a:p>
            <a:pPr>
              <a:buNone/>
            </a:pPr>
            <a:r>
              <a:rPr lang="fr-FR" sz="5600" dirty="0"/>
              <a:t>        </a:t>
            </a:r>
            <a:r>
              <a:rPr lang="fr-FR" sz="5600" u="sng" dirty="0"/>
              <a:t>-c- De face </a:t>
            </a:r>
            <a:r>
              <a:rPr lang="fr-FR" sz="5600" dirty="0" smtClean="0"/>
              <a:t>: Apprécier</a:t>
            </a:r>
            <a:endParaRPr lang="fr-FR" sz="5600" dirty="0"/>
          </a:p>
          <a:p>
            <a:pPr>
              <a:buNone/>
            </a:pPr>
            <a:r>
              <a:rPr lang="fr-FR" sz="5600" dirty="0"/>
              <a:t> </a:t>
            </a:r>
          </a:p>
          <a:p>
            <a:pPr>
              <a:buNone/>
            </a:pPr>
            <a:r>
              <a:rPr lang="fr-FR" dirty="0"/>
              <a:t>           </a:t>
            </a:r>
            <a:r>
              <a:rPr lang="fr-FR" sz="1400" dirty="0" smtClean="0"/>
              <a:t>-</a:t>
            </a:r>
            <a:r>
              <a:rPr lang="fr-FR" sz="5600" dirty="0" smtClean="0"/>
              <a:t>l’équilibre </a:t>
            </a:r>
            <a:r>
              <a:rPr lang="fr-FR" sz="5600" dirty="0"/>
              <a:t>des épaules et du bassin</a:t>
            </a:r>
          </a:p>
          <a:p>
            <a:pPr>
              <a:buNone/>
            </a:pPr>
            <a:r>
              <a:rPr lang="fr-FR" sz="5600" dirty="0"/>
              <a:t>        </a:t>
            </a:r>
            <a:r>
              <a:rPr lang="fr-FR" sz="5600" dirty="0" smtClean="0"/>
              <a:t>les </a:t>
            </a:r>
            <a:r>
              <a:rPr lang="fr-FR" sz="5600" dirty="0"/>
              <a:t>caractères sexuels secondaires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1600" b="1" u="sng" dirty="0" smtClean="0"/>
              <a:t>2-1-2-Examen </a:t>
            </a:r>
            <a:r>
              <a:rPr lang="fr-FR" sz="1600" b="1" u="sng" dirty="0"/>
              <a:t>en position penchée en avant</a:t>
            </a:r>
            <a:endParaRPr lang="fr-FR" sz="1600" dirty="0"/>
          </a:p>
          <a:p>
            <a:pPr>
              <a:buNone/>
            </a:pPr>
            <a:endParaRPr lang="fr-FR" sz="1600" dirty="0"/>
          </a:p>
          <a:p>
            <a:pPr>
              <a:buNone/>
            </a:pPr>
            <a:r>
              <a:rPr lang="fr-FR" sz="1600" b="1" dirty="0"/>
              <a:t>         </a:t>
            </a:r>
            <a:r>
              <a:rPr lang="fr-FR" sz="1600" b="1" dirty="0" smtClean="0"/>
              <a:t>           </a:t>
            </a:r>
            <a:r>
              <a:rPr lang="fr-FR" sz="1600" dirty="0"/>
              <a:t>-Objective la </a:t>
            </a:r>
            <a:r>
              <a:rPr lang="fr-FR" sz="1600" b="1" dirty="0"/>
              <a:t>GIBBOSITE</a:t>
            </a:r>
            <a:r>
              <a:rPr lang="fr-FR" sz="1600" b="1" dirty="0" smtClean="0"/>
              <a:t>.</a:t>
            </a:r>
          </a:p>
          <a:p>
            <a:pPr>
              <a:buNone/>
            </a:pPr>
            <a:endParaRPr lang="fr-FR" sz="1600" dirty="0"/>
          </a:p>
          <a:p>
            <a:pPr>
              <a:buNone/>
            </a:pPr>
            <a:r>
              <a:rPr lang="fr-FR" sz="1600" dirty="0"/>
              <a:t> </a:t>
            </a:r>
            <a:r>
              <a:rPr lang="fr-FR" sz="1600" b="1" u="sng" dirty="0" smtClean="0"/>
              <a:t>Examen </a:t>
            </a:r>
            <a:r>
              <a:rPr lang="fr-FR" sz="1600" b="1" u="sng" dirty="0"/>
              <a:t>en position assise</a:t>
            </a:r>
            <a:endParaRPr lang="fr-FR" sz="1600" dirty="0"/>
          </a:p>
          <a:p>
            <a:pPr>
              <a:buNone/>
            </a:pPr>
            <a:r>
              <a:rPr lang="fr-FR" sz="1600" dirty="0"/>
              <a:t> </a:t>
            </a:r>
          </a:p>
          <a:p>
            <a:pPr>
              <a:buNone/>
            </a:pPr>
            <a:r>
              <a:rPr lang="fr-FR" sz="1600" dirty="0"/>
              <a:t>           -Recherche du parallélisme des ceintures scapulaires et  pelvien</a:t>
            </a:r>
          </a:p>
          <a:p>
            <a:pPr>
              <a:buNone/>
            </a:pPr>
            <a:r>
              <a:rPr lang="fr-FR" sz="1600" dirty="0"/>
              <a:t>           - Etude de la tenue musculaire dans la position de fonction la plus fréquente 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/>
              <a:t>              au cours </a:t>
            </a:r>
            <a:r>
              <a:rPr lang="fr-FR" sz="1600" dirty="0"/>
              <a:t>de </a:t>
            </a:r>
            <a:r>
              <a:rPr lang="fr-FR" sz="1600" dirty="0" smtClean="0"/>
              <a:t>la journée.</a:t>
            </a:r>
          </a:p>
          <a:p>
            <a:pPr>
              <a:buNone/>
            </a:pPr>
            <a:endParaRPr lang="fr-FR" sz="1600" b="1" u="sng" dirty="0" smtClean="0"/>
          </a:p>
          <a:p>
            <a:pPr>
              <a:buNone/>
            </a:pPr>
            <a:r>
              <a:rPr lang="fr-FR" sz="1600" b="1" u="sng" dirty="0" smtClean="0"/>
              <a:t>Examen </a:t>
            </a:r>
            <a:r>
              <a:rPr lang="fr-FR" sz="1600" b="1" u="sng" dirty="0"/>
              <a:t>en position couchée en bout de table</a:t>
            </a:r>
            <a:endParaRPr lang="fr-FR" sz="1600" dirty="0"/>
          </a:p>
          <a:p>
            <a:pPr>
              <a:buNone/>
            </a:pPr>
            <a:r>
              <a:rPr lang="fr-FR" sz="1600" b="1" dirty="0"/>
              <a:t> </a:t>
            </a:r>
            <a:endParaRPr lang="fr-FR" sz="1600" dirty="0"/>
          </a:p>
          <a:p>
            <a:pPr>
              <a:buNone/>
            </a:pPr>
            <a:r>
              <a:rPr lang="fr-FR" sz="1600" dirty="0"/>
              <a:t>           - Se fait en bout de table, membres inférieurs en flexion.</a:t>
            </a:r>
          </a:p>
          <a:p>
            <a:pPr>
              <a:buNone/>
            </a:pPr>
            <a:r>
              <a:rPr lang="fr-FR" sz="1600" dirty="0"/>
              <a:t>           - Permet d’apprécier la réductibilité de la scoliose et la souplesse des angles </a:t>
            </a:r>
            <a:r>
              <a:rPr lang="fr-FR" sz="1600" dirty="0" err="1" smtClean="0"/>
              <a:t>ilio</a:t>
            </a:r>
            <a:r>
              <a:rPr lang="fr-FR" sz="1600" dirty="0" smtClean="0"/>
              <a:t> lombaires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643050"/>
            <a:ext cx="6471900" cy="4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224</Words>
  <Application>Microsoft Office PowerPoint</Application>
  <PresentationFormat>Affichage à l'écran (4:3)</PresentationFormat>
  <Paragraphs>474</Paragraphs>
  <Slides>35</Slides>
  <Notes>34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0" baseType="lpstr">
      <vt:lpstr>SimSun</vt:lpstr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corset de Boston </vt:lpstr>
      <vt:lpstr>La prise de moulage</vt:lpstr>
      <vt:lpstr>Présentation PowerPoint</vt:lpstr>
      <vt:lpstr> Contrôle radiologique à la livraison du corset  </vt:lpstr>
      <vt:lpstr>Le corset de Cheneau "court"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toumi</dc:creator>
  <cp:lastModifiedBy>HP</cp:lastModifiedBy>
  <cp:revision>17</cp:revision>
  <dcterms:created xsi:type="dcterms:W3CDTF">2009-05-20T09:33:02Z</dcterms:created>
  <dcterms:modified xsi:type="dcterms:W3CDTF">2020-04-22T15:58:27Z</dcterms:modified>
</cp:coreProperties>
</file>