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88" r:id="rId35"/>
    <p:sldId id="290" r:id="rId36"/>
    <p:sldId id="291" r:id="rId37"/>
    <p:sldId id="292" r:id="rId38"/>
    <p:sldId id="294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BDC4DB8-3FB1-4C9C-917E-DF2470FB2E87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A9F876-AC9E-4C43-A7D8-D05E8AC96F2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6000" dirty="0" smtClean="0">
                <a:latin typeface="Liberance" pitchFamily="2" charset="0"/>
              </a:rPr>
              <a:t>Suites de couche normales et pathologiques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MIASSI MC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fr-FR" sz="2800" dirty="0" smtClean="0"/>
              <a:t>constante : état général, Pouls, TA, température ,diurèse</a:t>
            </a:r>
          </a:p>
          <a:p>
            <a:pPr lvl="0">
              <a:buFont typeface="Arial" pitchFamily="34" charset="0"/>
              <a:buChar char="•"/>
            </a:pPr>
            <a:r>
              <a:rPr lang="fr-FR" sz="2800" dirty="0" smtClean="0"/>
              <a:t> involution utérine</a:t>
            </a:r>
          </a:p>
          <a:p>
            <a:pPr lvl="0">
              <a:buFont typeface="Arial" pitchFamily="34" charset="0"/>
              <a:buChar char="•"/>
            </a:pPr>
            <a:r>
              <a:rPr lang="fr-FR" sz="2800" dirty="0" smtClean="0"/>
              <a:t>Saignements </a:t>
            </a:r>
          </a:p>
          <a:p>
            <a:pPr lvl="0">
              <a:buFont typeface="Arial" pitchFamily="34" charset="0"/>
              <a:buChar char="•"/>
            </a:pPr>
            <a:r>
              <a:rPr lang="fr-FR" sz="2800" dirty="0" smtClean="0"/>
              <a:t> état du  périnée</a:t>
            </a:r>
          </a:p>
          <a:p>
            <a:pPr lvl="0">
              <a:buFont typeface="Arial" pitchFamily="34" charset="0"/>
              <a:buChar char="•"/>
            </a:pPr>
            <a:r>
              <a:rPr lang="fr-FR" sz="2800" dirty="0" smtClean="0"/>
              <a:t>  le transit  , constipation fréquente ; rechercher incontinence urinaire ; rétention vésicale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 mollets (recherche phlébite) lever précoce, anti coagulation préventive si facteurs de risque ou césarienne</a:t>
            </a:r>
          </a:p>
          <a:p>
            <a:pPr lvl="0">
              <a:buFont typeface="Arial" pitchFamily="34" charset="0"/>
              <a:buChar char="•"/>
            </a:pPr>
            <a:r>
              <a:rPr lang="fr-FR" sz="2800" dirty="0" smtClean="0"/>
              <a:t>Palpation des seins; bon fonctionnement de l’allaitement, Parlodel si pas d’allaitement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500042"/>
            <a:ext cx="8401080" cy="917596"/>
          </a:xfrm>
        </p:spPr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B0F0"/>
                </a:solidFill>
              </a:rPr>
              <a:t>3- surveillance d’une accouchée en maternité</a:t>
            </a:r>
            <a:r>
              <a:rPr lang="fr-FR" sz="4800" dirty="0" smtClean="0">
                <a:solidFill>
                  <a:srgbClr val="00B0F0"/>
                </a:solidFill>
              </a:rPr>
              <a:t> </a:t>
            </a:r>
            <a:r>
              <a:rPr lang="fr-FR" sz="4800" dirty="0" smtClean="0">
                <a:solidFill>
                  <a:srgbClr val="00B0F0"/>
                </a:solidFill>
                <a:latin typeface="Trebuchet MS" pitchFamily="34" charset="0"/>
              </a:rPr>
              <a:t/>
            </a:r>
            <a:br>
              <a:rPr lang="fr-FR" sz="4800" dirty="0" smtClean="0">
                <a:solidFill>
                  <a:srgbClr val="00B0F0"/>
                </a:solidFill>
                <a:latin typeface="Trebuchet MS" pitchFamily="34" charset="0"/>
              </a:rPr>
            </a:b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b="1" dirty="0" smtClean="0"/>
              <a:t>examen nouveau né à j7</a:t>
            </a:r>
          </a:p>
          <a:p>
            <a:pPr lvl="0"/>
            <a:endParaRPr lang="fr-FR" sz="2400" dirty="0" smtClean="0"/>
          </a:p>
          <a:p>
            <a:pPr lvl="0"/>
            <a:r>
              <a:rPr lang="fr-FR" b="1" dirty="0" smtClean="0"/>
              <a:t>sage femme à domicile si besoin</a:t>
            </a:r>
          </a:p>
          <a:p>
            <a:pPr lvl="0"/>
            <a:endParaRPr lang="fr-FR" sz="2400" dirty="0" smtClean="0"/>
          </a:p>
          <a:p>
            <a:pPr lvl="0"/>
            <a:r>
              <a:rPr lang="fr-FR" b="1" dirty="0" smtClean="0"/>
              <a:t>rééducation si besoin</a:t>
            </a:r>
          </a:p>
          <a:p>
            <a:pPr lvl="0"/>
            <a:endParaRPr lang="fr-FR" sz="2400" dirty="0" smtClean="0"/>
          </a:p>
          <a:p>
            <a:pPr lvl="0"/>
            <a:r>
              <a:rPr lang="fr-FR" b="1" dirty="0" smtClean="0"/>
              <a:t>Contraception</a:t>
            </a:r>
          </a:p>
          <a:p>
            <a:pPr lvl="0"/>
            <a:endParaRPr lang="fr-FR" sz="2400" dirty="0" smtClean="0"/>
          </a:p>
          <a:p>
            <a:pPr lvl="0"/>
            <a:r>
              <a:rPr lang="fr-FR" b="1" dirty="0" smtClean="0"/>
              <a:t>bon déroulement de l’allaitement</a:t>
            </a:r>
            <a:endParaRPr lang="fr-FR" sz="2400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B0F0"/>
                </a:solidFill>
              </a:rPr>
              <a:t>4- retour a domicile</a:t>
            </a:r>
            <a:r>
              <a:rPr lang="fr-FR" sz="6000" dirty="0" smtClean="0">
                <a:solidFill>
                  <a:srgbClr val="00B0F0"/>
                </a:solidFill>
              </a:rPr>
              <a:t> :</a:t>
            </a:r>
            <a:r>
              <a:rPr lang="fr-FR" sz="6600" dirty="0" smtClean="0">
                <a:solidFill>
                  <a:srgbClr val="00B0F0"/>
                </a:solidFill>
              </a:rPr>
              <a:t/>
            </a:r>
            <a:br>
              <a:rPr lang="fr-FR" sz="6600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Elle a lieu au cours du deuxième mois. Elle comporte : </a:t>
            </a:r>
          </a:p>
          <a:p>
            <a:pPr algn="just"/>
            <a:r>
              <a:rPr lang="fr-FR" b="1" dirty="0" smtClean="0">
                <a:solidFill>
                  <a:srgbClr val="FFFF00"/>
                </a:solidFill>
              </a:rPr>
              <a:t> 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un interrogatoire pour : 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  apprécier l'évolution depuis la sortie de la mère et de son enfant.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 évaluer le psychisme. La fatigue est normale, mais  pas la tristesse     ni  les pleurs. C'est à cette consultation qu'on peut déceler des signes évocateurs de dépression post natale.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 rechercher une incontinence urinaire d'effort et anale.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 discuter de la contraception ultérieure. 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B0F0"/>
                </a:solidFill>
              </a:rPr>
              <a:t>5-CONSULTATION POST-NATALE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un examen gynécologique pour :  </a:t>
            </a:r>
          </a:p>
          <a:p>
            <a:pPr algn="just"/>
            <a:r>
              <a:rPr lang="fr-FR" dirty="0" smtClean="0"/>
              <a:t>     - la bonne involution du globe utérin et sa rétraction </a:t>
            </a:r>
          </a:p>
          <a:p>
            <a:pPr algn="just"/>
            <a:r>
              <a:rPr lang="fr-FR" dirty="0" smtClean="0"/>
              <a:t>     - rechercher une incontinence urinaire d'effort et anale et évaluer la qualité des muscles releveurs. </a:t>
            </a:r>
          </a:p>
          <a:p>
            <a:pPr algn="just"/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des prescriptions : </a:t>
            </a:r>
            <a:r>
              <a:rPr lang="fr-FR" b="1" dirty="0" smtClean="0">
                <a:solidFill>
                  <a:srgbClr val="FFFF00"/>
                </a:solidFill>
              </a:rPr>
              <a:t> </a:t>
            </a:r>
          </a:p>
          <a:p>
            <a:pPr algn="just"/>
            <a:r>
              <a:rPr lang="fr-FR" dirty="0" smtClean="0"/>
              <a:t>     -contraception en fonction des désirs de la femme. </a:t>
            </a:r>
          </a:p>
          <a:p>
            <a:pPr algn="just"/>
            <a:r>
              <a:rPr lang="fr-FR" dirty="0" smtClean="0"/>
              <a:t>     -rééducation périnéale. </a:t>
            </a:r>
          </a:p>
          <a:p>
            <a:pPr algn="just"/>
            <a:r>
              <a:rPr lang="fr-FR" dirty="0" smtClean="0"/>
              <a:t>     - consignes concernant le dépistage du cancer du col par FCV.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V="1">
            <a:off x="457200" y="6007291"/>
            <a:ext cx="2900354" cy="136353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>
            <a:noAutofit/>
          </a:bodyPr>
          <a:lstStyle/>
          <a:p>
            <a:r>
              <a:rPr lang="fr-FR" sz="3200" dirty="0" smtClean="0"/>
              <a:t>II. ALLAITEMENT ET COMPLICATIONS</a:t>
            </a:r>
            <a:endParaRPr lang="fr-FR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800" dirty="0" smtClean="0"/>
              <a:t>La lactation s'installe en 2 à 3 jrs : c'est la montée laiteuse, Les seins gonflent, deviennent tendus et sensibles, la femme peut présenter un fébricule passagère à 38°C.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800" dirty="0" smtClean="0"/>
              <a:t>Après la délivrance, la chute brutale des taux d'œstrogènes et de 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progestérone stimule la sécrétion de prolactine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B0F0"/>
                </a:solidFill>
              </a:rPr>
              <a:t>1-petit rappel physiologique</a:t>
            </a:r>
            <a:r>
              <a:rPr lang="fr-FR" sz="4800" dirty="0" smtClean="0">
                <a:solidFill>
                  <a:srgbClr val="00B0F0"/>
                </a:solidFill>
              </a:rPr>
              <a:t> :</a:t>
            </a:r>
            <a:br>
              <a:rPr lang="fr-FR" sz="4800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800" dirty="0" smtClean="0"/>
              <a:t>L'entretien de la lactation est assuré par les tétées grâce à un double réflexe </a:t>
            </a:r>
          </a:p>
          <a:p>
            <a:r>
              <a:rPr lang="fr-FR" sz="2800" dirty="0" err="1" smtClean="0"/>
              <a:t>neuro</a:t>
            </a:r>
            <a:r>
              <a:rPr lang="fr-FR" sz="2800" dirty="0" smtClean="0"/>
              <a:t>-hormonal partant des terminaisons nerveuses du mamelon. La stimulation du mamelon provoque à chaque tétée un double pic sécrétoire :</a:t>
            </a:r>
          </a:p>
          <a:p>
            <a:endParaRPr lang="fr-FR" sz="2800" dirty="0" smtClean="0"/>
          </a:p>
          <a:p>
            <a:r>
              <a:rPr lang="fr-FR" sz="2800" dirty="0" smtClean="0"/>
              <a:t>   • </a:t>
            </a:r>
            <a:r>
              <a:rPr lang="fr-FR" sz="2800" dirty="0" smtClean="0">
                <a:solidFill>
                  <a:schemeClr val="bg2">
                    <a:lumMod val="25000"/>
                  </a:schemeClr>
                </a:solidFill>
              </a:rPr>
              <a:t>de prolactine </a:t>
            </a:r>
            <a:r>
              <a:rPr lang="fr-FR" sz="2800" dirty="0" smtClean="0"/>
              <a:t>qui active la synthèse et la sécrétion des constituants du lait (galactopoïèse),  </a:t>
            </a:r>
          </a:p>
          <a:p>
            <a:endParaRPr lang="fr-FR" sz="2800" dirty="0" smtClean="0"/>
          </a:p>
          <a:p>
            <a:r>
              <a:rPr lang="fr-FR" sz="2800" dirty="0" smtClean="0"/>
              <a:t>   • </a:t>
            </a:r>
            <a:r>
              <a:rPr lang="fr-FR" sz="2800" dirty="0" smtClean="0">
                <a:solidFill>
                  <a:schemeClr val="bg2">
                    <a:lumMod val="25000"/>
                  </a:schemeClr>
                </a:solidFill>
              </a:rPr>
              <a:t>et d'ocytocine </a:t>
            </a:r>
            <a:r>
              <a:rPr lang="fr-FR" sz="2800" dirty="0" smtClean="0"/>
              <a:t>qui favorise l'éjection du lait en agissant sur les cellules myoépithéliales. Un  effet secondaire de cette sécrétion d'ocytocine est un renforcement des contractions utérines (les "tranchées") au décours des tétées.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ctr">
              <a:buNone/>
            </a:pPr>
            <a:r>
              <a:rPr lang="fr-FR" sz="3200" b="1" dirty="0" smtClean="0">
                <a:solidFill>
                  <a:srgbClr val="FF0000"/>
                </a:solidFill>
              </a:rPr>
              <a:t>Pour le nouveau-né</a:t>
            </a:r>
          </a:p>
          <a:p>
            <a:pPr fontAlgn="t"/>
            <a:r>
              <a:rPr lang="fr-FR" b="1" dirty="0" smtClean="0"/>
              <a:t>- </a:t>
            </a:r>
            <a:r>
              <a:rPr lang="fr-FR" sz="2900" b="1" dirty="0" smtClean="0"/>
              <a:t>relation mère-enfant</a:t>
            </a:r>
            <a:endParaRPr lang="fr-FR" sz="2900" dirty="0" smtClean="0"/>
          </a:p>
          <a:p>
            <a:pPr fontAlgn="t"/>
            <a:r>
              <a:rPr lang="fr-FR" sz="2900" b="1" dirty="0" smtClean="0"/>
              <a:t>- protection immédiate contre les infections (IGA dans le colostrum)</a:t>
            </a:r>
            <a:endParaRPr lang="fr-FR" sz="2900" dirty="0" smtClean="0"/>
          </a:p>
          <a:p>
            <a:pPr fontAlgn="t"/>
            <a:r>
              <a:rPr lang="fr-FR" sz="2900" b="1" dirty="0" smtClean="0"/>
              <a:t>- augmentation progressive des apports en eau ; graisse ; lactose</a:t>
            </a:r>
            <a:endParaRPr lang="fr-FR" sz="2900" dirty="0" smtClean="0"/>
          </a:p>
          <a:p>
            <a:pPr fontAlgn="t"/>
            <a:r>
              <a:rPr lang="fr-FR" sz="2900" b="1" dirty="0" smtClean="0"/>
              <a:t>- modification de la composition du lait avec la croissance de l’enfant</a:t>
            </a:r>
            <a:endParaRPr lang="fr-FR" sz="2900" dirty="0" smtClean="0"/>
          </a:p>
          <a:p>
            <a:pPr fontAlgn="t"/>
            <a:r>
              <a:rPr lang="fr-FR" sz="2900" b="1" dirty="0" smtClean="0"/>
              <a:t>- meilleur développement neurosensoriel</a:t>
            </a:r>
          </a:p>
          <a:p>
            <a:pPr fontAlgn="ctr">
              <a:buNone/>
            </a:pPr>
            <a:endParaRPr lang="fr-FR" b="1" dirty="0" smtClean="0"/>
          </a:p>
          <a:p>
            <a:pPr fontAlgn="ctr">
              <a:buNone/>
            </a:pPr>
            <a:r>
              <a:rPr lang="fr-FR" sz="3200" b="1" dirty="0" smtClean="0">
                <a:solidFill>
                  <a:srgbClr val="FF0000"/>
                </a:solidFill>
              </a:rPr>
              <a:t>Pour </a:t>
            </a:r>
            <a:r>
              <a:rPr lang="fr-FR" sz="3200" b="1" dirty="0" smtClean="0">
                <a:solidFill>
                  <a:srgbClr val="FF0000"/>
                </a:solidFill>
              </a:rPr>
              <a:t>la mère</a:t>
            </a:r>
          </a:p>
          <a:p>
            <a:pPr fontAlgn="ctr"/>
            <a:endParaRPr lang="fr-FR" b="1" dirty="0" smtClean="0"/>
          </a:p>
          <a:p>
            <a:pPr fontAlgn="t"/>
            <a:r>
              <a:rPr lang="fr-FR" b="1" dirty="0" smtClean="0"/>
              <a:t>- </a:t>
            </a:r>
            <a:r>
              <a:rPr lang="fr-FR" b="1" dirty="0" smtClean="0"/>
              <a:t>amélioration de la rétraction utérine rôle de l’ocytocine secrété par l’hypophyse grâce a la stimulation du mamelon lors de tétée </a:t>
            </a:r>
            <a:endParaRPr lang="fr-FR" dirty="0" smtClean="0"/>
          </a:p>
          <a:p>
            <a:pPr fontAlgn="t"/>
            <a:r>
              <a:rPr lang="fr-FR" b="1" dirty="0" smtClean="0"/>
              <a:t>- ocytocine et prolactine favorise la détente</a:t>
            </a:r>
            <a:endParaRPr lang="fr-FR" dirty="0" smtClean="0"/>
          </a:p>
          <a:p>
            <a:pPr fontAlgn="t"/>
            <a:r>
              <a:rPr lang="fr-FR" b="1" dirty="0" smtClean="0"/>
              <a:t>- diminution du risque de cancer de l’ovaire et du sein</a:t>
            </a:r>
            <a:endParaRPr lang="fr-FR" dirty="0" smtClean="0"/>
          </a:p>
          <a:p>
            <a:pPr fontAlgn="t"/>
            <a:r>
              <a:rPr lang="fr-FR" b="1" dirty="0" smtClean="0"/>
              <a:t>- effet contraceptif (si +de 3 tétées par jour</a:t>
            </a:r>
            <a:endParaRPr lang="fr-FR" dirty="0" smtClean="0"/>
          </a:p>
          <a:p>
            <a:pPr fontAlgn="t"/>
            <a:endParaRPr lang="fr-FR" b="1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2-bénéfices de l’allaitement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Adénome hypophysaire a prolactine</a:t>
            </a:r>
            <a:endParaRPr lang="fr-FR" dirty="0" smtClean="0"/>
          </a:p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 Tumeur mammaire 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 Certaines plastie mammaires</a:t>
            </a:r>
            <a:endParaRPr lang="fr-FR" dirty="0" smtClean="0"/>
          </a:p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 Pathologies psychiatriques ou organiques graves</a:t>
            </a:r>
            <a:endParaRPr lang="fr-FR" dirty="0" smtClean="0"/>
          </a:p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  Certains médicaments : AVK , antithyroïdiens de synthèses , sulfamides, cyclines.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3- contres indications à l’allaitement et inhibition de la lactation :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t"/>
            <a:r>
              <a:rPr lang="fr-FR" b="1" dirty="0" smtClean="0"/>
              <a:t>Inhibition de la lactation</a:t>
            </a:r>
            <a:endParaRPr lang="fr-FR" dirty="0" smtClean="0"/>
          </a:p>
          <a:p>
            <a:pPr fontAlgn="t"/>
            <a:endParaRPr lang="fr-FR" dirty="0" smtClean="0"/>
          </a:p>
          <a:p>
            <a:pPr fontAlgn="t"/>
            <a:r>
              <a:rPr lang="fr-FR" dirty="0" smtClean="0"/>
              <a:t>En l’absence de contre indication (HTA , tabac , trouble psychiatriques ) bromocriptine /Parlodel : Débuté dés le lendemain de l’accouchement ,a doses progressives jusqu'à 2cp / jr </a:t>
            </a:r>
            <a:r>
              <a:rPr lang="fr-FR" dirty="0" err="1" smtClean="0"/>
              <a:t>pdt</a:t>
            </a:r>
            <a:r>
              <a:rPr lang="fr-FR" dirty="0" smtClean="0"/>
              <a:t> 15-21jrs . ou </a:t>
            </a:r>
            <a:r>
              <a:rPr lang="fr-FR" dirty="0" err="1" smtClean="0"/>
              <a:t>dostinex</a:t>
            </a:r>
            <a:r>
              <a:rPr lang="fr-FR" dirty="0" smtClean="0"/>
              <a:t> </a:t>
            </a:r>
            <a:r>
              <a:rPr lang="fr-FR" dirty="0" smtClean="0"/>
              <a:t>: 2cp en une seule prise</a:t>
            </a:r>
            <a:endParaRPr lang="fr-FR" dirty="0" smtClean="0"/>
          </a:p>
          <a:p>
            <a:pPr fontAlgn="t"/>
            <a:r>
              <a:rPr lang="fr-FR" dirty="0" smtClean="0"/>
              <a:t>En cas de CI : restriction hydrique , bandages compressifs des seins , cataplasmes d’anti-</a:t>
            </a:r>
            <a:r>
              <a:rPr lang="fr-FR" dirty="0" err="1" smtClean="0"/>
              <a:t>phlogestine</a:t>
            </a:r>
            <a:r>
              <a:rPr lang="fr-FR" dirty="0" smtClean="0"/>
              <a:t> tièdes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2438" lvl="1" indent="-400050" algn="just" defTabSz="623888">
              <a:spcAft>
                <a:spcPts val="300"/>
              </a:spcAft>
              <a:buFont typeface="+mj-lt"/>
              <a:buAutoNum type="romanUcPeriod"/>
            </a:pPr>
            <a:r>
              <a:rPr lang="fr-FR" sz="2400" dirty="0" smtClean="0">
                <a:latin typeface="Trebuchet MS" pitchFamily="34" charset="0"/>
              </a:rPr>
              <a:t>Suite de couche normale </a:t>
            </a:r>
          </a:p>
          <a:p>
            <a:pPr marL="452438" lvl="1" indent="-400050" algn="just" defTabSz="623888">
              <a:spcAft>
                <a:spcPts val="300"/>
              </a:spcAft>
              <a:buFont typeface="+mj-lt"/>
              <a:buAutoNum type="romanUcPeriod"/>
            </a:pPr>
            <a:endParaRPr lang="fr-FR" sz="2400" dirty="0" smtClean="0">
              <a:latin typeface="Trebuchet MS" pitchFamily="34" charset="0"/>
            </a:endParaRPr>
          </a:p>
          <a:p>
            <a:pPr marL="452438" lvl="1" indent="-400050" algn="just" defTabSz="623888">
              <a:spcAft>
                <a:spcPts val="300"/>
              </a:spcAft>
              <a:buFont typeface="+mj-lt"/>
              <a:buAutoNum type="romanUcPeriod"/>
            </a:pPr>
            <a:r>
              <a:rPr lang="fr-FR" sz="2400" dirty="0" smtClean="0">
                <a:latin typeface="Trebuchet MS" pitchFamily="34" charset="0"/>
              </a:rPr>
              <a:t>Allaitement et complications</a:t>
            </a:r>
          </a:p>
          <a:p>
            <a:pPr marL="452438" lvl="1" indent="-400050" algn="just" defTabSz="623888">
              <a:spcAft>
                <a:spcPts val="300"/>
              </a:spcAft>
              <a:buFont typeface="+mj-lt"/>
              <a:buAutoNum type="romanUcPeriod"/>
            </a:pPr>
            <a:endParaRPr lang="fr-FR" sz="2400" dirty="0" smtClean="0">
              <a:latin typeface="Trebuchet MS" pitchFamily="34" charset="0"/>
            </a:endParaRPr>
          </a:p>
          <a:p>
            <a:pPr marL="452438" lvl="1" indent="-400050" algn="just" defTabSz="623888">
              <a:spcAft>
                <a:spcPts val="300"/>
              </a:spcAft>
              <a:buFont typeface="+mj-lt"/>
              <a:buAutoNum type="romanUcPeriod"/>
            </a:pPr>
            <a:r>
              <a:rPr lang="fr-FR" sz="2400" dirty="0" smtClean="0">
                <a:latin typeface="Trebuchet MS" pitchFamily="34" charset="0"/>
              </a:rPr>
              <a:t>Suite de couche pathologique (pathologie maternelle dans 40 jours )</a:t>
            </a:r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du cours 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ctr">
              <a:buNone/>
            </a:pPr>
            <a:r>
              <a:rPr lang="fr-FR" sz="3100" b="1" dirty="0" smtClean="0">
                <a:solidFill>
                  <a:srgbClr val="FF0000"/>
                </a:solidFill>
              </a:rPr>
              <a:t>Engorgement  </a:t>
            </a:r>
            <a:r>
              <a:rPr lang="fr-FR" sz="3100" b="1" dirty="0" smtClean="0">
                <a:solidFill>
                  <a:srgbClr val="FF0000"/>
                </a:solidFill>
              </a:rPr>
              <a:t>mammaire</a:t>
            </a:r>
          </a:p>
          <a:p>
            <a:pPr fontAlgn="t"/>
            <a:r>
              <a:rPr lang="fr-FR" b="1" dirty="0" smtClean="0"/>
              <a:t>-J2-J3 lors de la montée laiteuse seins durs, tendus et douloureux</a:t>
            </a:r>
            <a:endParaRPr lang="fr-FR" dirty="0" smtClean="0"/>
          </a:p>
          <a:p>
            <a:pPr fontAlgn="t"/>
            <a:endParaRPr lang="fr-FR" b="1" dirty="0" smtClean="0"/>
          </a:p>
          <a:p>
            <a:pPr fontAlgn="t"/>
            <a:r>
              <a:rPr lang="fr-FR" b="1" dirty="0" smtClean="0"/>
              <a:t>-CAT : décongestion par massage et vidange sous douche tiède, cataplasme d’</a:t>
            </a:r>
            <a:r>
              <a:rPr lang="fr-FR" b="1" dirty="0" err="1" smtClean="0"/>
              <a:t>Antiphlogistine</a:t>
            </a:r>
            <a:r>
              <a:rPr lang="fr-FR" b="1" dirty="0" smtClean="0"/>
              <a:t>*, voire </a:t>
            </a:r>
            <a:r>
              <a:rPr lang="fr-FR" b="1" dirty="0" err="1" smtClean="0"/>
              <a:t>Syntocinon</a:t>
            </a:r>
            <a:r>
              <a:rPr lang="fr-FR" b="1" dirty="0" smtClean="0"/>
              <a:t> .rassurer  la  femme.  L'engorgement régresse en 24 à 48 heures. </a:t>
            </a:r>
            <a:endParaRPr lang="fr-FR" dirty="0" smtClean="0"/>
          </a:p>
          <a:p>
            <a:pPr fontAlgn="ctr">
              <a:buNone/>
            </a:pPr>
            <a:r>
              <a:rPr lang="fr-FR" sz="3100" b="1" dirty="0" smtClean="0">
                <a:solidFill>
                  <a:srgbClr val="FF0000"/>
                </a:solidFill>
              </a:rPr>
              <a:t>Crevasses</a:t>
            </a:r>
            <a:endParaRPr lang="fr-FR" sz="3100" dirty="0" smtClean="0">
              <a:solidFill>
                <a:srgbClr val="FF0000"/>
              </a:solidFill>
            </a:endParaRPr>
          </a:p>
          <a:p>
            <a:pPr fontAlgn="t"/>
            <a:r>
              <a:rPr lang="fr-FR" b="1" dirty="0" smtClean="0"/>
              <a:t>-  Fissuration </a:t>
            </a:r>
            <a:r>
              <a:rPr lang="fr-FR" b="1" dirty="0" err="1" smtClean="0"/>
              <a:t>mamelonnaire</a:t>
            </a:r>
            <a:r>
              <a:rPr lang="fr-FR" b="1" dirty="0" smtClean="0"/>
              <a:t> douloureuse lors des tétées ,une anomalie du mamelon( trop court , ombiliqué ) ,une mauvaise hygiène</a:t>
            </a:r>
            <a:endParaRPr lang="fr-FR" dirty="0" smtClean="0"/>
          </a:p>
          <a:p>
            <a:pPr fontAlgn="t"/>
            <a:r>
              <a:rPr lang="fr-FR" b="1" dirty="0" smtClean="0"/>
              <a:t>-  CAT : tétée courte, séchage du mamelon renforcement des précautions d’hygiène, tétine artificielles, pommade a base de vit A et 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>
                <a:solidFill>
                  <a:srgbClr val="00B0F0"/>
                </a:solidFill>
              </a:rPr>
              <a:t>4- complications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3000" b="1" dirty="0" smtClean="0">
                <a:solidFill>
                  <a:srgbClr val="FF0000"/>
                </a:solidFill>
              </a:rPr>
              <a:t>Lymphangite </a:t>
            </a:r>
            <a:endParaRPr lang="fr-FR" sz="3000" dirty="0" smtClean="0">
              <a:solidFill>
                <a:srgbClr val="FF0000"/>
              </a:solidFill>
            </a:endParaRPr>
          </a:p>
          <a:p>
            <a:r>
              <a:rPr lang="fr-FR" sz="2800" b="1" dirty="0" smtClean="0">
                <a:solidFill>
                  <a:schemeClr val="dk1"/>
                </a:solidFill>
              </a:rPr>
              <a:t>-  </a:t>
            </a:r>
            <a:r>
              <a:rPr lang="fr-FR" sz="2800" b="1" dirty="0" smtClean="0">
                <a:solidFill>
                  <a:schemeClr val="dk1"/>
                </a:solidFill>
              </a:rPr>
              <a:t>f° a 40°c ,frisson, dlr locale permanente, zone rouge linéaire partant de l’aréole ,chaude et </a:t>
            </a:r>
            <a:r>
              <a:rPr lang="fr-FR" sz="2800" b="1" dirty="0" err="1" smtClean="0">
                <a:solidFill>
                  <a:schemeClr val="dk1"/>
                </a:solidFill>
              </a:rPr>
              <a:t>dlreuse</a:t>
            </a:r>
            <a:r>
              <a:rPr lang="fr-FR" sz="2800" b="1" dirty="0" smtClean="0">
                <a:solidFill>
                  <a:schemeClr val="dk1"/>
                </a:solidFill>
              </a:rPr>
              <a:t> sans autre lésion palpable en profondeur, pas d’ADP axillaire</a:t>
            </a:r>
            <a:endParaRPr lang="fr-FR" sz="2800" dirty="0" smtClean="0">
              <a:solidFill>
                <a:schemeClr val="dk1"/>
              </a:solidFill>
            </a:endParaRPr>
          </a:p>
          <a:p>
            <a:r>
              <a:rPr lang="fr-FR" sz="2800" b="1" dirty="0" smtClean="0">
                <a:solidFill>
                  <a:schemeClr val="dk1"/>
                </a:solidFill>
              </a:rPr>
              <a:t>-  Le lait n’est pas infecté+++ .test de </a:t>
            </a:r>
            <a:r>
              <a:rPr lang="fr-FR" sz="2800" b="1" dirty="0" err="1" smtClean="0">
                <a:solidFill>
                  <a:schemeClr val="dk1"/>
                </a:solidFill>
              </a:rPr>
              <a:t>budin</a:t>
            </a:r>
            <a:r>
              <a:rPr lang="fr-FR" sz="2800" b="1" dirty="0" smtClean="0">
                <a:solidFill>
                  <a:schemeClr val="dk1"/>
                </a:solidFill>
              </a:rPr>
              <a:t> négatif</a:t>
            </a:r>
            <a:endParaRPr lang="fr-FR" sz="2800" dirty="0" smtClean="0">
              <a:solidFill>
                <a:schemeClr val="dk1"/>
              </a:solidFill>
            </a:endParaRPr>
          </a:p>
          <a:p>
            <a:endParaRPr lang="fr-FR" sz="2800" b="1" dirty="0" smtClean="0">
              <a:solidFill>
                <a:srgbClr val="FF0000"/>
              </a:solidFill>
            </a:endParaRPr>
          </a:p>
          <a:p>
            <a:r>
              <a:rPr lang="fr-FR" sz="2800" b="1" dirty="0" smtClean="0">
                <a:solidFill>
                  <a:srgbClr val="FF0000"/>
                </a:solidFill>
              </a:rPr>
              <a:t>- CAT</a:t>
            </a:r>
            <a:r>
              <a:rPr lang="fr-FR" sz="2800" b="1" dirty="0" smtClean="0">
                <a:solidFill>
                  <a:schemeClr val="dk1"/>
                </a:solidFill>
              </a:rPr>
              <a:t> : Aspirine ou anti-inflammatoires ,antiseptique locaux, hygiène locale rigoureuse</a:t>
            </a:r>
          </a:p>
          <a:p>
            <a:r>
              <a:rPr lang="fr-FR" sz="2800" b="1" dirty="0" smtClean="0">
                <a:solidFill>
                  <a:schemeClr val="dk1"/>
                </a:solidFill>
              </a:rPr>
              <a:t> Guérison rapide en 24-48h</a:t>
            </a:r>
            <a:endParaRPr lang="fr-FR" sz="2800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ctr">
              <a:buNone/>
            </a:pPr>
            <a:r>
              <a:rPr lang="fr-FR" sz="3400" b="1" dirty="0" smtClean="0">
                <a:solidFill>
                  <a:srgbClr val="FF0000"/>
                </a:solidFill>
              </a:rPr>
              <a:t>Mastite </a:t>
            </a:r>
          </a:p>
          <a:p>
            <a:pPr fontAlgn="t"/>
            <a:r>
              <a:rPr lang="fr-FR" b="1" dirty="0" smtClean="0"/>
              <a:t>Infection a staphylocoque : 2 phases</a:t>
            </a:r>
          </a:p>
          <a:p>
            <a:pPr fontAlgn="t">
              <a:buNone/>
            </a:pPr>
            <a:r>
              <a:rPr lang="fr-FR" sz="2900" b="1" dirty="0" smtClean="0"/>
              <a:t>1- </a:t>
            </a:r>
            <a:r>
              <a:rPr lang="fr-FR" sz="2900" b="1" dirty="0" err="1" smtClean="0"/>
              <a:t>galactophorite</a:t>
            </a:r>
            <a:r>
              <a:rPr lang="fr-FR" sz="2900" b="1" dirty="0" smtClean="0"/>
              <a:t> aigue : </a:t>
            </a:r>
            <a:r>
              <a:rPr lang="fr-FR" b="1" dirty="0" smtClean="0"/>
              <a:t>f</a:t>
            </a:r>
            <a:r>
              <a:rPr lang="fr-FR" b="1" dirty="0" smtClean="0"/>
              <a:t>°,sein douloureux et tendu,  lait souillé de pus :   test de </a:t>
            </a:r>
            <a:r>
              <a:rPr lang="fr-FR" b="1" dirty="0" err="1" smtClean="0"/>
              <a:t>budin</a:t>
            </a:r>
            <a:r>
              <a:rPr lang="fr-FR" b="1" dirty="0" smtClean="0"/>
              <a:t> + ( le lait recueilli sur une compresse laisse une auréole jaune signant la présence de pus dans les galactophores )</a:t>
            </a:r>
          </a:p>
          <a:p>
            <a:pPr fontAlgn="t"/>
            <a:r>
              <a:rPr lang="fr-FR" b="1" dirty="0" smtClean="0"/>
              <a:t>- CAT : antibiothérapie </a:t>
            </a:r>
            <a:r>
              <a:rPr lang="fr-FR" b="1" dirty="0" err="1" smtClean="0"/>
              <a:t>Bristopen</a:t>
            </a:r>
            <a:endParaRPr lang="fr-FR" b="1" dirty="0" smtClean="0"/>
          </a:p>
          <a:p>
            <a:pPr fontAlgn="t"/>
            <a:r>
              <a:rPr lang="fr-FR" b="1" dirty="0" smtClean="0"/>
              <a:t>   Arrêt de l’allaitement, tire lait, soins locaux</a:t>
            </a:r>
          </a:p>
          <a:p>
            <a:pPr fontAlgn="t">
              <a:buNone/>
            </a:pPr>
            <a:r>
              <a:rPr lang="fr-FR" sz="2900" b="1" dirty="0" smtClean="0"/>
              <a:t>2- abcès du sein :</a:t>
            </a:r>
          </a:p>
          <a:p>
            <a:pPr fontAlgn="t"/>
            <a:r>
              <a:rPr lang="fr-FR" b="1" dirty="0" smtClean="0"/>
              <a:t>    -</a:t>
            </a:r>
            <a:r>
              <a:rPr lang="fr-FR" b="1" u="sng" dirty="0" smtClean="0"/>
              <a:t>Non collecté: </a:t>
            </a:r>
            <a:r>
              <a:rPr lang="fr-FR" b="1" dirty="0" smtClean="0"/>
              <a:t>f° a 40 </a:t>
            </a:r>
            <a:r>
              <a:rPr lang="fr-FR" b="1" dirty="0" err="1" smtClean="0"/>
              <a:t>alteraion</a:t>
            </a:r>
            <a:r>
              <a:rPr lang="fr-FR" b="1" dirty="0" smtClean="0"/>
              <a:t> de l’état général ,  augmentation de la douleur locale, peau normale masse profonde a la palpation, mal limitée très douloureuse avec ADP</a:t>
            </a:r>
          </a:p>
          <a:p>
            <a:pPr fontAlgn="t"/>
            <a:r>
              <a:rPr lang="fr-FR" b="1" dirty="0" smtClean="0"/>
              <a:t>  - </a:t>
            </a:r>
            <a:r>
              <a:rPr lang="fr-FR" b="1" u="sng" dirty="0" smtClean="0"/>
              <a:t>collecté :</a:t>
            </a:r>
            <a:r>
              <a:rPr lang="fr-FR" b="1" dirty="0" smtClean="0"/>
              <a:t>fièvre oscillante douleur pulsatile et  </a:t>
            </a:r>
            <a:r>
              <a:rPr lang="fr-FR" b="1" dirty="0" err="1" smtClean="0"/>
              <a:t>insomniantes</a:t>
            </a:r>
            <a:r>
              <a:rPr lang="fr-FR" b="1" dirty="0" smtClean="0"/>
              <a:t>  masse fluctuante  a la palpation, sein inflammatoire</a:t>
            </a:r>
          </a:p>
          <a:p>
            <a:pPr fontAlgn="t"/>
            <a:r>
              <a:rPr lang="fr-FR" b="1" dirty="0" smtClean="0"/>
              <a:t>-CAT : </a:t>
            </a:r>
            <a:r>
              <a:rPr lang="fr-FR" b="1" dirty="0" err="1" smtClean="0"/>
              <a:t>trt</a:t>
            </a:r>
            <a:r>
              <a:rPr lang="fr-FR" b="1" dirty="0" smtClean="0"/>
              <a:t> chirurgical drainage arrêt de l’allaitement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V="1">
            <a:off x="457200" y="6007291"/>
            <a:ext cx="8229600" cy="85070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2928934"/>
            <a:ext cx="8229600" cy="846158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III.SDC  PATHOLOGIQUES PATHOLOGIE MATERNELLE DANS LES 40 JOURS</a:t>
            </a:r>
            <a:r>
              <a:rPr lang="fr-FR" sz="4400" dirty="0" smtClean="0"/>
              <a:t/>
            </a:r>
            <a:br>
              <a:rPr lang="fr-FR" sz="4400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Hémorragiques</a:t>
            </a:r>
            <a:endParaRPr lang="fr-FR" dirty="0" smtClean="0"/>
          </a:p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Infectieuses </a:t>
            </a:r>
            <a:endParaRPr lang="fr-FR" dirty="0" smtClean="0"/>
          </a:p>
          <a:p>
            <a:pPr lvl="0"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err="1" smtClean="0"/>
              <a:t>Thrombo-emboliques</a:t>
            </a:r>
            <a:r>
              <a:rPr lang="fr-FR" b="1" dirty="0" smtClean="0"/>
              <a:t> </a:t>
            </a:r>
            <a:endParaRPr lang="fr-FR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fr-FR" b="1" dirty="0" smtClean="0"/>
              <a:t>Troubles psychiques du post-partum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 fontScale="90000"/>
          </a:bodyPr>
          <a:lstStyle/>
          <a:p>
            <a:pPr lvl="0"/>
            <a:r>
              <a:rPr lang="fr-FR" dirty="0" smtClean="0">
                <a:solidFill>
                  <a:srgbClr val="00B0F0"/>
                </a:solidFill>
              </a:rPr>
              <a:t>LES PRINCIPALES COMPLICATIONS  MAT DANS LES SDC</a:t>
            </a:r>
            <a:br>
              <a:rPr lang="fr-FR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Dans les 24 premières heures :</a:t>
            </a:r>
          </a:p>
          <a:p>
            <a:endParaRPr lang="fr-FR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     Rétention placentaire ou de membranes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     Atonie utérine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     Troubles de la coagulation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     Traumatismes lors de l’accouchement</a:t>
            </a:r>
          </a:p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Après 24 h :endométrite +++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A- Hémorragiques</a:t>
            </a:r>
            <a:br>
              <a:rPr lang="fr-FR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Facteurs de risques :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b="1" dirty="0" smtClean="0"/>
              <a:t>       </a:t>
            </a:r>
            <a:r>
              <a:rPr lang="fr-FR" b="1" dirty="0" smtClean="0"/>
              <a:t>Rupture de la poche des eaux &gt;24h</a:t>
            </a:r>
          </a:p>
          <a:p>
            <a:pPr indent="542925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1" dirty="0" smtClean="0"/>
              <a:t>Travail &gt; 6h</a:t>
            </a:r>
          </a:p>
          <a:p>
            <a:pPr indent="542925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1" dirty="0" smtClean="0"/>
              <a:t>Fièvre en cours de grossesse</a:t>
            </a:r>
          </a:p>
          <a:p>
            <a:pPr indent="542925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1" dirty="0" smtClean="0"/>
              <a:t>Manœuvre instrumentale ( forceps, révision utérine… ) </a:t>
            </a:r>
            <a:endParaRPr lang="fr-FR" b="1" dirty="0" smtClean="0"/>
          </a:p>
          <a:p>
            <a:pPr indent="542925">
              <a:lnSpc>
                <a:spcPct val="150000"/>
              </a:lnSpc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Germes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impliqués:    </a:t>
            </a:r>
            <a:r>
              <a:rPr lang="fr-FR" b="1" dirty="0" smtClean="0"/>
              <a:t>BGN, CG positif, anaérobies</a:t>
            </a:r>
          </a:p>
          <a:p>
            <a:pPr indent="542925">
              <a:lnSpc>
                <a:spcPct val="150000"/>
              </a:lnSpc>
              <a:buFont typeface="Wingdings" pitchFamily="2" charset="2"/>
              <a:buChar char="Ø"/>
            </a:pPr>
            <a:endParaRPr lang="fr-FR" b="1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B- INFECTIEUSE:</a:t>
            </a:r>
            <a:br>
              <a:rPr lang="fr-FR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t"/>
            <a:r>
              <a:rPr lang="fr-FR" b="1" dirty="0" smtClean="0"/>
              <a:t>C’est </a:t>
            </a:r>
            <a:r>
              <a:rPr lang="fr-FR" b="1" dirty="0" smtClean="0"/>
              <a:t>une infection de la cavité utérine </a:t>
            </a:r>
            <a:endParaRPr lang="fr-FR" dirty="0" smtClean="0"/>
          </a:p>
          <a:p>
            <a:pPr fontAlgn="t"/>
            <a:r>
              <a:rPr lang="fr-FR" b="1" dirty="0" smtClean="0"/>
              <a:t>Fièvre, douleur pelvienne, lochies louches malodorantes</a:t>
            </a:r>
            <a:endParaRPr lang="fr-FR" dirty="0" smtClean="0"/>
          </a:p>
          <a:p>
            <a:pPr fontAlgn="t"/>
            <a:r>
              <a:rPr lang="fr-FR" b="1" dirty="0" smtClean="0"/>
              <a:t>Utérus gros , mou et sensible , douleurs vives au TV</a:t>
            </a:r>
            <a:endParaRPr lang="fr-FR" dirty="0" smtClean="0"/>
          </a:p>
          <a:p>
            <a:pPr fontAlgn="t">
              <a:buNone/>
            </a:pPr>
            <a:r>
              <a:rPr lang="fr-FR" b="1" dirty="0" smtClean="0"/>
              <a:t>CAT: prélèvement ( lochies et </a:t>
            </a:r>
            <a:r>
              <a:rPr lang="fr-FR" b="1" dirty="0" err="1" smtClean="0"/>
              <a:t>endocol</a:t>
            </a:r>
            <a:r>
              <a:rPr lang="fr-FR" b="1" dirty="0" smtClean="0"/>
              <a:t> ) puis antibiotique ( </a:t>
            </a:r>
            <a:r>
              <a:rPr lang="fr-FR" b="1" dirty="0" err="1" smtClean="0"/>
              <a:t>amoxicilline</a:t>
            </a:r>
            <a:r>
              <a:rPr lang="fr-FR" b="1" dirty="0" smtClean="0"/>
              <a:t>    + </a:t>
            </a:r>
            <a:r>
              <a:rPr lang="fr-FR" b="1" dirty="0" err="1" smtClean="0"/>
              <a:t>flagyl</a:t>
            </a:r>
            <a:r>
              <a:rPr lang="fr-FR" b="1" dirty="0" smtClean="0"/>
              <a:t> )</a:t>
            </a:r>
            <a:endParaRPr lang="fr-FR" dirty="0" smtClean="0"/>
          </a:p>
          <a:p>
            <a:pPr fontAlgn="t"/>
            <a:r>
              <a:rPr lang="fr-FR" b="1" dirty="0" smtClean="0"/>
              <a:t>ocytocine</a:t>
            </a:r>
            <a:endParaRPr lang="fr-FR" dirty="0" smtClean="0"/>
          </a:p>
          <a:p>
            <a:pPr fontAlgn="t"/>
            <a:r>
              <a:rPr lang="fr-FR" b="1" dirty="0" smtClean="0"/>
              <a:t>L’endométrite se prévient grâce à une bonne hygiène </a:t>
            </a:r>
            <a:r>
              <a:rPr lang="fr-FR" b="1" dirty="0" err="1" smtClean="0"/>
              <a:t>pdt</a:t>
            </a:r>
            <a:r>
              <a:rPr lang="fr-FR" b="1" dirty="0" smtClean="0"/>
              <a:t>  l’accouchement et les SDC immédiates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Endométrite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ctr"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Abcès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pelviens</a:t>
            </a:r>
          </a:p>
          <a:p>
            <a:pPr fontAlgn="ctr"/>
            <a:r>
              <a:rPr lang="fr-FR" b="1" dirty="0" smtClean="0"/>
              <a:t>Ils sont secondaires à l’endométrite</a:t>
            </a:r>
            <a:endParaRPr lang="fr-FR" dirty="0" smtClean="0"/>
          </a:p>
          <a:p>
            <a:pPr fontAlgn="ctr"/>
            <a:r>
              <a:rPr lang="fr-FR" b="1" dirty="0" smtClean="0"/>
              <a:t>Signes abdominaux: météorisme, troubles du transit</a:t>
            </a:r>
            <a:endParaRPr lang="fr-FR" dirty="0" smtClean="0"/>
          </a:p>
          <a:p>
            <a:pPr fontAlgn="ctr"/>
            <a:r>
              <a:rPr lang="fr-FR" b="1" dirty="0" smtClean="0"/>
              <a:t>Masses </a:t>
            </a:r>
            <a:r>
              <a:rPr lang="fr-FR" b="1" dirty="0" err="1" smtClean="0"/>
              <a:t>latéro</a:t>
            </a:r>
            <a:r>
              <a:rPr lang="fr-FR" b="1" dirty="0" smtClean="0"/>
              <a:t>-utérines, douleurs au TV</a:t>
            </a:r>
            <a:endParaRPr lang="fr-FR" dirty="0" smtClean="0"/>
          </a:p>
          <a:p>
            <a:pPr fontAlgn="base"/>
            <a:endParaRPr lang="fr-FR" b="1" dirty="0" smtClean="0"/>
          </a:p>
          <a:p>
            <a:pPr fontAlgn="ctr"/>
            <a:r>
              <a:rPr lang="fr-FR" b="1" dirty="0" smtClean="0"/>
              <a:t>CAT: ATB et TRT chirurgical</a:t>
            </a:r>
          </a:p>
          <a:p>
            <a:pPr fontAlgn="ctr">
              <a:buNone/>
            </a:pPr>
            <a:r>
              <a:rPr lang="fr-FR" b="1" dirty="0" err="1" smtClean="0">
                <a:solidFill>
                  <a:schemeClr val="bg2">
                    <a:lumMod val="25000"/>
                  </a:schemeClr>
                </a:solidFill>
              </a:rPr>
              <a:t>Pelvi-péritonite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fontAlgn="ctr"/>
            <a:r>
              <a:rPr lang="fr-FR" b="1" dirty="0" smtClean="0"/>
              <a:t>AEG, défense abdominale</a:t>
            </a:r>
            <a:endParaRPr lang="fr-FR" dirty="0" smtClean="0"/>
          </a:p>
          <a:p>
            <a:pPr fontAlgn="ctr"/>
            <a:r>
              <a:rPr lang="fr-FR" b="1" dirty="0" smtClean="0"/>
              <a:t>CAT: (urgence) TRT </a:t>
            </a:r>
            <a:r>
              <a:rPr lang="fr-FR" b="1" dirty="0" err="1" smtClean="0"/>
              <a:t>churugical</a:t>
            </a:r>
            <a:endParaRPr lang="fr-FR" b="1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ctr"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Facteurs de risque</a:t>
            </a:r>
          </a:p>
          <a:p>
            <a:pPr fontAlgn="ctr"/>
            <a:r>
              <a:rPr lang="fr-FR" b="1" dirty="0" smtClean="0"/>
              <a:t>- femme âgée &gt; 35 ans</a:t>
            </a:r>
          </a:p>
          <a:p>
            <a:pPr fontAlgn="ctr"/>
            <a:r>
              <a:rPr lang="fr-FR" b="1" dirty="0" smtClean="0"/>
              <a:t>- ATCD thromboembolique</a:t>
            </a:r>
          </a:p>
          <a:p>
            <a:pPr fontAlgn="ctr"/>
            <a:r>
              <a:rPr lang="fr-FR" b="1" dirty="0" smtClean="0"/>
              <a:t>- Alitement prolongé</a:t>
            </a:r>
          </a:p>
          <a:p>
            <a:pPr fontAlgn="ctr"/>
            <a:r>
              <a:rPr lang="fr-FR" b="1" dirty="0" smtClean="0"/>
              <a:t>- Césarienne</a:t>
            </a:r>
          </a:p>
          <a:p>
            <a:pPr fontAlgn="ctr"/>
            <a:r>
              <a:rPr lang="fr-FR" b="1" dirty="0" smtClean="0"/>
              <a:t>- Hémorragie de post </a:t>
            </a:r>
            <a:r>
              <a:rPr lang="fr-FR" b="1" dirty="0" err="1" smtClean="0"/>
              <a:t>partum</a:t>
            </a:r>
            <a:endParaRPr lang="fr-FR" b="1" dirty="0" smtClean="0"/>
          </a:p>
          <a:p>
            <a:pPr fontAlgn="ctr"/>
            <a:r>
              <a:rPr lang="fr-FR" b="1" dirty="0" smtClean="0"/>
              <a:t>- Infection post </a:t>
            </a:r>
            <a:r>
              <a:rPr lang="fr-FR" b="1" dirty="0" err="1" smtClean="0"/>
              <a:t>partum</a:t>
            </a:r>
            <a:endParaRPr lang="fr-FR" b="1" dirty="0" smtClean="0"/>
          </a:p>
          <a:p>
            <a:pPr fontAlgn="ctr"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Phlébite/embolie pulmonaire</a:t>
            </a: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pPr fontAlgn="ctr"/>
            <a:r>
              <a:rPr lang="fr-FR" b="1" dirty="0" smtClean="0"/>
              <a:t>- Douleur mollet, signe de Homans+ : Douleur provoquée du mollet à la </a:t>
            </a:r>
            <a:r>
              <a:rPr lang="fr-FR" b="1" dirty="0" err="1" smtClean="0"/>
              <a:t>dorsiflexion</a:t>
            </a:r>
            <a:r>
              <a:rPr lang="fr-FR" b="1" dirty="0" smtClean="0"/>
              <a:t> du pied, fébricule</a:t>
            </a:r>
            <a:endParaRPr lang="fr-FR" dirty="0" smtClean="0"/>
          </a:p>
          <a:p>
            <a:pPr fontAlgn="ctr"/>
            <a:r>
              <a:rPr lang="fr-FR" b="1" dirty="0" smtClean="0"/>
              <a:t>- Tachycardie, dlr thoracique, fièvre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dirty="0" smtClean="0">
                <a:solidFill>
                  <a:srgbClr val="00B0F0"/>
                </a:solidFill>
              </a:rPr>
              <a:t>C- Thromboses :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00B0F0"/>
                </a:solidFill>
              </a:rPr>
              <a:t/>
            </a:r>
            <a:br>
              <a:rPr lang="fr-FR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264972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928802"/>
            <a:ext cx="8229600" cy="1214446"/>
          </a:xfrm>
        </p:spPr>
        <p:txBody>
          <a:bodyPr>
            <a:noAutofit/>
          </a:bodyPr>
          <a:lstStyle/>
          <a:p>
            <a:pPr marL="857250" lvl="1" indent="-857250" algn="l" rtl="0">
              <a:spcBef>
                <a:spcPct val="0"/>
              </a:spcBef>
              <a:buFont typeface="+mj-lt"/>
              <a:buAutoNum type="romanUcPeriod"/>
            </a:pP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Suite de couche normale </a:t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</a:br>
            <a:endParaRPr lang="fr-F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Thrombophlébite pelvienne</a:t>
            </a:r>
          </a:p>
          <a:p>
            <a:pPr fontAlgn="ctr"/>
            <a:r>
              <a:rPr lang="fr-FR" b="1" dirty="0" smtClean="0"/>
              <a:t>- Fièvre, dlr abdominale</a:t>
            </a:r>
          </a:p>
          <a:p>
            <a:pPr fontAlgn="ctr"/>
            <a:r>
              <a:rPr lang="fr-FR" b="1" dirty="0" smtClean="0"/>
              <a:t>- Signe généraux marqués </a:t>
            </a:r>
          </a:p>
          <a:p>
            <a:pPr fontAlgn="ctr"/>
            <a:r>
              <a:rPr lang="fr-FR" b="1" dirty="0" smtClean="0"/>
              <a:t>- Recherche de phlébite de </a:t>
            </a:r>
            <a:r>
              <a:rPr lang="fr-FR" b="1" dirty="0" err="1" smtClean="0"/>
              <a:t>mbr</a:t>
            </a:r>
            <a:r>
              <a:rPr lang="fr-FR" b="1" dirty="0" smtClean="0"/>
              <a:t> </a:t>
            </a:r>
            <a:r>
              <a:rPr lang="fr-FR" b="1" dirty="0" err="1" smtClean="0"/>
              <a:t>inf</a:t>
            </a:r>
            <a:endParaRPr lang="fr-FR" b="1" dirty="0" smtClean="0"/>
          </a:p>
          <a:p>
            <a:pPr fontAlgn="ctr"/>
            <a:r>
              <a:rPr lang="fr-FR" b="1" dirty="0" smtClean="0"/>
              <a:t>- TV : cordon induré douloureux</a:t>
            </a:r>
          </a:p>
          <a:p>
            <a:pPr fontAlgn="ctr"/>
            <a:r>
              <a:rPr lang="fr-FR" b="1" dirty="0" smtClean="0"/>
              <a:t>Dlr dans les culs de sac, endométrite</a:t>
            </a:r>
          </a:p>
          <a:p>
            <a:pPr fontAlgn="ctr"/>
            <a:r>
              <a:rPr lang="fr-FR" b="1" dirty="0" smtClean="0"/>
              <a:t>- Scanner pelvien avec injection de produit de </a:t>
            </a:r>
            <a:r>
              <a:rPr lang="fr-FR" b="1" dirty="0" err="1" smtClean="0"/>
              <a:t>contast</a:t>
            </a:r>
            <a:endParaRPr lang="fr-FR" b="1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180975"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Prévention+++</a:t>
            </a: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indent="180975">
              <a:buFont typeface="Arial" pitchFamily="34" charset="0"/>
              <a:buChar char="•"/>
            </a:pPr>
            <a:r>
              <a:rPr lang="fr-FR" sz="2800" b="1" dirty="0" smtClean="0"/>
              <a:t>Port de bas de contention</a:t>
            </a:r>
          </a:p>
          <a:p>
            <a:pPr lvl="0" indent="180975">
              <a:buFont typeface="Arial" pitchFamily="34" charset="0"/>
              <a:buChar char="•"/>
            </a:pPr>
            <a:r>
              <a:rPr lang="fr-FR" sz="2800" b="1" dirty="0" smtClean="0"/>
              <a:t>Lever et mobilisation précoce</a:t>
            </a:r>
          </a:p>
          <a:p>
            <a:pPr lvl="0" indent="180975">
              <a:buFont typeface="Arial" pitchFamily="34" charset="0"/>
              <a:buChar char="•"/>
            </a:pPr>
            <a:r>
              <a:rPr lang="fr-FR" sz="2800" b="1" dirty="0" smtClean="0"/>
              <a:t>Examen biquotidien des mollets</a:t>
            </a:r>
          </a:p>
          <a:p>
            <a:pPr lvl="0" indent="180975">
              <a:buFont typeface="Arial" pitchFamily="34" charset="0"/>
              <a:buChar char="•"/>
            </a:pPr>
            <a:r>
              <a:rPr lang="fr-FR" sz="2800" b="1" dirty="0" smtClean="0"/>
              <a:t>Anticoagulant a dose préventive chez les femmes présentent des facteurs de risques  </a:t>
            </a:r>
            <a:r>
              <a:rPr lang="fr-FR" sz="2800" b="1" dirty="0" smtClean="0">
                <a:solidFill>
                  <a:schemeClr val="bg2">
                    <a:lumMod val="25000"/>
                  </a:schemeClr>
                </a:solidFill>
              </a:rPr>
              <a:t>TRT </a:t>
            </a:r>
            <a:r>
              <a:rPr lang="fr-FR" sz="2800" b="1" dirty="0" smtClean="0">
                <a:solidFill>
                  <a:schemeClr val="bg2">
                    <a:lumMod val="25000"/>
                  </a:schemeClr>
                </a:solidFill>
              </a:rPr>
              <a:t>de phlébite : </a:t>
            </a:r>
            <a:r>
              <a:rPr lang="fr-FR" sz="2800" b="1" dirty="0" smtClean="0"/>
              <a:t>HBPM a dose curative puis relais par AVK(sauf si allaitement)</a:t>
            </a:r>
            <a:r>
              <a:rPr lang="fr-FR" sz="2800" dirty="0" smtClean="0">
                <a:latin typeface="Comic Sans MS" pitchFamily="66" charset="0"/>
              </a:rPr>
              <a:t> AVK CI si allaitement maternel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b="1" dirty="0" smtClean="0">
                <a:solidFill>
                  <a:srgbClr val="00B0F0"/>
                </a:solidFill>
              </a:rPr>
              <a:t>D- Autres :</a:t>
            </a:r>
            <a:endParaRPr lang="fr-FR" dirty="0" smtClean="0">
              <a:solidFill>
                <a:srgbClr val="00B0F0"/>
              </a:solidFill>
            </a:endParaRPr>
          </a:p>
          <a:p>
            <a:pPr marL="180975" indent="90488">
              <a:buFont typeface="Arial" pitchFamily="34" charset="0"/>
              <a:buChar char="•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Hémorroïdes :</a:t>
            </a:r>
            <a:r>
              <a:rPr lang="fr-FR" b="1" dirty="0" smtClean="0">
                <a:solidFill>
                  <a:srgbClr val="FFFF00"/>
                </a:solidFill>
              </a:rPr>
              <a:t> </a:t>
            </a:r>
            <a:r>
              <a:rPr lang="fr-FR" b="1" dirty="0" smtClean="0"/>
              <a:t>fréquente </a:t>
            </a:r>
            <a:r>
              <a:rPr lang="fr-FR" b="1" dirty="0" smtClean="0">
                <a:sym typeface="Wingdings"/>
              </a:rPr>
              <a:t>TRT </a:t>
            </a:r>
            <a:r>
              <a:rPr lang="fr-FR" b="1" dirty="0" smtClean="0"/>
              <a:t> symptomatique+++      régression très fréquente au cours du post-partum</a:t>
            </a:r>
            <a:endParaRPr lang="fr-FR" dirty="0" smtClean="0"/>
          </a:p>
          <a:p>
            <a:pPr marL="180975" indent="90488">
              <a:buFont typeface="Arial" pitchFamily="34" charset="0"/>
              <a:buChar char="•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Trouble psychiatriques</a:t>
            </a: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80975" indent="90488">
              <a:buFont typeface="Arial" pitchFamily="34" charset="0"/>
              <a:buChar char="•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Tranchées :</a:t>
            </a:r>
            <a:r>
              <a:rPr lang="fr-FR" b="1" dirty="0" smtClean="0">
                <a:solidFill>
                  <a:srgbClr val="FFFF00"/>
                </a:solidFill>
              </a:rPr>
              <a:t> </a:t>
            </a:r>
            <a:r>
              <a:rPr lang="fr-FR" b="1" dirty="0" smtClean="0"/>
              <a:t>contraction utérines douloureuse de post </a:t>
            </a:r>
            <a:r>
              <a:rPr lang="fr-FR" b="1" dirty="0" err="1" smtClean="0"/>
              <a:t>partum</a:t>
            </a:r>
            <a:r>
              <a:rPr lang="fr-FR" b="1" dirty="0" smtClean="0"/>
              <a:t>, fréquente chez les multipare exacerbé lors des tétés physiologique soulager par les antalgiques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body" idx="1"/>
          </p:nvPr>
        </p:nvSpPr>
        <p:spPr>
          <a:xfrm>
            <a:off x="352426" y="714357"/>
            <a:ext cx="2923430" cy="928693"/>
          </a:xfrm>
        </p:spPr>
        <p:txBody>
          <a:bodyPr>
            <a:normAutofit fontScale="92500"/>
          </a:bodyPr>
          <a:lstStyle/>
          <a:p>
            <a:pPr lvl="0"/>
            <a:r>
              <a:rPr lang="fr-FR" sz="3200" b="1" i="0" dirty="0" smtClean="0">
                <a:solidFill>
                  <a:srgbClr val="00B0F0"/>
                </a:solidFill>
              </a:rPr>
              <a:t>E- Un reflexe :</a:t>
            </a:r>
            <a:endParaRPr lang="fr-FR" sz="3200" i="0" dirty="0" smtClean="0">
              <a:solidFill>
                <a:srgbClr val="00B0F0"/>
              </a:solidFill>
            </a:endParaRPr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39552" y="2507735"/>
          <a:ext cx="3264024" cy="1454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4024"/>
              </a:tblGrid>
              <a:tr h="44500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Aménorrhée secondaire</a:t>
                      </a:r>
                      <a:endParaRPr lang="fr-FR" sz="13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00949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Absence des </a:t>
                      </a:r>
                      <a:r>
                        <a:rPr lang="fr-FR" sz="1400" b="1" dirty="0" smtClean="0">
                          <a:latin typeface="Calibri"/>
                          <a:ea typeface="Calibri"/>
                          <a:cs typeface="Arial"/>
                        </a:rPr>
                        <a:t>règles </a:t>
                      </a:r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03 mois</a:t>
                      </a: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 après</a:t>
                      </a:r>
                      <a:endParaRPr lang="fr-FR" sz="13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latin typeface="Calibri"/>
                          <a:ea typeface="Calibri"/>
                          <a:cs typeface="Arial"/>
                        </a:rPr>
                        <a:t>L’accouchement </a:t>
                      </a: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en l’absence </a:t>
                      </a:r>
                      <a:r>
                        <a:rPr lang="fr-FR" sz="1400" b="1" dirty="0" smtClean="0">
                          <a:latin typeface="Calibri"/>
                          <a:ea typeface="Calibri"/>
                          <a:cs typeface="Arial"/>
                        </a:rPr>
                        <a:t>d’allaitement,</a:t>
                      </a:r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06 mois </a:t>
                      </a: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en cas d’allaitement</a:t>
                      </a:r>
                      <a:r>
                        <a:rPr lang="fr-FR" sz="1400" b="1" dirty="0" smtClean="0">
                          <a:latin typeface="Calibri"/>
                          <a:ea typeface="Calibri"/>
                          <a:cs typeface="Arial"/>
                        </a:rPr>
                        <a:t>.</a:t>
                      </a:r>
                      <a:endParaRPr lang="fr-FR" sz="13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Ellipse 4"/>
          <p:cNvSpPr/>
          <p:nvPr/>
        </p:nvSpPr>
        <p:spPr>
          <a:xfrm>
            <a:off x="4427984" y="2046446"/>
            <a:ext cx="3528392" cy="1987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C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644008" y="2493826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chemeClr val="bg1"/>
                </a:solidFill>
              </a:rPr>
              <a:t>Eliminer 1 nouvelle grossesse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(L’ovulation peut se produire dés le 25éme jr du post-partum).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568" y="5243602"/>
            <a:ext cx="331236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99592" y="5369733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chemeClr val="bg1"/>
                </a:solidFill>
              </a:rPr>
              <a:t>Si décalage thermique </a:t>
            </a:r>
            <a:r>
              <a:rPr lang="fr-FR" sz="1600" b="1" dirty="0" smtClean="0">
                <a:solidFill>
                  <a:schemeClr val="bg1"/>
                </a:solidFill>
                <a:sym typeface="Wingdings"/>
              </a:rPr>
              <a:t></a:t>
            </a:r>
            <a:r>
              <a:rPr lang="fr-FR" sz="1600" b="1" dirty="0" smtClean="0">
                <a:solidFill>
                  <a:schemeClr val="bg1"/>
                </a:solidFill>
              </a:rPr>
              <a:t>ovulation</a:t>
            </a:r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b="1" dirty="0" smtClean="0"/>
              <a:t>Synéchie utérine </a:t>
            </a:r>
            <a:endParaRPr lang="fr-FR" sz="1600" dirty="0"/>
          </a:p>
        </p:txBody>
      </p:sp>
      <p:sp>
        <p:nvSpPr>
          <p:cNvPr id="9" name="Rectangle 8"/>
          <p:cNvSpPr/>
          <p:nvPr/>
        </p:nvSpPr>
        <p:spPr>
          <a:xfrm>
            <a:off x="3779912" y="4120277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3851920" y="4120277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Courbe de température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4283968" y="4984373"/>
            <a:ext cx="4536504" cy="1641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499992" y="4984373"/>
            <a:ext cx="41764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bg1"/>
                </a:solidFill>
              </a:rPr>
              <a:t>Si pas de décalage T° </a:t>
            </a:r>
            <a:r>
              <a:rPr lang="fr-FR" sz="1400" b="1" dirty="0" smtClean="0">
                <a:solidFill>
                  <a:schemeClr val="bg1"/>
                </a:solidFill>
                <a:sym typeface="Wingdings"/>
              </a:rPr>
              <a:t></a:t>
            </a:r>
            <a:r>
              <a:rPr lang="fr-FR" sz="1400" b="1" dirty="0" smtClean="0">
                <a:solidFill>
                  <a:schemeClr val="bg1"/>
                </a:solidFill>
              </a:rPr>
              <a:t>anovulation :</a:t>
            </a:r>
          </a:p>
          <a:p>
            <a:r>
              <a:rPr lang="en-GB" sz="1400" b="1" dirty="0" smtClean="0"/>
              <a:t>-</a:t>
            </a:r>
            <a:r>
              <a:rPr lang="en-GB" sz="1400" b="1" dirty="0" err="1" smtClean="0"/>
              <a:t>adénome</a:t>
            </a:r>
            <a:r>
              <a:rPr lang="en-GB" sz="1400" b="1" dirty="0" smtClean="0"/>
              <a:t> a PRL</a:t>
            </a:r>
            <a:endParaRPr lang="fr-FR" sz="1400" dirty="0" smtClean="0"/>
          </a:p>
          <a:p>
            <a:r>
              <a:rPr lang="en-GB" sz="1400" b="1" dirty="0" smtClean="0"/>
              <a:t>-SYND de </a:t>
            </a:r>
            <a:r>
              <a:rPr lang="en-GB" sz="1400" b="1" dirty="0" err="1" smtClean="0"/>
              <a:t>sheehan</a:t>
            </a:r>
            <a:endParaRPr lang="fr-FR" sz="1400" dirty="0" smtClean="0"/>
          </a:p>
          <a:p>
            <a:r>
              <a:rPr lang="fr-FR" sz="1400" b="1" dirty="0" smtClean="0"/>
              <a:t>-Tumeur hypophysaire</a:t>
            </a:r>
            <a:endParaRPr lang="fr-FR" sz="1400" dirty="0" smtClean="0"/>
          </a:p>
          <a:p>
            <a:r>
              <a:rPr lang="fr-FR" sz="1400" b="1" dirty="0" smtClean="0"/>
              <a:t>-aménorrhée HPT-HPP secondaire</a:t>
            </a:r>
            <a:endParaRPr lang="fr-FR" sz="1400" dirty="0" smtClean="0"/>
          </a:p>
          <a:p>
            <a:r>
              <a:rPr lang="fr-FR" sz="1400" b="1" dirty="0" smtClean="0"/>
              <a:t>-exploration </a:t>
            </a:r>
            <a:r>
              <a:rPr lang="fr-FR" sz="1400" b="1" dirty="0" smtClean="0"/>
              <a:t>:IRM  hypophysaire , </a:t>
            </a:r>
            <a:r>
              <a:rPr lang="fr-FR" sz="1400" b="1" dirty="0" smtClean="0"/>
              <a:t>PRL</a:t>
            </a:r>
            <a:endParaRPr lang="fr-FR" sz="1400" dirty="0"/>
          </a:p>
        </p:txBody>
      </p:sp>
      <p:sp>
        <p:nvSpPr>
          <p:cNvPr id="15" name="Flèche droite 14"/>
          <p:cNvSpPr/>
          <p:nvPr/>
        </p:nvSpPr>
        <p:spPr>
          <a:xfrm>
            <a:off x="3851920" y="2996952"/>
            <a:ext cx="504056" cy="1728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 rot="19278238">
            <a:off x="4054452" y="3214349"/>
            <a:ext cx="169803" cy="849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bas 16"/>
          <p:cNvSpPr/>
          <p:nvPr/>
        </p:nvSpPr>
        <p:spPr>
          <a:xfrm rot="19278238">
            <a:off x="5123134" y="4562830"/>
            <a:ext cx="148280" cy="4110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e bas 17"/>
          <p:cNvSpPr/>
          <p:nvPr/>
        </p:nvSpPr>
        <p:spPr>
          <a:xfrm rot="2796442">
            <a:off x="3488400" y="4605377"/>
            <a:ext cx="150980" cy="4756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r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Baby blues</a:t>
            </a:r>
          </a:p>
          <a:p>
            <a:pPr fontAlgn="ctr"/>
            <a:r>
              <a:rPr lang="fr-FR" b="1" dirty="0" smtClean="0"/>
              <a:t>- Fréquent et bénin </a:t>
            </a:r>
          </a:p>
          <a:p>
            <a:pPr fontAlgn="ctr"/>
            <a:r>
              <a:rPr lang="fr-FR" b="1" dirty="0" smtClean="0"/>
              <a:t>- Trouble léger de l’humeur, transitoire</a:t>
            </a:r>
          </a:p>
          <a:p>
            <a:pPr fontAlgn="ctr"/>
            <a:r>
              <a:rPr lang="fr-FR" b="1" dirty="0" smtClean="0"/>
              <a:t>- Débute de j3 a j5du post-partum</a:t>
            </a:r>
          </a:p>
          <a:p>
            <a:pPr fontAlgn="ctr"/>
            <a:r>
              <a:rPr lang="fr-FR" b="1" dirty="0" smtClean="0"/>
              <a:t>- Durée 4-5jrs</a:t>
            </a:r>
          </a:p>
          <a:p>
            <a:pPr fontAlgn="ctr">
              <a:buNone/>
            </a:pPr>
            <a:r>
              <a:rPr lang="fr-FR" b="1" dirty="0" smtClean="0"/>
              <a:t>PEC</a:t>
            </a:r>
            <a:r>
              <a:rPr lang="fr-FR" b="1" dirty="0" smtClean="0"/>
              <a:t> : réassurance</a:t>
            </a:r>
          </a:p>
          <a:p>
            <a:pPr fontAlgn="ctr"/>
            <a:r>
              <a:rPr lang="fr-FR" b="1" dirty="0" smtClean="0"/>
              <a:t>- Si prolongation&gt;2 semaine</a:t>
            </a:r>
            <a:r>
              <a:rPr lang="fr-FR" b="1" dirty="0" smtClean="0">
                <a:sym typeface="Wingdings"/>
              </a:rPr>
              <a:t></a:t>
            </a:r>
            <a:r>
              <a:rPr lang="fr-FR" b="1" dirty="0" smtClean="0"/>
              <a:t> rechercher dépression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dirty="0" smtClean="0">
                <a:solidFill>
                  <a:srgbClr val="00B0F0"/>
                </a:solidFill>
              </a:rPr>
              <a:t>F- Troubles psychiques :</a:t>
            </a:r>
            <a:br>
              <a:rPr lang="fr-FR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ctr">
              <a:buNone/>
            </a:pPr>
            <a:r>
              <a:rPr lang="fr-FR" sz="2800" b="1" dirty="0" smtClean="0">
                <a:solidFill>
                  <a:schemeClr val="bg2">
                    <a:lumMod val="25000"/>
                  </a:schemeClr>
                </a:solidFill>
              </a:rPr>
              <a:t>Dépression </a:t>
            </a:r>
            <a:r>
              <a:rPr lang="fr-FR" sz="2800" b="1" dirty="0" smtClean="0">
                <a:solidFill>
                  <a:schemeClr val="bg2">
                    <a:lumMod val="25000"/>
                  </a:schemeClr>
                </a:solidFill>
              </a:rPr>
              <a:t>post natale</a:t>
            </a:r>
          </a:p>
          <a:p>
            <a:pPr fontAlgn="ctr"/>
            <a:r>
              <a:rPr lang="fr-FR" b="1" dirty="0" smtClean="0"/>
              <a:t>- Anxiété et agitation</a:t>
            </a:r>
          </a:p>
          <a:p>
            <a:pPr fontAlgn="ctr"/>
            <a:r>
              <a:rPr lang="fr-FR" b="1" dirty="0" smtClean="0"/>
              <a:t>- Plus </a:t>
            </a:r>
            <a:r>
              <a:rPr lang="fr-FR" b="1" dirty="0" err="1" smtClean="0"/>
              <a:t>fréqunte</a:t>
            </a:r>
            <a:r>
              <a:rPr lang="fr-FR" b="1" dirty="0" smtClean="0"/>
              <a:t> si ATCD de trouble de l’humeur</a:t>
            </a:r>
          </a:p>
          <a:p>
            <a:pPr fontAlgn="ctr"/>
            <a:r>
              <a:rPr lang="fr-FR" b="1" dirty="0" smtClean="0"/>
              <a:t>- Risque important de récidive a la </a:t>
            </a:r>
            <a:r>
              <a:rPr lang="fr-FR" b="1" dirty="0" err="1" smtClean="0"/>
              <a:t>gss</a:t>
            </a:r>
            <a:r>
              <a:rPr lang="fr-FR" b="1" dirty="0" smtClean="0"/>
              <a:t> suivante</a:t>
            </a:r>
          </a:p>
          <a:p>
            <a:pPr fontAlgn="ctr"/>
            <a:r>
              <a:rPr lang="fr-FR" b="1" dirty="0" smtClean="0"/>
              <a:t>- Si mode </a:t>
            </a:r>
            <a:r>
              <a:rPr lang="fr-FR" b="1" dirty="0" err="1" smtClean="0"/>
              <a:t>mélancolique,risque</a:t>
            </a:r>
            <a:r>
              <a:rPr lang="fr-FR" b="1" dirty="0" smtClean="0"/>
              <a:t> d’infanticide ou </a:t>
            </a:r>
            <a:r>
              <a:rPr lang="fr-FR" b="1" dirty="0" err="1" smtClean="0"/>
              <a:t>ts</a:t>
            </a:r>
            <a:r>
              <a:rPr lang="fr-FR" b="1" dirty="0" smtClean="0"/>
              <a:t>+++</a:t>
            </a:r>
          </a:p>
          <a:p>
            <a:pPr fontAlgn="ctr">
              <a:buNone/>
            </a:pPr>
            <a:r>
              <a:rPr lang="fr-FR" b="1" dirty="0" smtClean="0"/>
              <a:t> </a:t>
            </a:r>
            <a:r>
              <a:rPr lang="fr-FR" b="1" dirty="0" smtClean="0"/>
              <a:t>CAT : PEC maternelle précoce pour la mise en place de la relation </a:t>
            </a:r>
            <a:r>
              <a:rPr lang="fr-FR" b="1" dirty="0" err="1" smtClean="0"/>
              <a:t>mere</a:t>
            </a:r>
            <a:r>
              <a:rPr lang="fr-FR" b="1" dirty="0" smtClean="0"/>
              <a:t>-enfant ;TRT </a:t>
            </a:r>
            <a:r>
              <a:rPr lang="fr-FR" b="1" dirty="0" err="1" smtClean="0"/>
              <a:t>antideprisseur</a:t>
            </a:r>
            <a:r>
              <a:rPr lang="fr-FR" b="1" dirty="0" smtClean="0"/>
              <a:t>(</a:t>
            </a:r>
            <a:r>
              <a:rPr lang="fr-FR" b="1" dirty="0" smtClean="0">
                <a:sym typeface="Wingdings"/>
              </a:rPr>
              <a:t></a:t>
            </a:r>
            <a:r>
              <a:rPr lang="fr-FR" b="1" dirty="0" smtClean="0"/>
              <a:t> pas d’allaitent)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ctr">
              <a:buNone/>
            </a:pPr>
            <a:r>
              <a:rPr lang="fr-FR" sz="3000" b="1" dirty="0" smtClean="0">
                <a:solidFill>
                  <a:schemeClr val="bg2">
                    <a:lumMod val="25000"/>
                  </a:schemeClr>
                </a:solidFill>
              </a:rPr>
              <a:t>Psychoses puerpérales</a:t>
            </a:r>
          </a:p>
          <a:p>
            <a:pPr fontAlgn="ctr"/>
            <a:r>
              <a:rPr lang="fr-FR" b="1" dirty="0" smtClean="0"/>
              <a:t>- Rare&lt;2/1000</a:t>
            </a:r>
          </a:p>
          <a:p>
            <a:pPr fontAlgn="ctr"/>
            <a:r>
              <a:rPr lang="fr-FR" b="1" dirty="0" smtClean="0"/>
              <a:t>- Début brutale,3 semaines après l’accouchent </a:t>
            </a:r>
          </a:p>
          <a:p>
            <a:pPr fontAlgn="ctr"/>
            <a:r>
              <a:rPr lang="fr-FR" b="1" dirty="0" smtClean="0"/>
              <a:t>- Risque pour l’enfant et la mère( risque autolyse)</a:t>
            </a:r>
          </a:p>
          <a:p>
            <a:pPr fontAlgn="ctr"/>
            <a:r>
              <a:rPr lang="fr-FR" b="1" dirty="0" smtClean="0"/>
              <a:t>- CAT :hospitalisation en milieu psychiatrique en unité        mère-enfant puis TRT neuroleptique (</a:t>
            </a:r>
            <a:r>
              <a:rPr lang="fr-FR" b="1" dirty="0" smtClean="0">
                <a:sym typeface="Wingdings"/>
              </a:rPr>
              <a:t></a:t>
            </a:r>
            <a:r>
              <a:rPr lang="fr-FR" b="1" dirty="0" smtClean="0"/>
              <a:t>pas l’allaitement) sismothérapie</a:t>
            </a:r>
          </a:p>
          <a:p>
            <a:pPr fontAlgn="ctr"/>
            <a:r>
              <a:rPr lang="fr-FR" b="1" dirty="0" smtClean="0"/>
              <a:t>- Risque important de récidive à la </a:t>
            </a:r>
            <a:r>
              <a:rPr lang="fr-FR" b="1" dirty="0" err="1" smtClean="0"/>
              <a:t>gss</a:t>
            </a:r>
            <a:r>
              <a:rPr lang="fr-FR" b="1" dirty="0" smtClean="0"/>
              <a:t> suivante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NB :</a:t>
            </a:r>
          </a:p>
          <a:p>
            <a:pPr lvl="0">
              <a:buFont typeface="Wingdings" pitchFamily="2" charset="2"/>
              <a:buChar char="v"/>
            </a:pPr>
            <a:r>
              <a:rPr lang="fr-FR" sz="2000" b="1" dirty="0" smtClean="0"/>
              <a:t> </a:t>
            </a:r>
            <a:r>
              <a:rPr lang="fr-FR" sz="2800" b="1" dirty="0" smtClean="0"/>
              <a:t>pour toute manifestation d’allure psychiatrique, penser à éliminer avant tout une pathologie organique sous- jacente </a:t>
            </a:r>
          </a:p>
          <a:p>
            <a:pPr lvl="0"/>
            <a:endParaRPr lang="fr-FR" sz="2800" dirty="0" smtClean="0"/>
          </a:p>
          <a:p>
            <a:pPr lvl="0">
              <a:buFont typeface="Wingdings" pitchFamily="2" charset="2"/>
              <a:buChar char="v"/>
            </a:pPr>
            <a:r>
              <a:rPr lang="fr-FR" sz="2800" b="1" dirty="0" smtClean="0"/>
              <a:t>Penser à suspendre l’allaitement en cas de mise en route d’un </a:t>
            </a:r>
            <a:r>
              <a:rPr lang="fr-FR" sz="2800" b="1" dirty="0" err="1" smtClean="0"/>
              <a:t>trt</a:t>
            </a:r>
            <a:r>
              <a:rPr lang="fr-FR" sz="2800" b="1" dirty="0" smtClean="0"/>
              <a:t> psychotrope </a:t>
            </a:r>
            <a:endParaRPr lang="fr-FR" sz="2800" dirty="0" smtClean="0"/>
          </a:p>
          <a:p>
            <a:endParaRPr lang="fr-FR" sz="2000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MIASSI M C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721431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/>
              <a:t>Le terme Suites De Couches (SDC) caractérise </a:t>
            </a:r>
            <a:r>
              <a:rPr lang="fr-FR" sz="2800" b="1" dirty="0" smtClean="0"/>
              <a:t>la période </a:t>
            </a:r>
            <a:r>
              <a:rPr lang="fr-FR" sz="2800" dirty="0" smtClean="0"/>
              <a:t>qui s’étend de la délivrance au retour de couches (ou retour de la menstruation	). 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    Elle est d’environ 45 jours, soit six à huit semaines après l’accouchement en l’absence d’ allaitement. 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    C’est une période de bouleversements physiques et psychiques dominée par deux phénomènes physiologiques essentiels :</a:t>
            </a:r>
          </a:p>
          <a:p>
            <a:r>
              <a:rPr lang="fr-FR" sz="2800" dirty="0" smtClean="0"/>
              <a:t>    Le </a:t>
            </a:r>
            <a:r>
              <a:rPr lang="fr-FR" sz="2800" dirty="0" smtClean="0"/>
              <a:t>retour de l’organisme à son état antérieur à la grossesse, notamment au niveau de l’appareil génital, </a:t>
            </a:r>
          </a:p>
          <a:p>
            <a:r>
              <a:rPr lang="fr-FR" sz="2800" dirty="0" smtClean="0"/>
              <a:t>    L’établissement </a:t>
            </a:r>
            <a:r>
              <a:rPr lang="fr-FR" sz="2800" dirty="0" smtClean="0"/>
              <a:t>de la lactation.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B0F0"/>
                </a:solidFill>
                <a:latin typeface="Trebuchet MS" pitchFamily="34" charset="0"/>
              </a:rPr>
              <a:t>1-définition</a:t>
            </a:r>
            <a:br>
              <a:rPr lang="fr-FR" sz="4400" dirty="0" smtClean="0">
                <a:solidFill>
                  <a:srgbClr val="00B0F0"/>
                </a:solidFill>
                <a:latin typeface="Trebuchet MS" pitchFamily="34" charset="0"/>
              </a:rPr>
            </a:b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800" dirty="0" smtClean="0"/>
              <a:t>Diagnostiquer les principales complications maternelles des suites de couches :</a:t>
            </a:r>
            <a:endParaRPr lang="fr-FR" dirty="0" smtClean="0"/>
          </a:p>
          <a:p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Complications hémorragiques.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Infectieuses.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Thromboemboliques.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Objectifs: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fr-FR" sz="4000" dirty="0" smtClean="0">
                <a:solidFill>
                  <a:srgbClr val="00B0F0"/>
                </a:solidFill>
              </a:rPr>
              <a:t>1.Involution utérine</a:t>
            </a:r>
            <a:r>
              <a:rPr lang="fr-FR" sz="2800" dirty="0" smtClean="0"/>
              <a:t> </a:t>
            </a:r>
            <a:r>
              <a:rPr lang="fr-FR" sz="4000" dirty="0" smtClean="0">
                <a:solidFill>
                  <a:srgbClr val="00B0F0"/>
                </a:solidFill>
              </a:rPr>
              <a:t>:</a:t>
            </a:r>
            <a:endParaRPr lang="fr-FR" sz="2800" dirty="0" smtClean="0">
              <a:solidFill>
                <a:srgbClr val="00B0F0"/>
              </a:solidFill>
            </a:endParaRPr>
          </a:p>
          <a:p>
            <a:pPr lvl="0"/>
            <a:r>
              <a:rPr lang="fr-FR" sz="2800" dirty="0" smtClean="0"/>
              <a:t>L’utérus se rétracte, se contracte et </a:t>
            </a:r>
            <a:r>
              <a:rPr lang="fr-FR" sz="2800" dirty="0" err="1" smtClean="0"/>
              <a:t>involue</a:t>
            </a:r>
            <a:r>
              <a:rPr lang="fr-FR" sz="2800" dirty="0" smtClean="0"/>
              <a:t> rapidement après la délivrance. Cette involution </a:t>
            </a:r>
          </a:p>
          <a:p>
            <a:pPr lvl="0"/>
            <a:r>
              <a:rPr lang="fr-FR" sz="2800" dirty="0" smtClean="0"/>
              <a:t>sera favorisée par la lactation immédiate après l'accouchement grâce aux taux circulants </a:t>
            </a:r>
          </a:p>
          <a:p>
            <a:pPr lvl="0"/>
            <a:r>
              <a:rPr lang="fr-FR" sz="2800" dirty="0" smtClean="0"/>
              <a:t>élevés d'ocytocine .</a:t>
            </a:r>
          </a:p>
          <a:p>
            <a:pPr lvl="0"/>
            <a:r>
              <a:rPr lang="fr-FR" sz="2800" dirty="0" smtClean="0"/>
              <a:t>L’involution est très rapide les deux  premières semaines, puis beaucoup plus lente. Elle ne sera totale qu’au bout de deux mois  minimum où l’utérus reprend sa taille normale</a:t>
            </a:r>
          </a:p>
          <a:p>
            <a:pPr lvl="0"/>
            <a:endParaRPr lang="fr-FR" sz="2800" dirty="0" smtClean="0"/>
          </a:p>
          <a:p>
            <a:pPr lvl="0"/>
            <a:r>
              <a:rPr lang="fr-FR" sz="4000" dirty="0" smtClean="0">
                <a:solidFill>
                  <a:srgbClr val="00B0F0"/>
                </a:solidFill>
                <a:latin typeface="Trebuchet MS" pitchFamily="34" charset="0"/>
              </a:rPr>
              <a:t>2. Montée laiteuse :</a:t>
            </a:r>
          </a:p>
          <a:p>
            <a:pPr lvl="0"/>
            <a:r>
              <a:rPr lang="fr-FR" sz="4000" dirty="0" smtClean="0">
                <a:solidFill>
                  <a:srgbClr val="00B0F0"/>
                </a:solidFill>
                <a:latin typeface="Trebuchet MS" pitchFamily="34" charset="0"/>
              </a:rPr>
              <a:t> </a:t>
            </a:r>
            <a:r>
              <a:rPr lang="fr-FR" sz="2800" dirty="0" smtClean="0">
                <a:latin typeface="Trebuchet MS" pitchFamily="34" charset="0"/>
              </a:rPr>
              <a:t>À partir de 48 heures après la naissance, une congestion mammaire passagère (d’environ  24 heures) peut s'accompagner d'une élévation transitoire de la température à 38°.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B0F0"/>
                </a:solidFill>
              </a:rPr>
              <a:t>04 étapes importantes</a:t>
            </a:r>
            <a:r>
              <a:rPr lang="fr-FR" sz="8000" dirty="0" smtClean="0">
                <a:solidFill>
                  <a:srgbClr val="00B0F0"/>
                </a:solidFill>
              </a:rPr>
              <a:t> </a:t>
            </a:r>
            <a:r>
              <a:rPr lang="fr-FR" sz="8000" dirty="0" smtClean="0">
                <a:solidFill>
                  <a:srgbClr val="00B0F0"/>
                </a:solidFill>
                <a:latin typeface="Trebuchet MS" pitchFamily="34" charset="0"/>
              </a:rPr>
              <a:t/>
            </a:r>
            <a:br>
              <a:rPr lang="fr-FR" sz="8000" dirty="0" smtClean="0">
                <a:solidFill>
                  <a:srgbClr val="00B0F0"/>
                </a:solidFill>
                <a:latin typeface="Trebuchet MS" pitchFamily="34" charset="0"/>
              </a:rPr>
            </a:b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pPr marL="342900" indent="-342900">
              <a:spcAft>
                <a:spcPts val="600"/>
              </a:spcAft>
              <a:buClr>
                <a:schemeClr val="bg2"/>
              </a:buClr>
            </a:pPr>
            <a:r>
              <a:rPr lang="fr-FR" sz="3200" dirty="0" smtClean="0">
                <a:solidFill>
                  <a:srgbClr val="00B0F0"/>
                </a:solidFill>
                <a:latin typeface="Trebuchet MS" pitchFamily="34" charset="0"/>
              </a:rPr>
              <a:t>3.Cicatrisation périnéale , écoulement</a:t>
            </a:r>
            <a:r>
              <a:rPr lang="fr-FR" sz="3200" dirty="0" smtClean="0">
                <a:solidFill>
                  <a:srgbClr val="00B0F0"/>
                </a:solidFill>
              </a:rPr>
              <a:t> Lochies</a:t>
            </a:r>
            <a:endParaRPr lang="fr-FR" dirty="0" smtClean="0"/>
          </a:p>
          <a:p>
            <a:pPr lvl="0"/>
            <a:r>
              <a:rPr lang="fr-FR" dirty="0" smtClean="0"/>
              <a:t> Ce sont des sérosités mêlées de sang, relativement peu abondantes, sans odeur et jamais purulentes</a:t>
            </a:r>
            <a:r>
              <a:rPr lang="fr-FR" sz="2800" dirty="0" smtClean="0"/>
              <a:t>.</a:t>
            </a:r>
          </a:p>
          <a:p>
            <a:pPr lvl="0"/>
            <a:r>
              <a:rPr lang="fr-FR" sz="2800" dirty="0" smtClean="0"/>
              <a:t> Les lochies correspondent à un écoulement vulvaire provenant de la plaie placentaire.</a:t>
            </a:r>
          </a:p>
          <a:p>
            <a:r>
              <a:rPr lang="fr-FR" sz="2800" dirty="0" smtClean="0"/>
              <a:t>D'aspect sanglant les trois premiers jours puis </a:t>
            </a:r>
            <a:r>
              <a:rPr lang="fr-FR" sz="2800" dirty="0" err="1" smtClean="0"/>
              <a:t>sérosanglants</a:t>
            </a:r>
            <a:r>
              <a:rPr lang="fr-FR" sz="2800" dirty="0" smtClean="0"/>
              <a:t> jusqu'au huitième jour, cet écoulement  devient  ensuite  séreux  pour  disparaître  vers  le  quinzième  </a:t>
            </a:r>
            <a:r>
              <a:rPr lang="fr-FR" sz="2800" dirty="0" smtClean="0"/>
              <a:t>jour</a:t>
            </a:r>
          </a:p>
          <a:p>
            <a:endParaRPr lang="fr-FR" sz="2800" dirty="0" smtClean="0">
              <a:latin typeface="Trebuchet MS" pitchFamily="34" charset="0"/>
            </a:endParaRP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800" dirty="0" smtClean="0"/>
              <a:t>L'accouchement est suivi de la chute brutale des hormones d’origine placentaire (progestérone, œstrogènes) , en revanche, le taux de PRL est très élevé.</a:t>
            </a:r>
          </a:p>
          <a:p>
            <a:r>
              <a:rPr lang="fr-FR" sz="3600" dirty="0" smtClean="0">
                <a:solidFill>
                  <a:srgbClr val="FF0000"/>
                </a:solidFill>
              </a:rPr>
              <a:t>femme non allaitante:</a:t>
            </a:r>
            <a:r>
              <a:rPr lang="fr-FR" sz="3600" dirty="0" smtClean="0"/>
              <a:t> </a:t>
            </a:r>
            <a:r>
              <a:rPr lang="fr-FR" dirty="0" smtClean="0"/>
              <a:t>la prolactine disparaît au bout de 10 à 12 jours. Le taux de  FSH très bas après l’accouchement, </a:t>
            </a:r>
            <a:r>
              <a:rPr lang="fr-FR" dirty="0" err="1" smtClean="0"/>
              <a:t>réaugmente</a:t>
            </a:r>
            <a:r>
              <a:rPr lang="fr-FR" dirty="0" smtClean="0"/>
              <a:t> pour atteindre un taux normal vers la fin de la 3</a:t>
            </a:r>
            <a:r>
              <a:rPr lang="fr-FR" baseline="30000" dirty="0" smtClean="0"/>
              <a:t>ème</a:t>
            </a:r>
            <a:r>
              <a:rPr lang="fr-FR" dirty="0" smtClean="0"/>
              <a:t> semaine, ce qui induit une sécrétion progressive des œstrogènes ; de même, le taux de  LH </a:t>
            </a:r>
            <a:r>
              <a:rPr lang="fr-FR" dirty="0" err="1" smtClean="0"/>
              <a:t>réaugmente</a:t>
            </a:r>
            <a:r>
              <a:rPr lang="fr-FR" dirty="0" smtClean="0"/>
              <a:t> progressivement au bout d’un mois ; le pic de LH et l’ovulation se produisent en moyenne vers le 45 </a:t>
            </a:r>
            <a:r>
              <a:rPr lang="fr-FR" dirty="0" err="1" smtClean="0"/>
              <a:t>ème</a:t>
            </a:r>
            <a:r>
              <a:rPr lang="fr-FR" dirty="0" smtClean="0"/>
              <a:t> jour après l’accouchement (l’ovulation ne survenant jamais avant le 25 </a:t>
            </a:r>
            <a:r>
              <a:rPr lang="fr-FR" dirty="0" err="1" smtClean="0"/>
              <a:t>ème</a:t>
            </a:r>
            <a:r>
              <a:rPr lang="fr-FR" dirty="0" smtClean="0"/>
              <a:t> jour).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00B0F0"/>
                </a:solidFill>
              </a:rPr>
              <a:t>4.Normalisation hormonale</a:t>
            </a:r>
            <a:br>
              <a:rPr lang="fr-FR" sz="4400" dirty="0" smtClean="0">
                <a:solidFill>
                  <a:srgbClr val="00B0F0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 </a:t>
            </a:r>
            <a:r>
              <a:rPr lang="fr-FR" sz="2800" dirty="0" smtClean="0">
                <a:solidFill>
                  <a:srgbClr val="FF0000"/>
                </a:solidFill>
              </a:rPr>
              <a:t>femme allaitante:</a:t>
            </a:r>
            <a:r>
              <a:rPr lang="fr-FR" sz="2800" dirty="0" smtClean="0"/>
              <a:t> la tétée induit des pics PRL ; ces taux élevés retardent l’apparition de la 1</a:t>
            </a:r>
            <a:r>
              <a:rPr lang="fr-FR" sz="2800" baseline="30000" dirty="0" smtClean="0"/>
              <a:t>ère</a:t>
            </a:r>
            <a:r>
              <a:rPr lang="fr-FR" sz="2800" dirty="0" smtClean="0"/>
              <a:t> menstruation mais cette réponse diminue pour disparaître au bout de 60 jours ; les taux de PRL se normalisent en moyenne vers 112 jours permettant la libération de l’axe </a:t>
            </a:r>
            <a:r>
              <a:rPr lang="fr-FR" sz="2800" dirty="0" err="1" smtClean="0"/>
              <a:t>hypothalamo</a:t>
            </a:r>
            <a:r>
              <a:rPr lang="fr-FR" sz="2800" dirty="0" smtClean="0"/>
              <a:t>-hypophysaire ; la 1 ère ovulation sera donc possible vers 4 mois.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</TotalTime>
  <Words>1256</Words>
  <Application>Microsoft Office PowerPoint</Application>
  <PresentationFormat>Affichage à l'écran (4:3)</PresentationFormat>
  <Paragraphs>234</Paragraphs>
  <Slides>38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Rotonde</vt:lpstr>
      <vt:lpstr>Suites de couche normales et pathologiques</vt:lpstr>
      <vt:lpstr>Plan du cours </vt:lpstr>
      <vt:lpstr> Suite de couche normale  </vt:lpstr>
      <vt:lpstr>1-définition </vt:lpstr>
      <vt:lpstr>Objectifs:</vt:lpstr>
      <vt:lpstr>04 étapes importantes  </vt:lpstr>
      <vt:lpstr>Diapositive 7</vt:lpstr>
      <vt:lpstr>4.Normalisation hormonale </vt:lpstr>
      <vt:lpstr>Diapositive 9</vt:lpstr>
      <vt:lpstr>3- surveillance d’une accouchée en maternité  </vt:lpstr>
      <vt:lpstr>4- retour a domicile : </vt:lpstr>
      <vt:lpstr>5-CONSULTATION POST-NATALE</vt:lpstr>
      <vt:lpstr>Diapositive 13</vt:lpstr>
      <vt:lpstr>II. ALLAITEMENT ET COMPLICATIONS</vt:lpstr>
      <vt:lpstr>1-petit rappel physiologique : </vt:lpstr>
      <vt:lpstr>Diapositive 16</vt:lpstr>
      <vt:lpstr>2-bénéfices de l’allaitement</vt:lpstr>
      <vt:lpstr>3- contres indications à l’allaitement et inhibition de la lactation :</vt:lpstr>
      <vt:lpstr>Diapositive 19</vt:lpstr>
      <vt:lpstr>4- complications</vt:lpstr>
      <vt:lpstr>Diapositive 21</vt:lpstr>
      <vt:lpstr>Diapositive 22</vt:lpstr>
      <vt:lpstr>III.SDC  PATHOLOGIQUES PATHOLOGIE MATERNELLE DANS LES 40 JOURS </vt:lpstr>
      <vt:lpstr>LES PRINCIPALES COMPLICATIONS  MAT DANS LES SDC </vt:lpstr>
      <vt:lpstr>A- Hémorragiques </vt:lpstr>
      <vt:lpstr>B- INFECTIEUSE: </vt:lpstr>
      <vt:lpstr>Endométrite </vt:lpstr>
      <vt:lpstr>Diapositive 28</vt:lpstr>
      <vt:lpstr>C- Thromboses :  </vt:lpstr>
      <vt:lpstr>Diapositive 30</vt:lpstr>
      <vt:lpstr>Diapositive 31</vt:lpstr>
      <vt:lpstr>Diapositive 32</vt:lpstr>
      <vt:lpstr>Diapositive 33</vt:lpstr>
      <vt:lpstr>F- Troubles psychiques : </vt:lpstr>
      <vt:lpstr>Diapositive 35</vt:lpstr>
      <vt:lpstr>Diapositive 36</vt:lpstr>
      <vt:lpstr>Diapositive 37</vt:lpstr>
      <vt:lpstr>Merci de votre attention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Suite de couche normale et pathologique</dc:title>
  <dc:creator>user</dc:creator>
  <cp:lastModifiedBy>user</cp:lastModifiedBy>
  <cp:revision>6</cp:revision>
  <dcterms:created xsi:type="dcterms:W3CDTF">2019-10-29T19:11:44Z</dcterms:created>
  <dcterms:modified xsi:type="dcterms:W3CDTF">2019-10-29T20:03:16Z</dcterms:modified>
</cp:coreProperties>
</file>