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88" r:id="rId3"/>
    <p:sldId id="257" r:id="rId4"/>
    <p:sldId id="258" r:id="rId5"/>
    <p:sldId id="259" r:id="rId6"/>
    <p:sldId id="260" r:id="rId7"/>
    <p:sldId id="261" r:id="rId8"/>
    <p:sldId id="262" r:id="rId9"/>
    <p:sldId id="263" r:id="rId10"/>
    <p:sldId id="266" r:id="rId11"/>
    <p:sldId id="264" r:id="rId12"/>
    <p:sldId id="265"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98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35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3F88DC-56CC-42F0-831E-09DF8345494C}" type="datetimeFigureOut">
              <a:rPr lang="fr-FR" smtClean="0"/>
              <a:t>30/04/2020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CB2027-817D-4DD1-B9CE-F464A3DCEF1C}" type="slidenum">
              <a:rPr lang="fr-FR" smtClean="0"/>
              <a:t>‹N°›</a:t>
            </a:fld>
            <a:endParaRPr lang="fr-FR"/>
          </a:p>
        </p:txBody>
      </p:sp>
    </p:spTree>
    <p:extLst>
      <p:ext uri="{BB962C8B-B14F-4D97-AF65-F5344CB8AC3E}">
        <p14:creationId xmlns:p14="http://schemas.microsoft.com/office/powerpoint/2010/main" val="2860181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FCB2027-817D-4DD1-B9CE-F464A3DCEF1C}" type="slidenum">
              <a:rPr lang="fr-FR" smtClean="0"/>
              <a:t>27</a:t>
            </a:fld>
            <a:endParaRPr lang="fr-FR"/>
          </a:p>
        </p:txBody>
      </p:sp>
    </p:spTree>
    <p:extLst>
      <p:ext uri="{BB962C8B-B14F-4D97-AF65-F5344CB8AC3E}">
        <p14:creationId xmlns:p14="http://schemas.microsoft.com/office/powerpoint/2010/main" val="149223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9992C24B-C43C-4C0E-A274-C6591259A3D5}" type="datetimeFigureOut">
              <a:rPr lang="fr-FR" smtClean="0"/>
              <a:t>30/04/2020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688E87-A07E-4FE4-8736-6490BBA4F731}" type="slidenum">
              <a:rPr lang="fr-FR" smtClean="0"/>
              <a:t>‹N°›</a:t>
            </a:fld>
            <a:endParaRPr lang="fr-FR"/>
          </a:p>
        </p:txBody>
      </p:sp>
    </p:spTree>
    <p:extLst>
      <p:ext uri="{BB962C8B-B14F-4D97-AF65-F5344CB8AC3E}">
        <p14:creationId xmlns:p14="http://schemas.microsoft.com/office/powerpoint/2010/main" val="180571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992C24B-C43C-4C0E-A274-C6591259A3D5}" type="datetimeFigureOut">
              <a:rPr lang="fr-FR" smtClean="0"/>
              <a:t>30/04/2020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688E87-A07E-4FE4-8736-6490BBA4F731}" type="slidenum">
              <a:rPr lang="fr-FR" smtClean="0"/>
              <a:t>‹N°›</a:t>
            </a:fld>
            <a:endParaRPr lang="fr-FR"/>
          </a:p>
        </p:txBody>
      </p:sp>
    </p:spTree>
    <p:extLst>
      <p:ext uri="{BB962C8B-B14F-4D97-AF65-F5344CB8AC3E}">
        <p14:creationId xmlns:p14="http://schemas.microsoft.com/office/powerpoint/2010/main" val="943677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992C24B-C43C-4C0E-A274-C6591259A3D5}" type="datetimeFigureOut">
              <a:rPr lang="fr-FR" smtClean="0"/>
              <a:t>30/04/2020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688E87-A07E-4FE4-8736-6490BBA4F731}" type="slidenum">
              <a:rPr lang="fr-FR" smtClean="0"/>
              <a:t>‹N°›</a:t>
            </a:fld>
            <a:endParaRPr lang="fr-FR"/>
          </a:p>
        </p:txBody>
      </p:sp>
    </p:spTree>
    <p:extLst>
      <p:ext uri="{BB962C8B-B14F-4D97-AF65-F5344CB8AC3E}">
        <p14:creationId xmlns:p14="http://schemas.microsoft.com/office/powerpoint/2010/main" val="342100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992C24B-C43C-4C0E-A274-C6591259A3D5}" type="datetimeFigureOut">
              <a:rPr lang="fr-FR" smtClean="0"/>
              <a:t>30/04/2020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688E87-A07E-4FE4-8736-6490BBA4F731}" type="slidenum">
              <a:rPr lang="fr-FR" smtClean="0"/>
              <a:t>‹N°›</a:t>
            </a:fld>
            <a:endParaRPr lang="fr-FR"/>
          </a:p>
        </p:txBody>
      </p:sp>
    </p:spTree>
    <p:extLst>
      <p:ext uri="{BB962C8B-B14F-4D97-AF65-F5344CB8AC3E}">
        <p14:creationId xmlns:p14="http://schemas.microsoft.com/office/powerpoint/2010/main" val="4017165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9992C24B-C43C-4C0E-A274-C6591259A3D5}" type="datetimeFigureOut">
              <a:rPr lang="fr-FR" smtClean="0"/>
              <a:t>30/04/2020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688E87-A07E-4FE4-8736-6490BBA4F731}" type="slidenum">
              <a:rPr lang="fr-FR" smtClean="0"/>
              <a:t>‹N°›</a:t>
            </a:fld>
            <a:endParaRPr lang="fr-FR"/>
          </a:p>
        </p:txBody>
      </p:sp>
    </p:spTree>
    <p:extLst>
      <p:ext uri="{BB962C8B-B14F-4D97-AF65-F5344CB8AC3E}">
        <p14:creationId xmlns:p14="http://schemas.microsoft.com/office/powerpoint/2010/main" val="1287498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992C24B-C43C-4C0E-A274-C6591259A3D5}" type="datetimeFigureOut">
              <a:rPr lang="fr-FR" smtClean="0"/>
              <a:t>30/04/2020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688E87-A07E-4FE4-8736-6490BBA4F731}" type="slidenum">
              <a:rPr lang="fr-FR" smtClean="0"/>
              <a:t>‹N°›</a:t>
            </a:fld>
            <a:endParaRPr lang="fr-FR"/>
          </a:p>
        </p:txBody>
      </p:sp>
    </p:spTree>
    <p:extLst>
      <p:ext uri="{BB962C8B-B14F-4D97-AF65-F5344CB8AC3E}">
        <p14:creationId xmlns:p14="http://schemas.microsoft.com/office/powerpoint/2010/main" val="3194312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992C24B-C43C-4C0E-A274-C6591259A3D5}" type="datetimeFigureOut">
              <a:rPr lang="fr-FR" smtClean="0"/>
              <a:t>30/04/2020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2688E87-A07E-4FE4-8736-6490BBA4F731}" type="slidenum">
              <a:rPr lang="fr-FR" smtClean="0"/>
              <a:t>‹N°›</a:t>
            </a:fld>
            <a:endParaRPr lang="fr-FR"/>
          </a:p>
        </p:txBody>
      </p:sp>
    </p:spTree>
    <p:extLst>
      <p:ext uri="{BB962C8B-B14F-4D97-AF65-F5344CB8AC3E}">
        <p14:creationId xmlns:p14="http://schemas.microsoft.com/office/powerpoint/2010/main" val="3166357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9992C24B-C43C-4C0E-A274-C6591259A3D5}" type="datetimeFigureOut">
              <a:rPr lang="fr-FR" smtClean="0"/>
              <a:t>30/04/2020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2688E87-A07E-4FE4-8736-6490BBA4F731}" type="slidenum">
              <a:rPr lang="fr-FR" smtClean="0"/>
              <a:t>‹N°›</a:t>
            </a:fld>
            <a:endParaRPr lang="fr-FR"/>
          </a:p>
        </p:txBody>
      </p:sp>
    </p:spTree>
    <p:extLst>
      <p:ext uri="{BB962C8B-B14F-4D97-AF65-F5344CB8AC3E}">
        <p14:creationId xmlns:p14="http://schemas.microsoft.com/office/powerpoint/2010/main" val="817132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992C24B-C43C-4C0E-A274-C6591259A3D5}" type="datetimeFigureOut">
              <a:rPr lang="fr-FR" smtClean="0"/>
              <a:t>30/04/2020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2688E87-A07E-4FE4-8736-6490BBA4F731}" type="slidenum">
              <a:rPr lang="fr-FR" smtClean="0"/>
              <a:t>‹N°›</a:t>
            </a:fld>
            <a:endParaRPr lang="fr-FR"/>
          </a:p>
        </p:txBody>
      </p:sp>
    </p:spTree>
    <p:extLst>
      <p:ext uri="{BB962C8B-B14F-4D97-AF65-F5344CB8AC3E}">
        <p14:creationId xmlns:p14="http://schemas.microsoft.com/office/powerpoint/2010/main" val="2046831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9992C24B-C43C-4C0E-A274-C6591259A3D5}" type="datetimeFigureOut">
              <a:rPr lang="fr-FR" smtClean="0"/>
              <a:t>30/04/2020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688E87-A07E-4FE4-8736-6490BBA4F731}" type="slidenum">
              <a:rPr lang="fr-FR" smtClean="0"/>
              <a:t>‹N°›</a:t>
            </a:fld>
            <a:endParaRPr lang="fr-FR"/>
          </a:p>
        </p:txBody>
      </p:sp>
    </p:spTree>
    <p:extLst>
      <p:ext uri="{BB962C8B-B14F-4D97-AF65-F5344CB8AC3E}">
        <p14:creationId xmlns:p14="http://schemas.microsoft.com/office/powerpoint/2010/main" val="4269949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9992C24B-C43C-4C0E-A274-C6591259A3D5}" type="datetimeFigureOut">
              <a:rPr lang="fr-FR" smtClean="0"/>
              <a:t>30/04/2020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688E87-A07E-4FE4-8736-6490BBA4F731}" type="slidenum">
              <a:rPr lang="fr-FR" smtClean="0"/>
              <a:t>‹N°›</a:t>
            </a:fld>
            <a:endParaRPr lang="fr-FR"/>
          </a:p>
        </p:txBody>
      </p:sp>
    </p:spTree>
    <p:extLst>
      <p:ext uri="{BB962C8B-B14F-4D97-AF65-F5344CB8AC3E}">
        <p14:creationId xmlns:p14="http://schemas.microsoft.com/office/powerpoint/2010/main" val="2535836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92C24B-C43C-4C0E-A274-C6591259A3D5}" type="datetimeFigureOut">
              <a:rPr lang="fr-FR" smtClean="0"/>
              <a:t>30/04/2020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88E87-A07E-4FE4-8736-6490BBA4F731}" type="slidenum">
              <a:rPr lang="fr-FR" smtClean="0"/>
              <a:t>‹N°›</a:t>
            </a:fld>
            <a:endParaRPr lang="fr-FR"/>
          </a:p>
        </p:txBody>
      </p:sp>
    </p:spTree>
    <p:extLst>
      <p:ext uri="{BB962C8B-B14F-4D97-AF65-F5344CB8AC3E}">
        <p14:creationId xmlns:p14="http://schemas.microsoft.com/office/powerpoint/2010/main" val="970010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3200" dirty="0" smtClean="0">
                <a:latin typeface="Arial" panose="020B0604020202020204" pitchFamily="34" charset="0"/>
                <a:cs typeface="Arial" panose="020B0604020202020204" pitchFamily="34" charset="0"/>
              </a:rPr>
              <a:t>PHYSIOPATHOLOGIE DE LA MALADIE THROMBO-EMBOLIQUE</a:t>
            </a:r>
            <a:endParaRPr lang="fr-FR" sz="3200" dirty="0">
              <a:latin typeface="Arial" panose="020B0604020202020204" pitchFamily="34" charset="0"/>
              <a:cs typeface="Arial" panose="020B0604020202020204" pitchFamily="34" charset="0"/>
            </a:endParaRPr>
          </a:p>
        </p:txBody>
      </p:sp>
      <p:sp>
        <p:nvSpPr>
          <p:cNvPr id="3" name="Sous-titre 2"/>
          <p:cNvSpPr>
            <a:spLocks noGrp="1"/>
          </p:cNvSpPr>
          <p:nvPr>
            <p:ph type="subTitle" idx="1"/>
          </p:nvPr>
        </p:nvSpPr>
        <p:spPr>
          <a:xfrm>
            <a:off x="1620253" y="4540501"/>
            <a:ext cx="9144000" cy="1655762"/>
          </a:xfrm>
        </p:spPr>
        <p:txBody>
          <a:bodyPr>
            <a:normAutofit fontScale="92500" lnSpcReduction="10000"/>
          </a:bodyPr>
          <a:lstStyle/>
          <a:p>
            <a:pPr algn="l"/>
            <a:r>
              <a:rPr lang="fr-FR" dirty="0" smtClean="0"/>
              <a:t>DR.ARIBA SABRINA</a:t>
            </a:r>
          </a:p>
          <a:p>
            <a:pPr algn="l"/>
            <a:r>
              <a:rPr lang="fr-FR" sz="1600" dirty="0" smtClean="0"/>
              <a:t>MAITRE ASSISTANTE</a:t>
            </a:r>
          </a:p>
          <a:p>
            <a:pPr algn="l"/>
            <a:r>
              <a:rPr lang="fr-FR" sz="1600" dirty="0" smtClean="0"/>
              <a:t>REANIMATION MEDICALE CHU </a:t>
            </a:r>
            <a:r>
              <a:rPr lang="fr-FR" sz="1600" dirty="0" smtClean="0"/>
              <a:t>ANNABA</a:t>
            </a:r>
          </a:p>
          <a:p>
            <a:pPr algn="l"/>
            <a:r>
              <a:rPr lang="fr-FR" sz="1600" dirty="0" err="1" smtClean="0"/>
              <a:t>aribasabrina@gmail,com</a:t>
            </a:r>
            <a:endParaRPr lang="fr-FR" sz="1600" dirty="0" smtClean="0"/>
          </a:p>
          <a:p>
            <a:pPr algn="l"/>
            <a:r>
              <a:rPr lang="fr-FR" sz="1600" dirty="0" smtClean="0"/>
              <a:t>ANNEE UNIVERSITIARE:2019/2020</a:t>
            </a:r>
            <a:endParaRPr lang="fr-FR" sz="1600" dirty="0"/>
          </a:p>
        </p:txBody>
      </p:sp>
    </p:spTree>
    <p:extLst>
      <p:ext uri="{BB962C8B-B14F-4D97-AF65-F5344CB8AC3E}">
        <p14:creationId xmlns:p14="http://schemas.microsoft.com/office/powerpoint/2010/main" val="3673129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MECANISMES PHYSIOPATHOLOGIQUES</a:t>
            </a:r>
          </a:p>
        </p:txBody>
      </p:sp>
      <p:sp>
        <p:nvSpPr>
          <p:cNvPr id="3" name="Espace réservé du contenu 2"/>
          <p:cNvSpPr>
            <a:spLocks noGrp="1"/>
          </p:cNvSpPr>
          <p:nvPr>
            <p:ph sz="half" idx="1"/>
          </p:nvPr>
        </p:nvSpPr>
        <p:spPr/>
        <p:txBody>
          <a:bodyPr/>
          <a:lstStyle/>
          <a:p>
            <a:r>
              <a:rPr lang="fr-FR" dirty="0" smtClean="0"/>
              <a:t>Point </a:t>
            </a:r>
            <a:r>
              <a:rPr lang="fr-FR" dirty="0"/>
              <a:t>de départ de la </a:t>
            </a:r>
            <a:r>
              <a:rPr lang="fr-FR" dirty="0" smtClean="0"/>
              <a:t>thrombose</a:t>
            </a:r>
          </a:p>
          <a:p>
            <a:r>
              <a:rPr lang="fr-FR" dirty="0" smtClean="0"/>
              <a:t>Environ </a:t>
            </a:r>
            <a:r>
              <a:rPr lang="fr-FR" dirty="0"/>
              <a:t>70 à 80% des thromboses débutent au niveau des sinus veineux du triceps sural en absence de contraction musculaire</a:t>
            </a:r>
          </a:p>
          <a:p>
            <a:r>
              <a:rPr lang="fr-FR" dirty="0" smtClean="0"/>
              <a:t>L’extension </a:t>
            </a:r>
            <a:r>
              <a:rPr lang="fr-FR" dirty="0"/>
              <a:t>du thrombus responsable de l’occlusion veineuse</a:t>
            </a:r>
          </a:p>
        </p:txBody>
      </p:sp>
      <p:sp>
        <p:nvSpPr>
          <p:cNvPr id="4" name="Espace réservé du contenu 3"/>
          <p:cNvSpPr>
            <a:spLocks noGrp="1"/>
          </p:cNvSpPr>
          <p:nvPr>
            <p:ph sz="half" idx="2"/>
          </p:nvPr>
        </p:nvSpPr>
        <p:spPr/>
        <p:txBody>
          <a:bodyPr/>
          <a:lstStyle/>
          <a:p>
            <a:endParaRPr lang="fr-FR"/>
          </a:p>
        </p:txBody>
      </p:sp>
    </p:spTree>
    <p:extLst>
      <p:ext uri="{BB962C8B-B14F-4D97-AF65-F5344CB8AC3E}">
        <p14:creationId xmlns:p14="http://schemas.microsoft.com/office/powerpoint/2010/main" val="945868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dirty="0" smtClean="0"/>
              <a:t>MECANISMES </a:t>
            </a:r>
            <a:r>
              <a:rPr lang="fr-FR" dirty="0"/>
              <a:t>PHYSIOPATHOLOGIQUES</a:t>
            </a:r>
            <a:br>
              <a:rPr lang="fr-FR" dirty="0"/>
            </a:br>
            <a:endParaRPr lang="fr-FR" dirty="0"/>
          </a:p>
        </p:txBody>
      </p:sp>
      <p:sp>
        <p:nvSpPr>
          <p:cNvPr id="3" name="Espace réservé du contenu 2"/>
          <p:cNvSpPr>
            <a:spLocks noGrp="1"/>
          </p:cNvSpPr>
          <p:nvPr>
            <p:ph idx="1"/>
          </p:nvPr>
        </p:nvSpPr>
        <p:spPr/>
        <p:txBody>
          <a:bodyPr/>
          <a:lstStyle/>
          <a:p>
            <a:r>
              <a:rPr lang="fr-FR" dirty="0"/>
              <a:t> Histoire naturelle de la thrombose veineuse profonde Les principaux mécanismes impliqués dans la survenue des thromboses font intervenir la stase veineuse, la lésion de l’endothélium et l’activation de la coagulation ; réunies dans la triade de Virchow. </a:t>
            </a:r>
            <a:endParaRPr lang="fr-FR" dirty="0" smtClean="0"/>
          </a:p>
          <a:p>
            <a:r>
              <a:rPr lang="fr-FR" dirty="0" smtClean="0"/>
              <a:t>Ces </a:t>
            </a:r>
            <a:r>
              <a:rPr lang="fr-FR" dirty="0"/>
              <a:t>trois composants de la triade de Virchow agissent souvent en conjonction pour expliquer une thrombose, mais inversement aucun de ces éléments, pris séparément, n’entraîne systématiquement une thrombose.</a:t>
            </a:r>
          </a:p>
        </p:txBody>
      </p:sp>
    </p:spTree>
    <p:extLst>
      <p:ext uri="{BB962C8B-B14F-4D97-AF65-F5344CB8AC3E}">
        <p14:creationId xmlns:p14="http://schemas.microsoft.com/office/powerpoint/2010/main" val="4196505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dirty="0" smtClean="0"/>
              <a:t>Stase </a:t>
            </a:r>
            <a:r>
              <a:rPr lang="fr-FR" dirty="0"/>
              <a:t>veineuse</a:t>
            </a:r>
            <a:br>
              <a:rPr lang="fr-FR" dirty="0"/>
            </a:b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a:t>Elle favorise, d’une part, l’accumulation des différents facteurs </a:t>
            </a:r>
            <a:r>
              <a:rPr lang="fr-FR" dirty="0" err="1"/>
              <a:t>procoagulants</a:t>
            </a:r>
            <a:r>
              <a:rPr lang="fr-FR" dirty="0"/>
              <a:t> et elle limite, d’autre part, l’élimination des facteurs activés.</a:t>
            </a:r>
          </a:p>
          <a:p>
            <a:r>
              <a:rPr lang="fr-FR" dirty="0" smtClean="0"/>
              <a:t>l’immobilisation </a:t>
            </a:r>
            <a:r>
              <a:rPr lang="fr-FR" dirty="0"/>
              <a:t>ralentit le retour veineux par défaut de contraction musculaire : liée à un état grabataire ou à l’impotence fonctionnelle.  La survenue d’un accident thrombotique est aussi liée au type de geste opératoire, à la durée de l’intervention chirurgicale, à la pathologie sous-jacente ou au terrain du patient pouvant aggraver cette stase. </a:t>
            </a:r>
          </a:p>
          <a:p>
            <a:r>
              <a:rPr lang="fr-FR" dirty="0" smtClean="0"/>
              <a:t>l’obésité</a:t>
            </a:r>
            <a:r>
              <a:rPr lang="fr-FR" dirty="0"/>
              <a:t>, responsable d’une mobilité réduite et associée à une réduction de l’activité fibrinolytique, pourrait ainsi majorer le risque de TVP postopératoire. </a:t>
            </a:r>
          </a:p>
          <a:p>
            <a:r>
              <a:rPr lang="fr-FR" dirty="0" smtClean="0"/>
              <a:t>la </a:t>
            </a:r>
            <a:r>
              <a:rPr lang="fr-FR" dirty="0"/>
              <a:t>compression extrinsèque (hématome, kyste, tumeur…) ou la persistance de séquelles post-thrombotiques, gênant le retour veineux, majorent le risque thrombotique. </a:t>
            </a:r>
          </a:p>
        </p:txBody>
      </p:sp>
    </p:spTree>
    <p:extLst>
      <p:ext uri="{BB962C8B-B14F-4D97-AF65-F5344CB8AC3E}">
        <p14:creationId xmlns:p14="http://schemas.microsoft.com/office/powerpoint/2010/main" val="407691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dirty="0" smtClean="0"/>
              <a:t>Stase </a:t>
            </a:r>
            <a:r>
              <a:rPr lang="fr-FR" dirty="0"/>
              <a:t>veineuse</a:t>
            </a:r>
            <a:br>
              <a:rPr lang="fr-FR" dirty="0"/>
            </a:br>
            <a:endParaRPr lang="fr-FR" dirty="0"/>
          </a:p>
        </p:txBody>
      </p:sp>
      <p:sp>
        <p:nvSpPr>
          <p:cNvPr id="3" name="Espace réservé du contenu 2"/>
          <p:cNvSpPr>
            <a:spLocks noGrp="1"/>
          </p:cNvSpPr>
          <p:nvPr>
            <p:ph idx="1"/>
          </p:nvPr>
        </p:nvSpPr>
        <p:spPr/>
        <p:txBody>
          <a:bodyPr>
            <a:normAutofit lnSpcReduction="10000"/>
          </a:bodyPr>
          <a:lstStyle/>
          <a:p>
            <a:r>
              <a:rPr lang="fr-FR" dirty="0"/>
              <a:t> l’hyperviscosité sanguine en cas d’</a:t>
            </a:r>
            <a:r>
              <a:rPr lang="fr-FR" dirty="0" err="1"/>
              <a:t>hypercytose</a:t>
            </a:r>
            <a:r>
              <a:rPr lang="fr-FR" dirty="0"/>
              <a:t> (polyglobulie, hyperleucocytose, leucémie…), de </a:t>
            </a:r>
            <a:r>
              <a:rPr lang="fr-FR" dirty="0" err="1"/>
              <a:t>dysglobulinémie</a:t>
            </a:r>
            <a:r>
              <a:rPr lang="fr-FR" dirty="0"/>
              <a:t> (myélome, </a:t>
            </a:r>
            <a:r>
              <a:rPr lang="fr-FR" dirty="0" err="1"/>
              <a:t>Waldeström</a:t>
            </a:r>
            <a:r>
              <a:rPr lang="fr-FR" dirty="0"/>
              <a:t>…)</a:t>
            </a:r>
          </a:p>
          <a:p>
            <a:r>
              <a:rPr lang="fr-FR" dirty="0" smtClean="0"/>
              <a:t>la </a:t>
            </a:r>
            <a:r>
              <a:rPr lang="fr-FR" dirty="0"/>
              <a:t>déshydratation peut renforcer l’hypercoagulabilité plasmatique éventuelle par l’hémoconcentration des facteurs </a:t>
            </a:r>
            <a:r>
              <a:rPr lang="fr-FR" dirty="0" err="1"/>
              <a:t>procoagulants</a:t>
            </a:r>
            <a:r>
              <a:rPr lang="fr-FR" dirty="0"/>
              <a:t>. Les diurétiques utilisés au cours d’une défaillance cardiaque congestive peuvent ainsi contribuer à accroître le risque thrombotique par la majoration de l’hémoconcentration associée à la stase sanguine.</a:t>
            </a:r>
          </a:p>
          <a:p>
            <a:r>
              <a:rPr lang="fr-FR" dirty="0" smtClean="0"/>
              <a:t>les </a:t>
            </a:r>
            <a:r>
              <a:rPr lang="fr-FR" dirty="0"/>
              <a:t>dilatations veineuses (varices, insuffisance veineuse, grossesse). Si la stase est un phénomène physique nécessaire, elle semble incapable à elle seule de générer un thrombus</a:t>
            </a:r>
          </a:p>
        </p:txBody>
      </p:sp>
    </p:spTree>
    <p:extLst>
      <p:ext uri="{BB962C8B-B14F-4D97-AF65-F5344CB8AC3E}">
        <p14:creationId xmlns:p14="http://schemas.microsoft.com/office/powerpoint/2010/main" val="3195563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dirty="0" smtClean="0"/>
              <a:t>Lésion </a:t>
            </a:r>
            <a:r>
              <a:rPr lang="fr-FR" dirty="0"/>
              <a:t>endothéliale</a:t>
            </a:r>
            <a:br>
              <a:rPr lang="fr-FR" dirty="0"/>
            </a:br>
            <a:endParaRPr lang="fr-FR" dirty="0"/>
          </a:p>
        </p:txBody>
      </p:sp>
      <p:sp>
        <p:nvSpPr>
          <p:cNvPr id="3" name="Espace réservé du contenu 2"/>
          <p:cNvSpPr>
            <a:spLocks noGrp="1"/>
          </p:cNvSpPr>
          <p:nvPr>
            <p:ph idx="1"/>
          </p:nvPr>
        </p:nvSpPr>
        <p:spPr/>
        <p:txBody>
          <a:bodyPr/>
          <a:lstStyle/>
          <a:p>
            <a:r>
              <a:rPr lang="fr-FR" dirty="0"/>
              <a:t>La paroi endothéliale saine est </a:t>
            </a:r>
            <a:r>
              <a:rPr lang="fr-FR" dirty="0" err="1"/>
              <a:t>thromborésistante</a:t>
            </a:r>
            <a:r>
              <a:rPr lang="fr-FR" dirty="0"/>
              <a:t> par la synthèse de substances </a:t>
            </a:r>
            <a:r>
              <a:rPr lang="fr-FR" dirty="0" err="1"/>
              <a:t>antithrombotiques</a:t>
            </a:r>
            <a:r>
              <a:rPr lang="fr-FR" dirty="0"/>
              <a:t> telles que la </a:t>
            </a:r>
            <a:r>
              <a:rPr lang="fr-FR" dirty="0" err="1"/>
              <a:t>prostacycline</a:t>
            </a:r>
            <a:r>
              <a:rPr lang="fr-FR" dirty="0"/>
              <a:t>, la </a:t>
            </a:r>
            <a:r>
              <a:rPr lang="fr-FR" dirty="0" err="1"/>
              <a:t>thrombomoduline</a:t>
            </a:r>
            <a:r>
              <a:rPr lang="fr-FR" dirty="0"/>
              <a:t>, le </a:t>
            </a:r>
            <a:r>
              <a:rPr lang="fr-FR" dirty="0" err="1"/>
              <a:t>tPA</a:t>
            </a:r>
            <a:r>
              <a:rPr lang="fr-FR" dirty="0"/>
              <a:t> (activateur tissulaire du plasminogène) ou les glycosaminoglycanes</a:t>
            </a:r>
          </a:p>
          <a:p>
            <a:r>
              <a:rPr lang="fr-FR" dirty="0" smtClean="0"/>
              <a:t>En </a:t>
            </a:r>
            <a:r>
              <a:rPr lang="fr-FR" dirty="0"/>
              <a:t>cas de lésions endothéliales, il y’a sécrétion de facteurs </a:t>
            </a:r>
            <a:r>
              <a:rPr lang="fr-FR" dirty="0" err="1"/>
              <a:t>procoagulants</a:t>
            </a:r>
            <a:r>
              <a:rPr lang="fr-FR" dirty="0"/>
              <a:t>: facteur tissulaire, PAI-1 (inhibiteur de l’activateur tissulaire du plasminogène, facteur </a:t>
            </a:r>
            <a:r>
              <a:rPr lang="fr-FR" dirty="0" err="1"/>
              <a:t>Willebrand</a:t>
            </a:r>
            <a:endParaRPr lang="fr-FR" dirty="0"/>
          </a:p>
          <a:p>
            <a:r>
              <a:rPr lang="fr-FR" dirty="0" smtClean="0"/>
              <a:t>Les </a:t>
            </a:r>
            <a:r>
              <a:rPr lang="fr-FR" dirty="0"/>
              <a:t>cellules endothéliales sécrètent aussi diverses cytokines pro-inflammatoires, contribuant ainsi à amplifier et à renforcer le profil </a:t>
            </a:r>
            <a:r>
              <a:rPr lang="fr-FR" dirty="0" err="1"/>
              <a:t>procoagulant</a:t>
            </a:r>
            <a:r>
              <a:rPr lang="fr-FR" dirty="0"/>
              <a:t> (IL1, IL8, TNF alpha...).</a:t>
            </a:r>
          </a:p>
        </p:txBody>
      </p:sp>
    </p:spTree>
    <p:extLst>
      <p:ext uri="{BB962C8B-B14F-4D97-AF65-F5344CB8AC3E}">
        <p14:creationId xmlns:p14="http://schemas.microsoft.com/office/powerpoint/2010/main" val="743877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Lésion endothéliale </a:t>
            </a:r>
          </a:p>
        </p:txBody>
      </p:sp>
      <p:sp>
        <p:nvSpPr>
          <p:cNvPr id="3" name="Espace réservé du contenu 2"/>
          <p:cNvSpPr>
            <a:spLocks noGrp="1"/>
          </p:cNvSpPr>
          <p:nvPr>
            <p:ph idx="1"/>
          </p:nvPr>
        </p:nvSpPr>
        <p:spPr/>
        <p:txBody>
          <a:bodyPr/>
          <a:lstStyle/>
          <a:p>
            <a:r>
              <a:rPr lang="fr-FR" dirty="0" smtClean="0"/>
              <a:t>Génération </a:t>
            </a:r>
            <a:r>
              <a:rPr lang="fr-FR" dirty="0"/>
              <a:t>de thrombine :</a:t>
            </a:r>
          </a:p>
          <a:p>
            <a:r>
              <a:rPr lang="fr-FR" dirty="0" smtClean="0"/>
              <a:t>Consécutive </a:t>
            </a:r>
            <a:r>
              <a:rPr lang="fr-FR" dirty="0"/>
              <a:t>à l’exposition du facteur tissulaire à la circulation sanguine</a:t>
            </a:r>
          </a:p>
          <a:p>
            <a:r>
              <a:rPr lang="fr-FR" dirty="0" smtClean="0"/>
              <a:t>Ce </a:t>
            </a:r>
            <a:r>
              <a:rPr lang="fr-FR" dirty="0"/>
              <a:t>facteur tissulaire peut interagir avec le facteur VII activé circulant, entrainant l’activation du facteur X puis la génération de thrombine.</a:t>
            </a:r>
          </a:p>
          <a:p>
            <a:endParaRPr lang="fr-FR" dirty="0"/>
          </a:p>
        </p:txBody>
      </p:sp>
      <p:sp>
        <p:nvSpPr>
          <p:cNvPr id="4" name="Ellipse 3"/>
          <p:cNvSpPr/>
          <p:nvPr/>
        </p:nvSpPr>
        <p:spPr>
          <a:xfrm>
            <a:off x="2093494" y="4920916"/>
            <a:ext cx="1840831" cy="9144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Facteur tissulaire – Facteur VII activé</a:t>
            </a:r>
          </a:p>
        </p:txBody>
      </p:sp>
      <p:sp>
        <p:nvSpPr>
          <p:cNvPr id="5" name="Ellipse 4"/>
          <p:cNvSpPr/>
          <p:nvPr/>
        </p:nvSpPr>
        <p:spPr>
          <a:xfrm>
            <a:off x="5109871" y="4920916"/>
            <a:ext cx="1840831" cy="9144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facteur X activé</a:t>
            </a:r>
          </a:p>
        </p:txBody>
      </p:sp>
      <p:sp>
        <p:nvSpPr>
          <p:cNvPr id="6" name="Ellipse 5"/>
          <p:cNvSpPr/>
          <p:nvPr/>
        </p:nvSpPr>
        <p:spPr>
          <a:xfrm>
            <a:off x="7996989" y="4920916"/>
            <a:ext cx="1840831" cy="914400"/>
          </a:xfrm>
          <a:prstGeom prst="ellipse">
            <a:avLst/>
          </a:prstGeom>
          <a:solidFill>
            <a:srgbClr val="F7983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thrombine</a:t>
            </a:r>
          </a:p>
        </p:txBody>
      </p:sp>
      <p:sp>
        <p:nvSpPr>
          <p:cNvPr id="7" name="Flèche droite 6"/>
          <p:cNvSpPr/>
          <p:nvPr/>
        </p:nvSpPr>
        <p:spPr>
          <a:xfrm>
            <a:off x="4065750" y="5135800"/>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droite 7"/>
          <p:cNvSpPr/>
          <p:nvPr/>
        </p:nvSpPr>
        <p:spPr>
          <a:xfrm>
            <a:off x="7016415" y="5135800"/>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971219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Lésion endothéliale </a:t>
            </a:r>
          </a:p>
        </p:txBody>
      </p:sp>
      <p:sp>
        <p:nvSpPr>
          <p:cNvPr id="3" name="Espace réservé du contenu 2"/>
          <p:cNvSpPr>
            <a:spLocks noGrp="1"/>
          </p:cNvSpPr>
          <p:nvPr>
            <p:ph idx="1"/>
          </p:nvPr>
        </p:nvSpPr>
        <p:spPr/>
        <p:txBody>
          <a:bodyPr/>
          <a:lstStyle/>
          <a:p>
            <a:r>
              <a:rPr lang="fr-FR" dirty="0"/>
              <a:t> Formation exagérée de fibrine</a:t>
            </a:r>
          </a:p>
          <a:p>
            <a:r>
              <a:rPr lang="fr-FR" dirty="0" smtClean="0"/>
              <a:t>La </a:t>
            </a:r>
            <a:r>
              <a:rPr lang="fr-FR" dirty="0"/>
              <a:t>formation de thrombine provoque alors la conversion du fibrinogène en fibrine </a:t>
            </a:r>
          </a:p>
          <a:p>
            <a:r>
              <a:rPr lang="fr-FR" dirty="0" smtClean="0"/>
              <a:t>stimule </a:t>
            </a:r>
            <a:r>
              <a:rPr lang="fr-FR" dirty="0"/>
              <a:t>aussi la production endothéliale de l’activateur tissulaire du plasminogène (t-PA)</a:t>
            </a:r>
          </a:p>
          <a:p>
            <a:endParaRPr lang="fr-FR" dirty="0"/>
          </a:p>
        </p:txBody>
      </p:sp>
      <p:sp>
        <p:nvSpPr>
          <p:cNvPr id="4" name="Ellipse 3"/>
          <p:cNvSpPr/>
          <p:nvPr/>
        </p:nvSpPr>
        <p:spPr>
          <a:xfrm>
            <a:off x="5131468" y="3870535"/>
            <a:ext cx="1840831" cy="914400"/>
          </a:xfrm>
          <a:prstGeom prst="ellipse">
            <a:avLst/>
          </a:prstGeom>
          <a:solidFill>
            <a:srgbClr val="F7983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thrombine</a:t>
            </a:r>
          </a:p>
        </p:txBody>
      </p:sp>
      <p:sp>
        <p:nvSpPr>
          <p:cNvPr id="5" name="Ellipse 4"/>
          <p:cNvSpPr/>
          <p:nvPr/>
        </p:nvSpPr>
        <p:spPr>
          <a:xfrm>
            <a:off x="7894720" y="4920916"/>
            <a:ext cx="1840831" cy="914400"/>
          </a:xfrm>
          <a:prstGeom prst="ellipse">
            <a:avLst/>
          </a:prstGeom>
          <a:solidFill>
            <a:srgbClr val="F7983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Fibrine</a:t>
            </a:r>
          </a:p>
        </p:txBody>
      </p:sp>
      <p:sp>
        <p:nvSpPr>
          <p:cNvPr id="6" name="Ellipse 5"/>
          <p:cNvSpPr/>
          <p:nvPr/>
        </p:nvSpPr>
        <p:spPr>
          <a:xfrm>
            <a:off x="2576763" y="4920916"/>
            <a:ext cx="1840831" cy="914400"/>
          </a:xfrm>
          <a:prstGeom prst="ellipse">
            <a:avLst/>
          </a:prstGeom>
          <a:solidFill>
            <a:srgbClr val="F7983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1"/>
                </a:solidFill>
              </a:rPr>
              <a:t>Fibrinogène</a:t>
            </a:r>
          </a:p>
        </p:txBody>
      </p:sp>
      <p:sp>
        <p:nvSpPr>
          <p:cNvPr id="7" name="Flèche droite 6"/>
          <p:cNvSpPr/>
          <p:nvPr/>
        </p:nvSpPr>
        <p:spPr>
          <a:xfrm>
            <a:off x="4507831" y="5278230"/>
            <a:ext cx="3296652" cy="2887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5997741" y="4786587"/>
            <a:ext cx="196517" cy="53302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915522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dirty="0" smtClean="0"/>
              <a:t>Lésion </a:t>
            </a:r>
            <a:r>
              <a:rPr lang="fr-FR" dirty="0"/>
              <a:t>endothéliale</a:t>
            </a:r>
            <a:br>
              <a:rPr lang="fr-FR" dirty="0"/>
            </a:br>
            <a:endParaRPr lang="fr-FR" dirty="0"/>
          </a:p>
        </p:txBody>
      </p:sp>
      <p:sp>
        <p:nvSpPr>
          <p:cNvPr id="3" name="Espace réservé du contenu 2"/>
          <p:cNvSpPr>
            <a:spLocks noGrp="1"/>
          </p:cNvSpPr>
          <p:nvPr>
            <p:ph idx="1"/>
          </p:nvPr>
        </p:nvSpPr>
        <p:spPr>
          <a:xfrm>
            <a:off x="838200" y="1572962"/>
            <a:ext cx="10515600" cy="5024786"/>
          </a:xfrm>
        </p:spPr>
        <p:txBody>
          <a:bodyPr/>
          <a:lstStyle/>
          <a:p>
            <a:r>
              <a:rPr lang="fr-FR" dirty="0"/>
              <a:t> Dysfonctionnement du système fibrinolytique</a:t>
            </a:r>
          </a:p>
          <a:p>
            <a:r>
              <a:rPr lang="fr-FR" sz="2200" dirty="0" smtClean="0"/>
              <a:t>Le </a:t>
            </a:r>
            <a:r>
              <a:rPr lang="fr-FR" sz="2200" dirty="0"/>
              <a:t>t-PA permet le déclenchement de la fibrinolyse qui vient contrebalancer la </a:t>
            </a:r>
            <a:r>
              <a:rPr lang="fr-FR" sz="2200" dirty="0" smtClean="0"/>
              <a:t>fibrinoformation </a:t>
            </a:r>
            <a:r>
              <a:rPr lang="fr-FR" sz="2200" dirty="0"/>
              <a:t>entraîne l’apparition de produits de dégradation de la fibrine détectables dans le sang</a:t>
            </a:r>
          </a:p>
          <a:p>
            <a:r>
              <a:rPr lang="fr-FR" sz="2200" dirty="0" smtClean="0"/>
              <a:t>La </a:t>
            </a:r>
            <a:r>
              <a:rPr lang="fr-FR" sz="2200" dirty="0"/>
              <a:t>fibrinolyse est toutefois limitée par l’augmentation d’une protéine de la réaction inflammatoire, le PAI-1, inhibiteur du t-PA.</a:t>
            </a:r>
          </a:p>
          <a:p>
            <a:endParaRPr lang="fr-FR" dirty="0"/>
          </a:p>
        </p:txBody>
      </p:sp>
      <p:sp>
        <p:nvSpPr>
          <p:cNvPr id="4" name="Ellipse 3"/>
          <p:cNvSpPr/>
          <p:nvPr/>
        </p:nvSpPr>
        <p:spPr>
          <a:xfrm>
            <a:off x="3043989" y="3842168"/>
            <a:ext cx="1383632" cy="5775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PAI-1</a:t>
            </a:r>
          </a:p>
        </p:txBody>
      </p:sp>
      <p:sp>
        <p:nvSpPr>
          <p:cNvPr id="5" name="Ellipse 4"/>
          <p:cNvSpPr/>
          <p:nvPr/>
        </p:nvSpPr>
        <p:spPr>
          <a:xfrm>
            <a:off x="3043989" y="4847434"/>
            <a:ext cx="1383632" cy="5775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t-PA</a:t>
            </a:r>
          </a:p>
        </p:txBody>
      </p:sp>
      <p:sp>
        <p:nvSpPr>
          <p:cNvPr id="6" name="Ellipse 5"/>
          <p:cNvSpPr/>
          <p:nvPr/>
        </p:nvSpPr>
        <p:spPr>
          <a:xfrm>
            <a:off x="6105378" y="4207628"/>
            <a:ext cx="2138290" cy="5775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plasminogène</a:t>
            </a:r>
          </a:p>
        </p:txBody>
      </p:sp>
      <p:sp>
        <p:nvSpPr>
          <p:cNvPr id="7" name="Ellipse 6"/>
          <p:cNvSpPr/>
          <p:nvPr/>
        </p:nvSpPr>
        <p:spPr>
          <a:xfrm>
            <a:off x="5123446" y="5874834"/>
            <a:ext cx="1383632" cy="5775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Fibrine</a:t>
            </a:r>
          </a:p>
        </p:txBody>
      </p:sp>
      <p:sp>
        <p:nvSpPr>
          <p:cNvPr id="8" name="Ellipse 7"/>
          <p:cNvSpPr/>
          <p:nvPr/>
        </p:nvSpPr>
        <p:spPr>
          <a:xfrm>
            <a:off x="6401432" y="5274135"/>
            <a:ext cx="1546181" cy="5775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Plasmine</a:t>
            </a:r>
          </a:p>
        </p:txBody>
      </p:sp>
      <p:sp>
        <p:nvSpPr>
          <p:cNvPr id="9" name="Ellipse 8"/>
          <p:cNvSpPr/>
          <p:nvPr/>
        </p:nvSpPr>
        <p:spPr>
          <a:xfrm>
            <a:off x="7890710" y="5874834"/>
            <a:ext cx="1383632" cy="5775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PDF</a:t>
            </a:r>
          </a:p>
        </p:txBody>
      </p:sp>
      <p:sp>
        <p:nvSpPr>
          <p:cNvPr id="10" name="Croix 9"/>
          <p:cNvSpPr/>
          <p:nvPr/>
        </p:nvSpPr>
        <p:spPr>
          <a:xfrm rot="2700000">
            <a:off x="3530666" y="4430570"/>
            <a:ext cx="410279" cy="388962"/>
          </a:xfrm>
          <a:prstGeom prst="pl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7093386" y="4797568"/>
            <a:ext cx="221814" cy="47656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droite 11"/>
          <p:cNvSpPr/>
          <p:nvPr/>
        </p:nvSpPr>
        <p:spPr>
          <a:xfrm>
            <a:off x="4604688" y="4907626"/>
            <a:ext cx="2288481" cy="2548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droite 12"/>
          <p:cNvSpPr/>
          <p:nvPr/>
        </p:nvSpPr>
        <p:spPr>
          <a:xfrm>
            <a:off x="6554280" y="6092301"/>
            <a:ext cx="1350498" cy="23591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vers le bas 13"/>
          <p:cNvSpPr/>
          <p:nvPr/>
        </p:nvSpPr>
        <p:spPr>
          <a:xfrm>
            <a:off x="7080953" y="5874834"/>
            <a:ext cx="221813" cy="24065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8061979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dirty="0" smtClean="0"/>
              <a:t>Lésion </a:t>
            </a:r>
            <a:r>
              <a:rPr lang="fr-FR" dirty="0"/>
              <a:t>endothéliale</a:t>
            </a:r>
            <a:br>
              <a:rPr lang="fr-FR" dirty="0"/>
            </a:br>
            <a:endParaRPr lang="fr-FR" dirty="0"/>
          </a:p>
        </p:txBody>
      </p:sp>
      <p:sp>
        <p:nvSpPr>
          <p:cNvPr id="3" name="Espace réservé du contenu 2"/>
          <p:cNvSpPr>
            <a:spLocks noGrp="1"/>
          </p:cNvSpPr>
          <p:nvPr>
            <p:ph idx="1"/>
          </p:nvPr>
        </p:nvSpPr>
        <p:spPr/>
        <p:txBody>
          <a:bodyPr>
            <a:normAutofit lnSpcReduction="10000"/>
          </a:bodyPr>
          <a:lstStyle/>
          <a:p>
            <a:r>
              <a:rPr lang="fr-FR" dirty="0"/>
              <a:t>Les causes de l’atteinte endothéliale sont multiples : </a:t>
            </a:r>
            <a:endParaRPr lang="fr-FR" dirty="0" smtClean="0"/>
          </a:p>
          <a:p>
            <a:r>
              <a:rPr lang="fr-FR" dirty="0" smtClean="0"/>
              <a:t>Traumatismes </a:t>
            </a:r>
            <a:r>
              <a:rPr lang="fr-FR" dirty="0"/>
              <a:t>opératoires telles les interventions pour prothèse de hanche ou du genou sont particulièrement associées à une incidence accrue de phlébites. </a:t>
            </a:r>
          </a:p>
          <a:p>
            <a:r>
              <a:rPr lang="fr-FR" dirty="0" err="1" smtClean="0"/>
              <a:t>Scléro</a:t>
            </a:r>
            <a:r>
              <a:rPr lang="fr-FR" dirty="0" smtClean="0"/>
              <a:t>-thérapies </a:t>
            </a:r>
            <a:r>
              <a:rPr lang="fr-FR" dirty="0"/>
              <a:t>: la survenue de thromboses veineuses n’est pas négligeable au décours de séances itératives de </a:t>
            </a:r>
            <a:r>
              <a:rPr lang="fr-FR" dirty="0" err="1"/>
              <a:t>sclérothérapies</a:t>
            </a:r>
            <a:r>
              <a:rPr lang="fr-FR" dirty="0"/>
              <a:t>. </a:t>
            </a:r>
          </a:p>
          <a:p>
            <a:r>
              <a:rPr lang="fr-FR" dirty="0" smtClean="0"/>
              <a:t>Cathéters </a:t>
            </a:r>
            <a:r>
              <a:rPr lang="fr-FR" dirty="0"/>
              <a:t>veineux: la prévalence de thrombose sur cathéter des gros troncs veineux est d’environ 5% et un tiers des TV des membres supérieurs seraient dues à un cathéter veineux. Ce type de thrombose est aussi facilité par l’infection secondaire du cathéter (staphylocoque doré, bacille à Gram négatif ou Candida </a:t>
            </a:r>
            <a:r>
              <a:rPr lang="fr-FR" dirty="0" err="1"/>
              <a:t>albicans</a:t>
            </a:r>
            <a:r>
              <a:rPr lang="fr-FR" dirty="0"/>
              <a:t>). </a:t>
            </a:r>
          </a:p>
        </p:txBody>
      </p:sp>
    </p:spTree>
    <p:extLst>
      <p:ext uri="{BB962C8B-B14F-4D97-AF65-F5344CB8AC3E}">
        <p14:creationId xmlns:p14="http://schemas.microsoft.com/office/powerpoint/2010/main" val="1895443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Lésion endothéliale</a:t>
            </a:r>
          </a:p>
        </p:txBody>
      </p:sp>
      <p:sp>
        <p:nvSpPr>
          <p:cNvPr id="3" name="Espace réservé du contenu 2"/>
          <p:cNvSpPr>
            <a:spLocks noGrp="1"/>
          </p:cNvSpPr>
          <p:nvPr>
            <p:ph idx="1"/>
          </p:nvPr>
        </p:nvSpPr>
        <p:spPr/>
        <p:txBody>
          <a:bodyPr/>
          <a:lstStyle/>
          <a:p>
            <a:r>
              <a:rPr lang="fr-FR" dirty="0"/>
              <a:t> mise en place d’une sonde de stimulateur cardiaque: elle se compliquerait de TV du membre supérieur dans près de 30% des </a:t>
            </a:r>
            <a:r>
              <a:rPr lang="fr-FR" dirty="0" smtClean="0"/>
              <a:t>cas</a:t>
            </a:r>
          </a:p>
          <a:p>
            <a:r>
              <a:rPr lang="fr-FR" dirty="0" smtClean="0"/>
              <a:t>injections </a:t>
            </a:r>
            <a:r>
              <a:rPr lang="fr-FR" dirty="0"/>
              <a:t>multiples des toxicomanes : ce contexte associe le caractère traumatique itératif au caractère </a:t>
            </a:r>
            <a:r>
              <a:rPr lang="fr-FR" dirty="0" err="1"/>
              <a:t>procoagulant</a:t>
            </a:r>
            <a:r>
              <a:rPr lang="fr-FR" dirty="0"/>
              <a:t> des substances injectées (cocaïne, amphétamines, quinine...). </a:t>
            </a:r>
            <a:endParaRPr lang="fr-FR" dirty="0" smtClean="0"/>
          </a:p>
          <a:p>
            <a:r>
              <a:rPr lang="fr-FR" dirty="0" smtClean="0"/>
              <a:t> </a:t>
            </a:r>
            <a:r>
              <a:rPr lang="fr-FR" dirty="0"/>
              <a:t>antécédents de thrombose veineuse : en effet, les séquelles </a:t>
            </a:r>
            <a:r>
              <a:rPr lang="fr-FR" dirty="0" err="1"/>
              <a:t>phlébologiques</a:t>
            </a:r>
            <a:r>
              <a:rPr lang="fr-FR" dirty="0"/>
              <a:t>, la dégradation valvulaire et la distension musculaire pariétale limitent le retour veineux et aggravent la stase veineuse </a:t>
            </a:r>
            <a:endParaRPr lang="fr-FR" dirty="0" smtClean="0"/>
          </a:p>
          <a:p>
            <a:r>
              <a:rPr lang="fr-FR" dirty="0" smtClean="0"/>
              <a:t> </a:t>
            </a:r>
            <a:r>
              <a:rPr lang="fr-FR" dirty="0"/>
              <a:t>De même que pour la stase la lésion endothéliale n’est pas suffisante à elle seule pour créer une thrombose.</a:t>
            </a:r>
          </a:p>
        </p:txBody>
      </p:sp>
    </p:spTree>
    <p:extLst>
      <p:ext uri="{BB962C8B-B14F-4D97-AF65-F5344CB8AC3E}">
        <p14:creationId xmlns:p14="http://schemas.microsoft.com/office/powerpoint/2010/main" val="683982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OBJECTIFS PEDAGOGIQUES</a:t>
            </a:r>
            <a:endParaRPr lang="fr-FR" dirty="0"/>
          </a:p>
        </p:txBody>
      </p:sp>
      <p:sp>
        <p:nvSpPr>
          <p:cNvPr id="3" name="Espace réservé du contenu 2"/>
          <p:cNvSpPr>
            <a:spLocks noGrp="1"/>
          </p:cNvSpPr>
          <p:nvPr>
            <p:ph idx="1"/>
          </p:nvPr>
        </p:nvSpPr>
        <p:spPr/>
        <p:txBody>
          <a:bodyPr/>
          <a:lstStyle/>
          <a:p>
            <a:r>
              <a:rPr lang="fr-FR" dirty="0"/>
              <a:t>1. Décrire </a:t>
            </a:r>
            <a:r>
              <a:rPr lang="fr-FR" dirty="0" smtClean="0"/>
              <a:t>l’</a:t>
            </a:r>
            <a:r>
              <a:rPr lang="fr-FR" dirty="0" err="1" smtClean="0"/>
              <a:t>étio</a:t>
            </a:r>
            <a:r>
              <a:rPr lang="fr-FR" dirty="0" smtClean="0"/>
              <a:t>-pathogénie </a:t>
            </a:r>
            <a:r>
              <a:rPr lang="fr-FR" dirty="0"/>
              <a:t>et les conséquences physiopathologiques de la maladie veineuse </a:t>
            </a:r>
            <a:r>
              <a:rPr lang="fr-FR" dirty="0" smtClean="0"/>
              <a:t>thromboembolique </a:t>
            </a:r>
            <a:r>
              <a:rPr lang="fr-FR" dirty="0"/>
              <a:t>(MVTE). </a:t>
            </a:r>
            <a:endParaRPr lang="fr-FR" dirty="0" smtClean="0"/>
          </a:p>
          <a:p>
            <a:r>
              <a:rPr lang="fr-FR" dirty="0" smtClean="0"/>
              <a:t>2</a:t>
            </a:r>
            <a:r>
              <a:rPr lang="fr-FR" dirty="0"/>
              <a:t>. Citer les facteurs de risque de la MVTE. </a:t>
            </a:r>
          </a:p>
        </p:txBody>
      </p:sp>
    </p:spTree>
    <p:extLst>
      <p:ext uri="{BB962C8B-B14F-4D97-AF65-F5344CB8AC3E}">
        <p14:creationId xmlns:p14="http://schemas.microsoft.com/office/powerpoint/2010/main" val="34552620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dirty="0" smtClean="0"/>
              <a:t>Anomalies </a:t>
            </a:r>
            <a:r>
              <a:rPr lang="fr-FR" dirty="0"/>
              <a:t>de la coagulation</a:t>
            </a:r>
            <a:br>
              <a:rPr lang="fr-FR" dirty="0"/>
            </a:br>
            <a:endParaRPr lang="fr-FR" dirty="0"/>
          </a:p>
        </p:txBody>
      </p:sp>
      <p:sp>
        <p:nvSpPr>
          <p:cNvPr id="3" name="Espace réservé du contenu 2"/>
          <p:cNvSpPr>
            <a:spLocks noGrp="1"/>
          </p:cNvSpPr>
          <p:nvPr>
            <p:ph idx="1"/>
          </p:nvPr>
        </p:nvSpPr>
        <p:spPr/>
        <p:txBody>
          <a:bodyPr/>
          <a:lstStyle/>
          <a:p>
            <a:r>
              <a:rPr lang="fr-FR" dirty="0"/>
              <a:t> L'hémostase se déroule en trois phases, intriquées entre elles : l'hémostase primaire, la coagulation plasmatique et la fibrinolyse. </a:t>
            </a:r>
            <a:endParaRPr lang="fr-FR" dirty="0" smtClean="0"/>
          </a:p>
          <a:p>
            <a:r>
              <a:rPr lang="fr-FR" dirty="0"/>
              <a:t> </a:t>
            </a:r>
            <a:r>
              <a:rPr lang="fr-FR" dirty="0" smtClean="0"/>
              <a:t>L'hémostase </a:t>
            </a:r>
            <a:r>
              <a:rPr lang="fr-FR" dirty="0"/>
              <a:t>primaire permet l'obturation d'une brèche vasculaire par les plaquettes. </a:t>
            </a:r>
            <a:endParaRPr lang="fr-FR" dirty="0" smtClean="0"/>
          </a:p>
          <a:p>
            <a:r>
              <a:rPr lang="fr-FR" dirty="0" smtClean="0"/>
              <a:t>La </a:t>
            </a:r>
            <a:r>
              <a:rPr lang="fr-FR" dirty="0"/>
              <a:t>coagulation consolide ce thrombus blanc en créant un réseau de fibrine polymérisée qui participe, avec les globules rouges et les plaquettes, à la formation du thrombus, dit thrombus rouge. </a:t>
            </a:r>
            <a:endParaRPr lang="fr-FR" dirty="0" smtClean="0"/>
          </a:p>
          <a:p>
            <a:r>
              <a:rPr lang="fr-FR" dirty="0" smtClean="0"/>
              <a:t>La </a:t>
            </a:r>
            <a:r>
              <a:rPr lang="fr-FR" dirty="0"/>
              <a:t>fibrinolyse permet la destruction enzymatique du caillot et la restitution complète de la paroi vasculaire. </a:t>
            </a:r>
          </a:p>
        </p:txBody>
      </p:sp>
    </p:spTree>
    <p:extLst>
      <p:ext uri="{BB962C8B-B14F-4D97-AF65-F5344CB8AC3E}">
        <p14:creationId xmlns:p14="http://schemas.microsoft.com/office/powerpoint/2010/main" val="1506872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dirty="0" smtClean="0"/>
              <a:t>Anomalies </a:t>
            </a:r>
            <a:r>
              <a:rPr lang="fr-FR" dirty="0"/>
              <a:t>de la coagulation</a:t>
            </a:r>
            <a:br>
              <a:rPr lang="fr-FR" dirty="0"/>
            </a:br>
            <a:endParaRPr lang="fr-FR" dirty="0"/>
          </a:p>
        </p:txBody>
      </p:sp>
      <p:sp>
        <p:nvSpPr>
          <p:cNvPr id="3" name="Espace réservé du contenu 2"/>
          <p:cNvSpPr>
            <a:spLocks noGrp="1"/>
          </p:cNvSpPr>
          <p:nvPr>
            <p:ph idx="1"/>
          </p:nvPr>
        </p:nvSpPr>
        <p:spPr/>
        <p:txBody>
          <a:bodyPr>
            <a:normAutofit lnSpcReduction="10000"/>
          </a:bodyPr>
          <a:lstStyle/>
          <a:p>
            <a:r>
              <a:rPr lang="fr-FR" dirty="0"/>
              <a:t>La thrombose survient lorsque le système se déséquilibre au profit de la phase de coagulation.</a:t>
            </a:r>
          </a:p>
          <a:p>
            <a:r>
              <a:rPr lang="fr-FR" dirty="0" smtClean="0"/>
              <a:t>Quand </a:t>
            </a:r>
            <a:r>
              <a:rPr lang="fr-FR" dirty="0"/>
              <a:t>des vaisseaux sont lésés, les cellules sous endothéliales de </a:t>
            </a:r>
            <a:r>
              <a:rPr lang="fr-FR" dirty="0" smtClean="0"/>
              <a:t>ceux ci </a:t>
            </a:r>
            <a:r>
              <a:rPr lang="fr-FR" dirty="0"/>
              <a:t>sont exposées.</a:t>
            </a:r>
          </a:p>
          <a:p>
            <a:r>
              <a:rPr lang="fr-FR" dirty="0" smtClean="0"/>
              <a:t>Le </a:t>
            </a:r>
            <a:r>
              <a:rPr lang="fr-FR" dirty="0"/>
              <a:t>facteur tissulaire active le facteur VII, qui lui-même active le facteur X.</a:t>
            </a:r>
          </a:p>
          <a:p>
            <a:r>
              <a:rPr lang="fr-FR" dirty="0" smtClean="0"/>
              <a:t>Le </a:t>
            </a:r>
            <a:r>
              <a:rPr lang="fr-FR" dirty="0"/>
              <a:t>facteur X activé forme avec le facteur V un complexe à la surface des plaquettes activées, et ce complexe convertit la prothrombine en thrombine. La thrombine convertit le fibrinogène en monomère de fibrine, qui se polymérise et constitue grâce au facteur XIII un réseau afin de former un caillot stable. </a:t>
            </a:r>
          </a:p>
        </p:txBody>
      </p:sp>
    </p:spTree>
    <p:extLst>
      <p:ext uri="{BB962C8B-B14F-4D97-AF65-F5344CB8AC3E}">
        <p14:creationId xmlns:p14="http://schemas.microsoft.com/office/powerpoint/2010/main" val="19077873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dirty="0" smtClean="0"/>
              <a:t>Anomalies </a:t>
            </a:r>
            <a:r>
              <a:rPr lang="fr-FR" dirty="0"/>
              <a:t>de la coagulation</a:t>
            </a:r>
            <a:br>
              <a:rPr lang="fr-FR" dirty="0"/>
            </a:br>
            <a:endParaRPr lang="fr-FR" dirty="0"/>
          </a:p>
        </p:txBody>
      </p:sp>
      <p:sp>
        <p:nvSpPr>
          <p:cNvPr id="3" name="Espace réservé du contenu 2"/>
          <p:cNvSpPr>
            <a:spLocks noGrp="1"/>
          </p:cNvSpPr>
          <p:nvPr>
            <p:ph idx="1"/>
          </p:nvPr>
        </p:nvSpPr>
        <p:spPr/>
        <p:txBody>
          <a:bodyPr/>
          <a:lstStyle/>
          <a:p>
            <a:r>
              <a:rPr lang="fr-FR" dirty="0"/>
              <a:t> La coagulation est contrôlée par les inhibiteurs suivants : l'antithrombine (inhibiteur des facteurs </a:t>
            </a:r>
            <a:r>
              <a:rPr lang="fr-FR" dirty="0" err="1"/>
              <a:t>Xa</a:t>
            </a:r>
            <a:r>
              <a:rPr lang="fr-FR" dirty="0"/>
              <a:t> et </a:t>
            </a:r>
            <a:r>
              <a:rPr lang="fr-FR" dirty="0" err="1"/>
              <a:t>IIa</a:t>
            </a:r>
            <a:r>
              <a:rPr lang="fr-FR" dirty="0"/>
              <a:t>), le second cofacteur de l'héparine (inhibiteur du facteur </a:t>
            </a:r>
            <a:r>
              <a:rPr lang="fr-FR" dirty="0" err="1"/>
              <a:t>IIa</a:t>
            </a:r>
            <a:r>
              <a:rPr lang="fr-FR" dirty="0"/>
              <a:t>), le système </a:t>
            </a:r>
            <a:r>
              <a:rPr lang="fr-FR" dirty="0" err="1"/>
              <a:t>thrombomoduline</a:t>
            </a:r>
            <a:r>
              <a:rPr lang="fr-FR" dirty="0"/>
              <a:t> protéine C protéine S (inhibiteur du Va et </a:t>
            </a:r>
            <a:r>
              <a:rPr lang="fr-FR" dirty="0" err="1"/>
              <a:t>VIIa</a:t>
            </a:r>
            <a:r>
              <a:rPr lang="fr-FR" dirty="0"/>
              <a:t>) et l'inhibiteur de la voie extrinsèque (TFPI) (inhibiteur du </a:t>
            </a:r>
            <a:r>
              <a:rPr lang="fr-FR" dirty="0" err="1"/>
              <a:t>VIIa</a:t>
            </a:r>
            <a:r>
              <a:rPr lang="fr-FR" dirty="0"/>
              <a:t>).</a:t>
            </a:r>
          </a:p>
          <a:p>
            <a:r>
              <a:rPr lang="fr-FR" dirty="0" smtClean="0"/>
              <a:t>Le </a:t>
            </a:r>
            <a:r>
              <a:rPr lang="fr-FR" dirty="0"/>
              <a:t>système fibrinolytique contribue, après activation du plasminogène en plasmine par le </a:t>
            </a:r>
            <a:r>
              <a:rPr lang="fr-FR" dirty="0" err="1"/>
              <a:t>tPA</a:t>
            </a:r>
            <a:r>
              <a:rPr lang="fr-FR" dirty="0"/>
              <a:t> (activateur tissulaire du plasminogène), à limiter la progression du thrombus.</a:t>
            </a:r>
          </a:p>
        </p:txBody>
      </p:sp>
    </p:spTree>
    <p:extLst>
      <p:ext uri="{BB962C8B-B14F-4D97-AF65-F5344CB8AC3E}">
        <p14:creationId xmlns:p14="http://schemas.microsoft.com/office/powerpoint/2010/main" val="5366634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Anomalies de la coagulation</a:t>
            </a:r>
          </a:p>
        </p:txBody>
      </p:sp>
      <p:sp>
        <p:nvSpPr>
          <p:cNvPr id="3" name="Espace réservé du contenu 2"/>
          <p:cNvSpPr>
            <a:spLocks noGrp="1"/>
          </p:cNvSpPr>
          <p:nvPr>
            <p:ph idx="1"/>
          </p:nvPr>
        </p:nvSpPr>
        <p:spPr/>
        <p:txBody>
          <a:bodyPr/>
          <a:lstStyle/>
          <a:p>
            <a:r>
              <a:rPr lang="fr-FR" dirty="0"/>
              <a:t>les troubles de l’hémostase relèvent de plusieurs mécanismes :</a:t>
            </a:r>
          </a:p>
          <a:p>
            <a:r>
              <a:rPr lang="fr-FR" dirty="0" smtClean="0"/>
              <a:t>Le </a:t>
            </a:r>
            <a:r>
              <a:rPr lang="fr-FR" dirty="0"/>
              <a:t>déficit en inhibiteurs physiologiques de la coagulation (déficit en antithrombine, en protéine C et S) est le principal trouble de l’hémostase impliqué dans la formation de thromboses. Il s’agit, le plus souvent d’un déficit héréditaire, plus rarement un déficit acquis</a:t>
            </a:r>
          </a:p>
          <a:p>
            <a:r>
              <a:rPr lang="fr-FR" dirty="0" smtClean="0"/>
              <a:t>L’augmentation </a:t>
            </a:r>
            <a:r>
              <a:rPr lang="fr-FR" dirty="0"/>
              <a:t>de la synthèse de certains facteurs de la coagulation (FI, FVII, FVIII, FXI…) en période postopératoire et lors de la grossesse, peut favoriser la formation de thrombose. </a:t>
            </a:r>
          </a:p>
        </p:txBody>
      </p:sp>
    </p:spTree>
    <p:extLst>
      <p:ext uri="{BB962C8B-B14F-4D97-AF65-F5344CB8AC3E}">
        <p14:creationId xmlns:p14="http://schemas.microsoft.com/office/powerpoint/2010/main" val="25903999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dirty="0" smtClean="0"/>
              <a:t>Progression </a:t>
            </a:r>
            <a:r>
              <a:rPr lang="fr-FR" dirty="0"/>
              <a:t>du thrombus initial</a:t>
            </a:r>
            <a:br>
              <a:rPr lang="fr-FR" dirty="0"/>
            </a:br>
            <a:endParaRPr lang="fr-FR" dirty="0"/>
          </a:p>
        </p:txBody>
      </p:sp>
      <p:sp>
        <p:nvSpPr>
          <p:cNvPr id="3" name="Espace réservé du contenu 2"/>
          <p:cNvSpPr>
            <a:spLocks noGrp="1"/>
          </p:cNvSpPr>
          <p:nvPr>
            <p:ph idx="1"/>
          </p:nvPr>
        </p:nvSpPr>
        <p:spPr/>
        <p:txBody>
          <a:bodyPr/>
          <a:lstStyle/>
          <a:p>
            <a:r>
              <a:rPr lang="fr-FR" dirty="0"/>
              <a:t> Une fois fermé, le thrombus progresse vers le centre de la lumière veineuse. Quand la lumière du vaisseau est complètement occluse, l’absence de flux aboutit à la progression rapide du thrombus vers l’amont et l’aval. La rupture de la base du thrombus, favorisée par la fibrinolyse physiologique et sa libration dans le courant sanguin, où il va se déplacer constituant un embole, est responsable de la survenue d’une EP qui fait toute la gravité des thromboses veineuses.</a:t>
            </a:r>
          </a:p>
        </p:txBody>
      </p:sp>
    </p:spTree>
    <p:extLst>
      <p:ext uri="{BB962C8B-B14F-4D97-AF65-F5344CB8AC3E}">
        <p14:creationId xmlns:p14="http://schemas.microsoft.com/office/powerpoint/2010/main" val="30375753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FACTEURS DE RISQUE</a:t>
            </a:r>
          </a:p>
        </p:txBody>
      </p:sp>
      <p:sp>
        <p:nvSpPr>
          <p:cNvPr id="3" name="Espace réservé du contenu 2"/>
          <p:cNvSpPr>
            <a:spLocks noGrp="1"/>
          </p:cNvSpPr>
          <p:nvPr>
            <p:ph idx="1"/>
          </p:nvPr>
        </p:nvSpPr>
        <p:spPr/>
        <p:txBody>
          <a:bodyPr/>
          <a:lstStyle/>
          <a:p>
            <a:r>
              <a:rPr lang="fr-FR" dirty="0"/>
              <a:t>Les FDR de MTEV sont multiples, répandus, complexes, souvent associés et se potentialisent chez un même patient.</a:t>
            </a:r>
          </a:p>
        </p:txBody>
      </p:sp>
    </p:spTree>
    <p:extLst>
      <p:ext uri="{BB962C8B-B14F-4D97-AF65-F5344CB8AC3E}">
        <p14:creationId xmlns:p14="http://schemas.microsoft.com/office/powerpoint/2010/main" val="1946145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dirty="0" smtClean="0"/>
              <a:t>Facteurs </a:t>
            </a:r>
            <a:r>
              <a:rPr lang="fr-FR" dirty="0"/>
              <a:t>médicaux</a:t>
            </a:r>
            <a:br>
              <a:rPr lang="fr-FR" dirty="0"/>
            </a:b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a:t>Antécédent de MTEV </a:t>
            </a:r>
            <a:endParaRPr lang="fr-FR" dirty="0" smtClean="0"/>
          </a:p>
          <a:p>
            <a:r>
              <a:rPr lang="fr-FR" dirty="0" smtClean="0"/>
              <a:t>Anémie </a:t>
            </a:r>
            <a:r>
              <a:rPr lang="fr-FR" dirty="0"/>
              <a:t>de Biermer </a:t>
            </a:r>
            <a:endParaRPr lang="fr-FR" dirty="0" smtClean="0"/>
          </a:p>
          <a:p>
            <a:r>
              <a:rPr lang="fr-FR" dirty="0" smtClean="0"/>
              <a:t>Artérite </a:t>
            </a:r>
            <a:r>
              <a:rPr lang="fr-FR" dirty="0"/>
              <a:t>décompensée Athérosclérose. BPCO décompensée </a:t>
            </a:r>
            <a:endParaRPr lang="fr-FR" dirty="0" smtClean="0"/>
          </a:p>
          <a:p>
            <a:r>
              <a:rPr lang="fr-FR" dirty="0" smtClean="0"/>
              <a:t> </a:t>
            </a:r>
            <a:r>
              <a:rPr lang="fr-FR" dirty="0"/>
              <a:t>Brûlures graves. Cancers, syndromes </a:t>
            </a:r>
            <a:r>
              <a:rPr lang="fr-FR" dirty="0" err="1"/>
              <a:t>myéloprolifératifs</a:t>
            </a:r>
            <a:r>
              <a:rPr lang="fr-FR" dirty="0"/>
              <a:t> </a:t>
            </a:r>
            <a:endParaRPr lang="fr-FR" dirty="0" smtClean="0"/>
          </a:p>
          <a:p>
            <a:r>
              <a:rPr lang="fr-FR" dirty="0" smtClean="0"/>
              <a:t>Cœur </a:t>
            </a:r>
            <a:r>
              <a:rPr lang="fr-FR" dirty="0"/>
              <a:t>pulmonaire chronique -Colites inflammatoires Diabète. Entéropathies inflammatoires. Filtres de la veine cave. Hémoglobinurie nocturne paroxystique </a:t>
            </a:r>
          </a:p>
          <a:p>
            <a:r>
              <a:rPr lang="fr-FR" dirty="0" smtClean="0"/>
              <a:t>Hypertension </a:t>
            </a:r>
            <a:r>
              <a:rPr lang="fr-FR" dirty="0"/>
              <a:t>artérielle. Infarctus - Infections </a:t>
            </a:r>
          </a:p>
          <a:p>
            <a:r>
              <a:rPr lang="fr-FR" dirty="0" smtClean="0"/>
              <a:t>Insuffisance </a:t>
            </a:r>
            <a:r>
              <a:rPr lang="fr-FR" dirty="0"/>
              <a:t>cardiaque </a:t>
            </a:r>
          </a:p>
          <a:p>
            <a:r>
              <a:rPr lang="fr-FR" dirty="0" smtClean="0"/>
              <a:t>Insuffisance </a:t>
            </a:r>
            <a:r>
              <a:rPr lang="fr-FR" dirty="0"/>
              <a:t>respiratoire Insuffisance veineuse chronique. Lupus. Maladie de </a:t>
            </a:r>
            <a:r>
              <a:rPr lang="fr-FR" dirty="0" smtClean="0"/>
              <a:t>Bechet. </a:t>
            </a:r>
            <a:endParaRPr lang="fr-FR" dirty="0"/>
          </a:p>
          <a:p>
            <a:r>
              <a:rPr lang="fr-FR" dirty="0" smtClean="0"/>
              <a:t>Maladie </a:t>
            </a:r>
            <a:r>
              <a:rPr lang="fr-FR" dirty="0"/>
              <a:t>de </a:t>
            </a:r>
            <a:r>
              <a:rPr lang="fr-FR" dirty="0" err="1"/>
              <a:t>Buerger</a:t>
            </a:r>
            <a:r>
              <a:rPr lang="fr-FR" dirty="0"/>
              <a:t> </a:t>
            </a:r>
          </a:p>
          <a:p>
            <a:r>
              <a:rPr lang="fr-FR" dirty="0" smtClean="0"/>
              <a:t>Malformations </a:t>
            </a:r>
            <a:r>
              <a:rPr lang="fr-FR" dirty="0"/>
              <a:t>vasculaires. Obésité. Paralysie d’un membre inférieur. Syndrome d’apnée du sommeil </a:t>
            </a:r>
          </a:p>
          <a:p>
            <a:r>
              <a:rPr lang="fr-FR" dirty="0" smtClean="0"/>
              <a:t>Syndrome </a:t>
            </a:r>
            <a:r>
              <a:rPr lang="fr-FR" dirty="0"/>
              <a:t>des </a:t>
            </a:r>
            <a:r>
              <a:rPr lang="fr-FR" dirty="0" smtClean="0"/>
              <a:t>anti phospholipides </a:t>
            </a:r>
            <a:endParaRPr lang="fr-FR" dirty="0"/>
          </a:p>
          <a:p>
            <a:r>
              <a:rPr lang="fr-FR" dirty="0" smtClean="0"/>
              <a:t>Syndrome </a:t>
            </a:r>
            <a:r>
              <a:rPr lang="fr-FR" dirty="0"/>
              <a:t>néphrotique. Thrombopénie à l’héparine. </a:t>
            </a:r>
            <a:endParaRPr lang="fr-FR" dirty="0" smtClean="0"/>
          </a:p>
          <a:p>
            <a:r>
              <a:rPr lang="fr-FR" dirty="0" smtClean="0"/>
              <a:t>Varices .</a:t>
            </a:r>
            <a:endParaRPr lang="fr-FR" dirty="0"/>
          </a:p>
        </p:txBody>
      </p:sp>
    </p:spTree>
    <p:extLst>
      <p:ext uri="{BB962C8B-B14F-4D97-AF65-F5344CB8AC3E}">
        <p14:creationId xmlns:p14="http://schemas.microsoft.com/office/powerpoint/2010/main" val="36429387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AUTRES</a:t>
            </a:r>
            <a:endParaRPr lang="fr-FR" dirty="0"/>
          </a:p>
        </p:txBody>
      </p:sp>
      <p:sp>
        <p:nvSpPr>
          <p:cNvPr id="3" name="Espace réservé du contenu 2"/>
          <p:cNvSpPr>
            <a:spLocks noGrp="1"/>
          </p:cNvSpPr>
          <p:nvPr>
            <p:ph idx="1"/>
          </p:nvPr>
        </p:nvSpPr>
        <p:spPr>
          <a:xfrm>
            <a:off x="838200" y="1406769"/>
            <a:ext cx="10515600" cy="4770194"/>
          </a:xfrm>
        </p:spPr>
        <p:txBody>
          <a:bodyPr>
            <a:normAutofit fontScale="70000" lnSpcReduction="20000"/>
          </a:bodyPr>
          <a:lstStyle/>
          <a:p>
            <a:r>
              <a:rPr lang="fr-FR" sz="2000" b="1" dirty="0"/>
              <a:t>Facteurs chirurgicaux</a:t>
            </a:r>
          </a:p>
          <a:p>
            <a:pPr>
              <a:buFontTx/>
              <a:buChar char="-"/>
            </a:pPr>
            <a:r>
              <a:rPr lang="fr-FR" sz="2000" dirty="0" smtClean="0"/>
              <a:t>Amputation </a:t>
            </a:r>
            <a:r>
              <a:rPr lang="fr-FR" sz="2000" dirty="0"/>
              <a:t>- Chirurgies -Plâtre </a:t>
            </a:r>
            <a:r>
              <a:rPr lang="fr-FR" sz="2000" dirty="0" smtClean="0"/>
              <a:t>– Traumatismes</a:t>
            </a:r>
          </a:p>
          <a:p>
            <a:r>
              <a:rPr lang="fr-FR" sz="2000" b="1" dirty="0"/>
              <a:t>Facteurs </a:t>
            </a:r>
            <a:r>
              <a:rPr lang="fr-FR" sz="2000" b="1" dirty="0" smtClean="0"/>
              <a:t>divers</a:t>
            </a:r>
          </a:p>
          <a:p>
            <a:pPr>
              <a:buFontTx/>
              <a:buChar char="-"/>
            </a:pPr>
            <a:r>
              <a:rPr lang="fr-FR" sz="2000" dirty="0" smtClean="0"/>
              <a:t>Age </a:t>
            </a:r>
          </a:p>
          <a:p>
            <a:pPr>
              <a:buFontTx/>
              <a:buChar char="-"/>
            </a:pPr>
            <a:r>
              <a:rPr lang="fr-FR" sz="2000" dirty="0" smtClean="0"/>
              <a:t>Sexe </a:t>
            </a:r>
            <a:r>
              <a:rPr lang="fr-FR" sz="2000" dirty="0"/>
              <a:t>masculin. </a:t>
            </a:r>
            <a:r>
              <a:rPr lang="fr-FR" sz="2000" dirty="0" smtClean="0"/>
              <a:t> </a:t>
            </a:r>
          </a:p>
          <a:p>
            <a:pPr>
              <a:buFontTx/>
              <a:buChar char="-"/>
            </a:pPr>
            <a:r>
              <a:rPr lang="fr-FR" sz="2000" dirty="0" smtClean="0"/>
              <a:t>Cathéters </a:t>
            </a:r>
            <a:r>
              <a:rPr lang="fr-FR" sz="2000" dirty="0"/>
              <a:t>- Compressions veineuses. </a:t>
            </a:r>
          </a:p>
          <a:p>
            <a:pPr>
              <a:buFontTx/>
              <a:buChar char="-"/>
            </a:pPr>
            <a:r>
              <a:rPr lang="fr-FR" sz="2000" dirty="0" smtClean="0"/>
              <a:t>Grossesse </a:t>
            </a:r>
            <a:r>
              <a:rPr lang="fr-FR" sz="2000" dirty="0"/>
              <a:t>- Post-partum  Immobilisation. </a:t>
            </a:r>
          </a:p>
          <a:p>
            <a:pPr>
              <a:buFontTx/>
              <a:buChar char="-"/>
            </a:pPr>
            <a:r>
              <a:rPr lang="fr-FR" sz="2000" dirty="0" smtClean="0"/>
              <a:t>Saisons</a:t>
            </a:r>
            <a:r>
              <a:rPr lang="fr-FR" sz="2000" dirty="0"/>
              <a:t>. </a:t>
            </a:r>
            <a:endParaRPr lang="fr-FR" sz="2000" dirty="0" smtClean="0"/>
          </a:p>
          <a:p>
            <a:pPr>
              <a:buFontTx/>
              <a:buChar char="-"/>
            </a:pPr>
            <a:r>
              <a:rPr lang="fr-FR" sz="2000" dirty="0" smtClean="0"/>
              <a:t> </a:t>
            </a:r>
            <a:r>
              <a:rPr lang="fr-FR" sz="2000" dirty="0"/>
              <a:t>Tabac - Toxicomanie. </a:t>
            </a:r>
          </a:p>
          <a:p>
            <a:pPr>
              <a:buFontTx/>
              <a:buChar char="-"/>
            </a:pPr>
            <a:r>
              <a:rPr lang="fr-FR" sz="2000" dirty="0" smtClean="0"/>
              <a:t>Voyages </a:t>
            </a:r>
            <a:r>
              <a:rPr lang="fr-FR" sz="2000" dirty="0"/>
              <a:t>prolongés</a:t>
            </a:r>
            <a:r>
              <a:rPr lang="fr-FR" sz="2000" dirty="0" smtClean="0"/>
              <a:t>.</a:t>
            </a:r>
          </a:p>
          <a:p>
            <a:r>
              <a:rPr lang="fr-FR" sz="2000" b="1" dirty="0"/>
              <a:t>Facteurs d’expression </a:t>
            </a:r>
            <a:r>
              <a:rPr lang="fr-FR" sz="2000" b="1" dirty="0" smtClean="0"/>
              <a:t>biologique</a:t>
            </a:r>
          </a:p>
          <a:p>
            <a:pPr>
              <a:buFontTx/>
              <a:buChar char="-"/>
            </a:pPr>
            <a:r>
              <a:rPr lang="fr-FR" sz="2000" dirty="0" smtClean="0"/>
              <a:t>Déficit </a:t>
            </a:r>
            <a:r>
              <a:rPr lang="fr-FR" sz="2000" dirty="0"/>
              <a:t>en antithrombine III </a:t>
            </a:r>
            <a:endParaRPr lang="fr-FR" sz="2000" dirty="0" smtClean="0"/>
          </a:p>
          <a:p>
            <a:pPr>
              <a:buFontTx/>
              <a:buChar char="-"/>
            </a:pPr>
            <a:r>
              <a:rPr lang="fr-FR" sz="2000" dirty="0" smtClean="0"/>
              <a:t>Déficit </a:t>
            </a:r>
            <a:r>
              <a:rPr lang="fr-FR" sz="2000" dirty="0"/>
              <a:t>en protéine C </a:t>
            </a:r>
            <a:endParaRPr lang="fr-FR" sz="2000" dirty="0" smtClean="0"/>
          </a:p>
          <a:p>
            <a:pPr>
              <a:buFontTx/>
              <a:buChar char="-"/>
            </a:pPr>
            <a:r>
              <a:rPr lang="fr-FR" sz="2000" dirty="0" smtClean="0"/>
              <a:t>Déficit </a:t>
            </a:r>
            <a:r>
              <a:rPr lang="fr-FR" sz="2000" dirty="0"/>
              <a:t>en protéine S. </a:t>
            </a:r>
          </a:p>
          <a:p>
            <a:pPr>
              <a:buFontTx/>
              <a:buChar char="-"/>
            </a:pPr>
            <a:r>
              <a:rPr lang="fr-FR" sz="2000" dirty="0" err="1" smtClean="0"/>
              <a:t>Dysfibrinogénémies</a:t>
            </a:r>
            <a:r>
              <a:rPr lang="fr-FR" sz="2000" dirty="0" smtClean="0"/>
              <a:t> </a:t>
            </a:r>
            <a:r>
              <a:rPr lang="fr-FR" sz="2000" dirty="0" err="1"/>
              <a:t>Hyperhomocystéinémie</a:t>
            </a:r>
            <a:r>
              <a:rPr lang="fr-FR" sz="2000" dirty="0"/>
              <a:t>. </a:t>
            </a:r>
          </a:p>
          <a:p>
            <a:pPr>
              <a:buFontTx/>
              <a:buChar char="-"/>
            </a:pPr>
            <a:r>
              <a:rPr lang="fr-FR" sz="2000" dirty="0" smtClean="0"/>
              <a:t>Facteurs </a:t>
            </a:r>
            <a:r>
              <a:rPr lang="fr-FR" sz="2000" dirty="0"/>
              <a:t>VII, VIII, IX, XI. </a:t>
            </a:r>
            <a:endParaRPr lang="fr-FR" sz="2000" dirty="0" smtClean="0"/>
          </a:p>
          <a:p>
            <a:pPr>
              <a:buFontTx/>
              <a:buChar char="-"/>
            </a:pPr>
            <a:r>
              <a:rPr lang="fr-FR" sz="2000" dirty="0" smtClean="0"/>
              <a:t> </a:t>
            </a:r>
            <a:r>
              <a:rPr lang="fr-FR" sz="2000" dirty="0"/>
              <a:t>IL8 - </a:t>
            </a:r>
            <a:r>
              <a:rPr lang="fr-FR" sz="2000" dirty="0" err="1"/>
              <a:t>Lp</a:t>
            </a:r>
            <a:r>
              <a:rPr lang="fr-FR" sz="2000" dirty="0"/>
              <a:t> (a) - Dyslipidémies. </a:t>
            </a:r>
          </a:p>
          <a:p>
            <a:endParaRPr lang="fr-FR" dirty="0"/>
          </a:p>
          <a:p>
            <a:pPr marL="0" indent="0">
              <a:buNone/>
            </a:pPr>
            <a:endParaRPr lang="fr-FR" sz="2000" dirty="0" smtClean="0"/>
          </a:p>
          <a:p>
            <a:endParaRPr lang="fr-FR" sz="2000" dirty="0"/>
          </a:p>
          <a:p>
            <a:endParaRPr lang="fr-FR" dirty="0"/>
          </a:p>
        </p:txBody>
      </p:sp>
    </p:spTree>
    <p:extLst>
      <p:ext uri="{BB962C8B-B14F-4D97-AF65-F5344CB8AC3E}">
        <p14:creationId xmlns:p14="http://schemas.microsoft.com/office/powerpoint/2010/main" val="14407911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AUTRES</a:t>
            </a:r>
          </a:p>
        </p:txBody>
      </p:sp>
      <p:sp>
        <p:nvSpPr>
          <p:cNvPr id="3" name="Espace réservé du contenu 2"/>
          <p:cNvSpPr>
            <a:spLocks noGrp="1"/>
          </p:cNvSpPr>
          <p:nvPr>
            <p:ph idx="1"/>
          </p:nvPr>
        </p:nvSpPr>
        <p:spPr/>
        <p:txBody>
          <a:bodyPr/>
          <a:lstStyle/>
          <a:p>
            <a:r>
              <a:rPr lang="fr-FR" sz="2400" b="1" dirty="0"/>
              <a:t>Facteurs génétiques </a:t>
            </a:r>
            <a:endParaRPr lang="fr-FR" sz="2400" b="1" dirty="0" smtClean="0"/>
          </a:p>
          <a:p>
            <a:pPr>
              <a:buFontTx/>
              <a:buChar char="-"/>
            </a:pPr>
            <a:r>
              <a:rPr lang="fr-FR" sz="2400" dirty="0" smtClean="0"/>
              <a:t>Facteur </a:t>
            </a:r>
            <a:r>
              <a:rPr lang="fr-FR" sz="2400" dirty="0"/>
              <a:t>II 20210A - Facteur V </a:t>
            </a:r>
            <a:r>
              <a:rPr lang="fr-FR" sz="2400" dirty="0" err="1"/>
              <a:t>Leiden</a:t>
            </a:r>
            <a:r>
              <a:rPr lang="fr-FR" sz="2400" dirty="0"/>
              <a:t> - Déficit en protéine S - Groupe non O </a:t>
            </a:r>
            <a:endParaRPr lang="fr-FR" sz="2400" dirty="0" smtClean="0"/>
          </a:p>
          <a:p>
            <a:pPr>
              <a:buFontTx/>
              <a:buChar char="-"/>
            </a:pPr>
            <a:r>
              <a:rPr lang="fr-FR" sz="2400" dirty="0" smtClean="0"/>
              <a:t> </a:t>
            </a:r>
            <a:r>
              <a:rPr lang="fr-FR" sz="2400" dirty="0"/>
              <a:t>Polymorphisme de l’ACE - </a:t>
            </a:r>
            <a:r>
              <a:rPr lang="fr-FR" sz="2400" dirty="0" err="1"/>
              <a:t>Lp</a:t>
            </a:r>
            <a:r>
              <a:rPr lang="fr-FR" sz="2400" dirty="0"/>
              <a:t> (a) - Dyslipidémies</a:t>
            </a:r>
            <a:r>
              <a:rPr lang="fr-FR" sz="2400" dirty="0" smtClean="0"/>
              <a:t>.</a:t>
            </a:r>
          </a:p>
          <a:p>
            <a:r>
              <a:rPr lang="fr-FR" sz="2400" b="1" dirty="0"/>
              <a:t>Facteurs lies aux </a:t>
            </a:r>
            <a:r>
              <a:rPr lang="fr-FR" sz="2400" b="1" dirty="0" smtClean="0"/>
              <a:t>traitements</a:t>
            </a:r>
          </a:p>
          <a:p>
            <a:pPr marL="0" indent="0">
              <a:buNone/>
            </a:pPr>
            <a:r>
              <a:rPr lang="fr-FR" sz="2400" b="1" dirty="0" smtClean="0"/>
              <a:t>- </a:t>
            </a:r>
            <a:r>
              <a:rPr lang="fr-FR" sz="2400" dirty="0" smtClean="0"/>
              <a:t>Antipsychotiques </a:t>
            </a:r>
            <a:r>
              <a:rPr lang="fr-FR" sz="2400" dirty="0"/>
              <a:t>- Chimiothérapies anticancéreuses Statines.  </a:t>
            </a:r>
            <a:r>
              <a:rPr lang="fr-FR" sz="2400" dirty="0" err="1"/>
              <a:t>Tamoxifène</a:t>
            </a:r>
            <a:r>
              <a:rPr lang="fr-FR" sz="2400" dirty="0"/>
              <a:t> - Traitement hormonaux. </a:t>
            </a:r>
          </a:p>
        </p:txBody>
      </p:sp>
    </p:spTree>
    <p:extLst>
      <p:ext uri="{BB962C8B-B14F-4D97-AF65-F5344CB8AC3E}">
        <p14:creationId xmlns:p14="http://schemas.microsoft.com/office/powerpoint/2010/main" val="19254196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Actuellement </a:t>
            </a:r>
            <a:r>
              <a:rPr lang="fr-FR" dirty="0"/>
              <a:t>une autre classification, repose sur les facteurs de risque acquis, génétiques et mixtes</a:t>
            </a:r>
            <a:br>
              <a:rPr lang="fr-FR" dirty="0"/>
            </a:br>
            <a:endParaRPr lang="fr-FR"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3626690386"/>
              </p:ext>
            </p:extLst>
          </p:nvPr>
        </p:nvGraphicFramePr>
        <p:xfrm>
          <a:off x="838200" y="2332062"/>
          <a:ext cx="10515600" cy="320040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1182093963"/>
                    </a:ext>
                  </a:extLst>
                </a:gridCol>
                <a:gridCol w="3505200">
                  <a:extLst>
                    <a:ext uri="{9D8B030D-6E8A-4147-A177-3AD203B41FA5}">
                      <a16:colId xmlns:a16="http://schemas.microsoft.com/office/drawing/2014/main" val="1341342941"/>
                    </a:ext>
                  </a:extLst>
                </a:gridCol>
                <a:gridCol w="3505200">
                  <a:extLst>
                    <a:ext uri="{9D8B030D-6E8A-4147-A177-3AD203B41FA5}">
                      <a16:colId xmlns:a16="http://schemas.microsoft.com/office/drawing/2014/main" val="1866091696"/>
                    </a:ext>
                  </a:extLst>
                </a:gridCol>
              </a:tblGrid>
              <a:tr h="370840">
                <a:tc>
                  <a:txBody>
                    <a:bodyPr/>
                    <a:lstStyle/>
                    <a:p>
                      <a:pPr algn="ctr"/>
                      <a:r>
                        <a:rPr lang="fr-FR" dirty="0" smtClean="0">
                          <a:solidFill>
                            <a:schemeClr val="tx1"/>
                          </a:solidFill>
                        </a:rPr>
                        <a:t>Facteurs de risque acquis</a:t>
                      </a:r>
                    </a:p>
                    <a:p>
                      <a:endParaRPr lang="fr-FR" dirty="0"/>
                    </a:p>
                  </a:txBody>
                  <a:tcPr/>
                </a:tc>
                <a:tc>
                  <a:txBody>
                    <a:bodyPr/>
                    <a:lstStyle/>
                    <a:p>
                      <a:pPr algn="ctr"/>
                      <a:r>
                        <a:rPr lang="fr-FR" dirty="0" smtClean="0">
                          <a:solidFill>
                            <a:schemeClr val="tx1"/>
                          </a:solidFill>
                        </a:rPr>
                        <a:t>Facteurs de risque génétiques</a:t>
                      </a:r>
                    </a:p>
                    <a:p>
                      <a:endParaRPr lang="fr-FR" dirty="0"/>
                    </a:p>
                  </a:txBody>
                  <a:tcPr/>
                </a:tc>
                <a:tc>
                  <a:txBody>
                    <a:bodyPr/>
                    <a:lstStyle/>
                    <a:p>
                      <a:r>
                        <a:rPr lang="fr-FR" dirty="0" smtClean="0">
                          <a:solidFill>
                            <a:schemeClr val="tx1"/>
                          </a:solidFill>
                        </a:rPr>
                        <a:t>Facteurs de risque mixtes</a:t>
                      </a:r>
                      <a:endParaRPr lang="fr-FR" dirty="0">
                        <a:solidFill>
                          <a:schemeClr val="tx1"/>
                        </a:solidFill>
                      </a:endParaRPr>
                    </a:p>
                  </a:txBody>
                  <a:tcPr/>
                </a:tc>
                <a:extLst>
                  <a:ext uri="{0D108BD9-81ED-4DB2-BD59-A6C34878D82A}">
                    <a16:rowId xmlns:a16="http://schemas.microsoft.com/office/drawing/2014/main" val="2425386690"/>
                  </a:ext>
                </a:extLst>
              </a:tr>
              <a:tr h="370840">
                <a:tc>
                  <a:txBody>
                    <a:bodyPr/>
                    <a:lstStyle/>
                    <a:p>
                      <a:pPr marL="285750" indent="-285750">
                        <a:buFont typeface="Arial" panose="020B0604020202020204" pitchFamily="34" charset="0"/>
                        <a:buChar char="•"/>
                      </a:pPr>
                      <a:r>
                        <a:rPr lang="fr-FR" dirty="0" smtClean="0"/>
                        <a:t> Age </a:t>
                      </a:r>
                    </a:p>
                    <a:p>
                      <a:pPr marL="285750" indent="-285750">
                        <a:buFont typeface="Arial" panose="020B0604020202020204" pitchFamily="34" charset="0"/>
                        <a:buChar char="•"/>
                      </a:pPr>
                      <a:r>
                        <a:rPr lang="fr-FR" dirty="0" smtClean="0"/>
                        <a:t> ATCD de MTEV </a:t>
                      </a:r>
                    </a:p>
                    <a:p>
                      <a:pPr marL="285750" indent="-285750">
                        <a:buFont typeface="Arial" panose="020B0604020202020204" pitchFamily="34" charset="0"/>
                        <a:buChar char="•"/>
                      </a:pPr>
                      <a:r>
                        <a:rPr lang="fr-FR" dirty="0" smtClean="0"/>
                        <a:t> Immobilisation </a:t>
                      </a:r>
                    </a:p>
                    <a:p>
                      <a:pPr marL="285750" indent="-285750">
                        <a:buFont typeface="Arial" panose="020B0604020202020204" pitchFamily="34" charset="0"/>
                        <a:buChar char="•"/>
                      </a:pPr>
                      <a:r>
                        <a:rPr lang="fr-FR" dirty="0" smtClean="0"/>
                        <a:t>Chirurgie  </a:t>
                      </a:r>
                    </a:p>
                    <a:p>
                      <a:pPr marL="285750" indent="-285750">
                        <a:buFont typeface="Arial" panose="020B0604020202020204" pitchFamily="34" charset="0"/>
                        <a:buChar char="•"/>
                      </a:pPr>
                      <a:r>
                        <a:rPr lang="fr-FR" dirty="0" smtClean="0"/>
                        <a:t>Traitement hormonal  </a:t>
                      </a:r>
                    </a:p>
                    <a:p>
                      <a:pPr marL="285750" indent="-285750">
                        <a:buFont typeface="Arial" panose="020B0604020202020204" pitchFamily="34" charset="0"/>
                        <a:buChar char="•"/>
                      </a:pPr>
                      <a:r>
                        <a:rPr lang="fr-FR" dirty="0" smtClean="0"/>
                        <a:t>Anticorps </a:t>
                      </a:r>
                      <a:r>
                        <a:rPr lang="fr-FR" dirty="0" err="1" smtClean="0"/>
                        <a:t>antiphospholipides</a:t>
                      </a:r>
                      <a:endParaRPr lang="fr-FR" dirty="0" smtClean="0"/>
                    </a:p>
                    <a:p>
                      <a:pPr marL="285750" indent="-285750">
                        <a:buFont typeface="Arial" panose="020B0604020202020204" pitchFamily="34" charset="0"/>
                        <a:buChar char="•"/>
                      </a:pPr>
                      <a:r>
                        <a:rPr lang="fr-FR" dirty="0" smtClean="0"/>
                        <a:t>Syndromes </a:t>
                      </a:r>
                      <a:r>
                        <a:rPr lang="fr-FR" dirty="0" err="1" smtClean="0"/>
                        <a:t>myéloprolifératifs</a:t>
                      </a:r>
                      <a:endParaRPr lang="fr-FR" dirty="0" smtClean="0"/>
                    </a:p>
                    <a:p>
                      <a:pPr marL="285750" indent="-285750">
                        <a:buFont typeface="Arial" panose="020B0604020202020204" pitchFamily="34" charset="0"/>
                        <a:buChar char="•"/>
                      </a:pPr>
                      <a:r>
                        <a:rPr lang="fr-FR" dirty="0" smtClean="0"/>
                        <a:t>Grossesse </a:t>
                      </a:r>
                    </a:p>
                    <a:p>
                      <a:endParaRPr lang="fr-FR" dirty="0"/>
                    </a:p>
                  </a:txBody>
                  <a:tcPr/>
                </a:tc>
                <a:tc>
                  <a:txBody>
                    <a:bodyPr/>
                    <a:lstStyle/>
                    <a:p>
                      <a:pPr marL="285750" indent="-285750">
                        <a:buFont typeface="Arial" panose="020B0604020202020204" pitchFamily="34" charset="0"/>
                        <a:buChar char="•"/>
                      </a:pPr>
                      <a:r>
                        <a:rPr lang="fr-FR" dirty="0" smtClean="0"/>
                        <a:t>Déficit en antithrombine III </a:t>
                      </a:r>
                    </a:p>
                    <a:p>
                      <a:pPr marL="285750" indent="-285750">
                        <a:buFont typeface="Arial" panose="020B0604020202020204" pitchFamily="34" charset="0"/>
                        <a:buChar char="•"/>
                      </a:pPr>
                      <a:r>
                        <a:rPr lang="fr-FR" dirty="0" smtClean="0"/>
                        <a:t>Déficit en </a:t>
                      </a:r>
                      <a:r>
                        <a:rPr lang="fr-FR" dirty="0" err="1" smtClean="0"/>
                        <a:t>prot</a:t>
                      </a:r>
                      <a:r>
                        <a:rPr lang="fr-FR" dirty="0" smtClean="0"/>
                        <a:t> C </a:t>
                      </a:r>
                    </a:p>
                    <a:p>
                      <a:pPr marL="285750" indent="-285750">
                        <a:buFont typeface="Arial" panose="020B0604020202020204" pitchFamily="34" charset="0"/>
                        <a:buChar char="•"/>
                      </a:pPr>
                      <a:r>
                        <a:rPr lang="fr-FR" dirty="0" smtClean="0"/>
                        <a:t>Déficit en </a:t>
                      </a:r>
                      <a:r>
                        <a:rPr lang="fr-FR" dirty="0" err="1" smtClean="0"/>
                        <a:t>prot</a:t>
                      </a:r>
                      <a:r>
                        <a:rPr lang="fr-FR" dirty="0" smtClean="0"/>
                        <a:t> S </a:t>
                      </a:r>
                    </a:p>
                    <a:p>
                      <a:pPr marL="285750" indent="-285750">
                        <a:buFont typeface="Arial" panose="020B0604020202020204" pitchFamily="34" charset="0"/>
                        <a:buChar char="•"/>
                      </a:pPr>
                      <a:r>
                        <a:rPr lang="fr-FR" dirty="0" smtClean="0"/>
                        <a:t>Facteur V </a:t>
                      </a:r>
                      <a:r>
                        <a:rPr lang="fr-FR" dirty="0" err="1" smtClean="0"/>
                        <a:t>Leiden</a:t>
                      </a:r>
                      <a:r>
                        <a:rPr lang="fr-FR" dirty="0" smtClean="0"/>
                        <a:t> </a:t>
                      </a:r>
                    </a:p>
                    <a:p>
                      <a:pPr marL="285750" indent="-285750">
                        <a:buFont typeface="Arial" panose="020B0604020202020204" pitchFamily="34" charset="0"/>
                        <a:buChar char="•"/>
                      </a:pPr>
                      <a:r>
                        <a:rPr lang="fr-FR" dirty="0" smtClean="0"/>
                        <a:t>Facteur II </a:t>
                      </a:r>
                      <a:r>
                        <a:rPr lang="fr-FR" dirty="0" err="1" smtClean="0"/>
                        <a:t>Leiden</a:t>
                      </a:r>
                      <a:r>
                        <a:rPr lang="fr-FR" dirty="0" smtClean="0"/>
                        <a:t> </a:t>
                      </a:r>
                    </a:p>
                    <a:p>
                      <a:pPr marL="285750" indent="-285750">
                        <a:buFont typeface="Arial" panose="020B0604020202020204" pitchFamily="34" charset="0"/>
                        <a:buChar char="•"/>
                      </a:pPr>
                      <a:r>
                        <a:rPr lang="fr-FR" dirty="0" err="1" smtClean="0"/>
                        <a:t>Dysfibrinogénémies</a:t>
                      </a:r>
                      <a:r>
                        <a:rPr lang="fr-FR" dirty="0" smtClean="0"/>
                        <a:t> </a:t>
                      </a:r>
                    </a:p>
                    <a:p>
                      <a:pPr marL="285750" indent="-285750">
                        <a:buFont typeface="Arial" panose="020B0604020202020204" pitchFamily="34" charset="0"/>
                        <a:buChar char="•"/>
                      </a:pPr>
                      <a:r>
                        <a:rPr lang="fr-FR" dirty="0" smtClean="0"/>
                        <a:t>Groupe sanguin non O </a:t>
                      </a:r>
                    </a:p>
                    <a:p>
                      <a:endParaRPr lang="fr-FR" dirty="0"/>
                    </a:p>
                  </a:txBody>
                  <a:tcPr/>
                </a:tc>
                <a:tc>
                  <a:txBody>
                    <a:bodyPr/>
                    <a:lstStyle/>
                    <a:p>
                      <a:pPr marL="285750" indent="-285750">
                        <a:buFont typeface="Arial" panose="020B0604020202020204" pitchFamily="34" charset="0"/>
                        <a:buChar char="•"/>
                      </a:pPr>
                      <a:r>
                        <a:rPr lang="fr-FR" dirty="0" err="1" smtClean="0"/>
                        <a:t>Hyperhomocystéinémie</a:t>
                      </a:r>
                      <a:endParaRPr lang="fr-FR" dirty="0" smtClean="0"/>
                    </a:p>
                    <a:p>
                      <a:pPr marL="285750" indent="-285750">
                        <a:buFont typeface="Arial" panose="020B0604020202020204" pitchFamily="34" charset="0"/>
                        <a:buChar char="•"/>
                      </a:pPr>
                      <a:r>
                        <a:rPr lang="fr-FR" dirty="0" smtClean="0"/>
                        <a:t>Concentration élevée en fibrinogène </a:t>
                      </a:r>
                    </a:p>
                    <a:p>
                      <a:pPr marL="285750" indent="-285750">
                        <a:buFont typeface="Arial" panose="020B0604020202020204" pitchFamily="34" charset="0"/>
                        <a:buChar char="•"/>
                      </a:pPr>
                      <a:r>
                        <a:rPr lang="fr-FR" dirty="0" smtClean="0"/>
                        <a:t>Concentration élevée en facteur XI </a:t>
                      </a:r>
                    </a:p>
                    <a:p>
                      <a:pPr marL="285750" indent="-285750">
                        <a:buFont typeface="Arial" panose="020B0604020202020204" pitchFamily="34" charset="0"/>
                        <a:buChar char="•"/>
                      </a:pPr>
                      <a:r>
                        <a:rPr lang="fr-FR" dirty="0" smtClean="0"/>
                        <a:t>Concentration élevée en facteur IX </a:t>
                      </a:r>
                      <a:endParaRPr lang="fr-FR" dirty="0"/>
                    </a:p>
                  </a:txBody>
                  <a:tcPr/>
                </a:tc>
                <a:extLst>
                  <a:ext uri="{0D108BD9-81ED-4DB2-BD59-A6C34878D82A}">
                    <a16:rowId xmlns:a16="http://schemas.microsoft.com/office/drawing/2014/main" val="2969981980"/>
                  </a:ext>
                </a:extLst>
              </a:tr>
            </a:tbl>
          </a:graphicData>
        </a:graphic>
      </p:graphicFrame>
    </p:spTree>
    <p:extLst>
      <p:ext uri="{BB962C8B-B14F-4D97-AF65-F5344CB8AC3E}">
        <p14:creationId xmlns:p14="http://schemas.microsoft.com/office/powerpoint/2010/main" val="1916110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INTRODUCTION</a:t>
            </a:r>
            <a:endParaRPr lang="fr-FR" dirty="0"/>
          </a:p>
        </p:txBody>
      </p:sp>
      <p:sp>
        <p:nvSpPr>
          <p:cNvPr id="3" name="Espace réservé du contenu 2"/>
          <p:cNvSpPr>
            <a:spLocks noGrp="1"/>
          </p:cNvSpPr>
          <p:nvPr>
            <p:ph idx="1"/>
          </p:nvPr>
        </p:nvSpPr>
        <p:spPr/>
        <p:txBody>
          <a:bodyPr/>
          <a:lstStyle/>
          <a:p>
            <a:r>
              <a:rPr lang="fr-FR" dirty="0" smtClean="0"/>
              <a:t> Il faut considérer la notion de maladie thromboembolique veineuse comme une maladie unique,</a:t>
            </a:r>
          </a:p>
          <a:p>
            <a:pPr marL="0" indent="0">
              <a:buNone/>
            </a:pPr>
            <a:r>
              <a:rPr lang="fr-FR" dirty="0" smtClean="0"/>
              <a:t>• Ses deux formes principales, qui sont la thrombose veineuse profonde (TVP) ou phlébite et sa complication majeure l'embolie pulmonaire (EP), sont étroitement liées et indissociables. </a:t>
            </a:r>
          </a:p>
          <a:p>
            <a:pPr marL="0" indent="0">
              <a:buNone/>
            </a:pPr>
            <a:r>
              <a:rPr lang="fr-FR" dirty="0" smtClean="0"/>
              <a:t>• Plus de 70 % des embolies  pulmonaires surviennent dans les suites d'une thrombose veineuse profonde, les caillots sanguins obstruant les veines des membres inférieurs migrant vers la circulation pulmonaire.</a:t>
            </a:r>
            <a:endParaRPr lang="fr-FR" dirty="0"/>
          </a:p>
        </p:txBody>
      </p:sp>
    </p:spTree>
    <p:extLst>
      <p:ext uri="{BB962C8B-B14F-4D97-AF65-F5344CB8AC3E}">
        <p14:creationId xmlns:p14="http://schemas.microsoft.com/office/powerpoint/2010/main" val="6973855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605546"/>
          </a:xfrm>
        </p:spPr>
        <p:txBody>
          <a:bodyPr>
            <a:normAutofit fontScale="90000"/>
          </a:bodyPr>
          <a:lstStyle/>
          <a:p>
            <a:pPr algn="ctr"/>
            <a:r>
              <a:rPr lang="fr-FR" sz="3100" dirty="0" smtClean="0"/>
              <a:t/>
            </a:r>
            <a:br>
              <a:rPr lang="fr-FR" sz="3100" dirty="0" smtClean="0"/>
            </a:br>
            <a:r>
              <a:rPr lang="fr-FR" sz="3100" dirty="0" smtClean="0"/>
              <a:t>EVALUATION </a:t>
            </a:r>
            <a:r>
              <a:rPr lang="fr-FR" sz="3100" dirty="0"/>
              <a:t>DU RISQUE THROMBOEMBOLIQUE POST OPERATOIRE</a:t>
            </a:r>
            <a:br>
              <a:rPr lang="fr-FR" sz="3100" dirty="0"/>
            </a:br>
            <a:endParaRPr lang="fr-FR" sz="3100"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2952152961"/>
              </p:ext>
            </p:extLst>
          </p:nvPr>
        </p:nvGraphicFramePr>
        <p:xfrm>
          <a:off x="838200" y="970672"/>
          <a:ext cx="10515600" cy="5686185"/>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1492318377"/>
                    </a:ext>
                  </a:extLst>
                </a:gridCol>
                <a:gridCol w="1185203">
                  <a:extLst>
                    <a:ext uri="{9D8B030D-6E8A-4147-A177-3AD203B41FA5}">
                      <a16:colId xmlns:a16="http://schemas.microsoft.com/office/drawing/2014/main" val="4121866629"/>
                    </a:ext>
                  </a:extLst>
                </a:gridCol>
                <a:gridCol w="5825197">
                  <a:extLst>
                    <a:ext uri="{9D8B030D-6E8A-4147-A177-3AD203B41FA5}">
                      <a16:colId xmlns:a16="http://schemas.microsoft.com/office/drawing/2014/main" val="242894586"/>
                    </a:ext>
                  </a:extLst>
                </a:gridCol>
              </a:tblGrid>
              <a:tr h="665040">
                <a:tc rowSpan="3">
                  <a:txBody>
                    <a:bodyPr/>
                    <a:lstStyle/>
                    <a:p>
                      <a:r>
                        <a:rPr lang="fr-FR" sz="2000" dirty="0" smtClean="0">
                          <a:solidFill>
                            <a:schemeClr val="tx1"/>
                          </a:solidFill>
                        </a:rPr>
                        <a:t>Facteurs de risque liés au patient</a:t>
                      </a:r>
                    </a:p>
                    <a:p>
                      <a:endParaRPr lang="fr-FR" dirty="0"/>
                    </a:p>
                  </a:txBody>
                  <a:tcPr/>
                </a:tc>
                <a:tc>
                  <a:txBody>
                    <a:bodyPr/>
                    <a:lstStyle/>
                    <a:p>
                      <a:pPr algn="ctr"/>
                      <a:r>
                        <a:rPr lang="fr-FR" dirty="0" smtClean="0">
                          <a:solidFill>
                            <a:schemeClr val="tx1"/>
                          </a:solidFill>
                        </a:rPr>
                        <a:t>1</a:t>
                      </a:r>
                      <a:endParaRPr lang="fr-FR" dirty="0">
                        <a:solidFill>
                          <a:schemeClr val="tx1"/>
                        </a:solidFill>
                      </a:endParaRPr>
                    </a:p>
                  </a:txBody>
                  <a:tcPr/>
                </a:tc>
                <a:tc>
                  <a:txBody>
                    <a:bodyPr/>
                    <a:lstStyle/>
                    <a:p>
                      <a:r>
                        <a:rPr lang="fr-FR" b="1" dirty="0" smtClean="0">
                          <a:solidFill>
                            <a:schemeClr val="tx1"/>
                          </a:solidFill>
                        </a:rPr>
                        <a:t>Absence de facteurs de risque thromboembolique</a:t>
                      </a:r>
                    </a:p>
                    <a:p>
                      <a:endParaRPr lang="fr-FR" dirty="0"/>
                    </a:p>
                  </a:txBody>
                  <a:tcPr/>
                </a:tc>
                <a:extLst>
                  <a:ext uri="{0D108BD9-81ED-4DB2-BD59-A6C34878D82A}">
                    <a16:rowId xmlns:a16="http://schemas.microsoft.com/office/drawing/2014/main" val="999363489"/>
                  </a:ext>
                </a:extLst>
              </a:tr>
              <a:tr h="1052821">
                <a:tc vMerge="1">
                  <a:txBody>
                    <a:bodyPr/>
                    <a:lstStyle/>
                    <a:p>
                      <a:endParaRPr lang="fr-FR" dirty="0"/>
                    </a:p>
                  </a:txBody>
                  <a:tcPr/>
                </a:tc>
                <a:tc>
                  <a:txBody>
                    <a:bodyPr/>
                    <a:lstStyle/>
                    <a:p>
                      <a:pPr algn="ctr"/>
                      <a:r>
                        <a:rPr lang="fr-FR" b="1" dirty="0" smtClean="0"/>
                        <a:t>2</a:t>
                      </a:r>
                      <a:endParaRPr lang="fr-FR" b="1" dirty="0"/>
                    </a:p>
                  </a:txBody>
                  <a:tcPr/>
                </a:tc>
                <a:tc>
                  <a:txBody>
                    <a:bodyPr/>
                    <a:lstStyle/>
                    <a:p>
                      <a:r>
                        <a:rPr lang="fr-FR" sz="1400" b="1" dirty="0" smtClean="0"/>
                        <a:t>Age &gt;40 ans, usage d’</a:t>
                      </a:r>
                      <a:r>
                        <a:rPr lang="fr-FR" sz="1400" b="1" dirty="0" err="1" smtClean="0"/>
                        <a:t>oestroprogestatifs</a:t>
                      </a:r>
                      <a:r>
                        <a:rPr lang="fr-FR" sz="1400" b="1" dirty="0" smtClean="0"/>
                        <a:t>, cardiopathie décompensée, alitement &gt; 3 jours, varices, infection préopératoire, 1èr mois post </a:t>
                      </a:r>
                      <a:r>
                        <a:rPr lang="fr-FR" sz="1400" b="1" dirty="0" err="1" smtClean="0"/>
                        <a:t>partum</a:t>
                      </a:r>
                      <a:r>
                        <a:rPr lang="fr-FR" sz="1400" b="1" dirty="0" smtClean="0"/>
                        <a:t>, obésité</a:t>
                      </a:r>
                    </a:p>
                    <a:p>
                      <a:endParaRPr lang="fr-FR" sz="1400" dirty="0"/>
                    </a:p>
                  </a:txBody>
                  <a:tcPr/>
                </a:tc>
                <a:extLst>
                  <a:ext uri="{0D108BD9-81ED-4DB2-BD59-A6C34878D82A}">
                    <a16:rowId xmlns:a16="http://schemas.microsoft.com/office/drawing/2014/main" val="1155890428"/>
                  </a:ext>
                </a:extLst>
              </a:tr>
              <a:tr h="809862">
                <a:tc vMerge="1">
                  <a:txBody>
                    <a:bodyPr/>
                    <a:lstStyle/>
                    <a:p>
                      <a:endParaRPr lang="fr-FR" dirty="0"/>
                    </a:p>
                  </a:txBody>
                  <a:tcPr/>
                </a:tc>
                <a:tc>
                  <a:txBody>
                    <a:bodyPr/>
                    <a:lstStyle/>
                    <a:p>
                      <a:pPr algn="ctr"/>
                      <a:r>
                        <a:rPr lang="fr-FR" b="1" dirty="0" smtClean="0"/>
                        <a:t>3</a:t>
                      </a:r>
                      <a:endParaRPr lang="fr-FR" b="1" dirty="0"/>
                    </a:p>
                  </a:txBody>
                  <a:tcPr/>
                </a:tc>
                <a:tc>
                  <a:txBody>
                    <a:bodyPr/>
                    <a:lstStyle/>
                    <a:p>
                      <a:r>
                        <a:rPr lang="fr-FR" sz="1400" b="1" dirty="0" smtClean="0"/>
                        <a:t>Cancer, antécédents MTEV, paraplégie, </a:t>
                      </a:r>
                      <a:r>
                        <a:rPr lang="fr-FR" sz="1400" b="1" dirty="0" err="1" smtClean="0"/>
                        <a:t>sd</a:t>
                      </a:r>
                      <a:r>
                        <a:rPr lang="fr-FR" sz="1400" b="1" dirty="0" smtClean="0"/>
                        <a:t> </a:t>
                      </a:r>
                      <a:r>
                        <a:rPr lang="fr-FR" sz="1400" b="1" dirty="0" err="1" smtClean="0"/>
                        <a:t>myéloprolifératif</a:t>
                      </a:r>
                      <a:r>
                        <a:rPr lang="fr-FR" sz="1400" b="1" dirty="0" smtClean="0"/>
                        <a:t>, états d’</a:t>
                      </a:r>
                      <a:r>
                        <a:rPr lang="fr-FR" sz="1400" b="1" dirty="0" err="1" smtClean="0"/>
                        <a:t>hypercoagulopathie</a:t>
                      </a:r>
                      <a:endParaRPr lang="fr-FR" sz="1400" b="1" dirty="0" smtClean="0"/>
                    </a:p>
                    <a:p>
                      <a:endParaRPr lang="fr-FR" sz="1400" dirty="0"/>
                    </a:p>
                  </a:txBody>
                  <a:tcPr/>
                </a:tc>
                <a:extLst>
                  <a:ext uri="{0D108BD9-81ED-4DB2-BD59-A6C34878D82A}">
                    <a16:rowId xmlns:a16="http://schemas.microsoft.com/office/drawing/2014/main" val="261399690"/>
                  </a:ext>
                </a:extLst>
              </a:tr>
              <a:tr h="809862">
                <a:tc rowSpan="3">
                  <a:txBody>
                    <a:bodyPr/>
                    <a:lstStyle/>
                    <a:p>
                      <a:r>
                        <a:rPr lang="fr-FR" sz="2000" b="1" dirty="0" smtClean="0"/>
                        <a:t>Facteurs de risque liés à la chirurgie</a:t>
                      </a:r>
                    </a:p>
                    <a:p>
                      <a:endParaRPr lang="fr-FR" dirty="0"/>
                    </a:p>
                  </a:txBody>
                  <a:tcPr/>
                </a:tc>
                <a:tc>
                  <a:txBody>
                    <a:bodyPr/>
                    <a:lstStyle/>
                    <a:p>
                      <a:pPr algn="ctr"/>
                      <a:r>
                        <a:rPr lang="fr-FR" b="1" dirty="0" smtClean="0"/>
                        <a:t>I</a:t>
                      </a:r>
                      <a:endParaRPr lang="fr-FR" b="1" dirty="0"/>
                    </a:p>
                  </a:txBody>
                  <a:tcPr/>
                </a:tc>
                <a:tc>
                  <a:txBody>
                    <a:bodyPr/>
                    <a:lstStyle/>
                    <a:p>
                      <a:r>
                        <a:rPr lang="fr-FR" sz="1400" b="1" dirty="0" smtClean="0"/>
                        <a:t>Chirurgie mineure non néoplasique et non compliquée, </a:t>
                      </a:r>
                      <a:r>
                        <a:rPr lang="fr-FR" sz="1400" b="1" dirty="0" err="1" smtClean="0"/>
                        <a:t>tumoréctomie</a:t>
                      </a:r>
                      <a:r>
                        <a:rPr lang="fr-FR" sz="1400" b="1" dirty="0" smtClean="0"/>
                        <a:t> pour néo du sein avec curage axillaire</a:t>
                      </a:r>
                    </a:p>
                    <a:p>
                      <a:endParaRPr lang="fr-FR" sz="1400" b="1" dirty="0"/>
                    </a:p>
                  </a:txBody>
                  <a:tcPr/>
                </a:tc>
                <a:extLst>
                  <a:ext uri="{0D108BD9-81ED-4DB2-BD59-A6C34878D82A}">
                    <a16:rowId xmlns:a16="http://schemas.microsoft.com/office/drawing/2014/main" val="1500279795"/>
                  </a:ext>
                </a:extLst>
              </a:tr>
              <a:tr h="1295779">
                <a:tc vMerge="1">
                  <a:txBody>
                    <a:bodyPr/>
                    <a:lstStyle/>
                    <a:p>
                      <a:endParaRPr lang="fr-FR" dirty="0"/>
                    </a:p>
                  </a:txBody>
                  <a:tcPr/>
                </a:tc>
                <a:tc>
                  <a:txBody>
                    <a:bodyPr/>
                    <a:lstStyle/>
                    <a:p>
                      <a:pPr algn="ctr"/>
                      <a:r>
                        <a:rPr lang="fr-FR" b="1" dirty="0" smtClean="0"/>
                        <a:t>II</a:t>
                      </a:r>
                      <a:endParaRPr lang="fr-FR" b="1" dirty="0"/>
                    </a:p>
                  </a:txBody>
                  <a:tcPr/>
                </a:tc>
                <a:tc>
                  <a:txBody>
                    <a:bodyPr/>
                    <a:lstStyle/>
                    <a:p>
                      <a:r>
                        <a:rPr lang="fr-FR" sz="1400" b="1" dirty="0" smtClean="0"/>
                        <a:t>Appendicectomie compliquée, chirurgie des maladies inflammatoires intestinales, chirurgie génitale non néoplasique, chirurgie du rein de la vessie et de l’urètre, </a:t>
                      </a:r>
                      <a:r>
                        <a:rPr lang="fr-FR" sz="1400" b="1" dirty="0" err="1" smtClean="0"/>
                        <a:t>adénomectomie</a:t>
                      </a:r>
                      <a:r>
                        <a:rPr lang="fr-FR" sz="1400" b="1" dirty="0" smtClean="0"/>
                        <a:t> </a:t>
                      </a:r>
                      <a:r>
                        <a:rPr lang="fr-FR" sz="1400" b="1" dirty="0" err="1" smtClean="0"/>
                        <a:t>transvesicale</a:t>
                      </a:r>
                      <a:endParaRPr lang="fr-FR" sz="1400" b="1" dirty="0" smtClean="0"/>
                    </a:p>
                    <a:p>
                      <a:endParaRPr lang="fr-FR" sz="1400" dirty="0"/>
                    </a:p>
                  </a:txBody>
                  <a:tcPr/>
                </a:tc>
                <a:extLst>
                  <a:ext uri="{0D108BD9-81ED-4DB2-BD59-A6C34878D82A}">
                    <a16:rowId xmlns:a16="http://schemas.microsoft.com/office/drawing/2014/main" val="1664628008"/>
                  </a:ext>
                </a:extLst>
              </a:tr>
              <a:tr h="1052821">
                <a:tc vMerge="1">
                  <a:txBody>
                    <a:bodyPr/>
                    <a:lstStyle/>
                    <a:p>
                      <a:endParaRPr lang="fr-FR" dirty="0"/>
                    </a:p>
                  </a:txBody>
                  <a:tcPr/>
                </a:tc>
                <a:tc>
                  <a:txBody>
                    <a:bodyPr/>
                    <a:lstStyle/>
                    <a:p>
                      <a:pPr algn="ctr"/>
                      <a:r>
                        <a:rPr lang="fr-FR" b="1" dirty="0" smtClean="0"/>
                        <a:t>III</a:t>
                      </a:r>
                      <a:endParaRPr lang="fr-FR" b="1" dirty="0"/>
                    </a:p>
                  </a:txBody>
                  <a:tcPr/>
                </a:tc>
                <a:tc>
                  <a:txBody>
                    <a:bodyPr/>
                    <a:lstStyle/>
                    <a:p>
                      <a:r>
                        <a:rPr lang="fr-FR" sz="1400" b="1" dirty="0" smtClean="0"/>
                        <a:t>Chirurgie digestive néoplasique, chirurgie des glandes surrénales, chirurgie génitale néoplasique, plastie utérine, chirurgie du prolapsus, cystectomie totale et prostatectomie radicale</a:t>
                      </a:r>
                      <a:endParaRPr lang="fr-FR" sz="1400" b="1" dirty="0"/>
                    </a:p>
                  </a:txBody>
                  <a:tcPr/>
                </a:tc>
                <a:extLst>
                  <a:ext uri="{0D108BD9-81ED-4DB2-BD59-A6C34878D82A}">
                    <a16:rowId xmlns:a16="http://schemas.microsoft.com/office/drawing/2014/main" val="1445495945"/>
                  </a:ext>
                </a:extLst>
              </a:tr>
            </a:tbl>
          </a:graphicData>
        </a:graphic>
      </p:graphicFrame>
    </p:spTree>
    <p:extLst>
      <p:ext uri="{BB962C8B-B14F-4D97-AF65-F5344CB8AC3E}">
        <p14:creationId xmlns:p14="http://schemas.microsoft.com/office/powerpoint/2010/main" val="9526747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CONSEQUENCES PHYSIOPATHOLOGIQUES DE L’EMBOLIE PULMONAIRE </a:t>
            </a:r>
          </a:p>
        </p:txBody>
      </p:sp>
      <p:sp>
        <p:nvSpPr>
          <p:cNvPr id="3" name="Espace réservé du contenu 2"/>
          <p:cNvSpPr>
            <a:spLocks noGrp="1"/>
          </p:cNvSpPr>
          <p:nvPr>
            <p:ph idx="1"/>
          </p:nvPr>
        </p:nvSpPr>
        <p:spPr/>
        <p:txBody>
          <a:bodyPr>
            <a:normAutofit fontScale="62500" lnSpcReduction="20000"/>
          </a:bodyPr>
          <a:lstStyle/>
          <a:p>
            <a:r>
              <a:rPr lang="fr-FR" dirty="0"/>
              <a:t>Retentissement hémodynamique</a:t>
            </a:r>
          </a:p>
          <a:p>
            <a:r>
              <a:rPr lang="fr-FR" dirty="0"/>
              <a:t>L’embolie pulmonaire réalise une brutale augmentation de la </a:t>
            </a:r>
            <a:r>
              <a:rPr lang="fr-FR" dirty="0" smtClean="0"/>
              <a:t>post charge </a:t>
            </a:r>
            <a:r>
              <a:rPr lang="fr-FR" dirty="0"/>
              <a:t>ventriculaire droite essentiellement liée à l’obstacle mécanique formé par les </a:t>
            </a:r>
            <a:r>
              <a:rPr lang="fr-FR" dirty="0" err="1"/>
              <a:t>thrombi</a:t>
            </a:r>
            <a:r>
              <a:rPr lang="fr-FR" dirty="0"/>
              <a:t>. Les conséquences sont multiples :</a:t>
            </a:r>
          </a:p>
          <a:p>
            <a:pPr marL="0" indent="0">
              <a:buNone/>
            </a:pPr>
            <a:r>
              <a:rPr lang="fr-FR" dirty="0"/>
              <a:t>– diminution de la fraction d’éjection ventriculaire droite ; </a:t>
            </a:r>
            <a:endParaRPr lang="fr-FR" dirty="0" smtClean="0"/>
          </a:p>
          <a:p>
            <a:pPr marL="0" indent="0">
              <a:buNone/>
            </a:pPr>
            <a:r>
              <a:rPr lang="fr-FR" dirty="0" smtClean="0"/>
              <a:t>– </a:t>
            </a:r>
            <a:r>
              <a:rPr lang="fr-FR" dirty="0"/>
              <a:t>augmentation de la pression et du volume </a:t>
            </a:r>
            <a:r>
              <a:rPr lang="fr-FR" dirty="0" err="1"/>
              <a:t>télédiastoliques</a:t>
            </a:r>
            <a:r>
              <a:rPr lang="fr-FR" dirty="0"/>
              <a:t> du ventricule droit </a:t>
            </a:r>
            <a:endParaRPr lang="fr-FR" dirty="0" smtClean="0"/>
          </a:p>
          <a:p>
            <a:pPr marL="0" indent="0">
              <a:buNone/>
            </a:pPr>
            <a:r>
              <a:rPr lang="fr-FR" dirty="0" smtClean="0"/>
              <a:t>– </a:t>
            </a:r>
            <a:r>
              <a:rPr lang="fr-FR" dirty="0"/>
              <a:t>volume d’éjection systolique ventriculaire droit initialement conservé puis diminué dans les formes les plus graves, à l’origine d’une diminution de la précharge ventriculaire gauche ; </a:t>
            </a:r>
            <a:endParaRPr lang="fr-FR" dirty="0" smtClean="0"/>
          </a:p>
          <a:p>
            <a:pPr marL="0" indent="0">
              <a:buNone/>
            </a:pPr>
            <a:r>
              <a:rPr lang="fr-FR" dirty="0" smtClean="0"/>
              <a:t>– </a:t>
            </a:r>
            <a:r>
              <a:rPr lang="fr-FR" dirty="0"/>
              <a:t>débit cardiaque longtemps normal voire augmenté du fait de la tachycardie, puis diminué dans les formes les plus graves ; </a:t>
            </a:r>
            <a:endParaRPr lang="fr-FR" dirty="0" smtClean="0"/>
          </a:p>
          <a:p>
            <a:pPr marL="0" indent="0">
              <a:buNone/>
            </a:pPr>
            <a:r>
              <a:rPr lang="fr-FR" dirty="0" smtClean="0"/>
              <a:t>– </a:t>
            </a:r>
            <a:r>
              <a:rPr lang="fr-FR" dirty="0"/>
              <a:t>pression artérielle systémique longtemps conservée, même en cas de bas débit cardiaque, du fait de la vasoconstriction périphérique ; </a:t>
            </a:r>
            <a:endParaRPr lang="fr-FR" dirty="0" smtClean="0"/>
          </a:p>
          <a:p>
            <a:pPr marL="0" indent="0">
              <a:buNone/>
            </a:pPr>
            <a:r>
              <a:rPr lang="fr-FR" dirty="0" smtClean="0"/>
              <a:t>– </a:t>
            </a:r>
            <a:r>
              <a:rPr lang="fr-FR" dirty="0"/>
              <a:t>débit coronaire ventriculaire droit initialement majoré, en réponse à l’augmentation de la demande myocardique en oxygène. En cas d’hypotension artérielle, ce débit coronaire peut diminuer du fait de la baisse du gradient de pression de perfusion coronaire droit. Il en résulte une ischémie myocardique, qui participe à la défaillance ventriculaire droite ;</a:t>
            </a:r>
          </a:p>
        </p:txBody>
      </p:sp>
    </p:spTree>
    <p:extLst>
      <p:ext uri="{BB962C8B-B14F-4D97-AF65-F5344CB8AC3E}">
        <p14:creationId xmlns:p14="http://schemas.microsoft.com/office/powerpoint/2010/main" val="11578697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CONSEQUENCES PHYSIOPATHOLOGIQUES DE L’EMBOLIE PULMONAIRE</a:t>
            </a:r>
          </a:p>
        </p:txBody>
      </p:sp>
      <p:sp>
        <p:nvSpPr>
          <p:cNvPr id="3" name="Espace réservé du contenu 2"/>
          <p:cNvSpPr>
            <a:spLocks noGrp="1"/>
          </p:cNvSpPr>
          <p:nvPr>
            <p:ph idx="1"/>
          </p:nvPr>
        </p:nvSpPr>
        <p:spPr/>
        <p:txBody>
          <a:bodyPr>
            <a:normAutofit fontScale="92500" lnSpcReduction="10000"/>
          </a:bodyPr>
          <a:lstStyle/>
          <a:p>
            <a:r>
              <a:rPr lang="fr-FR" dirty="0"/>
              <a:t>Retentissement respiratoire </a:t>
            </a:r>
            <a:endParaRPr lang="fr-FR" dirty="0" smtClean="0"/>
          </a:p>
          <a:p>
            <a:r>
              <a:rPr lang="fr-FR" dirty="0"/>
              <a:t>L’embolie pulmonaire s’accompagne, en règle générale, d’une hypoxémie et d’une hypocapnie. </a:t>
            </a:r>
            <a:endParaRPr lang="fr-FR" dirty="0" smtClean="0"/>
          </a:p>
          <a:p>
            <a:r>
              <a:rPr lang="fr-FR" dirty="0" smtClean="0"/>
              <a:t>L’hypoxémie </a:t>
            </a:r>
            <a:r>
              <a:rPr lang="fr-FR" dirty="0"/>
              <a:t>est liée à des perturbations de la distribution des rapports ventilation/perfusion </a:t>
            </a:r>
            <a:endParaRPr lang="fr-FR" dirty="0" smtClean="0"/>
          </a:p>
          <a:p>
            <a:r>
              <a:rPr lang="fr-FR" dirty="0" smtClean="0"/>
              <a:t>L’hypocapnie </a:t>
            </a:r>
            <a:r>
              <a:rPr lang="fr-FR" dirty="0"/>
              <a:t>est liée à une augmentation importante de la ventilation minute. </a:t>
            </a:r>
            <a:endParaRPr lang="fr-FR" dirty="0" smtClean="0"/>
          </a:p>
          <a:p>
            <a:r>
              <a:rPr lang="fr-FR" dirty="0" smtClean="0"/>
              <a:t>Dans </a:t>
            </a:r>
            <a:r>
              <a:rPr lang="fr-FR" dirty="0"/>
              <a:t>les formes les plus graves, compliquées d’état de choc, la diminution du débit cardiaque est compensée par une augmentation de l’extraction périphérique de l’oxygène. Il en résulte une diminution de la pression veineuse en oxygène (PvO2) qui participe à l’aggravation de l’hypoxémie</a:t>
            </a:r>
          </a:p>
        </p:txBody>
      </p:sp>
    </p:spTree>
    <p:extLst>
      <p:ext uri="{BB962C8B-B14F-4D97-AF65-F5344CB8AC3E}">
        <p14:creationId xmlns:p14="http://schemas.microsoft.com/office/powerpoint/2010/main" val="39952923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74295" y="2711283"/>
            <a:ext cx="10515600" cy="1325563"/>
          </a:xfrm>
        </p:spPr>
        <p:txBody>
          <a:bodyPr/>
          <a:lstStyle/>
          <a:p>
            <a:pPr algn="ctr"/>
            <a:r>
              <a:rPr lang="fr-FR" dirty="0"/>
              <a:t>Merci </a:t>
            </a:r>
          </a:p>
        </p:txBody>
      </p:sp>
    </p:spTree>
    <p:extLst>
      <p:ext uri="{BB962C8B-B14F-4D97-AF65-F5344CB8AC3E}">
        <p14:creationId xmlns:p14="http://schemas.microsoft.com/office/powerpoint/2010/main" val="2830494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INTRODUCTION</a:t>
            </a:r>
            <a:endParaRPr lang="fr-FR" dirty="0"/>
          </a:p>
        </p:txBody>
      </p:sp>
      <p:sp>
        <p:nvSpPr>
          <p:cNvPr id="3" name="Espace réservé du contenu 2"/>
          <p:cNvSpPr>
            <a:spLocks noGrp="1"/>
          </p:cNvSpPr>
          <p:nvPr>
            <p:ph idx="1"/>
          </p:nvPr>
        </p:nvSpPr>
        <p:spPr/>
        <p:txBody>
          <a:bodyPr/>
          <a:lstStyle/>
          <a:p>
            <a:r>
              <a:rPr lang="fr-FR" dirty="0" smtClean="0"/>
              <a:t> La thrombose veineuse profonde ou thrombophlébite : est une obstruction totale ou partielle d’une veine par un caillot sanguin</a:t>
            </a:r>
          </a:p>
          <a:p>
            <a:pPr marL="0" indent="0">
              <a:buNone/>
            </a:pPr>
            <a:r>
              <a:rPr lang="fr-FR" dirty="0" smtClean="0"/>
              <a:t>• Une embolie pulmonaire : est la migration d’un fragment du caillot veineux (embole) dans la circulation pulmonaire.</a:t>
            </a:r>
            <a:endParaRPr lang="fr-FR" dirty="0"/>
          </a:p>
        </p:txBody>
      </p:sp>
    </p:spTree>
    <p:extLst>
      <p:ext uri="{BB962C8B-B14F-4D97-AF65-F5344CB8AC3E}">
        <p14:creationId xmlns:p14="http://schemas.microsoft.com/office/powerpoint/2010/main" val="2331554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INCIDENCE DE LA MALADIE </a:t>
            </a:r>
            <a:endParaRPr lang="fr-FR" dirty="0"/>
          </a:p>
        </p:txBody>
      </p:sp>
      <p:sp>
        <p:nvSpPr>
          <p:cNvPr id="3" name="Espace réservé du contenu 2"/>
          <p:cNvSpPr>
            <a:spLocks noGrp="1"/>
          </p:cNvSpPr>
          <p:nvPr>
            <p:ph idx="1"/>
          </p:nvPr>
        </p:nvSpPr>
        <p:spPr/>
        <p:txBody>
          <a:bodyPr>
            <a:normAutofit fontScale="92500"/>
          </a:bodyPr>
          <a:lstStyle/>
          <a:p>
            <a:r>
              <a:rPr lang="fr-FR" dirty="0" smtClean="0"/>
              <a:t> Une incidence annuelle de 180 pour 100 000 habitants.</a:t>
            </a:r>
          </a:p>
          <a:p>
            <a:r>
              <a:rPr lang="fr-FR" dirty="0"/>
              <a:t> </a:t>
            </a:r>
            <a:r>
              <a:rPr lang="fr-FR" dirty="0" smtClean="0"/>
              <a:t>La répartition entre les deux manifestations principales  de la maladie, est d’environ un tiers pour l’embolie pulmonaire et deux tiers pour la thrombose veineuse profonde</a:t>
            </a:r>
          </a:p>
          <a:p>
            <a:r>
              <a:rPr lang="fr-FR" dirty="0" smtClean="0"/>
              <a:t>Cette incidence tend à croître avec l’ âge et l’augmentation de l’espérance de vie contribue vraisemblablement à augmenter son incidence.</a:t>
            </a:r>
          </a:p>
          <a:p>
            <a:r>
              <a:rPr lang="fr-FR" dirty="0" smtClean="0"/>
              <a:t>La maladie veineuse thromboembolique est une pathologie de la deuxième moitié de la vie</a:t>
            </a:r>
          </a:p>
          <a:p>
            <a:r>
              <a:rPr lang="fr-FR" dirty="0" smtClean="0"/>
              <a:t>souvent chez des personnes atteintes d’autres pathologies, cancer, insuffisance cardiaque ou respiratoire chronique</a:t>
            </a:r>
            <a:endParaRPr lang="fr-FR" dirty="0"/>
          </a:p>
        </p:txBody>
      </p:sp>
    </p:spTree>
    <p:extLst>
      <p:ext uri="{BB962C8B-B14F-4D97-AF65-F5344CB8AC3E}">
        <p14:creationId xmlns:p14="http://schemas.microsoft.com/office/powerpoint/2010/main" val="3686821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GRAVITE</a:t>
            </a:r>
            <a:endParaRPr lang="fr-FR" dirty="0"/>
          </a:p>
        </p:txBody>
      </p:sp>
      <p:sp>
        <p:nvSpPr>
          <p:cNvPr id="3" name="Espace réservé du contenu 2"/>
          <p:cNvSpPr>
            <a:spLocks noGrp="1"/>
          </p:cNvSpPr>
          <p:nvPr>
            <p:ph idx="1"/>
          </p:nvPr>
        </p:nvSpPr>
        <p:spPr/>
        <p:txBody>
          <a:bodyPr/>
          <a:lstStyle/>
          <a:p>
            <a:r>
              <a:rPr lang="fr-FR" dirty="0" smtClean="0"/>
              <a:t>un risque immédiat potentiellement vital qui est l'embolie pulmonaire</a:t>
            </a:r>
          </a:p>
          <a:p>
            <a:r>
              <a:rPr lang="fr-FR" dirty="0" smtClean="0"/>
              <a:t>À long terme, les risques sont le développement d'une maladie post-thrombotique</a:t>
            </a:r>
          </a:p>
          <a:p>
            <a:r>
              <a:rPr lang="fr-FR" dirty="0" smtClean="0"/>
              <a:t>rarement, l'évolution vers une pathologie pulmonaire chronique</a:t>
            </a:r>
            <a:endParaRPr lang="fr-FR" dirty="0"/>
          </a:p>
        </p:txBody>
      </p:sp>
    </p:spTree>
    <p:extLst>
      <p:ext uri="{BB962C8B-B14F-4D97-AF65-F5344CB8AC3E}">
        <p14:creationId xmlns:p14="http://schemas.microsoft.com/office/powerpoint/2010/main" val="4064280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GRAVITE</a:t>
            </a:r>
            <a:endParaRPr lang="fr-FR" dirty="0"/>
          </a:p>
        </p:txBody>
      </p:sp>
      <p:sp>
        <p:nvSpPr>
          <p:cNvPr id="3" name="Espace réservé du contenu 2"/>
          <p:cNvSpPr>
            <a:spLocks noGrp="1"/>
          </p:cNvSpPr>
          <p:nvPr>
            <p:ph idx="1"/>
          </p:nvPr>
        </p:nvSpPr>
        <p:spPr/>
        <p:txBody>
          <a:bodyPr/>
          <a:lstStyle/>
          <a:p>
            <a:r>
              <a:rPr lang="fr-FR" dirty="0" smtClean="0"/>
              <a:t>La MTE présente une mortalité et une morbidité importante. </a:t>
            </a:r>
          </a:p>
          <a:p>
            <a:r>
              <a:rPr lang="fr-FR" dirty="0" smtClean="0"/>
              <a:t>Elle est un vrai problème santé publique. </a:t>
            </a:r>
          </a:p>
          <a:p>
            <a:r>
              <a:rPr lang="fr-FR" dirty="0" smtClean="0"/>
              <a:t>30 % des patients présentent une récidive à 8 ans</a:t>
            </a:r>
          </a:p>
          <a:p>
            <a:r>
              <a:rPr lang="fr-FR" dirty="0" smtClean="0"/>
              <a:t>30 % gardent des séquelles de type de maladie </a:t>
            </a:r>
            <a:r>
              <a:rPr lang="fr-FR" dirty="0" err="1" smtClean="0"/>
              <a:t>postphlébitique</a:t>
            </a:r>
            <a:endParaRPr lang="fr-FR" dirty="0" smtClean="0"/>
          </a:p>
          <a:p>
            <a:r>
              <a:rPr lang="fr-FR" dirty="0" smtClean="0"/>
              <a:t>30 % se compliquent d'embolie pulmonaire (diagnostic </a:t>
            </a:r>
            <a:r>
              <a:rPr lang="fr-FR" dirty="0" err="1" smtClean="0"/>
              <a:t>scintigraphique</a:t>
            </a:r>
            <a:r>
              <a:rPr lang="fr-FR" dirty="0" smtClean="0"/>
              <a:t>)</a:t>
            </a:r>
            <a:endParaRPr lang="fr-FR" dirty="0"/>
          </a:p>
        </p:txBody>
      </p:sp>
    </p:spTree>
    <p:extLst>
      <p:ext uri="{BB962C8B-B14F-4D97-AF65-F5344CB8AC3E}">
        <p14:creationId xmlns:p14="http://schemas.microsoft.com/office/powerpoint/2010/main" val="1538627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dirty="0" smtClean="0"/>
              <a:t>MECANISMES </a:t>
            </a:r>
            <a:r>
              <a:rPr lang="fr-FR" dirty="0"/>
              <a:t>PHYSIOPATHOLOGIQUES</a:t>
            </a:r>
            <a:br>
              <a:rPr lang="fr-FR" dirty="0"/>
            </a:br>
            <a:endParaRPr lang="fr-FR" dirty="0"/>
          </a:p>
        </p:txBody>
      </p:sp>
      <p:sp>
        <p:nvSpPr>
          <p:cNvPr id="3" name="Espace réservé du contenu 2"/>
          <p:cNvSpPr>
            <a:spLocks noGrp="1"/>
          </p:cNvSpPr>
          <p:nvPr>
            <p:ph idx="1"/>
          </p:nvPr>
        </p:nvSpPr>
        <p:spPr/>
        <p:txBody>
          <a:bodyPr/>
          <a:lstStyle/>
          <a:p>
            <a:r>
              <a:rPr lang="fr-FR" dirty="0"/>
              <a:t> rupture de l’équilibre physiologique entre le processus de la coagulation et la fibrinolyse.</a:t>
            </a:r>
          </a:p>
          <a:p>
            <a:r>
              <a:rPr lang="fr-FR" dirty="0"/>
              <a:t>TRIADE DE VIRCHOW </a:t>
            </a:r>
          </a:p>
          <a:p>
            <a:r>
              <a:rPr lang="fr-FR" dirty="0" smtClean="0"/>
              <a:t>Ralentissement </a:t>
            </a:r>
            <a:r>
              <a:rPr lang="fr-FR" dirty="0"/>
              <a:t>de l’écoulement sanguin (stase sanguine) </a:t>
            </a:r>
          </a:p>
          <a:p>
            <a:r>
              <a:rPr lang="fr-FR" dirty="0" smtClean="0"/>
              <a:t>Altération </a:t>
            </a:r>
            <a:r>
              <a:rPr lang="fr-FR" dirty="0"/>
              <a:t>de la paroi vasculaire (lésion endothéliale) </a:t>
            </a:r>
          </a:p>
          <a:p>
            <a:r>
              <a:rPr lang="fr-FR" dirty="0" smtClean="0"/>
              <a:t>Modification </a:t>
            </a:r>
            <a:r>
              <a:rPr lang="fr-FR" dirty="0"/>
              <a:t>de l’hémostase (trouble de coagulation: hypercoagulabilité / thrombophilie).</a:t>
            </a:r>
          </a:p>
        </p:txBody>
      </p:sp>
    </p:spTree>
    <p:extLst>
      <p:ext uri="{BB962C8B-B14F-4D97-AF65-F5344CB8AC3E}">
        <p14:creationId xmlns:p14="http://schemas.microsoft.com/office/powerpoint/2010/main" val="1423550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dirty="0" smtClean="0"/>
              <a:t>MECANISMES </a:t>
            </a:r>
            <a:r>
              <a:rPr lang="fr-FR" dirty="0"/>
              <a:t>PHYSIOPATHOLOGIQUES</a:t>
            </a:r>
            <a:br>
              <a:rPr lang="fr-FR" dirty="0"/>
            </a:br>
            <a:endParaRPr lang="fr-FR" dirty="0"/>
          </a:p>
        </p:txBody>
      </p:sp>
      <p:sp>
        <p:nvSpPr>
          <p:cNvPr id="3" name="Espace réservé du contenu 2"/>
          <p:cNvSpPr>
            <a:spLocks noGrp="1"/>
          </p:cNvSpPr>
          <p:nvPr>
            <p:ph idx="1"/>
          </p:nvPr>
        </p:nvSpPr>
        <p:spPr/>
        <p:txBody>
          <a:bodyPr/>
          <a:lstStyle/>
          <a:p>
            <a:r>
              <a:rPr lang="fr-FR" dirty="0"/>
              <a:t> Siège des thromboses :</a:t>
            </a:r>
          </a:p>
          <a:p>
            <a:r>
              <a:rPr lang="fr-FR" dirty="0" smtClean="0"/>
              <a:t>Toutes </a:t>
            </a:r>
            <a:r>
              <a:rPr lang="fr-FR" dirty="0"/>
              <a:t>les veines de l’organisme peuvent être touchées </a:t>
            </a:r>
          </a:p>
          <a:p>
            <a:r>
              <a:rPr lang="fr-FR" dirty="0" smtClean="0"/>
              <a:t>Classiquement</a:t>
            </a:r>
            <a:r>
              <a:rPr lang="fr-FR" dirty="0"/>
              <a:t>, les veines des membres inférieurs sont les plus touchées avant les veines pelviennes</a:t>
            </a:r>
          </a:p>
          <a:p>
            <a:r>
              <a:rPr lang="fr-FR" dirty="0" smtClean="0"/>
              <a:t>les </a:t>
            </a:r>
            <a:r>
              <a:rPr lang="fr-FR" dirty="0"/>
              <a:t>veines des membres supérieurs qui constituent 2 à 2,5% des TVP des membres.</a:t>
            </a:r>
          </a:p>
          <a:p>
            <a:pPr marL="0" indent="0">
              <a:buNone/>
            </a:pPr>
            <a:endParaRPr lang="fr-FR" dirty="0"/>
          </a:p>
        </p:txBody>
      </p:sp>
    </p:spTree>
    <p:extLst>
      <p:ext uri="{BB962C8B-B14F-4D97-AF65-F5344CB8AC3E}">
        <p14:creationId xmlns:p14="http://schemas.microsoft.com/office/powerpoint/2010/main" val="142984659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493</TotalTime>
  <Words>2357</Words>
  <Application>Microsoft Office PowerPoint</Application>
  <PresentationFormat>Grand écran</PresentationFormat>
  <Paragraphs>213</Paragraphs>
  <Slides>33</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33</vt:i4>
      </vt:variant>
    </vt:vector>
  </HeadingPairs>
  <TitlesOfParts>
    <vt:vector size="37" baseType="lpstr">
      <vt:lpstr>Arial</vt:lpstr>
      <vt:lpstr>Calibri</vt:lpstr>
      <vt:lpstr>Calibri Light</vt:lpstr>
      <vt:lpstr>Thème Office</vt:lpstr>
      <vt:lpstr>PHYSIOPATHOLOGIE DE LA MALADIE THROMBO-EMBOLIQUE</vt:lpstr>
      <vt:lpstr>OBJECTIFS PEDAGOGIQUES</vt:lpstr>
      <vt:lpstr>INTRODUCTION</vt:lpstr>
      <vt:lpstr>INTRODUCTION</vt:lpstr>
      <vt:lpstr>INCIDENCE DE LA MALADIE </vt:lpstr>
      <vt:lpstr>GRAVITE</vt:lpstr>
      <vt:lpstr>GRAVITE</vt:lpstr>
      <vt:lpstr> MECANISMES PHYSIOPATHOLOGIQUES </vt:lpstr>
      <vt:lpstr> MECANISMES PHYSIOPATHOLOGIQUES </vt:lpstr>
      <vt:lpstr>MECANISMES PHYSIOPATHOLOGIQUES</vt:lpstr>
      <vt:lpstr> MECANISMES PHYSIOPATHOLOGIQUES </vt:lpstr>
      <vt:lpstr> Stase veineuse </vt:lpstr>
      <vt:lpstr> Stase veineuse </vt:lpstr>
      <vt:lpstr> Lésion endothéliale </vt:lpstr>
      <vt:lpstr>Lésion endothéliale </vt:lpstr>
      <vt:lpstr>Lésion endothéliale </vt:lpstr>
      <vt:lpstr> Lésion endothéliale </vt:lpstr>
      <vt:lpstr> Lésion endothéliale </vt:lpstr>
      <vt:lpstr>Lésion endothéliale</vt:lpstr>
      <vt:lpstr> Anomalies de la coagulation </vt:lpstr>
      <vt:lpstr> Anomalies de la coagulation </vt:lpstr>
      <vt:lpstr> Anomalies de la coagulation </vt:lpstr>
      <vt:lpstr>Anomalies de la coagulation</vt:lpstr>
      <vt:lpstr> Progression du thrombus initial </vt:lpstr>
      <vt:lpstr>FACTEURS DE RISQUE</vt:lpstr>
      <vt:lpstr> Facteurs médicaux </vt:lpstr>
      <vt:lpstr>AUTRES</vt:lpstr>
      <vt:lpstr>AUTRES</vt:lpstr>
      <vt:lpstr> Actuellement une autre classification, repose sur les facteurs de risque acquis, génétiques et mixtes </vt:lpstr>
      <vt:lpstr> EVALUATION DU RISQUE THROMBOEMBOLIQUE POST OPERATOIRE </vt:lpstr>
      <vt:lpstr>CONSEQUENCES PHYSIOPATHOLOGIQUES DE L’EMBOLIE PULMONAIRE </vt:lpstr>
      <vt:lpstr>CONSEQUENCES PHYSIOPATHOLOGIQUES DE L’EMBOLIE PULMONAIRE</vt:lpstr>
      <vt:lpstr>Merci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PHYSIOPATHOLOGIE DE LA MALADIE THROMBO-EMBOLIQUE</dc:title>
  <dc:creator>Utilisateur Windows</dc:creator>
  <cp:lastModifiedBy>Utilisateur Windows</cp:lastModifiedBy>
  <cp:revision>37</cp:revision>
  <dcterms:created xsi:type="dcterms:W3CDTF">2020-04-04T10:32:05Z</dcterms:created>
  <dcterms:modified xsi:type="dcterms:W3CDTF">2020-04-30T12:58:35Z</dcterms:modified>
</cp:coreProperties>
</file>