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2"/>
  </p:notesMasterIdLst>
  <p:handoutMasterIdLst>
    <p:handoutMasterId r:id="rId23"/>
  </p:handoutMasterIdLst>
  <p:sldIdLst>
    <p:sldId id="256" r:id="rId2"/>
    <p:sldId id="310" r:id="rId3"/>
    <p:sldId id="439" r:id="rId4"/>
    <p:sldId id="292" r:id="rId5"/>
    <p:sldId id="294" r:id="rId6"/>
    <p:sldId id="282" r:id="rId7"/>
    <p:sldId id="293" r:id="rId8"/>
    <p:sldId id="284" r:id="rId9"/>
    <p:sldId id="308" r:id="rId10"/>
    <p:sldId id="340" r:id="rId11"/>
    <p:sldId id="376" r:id="rId12"/>
    <p:sldId id="341" r:id="rId13"/>
    <p:sldId id="342" r:id="rId14"/>
    <p:sldId id="343" r:id="rId15"/>
    <p:sldId id="344" r:id="rId16"/>
    <p:sldId id="345" r:id="rId17"/>
    <p:sldId id="346" r:id="rId18"/>
    <p:sldId id="347" r:id="rId19"/>
    <p:sldId id="348" r:id="rId20"/>
    <p:sldId id="349" r:id="rId2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97" autoAdjust="0"/>
    <p:restoredTop sz="94661" autoAdjust="0"/>
  </p:normalViewPr>
  <p:slideViewPr>
    <p:cSldViewPr>
      <p:cViewPr>
        <p:scale>
          <a:sx n="59" d="100"/>
          <a:sy n="59" d="100"/>
        </p:scale>
        <p:origin x="-1836" y="-6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5" d="100"/>
          <a:sy n="45" d="100"/>
        </p:scale>
        <p:origin x="-2790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71B707-99C8-4E26-A800-0DDD4ED24A82}" type="datetimeFigureOut">
              <a:rPr lang="fr-FR" smtClean="0"/>
              <a:pPr/>
              <a:t>21/05/2020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A0D7D6-D8C1-4623-80FD-0EA97F3900A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72A304-4A7F-44B6-A91B-E625CF7E14C9}" type="datetimeFigureOut">
              <a:rPr lang="fr-FR" smtClean="0"/>
              <a:pPr/>
              <a:t>21/05/2020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473B36-FA3F-4BAD-858C-68F34D4D01F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473B36-FA3F-4BAD-858C-68F34D4D01F3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C897-FE80-440F-B051-C4A3F8B6D2AC}" type="datetimeFigureOut">
              <a:rPr lang="fr-FR" smtClean="0"/>
              <a:pPr/>
              <a:t>21/05/2020</a:t>
            </a:fld>
            <a:endParaRPr lang="fr-FR" dirty="0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4363E-F1E8-4548-B767-7D8A0658F661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C897-FE80-440F-B051-C4A3F8B6D2AC}" type="datetimeFigureOut">
              <a:rPr lang="fr-FR" smtClean="0"/>
              <a:pPr/>
              <a:t>21/05/2020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4363E-F1E8-4548-B767-7D8A0658F661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C897-FE80-440F-B051-C4A3F8B6D2AC}" type="datetimeFigureOut">
              <a:rPr lang="fr-FR" smtClean="0"/>
              <a:pPr/>
              <a:t>21/05/2020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4363E-F1E8-4548-B767-7D8A0658F661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C897-FE80-440F-B051-C4A3F8B6D2AC}" type="datetimeFigureOut">
              <a:rPr lang="fr-FR" smtClean="0"/>
              <a:pPr/>
              <a:t>21/05/2020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4363E-F1E8-4548-B767-7D8A0658F661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C897-FE80-440F-B051-C4A3F8B6D2AC}" type="datetimeFigureOut">
              <a:rPr lang="fr-FR" smtClean="0"/>
              <a:pPr/>
              <a:t>21/05/2020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4363E-F1E8-4548-B767-7D8A0658F661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C897-FE80-440F-B051-C4A3F8B6D2AC}" type="datetimeFigureOut">
              <a:rPr lang="fr-FR" smtClean="0"/>
              <a:pPr/>
              <a:t>21/05/2020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4363E-F1E8-4548-B767-7D8A0658F661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C897-FE80-440F-B051-C4A3F8B6D2AC}" type="datetimeFigureOut">
              <a:rPr lang="fr-FR" smtClean="0"/>
              <a:pPr/>
              <a:t>21/05/2020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4363E-F1E8-4548-B767-7D8A0658F661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C897-FE80-440F-B051-C4A3F8B6D2AC}" type="datetimeFigureOut">
              <a:rPr lang="fr-FR" smtClean="0"/>
              <a:pPr/>
              <a:t>21/05/2020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4363E-F1E8-4548-B767-7D8A0658F661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C897-FE80-440F-B051-C4A3F8B6D2AC}" type="datetimeFigureOut">
              <a:rPr lang="fr-FR" smtClean="0"/>
              <a:pPr/>
              <a:t>21/05/2020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4363E-F1E8-4548-B767-7D8A0658F661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C897-FE80-440F-B051-C4A3F8B6D2AC}" type="datetimeFigureOut">
              <a:rPr lang="fr-FR" smtClean="0"/>
              <a:pPr/>
              <a:t>21/05/2020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4363E-F1E8-4548-B767-7D8A0658F661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gner et arrondir un rectangle à un seul coi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le rect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C897-FE80-440F-B051-C4A3F8B6D2AC}" type="datetimeFigureOut">
              <a:rPr lang="fr-FR" smtClean="0"/>
              <a:pPr/>
              <a:t>21/05/2020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7E4363E-F1E8-4548-B767-7D8A0658F66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orme lib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e lib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0BBC897-FE80-440F-B051-C4A3F8B6D2AC}" type="datetimeFigureOut">
              <a:rPr lang="fr-FR" smtClean="0"/>
              <a:pPr/>
              <a:t>21/05/2020</a:t>
            </a:fld>
            <a:endParaRPr lang="fr-FR" dirty="0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7E4363E-F1E8-4548-B767-7D8A0658F661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2" name="Groupe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857496"/>
          </a:xfrm>
        </p:spPr>
        <p:txBody>
          <a:bodyPr>
            <a:normAutofit/>
          </a:bodyPr>
          <a:lstStyle/>
          <a:p>
            <a:pPr algn="ctr"/>
            <a:r>
              <a:rPr lang="fr-FR" sz="3600" dirty="0" smtClean="0">
                <a:latin typeface="Times New Roman" pitchFamily="18" charset="0"/>
                <a:cs typeface="Times New Roman" pitchFamily="18" charset="0"/>
              </a:rPr>
              <a:t>DERMATOSES BULLEUSES </a:t>
            </a:r>
            <a:r>
              <a:rPr lang="fr-FR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FR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fr-FR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3400" dirty="0" smtClean="0">
                <a:latin typeface="Times New Roman" pitchFamily="18" charset="0"/>
                <a:cs typeface="Times New Roman" pitchFamily="18" charset="0"/>
              </a:rPr>
              <a:t>DERMATOSES BULLEUSES AUTO IMMUNES</a:t>
            </a:r>
            <a:endParaRPr lang="fr-FR" sz="3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4429132"/>
            <a:ext cx="6400800" cy="1928826"/>
          </a:xfrm>
        </p:spPr>
        <p:txBody>
          <a:bodyPr/>
          <a:lstStyle/>
          <a:p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Dr A.TITI</a:t>
            </a:r>
          </a:p>
          <a:p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Service de Dermatologie </a:t>
            </a:r>
          </a:p>
          <a:p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 Annaba 2015</a:t>
            </a:r>
            <a:endParaRPr lang="fr-FR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571480"/>
            <a:ext cx="8929718" cy="1000132"/>
          </a:xfrm>
        </p:spPr>
        <p:txBody>
          <a:bodyPr>
            <a:noAutofit/>
          </a:bodyPr>
          <a:lstStyle/>
          <a:p>
            <a:pPr algn="ctr"/>
            <a:r>
              <a:rPr lang="fr-FR" sz="3600" b="1" dirty="0" smtClean="0">
                <a:latin typeface="Times New Roman" pitchFamily="18" charset="0"/>
                <a:cs typeface="Times New Roman" pitchFamily="18" charset="0"/>
              </a:rPr>
              <a:t>Pemphigoide de la grossesse(ex Herpès </a:t>
            </a:r>
            <a:r>
              <a:rPr lang="fr-FR" sz="3600" b="1" dirty="0" err="1" smtClean="0">
                <a:latin typeface="Times New Roman" pitchFamily="18" charset="0"/>
                <a:cs typeface="Times New Roman" pitchFamily="18" charset="0"/>
              </a:rPr>
              <a:t>gestationis</a:t>
            </a:r>
            <a:endParaRPr lang="fr-FR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571612"/>
            <a:ext cx="9144000" cy="5286388"/>
          </a:xfrm>
        </p:spPr>
        <p:txBody>
          <a:bodyPr/>
          <a:lstStyle/>
          <a:p>
            <a:pPr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		C’est une forme rare  de PB </a:t>
            </a:r>
          </a:p>
          <a:p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Terrain: 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grossesse et post partum</a:t>
            </a:r>
          </a:p>
          <a:p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Clinique: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débute au  2éme ou au 3</a:t>
            </a:r>
            <a:r>
              <a:rPr lang="fr-FR" baseline="30000" dirty="0" smtClean="0">
                <a:latin typeface="Times New Roman" pitchFamily="18" charset="0"/>
                <a:cs typeface="Times New Roman" pitchFamily="18" charset="0"/>
              </a:rPr>
              <a:t>ème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trimestre de la grossesse, </a:t>
            </a:r>
          </a:p>
          <a:p>
            <a:pPr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		          souvent au niveau de la région périombilicale</a:t>
            </a:r>
          </a:p>
          <a:p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Evolution: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récidive possible lors des grossesses ultérieures</a:t>
            </a:r>
          </a:p>
          <a:p>
            <a:pPr>
              <a:buNone/>
            </a:pP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éxiste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un risque de prématurité et d’hypotrophie foetale</a:t>
            </a:r>
            <a:endParaRPr lang="fr-FR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b="1" dirty="0" smtClean="0"/>
              <a:t>Diagnostic:  </a:t>
            </a:r>
            <a:r>
              <a:rPr lang="fr-FR" dirty="0" smtClean="0"/>
              <a:t>l’histologie et l’IFD est analogue à la PB</a:t>
            </a:r>
          </a:p>
          <a:p>
            <a:r>
              <a:rPr lang="fr-FR" b="1" dirty="0" smtClean="0"/>
              <a:t>Traitement: </a:t>
            </a:r>
            <a:r>
              <a:rPr lang="fr-FR" dirty="0" smtClean="0"/>
              <a:t> corticothérapie locale ou générale selon la </a:t>
            </a:r>
            <a:endParaRPr lang="fr-FR" b="1" dirty="0" smtClean="0"/>
          </a:p>
          <a:p>
            <a:pPr>
              <a:buNone/>
            </a:pPr>
            <a:r>
              <a:rPr lang="fr-FR" b="1" dirty="0" smtClean="0"/>
              <a:t>			      </a:t>
            </a:r>
            <a:r>
              <a:rPr lang="fr-FR" dirty="0" smtClean="0"/>
              <a:t>sévérité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4" descr="6_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8501122" cy="63579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1026" name="Picture 2" descr="G:\Dermatoses Bulleuses bis\Nouveau dossier 5 Pemphigoide de la Grossesse\AHMED-CHAOUCH Dalila 40ans (9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0713" y="466725"/>
            <a:ext cx="7900987" cy="5924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2050" name="Picture 2" descr="G:\Dermatoses Bulleuses bis\Nouveau dossier 5 Pemphigoide de la Grossesse\AHMED-CHAOUCH Dalila 40ans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0713" y="466725"/>
            <a:ext cx="7900987" cy="5924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3074" name="Picture 2" descr="G:\Dermatoses Bulleuses bis\Nouveau dossier 5 Pemphigoide de la Grossesse\AHMED-CHAOUCH Dalila 40ans (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0713" y="466725"/>
            <a:ext cx="7900987" cy="5924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4098" name="Picture 2" descr="G:\Dermatoses Bulleuses bis\Nouveau dossier 5 Pemphigoide de la Grossesse\ALMIMA Nadjette 42ans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5122" name="Picture 2" descr="G:\Dermatoses Bulleuses bis\Nouveau dossier 5 Pemphigoide de la Grossesse\ALMIMA Nadjette 42ans (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0"/>
            <a:ext cx="871543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6146" name="Picture 2" descr="G:\Dermatoses Bulleuses bis\Nouveau dossier 5 Pemphigoide de la Grossesse\ALMIMA Nadjette 42ans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7170" name="Picture 2" descr="G:\Dermatoses Bulleuses bis\Nouveau dossier 5 Pemphigoide de la Grossesse\MERDACI Ahlem 29an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0713" y="466725"/>
            <a:ext cx="7900987" cy="5924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8194" name="Picture 2" descr="G:\Dermatoses Bulleuses bis\Nouveau dossier 5 Pemphigoide de la Grossesse\MERDACI Ahlem 29ans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0713" y="466725"/>
            <a:ext cx="7900987" cy="5924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1675" y="0"/>
            <a:ext cx="5200650" cy="735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9218" name="Picture 2" descr="G:\Dermatoses Bulleuses bis\Nouveau dossier 5 Pemphigoide de la Grossesse\SAHNOUNE Houda 32an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0713" y="466725"/>
            <a:ext cx="7900987" cy="5924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</p:spPr>
        <p:txBody>
          <a:bodyPr>
            <a:normAutofit/>
          </a:bodyPr>
          <a:lstStyle/>
          <a:p>
            <a:pPr algn="ctr"/>
            <a:r>
              <a:rPr lang="fr-FR" sz="3600" b="1" dirty="0" smtClean="0">
                <a:latin typeface="Times New Roman" pitchFamily="18" charset="0"/>
                <a:cs typeface="Times New Roman" pitchFamily="18" charset="0"/>
              </a:rPr>
              <a:t>PEMPHIGOIDE BULLEUSE (3)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715016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3/ DIAGNOSTIC PARACLINIQUE</a:t>
            </a:r>
          </a:p>
          <a:p>
            <a:r>
              <a:rPr lang="fr-FR" dirty="0" smtClean="0">
                <a:solidFill>
                  <a:schemeClr val="tx2"/>
                </a:solidFill>
              </a:rPr>
              <a:t>a. Biologique :</a:t>
            </a:r>
          </a:p>
          <a:p>
            <a:pPr lvl="1"/>
            <a:r>
              <a:rPr lang="fr-FR" dirty="0" smtClean="0"/>
              <a:t> NFS-plaquettes : </a:t>
            </a:r>
            <a:r>
              <a:rPr lang="fr-FR" dirty="0" err="1" smtClean="0"/>
              <a:t>hyperéosinophilie</a:t>
            </a:r>
            <a:r>
              <a:rPr lang="fr-FR" dirty="0" smtClean="0"/>
              <a:t> (parfois&gt;2000/mm3 )</a:t>
            </a:r>
          </a:p>
          <a:p>
            <a:pPr lvl="1"/>
            <a:r>
              <a:rPr lang="fr-FR" dirty="0" smtClean="0"/>
              <a:t> Elévation des Ig E sériques (non spécifique).</a:t>
            </a:r>
          </a:p>
          <a:p>
            <a:r>
              <a:rPr lang="fr-FR" dirty="0" smtClean="0">
                <a:solidFill>
                  <a:schemeClr val="tx2"/>
                </a:solidFill>
              </a:rPr>
              <a:t>b. Histologie standard :</a:t>
            </a:r>
          </a:p>
          <a:p>
            <a:pPr lvl="1"/>
            <a:r>
              <a:rPr lang="fr-FR" dirty="0" smtClean="0"/>
              <a:t>= Biopsie cutanée de taille suffisante (punch 3-4 mm)</a:t>
            </a:r>
          </a:p>
          <a:p>
            <a:pPr>
              <a:buNone/>
            </a:pPr>
            <a:r>
              <a:rPr lang="fr-FR" dirty="0" smtClean="0"/>
              <a:t>           réalisée à cheval sur bulle peau péri-bulleuse.</a:t>
            </a:r>
          </a:p>
          <a:p>
            <a:r>
              <a:rPr lang="fr-FR" dirty="0" smtClean="0">
                <a:latin typeface="Calibri"/>
                <a:cs typeface="Calibri"/>
              </a:rPr>
              <a:t>→</a:t>
            </a:r>
            <a:r>
              <a:rPr lang="fr-FR" dirty="0" smtClean="0"/>
              <a:t>Bulle sous épidermique, sans nécrose du toit ni</a:t>
            </a:r>
          </a:p>
          <a:p>
            <a:pPr>
              <a:buNone/>
            </a:pPr>
            <a:r>
              <a:rPr lang="fr-FR" dirty="0" smtClean="0"/>
              <a:t>       acantholyse, contenant des polynucléaires éosinophiles.</a:t>
            </a:r>
          </a:p>
          <a:p>
            <a:r>
              <a:rPr lang="fr-FR" dirty="0" smtClean="0">
                <a:latin typeface="Calibri"/>
                <a:cs typeface="Calibri"/>
              </a:rPr>
              <a:t>→</a:t>
            </a:r>
            <a:r>
              <a:rPr lang="fr-FR" dirty="0" smtClean="0"/>
              <a:t>Présence d’un infiltrat inflammatoire dermique.</a:t>
            </a:r>
            <a:endParaRPr lang="fr-FR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fr-FR" dirty="0" smtClean="0"/>
              <a:t>Pemphigoïde bulleuse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fr-FR" smtClean="0"/>
          </a:p>
        </p:txBody>
      </p:sp>
      <p:pic>
        <p:nvPicPr>
          <p:cNvPr id="3076" name="Picture 4" descr="1_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947738"/>
            <a:ext cx="8572500" cy="569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25"/>
          </a:xfrm>
        </p:spPr>
        <p:txBody>
          <a:bodyPr/>
          <a:lstStyle/>
          <a:p>
            <a:pPr eaLnBrk="1" hangingPunct="1"/>
            <a:r>
              <a:rPr lang="fr-FR" dirty="0" smtClean="0"/>
              <a:t>Pemphigoïde bulleuse</a:t>
            </a: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625" y="1143000"/>
            <a:ext cx="8286750" cy="53578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</p:spPr>
        <p:txBody>
          <a:bodyPr>
            <a:normAutofit/>
          </a:bodyPr>
          <a:lstStyle/>
          <a:p>
            <a:pPr algn="ctr"/>
            <a:r>
              <a:rPr lang="fr-FR" sz="3600" b="1" dirty="0" smtClean="0">
                <a:latin typeface="Times New Roman" pitchFamily="18" charset="0"/>
                <a:cs typeface="Times New Roman" pitchFamily="18" charset="0"/>
              </a:rPr>
              <a:t>PEMPHIGOIDE BULLEUSE (4)</a:t>
            </a:r>
            <a:endParaRPr lang="fr-FR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214422"/>
            <a:ext cx="9144000" cy="5643578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chemeClr val="tx2"/>
                </a:solidFill>
              </a:rPr>
              <a:t>c/ Etude immunopathologique</a:t>
            </a:r>
          </a:p>
          <a:p>
            <a:pPr lvl="1"/>
            <a:r>
              <a:rPr lang="fr-FR" dirty="0" smtClean="0"/>
              <a:t>Immunofluorescence directe (IFD)++ :  Sur biopsie de peau péri-bulleuse congelée.</a:t>
            </a:r>
          </a:p>
          <a:p>
            <a:pPr lvl="1"/>
            <a:r>
              <a:rPr lang="fr-FR" dirty="0" smtClean="0"/>
              <a:t> Critère diagnostique fondamental++</a:t>
            </a:r>
          </a:p>
          <a:p>
            <a:pPr lvl="1"/>
            <a:r>
              <a:rPr lang="fr-FR" b="1" dirty="0" smtClean="0"/>
              <a:t>Dépôts linéaires d’</a:t>
            </a:r>
            <a:r>
              <a:rPr lang="fr-FR" b="1" dirty="0" err="1" smtClean="0"/>
              <a:t>IgG</a:t>
            </a:r>
            <a:r>
              <a:rPr lang="fr-FR" b="1" dirty="0" smtClean="0"/>
              <a:t> et/ou de C3 le long de </a:t>
            </a:r>
            <a:r>
              <a:rPr lang="fr-FR" dirty="0" smtClean="0"/>
              <a:t>la membrane basale de l’épiderme.</a:t>
            </a:r>
          </a:p>
          <a:p>
            <a:pPr lvl="1"/>
            <a:r>
              <a:rPr lang="fr-FR" dirty="0" smtClean="0"/>
              <a:t>Immunofluorescence indirecte (IFI) : Présence </a:t>
            </a:r>
            <a:r>
              <a:rPr lang="fr-FR" b="1" i="1" dirty="0" smtClean="0"/>
              <a:t>d’anticorps anti-membrane basale </a:t>
            </a:r>
            <a:r>
              <a:rPr lang="fr-FR" b="1" dirty="0" smtClean="0"/>
              <a:t>(</a:t>
            </a:r>
            <a:r>
              <a:rPr lang="fr-FR" b="1" dirty="0" err="1" smtClean="0"/>
              <a:t>IgG</a:t>
            </a:r>
            <a:r>
              <a:rPr lang="fr-FR" b="1" i="1" dirty="0" smtClean="0"/>
              <a:t>) dans 70 à 90% </a:t>
            </a:r>
            <a:r>
              <a:rPr lang="fr-FR" dirty="0" smtClean="0"/>
              <a:t>des cas. </a:t>
            </a:r>
          </a:p>
          <a:p>
            <a:pPr lvl="2"/>
            <a:r>
              <a:rPr lang="fr-FR" sz="2400" dirty="0" smtClean="0"/>
              <a:t>Non parfaitement spécifique</a:t>
            </a:r>
          </a:p>
          <a:p>
            <a:pPr lvl="2"/>
            <a:r>
              <a:rPr lang="fr-FR" sz="2400" dirty="0" smtClean="0"/>
              <a:t>Non corrélé à la gravité ou à l’étendue de la maladie.</a:t>
            </a:r>
          </a:p>
          <a:p>
            <a:pPr lvl="2"/>
            <a:r>
              <a:rPr lang="fr-FR" sz="2400" dirty="0" smtClean="0"/>
              <a:t>(sur peau clivée : AC se fixe au toit de la zone de clivage)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6_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500063"/>
            <a:ext cx="8929687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txBody>
          <a:bodyPr>
            <a:normAutofit/>
          </a:bodyPr>
          <a:lstStyle/>
          <a:p>
            <a:pPr algn="ctr"/>
            <a:r>
              <a:rPr lang="fr-FR" sz="3600" b="1" dirty="0" smtClean="0">
                <a:latin typeface="Times New Roman" pitchFamily="18" charset="0"/>
                <a:cs typeface="Times New Roman" pitchFamily="18" charset="0"/>
              </a:rPr>
              <a:t>PEMPHIGOIDE BULLEUSE (5)</a:t>
            </a:r>
            <a:endParaRPr lang="fr-FR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857232"/>
            <a:ext cx="9144000" cy="6000768"/>
          </a:xfrm>
        </p:spPr>
        <p:txBody>
          <a:bodyPr>
            <a:normAutofit/>
          </a:bodyPr>
          <a:lstStyle/>
          <a:p>
            <a:r>
              <a:rPr lang="fr-FR" b="1" dirty="0" smtClean="0"/>
              <a:t>4</a:t>
            </a:r>
            <a:r>
              <a:rPr lang="fr-FR" b="1" dirty="0" smtClean="0">
                <a:solidFill>
                  <a:srgbClr val="C00000"/>
                </a:solidFill>
              </a:rPr>
              <a:t>/ DIAGNOSTICS DIFFERENTIELS</a:t>
            </a:r>
          </a:p>
          <a:p>
            <a:pPr lvl="1"/>
            <a:r>
              <a:rPr lang="fr-FR" dirty="0" smtClean="0"/>
              <a:t>  avec les autres DBAI</a:t>
            </a:r>
          </a:p>
          <a:p>
            <a:pPr lvl="1"/>
            <a:r>
              <a:rPr lang="fr-FR" dirty="0" smtClean="0"/>
              <a:t> Pemphigus</a:t>
            </a:r>
          </a:p>
          <a:p>
            <a:pPr lvl="1"/>
            <a:r>
              <a:rPr lang="fr-FR" dirty="0" smtClean="0"/>
              <a:t> Erythème polymorphe</a:t>
            </a:r>
          </a:p>
          <a:p>
            <a:pPr lvl="1"/>
            <a:r>
              <a:rPr lang="fr-FR" dirty="0" smtClean="0"/>
              <a:t> Toxidermie bulleuse</a:t>
            </a:r>
          </a:p>
          <a:p>
            <a:pPr lvl="1"/>
            <a:r>
              <a:rPr lang="fr-FR" dirty="0" smtClean="0"/>
              <a:t> Prurigo bulleux, bulles de stase</a:t>
            </a:r>
          </a:p>
          <a:p>
            <a:pPr lvl="1"/>
            <a:r>
              <a:rPr lang="fr-FR" dirty="0" smtClean="0"/>
              <a:t> </a:t>
            </a:r>
            <a:r>
              <a:rPr lang="fr-FR" dirty="0" err="1" smtClean="0"/>
              <a:t>phytophotodermatose</a:t>
            </a:r>
            <a:r>
              <a:rPr lang="fr-FR" dirty="0" smtClean="0"/>
              <a:t>, </a:t>
            </a:r>
            <a:r>
              <a:rPr lang="fr-FR" dirty="0" err="1" smtClean="0"/>
              <a:t>phototoxicité</a:t>
            </a:r>
            <a:r>
              <a:rPr lang="fr-FR" dirty="0" smtClean="0"/>
              <a:t> médicamenteuse</a:t>
            </a:r>
          </a:p>
          <a:p>
            <a:pPr lvl="1"/>
            <a:endParaRPr lang="fr-FR" dirty="0" smtClean="0"/>
          </a:p>
          <a:p>
            <a:r>
              <a:rPr lang="fr-FR" sz="2800" b="1" dirty="0" smtClean="0">
                <a:solidFill>
                  <a:srgbClr val="C00000"/>
                </a:solidFill>
              </a:rPr>
              <a:t>5/ ASSOCIATIONS</a:t>
            </a:r>
          </a:p>
          <a:p>
            <a:pPr lvl="1"/>
            <a:r>
              <a:rPr lang="fr-FR" sz="1800" dirty="0" smtClean="0"/>
              <a:t> </a:t>
            </a:r>
            <a:r>
              <a:rPr lang="fr-FR" dirty="0" smtClean="0"/>
              <a:t>autres maladies </a:t>
            </a:r>
            <a:r>
              <a:rPr lang="fr-FR" dirty="0" err="1" smtClean="0"/>
              <a:t>dysimmunitaires</a:t>
            </a:r>
            <a:r>
              <a:rPr lang="fr-FR" dirty="0" smtClean="0"/>
              <a:t> (PR, lupus…) : fortuite</a:t>
            </a:r>
          </a:p>
          <a:p>
            <a:pPr lvl="1"/>
            <a:r>
              <a:rPr lang="fr-FR" sz="1800" dirty="0" smtClean="0"/>
              <a:t> </a:t>
            </a:r>
            <a:r>
              <a:rPr lang="fr-FR" dirty="0" smtClean="0"/>
              <a:t>diabète, psoriasis, SEP : probable mais non prouvée</a:t>
            </a:r>
          </a:p>
          <a:p>
            <a:pPr lvl="1"/>
            <a:r>
              <a:rPr lang="fr-FR" sz="1800" dirty="0" smtClean="0"/>
              <a:t> </a:t>
            </a:r>
            <a:r>
              <a:rPr lang="fr-FR" dirty="0" smtClean="0"/>
              <a:t>pas de risque augmenté de cancer</a:t>
            </a:r>
          </a:p>
          <a:p>
            <a:pPr lvl="1"/>
            <a:r>
              <a:rPr lang="fr-FR" sz="1800" dirty="0" smtClean="0"/>
              <a:t> </a:t>
            </a:r>
            <a:r>
              <a:rPr lang="fr-FR" dirty="0" smtClean="0"/>
              <a:t>Médicaments : </a:t>
            </a:r>
            <a:r>
              <a:rPr lang="fr-FR" dirty="0" err="1" smtClean="0"/>
              <a:t>spironolactone</a:t>
            </a:r>
            <a:r>
              <a:rPr lang="fr-FR" dirty="0" smtClean="0"/>
              <a:t>/ NLP : possibles inducteurs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</p:spPr>
        <p:txBody>
          <a:bodyPr>
            <a:normAutofit/>
          </a:bodyPr>
          <a:lstStyle/>
          <a:p>
            <a:pPr algn="ctr"/>
            <a:r>
              <a:rPr lang="fr-FR" sz="3600" b="1" dirty="0" smtClean="0">
                <a:latin typeface="Times New Roman" pitchFamily="18" charset="0"/>
                <a:cs typeface="Times New Roman" pitchFamily="18" charset="0"/>
              </a:rPr>
              <a:t>PEMPHIGOIDE BULLEUSE (6)</a:t>
            </a:r>
            <a:endParaRPr lang="fr-FR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000108"/>
            <a:ext cx="9144000" cy="5643602"/>
          </a:xfrm>
        </p:spPr>
        <p:txBody>
          <a:bodyPr>
            <a:normAutofit fontScale="92500"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6/ EVOLUTION-PRONOSTIC</a:t>
            </a:r>
          </a:p>
          <a:p>
            <a:pPr lvl="1"/>
            <a:r>
              <a:rPr lang="fr-FR" dirty="0" smtClean="0"/>
              <a:t> Pronostic assez réservé sur le plan cutané (rechutes, résistance</a:t>
            </a:r>
          </a:p>
          <a:p>
            <a:pPr>
              <a:buNone/>
            </a:pPr>
            <a:r>
              <a:rPr lang="fr-FR" dirty="0" smtClean="0"/>
              <a:t>         voire dépendance aux corticoïdes), et sur le plan général</a:t>
            </a:r>
          </a:p>
          <a:p>
            <a:pPr>
              <a:buNone/>
            </a:pPr>
            <a:r>
              <a:rPr lang="fr-FR" dirty="0" smtClean="0"/>
              <a:t>        (mortalité à un an entre 10 et 30%) </a:t>
            </a:r>
          </a:p>
          <a:p>
            <a:pPr>
              <a:buNone/>
            </a:pPr>
            <a:r>
              <a:rPr lang="fr-FR" dirty="0" smtClean="0"/>
              <a:t>         mauvais pronostic vital lié surtout aux effets secondaires de la</a:t>
            </a:r>
          </a:p>
          <a:p>
            <a:pPr>
              <a:buNone/>
            </a:pPr>
            <a:r>
              <a:rPr lang="fr-FR" dirty="0" smtClean="0"/>
              <a:t>          corticothérapie chez des sujets âgés. </a:t>
            </a:r>
          </a:p>
          <a:p>
            <a:r>
              <a:rPr lang="fr-FR" b="1" dirty="0" smtClean="0">
                <a:solidFill>
                  <a:srgbClr val="FF0000"/>
                </a:solidFill>
              </a:rPr>
              <a:t>7/ TRAITEMENT:</a:t>
            </a:r>
          </a:p>
          <a:p>
            <a:r>
              <a:rPr lang="fr-FR" dirty="0" smtClean="0"/>
              <a:t> </a:t>
            </a:r>
            <a:r>
              <a:rPr lang="fr-FR" b="1" dirty="0" smtClean="0"/>
              <a:t>Corticothérapie locale +++ par Dermocorticoïdes de très haut </a:t>
            </a:r>
            <a:r>
              <a:rPr lang="fr-FR" dirty="0" smtClean="0"/>
              <a:t>niveau, corps entier, à doses dégressives sur 4 mois.</a:t>
            </a:r>
          </a:p>
          <a:p>
            <a:r>
              <a:rPr lang="fr-FR" dirty="0" smtClean="0"/>
              <a:t> Corticothérapie générale en cas d’échec</a:t>
            </a:r>
          </a:p>
          <a:p>
            <a:r>
              <a:rPr lang="fr-FR" dirty="0" smtClean="0"/>
              <a:t> En cas de résistance, adjonction d’un immunosuppresseur :</a:t>
            </a:r>
          </a:p>
          <a:p>
            <a:pPr>
              <a:buNone/>
            </a:pPr>
            <a:r>
              <a:rPr lang="fr-FR" dirty="0" smtClean="0"/>
              <a:t>                                    azathioprine (</a:t>
            </a:r>
            <a:r>
              <a:rPr lang="fr-FR" dirty="0" err="1" smtClean="0"/>
              <a:t>Imurel</a:t>
            </a:r>
            <a:r>
              <a:rPr lang="fr-FR" dirty="0" smtClean="0"/>
              <a:t>*), Méthotrexate…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906</TotalTime>
  <Words>380</Words>
  <Application>Microsoft Office PowerPoint</Application>
  <PresentationFormat>Affichage à l'écran (4:3)</PresentationFormat>
  <Paragraphs>63</Paragraphs>
  <Slides>20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1" baseType="lpstr">
      <vt:lpstr>Débit</vt:lpstr>
      <vt:lpstr>DERMATOSES BULLEUSES 2   DERMATOSES BULLEUSES AUTO IMMUNES</vt:lpstr>
      <vt:lpstr>Diapositive 2</vt:lpstr>
      <vt:lpstr>PEMPHIGOIDE BULLEUSE (3)</vt:lpstr>
      <vt:lpstr>Pemphigoïde bulleuse</vt:lpstr>
      <vt:lpstr>Pemphigoïde bulleuse</vt:lpstr>
      <vt:lpstr>PEMPHIGOIDE BULLEUSE (4)</vt:lpstr>
      <vt:lpstr>Diapositive 7</vt:lpstr>
      <vt:lpstr>PEMPHIGOIDE BULLEUSE (5)</vt:lpstr>
      <vt:lpstr>PEMPHIGOIDE BULLEUSE (6)</vt:lpstr>
      <vt:lpstr>Pemphigoide de la grossesse(ex Herpès gestationis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DERMATOSES BULLEUSES</dc:title>
  <dc:creator>Dr TITI</dc:creator>
  <cp:lastModifiedBy>degh_khal</cp:lastModifiedBy>
  <cp:revision>108</cp:revision>
  <dcterms:created xsi:type="dcterms:W3CDTF">2015-06-04T09:14:58Z</dcterms:created>
  <dcterms:modified xsi:type="dcterms:W3CDTF">2020-05-21T15:00:56Z</dcterms:modified>
</cp:coreProperties>
</file>