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96" autoAdjust="0"/>
  </p:normalViewPr>
  <p:slideViewPr>
    <p:cSldViewPr snapToGrid="0" showGuides="1">
      <p:cViewPr varScale="1">
        <p:scale>
          <a:sx n="60" d="100"/>
          <a:sy n="60" d="100"/>
        </p:scale>
        <p:origin x="258" y="60"/>
      </p:cViewPr>
      <p:guideLst/>
    </p:cSldViewPr>
  </p:slideViewPr>
  <p:outlineViewPr>
    <p:cViewPr>
      <p:scale>
        <a:sx n="33" d="100"/>
        <a:sy n="33" d="100"/>
      </p:scale>
      <p:origin x="0" y="-796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98F7F-4790-4342-B59A-E48B11C0FDB5}" type="datetimeFigureOut">
              <a:rPr lang="fr-FR" smtClean="0"/>
              <a:t>01/04/2020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A07F6-CDAF-43E8-B9A5-2F9582298D57}" type="slidenum">
              <a:rPr lang="fr-FR" smtClean="0"/>
              <a:t>‹N°›</a:t>
            </a:fld>
            <a:endParaRPr lang="fr-FR"/>
          </a:p>
        </p:txBody>
      </p:sp>
    </p:spTree>
    <p:extLst>
      <p:ext uri="{BB962C8B-B14F-4D97-AF65-F5344CB8AC3E}">
        <p14:creationId xmlns:p14="http://schemas.microsoft.com/office/powerpoint/2010/main" val="319607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FA07F6-CDAF-43E8-B9A5-2F9582298D57}" type="slidenum">
              <a:rPr lang="fr-FR" smtClean="0"/>
              <a:t>2</a:t>
            </a:fld>
            <a:endParaRPr lang="fr-FR"/>
          </a:p>
        </p:txBody>
      </p:sp>
    </p:spTree>
    <p:extLst>
      <p:ext uri="{BB962C8B-B14F-4D97-AF65-F5344CB8AC3E}">
        <p14:creationId xmlns:p14="http://schemas.microsoft.com/office/powerpoint/2010/main" val="174317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41666" name="Group 2"/>
          <p:cNvGrpSpPr>
            <a:grpSpLocks/>
          </p:cNvGrpSpPr>
          <p:nvPr/>
        </p:nvGrpSpPr>
        <p:grpSpPr bwMode="auto">
          <a:xfrm>
            <a:off x="0" y="1"/>
            <a:ext cx="12192000" cy="6856413"/>
            <a:chOff x="0" y="0"/>
            <a:chExt cx="5760" cy="4319"/>
          </a:xfrm>
        </p:grpSpPr>
        <p:sp>
          <p:nvSpPr>
            <p:cNvPr id="2416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800"/>
            </a:p>
          </p:txBody>
        </p:sp>
        <p:sp>
          <p:nvSpPr>
            <p:cNvPr id="2416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800"/>
            </a:p>
          </p:txBody>
        </p:sp>
        <p:sp>
          <p:nvSpPr>
            <p:cNvPr id="2416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6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7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7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7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grpSp>
          <p:nvGrpSpPr>
            <p:cNvPr id="241703" name="Group 39"/>
            <p:cNvGrpSpPr>
              <a:grpSpLocks/>
            </p:cNvGrpSpPr>
            <p:nvPr userDrawn="1"/>
          </p:nvGrpSpPr>
          <p:grpSpPr bwMode="auto">
            <a:xfrm>
              <a:off x="0" y="1632"/>
              <a:ext cx="5758" cy="1858"/>
              <a:chOff x="0" y="1632"/>
              <a:chExt cx="5758" cy="1858"/>
            </a:xfrm>
          </p:grpSpPr>
          <p:sp>
            <p:nvSpPr>
              <p:cNvPr id="2417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17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grpSp>
      </p:grpSp>
      <p:sp>
        <p:nvSpPr>
          <p:cNvPr id="241706"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fr-FR" altLang="fr-FR" noProof="0" smtClean="0"/>
              <a:t>Cliquez pour modifier le style du titre</a:t>
            </a:r>
          </a:p>
        </p:txBody>
      </p:sp>
      <p:sp>
        <p:nvSpPr>
          <p:cNvPr id="241707"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fr-FR" altLang="fr-FR" noProof="0" smtClean="0"/>
              <a:t>Cliquez pour modifier le style des sous-titres du masque</a:t>
            </a:r>
          </a:p>
        </p:txBody>
      </p:sp>
      <p:sp>
        <p:nvSpPr>
          <p:cNvPr id="241708" name="Rectangle 44"/>
          <p:cNvSpPr>
            <a:spLocks noGrp="1" noChangeArrowheads="1"/>
          </p:cNvSpPr>
          <p:nvPr>
            <p:ph type="dt" sz="quarter" idx="2"/>
          </p:nvPr>
        </p:nvSpPr>
        <p:spPr/>
        <p:txBody>
          <a:bodyPr/>
          <a:lstStyle>
            <a:lvl1pPr>
              <a:defRPr/>
            </a:lvl1pPr>
          </a:lstStyle>
          <a:p>
            <a:endParaRPr lang="fr-FR" altLang="fr-FR"/>
          </a:p>
        </p:txBody>
      </p:sp>
      <p:sp>
        <p:nvSpPr>
          <p:cNvPr id="241709" name="Rectangle 45"/>
          <p:cNvSpPr>
            <a:spLocks noGrp="1" noChangeArrowheads="1"/>
          </p:cNvSpPr>
          <p:nvPr>
            <p:ph type="ftr" sz="quarter" idx="3"/>
          </p:nvPr>
        </p:nvSpPr>
        <p:spPr/>
        <p:txBody>
          <a:bodyPr/>
          <a:lstStyle>
            <a:lvl1pPr>
              <a:defRPr/>
            </a:lvl1pPr>
          </a:lstStyle>
          <a:p>
            <a:endParaRPr lang="fr-FR" altLang="fr-FR"/>
          </a:p>
        </p:txBody>
      </p:sp>
      <p:sp>
        <p:nvSpPr>
          <p:cNvPr id="241710" name="Rectangle 46"/>
          <p:cNvSpPr>
            <a:spLocks noGrp="1" noChangeArrowheads="1"/>
          </p:cNvSpPr>
          <p:nvPr>
            <p:ph type="sldNum" sz="quarter" idx="4"/>
          </p:nvPr>
        </p:nvSpPr>
        <p:spPr/>
        <p:txBody>
          <a:bodyPr/>
          <a:lstStyle>
            <a:lvl1pPr>
              <a:defRPr/>
            </a:lvl1pPr>
          </a:lstStyle>
          <a:p>
            <a:fld id="{DB56D306-A13B-4777-9BBE-3691031770BA}" type="slidenum">
              <a:rPr lang="fr-FR" altLang="fr-FR"/>
              <a:pPr/>
              <a:t>‹N°›</a:t>
            </a:fld>
            <a:endParaRPr lang="fr-FR" altLang="fr-FR"/>
          </a:p>
        </p:txBody>
      </p:sp>
    </p:spTree>
    <p:extLst>
      <p:ext uri="{BB962C8B-B14F-4D97-AF65-F5344CB8AC3E}">
        <p14:creationId xmlns:p14="http://schemas.microsoft.com/office/powerpoint/2010/main" val="294939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5DE94D5A-9B25-4399-9698-3B3E4621E2CF}" type="slidenum">
              <a:rPr lang="fr-FR" altLang="fr-FR"/>
              <a:pPr/>
              <a:t>‹N°›</a:t>
            </a:fld>
            <a:endParaRPr lang="fr-FR" altLang="fr-FR"/>
          </a:p>
        </p:txBody>
      </p:sp>
    </p:spTree>
    <p:extLst>
      <p:ext uri="{BB962C8B-B14F-4D97-AF65-F5344CB8AC3E}">
        <p14:creationId xmlns:p14="http://schemas.microsoft.com/office/powerpoint/2010/main" val="66761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7813"/>
            <a:ext cx="27432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7813"/>
            <a:ext cx="8026400" cy="585311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1CD19C55-9865-4510-A163-8BD1A9988CCB}" type="slidenum">
              <a:rPr lang="fr-FR" altLang="fr-FR"/>
              <a:pPr/>
              <a:t>‹N°›</a:t>
            </a:fld>
            <a:endParaRPr lang="fr-FR" altLang="fr-FR"/>
          </a:p>
        </p:txBody>
      </p:sp>
    </p:spTree>
    <p:extLst>
      <p:ext uri="{BB962C8B-B14F-4D97-AF65-F5344CB8AC3E}">
        <p14:creationId xmlns:p14="http://schemas.microsoft.com/office/powerpoint/2010/main" val="213845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600" y="277813"/>
            <a:ext cx="109728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09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09600" y="3941763"/>
            <a:ext cx="5384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6197600" y="3941763"/>
            <a:ext cx="5384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09600" y="6243638"/>
            <a:ext cx="2844800" cy="457200"/>
          </a:xfrm>
        </p:spPr>
        <p:txBody>
          <a:bodyPr/>
          <a:lstStyle>
            <a:lvl1pPr>
              <a:defRPr/>
            </a:lvl1pPr>
          </a:lstStyle>
          <a:p>
            <a:endParaRPr lang="fr-FR" altLang="fr-F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a:xfrm>
            <a:off x="8737600" y="6243638"/>
            <a:ext cx="2844800" cy="457200"/>
          </a:xfrm>
        </p:spPr>
        <p:txBody>
          <a:bodyPr/>
          <a:lstStyle>
            <a:lvl1pPr>
              <a:defRPr/>
            </a:lvl1pPr>
          </a:lstStyle>
          <a:p>
            <a:fld id="{1D670539-9A6D-4361-8F75-4C76D91BC0EE}" type="slidenum">
              <a:rPr lang="fr-FR" altLang="fr-FR"/>
              <a:pPr/>
              <a:t>‹N°›</a:t>
            </a:fld>
            <a:endParaRPr lang="fr-FR" altLang="fr-FR"/>
          </a:p>
        </p:txBody>
      </p:sp>
    </p:spTree>
    <p:extLst>
      <p:ext uri="{BB962C8B-B14F-4D97-AF65-F5344CB8AC3E}">
        <p14:creationId xmlns:p14="http://schemas.microsoft.com/office/powerpoint/2010/main" val="2315881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re et 2 contenus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3"/>
            <a:ext cx="109728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09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half" idx="3"/>
          </p:nvPr>
        </p:nvSpPr>
        <p:spPr>
          <a:xfrm>
            <a:off x="609600" y="3941763"/>
            <a:ext cx="10972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609600" y="6243638"/>
            <a:ext cx="2844800" cy="45720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8737600" y="6243638"/>
            <a:ext cx="2844800" cy="457200"/>
          </a:xfrm>
        </p:spPr>
        <p:txBody>
          <a:bodyPr/>
          <a:lstStyle>
            <a:lvl1pPr>
              <a:defRPr/>
            </a:lvl1pPr>
          </a:lstStyle>
          <a:p>
            <a:fld id="{A8814215-EF41-4BFA-8B7C-D292B79B9333}" type="slidenum">
              <a:rPr lang="fr-FR" altLang="fr-FR"/>
              <a:pPr/>
              <a:t>‹N°›</a:t>
            </a:fld>
            <a:endParaRPr lang="fr-FR" altLang="fr-FR"/>
          </a:p>
        </p:txBody>
      </p:sp>
    </p:spTree>
    <p:extLst>
      <p:ext uri="{BB962C8B-B14F-4D97-AF65-F5344CB8AC3E}">
        <p14:creationId xmlns:p14="http://schemas.microsoft.com/office/powerpoint/2010/main" val="183330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3"/>
            <a:ext cx="109728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10972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3941763"/>
            <a:ext cx="10972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09600" y="6243638"/>
            <a:ext cx="2844800" cy="457200"/>
          </a:xfrm>
        </p:spPr>
        <p:txBody>
          <a:bodyPr/>
          <a:lstStyle>
            <a:lvl1pPr>
              <a:defRPr/>
            </a:lvl1pPr>
          </a:lstStyle>
          <a:p>
            <a:endParaRPr lang="fr-FR" altLang="fr-FR"/>
          </a:p>
        </p:txBody>
      </p:sp>
      <p:sp>
        <p:nvSpPr>
          <p:cNvPr id="6" name="Espace réservé du pied de page 5"/>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a:xfrm>
            <a:off x="8737600" y="6243638"/>
            <a:ext cx="2844800" cy="457200"/>
          </a:xfrm>
        </p:spPr>
        <p:txBody>
          <a:bodyPr/>
          <a:lstStyle>
            <a:lvl1pPr>
              <a:defRPr/>
            </a:lvl1pPr>
          </a:lstStyle>
          <a:p>
            <a:fld id="{FCA7896F-937A-4AE5-9012-67F6796AD2C5}" type="slidenum">
              <a:rPr lang="fr-FR" altLang="fr-FR"/>
              <a:pPr/>
              <a:t>‹N°›</a:t>
            </a:fld>
            <a:endParaRPr lang="fr-FR" altLang="fr-FR"/>
          </a:p>
        </p:txBody>
      </p:sp>
    </p:spTree>
    <p:extLst>
      <p:ext uri="{BB962C8B-B14F-4D97-AF65-F5344CB8AC3E}">
        <p14:creationId xmlns:p14="http://schemas.microsoft.com/office/powerpoint/2010/main" val="125290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3"/>
            <a:ext cx="109728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09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09600" y="3941763"/>
            <a:ext cx="5384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half" idx="3"/>
          </p:nvPr>
        </p:nvSpPr>
        <p:spPr>
          <a:xfrm>
            <a:off x="6197600" y="1600201"/>
            <a:ext cx="5384800" cy="45307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609600" y="6243638"/>
            <a:ext cx="2844800" cy="45720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8737600" y="6243638"/>
            <a:ext cx="2844800" cy="457200"/>
          </a:xfrm>
        </p:spPr>
        <p:txBody>
          <a:bodyPr/>
          <a:lstStyle>
            <a:lvl1pPr>
              <a:defRPr/>
            </a:lvl1pPr>
          </a:lstStyle>
          <a:p>
            <a:fld id="{B698E46F-4CC0-4070-B178-92C5B1AD05FE}" type="slidenum">
              <a:rPr lang="fr-FR" altLang="fr-FR"/>
              <a:pPr/>
              <a:t>‹N°›</a:t>
            </a:fld>
            <a:endParaRPr lang="fr-FR" altLang="fr-FR"/>
          </a:p>
        </p:txBody>
      </p:sp>
    </p:spTree>
    <p:extLst>
      <p:ext uri="{BB962C8B-B14F-4D97-AF65-F5344CB8AC3E}">
        <p14:creationId xmlns:p14="http://schemas.microsoft.com/office/powerpoint/2010/main" val="1069160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3"/>
            <a:ext cx="109728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307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600201"/>
            <a:ext cx="5384800" cy="21891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197600" y="3941763"/>
            <a:ext cx="5384800" cy="218916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609600" y="6243638"/>
            <a:ext cx="2844800" cy="45720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8737600" y="6243638"/>
            <a:ext cx="2844800" cy="457200"/>
          </a:xfrm>
        </p:spPr>
        <p:txBody>
          <a:bodyPr/>
          <a:lstStyle>
            <a:lvl1pPr>
              <a:defRPr/>
            </a:lvl1pPr>
          </a:lstStyle>
          <a:p>
            <a:fld id="{D47AD4B8-1F02-4742-BD41-4626230CDC88}" type="slidenum">
              <a:rPr lang="fr-FR" altLang="fr-FR"/>
              <a:pPr/>
              <a:t>‹N°›</a:t>
            </a:fld>
            <a:endParaRPr lang="fr-FR" altLang="fr-FR"/>
          </a:p>
        </p:txBody>
      </p:sp>
    </p:spTree>
    <p:extLst>
      <p:ext uri="{BB962C8B-B14F-4D97-AF65-F5344CB8AC3E}">
        <p14:creationId xmlns:p14="http://schemas.microsoft.com/office/powerpoint/2010/main" val="307454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28DBD96F-A2DE-4AB0-A031-3D73B904E346}" type="slidenum">
              <a:rPr lang="fr-FR" altLang="fr-FR"/>
              <a:pPr/>
              <a:t>‹N°›</a:t>
            </a:fld>
            <a:endParaRPr lang="fr-FR" altLang="fr-FR"/>
          </a:p>
        </p:txBody>
      </p:sp>
    </p:spTree>
    <p:extLst>
      <p:ext uri="{BB962C8B-B14F-4D97-AF65-F5344CB8AC3E}">
        <p14:creationId xmlns:p14="http://schemas.microsoft.com/office/powerpoint/2010/main" val="45926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EA79C818-668F-496C-8DA5-DED919CCB5B6}" type="slidenum">
              <a:rPr lang="fr-FR" altLang="fr-FR"/>
              <a:pPr/>
              <a:t>‹N°›</a:t>
            </a:fld>
            <a:endParaRPr lang="fr-FR" altLang="fr-FR"/>
          </a:p>
        </p:txBody>
      </p:sp>
    </p:spTree>
    <p:extLst>
      <p:ext uri="{BB962C8B-B14F-4D97-AF65-F5344CB8AC3E}">
        <p14:creationId xmlns:p14="http://schemas.microsoft.com/office/powerpoint/2010/main" val="372380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307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307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3AC36AF6-8BF3-4914-8A78-5488B6E3BF2C}" type="slidenum">
              <a:rPr lang="fr-FR" altLang="fr-FR"/>
              <a:pPr/>
              <a:t>‹N°›</a:t>
            </a:fld>
            <a:endParaRPr lang="fr-FR" altLang="fr-FR"/>
          </a:p>
        </p:txBody>
      </p:sp>
    </p:spTree>
    <p:extLst>
      <p:ext uri="{BB962C8B-B14F-4D97-AF65-F5344CB8AC3E}">
        <p14:creationId xmlns:p14="http://schemas.microsoft.com/office/powerpoint/2010/main" val="289916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CD19DA05-2B32-4C05-ACF4-141AB4BABB79}" type="slidenum">
              <a:rPr lang="fr-FR" altLang="fr-FR"/>
              <a:pPr/>
              <a:t>‹N°›</a:t>
            </a:fld>
            <a:endParaRPr lang="fr-FR" altLang="fr-FR"/>
          </a:p>
        </p:txBody>
      </p:sp>
    </p:spTree>
    <p:extLst>
      <p:ext uri="{BB962C8B-B14F-4D97-AF65-F5344CB8AC3E}">
        <p14:creationId xmlns:p14="http://schemas.microsoft.com/office/powerpoint/2010/main" val="2592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572828B8-7A72-43ED-9F72-C647148FDF98}" type="slidenum">
              <a:rPr lang="fr-FR" altLang="fr-FR"/>
              <a:pPr/>
              <a:t>‹N°›</a:t>
            </a:fld>
            <a:endParaRPr lang="fr-FR" altLang="fr-FR"/>
          </a:p>
        </p:txBody>
      </p:sp>
    </p:spTree>
    <p:extLst>
      <p:ext uri="{BB962C8B-B14F-4D97-AF65-F5344CB8AC3E}">
        <p14:creationId xmlns:p14="http://schemas.microsoft.com/office/powerpoint/2010/main" val="27476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76908240-BA5B-45D6-A744-9C7BE72C4075}" type="slidenum">
              <a:rPr lang="fr-FR" altLang="fr-FR"/>
              <a:pPr/>
              <a:t>‹N°›</a:t>
            </a:fld>
            <a:endParaRPr lang="fr-FR" altLang="fr-FR"/>
          </a:p>
        </p:txBody>
      </p:sp>
    </p:spTree>
    <p:extLst>
      <p:ext uri="{BB962C8B-B14F-4D97-AF65-F5344CB8AC3E}">
        <p14:creationId xmlns:p14="http://schemas.microsoft.com/office/powerpoint/2010/main" val="40552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0A7AE001-9E40-4923-9E77-A94EF17F61E3}" type="slidenum">
              <a:rPr lang="fr-FR" altLang="fr-FR"/>
              <a:pPr/>
              <a:t>‹N°›</a:t>
            </a:fld>
            <a:endParaRPr lang="fr-FR" altLang="fr-FR"/>
          </a:p>
        </p:txBody>
      </p:sp>
    </p:spTree>
    <p:extLst>
      <p:ext uri="{BB962C8B-B14F-4D97-AF65-F5344CB8AC3E}">
        <p14:creationId xmlns:p14="http://schemas.microsoft.com/office/powerpoint/2010/main" val="164270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6E3F9777-2300-419E-BE11-42FED329E176}" type="slidenum">
              <a:rPr lang="fr-FR" altLang="fr-FR"/>
              <a:pPr/>
              <a:t>‹N°›</a:t>
            </a:fld>
            <a:endParaRPr lang="fr-FR" altLang="fr-FR"/>
          </a:p>
        </p:txBody>
      </p:sp>
    </p:spTree>
    <p:extLst>
      <p:ext uri="{BB962C8B-B14F-4D97-AF65-F5344CB8AC3E}">
        <p14:creationId xmlns:p14="http://schemas.microsoft.com/office/powerpoint/2010/main" val="214064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40642" name="Group 2"/>
          <p:cNvGrpSpPr>
            <a:grpSpLocks/>
          </p:cNvGrpSpPr>
          <p:nvPr/>
        </p:nvGrpSpPr>
        <p:grpSpPr bwMode="auto">
          <a:xfrm>
            <a:off x="0" y="1"/>
            <a:ext cx="12192000" cy="6856413"/>
            <a:chOff x="0" y="0"/>
            <a:chExt cx="5760" cy="4319"/>
          </a:xfrm>
        </p:grpSpPr>
        <p:sp>
          <p:nvSpPr>
            <p:cNvPr id="240643"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44"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45"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46"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47"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800"/>
            </a:p>
          </p:txBody>
        </p:sp>
        <p:sp>
          <p:nvSpPr>
            <p:cNvPr id="240648"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49"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0"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1"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2"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3"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4"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5"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6"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7"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8"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59"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0"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1"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2"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3"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800"/>
            </a:p>
          </p:txBody>
        </p:sp>
        <p:sp>
          <p:nvSpPr>
            <p:cNvPr id="240664"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5"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6"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7"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8"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69"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0"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1"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2"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3"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4"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5"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6"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7"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78"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grpSp>
          <p:nvGrpSpPr>
            <p:cNvPr id="240679" name="Group 39"/>
            <p:cNvGrpSpPr>
              <a:grpSpLocks/>
            </p:cNvGrpSpPr>
            <p:nvPr userDrawn="1"/>
          </p:nvGrpSpPr>
          <p:grpSpPr bwMode="auto">
            <a:xfrm>
              <a:off x="0" y="1632"/>
              <a:ext cx="5758" cy="1858"/>
              <a:chOff x="0" y="1632"/>
              <a:chExt cx="5758" cy="1858"/>
            </a:xfrm>
          </p:grpSpPr>
          <p:sp>
            <p:nvSpPr>
              <p:cNvPr id="240680"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sp>
            <p:nvSpPr>
              <p:cNvPr id="240681"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800"/>
              </a:p>
            </p:txBody>
          </p:sp>
        </p:grpSp>
      </p:grpSp>
      <p:sp>
        <p:nvSpPr>
          <p:cNvPr id="240682"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40683"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40684"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endParaRPr lang="fr-FR" altLang="fr-FR"/>
          </a:p>
        </p:txBody>
      </p:sp>
      <p:sp>
        <p:nvSpPr>
          <p:cNvPr id="240685"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fr-FR" altLang="fr-FR"/>
          </a:p>
        </p:txBody>
      </p:sp>
      <p:sp>
        <p:nvSpPr>
          <p:cNvPr id="240686"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D9E891A-9DFF-4E7C-8526-C7C4F677EEC8}" type="slidenum">
              <a:rPr lang="fr-FR" altLang="fr-FR"/>
              <a:pPr/>
              <a:t>‹N°›</a:t>
            </a:fld>
            <a:endParaRPr lang="fr-FR" altLang="fr-FR"/>
          </a:p>
        </p:txBody>
      </p:sp>
    </p:spTree>
    <p:extLst>
      <p:ext uri="{BB962C8B-B14F-4D97-AF65-F5344CB8AC3E}">
        <p14:creationId xmlns:p14="http://schemas.microsoft.com/office/powerpoint/2010/main" val="395238983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8"/>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9"/>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20"/>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16.xml"/><Relationship Id="rId4" Type="http://schemas.openxmlformats.org/officeDocument/2006/relationships/image" Target="../media/image97.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12.xml"/><Relationship Id="rId5" Type="http://schemas.openxmlformats.org/officeDocument/2006/relationships/image" Target="../media/image101.jpeg"/><Relationship Id="rId4" Type="http://schemas.openxmlformats.org/officeDocument/2006/relationships/image" Target="../media/image10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2.xml"/><Relationship Id="rId5" Type="http://schemas.openxmlformats.org/officeDocument/2006/relationships/image" Target="../media/image69.jpeg"/><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2.xml"/><Relationship Id="rId5" Type="http://schemas.openxmlformats.org/officeDocument/2006/relationships/image" Target="../media/image82.jpeg"/><Relationship Id="rId4" Type="http://schemas.openxmlformats.org/officeDocument/2006/relationships/image" Target="../media/image81.jpeg"/></Relationships>
</file>

<file path=ppt/slides/_rels/slide9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2.xml"/><Relationship Id="rId5" Type="http://schemas.openxmlformats.org/officeDocument/2006/relationships/image" Target="../media/image86.jpeg"/><Relationship Id="rId4" Type="http://schemas.openxmlformats.org/officeDocument/2006/relationships/image" Target="../media/image85.jpeg"/></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88.jpeg"/><Relationship Id="rId4" Type="http://schemas.openxmlformats.org/officeDocument/2006/relationships/image" Target="../media/image87.jpeg"/></Relationships>
</file>

<file path=ppt/slides/_rels/slide9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2.xml"/><Relationship Id="rId5" Type="http://schemas.openxmlformats.org/officeDocument/2006/relationships/image" Target="../media/image92.jpeg"/><Relationship Id="rId4" Type="http://schemas.openxmlformats.org/officeDocument/2006/relationships/image" Target="../media/image91.jpeg"/></Relationships>
</file>

<file path=ppt/slides/_rels/slide99.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fr-FR" altLang="fr-FR" sz="4000" b="1" dirty="0" smtClean="0">
                <a:latin typeface="Times New Roman" panose="02020603050405020304" pitchFamily="18" charset="0"/>
                <a:cs typeface="Times New Roman" panose="02020603050405020304" pitchFamily="18" charset="0"/>
              </a:rPr>
              <a:t>Conférence </a:t>
            </a:r>
            <a:endParaRPr lang="fr-FR" altLang="fr-FR" sz="4000" b="1" dirty="0">
              <a:latin typeface="Times New Roman" panose="02020603050405020304" pitchFamily="18" charset="0"/>
              <a:cs typeface="Times New Roman" panose="02020603050405020304" pitchFamily="18" charset="0"/>
            </a:endParaRPr>
          </a:p>
        </p:txBody>
      </p:sp>
      <p:sp>
        <p:nvSpPr>
          <p:cNvPr id="306179" name="Rectangle 3"/>
          <p:cNvSpPr>
            <a:spLocks noGrp="1" noChangeArrowheads="1"/>
          </p:cNvSpPr>
          <p:nvPr>
            <p:ph idx="1"/>
          </p:nvPr>
        </p:nvSpPr>
        <p:spPr/>
        <p:txBody>
          <a:bodyPr/>
          <a:lstStyle/>
          <a:p>
            <a:pPr marL="0" indent="0" algn="ctr">
              <a:lnSpc>
                <a:spcPct val="90000"/>
              </a:lnSpc>
              <a:buNone/>
            </a:pPr>
            <a:endParaRPr lang="fr-FR" altLang="fr-FR" b="1" dirty="0" smtClean="0">
              <a:latin typeface="Times New Roman" panose="02020603050405020304" pitchFamily="18" charset="0"/>
              <a:cs typeface="Times New Roman" panose="02020603050405020304" pitchFamily="18" charset="0"/>
            </a:endParaRPr>
          </a:p>
          <a:p>
            <a:pPr marL="0" indent="0" algn="ctr">
              <a:lnSpc>
                <a:spcPct val="90000"/>
              </a:lnSpc>
              <a:buNone/>
            </a:pPr>
            <a:endParaRPr lang="fr-FR" altLang="fr-FR" b="1" dirty="0">
              <a:latin typeface="Times New Roman" panose="02020603050405020304" pitchFamily="18" charset="0"/>
              <a:cs typeface="Times New Roman" panose="02020603050405020304" pitchFamily="18" charset="0"/>
            </a:endParaRPr>
          </a:p>
          <a:p>
            <a:pPr marL="0" indent="0" algn="ctr">
              <a:lnSpc>
                <a:spcPct val="90000"/>
              </a:lnSpc>
              <a:buNone/>
            </a:pPr>
            <a:r>
              <a:rPr lang="fr-FR" altLang="fr-FR" b="1" dirty="0" smtClean="0">
                <a:latin typeface="Times New Roman" panose="02020603050405020304" pitchFamily="18" charset="0"/>
                <a:cs typeface="Times New Roman" panose="02020603050405020304" pitchFamily="18" charset="0"/>
              </a:rPr>
              <a:t>Fractures de l’Humérus </a:t>
            </a:r>
            <a:r>
              <a:rPr lang="fr-FR" altLang="fr-FR" b="1" dirty="0">
                <a:latin typeface="Times New Roman" panose="02020603050405020304" pitchFamily="18" charset="0"/>
                <a:cs typeface="Times New Roman" panose="02020603050405020304" pitchFamily="18" charset="0"/>
              </a:rPr>
              <a:t>Distal </a:t>
            </a:r>
            <a:br>
              <a:rPr lang="fr-FR" altLang="fr-FR" b="1" dirty="0">
                <a:latin typeface="Times New Roman" panose="02020603050405020304" pitchFamily="18" charset="0"/>
                <a:cs typeface="Times New Roman" panose="02020603050405020304" pitchFamily="18" charset="0"/>
              </a:rPr>
            </a:br>
            <a:r>
              <a:rPr lang="fr-FR" altLang="fr-FR" b="1" dirty="0">
                <a:latin typeface="Times New Roman" panose="02020603050405020304" pitchFamily="18" charset="0"/>
                <a:cs typeface="Times New Roman" panose="02020603050405020304" pitchFamily="18" charset="0"/>
              </a:rPr>
              <a:t>« Extrémité Inférieure de l’Humérus </a:t>
            </a:r>
            <a:r>
              <a:rPr lang="fr-FR" altLang="fr-FR" b="1" dirty="0" smtClean="0">
                <a:latin typeface="Times New Roman" panose="02020603050405020304" pitchFamily="18" charset="0"/>
                <a:cs typeface="Times New Roman" panose="02020603050405020304" pitchFamily="18" charset="0"/>
              </a:rPr>
              <a:t>»</a:t>
            </a:r>
          </a:p>
          <a:p>
            <a:pPr marL="0" indent="0" algn="ctr">
              <a:lnSpc>
                <a:spcPct val="90000"/>
              </a:lnSpc>
              <a:buNone/>
            </a:pPr>
            <a:endParaRPr lang="fr-FR" altLang="fr-FR" b="1" dirty="0">
              <a:latin typeface="Times New Roman" panose="02020603050405020304" pitchFamily="18" charset="0"/>
              <a:cs typeface="Times New Roman" panose="02020603050405020304" pitchFamily="18" charset="0"/>
            </a:endParaRPr>
          </a:p>
          <a:p>
            <a:pPr marL="0" indent="0" algn="ctr">
              <a:lnSpc>
                <a:spcPct val="90000"/>
              </a:lnSpc>
              <a:buNone/>
            </a:pPr>
            <a:r>
              <a:rPr lang="fr-FR" altLang="fr-FR" b="1" dirty="0" smtClean="0">
                <a:latin typeface="Times New Roman" panose="02020603050405020304" pitchFamily="18" charset="0"/>
                <a:cs typeface="Times New Roman" panose="02020603050405020304" pitchFamily="18" charset="0"/>
              </a:rPr>
              <a:t>Pr Rabah ATIA</a:t>
            </a:r>
          </a:p>
          <a:p>
            <a:pPr marL="0" indent="0" algn="ctr">
              <a:lnSpc>
                <a:spcPct val="90000"/>
              </a:lnSpc>
              <a:buNone/>
            </a:pPr>
            <a:r>
              <a:rPr lang="fr-FR" altLang="fr-FR" b="1" dirty="0" smtClean="0">
                <a:latin typeface="Times New Roman" panose="02020603050405020304" pitchFamily="18" charset="0"/>
                <a:cs typeface="Times New Roman" panose="02020603050405020304" pitchFamily="18" charset="0"/>
              </a:rPr>
              <a:t>CHU Annaba</a:t>
            </a:r>
            <a:endParaRPr lang="fr-FR" altLang="fr-FR" b="1" dirty="0">
              <a:latin typeface="Times New Roman" panose="02020603050405020304" pitchFamily="18" charset="0"/>
              <a:cs typeface="Times New Roman" panose="02020603050405020304" pitchFamily="18" charset="0"/>
            </a:endParaRPr>
          </a:p>
          <a:p>
            <a:pPr marL="0" indent="0" algn="ctr">
              <a:lnSpc>
                <a:spcPct val="90000"/>
              </a:lnSpc>
              <a:buNone/>
            </a:pPr>
            <a:r>
              <a:rPr lang="fr-FR" altLang="fr-FR" b="1" dirty="0" smtClean="0">
                <a:latin typeface="Times New Roman" panose="02020603050405020304" pitchFamily="18" charset="0"/>
                <a:cs typeface="Times New Roman" panose="02020603050405020304" pitchFamily="18" charset="0"/>
              </a:rPr>
              <a:t>2019_2020</a:t>
            </a:r>
            <a:endParaRPr lang="fr-FR" alt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32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Points d’Ossification</a:t>
            </a:r>
          </a:p>
        </p:txBody>
      </p:sp>
      <p:sp>
        <p:nvSpPr>
          <p:cNvPr id="315395" name="Rectangle 3"/>
          <p:cNvSpPr>
            <a:spLocks noGrp="1" noChangeArrowheads="1"/>
          </p:cNvSpPr>
          <p:nvPr>
            <p:ph type="body" sz="half" idx="2"/>
          </p:nvPr>
        </p:nvSpPr>
        <p:spPr/>
        <p:txBody>
          <a:bodyPr/>
          <a:lstStyle/>
          <a:p>
            <a:r>
              <a:rPr lang="fr-FR" altLang="fr-FR" sz="2800" b="1">
                <a:latin typeface="Times New Roman" panose="02020603050405020304" pitchFamily="18" charset="0"/>
                <a:cs typeface="Times New Roman" panose="02020603050405020304" pitchFamily="18" charset="0"/>
              </a:rPr>
              <a:t>Trochléen et épicondylien se réuniront vers l’âge de 15 ans</a:t>
            </a:r>
            <a:endParaRPr lang="fr-FR" altLang="fr-FR" sz="2800">
              <a:latin typeface="Times New Roman" panose="02020603050405020304" pitchFamily="18" charset="0"/>
              <a:cs typeface="Times New Roman" panose="02020603050405020304" pitchFamily="18" charset="0"/>
            </a:endParaRPr>
          </a:p>
        </p:txBody>
      </p:sp>
      <p:pic>
        <p:nvPicPr>
          <p:cNvPr id="315396" name="Picture 4" descr="Sans titre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1089" y="1471614"/>
            <a:ext cx="7489825" cy="2446337"/>
          </a:xfrm>
          <a:ln/>
        </p:spPr>
      </p:pic>
    </p:spTree>
    <p:extLst>
      <p:ext uri="{BB962C8B-B14F-4D97-AF65-F5344CB8AC3E}">
        <p14:creationId xmlns:p14="http://schemas.microsoft.com/office/powerpoint/2010/main" val="2057012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a:t>
            </a:r>
          </a:p>
        </p:txBody>
      </p:sp>
      <p:sp>
        <p:nvSpPr>
          <p:cNvPr id="404483" name="Rectangle 3"/>
          <p:cNvSpPr>
            <a:spLocks noGrp="1" noChangeArrowheads="1"/>
          </p:cNvSpPr>
          <p:nvPr>
            <p:ph type="body" idx="1"/>
          </p:nvPr>
        </p:nvSpPr>
        <p:spPr/>
        <p:txBody>
          <a:bodyPr/>
          <a:lstStyle/>
          <a:p>
            <a:r>
              <a:rPr lang="fr-FR" altLang="fr-FR" sz="2600" b="1">
                <a:latin typeface="Times New Roman" panose="02020603050405020304" pitchFamily="18" charset="0"/>
                <a:cs typeface="Times New Roman" panose="02020603050405020304" pitchFamily="18" charset="0"/>
              </a:rPr>
              <a:t>Les résections osseuses: Il est assez fréquent de retirer de petit fragment Ostéo – cartilagineux toujours difficile à repositionner dans les inter – condyliennes. Cette ablation prête rarement  à conséquence. L’ablation régler du Capitellum est préconisé par de nombreuses auteurs. Même si le fragment est large. En raison des difficultés de l’ostéosynthèse, de la facilité des suite opératoires et de la reprise rapide du travail. Cette exérèse éventerait de plus la nécrose du fragment ou son déplacement secondaire. L’exérèse du capitéllum serait moins favorable qu’une Reposition exacte.</a:t>
            </a:r>
          </a:p>
        </p:txBody>
      </p:sp>
    </p:spTree>
    <p:extLst>
      <p:ext uri="{BB962C8B-B14F-4D97-AF65-F5344CB8AC3E}">
        <p14:creationId xmlns:p14="http://schemas.microsoft.com/office/powerpoint/2010/main" val="2859633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a:t>
            </a:r>
          </a:p>
        </p:txBody>
      </p:sp>
      <p:sp>
        <p:nvSpPr>
          <p:cNvPr id="405507" name="Rectangle 3"/>
          <p:cNvSpPr>
            <a:spLocks noGrp="1" noChangeArrowheads="1"/>
          </p:cNvSpPr>
          <p:nvPr>
            <p:ph type="body" idx="1"/>
          </p:nvPr>
        </p:nvSpPr>
        <p:spPr/>
        <p:txBody>
          <a:bodyPr/>
          <a:lstStyle/>
          <a:p>
            <a:r>
              <a:rPr lang="fr-FR" altLang="fr-FR">
                <a:latin typeface="Times New Roman" panose="02020603050405020304" pitchFamily="18" charset="0"/>
                <a:cs typeface="Times New Roman" panose="02020603050405020304" pitchFamily="18" charset="0"/>
              </a:rPr>
              <a:t>La résection arthroplastique est rarement employée d’emblée.</a:t>
            </a:r>
          </a:p>
          <a:p>
            <a:pPr>
              <a:buFont typeface="Wingdings" panose="05000000000000000000" pitchFamily="2" charset="2"/>
              <a:buNone/>
            </a:pPr>
            <a:endParaRPr lang="fr-FR" altLang="fr-FR">
              <a:latin typeface="Times New Roman" panose="02020603050405020304" pitchFamily="18" charset="0"/>
              <a:cs typeface="Times New Roman" panose="02020603050405020304" pitchFamily="18" charset="0"/>
            </a:endParaRPr>
          </a:p>
          <a:p>
            <a:r>
              <a:rPr lang="fr-FR" altLang="fr-FR">
                <a:latin typeface="Times New Roman" panose="02020603050405020304" pitchFamily="18" charset="0"/>
                <a:cs typeface="Times New Roman" panose="02020603050405020304" pitchFamily="18" charset="0"/>
              </a:rPr>
              <a:t>La prothèse totale du coude : Ses indications apparaissent exceptionnelles dans le cadre de l’urgence et dans le traitement initial de ces fractures.</a:t>
            </a:r>
          </a:p>
        </p:txBody>
      </p:sp>
    </p:spTree>
    <p:extLst>
      <p:ext uri="{BB962C8B-B14F-4D97-AF65-F5344CB8AC3E}">
        <p14:creationId xmlns:p14="http://schemas.microsoft.com/office/powerpoint/2010/main" val="2639046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E23- La rééducation</a:t>
            </a:r>
          </a:p>
        </p:txBody>
      </p:sp>
      <p:sp>
        <p:nvSpPr>
          <p:cNvPr id="406531" name="Rectangle 3"/>
          <p:cNvSpPr>
            <a:spLocks noGrp="1" noChangeArrowheads="1"/>
          </p:cNvSpPr>
          <p:nvPr>
            <p:ph type="body" idx="1"/>
          </p:nvPr>
        </p:nvSpPr>
        <p:spPr/>
        <p:txBody>
          <a:bodyPr/>
          <a:lstStyle/>
          <a:p>
            <a:pPr>
              <a:lnSpc>
                <a:spcPct val="80000"/>
              </a:lnSpc>
            </a:pPr>
            <a:endParaRPr lang="fr-FR" altLang="fr-FR" sz="2400" b="1">
              <a:latin typeface="Times New Roman" panose="02020603050405020304" pitchFamily="18" charset="0"/>
              <a:cs typeface="Times New Roman" panose="02020603050405020304" pitchFamily="18" charset="0"/>
            </a:endParaRPr>
          </a:p>
          <a:p>
            <a:pPr>
              <a:lnSpc>
                <a:spcPct val="80000"/>
              </a:lnSpc>
            </a:pPr>
            <a:r>
              <a:rPr lang="fr-FR" altLang="fr-FR" sz="2400" b="1">
                <a:latin typeface="Times New Roman" panose="02020603050405020304" pitchFamily="18" charset="0"/>
                <a:cs typeface="Times New Roman" panose="02020603050405020304" pitchFamily="18" charset="0"/>
              </a:rPr>
              <a:t>Quel que soit le choix thérapeutique, elle constitue le complètement indispensable du traitement de ces fractures.</a:t>
            </a:r>
          </a:p>
          <a:p>
            <a:pPr>
              <a:lnSpc>
                <a:spcPct val="80000"/>
              </a:lnSpc>
            </a:pPr>
            <a:r>
              <a:rPr lang="fr-FR" altLang="fr-FR" sz="2400" b="1">
                <a:latin typeface="Times New Roman" panose="02020603050405020304" pitchFamily="18" charset="0"/>
                <a:cs typeface="Times New Roman" panose="02020603050405020304" pitchFamily="18" charset="0"/>
              </a:rPr>
              <a:t> Toujours longue, elle est débutée dès que la fracture est jugée solide. </a:t>
            </a:r>
          </a:p>
          <a:p>
            <a:pPr>
              <a:lnSpc>
                <a:spcPct val="80000"/>
              </a:lnSpc>
            </a:pPr>
            <a:r>
              <a:rPr lang="fr-FR" altLang="fr-FR" sz="2400" b="1">
                <a:latin typeface="Times New Roman" panose="02020603050405020304" pitchFamily="18" charset="0"/>
                <a:cs typeface="Times New Roman" panose="02020603050405020304" pitchFamily="18" charset="0"/>
              </a:rPr>
              <a:t>Dans le cas du traitement chirurgical, la réduction est entreprise dès le 3e-4e jours sous couvert d’une attelle plâtrée postérieure. On lui reconnaît généralement deux phases: la première étape concerne le travail isométrique des muscles fléchisseurs du coude, 3 à4 semaines ; la seconde étape est beaucoup plus longue (2 à 3 mois) et intéressent la pouliethérapie.</a:t>
            </a:r>
          </a:p>
        </p:txBody>
      </p:sp>
    </p:spTree>
    <p:extLst>
      <p:ext uri="{BB962C8B-B14F-4D97-AF65-F5344CB8AC3E}">
        <p14:creationId xmlns:p14="http://schemas.microsoft.com/office/powerpoint/2010/main" val="2839449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E24- Cas particuliers</a:t>
            </a:r>
          </a:p>
        </p:txBody>
      </p:sp>
      <p:sp>
        <p:nvSpPr>
          <p:cNvPr id="407555" name="Rectangle 3"/>
          <p:cNvSpPr>
            <a:spLocks noGrp="1" noChangeArrowheads="1"/>
          </p:cNvSpPr>
          <p:nvPr>
            <p:ph type="body" idx="1"/>
          </p:nvPr>
        </p:nvSpPr>
        <p:spPr/>
        <p:txBody>
          <a:bodyPr/>
          <a:lstStyle/>
          <a:p>
            <a:r>
              <a:rPr lang="fr-FR" altLang="fr-FR" sz="2800" b="1" u="sng">
                <a:latin typeface="Times New Roman" panose="02020603050405020304" pitchFamily="18" charset="0"/>
                <a:cs typeface="Times New Roman" panose="02020603050405020304" pitchFamily="18" charset="0"/>
              </a:rPr>
              <a:t>Pseudarthroses </a:t>
            </a:r>
            <a:r>
              <a:rPr lang="fr-FR" altLang="fr-FR" sz="2800" b="1">
                <a:latin typeface="Times New Roman" panose="02020603050405020304" pitchFamily="18" charset="0"/>
                <a:cs typeface="Times New Roman" panose="02020603050405020304" pitchFamily="18" charset="0"/>
              </a:rPr>
              <a:t>: Si certaines pseudarthroses peuvent être bien tolérées la majorité oblige à modifier l’ostéosynthèse au profit de plaques mieux adaptées.</a:t>
            </a:r>
            <a:endParaRPr lang="fr-FR" altLang="fr-FR" sz="2800" b="1" u="sng">
              <a:latin typeface="Times New Roman" panose="02020603050405020304" pitchFamily="18" charset="0"/>
              <a:cs typeface="Times New Roman" panose="02020603050405020304" pitchFamily="18" charset="0"/>
            </a:endParaRPr>
          </a:p>
          <a:p>
            <a:r>
              <a:rPr lang="fr-FR" altLang="fr-FR" sz="2800" b="1" u="sng">
                <a:latin typeface="Times New Roman" panose="02020603050405020304" pitchFamily="18" charset="0"/>
                <a:cs typeface="Times New Roman" panose="02020603050405020304" pitchFamily="18" charset="0"/>
              </a:rPr>
              <a:t>Raideurs du coude </a:t>
            </a:r>
            <a:r>
              <a:rPr lang="fr-FR" altLang="fr-FR" sz="2800" b="1">
                <a:latin typeface="Times New Roman" panose="02020603050405020304" pitchFamily="18" charset="0"/>
                <a:cs typeface="Times New Roman" panose="02020603050405020304" pitchFamily="18" charset="0"/>
              </a:rPr>
              <a:t>: l’indication d’une arthrolyse du coude ne sera décidée qu’après consolidation de la fracture, pour raideurs importantes et chez les sujets dont le comportement permet d’espérer une articulation  efficace à la réduction. </a:t>
            </a:r>
          </a:p>
        </p:txBody>
      </p:sp>
    </p:spTree>
    <p:extLst>
      <p:ext uri="{BB962C8B-B14F-4D97-AF65-F5344CB8AC3E}">
        <p14:creationId xmlns:p14="http://schemas.microsoft.com/office/powerpoint/2010/main" val="3030637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fr-FR" altLang="fr-FR" sz="4000">
                <a:latin typeface="Times New Roman" panose="02020603050405020304" pitchFamily="18" charset="0"/>
                <a:cs typeface="Times New Roman" panose="02020603050405020304" pitchFamily="18" charset="0"/>
              </a:rPr>
              <a:t>Fracture du condyle interne négligé</a:t>
            </a:r>
          </a:p>
        </p:txBody>
      </p:sp>
      <p:sp>
        <p:nvSpPr>
          <p:cNvPr id="408579" name="Rectangle 3" descr="frac condyle int coude"/>
          <p:cNvSpPr>
            <a:spLocks noChangeAspect="1" noChangeArrowheads="1"/>
          </p:cNvSpPr>
          <p:nvPr isPhoto="1"/>
        </p:nvSpPr>
        <p:spPr bwMode="auto">
          <a:xfrm>
            <a:off x="2208213" y="1844675"/>
            <a:ext cx="7543800" cy="4114800"/>
          </a:xfrm>
          <a:prstGeom prst="rect">
            <a:avLst/>
          </a:prstGeom>
          <a:blipFill dpi="0" rotWithShape="1">
            <a:blip r:embed="rId2"/>
            <a:srcRect/>
            <a:stretch>
              <a:fillRect b="-15641"/>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a:solidFill>
                <a:srgbClr val="FFFFFF"/>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7104661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p:txBody>
          <a:bodyPr/>
          <a:lstStyle/>
          <a:p>
            <a:r>
              <a:rPr lang="fr-FR" altLang="fr-FR" sz="4000">
                <a:latin typeface="Times New Roman" panose="02020603050405020304" pitchFamily="18" charset="0"/>
                <a:cs typeface="Times New Roman" panose="02020603050405020304" pitchFamily="18" charset="0"/>
              </a:rPr>
              <a:t>Pseudarthrose du condyle externe</a:t>
            </a:r>
          </a:p>
        </p:txBody>
      </p:sp>
      <p:pic>
        <p:nvPicPr>
          <p:cNvPr id="433161" name="Picture 9" descr="Image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1600200"/>
            <a:ext cx="4038600" cy="4529138"/>
          </a:xfrm>
          <a:extLst>
            <a:ext uri="{909E8E84-426E-40DD-AFC4-6F175D3DCCD1}">
              <a14:hiddenFill xmlns:a14="http://schemas.microsoft.com/office/drawing/2010/main">
                <a:solidFill>
                  <a:srgbClr val="FFFFFF"/>
                </a:solidFill>
              </a14:hiddenFill>
            </a:ext>
          </a:extLst>
        </p:spPr>
      </p:pic>
      <p:pic>
        <p:nvPicPr>
          <p:cNvPr id="433164" name="Picture 12" descr="Image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399214" y="1600201"/>
            <a:ext cx="3582987" cy="2189163"/>
          </a:xfrm>
          <a:extLst>
            <a:ext uri="{909E8E84-426E-40DD-AFC4-6F175D3DCCD1}">
              <a14:hiddenFill xmlns:a14="http://schemas.microsoft.com/office/drawing/2010/main">
                <a:solidFill>
                  <a:srgbClr val="FFFFFF"/>
                </a:solidFill>
              </a14:hiddenFill>
            </a:ext>
          </a:extLst>
        </p:spPr>
      </p:pic>
      <p:pic>
        <p:nvPicPr>
          <p:cNvPr id="433165" name="Picture 13" descr="Image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18339" y="3941763"/>
            <a:ext cx="2344737" cy="2189162"/>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748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E3-Indications thérapeutiques.</a:t>
            </a:r>
          </a:p>
        </p:txBody>
      </p:sp>
      <p:sp>
        <p:nvSpPr>
          <p:cNvPr id="410627" name="Rectangle 3"/>
          <p:cNvSpPr>
            <a:spLocks noGrp="1" noChangeArrowheads="1"/>
          </p:cNvSpPr>
          <p:nvPr>
            <p:ph type="body" idx="1"/>
          </p:nvPr>
        </p:nvSpPr>
        <p:spPr/>
        <p:txBody>
          <a:bodyPr/>
          <a:lstStyle/>
          <a:p>
            <a:pPr>
              <a:lnSpc>
                <a:spcPct val="90000"/>
              </a:lnSpc>
            </a:pPr>
            <a:endParaRPr lang="fr-FR" altLang="fr-FR">
              <a:latin typeface="Times New Roman" panose="02020603050405020304" pitchFamily="18" charset="0"/>
              <a:cs typeface="Times New Roman" panose="02020603050405020304" pitchFamily="18" charset="0"/>
            </a:endParaRPr>
          </a:p>
          <a:p>
            <a:pPr>
              <a:lnSpc>
                <a:spcPct val="90000"/>
              </a:lnSpc>
            </a:pPr>
            <a:r>
              <a:rPr lang="fr-FR" altLang="fr-FR" b="1">
                <a:latin typeface="Times New Roman" panose="02020603050405020304" pitchFamily="18" charset="0"/>
                <a:cs typeface="Times New Roman" panose="02020603050405020304" pitchFamily="18" charset="0"/>
              </a:rPr>
              <a:t>E31- les fractures non déplacées font souvent l’objet d’une immobilisation plâtrée.</a:t>
            </a:r>
          </a:p>
          <a:p>
            <a:pPr>
              <a:lnSpc>
                <a:spcPct val="90000"/>
              </a:lnSpc>
            </a:pPr>
            <a:r>
              <a:rPr lang="fr-FR" altLang="fr-FR" b="1">
                <a:latin typeface="Times New Roman" panose="02020603050405020304" pitchFamily="18" charset="0"/>
                <a:cs typeface="Times New Roman" panose="02020603050405020304" pitchFamily="18" charset="0"/>
              </a:rPr>
              <a:t>E32-Les fractures complexes du vieillard peuvent aussi bénéficier du traitement orthopédique.</a:t>
            </a:r>
          </a:p>
          <a:p>
            <a:pPr>
              <a:lnSpc>
                <a:spcPct val="90000"/>
              </a:lnSpc>
            </a:pPr>
            <a:r>
              <a:rPr lang="fr-FR" altLang="fr-FR" b="1">
                <a:latin typeface="Times New Roman" panose="02020603050405020304" pitchFamily="18" charset="0"/>
                <a:cs typeface="Times New Roman" panose="02020603050405020304" pitchFamily="18" charset="0"/>
              </a:rPr>
              <a:t>E33- Les autres fractures, parcellaires ou non, peuvent justifier une synthèse.</a:t>
            </a:r>
          </a:p>
        </p:txBody>
      </p:sp>
    </p:spTree>
    <p:extLst>
      <p:ext uri="{BB962C8B-B14F-4D97-AF65-F5344CB8AC3E}">
        <p14:creationId xmlns:p14="http://schemas.microsoft.com/office/powerpoint/2010/main" val="26638973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E3-Indications thérapeutiques.</a:t>
            </a:r>
          </a:p>
        </p:txBody>
      </p:sp>
      <p:sp>
        <p:nvSpPr>
          <p:cNvPr id="411651" name="Rectangle 3"/>
          <p:cNvSpPr>
            <a:spLocks noGrp="1" noChangeArrowheads="1"/>
          </p:cNvSpPr>
          <p:nvPr>
            <p:ph type="body" idx="1"/>
          </p:nvPr>
        </p:nvSpPr>
        <p:spPr/>
        <p:txBody>
          <a:bodyPr/>
          <a:lstStyle/>
          <a:p>
            <a:pPr>
              <a:lnSpc>
                <a:spcPct val="80000"/>
              </a:lnSpc>
            </a:pPr>
            <a:r>
              <a:rPr lang="fr-FR" altLang="fr-FR" sz="2800" b="1">
                <a:latin typeface="Times New Roman" panose="02020603050405020304" pitchFamily="18" charset="0"/>
                <a:cs typeface="Times New Roman" panose="02020603050405020304" pitchFamily="18" charset="0"/>
              </a:rPr>
              <a:t>E34- Les fractures de l’enfant bénéficient d’un traitement orthopédique pour toutes les fractures peu ou pas déplacées ou d’une réduction par manœuvres externes sous amplificateur de brillance ou à ciel ouvert et une fixation par broche percutané pour les fractures supra condylienne de type 3 et 4, pour les fractures de l’épi trochlée de type 3 et 4, pour les fractures du condyle externe  de type 2, 3 et 4. Les fractures du grand enfant et de l’adolescent ressemblent à ceux de l’adulte. Le décollement en masse du nouveau doit être réduit.</a:t>
            </a:r>
            <a:endParaRPr lang="fr-FR" altLang="fr-FR"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8115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Amplificateur de brillance</a:t>
            </a:r>
          </a:p>
        </p:txBody>
      </p:sp>
      <p:pic>
        <p:nvPicPr>
          <p:cNvPr id="4126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81226" y="1600201"/>
            <a:ext cx="3636963" cy="4530725"/>
          </a:xfrm>
          <a:noFill/>
          <a:ln w="12700">
            <a:solidFill>
              <a:srgbClr val="FFFFFF"/>
            </a:solidFill>
            <a:miter lim="800000"/>
            <a:headEnd/>
            <a:tailEnd/>
          </a:ln>
        </p:spPr>
      </p:pic>
      <p:pic>
        <p:nvPicPr>
          <p:cNvPr id="4126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6" y="1600201"/>
            <a:ext cx="3636963" cy="4530725"/>
          </a:xfrm>
          <a:noFill/>
          <a:ln w="12700">
            <a:solidFill>
              <a:srgbClr val="FFFFFF"/>
            </a:solidFill>
            <a:miter lim="800000"/>
            <a:headEnd/>
            <a:tailEnd/>
          </a:ln>
        </p:spPr>
      </p:pic>
    </p:spTree>
    <p:extLst>
      <p:ext uri="{BB962C8B-B14F-4D97-AF65-F5344CB8AC3E}">
        <p14:creationId xmlns:p14="http://schemas.microsoft.com/office/powerpoint/2010/main" val="1226655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supra condylienne</a:t>
            </a:r>
          </a:p>
        </p:txBody>
      </p:sp>
      <p:pic>
        <p:nvPicPr>
          <p:cNvPr id="413699" name="Picture 3" descr="IMG_020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413700" name="Picture 4" descr="IMG_020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9" y="1600201"/>
            <a:ext cx="2917825" cy="2189163"/>
          </a:xfrm>
        </p:spPr>
      </p:pic>
      <p:pic>
        <p:nvPicPr>
          <p:cNvPr id="413701" name="Picture 5" descr="IMG_020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541589" y="3941763"/>
            <a:ext cx="2917825" cy="2189162"/>
          </a:xfrm>
        </p:spPr>
      </p:pic>
      <p:pic>
        <p:nvPicPr>
          <p:cNvPr id="413702" name="Picture 6" descr="IMG_0208"/>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2589" y="3941763"/>
            <a:ext cx="2917825" cy="2189162"/>
          </a:xfrm>
        </p:spPr>
      </p:pic>
    </p:spTree>
    <p:extLst>
      <p:ext uri="{BB962C8B-B14F-4D97-AF65-F5344CB8AC3E}">
        <p14:creationId xmlns:p14="http://schemas.microsoft.com/office/powerpoint/2010/main" val="220397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16419"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A4-Vascularisation :</a:t>
            </a:r>
            <a:endParaRPr lang="fr-FR" altLang="fr-FR" sz="2800" b="1">
              <a:latin typeface="Times New Roman" panose="02020603050405020304" pitchFamily="18" charset="0"/>
              <a:cs typeface="Times New Roman" panose="02020603050405020304" pitchFamily="18" charset="0"/>
            </a:endParaRPr>
          </a:p>
          <a:p>
            <a:pPr>
              <a:lnSpc>
                <a:spcPct val="80000"/>
              </a:lnSpc>
            </a:pPr>
            <a:r>
              <a:rPr lang="fr-FR" altLang="fr-FR" sz="2800" b="1">
                <a:latin typeface="Times New Roman" panose="02020603050405020304" pitchFamily="18" charset="0"/>
                <a:cs typeface="Times New Roman" panose="02020603050405020304" pitchFamily="18" charset="0"/>
              </a:rPr>
              <a:t>Très riche. Elle provient principalement de 4 pédicules : </a:t>
            </a:r>
          </a:p>
          <a:p>
            <a:pPr>
              <a:lnSpc>
                <a:spcPct val="80000"/>
              </a:lnSpc>
            </a:pPr>
            <a:r>
              <a:rPr lang="fr-FR" altLang="fr-FR" sz="2800" b="1">
                <a:latin typeface="Times New Roman" panose="02020603050405020304" pitchFamily="18" charset="0"/>
                <a:cs typeface="Times New Roman" panose="02020603050405020304" pitchFamily="18" charset="0"/>
              </a:rPr>
              <a:t>Le pédicule épitrochléen issu de la collatérale interne, </a:t>
            </a:r>
          </a:p>
          <a:p>
            <a:pPr>
              <a:lnSpc>
                <a:spcPct val="80000"/>
              </a:lnSpc>
            </a:pPr>
            <a:r>
              <a:rPr lang="fr-FR" altLang="fr-FR" sz="2800" b="1">
                <a:latin typeface="Times New Roman" panose="02020603050405020304" pitchFamily="18" charset="0"/>
                <a:cs typeface="Times New Roman" panose="02020603050405020304" pitchFamily="18" charset="0"/>
              </a:rPr>
              <a:t>Le pédicule épitrochléen issu de l’humérale profonde,</a:t>
            </a:r>
          </a:p>
          <a:p>
            <a:pPr>
              <a:lnSpc>
                <a:spcPct val="80000"/>
              </a:lnSpc>
            </a:pPr>
            <a:r>
              <a:rPr lang="fr-FR" altLang="fr-FR" sz="2800" b="1">
                <a:latin typeface="Times New Roman" panose="02020603050405020304" pitchFamily="18" charset="0"/>
                <a:cs typeface="Times New Roman" panose="02020603050405020304" pitchFamily="18" charset="0"/>
              </a:rPr>
              <a:t>Et  les pédicules antérieur et postérieur naissant des réseaux anastomotiques unissant les 2 précédents en avant et en arrière de la palette. Ces 4 pédicules naissent des artères horizontales destinées au condyle, à la trochlée, à l’épicondyle et à la l’épi trochlée</a:t>
            </a:r>
          </a:p>
        </p:txBody>
      </p:sp>
    </p:spTree>
    <p:extLst>
      <p:ext uri="{BB962C8B-B14F-4D97-AF65-F5344CB8AC3E}">
        <p14:creationId xmlns:p14="http://schemas.microsoft.com/office/powerpoint/2010/main" val="6438656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supra condylienne </a:t>
            </a:r>
          </a:p>
        </p:txBody>
      </p:sp>
      <p:sp>
        <p:nvSpPr>
          <p:cNvPr id="414723" name="Rectangle 3"/>
          <p:cNvSpPr>
            <a:spLocks noGrp="1" noChangeArrowheads="1"/>
          </p:cNvSpPr>
          <p:nvPr>
            <p:ph type="body" sz="half" idx="3"/>
          </p:nvPr>
        </p:nvSpPr>
        <p:spPr/>
        <p:txBody>
          <a:bodyPr/>
          <a:lstStyle/>
          <a:p>
            <a:pPr>
              <a:buFont typeface="Wingdings" panose="05000000000000000000" pitchFamily="2" charset="2"/>
              <a:buNone/>
            </a:pPr>
            <a:r>
              <a:rPr lang="fr-FR" altLang="fr-FR" sz="2800" dirty="0">
                <a:latin typeface="Times New Roman" panose="02020603050405020304" pitchFamily="18" charset="0"/>
                <a:cs typeface="Times New Roman" panose="02020603050405020304" pitchFamily="18" charset="0"/>
              </a:rPr>
              <a:t>                  Après l’ablation du matériel</a:t>
            </a:r>
          </a:p>
        </p:txBody>
      </p:sp>
      <p:pic>
        <p:nvPicPr>
          <p:cNvPr id="414724" name="Picture 4" descr="IMG_0206"/>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414725" name="Picture 5" descr="IMG_020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9" y="1600201"/>
            <a:ext cx="2917825" cy="2189163"/>
          </a:xfrm>
        </p:spPr>
      </p:pic>
    </p:spTree>
    <p:extLst>
      <p:ext uri="{BB962C8B-B14F-4D97-AF65-F5344CB8AC3E}">
        <p14:creationId xmlns:p14="http://schemas.microsoft.com/office/powerpoint/2010/main" val="119100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17443"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A5-Biomécanique :    </a:t>
            </a:r>
            <a:endParaRPr lang="fr-FR" altLang="fr-FR" sz="2400" b="1">
              <a:latin typeface="Times New Roman" panose="02020603050405020304" pitchFamily="18" charset="0"/>
              <a:cs typeface="Times New Roman" panose="02020603050405020304" pitchFamily="18" charset="0"/>
            </a:endParaRPr>
          </a:p>
          <a:p>
            <a:pPr>
              <a:lnSpc>
                <a:spcPct val="80000"/>
              </a:lnSpc>
            </a:pPr>
            <a:r>
              <a:rPr lang="fr-FR" altLang="fr-FR" sz="2400" b="1">
                <a:latin typeface="Times New Roman" panose="02020603050405020304" pitchFamily="18" charset="0"/>
                <a:cs typeface="Times New Roman" panose="02020603050405020304" pitchFamily="18" charset="0"/>
              </a:rPr>
              <a:t>Deux fonctions séparées : la flexion - extension et la prono supination. L’axe de flexion –extension et favorisé par le déport antérieur de la palette de 20 degrés à 45 degrés et la liberté des fossettes sus – articulaires </a:t>
            </a:r>
          </a:p>
          <a:p>
            <a:pPr>
              <a:lnSpc>
                <a:spcPct val="80000"/>
              </a:lnSpc>
            </a:pPr>
            <a:r>
              <a:rPr lang="fr-FR" altLang="fr-FR" sz="2400" b="1">
                <a:latin typeface="Times New Roman" panose="02020603050405020304" pitchFamily="18" charset="0"/>
                <a:cs typeface="Times New Roman" panose="02020603050405020304" pitchFamily="18" charset="0"/>
              </a:rPr>
              <a:t>Dans les conditions normales. Celle-ci à une amplitude e 0-140 degrés avec des variations de 10 à 15 degrés en fonction du sexe, du morphotype et à l’importance des masses musculaires.</a:t>
            </a:r>
          </a:p>
          <a:p>
            <a:pPr>
              <a:lnSpc>
                <a:spcPct val="80000"/>
              </a:lnSpc>
            </a:pPr>
            <a:r>
              <a:rPr lang="fr-FR" altLang="fr-FR" sz="2400" b="1">
                <a:latin typeface="Times New Roman" panose="02020603050405020304" pitchFamily="18" charset="0"/>
                <a:cs typeface="Times New Roman" panose="02020603050405020304" pitchFamily="18" charset="0"/>
              </a:rPr>
              <a:t>La trochlée présente une gorge oblique et de forme spiralée variable suivant les sujets. La trochlée présente un ensemble d’axes. Cet axe, légèrement oblique en bas et en dedans, va conditionner l’importance, du valgus physiologique (de l’ordre de 10 degrés)</a:t>
            </a:r>
          </a:p>
        </p:txBody>
      </p:sp>
    </p:spTree>
    <p:extLst>
      <p:ext uri="{BB962C8B-B14F-4D97-AF65-F5344CB8AC3E}">
        <p14:creationId xmlns:p14="http://schemas.microsoft.com/office/powerpoint/2010/main" val="2297329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Biomécanique</a:t>
            </a:r>
          </a:p>
        </p:txBody>
      </p:sp>
      <p:pic>
        <p:nvPicPr>
          <p:cNvPr id="318467" name="Picture 3" descr="Nouvelle image"/>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6172200" y="1719263"/>
            <a:ext cx="4038600" cy="4292600"/>
          </a:xfrm>
          <a:ln/>
        </p:spPr>
      </p:pic>
      <p:pic>
        <p:nvPicPr>
          <p:cNvPr id="318468" name="Picture 4" descr="Nouvelle image (2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905126" y="1600201"/>
            <a:ext cx="2189163" cy="2189163"/>
          </a:xfrm>
          <a:ln/>
        </p:spPr>
      </p:pic>
      <p:pic>
        <p:nvPicPr>
          <p:cNvPr id="318469" name="Picture 5" descr="Nouvelle image (2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905126" y="3941763"/>
            <a:ext cx="2189163" cy="2189162"/>
          </a:xfrm>
          <a:ln/>
        </p:spPr>
      </p:pic>
    </p:spTree>
    <p:extLst>
      <p:ext uri="{BB962C8B-B14F-4D97-AF65-F5344CB8AC3E}">
        <p14:creationId xmlns:p14="http://schemas.microsoft.com/office/powerpoint/2010/main" val="2392045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19491"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A6-Phénoménologie :</a:t>
            </a:r>
          </a:p>
          <a:p>
            <a:pPr>
              <a:lnSpc>
                <a:spcPct val="80000"/>
              </a:lnSpc>
            </a:pPr>
            <a:r>
              <a:rPr lang="fr-FR" altLang="fr-FR" sz="2400" b="1" u="sng">
                <a:latin typeface="Times New Roman" panose="02020603050405020304" pitchFamily="18" charset="0"/>
                <a:cs typeface="Times New Roman" panose="02020603050405020304" pitchFamily="18" charset="0"/>
              </a:rPr>
              <a:t>*Sexe</a:t>
            </a:r>
            <a:r>
              <a:rPr lang="fr-FR" altLang="fr-FR" sz="2400" b="1">
                <a:latin typeface="Times New Roman" panose="02020603050405020304" pitchFamily="18" charset="0"/>
                <a:cs typeface="Times New Roman" panose="02020603050405020304" pitchFamily="18" charset="0"/>
              </a:rPr>
              <a:t>: les deux sexes sont également représentées dans la majorité des séries.</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*Age:</a:t>
            </a:r>
            <a:r>
              <a:rPr lang="fr-FR" altLang="fr-FR" sz="2400" b="1">
                <a:latin typeface="Times New Roman" panose="02020603050405020304" pitchFamily="18" charset="0"/>
                <a:cs typeface="Times New Roman" panose="02020603050405020304" pitchFamily="18" charset="0"/>
              </a:rPr>
              <a:t>  Chez l’adulte deux pics de fréquence dont l’un est compris entre 20 et 30 ans, et l’autre intéressent  le sujet âge, avec une prédominance féminine. Chez l’enfant à chaque âge sa fracture.</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*Circonstance </a:t>
            </a:r>
            <a:r>
              <a:rPr lang="fr-FR" altLang="fr-FR" sz="2400" b="1">
                <a:latin typeface="Times New Roman" panose="02020603050405020304" pitchFamily="18" charset="0"/>
                <a:cs typeface="Times New Roman" panose="02020603050405020304" pitchFamily="18" charset="0"/>
              </a:rPr>
              <a:t>: le traumatisme causal plus souvent retrouvé est la simple chute. Les accidents de la circulation représentent  la deuxième grande étiologie. Il peut s’agir d’un accident de voiture ou des deux –roues. La chute d’un lien élevé est retrouvée. Enfin un choc direct appuyé, type écrasement, grand fracas par projectile.</a:t>
            </a:r>
          </a:p>
          <a:p>
            <a:pPr>
              <a:lnSpc>
                <a:spcPct val="80000"/>
              </a:lnSpc>
            </a:pPr>
            <a:r>
              <a:rPr lang="fr-FR" altLang="fr-FR" sz="2400" b="1" u="sng">
                <a:latin typeface="Times New Roman" panose="02020603050405020304" pitchFamily="18" charset="0"/>
                <a:cs typeface="Times New Roman" panose="02020603050405020304" pitchFamily="18" charset="0"/>
              </a:rPr>
              <a:t>L’étiologie</a:t>
            </a:r>
            <a:r>
              <a:rPr lang="fr-FR" altLang="fr-FR" sz="2400" b="1">
                <a:latin typeface="Times New Roman" panose="02020603050405020304" pitchFamily="18" charset="0"/>
                <a:cs typeface="Times New Roman" panose="02020603050405020304" pitchFamily="18" charset="0"/>
              </a:rPr>
              <a:t> dominante reste la simple chute chez le sujet âgé, peut entraîner des dégâts importants.</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*Côté </a:t>
            </a:r>
            <a:r>
              <a:rPr lang="fr-FR" altLang="fr-FR" sz="2400" b="1">
                <a:latin typeface="Times New Roman" panose="02020603050405020304" pitchFamily="18" charset="0"/>
                <a:cs typeface="Times New Roman" panose="02020603050405020304" pitchFamily="18" charset="0"/>
              </a:rPr>
              <a:t>: les 2 côtés étaient également représentés </a:t>
            </a:r>
          </a:p>
        </p:txBody>
      </p:sp>
    </p:spTree>
    <p:extLst>
      <p:ext uri="{BB962C8B-B14F-4D97-AF65-F5344CB8AC3E}">
        <p14:creationId xmlns:p14="http://schemas.microsoft.com/office/powerpoint/2010/main" val="2607791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Chutes</a:t>
            </a:r>
          </a:p>
        </p:txBody>
      </p:sp>
      <p:pic>
        <p:nvPicPr>
          <p:cNvPr id="320515" name="Picture 3" descr="Nouvelle imag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66950" y="1779588"/>
            <a:ext cx="3467100" cy="4171950"/>
          </a:xfrm>
          <a:ln/>
        </p:spPr>
      </p:pic>
      <p:pic>
        <p:nvPicPr>
          <p:cNvPr id="320516" name="Picture 4" descr="Nouvelle imag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67513" y="1722438"/>
            <a:ext cx="2838450" cy="2000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0517" name="Picture 5" descr="Nouvelle image (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72275" y="4035425"/>
            <a:ext cx="2838450" cy="2000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792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B-CLASSIFICATION</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B1-Classification chez l’Adulte :</a:t>
            </a:r>
            <a:endParaRPr lang="fr-FR" altLang="fr-FR" sz="4000">
              <a:latin typeface="Times New Roman" panose="02020603050405020304" pitchFamily="18" charset="0"/>
              <a:cs typeface="Times New Roman" panose="02020603050405020304" pitchFamily="18" charset="0"/>
            </a:endParaRPr>
          </a:p>
        </p:txBody>
      </p:sp>
      <p:sp>
        <p:nvSpPr>
          <p:cNvPr id="321539" name="Rectangle 3"/>
          <p:cNvSpPr>
            <a:spLocks noGrp="1" noChangeArrowheads="1"/>
          </p:cNvSpPr>
          <p:nvPr>
            <p:ph type="body" idx="1"/>
          </p:nvPr>
        </p:nvSpPr>
        <p:spPr/>
        <p:txBody>
          <a:bodyPr/>
          <a:lstStyle/>
          <a:p>
            <a:r>
              <a:rPr lang="fr-FR" altLang="fr-FR" sz="2800" b="1" u="sng">
                <a:latin typeface="Times New Roman" panose="02020603050405020304" pitchFamily="18" charset="0"/>
                <a:cs typeface="Times New Roman" panose="02020603050405020304" pitchFamily="18" charset="0"/>
              </a:rPr>
              <a:t>B11-Les fractures totales</a:t>
            </a:r>
            <a:r>
              <a:rPr lang="fr-FR" altLang="fr-FR" sz="2800" b="1">
                <a:latin typeface="Times New Roman" panose="02020603050405020304" pitchFamily="18" charset="0"/>
                <a:cs typeface="Times New Roman" panose="02020603050405020304" pitchFamily="18" charset="0"/>
              </a:rPr>
              <a:t> :</a:t>
            </a:r>
          </a:p>
          <a:p>
            <a:pPr>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Elles séparent la diaphyse de l’épiphyse</a:t>
            </a:r>
          </a:p>
          <a:p>
            <a:endParaRPr lang="fr-FR" altLang="fr-FR" sz="2400" b="1" u="sng">
              <a:latin typeface="Times New Roman" panose="02020603050405020304" pitchFamily="18" charset="0"/>
              <a:cs typeface="Times New Roman" panose="02020603050405020304" pitchFamily="18" charset="0"/>
            </a:endParaRPr>
          </a:p>
          <a:p>
            <a:r>
              <a:rPr lang="fr-FR" altLang="fr-FR" sz="2400" b="1" u="sng">
                <a:latin typeface="Times New Roman" panose="02020603050405020304" pitchFamily="18" charset="0"/>
                <a:cs typeface="Times New Roman" panose="02020603050405020304" pitchFamily="18" charset="0"/>
              </a:rPr>
              <a:t>B11a-Les fractures supra – condyliennes :</a:t>
            </a:r>
          </a:p>
          <a:p>
            <a:pPr>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15% à 20% des fractures</a:t>
            </a:r>
          </a:p>
          <a:p>
            <a:endParaRPr lang="fr-FR" altLang="fr-FR" sz="2400" b="1" u="sng">
              <a:latin typeface="Times New Roman" panose="02020603050405020304" pitchFamily="18" charset="0"/>
              <a:cs typeface="Times New Roman" panose="02020603050405020304" pitchFamily="18" charset="0"/>
            </a:endParaRPr>
          </a:p>
          <a:p>
            <a:r>
              <a:rPr lang="fr-FR" altLang="fr-FR" sz="2400" b="1" u="sng">
                <a:latin typeface="Times New Roman" panose="02020603050405020304" pitchFamily="18" charset="0"/>
                <a:cs typeface="Times New Roman" panose="02020603050405020304" pitchFamily="18" charset="0"/>
              </a:rPr>
              <a:t>B11b-Les fractures sus et inter condyliennes:       </a:t>
            </a:r>
            <a:endParaRPr lang="fr-FR" altLang="fr-FR" sz="2400" b="1">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Fractures articulaires intéressant les deux colonnes associant deux traits élémentaires   </a:t>
            </a:r>
          </a:p>
        </p:txBody>
      </p:sp>
    </p:spTree>
    <p:extLst>
      <p:ext uri="{BB962C8B-B14F-4D97-AF65-F5344CB8AC3E}">
        <p14:creationId xmlns:p14="http://schemas.microsoft.com/office/powerpoint/2010/main" val="204183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Traits</a:t>
            </a:r>
          </a:p>
        </p:txBody>
      </p:sp>
      <p:sp>
        <p:nvSpPr>
          <p:cNvPr id="322563" name="Rectangle 3"/>
          <p:cNvSpPr>
            <a:spLocks noGrp="1" noChangeArrowheads="1"/>
          </p:cNvSpPr>
          <p:nvPr>
            <p:ph type="body" sz="half" idx="2"/>
          </p:nvPr>
        </p:nvSpPr>
        <p:spPr/>
        <p:txBody>
          <a:bodyPr/>
          <a:lstStyle/>
          <a:p>
            <a:r>
              <a:rPr lang="fr-FR" altLang="fr-FR" sz="2800" b="1">
                <a:latin typeface="Times New Roman" panose="02020603050405020304" pitchFamily="18" charset="0"/>
                <a:cs typeface="Times New Roman" panose="02020603050405020304" pitchFamily="18" charset="0"/>
              </a:rPr>
              <a:t>Tous les types de traits sont possible</a:t>
            </a:r>
          </a:p>
        </p:txBody>
      </p:sp>
      <p:pic>
        <p:nvPicPr>
          <p:cNvPr id="322564" name="Picture 4" descr="fractures du coud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93950" y="1620838"/>
            <a:ext cx="7404100" cy="21463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4636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23587" name="Rectangle 3"/>
          <p:cNvSpPr>
            <a:spLocks noGrp="1" noChangeArrowheads="1"/>
          </p:cNvSpPr>
          <p:nvPr>
            <p:ph type="body" idx="1"/>
          </p:nvPr>
        </p:nvSpPr>
        <p:spPr/>
        <p:txBody>
          <a:bodyPr/>
          <a:lstStyle/>
          <a:p>
            <a:pPr>
              <a:lnSpc>
                <a:spcPct val="80000"/>
              </a:lnSpc>
            </a:pPr>
            <a:r>
              <a:rPr lang="fr-FR" altLang="fr-FR" sz="2000" b="1" u="sng">
                <a:latin typeface="Times New Roman" panose="02020603050405020304" pitchFamily="18" charset="0"/>
                <a:cs typeface="Times New Roman" panose="02020603050405020304" pitchFamily="18" charset="0"/>
              </a:rPr>
              <a:t>B11a-Les fractures supra – condyliennes :</a:t>
            </a:r>
            <a:r>
              <a:rPr lang="fr-FR" altLang="fr-FR" sz="2000" b="1">
                <a:latin typeface="Times New Roman" panose="02020603050405020304" pitchFamily="18" charset="0"/>
                <a:cs typeface="Times New Roman" panose="02020603050405020304" pitchFamily="18" charset="0"/>
              </a:rPr>
              <a:t>   15% à 20% des fractures.</a:t>
            </a:r>
            <a:endParaRPr lang="fr-FR" altLang="fr-FR" sz="2000" b="1" u="sng">
              <a:latin typeface="Times New Roman" panose="02020603050405020304" pitchFamily="18" charset="0"/>
              <a:cs typeface="Times New Roman" panose="02020603050405020304" pitchFamily="18" charset="0"/>
            </a:endParaRPr>
          </a:p>
          <a:p>
            <a:pPr>
              <a:lnSpc>
                <a:spcPct val="80000"/>
              </a:lnSpc>
            </a:pPr>
            <a:r>
              <a:rPr lang="fr-FR" altLang="fr-FR" sz="2000" b="1" u="sng">
                <a:latin typeface="Times New Roman" panose="02020603050405020304" pitchFamily="18" charset="0"/>
                <a:cs typeface="Times New Roman" panose="02020603050405020304" pitchFamily="18" charset="0"/>
              </a:rPr>
              <a:t>Mécanisme :</a:t>
            </a:r>
            <a:endParaRPr lang="fr-FR" altLang="fr-FR" sz="2000" b="1">
              <a:latin typeface="Times New Roman" panose="02020603050405020304" pitchFamily="18" charset="0"/>
              <a:cs typeface="Times New Roman" panose="02020603050405020304" pitchFamily="18" charset="0"/>
            </a:endParaRPr>
          </a:p>
          <a:p>
            <a:pPr>
              <a:lnSpc>
                <a:spcPct val="80000"/>
              </a:lnSpc>
            </a:pPr>
            <a:r>
              <a:rPr lang="fr-FR" altLang="fr-FR" sz="2000" b="1">
                <a:latin typeface="Times New Roman" panose="02020603050405020304" pitchFamily="18" charset="0"/>
                <a:cs typeface="Times New Roman" panose="02020603050405020304" pitchFamily="18" charset="0"/>
              </a:rPr>
              <a:t>La fracture par hyper extension :</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conséquence d’une chute sur la paume de la main, beaucoup plus fréquente chez l’enfant au cartilage métaphysaire fragile.</a:t>
            </a:r>
          </a:p>
          <a:p>
            <a:pPr>
              <a:lnSpc>
                <a:spcPct val="80000"/>
              </a:lnSpc>
            </a:pPr>
            <a:r>
              <a:rPr lang="fr-FR" altLang="fr-FR" sz="2000" b="1">
                <a:latin typeface="Times New Roman" panose="02020603050405020304" pitchFamily="18" charset="0"/>
                <a:cs typeface="Times New Roman" panose="02020603050405020304" pitchFamily="18" charset="0"/>
              </a:rPr>
              <a:t>La fracture par flexion : c’est la fracture de l’adulte.</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Elle survient après un choc direct ou une sur un coude fléchi.</a:t>
            </a:r>
            <a:endParaRPr lang="fr-FR" altLang="fr-FR" sz="2000" b="1" u="sng">
              <a:latin typeface="Times New Roman" panose="02020603050405020304" pitchFamily="18" charset="0"/>
              <a:cs typeface="Times New Roman" panose="02020603050405020304" pitchFamily="18" charset="0"/>
            </a:endParaRPr>
          </a:p>
          <a:p>
            <a:pPr>
              <a:lnSpc>
                <a:spcPct val="80000"/>
              </a:lnSpc>
            </a:pPr>
            <a:endParaRPr lang="fr-FR" altLang="fr-FR" sz="2000" b="1" u="sng">
              <a:latin typeface="Times New Roman" panose="02020603050405020304" pitchFamily="18" charset="0"/>
              <a:cs typeface="Times New Roman" panose="02020603050405020304" pitchFamily="18" charset="0"/>
            </a:endParaRPr>
          </a:p>
          <a:p>
            <a:pPr>
              <a:lnSpc>
                <a:spcPct val="80000"/>
              </a:lnSpc>
            </a:pPr>
            <a:r>
              <a:rPr lang="fr-FR" altLang="fr-FR" sz="2000" b="1" u="sng">
                <a:latin typeface="Times New Roman" panose="02020603050405020304" pitchFamily="18" charset="0"/>
                <a:cs typeface="Times New Roman" panose="02020603050405020304" pitchFamily="18" charset="0"/>
              </a:rPr>
              <a:t>Anatomie  pathologique</a:t>
            </a:r>
            <a:r>
              <a:rPr lang="fr-FR" altLang="fr-FR" sz="2000" b="1">
                <a:latin typeface="Times New Roman" panose="02020603050405020304" pitchFamily="18" charset="0"/>
                <a:cs typeface="Times New Roman" panose="02020603050405020304" pitchFamily="18" charset="0"/>
              </a:rPr>
              <a:t> :  Le trait : </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Dans le plan sagittal, il est oblique en bas et en arrière.</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Dans le plan frontal, on distinguera :</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 Les fractures à trait horizontal, haut ou  bas.</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 La fracture à trait oblique vers le dedans.</a:t>
            </a:r>
          </a:p>
          <a:p>
            <a:pPr>
              <a:lnSpc>
                <a:spcPct val="80000"/>
              </a:lnSpc>
              <a:buFont typeface="Wingdings" panose="05000000000000000000" pitchFamily="2" charset="2"/>
              <a:buNone/>
            </a:pPr>
            <a:r>
              <a:rPr lang="fr-FR" altLang="fr-FR" sz="2000" b="1">
                <a:latin typeface="Times New Roman" panose="02020603050405020304" pitchFamily="18" charset="0"/>
                <a:cs typeface="Times New Roman" panose="02020603050405020304" pitchFamily="18" charset="0"/>
              </a:rPr>
              <a:t>     ** La fracture à trait oblique vers le bas et le dehors représente le type le plus fréquent.</a:t>
            </a:r>
            <a:endParaRPr lang="fr-FR" altLang="fr-FR" sz="20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20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24611"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B11a-Les fractures supra – condyliennes</a:t>
            </a:r>
          </a:p>
          <a:p>
            <a:pPr>
              <a:lnSpc>
                <a:spcPct val="80000"/>
              </a:lnSpc>
            </a:pPr>
            <a:r>
              <a:rPr lang="fr-FR" altLang="fr-FR" sz="2400" b="1" u="sng">
                <a:latin typeface="Times New Roman" panose="02020603050405020304" pitchFamily="18" charset="0"/>
                <a:cs typeface="Times New Roman" panose="02020603050405020304" pitchFamily="18" charset="0"/>
              </a:rPr>
              <a:t>Lecestre</a:t>
            </a:r>
            <a:r>
              <a:rPr lang="fr-FR" altLang="fr-FR" sz="2400" b="1">
                <a:latin typeface="Times New Roman" panose="02020603050405020304" pitchFamily="18" charset="0"/>
                <a:cs typeface="Times New Roman" panose="02020603050405020304" pitchFamily="18" charset="0"/>
              </a:rPr>
              <a:t> a individualisé un type à trait spiroïde ou oblique, haut situé volontiers associé à un troisième fragment. Elle aboutit au niveau d’une colonne.</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Kocher</a:t>
            </a:r>
            <a:r>
              <a:rPr lang="fr-FR" altLang="fr-FR" sz="2400" b="1">
                <a:latin typeface="Times New Roman" panose="02020603050405020304" pitchFamily="18" charset="0"/>
                <a:cs typeface="Times New Roman" panose="02020603050405020304" pitchFamily="18" charset="0"/>
              </a:rPr>
              <a:t> a individualisé la fracture dia condylienne dont le trait sépare l’épiphyse cartilagineuse de la métaphyse qui au fait une fracture articulaire pure. Ce sont des fractures très rares. On l’observerait surtout chez la femme âgée à la suite d’une chute sur un coude en flexion ou en extension. Le trait, oblique en bas et en arrière, ne détache que les surfaces articulaires et respecte les colonnes. Le déplacement : peu ou pas déplacé fréquemment. Quand il existe il se fait vers l’avant le plus souvent et en haut. </a:t>
            </a:r>
          </a:p>
        </p:txBody>
      </p:sp>
    </p:spTree>
    <p:extLst>
      <p:ext uri="{BB962C8B-B14F-4D97-AF65-F5344CB8AC3E}">
        <p14:creationId xmlns:p14="http://schemas.microsoft.com/office/powerpoint/2010/main" val="132026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algn="l"/>
            <a:r>
              <a:rPr lang="fr-FR" altLang="fr-FR" b="1" u="sng" dirty="0">
                <a:latin typeface="Times New Roman" panose="02020603050405020304" pitchFamily="18" charset="0"/>
                <a:cs typeface="Times New Roman" panose="02020603050405020304" pitchFamily="18" charset="0"/>
              </a:rPr>
              <a:t>FEIH: A-GENERALITES</a:t>
            </a:r>
          </a:p>
        </p:txBody>
      </p:sp>
      <p:sp>
        <p:nvSpPr>
          <p:cNvPr id="307203" name="Rectangle 3"/>
          <p:cNvSpPr>
            <a:spLocks noGrp="1" noChangeArrowheads="1"/>
          </p:cNvSpPr>
          <p:nvPr>
            <p:ph type="body" idx="1"/>
          </p:nvPr>
        </p:nvSpPr>
        <p:spPr/>
        <p:txBody>
          <a:bodyPr/>
          <a:lstStyle/>
          <a:p>
            <a:pPr>
              <a:lnSpc>
                <a:spcPct val="90000"/>
              </a:lnSpc>
            </a:pPr>
            <a:r>
              <a:rPr lang="fr-FR" altLang="fr-FR" b="1" u="sng" dirty="0">
                <a:latin typeface="Times New Roman" panose="02020603050405020304" pitchFamily="18" charset="0"/>
                <a:cs typeface="Times New Roman" panose="02020603050405020304" pitchFamily="18" charset="0"/>
              </a:rPr>
              <a:t>A1-Définition :</a:t>
            </a:r>
            <a:endParaRPr lang="fr-FR" altLang="fr-FR" dirty="0">
              <a:latin typeface="Times New Roman" panose="02020603050405020304" pitchFamily="18" charset="0"/>
              <a:cs typeface="Times New Roman" panose="02020603050405020304" pitchFamily="18" charset="0"/>
            </a:endParaRPr>
          </a:p>
          <a:p>
            <a:pPr>
              <a:lnSpc>
                <a:spcPct val="90000"/>
              </a:lnSpc>
            </a:pPr>
            <a:r>
              <a:rPr lang="fr-FR" altLang="fr-FR" dirty="0">
                <a:latin typeface="Times New Roman" panose="02020603050405020304" pitchFamily="18" charset="0"/>
                <a:cs typeface="Times New Roman" panose="02020603050405020304" pitchFamily="18" charset="0"/>
              </a:rPr>
              <a:t>On entend par fracture de l’extrémité inférieure de l’humérus (FEIH) les fracture qui </a:t>
            </a:r>
            <a:r>
              <a:rPr lang="fr-FR" altLang="fr-FR" dirty="0" err="1">
                <a:latin typeface="Times New Roman" panose="02020603050405020304" pitchFamily="18" charset="0"/>
                <a:cs typeface="Times New Roman" panose="02020603050405020304" pitchFamily="18" charset="0"/>
              </a:rPr>
              <a:t>siégent</a:t>
            </a:r>
            <a:r>
              <a:rPr lang="fr-FR" altLang="fr-FR" dirty="0">
                <a:latin typeface="Times New Roman" panose="02020603050405020304" pitchFamily="18" charset="0"/>
                <a:cs typeface="Times New Roman" panose="02020603050405020304" pitchFamily="18" charset="0"/>
              </a:rPr>
              <a:t> au-dessous de l’insertion distale du muscle brachial antérieur.</a:t>
            </a:r>
          </a:p>
          <a:p>
            <a:pPr>
              <a:lnSpc>
                <a:spcPct val="90000"/>
              </a:lnSpc>
            </a:pPr>
            <a:r>
              <a:rPr lang="fr-FR" altLang="fr-FR" dirty="0">
                <a:latin typeface="Times New Roman" panose="02020603050405020304" pitchFamily="18" charset="0"/>
                <a:cs typeface="Times New Roman" panose="02020603050405020304" pitchFamily="18" charset="0"/>
              </a:rPr>
              <a:t>On inclura dans cette étude certaines formes irradiées à la diaphyse qui posent à la fois les problèmes des fractures épiphysaires et des fractures diaphysaires </a:t>
            </a:r>
          </a:p>
        </p:txBody>
      </p:sp>
    </p:spTree>
    <p:extLst>
      <p:ext uri="{BB962C8B-B14F-4D97-AF65-F5344CB8AC3E}">
        <p14:creationId xmlns:p14="http://schemas.microsoft.com/office/powerpoint/2010/main" val="422420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4" name="Rectangle 4"/>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supra condylienne</a:t>
            </a:r>
          </a:p>
        </p:txBody>
      </p:sp>
      <p:pic>
        <p:nvPicPr>
          <p:cNvPr id="435207" name="Picture 7" descr="Image6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1" y="2133601"/>
            <a:ext cx="4841875" cy="2703513"/>
          </a:xfrm>
          <a:ln/>
        </p:spPr>
      </p:pic>
      <p:sp>
        <p:nvSpPr>
          <p:cNvPr id="435208" name="Rectangle 8"/>
          <p:cNvSpPr>
            <a:spLocks noChangeArrowheads="1"/>
          </p:cNvSpPr>
          <p:nvPr/>
        </p:nvSpPr>
        <p:spPr bwMode="auto">
          <a:xfrm>
            <a:off x="1936750" y="4953001"/>
            <a:ext cx="400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b="1">
                <a:solidFill>
                  <a:srgbClr val="FFFFFF"/>
                </a:solidFill>
                <a:effectLst>
                  <a:outerShdw blurRad="38100" dist="38100" dir="2700000" algn="tl">
                    <a:srgbClr val="000000"/>
                  </a:outerShdw>
                </a:effectLst>
                <a:latin typeface="Arial" panose="020B0604020202020204" pitchFamily="34" charset="0"/>
                <a:ea typeface="Arial Unicode MS" pitchFamily="34" charset="-128"/>
                <a:cs typeface="Arial" panose="020B0604020202020204" pitchFamily="34" charset="0"/>
              </a:rPr>
              <a:t>fracture dia condylienne de Kocher</a:t>
            </a:r>
          </a:p>
        </p:txBody>
      </p:sp>
      <p:sp>
        <p:nvSpPr>
          <p:cNvPr id="435209" name="Rectangle 9"/>
          <p:cNvSpPr>
            <a:spLocks noChangeArrowheads="1"/>
          </p:cNvSpPr>
          <p:nvPr/>
        </p:nvSpPr>
        <p:spPr bwMode="auto">
          <a:xfrm>
            <a:off x="5695950" y="5715001"/>
            <a:ext cx="497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b="1">
                <a:solidFill>
                  <a:srgbClr val="FFFFFF"/>
                </a:solidFill>
                <a:effectLst>
                  <a:outerShdw blurRad="38100" dist="38100" dir="2700000" algn="tl">
                    <a:srgbClr val="000000"/>
                  </a:outerShdw>
                </a:effectLst>
                <a:latin typeface="Arial" panose="020B0604020202020204" pitchFamily="34" charset="0"/>
                <a:ea typeface="Arial Unicode MS" pitchFamily="34" charset="-128"/>
                <a:cs typeface="Arial" panose="020B0604020202020204" pitchFamily="34" charset="0"/>
              </a:rPr>
              <a:t>fracture diaphyso métaphysaire de Lecestre</a:t>
            </a:r>
          </a:p>
        </p:txBody>
      </p:sp>
      <p:pic>
        <p:nvPicPr>
          <p:cNvPr id="435210" name="Picture 10" descr="Image5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07250" y="1524000"/>
            <a:ext cx="2165350" cy="4097338"/>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3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sz="quarter"/>
          </p:nvPr>
        </p:nvSpPr>
        <p:spPr/>
        <p:txBody>
          <a:bodyPr/>
          <a:lstStyle/>
          <a:p>
            <a:r>
              <a:rPr lang="fr-FR" altLang="fr-FR" sz="4000">
                <a:latin typeface="Times New Roman" panose="02020603050405020304" pitchFamily="18" charset="0"/>
                <a:cs typeface="Times New Roman" panose="02020603050405020304" pitchFamily="18" charset="0"/>
              </a:rPr>
              <a:t>Fracture supra condylienne</a:t>
            </a:r>
            <a:br>
              <a:rPr lang="fr-FR" altLang="fr-FR" sz="4000">
                <a:latin typeface="Times New Roman" panose="02020603050405020304" pitchFamily="18" charset="0"/>
                <a:cs typeface="Times New Roman" panose="02020603050405020304" pitchFamily="18" charset="0"/>
              </a:rPr>
            </a:br>
            <a:r>
              <a:rPr lang="fr-FR" altLang="fr-FR" sz="2800" b="1">
                <a:latin typeface="Times New Roman" panose="02020603050405020304" pitchFamily="18" charset="0"/>
                <a:cs typeface="Times New Roman" panose="02020603050405020304" pitchFamily="18" charset="0"/>
              </a:rPr>
              <a:t>Fracture diaphyso métaphysaire de Lecestre</a:t>
            </a:r>
          </a:p>
        </p:txBody>
      </p:sp>
      <p:pic>
        <p:nvPicPr>
          <p:cNvPr id="326660" name="Picture 4" descr="humérus 02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0001" y="1600201"/>
            <a:ext cx="2919413" cy="2189163"/>
          </a:xfrm>
          <a:ln/>
        </p:spPr>
      </p:pic>
      <p:pic>
        <p:nvPicPr>
          <p:cNvPr id="326661" name="Picture 5" descr="humérus 02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1001" y="1600201"/>
            <a:ext cx="2919413" cy="2189163"/>
          </a:xfrm>
          <a:ln/>
        </p:spPr>
      </p:pic>
      <p:sp>
        <p:nvSpPr>
          <p:cNvPr id="326659" name="Rectangle 3"/>
          <p:cNvSpPr>
            <a:spLocks noGrp="1" noChangeArrowheads="1"/>
          </p:cNvSpPr>
          <p:nvPr>
            <p:ph type="body" sz="half" idx="4294967295"/>
          </p:nvPr>
        </p:nvSpPr>
        <p:spPr>
          <a:xfrm>
            <a:off x="1524000" y="3941763"/>
            <a:ext cx="8229600" cy="2189162"/>
          </a:xfrm>
        </p:spPr>
        <p:txBody>
          <a:bodyPr/>
          <a:lstStyle/>
          <a:p>
            <a:endParaRPr lang="fr-FR" altLang="fr-FR" sz="2800" b="1">
              <a:latin typeface="Times New Roman" panose="02020603050405020304" pitchFamily="18" charset="0"/>
              <a:cs typeface="Times New Roman" panose="02020603050405020304" pitchFamily="18" charset="0"/>
            </a:endParaRPr>
          </a:p>
          <a:p>
            <a:endParaRPr lang="fr-FR" altLang="fr-FR" sz="2800" b="1">
              <a:latin typeface="Times New Roman" panose="02020603050405020304" pitchFamily="18" charset="0"/>
              <a:cs typeface="Times New Roman" panose="02020603050405020304" pitchFamily="18" charset="0"/>
            </a:endParaRPr>
          </a:p>
        </p:txBody>
      </p:sp>
      <p:pic>
        <p:nvPicPr>
          <p:cNvPr id="326664" name="Picture 8" descr="humérus 016"/>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540001" y="3941763"/>
            <a:ext cx="2919413" cy="2189162"/>
          </a:xfrm>
          <a:ln/>
        </p:spPr>
      </p:pic>
      <p:pic>
        <p:nvPicPr>
          <p:cNvPr id="326665" name="Picture 9" descr="humérus 015"/>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1001" y="3941763"/>
            <a:ext cx="2919413" cy="2189162"/>
          </a:xfrm>
          <a:ln/>
        </p:spPr>
      </p:pic>
    </p:spTree>
    <p:extLst>
      <p:ext uri="{BB962C8B-B14F-4D97-AF65-F5344CB8AC3E}">
        <p14:creationId xmlns:p14="http://schemas.microsoft.com/office/powerpoint/2010/main" val="419610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27683" name="Rectangle 3"/>
          <p:cNvSpPr>
            <a:spLocks noGrp="1" noChangeArrowheads="1"/>
          </p:cNvSpPr>
          <p:nvPr>
            <p:ph type="body" idx="1"/>
          </p:nvPr>
        </p:nvSpPr>
        <p:spPr/>
        <p:txBody>
          <a:bodyPr/>
          <a:lstStyle/>
          <a:p>
            <a:r>
              <a:rPr lang="fr-FR" altLang="fr-FR" sz="2800" b="1" u="sng">
                <a:latin typeface="Times New Roman" panose="02020603050405020304" pitchFamily="18" charset="0"/>
                <a:cs typeface="Times New Roman" panose="02020603050405020304" pitchFamily="18" charset="0"/>
              </a:rPr>
              <a:t>B11b-Les fractures sus et inter condyliennes       </a:t>
            </a:r>
            <a:endParaRPr lang="fr-FR" altLang="fr-FR" sz="2800" b="1">
              <a:latin typeface="Times New Roman" panose="02020603050405020304" pitchFamily="18" charset="0"/>
              <a:cs typeface="Times New Roman" panose="02020603050405020304" pitchFamily="18" charset="0"/>
            </a:endParaRPr>
          </a:p>
          <a:p>
            <a:r>
              <a:rPr lang="fr-FR" altLang="fr-FR" sz="2800" b="1">
                <a:latin typeface="Times New Roman" panose="02020603050405020304" pitchFamily="18" charset="0"/>
                <a:cs typeface="Times New Roman" panose="02020603050405020304" pitchFamily="18" charset="0"/>
              </a:rPr>
              <a:t>Fractures articulaires intéressant les deux colonnes associant deux traits élémentaires :</a:t>
            </a:r>
          </a:p>
          <a:p>
            <a:pPr>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**Trait  sus–condylien de siège variable.</a:t>
            </a:r>
          </a:p>
          <a:p>
            <a:pPr>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**Trait inter condylien aboutissant presque toujours à la partie moyenne de la joue externe de la trochlée.</a:t>
            </a:r>
            <a:endParaRPr lang="fr-FR" altLang="fr-FR" sz="2800" b="1" u="sng">
              <a:latin typeface="Times New Roman" panose="02020603050405020304" pitchFamily="18" charset="0"/>
              <a:cs typeface="Times New Roman" panose="02020603050405020304" pitchFamily="18" charset="0"/>
            </a:endParaRPr>
          </a:p>
          <a:p>
            <a:r>
              <a:rPr lang="fr-FR" altLang="fr-FR" sz="2800" b="1" u="sng">
                <a:latin typeface="Times New Roman" panose="02020603050405020304" pitchFamily="18" charset="0"/>
                <a:cs typeface="Times New Roman" panose="02020603050405020304" pitchFamily="18" charset="0"/>
              </a:rPr>
              <a:t>Fréquence</a:t>
            </a:r>
            <a:r>
              <a:rPr lang="fr-FR" altLang="fr-FR" sz="2800" b="1">
                <a:latin typeface="Times New Roman" panose="02020603050405020304" pitchFamily="18" charset="0"/>
                <a:cs typeface="Times New Roman" panose="02020603050405020304" pitchFamily="18" charset="0"/>
              </a:rPr>
              <a:t> : Ce sont les plus fréquentes des fractures de la palette.</a:t>
            </a:r>
            <a:endParaRPr lang="fr-FR" altLang="fr-FR" sz="28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787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28707" name="Rectangle 3"/>
          <p:cNvSpPr>
            <a:spLocks noGrp="1" noChangeArrowheads="1"/>
          </p:cNvSpPr>
          <p:nvPr>
            <p:ph type="body" idx="1"/>
          </p:nvPr>
        </p:nvSpPr>
        <p:spPr/>
        <p:txBody>
          <a:bodyPr/>
          <a:lstStyle/>
          <a:p>
            <a:r>
              <a:rPr lang="fr-FR" altLang="fr-FR" b="1" u="sng">
                <a:latin typeface="Times New Roman" panose="02020603050405020304" pitchFamily="18" charset="0"/>
                <a:cs typeface="Times New Roman" panose="02020603050405020304" pitchFamily="18" charset="0"/>
              </a:rPr>
              <a:t>B11b-Les fractures sus et inter condyliennes</a:t>
            </a:r>
            <a:r>
              <a:rPr lang="fr-FR" altLang="fr-FR" u="sng">
                <a:latin typeface="Times New Roman" panose="02020603050405020304" pitchFamily="18" charset="0"/>
                <a:cs typeface="Times New Roman" panose="02020603050405020304" pitchFamily="18" charset="0"/>
              </a:rPr>
              <a:t> </a:t>
            </a:r>
          </a:p>
          <a:p>
            <a:r>
              <a:rPr lang="fr-FR" altLang="fr-FR" b="1" u="sng">
                <a:latin typeface="Times New Roman" panose="02020603050405020304" pitchFamily="18" charset="0"/>
                <a:cs typeface="Times New Roman" panose="02020603050405020304" pitchFamily="18" charset="0"/>
              </a:rPr>
              <a:t>Mécanisme</a:t>
            </a:r>
            <a:r>
              <a:rPr lang="fr-FR" altLang="fr-FR" b="1">
                <a:latin typeface="Times New Roman" panose="02020603050405020304" pitchFamily="18" charset="0"/>
                <a:cs typeface="Times New Roman" panose="02020603050405020304" pitchFamily="18" charset="0"/>
              </a:rPr>
              <a:t>:  Le rôle de coin joué par l’apophyse coronoïde lors d’une chute sur la main, avant – bras en extension. Ce rôle est plutôt dévolu à l’olécrane lors d’un choc direct coude fléchi.</a:t>
            </a:r>
            <a:endParaRPr lang="fr-FR" altLang="fr-FR"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71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416771" name="Rectangle 3"/>
          <p:cNvSpPr>
            <a:spLocks noGrp="1" noChangeArrowheads="1"/>
          </p:cNvSpPr>
          <p:nvPr>
            <p:ph type="body" sz="half" idx="3"/>
          </p:nvPr>
        </p:nvSpPr>
        <p:spPr>
          <a:xfrm>
            <a:off x="1981200" y="3940175"/>
            <a:ext cx="8229600" cy="2190750"/>
          </a:xfrm>
        </p:spPr>
        <p:txBody>
          <a:bodyPr/>
          <a:lstStyle/>
          <a:p>
            <a:pPr>
              <a:lnSpc>
                <a:spcPct val="90000"/>
              </a:lnSpc>
            </a:pPr>
            <a:r>
              <a:rPr lang="fr-FR" altLang="fr-FR" sz="2800" b="1" u="sng">
                <a:latin typeface="Times New Roman" panose="02020603050405020304" pitchFamily="18" charset="0"/>
                <a:cs typeface="Times New Roman" panose="02020603050405020304" pitchFamily="18" charset="0"/>
              </a:rPr>
              <a:t>B11b-Les fractures sus et inter condyliennes</a:t>
            </a:r>
          </a:p>
          <a:p>
            <a:pPr>
              <a:lnSpc>
                <a:spcPct val="90000"/>
              </a:lnSpc>
            </a:pPr>
            <a:r>
              <a:rPr lang="fr-FR" altLang="fr-FR" sz="2800" u="sng">
                <a:latin typeface="Times New Roman" panose="02020603050405020304" pitchFamily="18" charset="0"/>
                <a:cs typeface="Times New Roman" panose="02020603050405020304" pitchFamily="18" charset="0"/>
              </a:rPr>
              <a:t> </a:t>
            </a:r>
            <a:r>
              <a:rPr lang="fr-FR" altLang="fr-FR" sz="2800" b="1" u="sng">
                <a:latin typeface="Times New Roman" panose="02020603050405020304" pitchFamily="18" charset="0"/>
                <a:cs typeface="Times New Roman" panose="02020603050405020304" pitchFamily="18" charset="0"/>
              </a:rPr>
              <a:t>Anatomie pathologique</a:t>
            </a:r>
            <a:r>
              <a:rPr lang="fr-FR" altLang="fr-FR" sz="2800" b="1">
                <a:latin typeface="Times New Roman" panose="02020603050405020304" pitchFamily="18" charset="0"/>
                <a:cs typeface="Times New Roman" panose="02020603050405020304" pitchFamily="18" charset="0"/>
              </a:rPr>
              <a:t> : les fractures en T.V.Y simple ou comminutive, selon la forme du trait sus condylien et le nombre de fragments</a:t>
            </a:r>
            <a:r>
              <a:rPr lang="fr-FR" altLang="fr-FR" sz="2800">
                <a:latin typeface="Times New Roman" panose="02020603050405020304" pitchFamily="18" charset="0"/>
                <a:cs typeface="Times New Roman" panose="02020603050405020304" pitchFamily="18" charset="0"/>
              </a:rPr>
              <a:t>.</a:t>
            </a:r>
          </a:p>
        </p:txBody>
      </p:sp>
      <p:pic>
        <p:nvPicPr>
          <p:cNvPr id="416772" name="Picture 4" descr="eiha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33601" y="1600200"/>
            <a:ext cx="3097213" cy="2171700"/>
          </a:xfrm>
        </p:spPr>
      </p:pic>
      <p:pic>
        <p:nvPicPr>
          <p:cNvPr id="416773" name="Picture 5" descr="eih (3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617664"/>
            <a:ext cx="5181600" cy="2174875"/>
          </a:xfrm>
        </p:spPr>
      </p:pic>
    </p:spTree>
    <p:extLst>
      <p:ext uri="{BB962C8B-B14F-4D97-AF65-F5344CB8AC3E}">
        <p14:creationId xmlns:p14="http://schemas.microsoft.com/office/powerpoint/2010/main" val="2678032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29731" name="Rectangle 3"/>
          <p:cNvSpPr>
            <a:spLocks noGrp="1" noChangeArrowheads="1"/>
          </p:cNvSpPr>
          <p:nvPr>
            <p:ph type="body" idx="1"/>
          </p:nvPr>
        </p:nvSpPr>
        <p:spPr/>
        <p:txBody>
          <a:bodyPr/>
          <a:lstStyle/>
          <a:p>
            <a:pPr>
              <a:lnSpc>
                <a:spcPct val="90000"/>
              </a:lnSpc>
            </a:pPr>
            <a:r>
              <a:rPr lang="fr-FR" altLang="fr-FR" sz="2800" b="1" u="sng">
                <a:latin typeface="Times New Roman" panose="02020603050405020304" pitchFamily="18" charset="0"/>
                <a:cs typeface="Times New Roman" panose="02020603050405020304" pitchFamily="18" charset="0"/>
              </a:rPr>
              <a:t>B11b-Les fractures sus et inter condyliennes</a:t>
            </a:r>
          </a:p>
          <a:p>
            <a:pPr>
              <a:lnSpc>
                <a:spcPct val="90000"/>
              </a:lnSpc>
            </a:pPr>
            <a:r>
              <a:rPr lang="fr-FR" altLang="fr-FR" sz="2800" b="1" u="sng">
                <a:latin typeface="Times New Roman" panose="02020603050405020304" pitchFamily="18" charset="0"/>
                <a:cs typeface="Times New Roman" panose="02020603050405020304" pitchFamily="18" charset="0"/>
              </a:rPr>
              <a:t> Classification de Riseboroug et Radin:</a:t>
            </a:r>
            <a:r>
              <a:rPr lang="fr-FR" altLang="fr-FR" sz="2800" b="1">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en 4 types :</a:t>
            </a:r>
          </a:p>
          <a:p>
            <a:pPr>
              <a:lnSpc>
                <a:spcPct val="90000"/>
              </a:lnSpc>
            </a:pPr>
            <a:r>
              <a:rPr lang="fr-FR" altLang="fr-FR" sz="2800" b="1">
                <a:latin typeface="Times New Roman" panose="02020603050405020304" pitchFamily="18" charset="0"/>
                <a:cs typeface="Times New Roman" panose="02020603050405020304" pitchFamily="18" charset="0"/>
              </a:rPr>
              <a:t>Type I : Fracture  sans déplacement </a:t>
            </a:r>
          </a:p>
          <a:p>
            <a:pPr>
              <a:lnSpc>
                <a:spcPct val="90000"/>
              </a:lnSpc>
            </a:pPr>
            <a:r>
              <a:rPr lang="fr-FR" altLang="fr-FR" sz="2800" b="1">
                <a:latin typeface="Times New Roman" panose="02020603050405020304" pitchFamily="18" charset="0"/>
                <a:cs typeface="Times New Roman" panose="02020603050405020304" pitchFamily="18" charset="0"/>
              </a:rPr>
              <a:t>Type II : Fracture séparation sans décalage.</a:t>
            </a:r>
          </a:p>
          <a:p>
            <a:pPr>
              <a:lnSpc>
                <a:spcPct val="90000"/>
              </a:lnSpc>
            </a:pPr>
            <a:r>
              <a:rPr lang="fr-FR" altLang="fr-FR" sz="2800" b="1">
                <a:latin typeface="Times New Roman" panose="02020603050405020304" pitchFamily="18" charset="0"/>
                <a:cs typeface="Times New Roman" panose="02020603050405020304" pitchFamily="18" charset="0"/>
              </a:rPr>
              <a:t>Type III : Séparation avec rotation des fragments dans le plan frontal.</a:t>
            </a:r>
          </a:p>
          <a:p>
            <a:pPr>
              <a:lnSpc>
                <a:spcPct val="90000"/>
              </a:lnSpc>
            </a:pPr>
            <a:r>
              <a:rPr lang="fr-FR" altLang="fr-FR" sz="2800" b="1">
                <a:latin typeface="Times New Roman" panose="02020603050405020304" pitchFamily="18" charset="0"/>
                <a:cs typeface="Times New Roman" panose="02020603050405020304" pitchFamily="18" charset="0"/>
              </a:rPr>
              <a:t>Type IV : Regroupant les comminutions  sévères. Et notamment les grands fracas. (coude de portière, ... etc.).</a:t>
            </a:r>
          </a:p>
        </p:txBody>
      </p:sp>
    </p:spTree>
    <p:extLst>
      <p:ext uri="{BB962C8B-B14F-4D97-AF65-F5344CB8AC3E}">
        <p14:creationId xmlns:p14="http://schemas.microsoft.com/office/powerpoint/2010/main" val="4176760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fr-FR" altLang="fr-FR" sz="4000">
                <a:latin typeface="Times New Roman" panose="02020603050405020304" pitchFamily="18" charset="0"/>
                <a:cs typeface="Times New Roman" panose="02020603050405020304" pitchFamily="18" charset="0"/>
              </a:rPr>
              <a:t>Fracture sus et inter condylienne</a:t>
            </a:r>
          </a:p>
        </p:txBody>
      </p:sp>
      <p:pic>
        <p:nvPicPr>
          <p:cNvPr id="330755" name="Picture 3" descr="Image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237039" y="1795463"/>
            <a:ext cx="3717925" cy="4140200"/>
          </a:xfrm>
          <a:ln/>
        </p:spPr>
      </p:pic>
    </p:spTree>
    <p:extLst>
      <p:ext uri="{BB962C8B-B14F-4D97-AF65-F5344CB8AC3E}">
        <p14:creationId xmlns:p14="http://schemas.microsoft.com/office/powerpoint/2010/main" val="3279846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sp>
        <p:nvSpPr>
          <p:cNvPr id="331779"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B11b-Les fractures </a:t>
            </a:r>
            <a:r>
              <a:rPr lang="fr-FR" altLang="fr-FR" sz="2400" b="1">
                <a:latin typeface="Times New Roman" panose="02020603050405020304" pitchFamily="18" charset="0"/>
                <a:cs typeface="Times New Roman" panose="02020603050405020304" pitchFamily="18" charset="0"/>
              </a:rPr>
              <a:t> </a:t>
            </a:r>
            <a:r>
              <a:rPr lang="fr-FR" altLang="fr-FR" sz="2400" b="1" u="sng">
                <a:latin typeface="Times New Roman" panose="02020603050405020304" pitchFamily="18" charset="0"/>
                <a:cs typeface="Times New Roman" panose="02020603050405020304" pitchFamily="18" charset="0"/>
              </a:rPr>
              <a:t>sus et inter condyliennes </a:t>
            </a:r>
          </a:p>
          <a:p>
            <a:pPr>
              <a:lnSpc>
                <a:spcPct val="80000"/>
              </a:lnSpc>
            </a:pPr>
            <a:r>
              <a:rPr lang="fr-FR" altLang="fr-FR" sz="2400" b="1" u="sng">
                <a:latin typeface="Times New Roman" panose="02020603050405020304" pitchFamily="18" charset="0"/>
                <a:cs typeface="Times New Roman" panose="02020603050405020304" pitchFamily="18" charset="0"/>
              </a:rPr>
              <a:t>Lecestre  a individualisé deux types de fractures: </a:t>
            </a:r>
            <a:endParaRPr lang="fr-FR" altLang="fr-FR" sz="2400" b="1">
              <a:latin typeface="Times New Roman" panose="02020603050405020304" pitchFamily="18" charset="0"/>
              <a:cs typeface="Times New Roman" panose="02020603050405020304" pitchFamily="18" charset="0"/>
            </a:endParaRPr>
          </a:p>
          <a:p>
            <a:pPr>
              <a:lnSpc>
                <a:spcPct val="80000"/>
              </a:lnSpc>
            </a:pPr>
            <a:r>
              <a:rPr lang="fr-FR" altLang="fr-FR" sz="2400" b="1">
                <a:latin typeface="Times New Roman" panose="02020603050405020304" pitchFamily="18" charset="0"/>
                <a:cs typeface="Times New Roman" panose="02020603050405020304" pitchFamily="18" charset="0"/>
              </a:rPr>
              <a:t>Les  fractures   diaphyso métaphyso   épiphysaires : le trait « sus – condylien » siège très haut en  pleine diaphyse.</a:t>
            </a:r>
          </a:p>
          <a:p>
            <a:pPr>
              <a:lnSpc>
                <a:spcPct val="80000"/>
              </a:lnSpc>
            </a:pPr>
            <a:r>
              <a:rPr lang="fr-FR" altLang="fr-FR" sz="2400" b="1">
                <a:latin typeface="Times New Roman" panose="02020603050405020304" pitchFamily="18" charset="0"/>
                <a:cs typeface="Times New Roman" panose="02020603050405020304" pitchFamily="18" charset="0"/>
              </a:rPr>
              <a:t>Les fractures diacolumnaires  comportent :</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Un trait à peu près horizontal sur une des deux colonnes. </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Un trait presque frontal isolant les surfaces articulaires comme dans la dia condylienne.</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Un Trait sagittal séparant en deux morceaux le fragment la trochlée.</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Il s’agit d’une fracture dia condylienne de Kocher associe à une fracture sagittale externe</a:t>
            </a:r>
          </a:p>
        </p:txBody>
      </p:sp>
    </p:spTree>
    <p:extLst>
      <p:ext uri="{BB962C8B-B14F-4D97-AF65-F5344CB8AC3E}">
        <p14:creationId xmlns:p14="http://schemas.microsoft.com/office/powerpoint/2010/main" val="139017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B11-Les fractures totales</a:t>
            </a:r>
          </a:p>
        </p:txBody>
      </p:sp>
      <p:pic>
        <p:nvPicPr>
          <p:cNvPr id="417796"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16664" y="1905001"/>
            <a:ext cx="2613025" cy="3724275"/>
          </a:xfrm>
          <a:ln/>
        </p:spPr>
      </p:pic>
      <p:sp>
        <p:nvSpPr>
          <p:cNvPr id="417797" name="Rectangle 5"/>
          <p:cNvSpPr>
            <a:spLocks noGrp="1" noChangeArrowheads="1"/>
          </p:cNvSpPr>
          <p:nvPr>
            <p:ph type="body" sz="half" idx="3"/>
          </p:nvPr>
        </p:nvSpPr>
        <p:spPr>
          <a:xfrm>
            <a:off x="2057400" y="5257801"/>
            <a:ext cx="8229600" cy="1330325"/>
          </a:xfrm>
        </p:spPr>
        <p:txBody>
          <a:bodyPr/>
          <a:lstStyle/>
          <a:p>
            <a:pPr>
              <a:lnSpc>
                <a:spcPct val="80000"/>
              </a:lnSpc>
              <a:buFont typeface="Wingdings" panose="05000000000000000000" pitchFamily="2" charset="2"/>
              <a:buNone/>
            </a:pPr>
            <a:endParaRPr lang="fr-FR" altLang="fr-FR" sz="800" b="1">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fr-FR" altLang="fr-FR" sz="800" b="1">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fr-FR" altLang="fr-FR" sz="800" b="1">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fr-FR" altLang="fr-FR" b="1">
                <a:latin typeface="Times New Roman" panose="02020603050405020304" pitchFamily="18" charset="0"/>
                <a:cs typeface="Times New Roman" panose="02020603050405020304" pitchFamily="18" charset="0"/>
              </a:rPr>
              <a:t>***</a:t>
            </a:r>
            <a:r>
              <a:rPr lang="fr-FR" altLang="fr-FR" sz="2400" b="1">
                <a:latin typeface="Times New Roman" panose="02020603050405020304" pitchFamily="18" charset="0"/>
                <a:cs typeface="Times New Roman" panose="02020603050405020304" pitchFamily="18" charset="0"/>
              </a:rPr>
              <a:t>fracture                                 *** fracture</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diacolumnaire                      diaphyso - épiphysaire    </a:t>
            </a:r>
          </a:p>
        </p:txBody>
      </p:sp>
      <p:pic>
        <p:nvPicPr>
          <p:cNvPr id="417799" name="Picture 7" descr="Imag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14600" y="3657600"/>
            <a:ext cx="2198688" cy="1931988"/>
          </a:xfrm>
          <a:extLst>
            <a:ext uri="{909E8E84-426E-40DD-AFC4-6F175D3DCCD1}">
              <a14:hiddenFill xmlns:a14="http://schemas.microsoft.com/office/drawing/2010/main">
                <a:solidFill>
                  <a:srgbClr val="FFFFFF"/>
                </a:solidFill>
              </a14:hiddenFill>
            </a:ext>
          </a:extLst>
        </p:spPr>
      </p:pic>
      <p:pic>
        <p:nvPicPr>
          <p:cNvPr id="417800" name="Picture 8" descr="DSC063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981200"/>
            <a:ext cx="2152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172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992313" y="260350"/>
            <a:ext cx="8229600" cy="1143000"/>
          </a:xfrm>
        </p:spPr>
        <p:txBody>
          <a:bodyPr/>
          <a:lstStyle/>
          <a:p>
            <a:pPr algn="l"/>
            <a:r>
              <a:rPr lang="fr-FR" altLang="fr-FR" sz="4000" b="1" u="sng">
                <a:latin typeface="Times New Roman" panose="02020603050405020304" pitchFamily="18" charset="0"/>
                <a:cs typeface="Times New Roman" panose="02020603050405020304" pitchFamily="18" charset="0"/>
              </a:rPr>
              <a:t>B-CLASSIFICATION</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B1-Classification chez l’Adulte :</a:t>
            </a:r>
          </a:p>
        </p:txBody>
      </p:sp>
      <p:sp>
        <p:nvSpPr>
          <p:cNvPr id="332803" name="Rectangle 3"/>
          <p:cNvSpPr>
            <a:spLocks noGrp="1" noChangeArrowheads="1"/>
          </p:cNvSpPr>
          <p:nvPr>
            <p:ph type="body" idx="1"/>
          </p:nvPr>
        </p:nvSpPr>
        <p:spPr/>
        <p:txBody>
          <a:bodyPr/>
          <a:lstStyle/>
          <a:p>
            <a:pPr>
              <a:lnSpc>
                <a:spcPct val="90000"/>
              </a:lnSpc>
            </a:pPr>
            <a:r>
              <a:rPr lang="fr-FR" altLang="fr-FR" b="1" u="sng">
                <a:latin typeface="Times New Roman" panose="02020603050405020304" pitchFamily="18" charset="0"/>
                <a:cs typeface="Times New Roman" panose="02020603050405020304" pitchFamily="18" charset="0"/>
              </a:rPr>
              <a:t>B12- Fractures parcellaires :</a:t>
            </a:r>
          </a:p>
          <a:p>
            <a:pPr>
              <a:lnSpc>
                <a:spcPct val="90000"/>
              </a:lnSpc>
              <a:buFont typeface="Wingdings" panose="05000000000000000000" pitchFamily="2" charset="2"/>
              <a:buNone/>
            </a:pPr>
            <a:r>
              <a:rPr lang="fr-FR" altLang="fr-FR" b="1">
                <a:latin typeface="Times New Roman" panose="02020603050405020304" pitchFamily="18" charset="0"/>
                <a:cs typeface="Times New Roman" panose="02020603050405020304" pitchFamily="18" charset="0"/>
              </a:rPr>
              <a:t>  Une partie de l’épiphyse reste en continuité avec  la diaphyse </a:t>
            </a:r>
            <a:endParaRPr lang="fr-FR" altLang="fr-FR" b="1" u="sng">
              <a:latin typeface="Times New Roman" panose="02020603050405020304" pitchFamily="18" charset="0"/>
              <a:cs typeface="Times New Roman" panose="02020603050405020304" pitchFamily="18" charset="0"/>
            </a:endParaRPr>
          </a:p>
          <a:p>
            <a:pPr>
              <a:lnSpc>
                <a:spcPct val="90000"/>
              </a:lnSpc>
            </a:pPr>
            <a:r>
              <a:rPr lang="fr-FR" altLang="fr-FR" b="1" u="sng">
                <a:latin typeface="Times New Roman" panose="02020603050405020304" pitchFamily="18" charset="0"/>
                <a:cs typeface="Times New Roman" panose="02020603050405020304" pitchFamily="18" charset="0"/>
              </a:rPr>
              <a:t>B12a- Les fractures sagittales ou des condyles</a:t>
            </a:r>
            <a:r>
              <a:rPr lang="fr-FR" altLang="fr-FR" b="1">
                <a:latin typeface="Times New Roman" panose="02020603050405020304" pitchFamily="18" charset="0"/>
                <a:cs typeface="Times New Roman" panose="02020603050405020304" pitchFamily="18" charset="0"/>
              </a:rPr>
              <a:t> :   Deux  types</a:t>
            </a:r>
          </a:p>
          <a:p>
            <a:pPr>
              <a:lnSpc>
                <a:spcPct val="90000"/>
              </a:lnSpc>
            </a:pPr>
            <a:r>
              <a:rPr lang="fr-FR" altLang="fr-FR" b="1" u="sng">
                <a:latin typeface="Times New Roman" panose="02020603050405020304" pitchFamily="18" charset="0"/>
                <a:cs typeface="Times New Roman" panose="02020603050405020304" pitchFamily="18" charset="0"/>
              </a:rPr>
              <a:t>B12b- Les fractures purement articulaires</a:t>
            </a:r>
            <a:r>
              <a:rPr lang="fr-FR" altLang="fr-FR" b="1">
                <a:latin typeface="Times New Roman" panose="02020603050405020304" pitchFamily="18" charset="0"/>
                <a:cs typeface="Times New Roman" panose="02020603050405020304" pitchFamily="18" charset="0"/>
              </a:rPr>
              <a:t> :   Trois types </a:t>
            </a:r>
          </a:p>
          <a:p>
            <a:pPr>
              <a:lnSpc>
                <a:spcPct val="90000"/>
              </a:lnSpc>
            </a:pPr>
            <a:r>
              <a:rPr lang="fr-FR" altLang="fr-FR" b="1" u="sng">
                <a:latin typeface="Times New Roman" panose="02020603050405020304" pitchFamily="18" charset="0"/>
                <a:cs typeface="Times New Roman" panose="02020603050405020304" pitchFamily="18" charset="0"/>
              </a:rPr>
              <a:t>B12c- Fractures parcellaires extra – articulaires</a:t>
            </a:r>
            <a:r>
              <a:rPr lang="fr-FR" altLang="fr-FR" b="1">
                <a:latin typeface="Times New Roman" panose="02020603050405020304" pitchFamily="18" charset="0"/>
                <a:cs typeface="Times New Roman" panose="02020603050405020304" pitchFamily="18" charset="0"/>
              </a:rPr>
              <a:t> :   Deux types </a:t>
            </a:r>
          </a:p>
        </p:txBody>
      </p:sp>
    </p:spTree>
    <p:extLst>
      <p:ext uri="{BB962C8B-B14F-4D97-AF65-F5344CB8AC3E}">
        <p14:creationId xmlns:p14="http://schemas.microsoft.com/office/powerpoint/2010/main" val="2335678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Définition</a:t>
            </a:r>
          </a:p>
        </p:txBody>
      </p:sp>
      <p:pic>
        <p:nvPicPr>
          <p:cNvPr id="308227" name="Picture 3" descr="Sans titre2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868614" y="1600200"/>
            <a:ext cx="2212975" cy="4637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28" name="Picture 4" descr="Sans titre2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7938" y="1557339"/>
            <a:ext cx="4572000" cy="4675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5103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B12- Fractures parcellaires</a:t>
            </a:r>
          </a:p>
        </p:txBody>
      </p:sp>
      <p:sp>
        <p:nvSpPr>
          <p:cNvPr id="333827" name="Rectangle 3"/>
          <p:cNvSpPr>
            <a:spLocks noGrp="1" noChangeArrowheads="1"/>
          </p:cNvSpPr>
          <p:nvPr>
            <p:ph type="body" sz="half" idx="3"/>
          </p:nvPr>
        </p:nvSpPr>
        <p:spPr/>
        <p:txBody>
          <a:bodyPr/>
          <a:lstStyle/>
          <a:p>
            <a:r>
              <a:rPr lang="fr-FR" altLang="fr-FR" sz="2800" b="1" u="sng">
                <a:latin typeface="Times New Roman" panose="02020603050405020304" pitchFamily="18" charset="0"/>
                <a:cs typeface="Times New Roman" panose="02020603050405020304" pitchFamily="18" charset="0"/>
              </a:rPr>
              <a:t>B12a- Les fractures sagittales </a:t>
            </a:r>
          </a:p>
          <a:p>
            <a:pPr>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ou des condyles :  Deux types</a:t>
            </a:r>
            <a:endParaRPr lang="fr-FR" altLang="fr-FR" sz="280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fr-FR" altLang="fr-FR" sz="2800">
                <a:latin typeface="Times New Roman" panose="02020603050405020304" pitchFamily="18" charset="0"/>
                <a:cs typeface="Times New Roman" panose="02020603050405020304" pitchFamily="18" charset="0"/>
              </a:rPr>
              <a:t>Il s’agit de fractures articulaires simples </a:t>
            </a:r>
          </a:p>
          <a:p>
            <a:pPr>
              <a:buFont typeface="Wingdings" panose="05000000000000000000" pitchFamily="2" charset="2"/>
              <a:buNone/>
            </a:pPr>
            <a:r>
              <a:rPr lang="fr-FR" altLang="fr-FR" sz="2800">
                <a:latin typeface="Times New Roman" panose="02020603050405020304" pitchFamily="18" charset="0"/>
                <a:cs typeface="Times New Roman" panose="02020603050405020304" pitchFamily="18" charset="0"/>
              </a:rPr>
              <a:t>dont le trait unique détache une colonne </a:t>
            </a:r>
          </a:p>
          <a:p>
            <a:pPr>
              <a:buFont typeface="Wingdings" panose="05000000000000000000" pitchFamily="2" charset="2"/>
              <a:buNone/>
            </a:pPr>
            <a:r>
              <a:rPr lang="fr-FR" altLang="fr-FR" sz="2800">
                <a:latin typeface="Times New Roman" panose="02020603050405020304" pitchFamily="18" charset="0"/>
                <a:cs typeface="Times New Roman" panose="02020603050405020304" pitchFamily="18" charset="0"/>
              </a:rPr>
              <a:t>et aboutit au niveau de la trochlée.</a:t>
            </a:r>
          </a:p>
        </p:txBody>
      </p:sp>
      <p:pic>
        <p:nvPicPr>
          <p:cNvPr id="333830" name="Picture 6" descr="eiha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00314" y="1609726"/>
            <a:ext cx="2998787" cy="2170113"/>
          </a:xfrm>
          <a:ln/>
        </p:spPr>
      </p:pic>
      <p:pic>
        <p:nvPicPr>
          <p:cNvPr id="333831" name="Picture 7" descr="eiha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691314" y="1609726"/>
            <a:ext cx="2998787" cy="2170113"/>
          </a:xfrm>
          <a:ln/>
        </p:spPr>
      </p:pic>
    </p:spTree>
    <p:extLst>
      <p:ext uri="{BB962C8B-B14F-4D97-AF65-F5344CB8AC3E}">
        <p14:creationId xmlns:p14="http://schemas.microsoft.com/office/powerpoint/2010/main" val="2650942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B12- Fractures parcellaires</a:t>
            </a:r>
          </a:p>
        </p:txBody>
      </p:sp>
      <p:sp>
        <p:nvSpPr>
          <p:cNvPr id="334851" name="Rectangle 3"/>
          <p:cNvSpPr>
            <a:spLocks noGrp="1" noChangeArrowheads="1"/>
          </p:cNvSpPr>
          <p:nvPr>
            <p:ph type="body" idx="1"/>
          </p:nvPr>
        </p:nvSpPr>
        <p:spPr/>
        <p:txBody>
          <a:bodyPr/>
          <a:lstStyle/>
          <a:p>
            <a:pPr>
              <a:lnSpc>
                <a:spcPct val="90000"/>
              </a:lnSpc>
            </a:pPr>
            <a:r>
              <a:rPr lang="fr-FR" altLang="fr-FR" sz="2800" b="1">
                <a:latin typeface="Times New Roman" panose="02020603050405020304" pitchFamily="18" charset="0"/>
                <a:cs typeface="Times New Roman" panose="02020603050405020304" pitchFamily="18" charset="0"/>
              </a:rPr>
              <a:t>Fracture sagittale externe (ou de condyle externe) </a:t>
            </a:r>
          </a:p>
          <a:p>
            <a:pPr>
              <a:lnSpc>
                <a:spcPct val="90000"/>
              </a:lnSpc>
            </a:pPr>
            <a:r>
              <a:rPr lang="fr-FR" altLang="fr-FR" sz="2800" b="1">
                <a:latin typeface="Times New Roman" panose="02020603050405020304" pitchFamily="18" charset="0"/>
                <a:cs typeface="Times New Roman" panose="02020603050405020304" pitchFamily="18" charset="0"/>
              </a:rPr>
              <a:t>Peu </a:t>
            </a:r>
            <a:r>
              <a:rPr lang="fr-FR" altLang="fr-FR" sz="2800" b="1" u="sng">
                <a:latin typeface="Times New Roman" panose="02020603050405020304" pitchFamily="18" charset="0"/>
                <a:cs typeface="Times New Roman" panose="02020603050405020304" pitchFamily="18" charset="0"/>
              </a:rPr>
              <a:t>fréquente</a:t>
            </a:r>
            <a:r>
              <a:rPr lang="fr-FR" altLang="fr-FR" sz="2800" b="1">
                <a:latin typeface="Times New Roman" panose="02020603050405020304" pitchFamily="18" charset="0"/>
                <a:cs typeface="Times New Roman" panose="02020603050405020304" pitchFamily="18" charset="0"/>
              </a:rPr>
              <a:t>. </a:t>
            </a:r>
          </a:p>
          <a:p>
            <a:pPr>
              <a:lnSpc>
                <a:spcPct val="90000"/>
              </a:lnSpc>
            </a:pPr>
            <a:r>
              <a:rPr lang="fr-FR" altLang="fr-FR" sz="2800" b="1">
                <a:latin typeface="Times New Roman" panose="02020603050405020304" pitchFamily="18" charset="0"/>
                <a:cs typeface="Times New Roman" panose="02020603050405020304" pitchFamily="18" charset="0"/>
              </a:rPr>
              <a:t>Le </a:t>
            </a:r>
            <a:r>
              <a:rPr lang="fr-FR" altLang="fr-FR" sz="2800" b="1" u="sng">
                <a:latin typeface="Times New Roman" panose="02020603050405020304" pitchFamily="18" charset="0"/>
                <a:cs typeface="Times New Roman" panose="02020603050405020304" pitchFamily="18" charset="0"/>
              </a:rPr>
              <a:t>mécanisme</a:t>
            </a:r>
            <a:r>
              <a:rPr lang="fr-FR" altLang="fr-FR" sz="2800" b="1">
                <a:latin typeface="Times New Roman" panose="02020603050405020304" pitchFamily="18" charset="0"/>
                <a:cs typeface="Times New Roman" panose="02020603050405020304" pitchFamily="18" charset="0"/>
              </a:rPr>
              <a:t> peut être une chute sur le coude fléchi ou une chute sur la paume.</a:t>
            </a:r>
          </a:p>
          <a:p>
            <a:pPr>
              <a:lnSpc>
                <a:spcPct val="90000"/>
              </a:lnSpc>
            </a:pPr>
            <a:r>
              <a:rPr lang="fr-FR" altLang="fr-FR" sz="2800" b="1">
                <a:latin typeface="Times New Roman" panose="02020603050405020304" pitchFamily="18" charset="0"/>
                <a:cs typeface="Times New Roman" panose="02020603050405020304" pitchFamily="18" charset="0"/>
              </a:rPr>
              <a:t>le </a:t>
            </a:r>
            <a:r>
              <a:rPr lang="fr-FR" altLang="fr-FR" sz="2800" b="1" u="sng">
                <a:latin typeface="Times New Roman" panose="02020603050405020304" pitchFamily="18" charset="0"/>
                <a:cs typeface="Times New Roman" panose="02020603050405020304" pitchFamily="18" charset="0"/>
              </a:rPr>
              <a:t>trai</a:t>
            </a:r>
            <a:r>
              <a:rPr lang="fr-FR" altLang="fr-FR" sz="2800" b="1">
                <a:latin typeface="Times New Roman" panose="02020603050405020304" pitchFamily="18" charset="0"/>
                <a:cs typeface="Times New Roman" panose="02020603050405020304" pitchFamily="18" charset="0"/>
              </a:rPr>
              <a:t>t est oblique en bas et en dedans détachant un fragment comprenant épicondyle, joue externe de la trochlée, et zone métaphysaire sus-jacente.</a:t>
            </a:r>
          </a:p>
          <a:p>
            <a:pPr>
              <a:lnSpc>
                <a:spcPct val="90000"/>
              </a:lnSpc>
            </a:pPr>
            <a:r>
              <a:rPr lang="fr-FR" altLang="fr-FR" sz="2800" b="1">
                <a:latin typeface="Times New Roman" panose="02020603050405020304" pitchFamily="18" charset="0"/>
                <a:cs typeface="Times New Roman" panose="02020603050405020304" pitchFamily="18" charset="0"/>
              </a:rPr>
              <a:t>Le </a:t>
            </a:r>
            <a:r>
              <a:rPr lang="fr-FR" altLang="fr-FR" sz="2800" b="1" u="sng">
                <a:latin typeface="Times New Roman" panose="02020603050405020304" pitchFamily="18" charset="0"/>
                <a:cs typeface="Times New Roman" panose="02020603050405020304" pitchFamily="18" charset="0"/>
              </a:rPr>
              <a:t>déplacement </a:t>
            </a:r>
            <a:r>
              <a:rPr lang="fr-FR" altLang="fr-FR" sz="2800" b="1">
                <a:latin typeface="Times New Roman" panose="02020603050405020304" pitchFamily="18" charset="0"/>
                <a:cs typeface="Times New Roman" panose="02020603050405020304" pitchFamily="18" charset="0"/>
              </a:rPr>
              <a:t>peut être nul ou s’effectuer sous forme d’une translation essentiellement externe. Peuvent s’y associer une translation postérieure voire, une bascule du fragment.</a:t>
            </a:r>
          </a:p>
        </p:txBody>
      </p:sp>
    </p:spTree>
    <p:extLst>
      <p:ext uri="{BB962C8B-B14F-4D97-AF65-F5344CB8AC3E}">
        <p14:creationId xmlns:p14="http://schemas.microsoft.com/office/powerpoint/2010/main" val="93373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sagittale interne</a:t>
            </a:r>
          </a:p>
        </p:txBody>
      </p:sp>
      <p:pic>
        <p:nvPicPr>
          <p:cNvPr id="3358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1844676"/>
            <a:ext cx="6372225" cy="4721225"/>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4302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B12- Fractures parcellaires</a:t>
            </a:r>
          </a:p>
        </p:txBody>
      </p:sp>
      <p:sp>
        <p:nvSpPr>
          <p:cNvPr id="336899" name="Rectangle 3"/>
          <p:cNvSpPr>
            <a:spLocks noGrp="1" noChangeArrowheads="1"/>
          </p:cNvSpPr>
          <p:nvPr>
            <p:ph type="body" idx="1"/>
          </p:nvPr>
        </p:nvSpPr>
        <p:spPr/>
        <p:txBody>
          <a:bodyPr/>
          <a:lstStyle/>
          <a:p>
            <a:r>
              <a:rPr lang="fr-FR" altLang="fr-FR">
                <a:latin typeface="Times New Roman" panose="02020603050405020304" pitchFamily="18" charset="0"/>
                <a:cs typeface="Times New Roman" panose="02020603050405020304" pitchFamily="18" charset="0"/>
              </a:rPr>
              <a:t>Fracture sagittale interne (ou du condyle interne) : </a:t>
            </a:r>
          </a:p>
          <a:p>
            <a:r>
              <a:rPr lang="fr-FR" altLang="fr-FR">
                <a:latin typeface="Times New Roman" panose="02020603050405020304" pitchFamily="18" charset="0"/>
                <a:cs typeface="Times New Roman" panose="02020603050405020304" pitchFamily="18" charset="0"/>
              </a:rPr>
              <a:t>Elle est </a:t>
            </a:r>
            <a:r>
              <a:rPr lang="fr-FR" altLang="fr-FR" u="sng">
                <a:latin typeface="Times New Roman" panose="02020603050405020304" pitchFamily="18" charset="0"/>
                <a:cs typeface="Times New Roman" panose="02020603050405020304" pitchFamily="18" charset="0"/>
              </a:rPr>
              <a:t>plus rare</a:t>
            </a:r>
            <a:r>
              <a:rPr lang="fr-FR" altLang="fr-FR">
                <a:latin typeface="Times New Roman" panose="02020603050405020304" pitchFamily="18" charset="0"/>
                <a:cs typeface="Times New Roman" panose="02020603050405020304" pitchFamily="18" charset="0"/>
              </a:rPr>
              <a:t> que la précédente. </a:t>
            </a:r>
          </a:p>
          <a:p>
            <a:r>
              <a:rPr lang="fr-FR" altLang="fr-FR">
                <a:latin typeface="Times New Roman" panose="02020603050405020304" pitchFamily="18" charset="0"/>
                <a:cs typeface="Times New Roman" panose="02020603050405020304" pitchFamily="18" charset="0"/>
              </a:rPr>
              <a:t>Le </a:t>
            </a:r>
            <a:r>
              <a:rPr lang="fr-FR" altLang="fr-FR" u="sng">
                <a:latin typeface="Times New Roman" panose="02020603050405020304" pitchFamily="18" charset="0"/>
                <a:cs typeface="Times New Roman" panose="02020603050405020304" pitchFamily="18" charset="0"/>
              </a:rPr>
              <a:t>mécanisme</a:t>
            </a:r>
            <a:r>
              <a:rPr lang="fr-FR" altLang="fr-FR">
                <a:latin typeface="Times New Roman" panose="02020603050405020304" pitchFamily="18" charset="0"/>
                <a:cs typeface="Times New Roman" panose="02020603050405020304" pitchFamily="18" charset="0"/>
              </a:rPr>
              <a:t> est voisin du précédent </a:t>
            </a:r>
          </a:p>
          <a:p>
            <a:r>
              <a:rPr lang="fr-FR" altLang="fr-FR">
                <a:latin typeface="Times New Roman" panose="02020603050405020304" pitchFamily="18" charset="0"/>
                <a:cs typeface="Times New Roman" panose="02020603050405020304" pitchFamily="18" charset="0"/>
              </a:rPr>
              <a:t>quand aux </a:t>
            </a:r>
            <a:r>
              <a:rPr lang="fr-FR" altLang="fr-FR" u="sng">
                <a:latin typeface="Times New Roman" panose="02020603050405020304" pitchFamily="18" charset="0"/>
                <a:cs typeface="Times New Roman" panose="02020603050405020304" pitchFamily="18" charset="0"/>
              </a:rPr>
              <a:t>lésions anatomiques</a:t>
            </a:r>
            <a:r>
              <a:rPr lang="fr-FR" altLang="fr-FR">
                <a:latin typeface="Times New Roman" panose="02020603050405020304" pitchFamily="18" charset="0"/>
                <a:cs typeface="Times New Roman" panose="02020603050405020304" pitchFamily="18" charset="0"/>
              </a:rPr>
              <a:t>, elles sont schématiquement symétriques</a:t>
            </a:r>
          </a:p>
        </p:txBody>
      </p:sp>
    </p:spTree>
    <p:extLst>
      <p:ext uri="{BB962C8B-B14F-4D97-AF65-F5344CB8AC3E}">
        <p14:creationId xmlns:p14="http://schemas.microsoft.com/office/powerpoint/2010/main" val="3596465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B12- Fractures parcellaires</a:t>
            </a:r>
          </a:p>
        </p:txBody>
      </p:sp>
      <p:sp>
        <p:nvSpPr>
          <p:cNvPr id="337923"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B12b- Les fractures purement articulaires :</a:t>
            </a:r>
            <a:r>
              <a:rPr lang="fr-FR" altLang="fr-FR" sz="2400" b="1">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Trois types</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Les fractures du capitéllum</a:t>
            </a:r>
            <a:r>
              <a:rPr lang="fr-FR" altLang="fr-FR" sz="2400" b="1">
                <a:latin typeface="Times New Roman" panose="02020603050405020304" pitchFamily="18" charset="0"/>
                <a:cs typeface="Times New Roman" panose="02020603050405020304" pitchFamily="18" charset="0"/>
              </a:rPr>
              <a:t> (Hahn Steinthal 1 ou de Hahn): c’est le plus petite fracture purement articulaire. Cette fracture surviendrait le plus souvent lors d’une chute la main en pronation forcée. Au plan anatomo - pathologique. Le trait est pratiquement frontal, et le déplacement du fragment se fait en avant.</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Les fractures de Hahn Steinthal 2</a:t>
            </a:r>
            <a:r>
              <a:rPr lang="fr-FR" altLang="fr-FR" sz="2400" b="1">
                <a:latin typeface="Times New Roman" panose="02020603050405020304" pitchFamily="18" charset="0"/>
                <a:cs typeface="Times New Roman" panose="02020603050405020304" pitchFamily="18" charset="0"/>
              </a:rPr>
              <a:t> : Également rares, le choc n’emporte que la condyle et le versant externe de la trochlée. Le trait est également oblique en bas est en arrière et le fragment ascensionné en avant.</a:t>
            </a:r>
          </a:p>
          <a:p>
            <a:pPr>
              <a:lnSpc>
                <a:spcPct val="80000"/>
              </a:lnSpc>
            </a:pPr>
            <a:r>
              <a:rPr lang="fr-FR" altLang="fr-FR" sz="2400" b="1">
                <a:latin typeface="Times New Roman" panose="02020603050405020304" pitchFamily="18" charset="0"/>
                <a:cs typeface="Times New Roman" panose="02020603050405020304" pitchFamily="18" charset="0"/>
              </a:rPr>
              <a:t>La fracture de la trochlée (2 Cas décrit  à Annaba Ibn Rochd  et à Paris SVPaul (SICOT 1989)</a:t>
            </a:r>
          </a:p>
        </p:txBody>
      </p:sp>
    </p:spTree>
    <p:extLst>
      <p:ext uri="{BB962C8B-B14F-4D97-AF65-F5344CB8AC3E}">
        <p14:creationId xmlns:p14="http://schemas.microsoft.com/office/powerpoint/2010/main" val="369888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du capitellum</a:t>
            </a:r>
          </a:p>
        </p:txBody>
      </p:sp>
      <p:pic>
        <p:nvPicPr>
          <p:cNvPr id="3389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3" y="2997201"/>
            <a:ext cx="8343900" cy="3332163"/>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7948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du capitellum négligé</a:t>
            </a:r>
          </a:p>
        </p:txBody>
      </p:sp>
      <p:sp>
        <p:nvSpPr>
          <p:cNvPr id="339971" name="Rectangle 3" descr="Fr de Mouchet"/>
          <p:cNvSpPr>
            <a:spLocks noGrp="1" noChangeAspect="1" noChangeArrowheads="1"/>
          </p:cNvSpPr>
          <p:nvPr isPhoto="1">
            <p:ph idx="1"/>
          </p:nvPr>
        </p:nvSpPr>
        <p:spPr>
          <a:blipFill dpi="0" rotWithShape="1">
            <a:blip r:embed="rId2"/>
            <a:srcRect/>
            <a:stretch>
              <a:fillRect b="-43597"/>
            </a:stretch>
          </a:blipFill>
          <a:ln>
            <a:solidFill>
              <a:srgbClr val="FFFFFF"/>
            </a:solidFill>
            <a:miter lim="800000"/>
            <a:headEnd/>
            <a:tailEnd/>
          </a:ln>
        </p:spPr>
        <p:txBody>
          <a:bodyPr/>
          <a:lstStyle/>
          <a:p>
            <a:endParaRPr lang="fr-FR" altLang="fr-FR"/>
          </a:p>
        </p:txBody>
      </p:sp>
      <p:sp>
        <p:nvSpPr>
          <p:cNvPr id="339972" name="Rectangle 4" descr="Fr de Mouchet"/>
          <p:cNvSpPr>
            <a:spLocks noChangeAspect="1" noChangeArrowheads="1"/>
          </p:cNvSpPr>
          <p:nvPr isPhoto="1"/>
        </p:nvSpPr>
        <p:spPr bwMode="auto">
          <a:xfrm>
            <a:off x="1992313" y="1628776"/>
            <a:ext cx="8229600" cy="4530725"/>
          </a:xfrm>
          <a:prstGeom prst="rect">
            <a:avLst/>
          </a:prstGeom>
          <a:blipFill dpi="0" rotWithShape="1">
            <a:blip r:embed="rId2"/>
            <a:srcRect/>
            <a:stretch>
              <a:fillRect b="-43597"/>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a:solidFill>
                <a:srgbClr val="FFFFFF"/>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930508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B1-Classification chez l’Adulte B12- Fractures parcellaires</a:t>
            </a:r>
          </a:p>
        </p:txBody>
      </p:sp>
      <p:sp>
        <p:nvSpPr>
          <p:cNvPr id="340995"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B12c- Fractures parcellaires</a:t>
            </a:r>
            <a:r>
              <a:rPr lang="fr-FR" altLang="fr-FR" sz="2800" b="1">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extra – articulaires : Deux types</a:t>
            </a:r>
            <a:r>
              <a:rPr lang="fr-FR" altLang="fr-FR" sz="2800" b="1" u="sng">
                <a:latin typeface="Times New Roman" panose="02020603050405020304" pitchFamily="18" charset="0"/>
                <a:cs typeface="Times New Roman" panose="02020603050405020304" pitchFamily="18" charset="0"/>
              </a:rPr>
              <a:t>              </a:t>
            </a:r>
          </a:p>
          <a:p>
            <a:pPr>
              <a:lnSpc>
                <a:spcPct val="80000"/>
              </a:lnSpc>
            </a:pPr>
            <a:r>
              <a:rPr lang="fr-FR" altLang="fr-FR" sz="2800" b="1" u="sng">
                <a:latin typeface="Times New Roman" panose="02020603050405020304" pitchFamily="18" charset="0"/>
                <a:cs typeface="Times New Roman" panose="02020603050405020304" pitchFamily="18" charset="0"/>
              </a:rPr>
              <a:t>Fracture de l’épicondyle :</a:t>
            </a:r>
            <a:r>
              <a:rPr lang="fr-FR" altLang="fr-FR" sz="2800" b="1">
                <a:latin typeface="Times New Roman" panose="02020603050405020304" pitchFamily="18" charset="0"/>
                <a:cs typeface="Times New Roman" panose="02020603050405020304" pitchFamily="18" charset="0"/>
              </a:rPr>
              <a:t> Il s’agit des fractures rares et bon pronostic. Le trait est vertical, séparant l’épicondyle de la métaphyse. Le déplacement du fragment se fait en dehors et en bas.</a:t>
            </a:r>
            <a:endParaRPr lang="fr-FR" altLang="fr-FR" sz="2800" b="1" u="sng">
              <a:latin typeface="Times New Roman" panose="02020603050405020304" pitchFamily="18" charset="0"/>
              <a:cs typeface="Times New Roman" panose="02020603050405020304" pitchFamily="18" charset="0"/>
            </a:endParaRPr>
          </a:p>
          <a:p>
            <a:pPr>
              <a:lnSpc>
                <a:spcPct val="80000"/>
              </a:lnSpc>
            </a:pPr>
            <a:r>
              <a:rPr lang="fr-FR" altLang="fr-FR" sz="2800" b="1" u="sng">
                <a:latin typeface="Times New Roman" panose="02020603050405020304" pitchFamily="18" charset="0"/>
                <a:cs typeface="Times New Roman" panose="02020603050405020304" pitchFamily="18" charset="0"/>
              </a:rPr>
              <a:t>Fractures de l’épi trochlée :</a:t>
            </a:r>
            <a:r>
              <a:rPr lang="fr-FR" altLang="fr-FR" sz="2800" b="1">
                <a:latin typeface="Times New Roman" panose="02020603050405020304" pitchFamily="18" charset="0"/>
                <a:cs typeface="Times New Roman" panose="02020603050405020304" pitchFamily="18" charset="0"/>
              </a:rPr>
              <a:t> Associées le plus souvent à une luxation du coude, ces fractures sont relativement rares chez l’adulte, le trait y vertical, déplacement permet de distinguer 4 degrés </a:t>
            </a:r>
          </a:p>
        </p:txBody>
      </p:sp>
    </p:spTree>
    <p:extLst>
      <p:ext uri="{BB962C8B-B14F-4D97-AF65-F5344CB8AC3E}">
        <p14:creationId xmlns:p14="http://schemas.microsoft.com/office/powerpoint/2010/main" val="1404023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Rectangle 4"/>
          <p:cNvSpPr>
            <a:spLocks noGrp="1" noChangeArrowheads="1"/>
          </p:cNvSpPr>
          <p:nvPr>
            <p:ph type="title"/>
          </p:nvPr>
        </p:nvSpPr>
        <p:spPr/>
        <p:txBody>
          <a:bodyPr/>
          <a:lstStyle/>
          <a:p>
            <a:r>
              <a:rPr lang="fr-FR" altLang="fr-FR" i="1">
                <a:latin typeface="Times New Roman" panose="02020603050405020304" pitchFamily="18" charset="0"/>
                <a:cs typeface="Times New Roman" panose="02020603050405020304" pitchFamily="18" charset="0"/>
              </a:rPr>
              <a:t>Fracture  de l’épi trochlée</a:t>
            </a:r>
            <a:r>
              <a:rPr lang="fr-FR" altLang="fr-FR" sz="3600" i="1">
                <a:latin typeface="Times New Roman" panose="02020603050405020304" pitchFamily="18" charset="0"/>
                <a:cs typeface="Times New Roman" panose="02020603050405020304" pitchFamily="18" charset="0"/>
              </a:rPr>
              <a:t> </a:t>
            </a:r>
          </a:p>
        </p:txBody>
      </p:sp>
      <p:pic>
        <p:nvPicPr>
          <p:cNvPr id="422919" name="Picture 7" descr="Image6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06739" y="2541588"/>
            <a:ext cx="1785937" cy="2646362"/>
          </a:xfrm>
          <a:ln/>
        </p:spPr>
      </p:pic>
      <p:pic>
        <p:nvPicPr>
          <p:cNvPr id="422920" name="Picture 8" descr="Image6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94564" y="2541588"/>
            <a:ext cx="1792287" cy="2646362"/>
          </a:xfrm>
          <a:ln/>
        </p:spPr>
      </p:pic>
    </p:spTree>
    <p:extLst>
      <p:ext uri="{BB962C8B-B14F-4D97-AF65-F5344CB8AC3E}">
        <p14:creationId xmlns:p14="http://schemas.microsoft.com/office/powerpoint/2010/main" val="1600302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p>
        </p:txBody>
      </p:sp>
      <p:sp>
        <p:nvSpPr>
          <p:cNvPr id="342019" name="Rectangle 3"/>
          <p:cNvSpPr>
            <a:spLocks noGrp="1" noChangeArrowheads="1"/>
          </p:cNvSpPr>
          <p:nvPr>
            <p:ph type="body" idx="1"/>
          </p:nvPr>
        </p:nvSpPr>
        <p:spPr/>
        <p:txBody>
          <a:bodyPr/>
          <a:lstStyle/>
          <a:p>
            <a:pPr>
              <a:lnSpc>
                <a:spcPct val="90000"/>
              </a:lnSpc>
            </a:pPr>
            <a:r>
              <a:rPr lang="fr-FR" altLang="fr-FR" sz="2800" b="1">
                <a:latin typeface="Times New Roman" panose="02020603050405020304" pitchFamily="18" charset="0"/>
                <a:cs typeface="Times New Roman" panose="02020603050405020304" pitchFamily="18" charset="0"/>
              </a:rPr>
              <a:t>Trois types fréquents</a:t>
            </a:r>
          </a:p>
          <a:p>
            <a:pPr>
              <a:lnSpc>
                <a:spcPct val="90000"/>
              </a:lnSpc>
            </a:pPr>
            <a:r>
              <a:rPr lang="fr-FR" altLang="fr-FR" sz="2800" b="1">
                <a:latin typeface="Times New Roman" panose="02020603050405020304" pitchFamily="18" charset="0"/>
                <a:cs typeface="Times New Roman" panose="02020603050405020304" pitchFamily="18" charset="0"/>
              </a:rPr>
              <a:t>La croissance de l’humérus liée au cartilage inférieur est très faible (20%) et cela explique les faibles capacités de remodelage contrairement aux fractures métaphysaires de l’extrémité supérieure de l’humérus. Le siège et la direction des traits de fractures déterminent </a:t>
            </a:r>
            <a:r>
              <a:rPr lang="fr-FR" altLang="fr-FR" sz="2800" b="1" u="sng">
                <a:latin typeface="Times New Roman" panose="02020603050405020304" pitchFamily="18" charset="0"/>
                <a:cs typeface="Times New Roman" panose="02020603050405020304" pitchFamily="18" charset="0"/>
              </a:rPr>
              <a:t>neuf types de fractures</a:t>
            </a:r>
            <a:r>
              <a:rPr lang="fr-FR" altLang="fr-FR" sz="2800" b="1">
                <a:latin typeface="Times New Roman" panose="02020603050405020304" pitchFamily="18" charset="0"/>
                <a:cs typeface="Times New Roman" panose="02020603050405020304" pitchFamily="18" charset="0"/>
              </a:rPr>
              <a:t> de fréquence inégale. Trois formes représentant la quasi-exclusivité des fractures de l’enfant : la fracture supra – condylienne (30 à 50% des cas), les fractures du condyle externe (20%), les fractures de l’épi trochlée (10 à 20%) .</a:t>
            </a:r>
          </a:p>
        </p:txBody>
      </p:sp>
    </p:spTree>
    <p:extLst>
      <p:ext uri="{BB962C8B-B14F-4D97-AF65-F5344CB8AC3E}">
        <p14:creationId xmlns:p14="http://schemas.microsoft.com/office/powerpoint/2010/main" val="299301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09251"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A2-Anatomie - Ostéologie :</a:t>
            </a:r>
            <a:endParaRPr lang="fr-FR" altLang="fr-FR" sz="2400" b="1">
              <a:latin typeface="Times New Roman" panose="02020603050405020304" pitchFamily="18" charset="0"/>
              <a:cs typeface="Times New Roman" panose="02020603050405020304" pitchFamily="18" charset="0"/>
            </a:endParaRPr>
          </a:p>
          <a:p>
            <a:pPr>
              <a:lnSpc>
                <a:spcPct val="80000"/>
              </a:lnSpc>
            </a:pPr>
            <a:r>
              <a:rPr lang="fr-FR" altLang="fr-FR" sz="2400" b="1">
                <a:latin typeface="Times New Roman" panose="02020603050405020304" pitchFamily="18" charset="0"/>
                <a:cs typeface="Times New Roman" panose="02020603050405020304" pitchFamily="18" charset="0"/>
              </a:rPr>
              <a:t>L’extrémité inférieure de l’humérus ou palette humérale présente une structure en fourche dont les deux branches asymétriques se terminent respectivement en dehors par l’épicondyle, et en dedans par l’épi trochlée.</a:t>
            </a:r>
          </a:p>
          <a:p>
            <a:pPr>
              <a:lnSpc>
                <a:spcPct val="80000"/>
              </a:lnSpc>
            </a:pPr>
            <a:r>
              <a:rPr lang="fr-FR" altLang="fr-FR" sz="2400" b="1">
                <a:latin typeface="Times New Roman" panose="02020603050405020304" pitchFamily="18" charset="0"/>
                <a:cs typeface="Times New Roman" panose="02020603050405020304" pitchFamily="18" charset="0"/>
              </a:rPr>
              <a:t>De jetée en avant de l’axe diaphysaire, on lui distingue deux faces, antérieure et postérieure, et deux bords latéraux également saillants ; deux colonnes, l’externe est dans l’ensemble plus large et plus verticale que l’interne, une zone de faiblesse centrale, correspondant aux fossettes sus – condyliennes en avant la fossette  coronoïdienne et en arrière la fossette olécrânienne. </a:t>
            </a:r>
          </a:p>
        </p:txBody>
      </p:sp>
    </p:spTree>
    <p:extLst>
      <p:ext uri="{BB962C8B-B14F-4D97-AF65-F5344CB8AC3E}">
        <p14:creationId xmlns:p14="http://schemas.microsoft.com/office/powerpoint/2010/main" val="1803987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 </a:t>
            </a:r>
            <a:r>
              <a:rPr lang="fr-FR" altLang="fr-FR" sz="3600" b="1" u="sng">
                <a:latin typeface="Times New Roman" panose="02020603050405020304" pitchFamily="18" charset="0"/>
                <a:cs typeface="Times New Roman" panose="02020603050405020304" pitchFamily="18" charset="0"/>
              </a:rPr>
              <a:t>B21- Fractures supra – condyliennes</a:t>
            </a:r>
          </a:p>
        </p:txBody>
      </p:sp>
      <p:sp>
        <p:nvSpPr>
          <p:cNvPr id="343043" name="Rectangle 3"/>
          <p:cNvSpPr>
            <a:spLocks noGrp="1" noChangeArrowheads="1"/>
          </p:cNvSpPr>
          <p:nvPr>
            <p:ph type="body" idx="1"/>
          </p:nvPr>
        </p:nvSpPr>
        <p:spPr/>
        <p:txBody>
          <a:bodyPr/>
          <a:lstStyle/>
          <a:p>
            <a:pPr>
              <a:lnSpc>
                <a:spcPct val="90000"/>
              </a:lnSpc>
            </a:pPr>
            <a:r>
              <a:rPr lang="fr-FR" altLang="fr-FR" sz="2800" b="1">
                <a:latin typeface="Times New Roman" panose="02020603050405020304" pitchFamily="18" charset="0"/>
                <a:cs typeface="Times New Roman" panose="02020603050405020304" pitchFamily="18" charset="0"/>
              </a:rPr>
              <a:t>Plus fréquences des fractures de l’enfant. Deux types de mécanismes : </a:t>
            </a:r>
            <a:endParaRPr lang="fr-FR" altLang="fr-FR" sz="2800" b="1" u="sng">
              <a:latin typeface="Times New Roman" panose="02020603050405020304" pitchFamily="18" charset="0"/>
              <a:cs typeface="Times New Roman" panose="02020603050405020304" pitchFamily="18" charset="0"/>
            </a:endParaRPr>
          </a:p>
          <a:p>
            <a:pPr>
              <a:lnSpc>
                <a:spcPct val="90000"/>
              </a:lnSpc>
            </a:pPr>
            <a:r>
              <a:rPr lang="fr-FR" altLang="fr-FR" sz="2800" b="1" u="sng">
                <a:latin typeface="Times New Roman" panose="02020603050405020304" pitchFamily="18" charset="0"/>
                <a:cs typeface="Times New Roman" panose="02020603050405020304" pitchFamily="18" charset="0"/>
              </a:rPr>
              <a:t>La fracture en extension </a:t>
            </a:r>
            <a:r>
              <a:rPr lang="fr-FR" altLang="fr-FR" sz="2800" b="1">
                <a:latin typeface="Times New Roman" panose="02020603050405020304" pitchFamily="18" charset="0"/>
                <a:cs typeface="Times New Roman" panose="02020603050405020304" pitchFamily="18" charset="0"/>
              </a:rPr>
              <a:t> (96% des cas) avec déplacement postérieur de la palette humérale par mécanisme indirect. Elle succède à une chute sur la paume de la main, la palette  cède dans la région amincie au niveau des fossettes.</a:t>
            </a:r>
            <a:endParaRPr lang="fr-FR" altLang="fr-FR" sz="2800" b="1" u="sng">
              <a:latin typeface="Times New Roman" panose="02020603050405020304" pitchFamily="18" charset="0"/>
              <a:cs typeface="Times New Roman" panose="02020603050405020304" pitchFamily="18" charset="0"/>
            </a:endParaRPr>
          </a:p>
          <a:p>
            <a:pPr>
              <a:lnSpc>
                <a:spcPct val="90000"/>
              </a:lnSpc>
            </a:pPr>
            <a:r>
              <a:rPr lang="fr-FR" altLang="fr-FR" sz="2800" b="1" u="sng">
                <a:latin typeface="Times New Roman" panose="02020603050405020304" pitchFamily="18" charset="0"/>
                <a:cs typeface="Times New Roman" panose="02020603050405020304" pitchFamily="18" charset="0"/>
              </a:rPr>
              <a:t>La fracture en flexion</a:t>
            </a:r>
            <a:r>
              <a:rPr lang="fr-FR" altLang="fr-FR" sz="2800" b="1">
                <a:latin typeface="Times New Roman" panose="02020603050405020304" pitchFamily="18" charset="0"/>
                <a:cs typeface="Times New Roman" panose="02020603050405020304" pitchFamily="18" charset="0"/>
              </a:rPr>
              <a:t>, bien rare, avec déplacement antérieur de la palette.</a:t>
            </a:r>
            <a:endParaRPr lang="fr-FR" altLang="fr-FR" sz="28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910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 </a:t>
            </a:r>
            <a:r>
              <a:rPr lang="fr-FR" altLang="fr-FR" sz="3600" b="1" u="sng">
                <a:latin typeface="Times New Roman" panose="02020603050405020304" pitchFamily="18" charset="0"/>
                <a:cs typeface="Times New Roman" panose="02020603050405020304" pitchFamily="18" charset="0"/>
              </a:rPr>
              <a:t>B21- Fractures supra – condyliennes</a:t>
            </a:r>
          </a:p>
        </p:txBody>
      </p:sp>
      <p:sp>
        <p:nvSpPr>
          <p:cNvPr id="345091" name="Rectangle 3"/>
          <p:cNvSpPr>
            <a:spLocks noGrp="1" noChangeArrowheads="1"/>
          </p:cNvSpPr>
          <p:nvPr>
            <p:ph type="body" idx="1"/>
          </p:nvPr>
        </p:nvSpPr>
        <p:spPr/>
        <p:txBody>
          <a:bodyPr/>
          <a:lstStyle/>
          <a:p>
            <a:r>
              <a:rPr lang="fr-FR" altLang="fr-FR" b="1" u="sng">
                <a:latin typeface="Times New Roman" panose="02020603050405020304" pitchFamily="18" charset="0"/>
                <a:cs typeface="Times New Roman" panose="02020603050405020304" pitchFamily="18" charset="0"/>
              </a:rPr>
              <a:t>Anatomo-pathologie:</a:t>
            </a:r>
            <a:r>
              <a:rPr lang="fr-FR" altLang="fr-FR" b="1">
                <a:latin typeface="Times New Roman" panose="02020603050405020304" pitchFamily="18" charset="0"/>
                <a:cs typeface="Times New Roman" panose="02020603050405020304" pitchFamily="18" charset="0"/>
              </a:rPr>
              <a:t> Le trait de fracture siège au niveau de la moyenne de la zone osseuse la plus mince  entre fossette olécrânienne et fossette coronoïdienne. Le trait fracturaire sépare beaucoup plus deux arêtes osseuses que deux surfaces. </a:t>
            </a:r>
          </a:p>
        </p:txBody>
      </p:sp>
    </p:spTree>
    <p:extLst>
      <p:ext uri="{BB962C8B-B14F-4D97-AF65-F5344CB8AC3E}">
        <p14:creationId xmlns:p14="http://schemas.microsoft.com/office/powerpoint/2010/main" val="4266844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4"/>
          <p:cNvSpPr>
            <a:spLocks noGrp="1" noChangeArrowheads="1"/>
          </p:cNvSpPr>
          <p:nvPr>
            <p:ph type="title"/>
          </p:nvPr>
        </p:nvSpPr>
        <p:spPr/>
        <p:txBody>
          <a:bodyPr/>
          <a:lstStyle/>
          <a:p>
            <a:r>
              <a:rPr lang="fr-FR" altLang="fr-FR" sz="4000" b="1" u="sng">
                <a:latin typeface="Times New Roman" panose="02020603050405020304" pitchFamily="18" charset="0"/>
                <a:cs typeface="Times New Roman" panose="02020603050405020304" pitchFamily="18" charset="0"/>
              </a:rPr>
              <a:t>B2- Classification chez l’Enfant </a:t>
            </a:r>
            <a:r>
              <a:rPr lang="fr-FR" altLang="fr-FR" sz="3600" b="1" u="sng">
                <a:latin typeface="Times New Roman" panose="02020603050405020304" pitchFamily="18" charset="0"/>
                <a:cs typeface="Times New Roman" panose="02020603050405020304" pitchFamily="18" charset="0"/>
              </a:rPr>
              <a:t>B21- Fractures supra – condyliennes</a:t>
            </a:r>
          </a:p>
        </p:txBody>
      </p:sp>
      <p:sp>
        <p:nvSpPr>
          <p:cNvPr id="428038" name="Rectangle 6"/>
          <p:cNvSpPr>
            <a:spLocks noGrp="1" noChangeArrowheads="1"/>
          </p:cNvSpPr>
          <p:nvPr>
            <p:ph type="body" sz="half" idx="2"/>
          </p:nvPr>
        </p:nvSpPr>
        <p:spPr/>
        <p:txBody>
          <a:bodyPr/>
          <a:lstStyle/>
          <a:p>
            <a:pPr>
              <a:lnSpc>
                <a:spcPct val="90000"/>
              </a:lnSpc>
            </a:pPr>
            <a:r>
              <a:rPr lang="fr-FR" altLang="fr-FR" sz="2800" b="1">
                <a:latin typeface="Times New Roman" panose="02020603050405020304" pitchFamily="18" charset="0"/>
                <a:cs typeface="Times New Roman" panose="02020603050405020304" pitchFamily="18" charset="0"/>
              </a:rPr>
              <a:t>Déplacement </a:t>
            </a:r>
          </a:p>
          <a:p>
            <a:pPr>
              <a:lnSpc>
                <a:spcPct val="90000"/>
              </a:lnSpc>
            </a:pPr>
            <a:r>
              <a:rPr lang="fr-FR" altLang="fr-FR" sz="2800" b="1">
                <a:latin typeface="Times New Roman" panose="02020603050405020304" pitchFamily="18" charset="0"/>
                <a:cs typeface="Times New Roman" panose="02020603050405020304" pitchFamily="18" charset="0"/>
              </a:rPr>
              <a:t>Les déplacement sont de cinq types,  bascule, décalage, varus et valgus, translation et ascension du fragment inférieur.</a:t>
            </a:r>
          </a:p>
        </p:txBody>
      </p:sp>
      <p:pic>
        <p:nvPicPr>
          <p:cNvPr id="428039"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65500" y="1709738"/>
            <a:ext cx="5461000" cy="19685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3122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 </a:t>
            </a:r>
            <a:r>
              <a:rPr lang="fr-FR" altLang="fr-FR" sz="3600" b="1" u="sng">
                <a:latin typeface="Times New Roman" panose="02020603050405020304" pitchFamily="18" charset="0"/>
                <a:cs typeface="Times New Roman" panose="02020603050405020304" pitchFamily="18" charset="0"/>
              </a:rPr>
              <a:t>B21- Fractures supra – condyliennes</a:t>
            </a:r>
          </a:p>
        </p:txBody>
      </p:sp>
      <p:sp>
        <p:nvSpPr>
          <p:cNvPr id="346115" name="Rectangle 3"/>
          <p:cNvSpPr>
            <a:spLocks noGrp="1" noChangeArrowheads="1"/>
          </p:cNvSpPr>
          <p:nvPr>
            <p:ph type="body" idx="1"/>
          </p:nvPr>
        </p:nvSpPr>
        <p:spPr/>
        <p:txBody>
          <a:bodyPr/>
          <a:lstStyle/>
          <a:p>
            <a:pPr>
              <a:lnSpc>
                <a:spcPct val="80000"/>
              </a:lnSpc>
            </a:pPr>
            <a:r>
              <a:rPr lang="fr-FR" altLang="fr-FR" sz="2800" b="1">
                <a:latin typeface="Times New Roman" panose="02020603050405020304" pitchFamily="18" charset="0"/>
                <a:cs typeface="Times New Roman" panose="02020603050405020304" pitchFamily="18" charset="0"/>
              </a:rPr>
              <a:t>Marion et Al ont classé les fractures supra – condyliennes en quatre stades. </a:t>
            </a:r>
          </a:p>
          <a:p>
            <a:pPr>
              <a:lnSpc>
                <a:spcPct val="80000"/>
              </a:lnSpc>
            </a:pPr>
            <a:r>
              <a:rPr lang="fr-FR" altLang="fr-FR" sz="2800" b="1">
                <a:latin typeface="Times New Roman" panose="02020603050405020304" pitchFamily="18" charset="0"/>
                <a:cs typeface="Times New Roman" panose="02020603050405020304" pitchFamily="18" charset="0"/>
              </a:rPr>
              <a:t>Au stade I,  la fracture est sans déplacement ne touchant que la corticale antérieure. </a:t>
            </a:r>
          </a:p>
          <a:p>
            <a:pPr>
              <a:lnSpc>
                <a:spcPct val="80000"/>
              </a:lnSpc>
            </a:pPr>
            <a:r>
              <a:rPr lang="fr-FR" altLang="fr-FR" sz="2800" b="1">
                <a:latin typeface="Times New Roman" panose="02020603050405020304" pitchFamily="18" charset="0"/>
                <a:cs typeface="Times New Roman" panose="02020603050405020304" pitchFamily="18" charset="0"/>
              </a:rPr>
              <a:t>Au stade II,  les deux corticales sont touchées avec un déplacement  nul ou minime, </a:t>
            </a:r>
          </a:p>
          <a:p>
            <a:pPr>
              <a:lnSpc>
                <a:spcPct val="80000"/>
              </a:lnSpc>
            </a:pPr>
            <a:r>
              <a:rPr lang="fr-FR" altLang="fr-FR" sz="2800" b="1">
                <a:latin typeface="Times New Roman" panose="02020603050405020304" pitchFamily="18" charset="0"/>
                <a:cs typeface="Times New Roman" panose="02020603050405020304" pitchFamily="18" charset="0"/>
              </a:rPr>
              <a:t>Au stade III, le déplacement  est important et il persiste un contact entre les deux fragments </a:t>
            </a:r>
          </a:p>
          <a:p>
            <a:pPr>
              <a:lnSpc>
                <a:spcPct val="80000"/>
              </a:lnSpc>
            </a:pPr>
            <a:r>
              <a:rPr lang="fr-FR" altLang="fr-FR" sz="2800" b="1">
                <a:latin typeface="Times New Roman" panose="02020603050405020304" pitchFamily="18" charset="0"/>
                <a:cs typeface="Times New Roman" panose="02020603050405020304" pitchFamily="18" charset="0"/>
              </a:rPr>
              <a:t>Au stade IV, les fragments ont perdu tout contact.</a:t>
            </a:r>
          </a:p>
        </p:txBody>
      </p:sp>
    </p:spTree>
    <p:extLst>
      <p:ext uri="{BB962C8B-B14F-4D97-AF65-F5344CB8AC3E}">
        <p14:creationId xmlns:p14="http://schemas.microsoft.com/office/powerpoint/2010/main" val="409974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sz="quarter"/>
          </p:nvPr>
        </p:nvSpPr>
        <p:spPr/>
        <p:txBody>
          <a:bodyPr/>
          <a:lstStyle/>
          <a:p>
            <a:r>
              <a:rPr lang="fr-FR" altLang="fr-FR" sz="4000" b="1" u="sng">
                <a:latin typeface="Times New Roman" panose="02020603050405020304" pitchFamily="18" charset="0"/>
                <a:cs typeface="Times New Roman" panose="02020603050405020304" pitchFamily="18" charset="0"/>
              </a:rPr>
              <a:t>B2- Classification chez l’Enfant </a:t>
            </a:r>
            <a:r>
              <a:rPr lang="fr-FR" altLang="fr-FR" sz="3600" b="1" u="sng">
                <a:latin typeface="Times New Roman" panose="02020603050405020304" pitchFamily="18" charset="0"/>
                <a:cs typeface="Times New Roman" panose="02020603050405020304" pitchFamily="18" charset="0"/>
              </a:rPr>
              <a:t>B21- Fractures supra – condyliennes</a:t>
            </a:r>
            <a:endParaRPr lang="fr-FR" altLang="fr-FR" sz="4000">
              <a:latin typeface="Times New Roman" panose="02020603050405020304" pitchFamily="18" charset="0"/>
              <a:cs typeface="Times New Roman" panose="02020603050405020304" pitchFamily="18" charset="0"/>
            </a:endParaRPr>
          </a:p>
        </p:txBody>
      </p:sp>
      <p:pic>
        <p:nvPicPr>
          <p:cNvPr id="347139" name="Picture 3" descr="IMG_020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6732589" y="3941763"/>
            <a:ext cx="2917825" cy="2189162"/>
          </a:xfrm>
        </p:spPr>
      </p:pic>
      <p:pic>
        <p:nvPicPr>
          <p:cNvPr id="347140" name="Picture 4" descr="IMG_020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2541589" y="3941763"/>
            <a:ext cx="2917825" cy="2189162"/>
          </a:xfrm>
        </p:spPr>
      </p:pic>
      <p:pic>
        <p:nvPicPr>
          <p:cNvPr id="347141" name="Picture 5" descr="Coude Enfant RX (17)"/>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2540001" y="1600201"/>
            <a:ext cx="2919413" cy="2189163"/>
          </a:xfrm>
        </p:spPr>
      </p:pic>
      <p:pic>
        <p:nvPicPr>
          <p:cNvPr id="347142" name="Picture 6" descr="Coude Enfant RX (18)"/>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6731001" y="1600201"/>
            <a:ext cx="2919413" cy="2189163"/>
          </a:xfrm>
        </p:spPr>
      </p:pic>
      <p:sp>
        <p:nvSpPr>
          <p:cNvPr id="347143" name="Rectangle 7"/>
          <p:cNvSpPr>
            <a:spLocks noChangeArrowheads="1"/>
          </p:cNvSpPr>
          <p:nvPr/>
        </p:nvSpPr>
        <p:spPr bwMode="auto">
          <a:xfrm>
            <a:off x="3260725" y="6156326"/>
            <a:ext cx="5805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altLang="fr-FR" sz="4000">
                <a:solidFill>
                  <a:srgbClr val="FFFFFF"/>
                </a:solidFill>
                <a:effectLst>
                  <a:outerShdw blurRad="38100" dist="38100" dir="2700000" algn="tl">
                    <a:srgbClr val="000000"/>
                  </a:outerShdw>
                </a:effectLst>
                <a:latin typeface="Arial" panose="020B0604020202020204" pitchFamily="34" charset="0"/>
                <a:ea typeface="Arial Unicode MS" pitchFamily="34" charset="-128"/>
                <a:cs typeface="Arial" panose="020B0604020202020204" pitchFamily="34" charset="0"/>
              </a:rPr>
              <a:t>(Fract. Palette humérale)</a:t>
            </a:r>
          </a:p>
        </p:txBody>
      </p:sp>
    </p:spTree>
    <p:extLst>
      <p:ext uri="{BB962C8B-B14F-4D97-AF65-F5344CB8AC3E}">
        <p14:creationId xmlns:p14="http://schemas.microsoft.com/office/powerpoint/2010/main" val="1394355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3600" b="1" u="sng">
                <a:latin typeface="Times New Roman" panose="02020603050405020304" pitchFamily="18" charset="0"/>
                <a:cs typeface="Times New Roman" panose="02020603050405020304" pitchFamily="18" charset="0"/>
              </a:rPr>
              <a:t>B22- Fractures du condyle externe</a:t>
            </a:r>
            <a:endParaRPr lang="fr-FR" altLang="fr-FR" sz="3600" b="1">
              <a:latin typeface="Times New Roman" panose="02020603050405020304" pitchFamily="18" charset="0"/>
              <a:cs typeface="Times New Roman" panose="02020603050405020304" pitchFamily="18" charset="0"/>
            </a:endParaRPr>
          </a:p>
        </p:txBody>
      </p:sp>
      <p:sp>
        <p:nvSpPr>
          <p:cNvPr id="348163" name="Rectangle 3"/>
          <p:cNvSpPr>
            <a:spLocks noGrp="1" noChangeArrowheads="1"/>
          </p:cNvSpPr>
          <p:nvPr>
            <p:ph type="body" idx="1"/>
          </p:nvPr>
        </p:nvSpPr>
        <p:spPr/>
        <p:txBody>
          <a:bodyPr/>
          <a:lstStyle/>
          <a:p>
            <a:pPr>
              <a:lnSpc>
                <a:spcPct val="90000"/>
              </a:lnSpc>
            </a:pPr>
            <a:r>
              <a:rPr lang="fr-FR" altLang="fr-FR" sz="2600" b="1">
                <a:latin typeface="Times New Roman" panose="02020603050405020304" pitchFamily="18" charset="0"/>
                <a:cs typeface="Times New Roman" panose="02020603050405020304" pitchFamily="18" charset="0"/>
              </a:rPr>
              <a:t>Fracture parfois méconnue ou trop souvent mal connue, la fracture du condyle externe est une fracture trans- épiphysaire du type IV de la classification de SALTER et HARRIS</a:t>
            </a:r>
          </a:p>
          <a:p>
            <a:pPr>
              <a:lnSpc>
                <a:spcPct val="90000"/>
              </a:lnSpc>
            </a:pPr>
            <a:r>
              <a:rPr lang="fr-FR" altLang="fr-FR" sz="2600" b="1">
                <a:latin typeface="Times New Roman" panose="02020603050405020304" pitchFamily="18" charset="0"/>
                <a:cs typeface="Times New Roman" panose="02020603050405020304" pitchFamily="18" charset="0"/>
              </a:rPr>
              <a:t>C’est une fracture articulaire. L’instabilité crées par la traction des muscles épi – condyliens rend la réduction et la contention difficiles :</a:t>
            </a:r>
          </a:p>
          <a:p>
            <a:pPr>
              <a:lnSpc>
                <a:spcPct val="90000"/>
              </a:lnSpc>
            </a:pPr>
            <a:r>
              <a:rPr lang="fr-FR" altLang="fr-FR" sz="2600" b="1">
                <a:latin typeface="Times New Roman" panose="02020603050405020304" pitchFamily="18" charset="0"/>
                <a:cs typeface="Times New Roman" panose="02020603050405020304" pitchFamily="18" charset="0"/>
              </a:rPr>
              <a:t>Le traumatisme du cartilage de croissance peut être source de troubles ostéo– géniques.</a:t>
            </a:r>
          </a:p>
          <a:p>
            <a:pPr>
              <a:lnSpc>
                <a:spcPct val="90000"/>
              </a:lnSpc>
            </a:pPr>
            <a:r>
              <a:rPr lang="fr-FR" altLang="fr-FR" sz="2600" b="1">
                <a:latin typeface="Times New Roman" panose="02020603050405020304" pitchFamily="18" charset="0"/>
                <a:cs typeface="Times New Roman" panose="02020603050405020304" pitchFamily="18" charset="0"/>
              </a:rPr>
              <a:t>Cette fracture touche des enfants jeunes (moins de 8 ans dans 2 cas sur 3)</a:t>
            </a:r>
            <a:endParaRPr lang="fr-FR" altLang="fr-FR" sz="26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412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3600" b="1" u="sng">
                <a:latin typeface="Times New Roman" panose="02020603050405020304" pitchFamily="18" charset="0"/>
                <a:cs typeface="Times New Roman" panose="02020603050405020304" pitchFamily="18" charset="0"/>
              </a:rPr>
              <a:t>B22- Fractures du condyle externe</a:t>
            </a:r>
          </a:p>
        </p:txBody>
      </p:sp>
      <p:sp>
        <p:nvSpPr>
          <p:cNvPr id="349187" name="Rectangle 3"/>
          <p:cNvSpPr>
            <a:spLocks noGrp="1" noChangeArrowheads="1"/>
          </p:cNvSpPr>
          <p:nvPr>
            <p:ph type="body" idx="1"/>
          </p:nvPr>
        </p:nvSpPr>
        <p:spPr/>
        <p:txBody>
          <a:bodyPr/>
          <a:lstStyle/>
          <a:p>
            <a:pPr>
              <a:lnSpc>
                <a:spcPct val="90000"/>
              </a:lnSpc>
            </a:pPr>
            <a:r>
              <a:rPr lang="fr-FR" altLang="fr-FR" sz="2600" b="1" u="sng">
                <a:latin typeface="Times New Roman" panose="02020603050405020304" pitchFamily="18" charset="0"/>
                <a:cs typeface="Times New Roman" panose="02020603050405020304" pitchFamily="18" charset="0"/>
              </a:rPr>
              <a:t>Mécanisme :</a:t>
            </a:r>
            <a:r>
              <a:rPr lang="fr-FR" altLang="fr-FR" sz="2600" b="1">
                <a:latin typeface="Times New Roman" panose="02020603050405020304" pitchFamily="18" charset="0"/>
                <a:cs typeface="Times New Roman" panose="02020603050405020304" pitchFamily="18" charset="0"/>
              </a:rPr>
              <a:t>  Chute sur la main en supination, coude - fléchi, avec transmission du choc sur le condyle par la cupule radiale ou chute directe sur le coude fléchi, la séparation de la moitié externe de l’épiphyse se faisant sous l’action du coin olécrânien.</a:t>
            </a:r>
            <a:endParaRPr lang="fr-FR" altLang="fr-FR" sz="2600" b="1" u="sng">
              <a:latin typeface="Times New Roman" panose="02020603050405020304" pitchFamily="18" charset="0"/>
              <a:cs typeface="Times New Roman" panose="02020603050405020304" pitchFamily="18" charset="0"/>
            </a:endParaRPr>
          </a:p>
          <a:p>
            <a:pPr>
              <a:lnSpc>
                <a:spcPct val="90000"/>
              </a:lnSpc>
            </a:pPr>
            <a:r>
              <a:rPr lang="fr-FR" altLang="fr-FR" sz="2600" b="1" u="sng">
                <a:latin typeface="Times New Roman" panose="02020603050405020304" pitchFamily="18" charset="0"/>
                <a:cs typeface="Times New Roman" panose="02020603050405020304" pitchFamily="18" charset="0"/>
              </a:rPr>
              <a:t>Anatomo-pathologie :</a:t>
            </a:r>
            <a:r>
              <a:rPr lang="fr-FR" altLang="fr-FR" sz="2600" b="1">
                <a:latin typeface="Times New Roman" panose="02020603050405020304" pitchFamily="18" charset="0"/>
                <a:cs typeface="Times New Roman" panose="02020603050405020304" pitchFamily="18" charset="0"/>
              </a:rPr>
              <a:t>   Le trait fracture est oblique en bas et en dedans, détache toujours entre le condyle et l’épicondyle le versant externe de la trochlée et en dehors un fragment plus ou moins volumineux de la métaphyse humérale.</a:t>
            </a:r>
          </a:p>
        </p:txBody>
      </p:sp>
    </p:spTree>
    <p:extLst>
      <p:ext uri="{BB962C8B-B14F-4D97-AF65-F5344CB8AC3E}">
        <p14:creationId xmlns:p14="http://schemas.microsoft.com/office/powerpoint/2010/main" val="3074612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3600" b="1" u="sng">
                <a:latin typeface="Times New Roman" panose="02020603050405020304" pitchFamily="18" charset="0"/>
                <a:cs typeface="Times New Roman" panose="02020603050405020304" pitchFamily="18" charset="0"/>
              </a:rPr>
              <a:t>B22- Fractures du condyle externe</a:t>
            </a:r>
          </a:p>
        </p:txBody>
      </p:sp>
      <p:sp>
        <p:nvSpPr>
          <p:cNvPr id="350211" name="Rectangle 3"/>
          <p:cNvSpPr>
            <a:spLocks noGrp="1" noChangeArrowheads="1"/>
          </p:cNvSpPr>
          <p:nvPr>
            <p:ph type="body" idx="1"/>
          </p:nvPr>
        </p:nvSpPr>
        <p:spPr/>
        <p:txBody>
          <a:bodyPr/>
          <a:lstStyle/>
          <a:p>
            <a:pPr>
              <a:lnSpc>
                <a:spcPct val="90000"/>
              </a:lnSpc>
            </a:pPr>
            <a:r>
              <a:rPr lang="fr-FR" altLang="fr-FR" sz="2600" b="1">
                <a:latin typeface="Times New Roman" panose="02020603050405020304" pitchFamily="18" charset="0"/>
                <a:cs typeface="Times New Roman" panose="02020603050405020304" pitchFamily="18" charset="0"/>
              </a:rPr>
              <a:t>Les déplacements, 3 stades de déplacement et 4 types :   </a:t>
            </a:r>
          </a:p>
          <a:p>
            <a:pPr>
              <a:lnSpc>
                <a:spcPct val="90000"/>
              </a:lnSpc>
            </a:pPr>
            <a:r>
              <a:rPr lang="fr-FR" altLang="fr-FR" sz="2600" b="1">
                <a:latin typeface="Times New Roman" panose="02020603050405020304" pitchFamily="18" charset="0"/>
                <a:cs typeface="Times New Roman" panose="02020603050405020304" pitchFamily="18" charset="0"/>
              </a:rPr>
              <a:t>Stade I : Le déplacement est nul ou discret.</a:t>
            </a:r>
          </a:p>
          <a:p>
            <a:pPr>
              <a:lnSpc>
                <a:spcPct val="90000"/>
              </a:lnSpc>
            </a:pPr>
            <a:r>
              <a:rPr lang="fr-FR" altLang="fr-FR" sz="2600" b="1">
                <a:latin typeface="Times New Roman" panose="02020603050405020304" pitchFamily="18" charset="0"/>
                <a:cs typeface="Times New Roman" panose="02020603050405020304" pitchFamily="18" charset="0"/>
              </a:rPr>
              <a:t>Stade II : Déplacement avec translation externe et bascule minime.</a:t>
            </a:r>
          </a:p>
          <a:p>
            <a:pPr>
              <a:lnSpc>
                <a:spcPct val="90000"/>
              </a:lnSpc>
            </a:pPr>
            <a:r>
              <a:rPr lang="fr-FR" altLang="fr-FR" sz="2600" b="1">
                <a:latin typeface="Times New Roman" panose="02020603050405020304" pitchFamily="18" charset="0"/>
                <a:cs typeface="Times New Roman" panose="02020603050405020304" pitchFamily="18" charset="0"/>
              </a:rPr>
              <a:t>Stade III : Le déplacement  associé bascule en arrière et en dehors avec translation externe La bascule peut atteindre les 180 degrés.</a:t>
            </a:r>
          </a:p>
          <a:p>
            <a:pPr>
              <a:lnSpc>
                <a:spcPct val="90000"/>
              </a:lnSpc>
            </a:pPr>
            <a:r>
              <a:rPr lang="fr-FR" altLang="fr-FR" sz="2600" b="1">
                <a:latin typeface="Times New Roman" panose="02020603050405020304" pitchFamily="18" charset="0"/>
                <a:cs typeface="Times New Roman" panose="02020603050405020304" pitchFamily="18" charset="0"/>
              </a:rPr>
              <a:t>Stade IV : Dans ces cas, la fracture peut s’associer à une luxation ou sub-luxation du coude.</a:t>
            </a:r>
          </a:p>
        </p:txBody>
      </p:sp>
    </p:spTree>
    <p:extLst>
      <p:ext uri="{BB962C8B-B14F-4D97-AF65-F5344CB8AC3E}">
        <p14:creationId xmlns:p14="http://schemas.microsoft.com/office/powerpoint/2010/main" val="2732011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du condyle externe</a:t>
            </a:r>
          </a:p>
        </p:txBody>
      </p:sp>
      <p:pic>
        <p:nvPicPr>
          <p:cNvPr id="351235" name="Picture 3" descr="Condyle ex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74989" y="1600201"/>
            <a:ext cx="6040437" cy="4530725"/>
          </a:xfrm>
          <a:ln/>
        </p:spPr>
      </p:pic>
    </p:spTree>
    <p:extLst>
      <p:ext uri="{BB962C8B-B14F-4D97-AF65-F5344CB8AC3E}">
        <p14:creationId xmlns:p14="http://schemas.microsoft.com/office/powerpoint/2010/main" val="1125397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Fracture du condyle externe</a:t>
            </a:r>
          </a:p>
        </p:txBody>
      </p:sp>
      <p:pic>
        <p:nvPicPr>
          <p:cNvPr id="352259" name="Picture 3" descr="Coude Enfant RX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0" y="1946276"/>
            <a:ext cx="6548438" cy="4911725"/>
          </a:xfrm>
          <a:ln/>
        </p:spPr>
      </p:pic>
    </p:spTree>
    <p:extLst>
      <p:ext uri="{BB962C8B-B14F-4D97-AF65-F5344CB8AC3E}">
        <p14:creationId xmlns:p14="http://schemas.microsoft.com/office/powerpoint/2010/main" val="3746865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10275"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A2-Anatomie - Ostéologie </a:t>
            </a:r>
          </a:p>
          <a:p>
            <a:pPr>
              <a:lnSpc>
                <a:spcPct val="80000"/>
              </a:lnSpc>
            </a:pPr>
            <a:r>
              <a:rPr lang="fr-FR" altLang="fr-FR" sz="2400" b="1">
                <a:latin typeface="Times New Roman" panose="02020603050405020304" pitchFamily="18" charset="0"/>
                <a:cs typeface="Times New Roman" panose="02020603050405020304" pitchFamily="18" charset="0"/>
              </a:rPr>
              <a:t>Il s’agit de la partie articulaire de l’épiphyse, composée en dehors du condyle externe et en dedans de la trochlée tous deux également constituée de spongieux dense, et l’entendue recouverte de cartilage. </a:t>
            </a:r>
          </a:p>
          <a:p>
            <a:pPr>
              <a:lnSpc>
                <a:spcPct val="80000"/>
              </a:lnSpc>
            </a:pPr>
            <a:r>
              <a:rPr lang="fr-FR" altLang="fr-FR" sz="2400" b="1">
                <a:latin typeface="Times New Roman" panose="02020603050405020304" pitchFamily="18" charset="0"/>
                <a:cs typeface="Times New Roman" panose="02020603050405020304" pitchFamily="18" charset="0"/>
              </a:rPr>
              <a:t>Le condyle, sphérique, articulaire avec la cupule du radius.</a:t>
            </a:r>
          </a:p>
          <a:p>
            <a:pPr>
              <a:lnSpc>
                <a:spcPct val="80000"/>
              </a:lnSpc>
            </a:pPr>
            <a:r>
              <a:rPr lang="fr-FR" altLang="fr-FR" sz="2400" b="1">
                <a:latin typeface="Times New Roman" panose="02020603050405020304" pitchFamily="18" charset="0"/>
                <a:cs typeface="Times New Roman" panose="02020603050405020304" pitchFamily="18" charset="0"/>
              </a:rPr>
              <a:t>La trochlée, en forme de poulie, articulaire avec la grande cavité sigmoïde du cubitus.</a:t>
            </a:r>
          </a:p>
          <a:p>
            <a:pPr>
              <a:lnSpc>
                <a:spcPct val="80000"/>
              </a:lnSpc>
            </a:pPr>
            <a:r>
              <a:rPr lang="fr-FR" altLang="fr-FR" sz="2400" b="1">
                <a:latin typeface="Times New Roman" panose="02020603050405020304" pitchFamily="18" charset="0"/>
                <a:cs typeface="Times New Roman" panose="02020603050405020304" pitchFamily="18" charset="0"/>
              </a:rPr>
              <a:t>Condyle et trochlée, sont séparés par une gouttière condyle trochléénne.</a:t>
            </a:r>
          </a:p>
          <a:p>
            <a:pPr>
              <a:lnSpc>
                <a:spcPct val="80000"/>
              </a:lnSpc>
            </a:pPr>
            <a:r>
              <a:rPr lang="fr-FR" altLang="fr-FR" sz="2400" b="1">
                <a:latin typeface="Times New Roman" panose="02020603050405020304" pitchFamily="18" charset="0"/>
                <a:cs typeface="Times New Roman" panose="02020603050405020304" pitchFamily="18" charset="0"/>
              </a:rPr>
              <a:t>La capsule articulaire s’insère en pleine métaphyse bien au-dessus fossettes renforcées latéralement par des ligaments.</a:t>
            </a:r>
          </a:p>
        </p:txBody>
      </p:sp>
    </p:spTree>
    <p:extLst>
      <p:ext uri="{BB962C8B-B14F-4D97-AF65-F5344CB8AC3E}">
        <p14:creationId xmlns:p14="http://schemas.microsoft.com/office/powerpoint/2010/main" val="3212344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du condyle externe</a:t>
            </a:r>
          </a:p>
        </p:txBody>
      </p:sp>
      <p:pic>
        <p:nvPicPr>
          <p:cNvPr id="353284" name="Picture 4" descr="Cartilage croissance (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540001" y="3941763"/>
            <a:ext cx="2919413" cy="2189162"/>
          </a:xfrm>
        </p:spPr>
      </p:pic>
      <p:pic>
        <p:nvPicPr>
          <p:cNvPr id="353285" name="Picture 5" descr="Condyle ext"/>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353286" name="Picture 6" descr="Condyle ext"/>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732589" y="1600201"/>
            <a:ext cx="2917825" cy="2189163"/>
          </a:xfrm>
        </p:spPr>
      </p:pic>
      <p:pic>
        <p:nvPicPr>
          <p:cNvPr id="353287" name="Picture 7" descr="Condyle ext"/>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6732589" y="3941763"/>
            <a:ext cx="2917825" cy="2189162"/>
          </a:xfrm>
          <a:ln/>
        </p:spPr>
      </p:pic>
    </p:spTree>
    <p:extLst>
      <p:ext uri="{BB962C8B-B14F-4D97-AF65-F5344CB8AC3E}">
        <p14:creationId xmlns:p14="http://schemas.microsoft.com/office/powerpoint/2010/main" val="4028848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du condyle externe</a:t>
            </a:r>
          </a:p>
        </p:txBody>
      </p:sp>
      <p:pic>
        <p:nvPicPr>
          <p:cNvPr id="354308" name="Picture 4" descr="Condyle ext"/>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354309" name="Picture 5" descr="Condyle ext"/>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9" y="1600201"/>
            <a:ext cx="2917825" cy="2189163"/>
          </a:xfrm>
        </p:spPr>
      </p:pic>
      <p:pic>
        <p:nvPicPr>
          <p:cNvPr id="354310" name="Picture 6" descr="Condyle ext"/>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6732589" y="3941763"/>
            <a:ext cx="2917825" cy="2189162"/>
          </a:xfrm>
        </p:spPr>
      </p:pic>
      <p:pic>
        <p:nvPicPr>
          <p:cNvPr id="354311" name="Picture 7" descr="Condyle ext"/>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2541589" y="3941763"/>
            <a:ext cx="2917825" cy="2189162"/>
          </a:xfrm>
          <a:ln/>
        </p:spPr>
      </p:pic>
    </p:spTree>
    <p:extLst>
      <p:ext uri="{BB962C8B-B14F-4D97-AF65-F5344CB8AC3E}">
        <p14:creationId xmlns:p14="http://schemas.microsoft.com/office/powerpoint/2010/main" val="3130407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B23- Fractures de l’épi trochlée </a:t>
            </a:r>
          </a:p>
        </p:txBody>
      </p:sp>
      <p:sp>
        <p:nvSpPr>
          <p:cNvPr id="355331" name="Rectangle 3"/>
          <p:cNvSpPr>
            <a:spLocks noGrp="1" noChangeArrowheads="1"/>
          </p:cNvSpPr>
          <p:nvPr>
            <p:ph type="body" idx="1"/>
          </p:nvPr>
        </p:nvSpPr>
        <p:spPr/>
        <p:txBody>
          <a:bodyPr/>
          <a:lstStyle/>
          <a:p>
            <a:pPr>
              <a:lnSpc>
                <a:spcPct val="90000"/>
              </a:lnSpc>
            </a:pPr>
            <a:r>
              <a:rPr lang="fr-FR" altLang="fr-FR" sz="2400" b="1">
                <a:latin typeface="Times New Roman" panose="02020603050405020304" pitchFamily="18" charset="0"/>
                <a:cs typeface="Times New Roman" panose="02020603050405020304" pitchFamily="18" charset="0"/>
              </a:rPr>
              <a:t>Elle survient pendant la phase d’évolution indépendante à l’ossification épitrochléenne, chez l’enfant de 7 à 15 ans.</a:t>
            </a:r>
            <a:endParaRPr lang="fr-FR" altLang="fr-FR" sz="2400" b="1" u="sng">
              <a:latin typeface="Times New Roman" panose="02020603050405020304" pitchFamily="18" charset="0"/>
              <a:cs typeface="Times New Roman" panose="02020603050405020304" pitchFamily="18" charset="0"/>
            </a:endParaRPr>
          </a:p>
          <a:p>
            <a:pPr>
              <a:lnSpc>
                <a:spcPct val="90000"/>
              </a:lnSpc>
            </a:pPr>
            <a:r>
              <a:rPr lang="fr-FR" altLang="fr-FR" sz="2400" b="1" u="sng">
                <a:latin typeface="Times New Roman" panose="02020603050405020304" pitchFamily="18" charset="0"/>
                <a:cs typeface="Times New Roman" panose="02020603050405020304" pitchFamily="18" charset="0"/>
              </a:rPr>
              <a:t>Mécanisme :</a:t>
            </a:r>
            <a:r>
              <a:rPr lang="fr-FR" altLang="fr-FR" sz="2400" b="1">
                <a:latin typeface="Times New Roman" panose="02020603050405020304" pitchFamily="18" charset="0"/>
                <a:cs typeface="Times New Roman" panose="02020603050405020304" pitchFamily="18" charset="0"/>
              </a:rPr>
              <a:t> L’arrachement par traction associées du ligament latéral interne et des muscles épitrochléenne : chute sur la main en dorsale alors que l’avant- bras est en supination.</a:t>
            </a:r>
            <a:endParaRPr lang="fr-FR" altLang="fr-FR" sz="2400" b="1" u="sng">
              <a:latin typeface="Times New Roman" panose="02020603050405020304" pitchFamily="18" charset="0"/>
              <a:cs typeface="Times New Roman" panose="02020603050405020304" pitchFamily="18" charset="0"/>
            </a:endParaRPr>
          </a:p>
          <a:p>
            <a:pPr>
              <a:lnSpc>
                <a:spcPct val="90000"/>
              </a:lnSpc>
            </a:pPr>
            <a:r>
              <a:rPr lang="fr-FR" altLang="fr-FR" sz="2400" b="1" u="sng">
                <a:latin typeface="Times New Roman" panose="02020603050405020304" pitchFamily="18" charset="0"/>
                <a:cs typeface="Times New Roman" panose="02020603050405020304" pitchFamily="18" charset="0"/>
              </a:rPr>
              <a:t>Anatomo-pathologie :</a:t>
            </a:r>
            <a:r>
              <a:rPr lang="fr-FR" altLang="fr-FR" sz="2400" b="1">
                <a:latin typeface="Times New Roman" panose="02020603050405020304" pitchFamily="18" charset="0"/>
                <a:cs typeface="Times New Roman" panose="02020603050405020304" pitchFamily="18" charset="0"/>
              </a:rPr>
              <a:t>   C’est avant tout un décollement apophysaire, le trait vertical sépare l’épi trochlée de la métaphyse. Le déplacement du fragment est nul ou discret : ailleurs au contraire il bascule vers le bas et parfois pénètre dans l’articulation à travers une brèche capsulaire. </a:t>
            </a:r>
          </a:p>
        </p:txBody>
      </p:sp>
    </p:spTree>
    <p:extLst>
      <p:ext uri="{BB962C8B-B14F-4D97-AF65-F5344CB8AC3E}">
        <p14:creationId xmlns:p14="http://schemas.microsoft.com/office/powerpoint/2010/main" val="931494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B23- Fractures de l’épi trochlée</a:t>
            </a:r>
          </a:p>
        </p:txBody>
      </p:sp>
      <p:sp>
        <p:nvSpPr>
          <p:cNvPr id="356355" name="Rectangle 3"/>
          <p:cNvSpPr>
            <a:spLocks noGrp="1" noChangeArrowheads="1"/>
          </p:cNvSpPr>
          <p:nvPr>
            <p:ph type="body" idx="1"/>
          </p:nvPr>
        </p:nvSpPr>
        <p:spPr/>
        <p:txBody>
          <a:bodyPr/>
          <a:lstStyle/>
          <a:p>
            <a:r>
              <a:rPr lang="fr-FR" altLang="fr-FR">
                <a:latin typeface="Times New Roman" panose="02020603050405020304" pitchFamily="18" charset="0"/>
                <a:cs typeface="Times New Roman" panose="02020603050405020304" pitchFamily="18" charset="0"/>
              </a:rPr>
              <a:t>Le </a:t>
            </a:r>
            <a:r>
              <a:rPr lang="fr-FR" altLang="fr-FR" u="sng">
                <a:latin typeface="Times New Roman" panose="02020603050405020304" pitchFamily="18" charset="0"/>
                <a:cs typeface="Times New Roman" panose="02020603050405020304" pitchFamily="18" charset="0"/>
              </a:rPr>
              <a:t>déplacement</a:t>
            </a:r>
            <a:r>
              <a:rPr lang="fr-FR" altLang="fr-FR">
                <a:latin typeface="Times New Roman" panose="02020603050405020304" pitchFamily="18" charset="0"/>
                <a:cs typeface="Times New Roman" panose="02020603050405020304" pitchFamily="18" charset="0"/>
              </a:rPr>
              <a:t> permet de distinguer 4 types </a:t>
            </a:r>
          </a:p>
          <a:p>
            <a:r>
              <a:rPr lang="fr-FR" altLang="fr-FR">
                <a:latin typeface="Times New Roman" panose="02020603050405020304" pitchFamily="18" charset="0"/>
                <a:cs typeface="Times New Roman" panose="02020603050405020304" pitchFamily="18" charset="0"/>
              </a:rPr>
              <a:t>Degré 1 : sans déplacement</a:t>
            </a:r>
          </a:p>
          <a:p>
            <a:r>
              <a:rPr lang="fr-FR" altLang="fr-FR">
                <a:latin typeface="Times New Roman" panose="02020603050405020304" pitchFamily="18" charset="0"/>
                <a:cs typeface="Times New Roman" panose="02020603050405020304" pitchFamily="18" charset="0"/>
              </a:rPr>
              <a:t>Degré 2 : déplacement vers le bas </a:t>
            </a:r>
          </a:p>
          <a:p>
            <a:r>
              <a:rPr lang="fr-FR" altLang="fr-FR">
                <a:latin typeface="Times New Roman" panose="02020603050405020304" pitchFamily="18" charset="0"/>
                <a:cs typeface="Times New Roman" panose="02020603050405020304" pitchFamily="18" charset="0"/>
              </a:rPr>
              <a:t>Degré 3 : incarcération du fragment dans l’interligne articulaire.</a:t>
            </a:r>
          </a:p>
          <a:p>
            <a:r>
              <a:rPr lang="fr-FR" altLang="fr-FR">
                <a:latin typeface="Times New Roman" panose="02020603050405020304" pitchFamily="18" charset="0"/>
                <a:cs typeface="Times New Roman" panose="02020603050405020304" pitchFamily="18" charset="0"/>
              </a:rPr>
              <a:t>Degré 4 : incarcération  et  luxation postéro- externe du coude.</a:t>
            </a:r>
          </a:p>
        </p:txBody>
      </p:sp>
    </p:spTree>
    <p:extLst>
      <p:ext uri="{BB962C8B-B14F-4D97-AF65-F5344CB8AC3E}">
        <p14:creationId xmlns:p14="http://schemas.microsoft.com/office/powerpoint/2010/main" val="3815435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de l’épitrochlée</a:t>
            </a:r>
          </a:p>
        </p:txBody>
      </p:sp>
      <p:pic>
        <p:nvPicPr>
          <p:cNvPr id="357379" name="Picture 3" descr="01010003"/>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2540001" y="3941763"/>
            <a:ext cx="2919413" cy="2189162"/>
          </a:xfrm>
        </p:spPr>
      </p:pic>
      <p:pic>
        <p:nvPicPr>
          <p:cNvPr id="357380" name="Picture 4" descr="01010006"/>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6731001" y="3941763"/>
            <a:ext cx="2919413" cy="2189162"/>
          </a:xfrm>
        </p:spPr>
      </p:pic>
      <p:pic>
        <p:nvPicPr>
          <p:cNvPr id="357381" name="Picture 5" descr="01010005"/>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2540001" y="1600201"/>
            <a:ext cx="2919413" cy="2189163"/>
          </a:xfrm>
        </p:spPr>
      </p:pic>
      <p:pic>
        <p:nvPicPr>
          <p:cNvPr id="357382" name="Picture 6" descr="01010009"/>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6726238" y="1628776"/>
            <a:ext cx="2919412" cy="2189163"/>
          </a:xfrm>
        </p:spPr>
      </p:pic>
    </p:spTree>
    <p:extLst>
      <p:ext uri="{BB962C8B-B14F-4D97-AF65-F5344CB8AC3E}">
        <p14:creationId xmlns:p14="http://schemas.microsoft.com/office/powerpoint/2010/main" val="2152529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B24- Fractures rares</a:t>
            </a:r>
          </a:p>
        </p:txBody>
      </p:sp>
      <p:sp>
        <p:nvSpPr>
          <p:cNvPr id="358403"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Fracture de l’épicondyle :</a:t>
            </a:r>
            <a:r>
              <a:rPr lang="fr-FR" altLang="fr-FR" sz="2800" b="1">
                <a:latin typeface="Times New Roman" panose="02020603050405020304" pitchFamily="18" charset="0"/>
                <a:cs typeface="Times New Roman" panose="02020603050405020304" pitchFamily="18" charset="0"/>
              </a:rPr>
              <a:t> Il s’agit soit d’un décollement apophysaire pur, soit d’un décollement fracture entraînant avec l’apophyse une lamelle diaphysaire.</a:t>
            </a:r>
            <a:endParaRPr lang="fr-FR" altLang="fr-FR" sz="2800" b="1" u="sng">
              <a:latin typeface="Times New Roman" panose="02020603050405020304" pitchFamily="18" charset="0"/>
              <a:cs typeface="Times New Roman" panose="02020603050405020304" pitchFamily="18" charset="0"/>
            </a:endParaRPr>
          </a:p>
          <a:p>
            <a:pPr>
              <a:lnSpc>
                <a:spcPct val="80000"/>
              </a:lnSpc>
            </a:pPr>
            <a:r>
              <a:rPr lang="fr-FR" altLang="fr-FR" sz="2800" b="1" u="sng">
                <a:latin typeface="Times New Roman" panose="02020603050405020304" pitchFamily="18" charset="0"/>
                <a:cs typeface="Times New Roman" panose="02020603050405020304" pitchFamily="18" charset="0"/>
              </a:rPr>
              <a:t>Fracture du condyle interne:</a:t>
            </a:r>
            <a:r>
              <a:rPr lang="fr-FR" altLang="fr-FR" sz="2800" b="1">
                <a:latin typeface="Times New Roman" panose="02020603050405020304" pitchFamily="18" charset="0"/>
                <a:cs typeface="Times New Roman" panose="02020603050405020304" pitchFamily="18" charset="0"/>
              </a:rPr>
              <a:t> 2 à 3% des fractures du coude de l’enfant.</a:t>
            </a:r>
          </a:p>
          <a:p>
            <a:pPr>
              <a:lnSpc>
                <a:spcPct val="80000"/>
              </a:lnSpc>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Il s’agit d’un décollement épiphysaire – fracture de type IV de Harris et Salter. Le trait de fracture part du bord interne de l’humérus au dessus de l’épi trochlée et se dirige en bas et en dehors pour atteindre la gorge de la trochlée.</a:t>
            </a:r>
          </a:p>
        </p:txBody>
      </p:sp>
    </p:spTree>
    <p:extLst>
      <p:ext uri="{BB962C8B-B14F-4D97-AF65-F5344CB8AC3E}">
        <p14:creationId xmlns:p14="http://schemas.microsoft.com/office/powerpoint/2010/main" val="288949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B2- Classification chez l’Enfant</a:t>
            </a:r>
            <a:r>
              <a:rPr lang="fr-FR" altLang="fr-FR" sz="3600" b="1" u="sng">
                <a:latin typeface="Times New Roman" panose="02020603050405020304" pitchFamily="18" charset="0"/>
                <a:cs typeface="Times New Roman" panose="02020603050405020304" pitchFamily="18" charset="0"/>
              </a:rPr>
              <a:t/>
            </a:r>
            <a:br>
              <a:rPr lang="fr-FR" altLang="fr-FR" sz="36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B24- Fractures rares</a:t>
            </a:r>
          </a:p>
        </p:txBody>
      </p:sp>
      <p:sp>
        <p:nvSpPr>
          <p:cNvPr id="359427" name="Rectangle 3"/>
          <p:cNvSpPr>
            <a:spLocks noGrp="1" noChangeArrowheads="1"/>
          </p:cNvSpPr>
          <p:nvPr>
            <p:ph type="body" idx="1"/>
          </p:nvPr>
        </p:nvSpPr>
        <p:spPr/>
        <p:txBody>
          <a:bodyPr/>
          <a:lstStyle/>
          <a:p>
            <a:pPr>
              <a:lnSpc>
                <a:spcPct val="80000"/>
              </a:lnSpc>
            </a:pPr>
            <a:r>
              <a:rPr lang="fr-FR" altLang="fr-FR" b="1" u="sng">
                <a:latin typeface="Times New Roman" panose="02020603050405020304" pitchFamily="18" charset="0"/>
                <a:cs typeface="Times New Roman" panose="02020603050405020304" pitchFamily="18" charset="0"/>
              </a:rPr>
              <a:t>Décollement en masse de l’épiphyse inférieure de l’humérus :</a:t>
            </a:r>
            <a:r>
              <a:rPr lang="fr-FR" altLang="fr-FR" b="1">
                <a:latin typeface="Times New Roman" panose="02020603050405020304" pitchFamily="18" charset="0"/>
                <a:cs typeface="Times New Roman" panose="02020603050405020304" pitchFamily="18" charset="0"/>
              </a:rPr>
              <a:t>   Il ne peut s’observer qu’au cours des 3 ou 4 premières années de la vie. C’est un décollement épiphysaire de type I. de Harris et Salter. Le fragment épiphysaire se déplace en arrière, entraînant les deux os de l’avant bras, tendis que le fragment diaphysaire fait saillie en avant comme dans les fractures supra condyliennes.</a:t>
            </a:r>
          </a:p>
        </p:txBody>
      </p:sp>
    </p:spTree>
    <p:extLst>
      <p:ext uri="{BB962C8B-B14F-4D97-AF65-F5344CB8AC3E}">
        <p14:creationId xmlns:p14="http://schemas.microsoft.com/office/powerpoint/2010/main" val="3901375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sz="quarter"/>
          </p:nvPr>
        </p:nvSpPr>
        <p:spPr/>
        <p:txBody>
          <a:bodyPr/>
          <a:lstStyle/>
          <a:p>
            <a:r>
              <a:rPr lang="fr-FR" altLang="fr-FR" sz="3200" b="1">
                <a:latin typeface="Times New Roman" panose="02020603050405020304" pitchFamily="18" charset="0"/>
                <a:cs typeface="Times New Roman" panose="02020603050405020304" pitchFamily="18" charset="0"/>
              </a:rPr>
              <a:t>Décollement en masse </a:t>
            </a:r>
            <a:br>
              <a:rPr lang="fr-FR" altLang="fr-FR" sz="3200" b="1">
                <a:latin typeface="Times New Roman" panose="02020603050405020304" pitchFamily="18" charset="0"/>
                <a:cs typeface="Times New Roman" panose="02020603050405020304" pitchFamily="18" charset="0"/>
              </a:rPr>
            </a:br>
            <a:r>
              <a:rPr lang="fr-FR" altLang="fr-FR" sz="3200" b="1">
                <a:latin typeface="Times New Roman" panose="02020603050405020304" pitchFamily="18" charset="0"/>
                <a:cs typeface="Times New Roman" panose="02020603050405020304" pitchFamily="18" charset="0"/>
              </a:rPr>
              <a:t>de l’épiphyse inférieure de l’humérus</a:t>
            </a:r>
          </a:p>
        </p:txBody>
      </p:sp>
      <p:pic>
        <p:nvPicPr>
          <p:cNvPr id="360451" name="Picture 3" descr="0101000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40001" y="1600201"/>
            <a:ext cx="2919413" cy="2189163"/>
          </a:xfrm>
        </p:spPr>
      </p:pic>
      <p:pic>
        <p:nvPicPr>
          <p:cNvPr id="360452" name="Picture 4" descr="COUDE SAINT à gauch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1001" y="1600201"/>
            <a:ext cx="2919413" cy="2189163"/>
          </a:xfrm>
        </p:spPr>
      </p:pic>
      <p:pic>
        <p:nvPicPr>
          <p:cNvPr id="360453" name="Picture 5" descr="0101000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40001" y="3941763"/>
            <a:ext cx="2919413" cy="2189162"/>
          </a:xfrm>
        </p:spPr>
      </p:pic>
      <p:pic>
        <p:nvPicPr>
          <p:cNvPr id="360454" name="Picture 6" descr="01010007"/>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731001" y="3941763"/>
            <a:ext cx="2919413" cy="2189162"/>
          </a:xfrm>
        </p:spPr>
      </p:pic>
    </p:spTree>
    <p:extLst>
      <p:ext uri="{BB962C8B-B14F-4D97-AF65-F5344CB8AC3E}">
        <p14:creationId xmlns:p14="http://schemas.microsoft.com/office/powerpoint/2010/main" val="4294023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C- ETUDE RADIO-CLINIQUE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C1- Clinique</a:t>
            </a:r>
          </a:p>
        </p:txBody>
      </p:sp>
      <p:sp>
        <p:nvSpPr>
          <p:cNvPr id="361475" name="Rectangle 3"/>
          <p:cNvSpPr>
            <a:spLocks noGrp="1" noChangeArrowheads="1"/>
          </p:cNvSpPr>
          <p:nvPr>
            <p:ph type="body" idx="1"/>
          </p:nvPr>
        </p:nvSpPr>
        <p:spPr/>
        <p:txBody>
          <a:bodyPr/>
          <a:lstStyle/>
          <a:p>
            <a:pPr>
              <a:lnSpc>
                <a:spcPct val="90000"/>
              </a:lnSpc>
            </a:pPr>
            <a:r>
              <a:rPr lang="fr-FR" altLang="fr-FR" sz="2800" b="1">
                <a:latin typeface="Times New Roman" panose="02020603050405020304" pitchFamily="18" charset="0"/>
                <a:cs typeface="Times New Roman" panose="02020603050405020304" pitchFamily="18" charset="0"/>
              </a:rPr>
              <a:t>Dans un cas comme dans l’autre tout se résume pratiquement à un gros coude douloureux, tuméfié par l’œdème dont il convient de souligner ici la rapidité d’installation. Celui-ci va masquer la saillie de l’olécrâne et gêner la palpation des repères classiques qui sont normaux (ligne de Hunter alignant en extension épicondyle – olécrâne – épi trochlée, et triangle de Nélaton en flexion). L’enchymose, sera bien plus tardive.</a:t>
            </a:r>
          </a:p>
        </p:txBody>
      </p:sp>
    </p:spTree>
    <p:extLst>
      <p:ext uri="{BB962C8B-B14F-4D97-AF65-F5344CB8AC3E}">
        <p14:creationId xmlns:p14="http://schemas.microsoft.com/office/powerpoint/2010/main" val="3056205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fr-FR" altLang="fr-FR" sz="4000" b="1">
                <a:latin typeface="Times New Roman" panose="02020603050405020304" pitchFamily="18" charset="0"/>
                <a:cs typeface="Times New Roman" panose="02020603050405020304" pitchFamily="18" charset="0"/>
              </a:rPr>
              <a:t>Clinique : gros coude</a:t>
            </a:r>
          </a:p>
        </p:txBody>
      </p:sp>
      <p:pic>
        <p:nvPicPr>
          <p:cNvPr id="36249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21564" y="1412876"/>
            <a:ext cx="1851025" cy="4975225"/>
          </a:xfr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250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79700" y="1600200"/>
            <a:ext cx="2787650" cy="4781550"/>
          </a:xfrm>
          <a:noFill/>
          <a:ln/>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84635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Anatomie</a:t>
            </a:r>
          </a:p>
        </p:txBody>
      </p:sp>
      <p:pic>
        <p:nvPicPr>
          <p:cNvPr id="311299" name="Picture 3" descr="Sans titre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84539" y="1643064"/>
            <a:ext cx="1431925" cy="2103437"/>
          </a:xfrm>
        </p:spPr>
      </p:pic>
      <p:pic>
        <p:nvPicPr>
          <p:cNvPr id="311300" name="Picture 4" descr="Sans titre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553325" y="1600201"/>
            <a:ext cx="1276350" cy="2189163"/>
          </a:xfrm>
        </p:spPr>
      </p:pic>
      <p:pic>
        <p:nvPicPr>
          <p:cNvPr id="311301" name="Picture 5" descr="Sans titre7"/>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3176589" y="3946525"/>
            <a:ext cx="1646237" cy="2179638"/>
          </a:xfrm>
        </p:spPr>
      </p:pic>
      <p:pic>
        <p:nvPicPr>
          <p:cNvPr id="311302" name="Picture 6" descr="Sans titre8"/>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7481889" y="3941763"/>
            <a:ext cx="1419225" cy="2189162"/>
          </a:xfrm>
        </p:spPr>
      </p:pic>
    </p:spTree>
    <p:extLst>
      <p:ext uri="{BB962C8B-B14F-4D97-AF65-F5344CB8AC3E}">
        <p14:creationId xmlns:p14="http://schemas.microsoft.com/office/powerpoint/2010/main" val="4191550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C- ETUDE RADIO-CLINIQUE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C1- Clinique</a:t>
            </a:r>
          </a:p>
        </p:txBody>
      </p:sp>
      <p:sp>
        <p:nvSpPr>
          <p:cNvPr id="363523" name="Rectangle 3"/>
          <p:cNvSpPr>
            <a:spLocks noGrp="1" noChangeArrowheads="1"/>
          </p:cNvSpPr>
          <p:nvPr>
            <p:ph type="body" idx="1"/>
          </p:nvPr>
        </p:nvSpPr>
        <p:spPr/>
        <p:txBody>
          <a:bodyPr/>
          <a:lstStyle/>
          <a:p>
            <a:pPr>
              <a:lnSpc>
                <a:spcPct val="80000"/>
              </a:lnSpc>
            </a:pPr>
            <a:r>
              <a:rPr lang="fr-FR" altLang="fr-FR" sz="2400" b="1">
                <a:latin typeface="Times New Roman" panose="02020603050405020304" pitchFamily="18" charset="0"/>
                <a:cs typeface="Times New Roman" panose="02020603050405020304" pitchFamily="18" charset="0"/>
              </a:rPr>
              <a:t>Il est bien entendu capital, de faire bilan  très précis des lésions associées éventuelles dans un but pronostique et thérapeutique.</a:t>
            </a:r>
          </a:p>
          <a:p>
            <a:pPr>
              <a:lnSpc>
                <a:spcPct val="80000"/>
              </a:lnSpc>
            </a:pPr>
            <a:r>
              <a:rPr lang="fr-FR" altLang="fr-FR" sz="2400" b="1">
                <a:latin typeface="Times New Roman" panose="02020603050405020304" pitchFamily="18" charset="0"/>
                <a:cs typeface="Times New Roman" panose="02020603050405020304" pitchFamily="18" charset="0"/>
              </a:rPr>
              <a:t>Les lésions cutanées sont fréquentes. Des 20 à 30 % des cas, de stade II et III de Cauchoix.</a:t>
            </a:r>
          </a:p>
          <a:p>
            <a:pPr>
              <a:lnSpc>
                <a:spcPct val="80000"/>
              </a:lnSpc>
            </a:pPr>
            <a:r>
              <a:rPr lang="fr-FR" altLang="fr-FR" sz="2400" b="1">
                <a:latin typeface="Times New Roman" panose="02020603050405020304" pitchFamily="18" charset="0"/>
                <a:cs typeface="Times New Roman" panose="02020603050405020304" pitchFamily="18" charset="0"/>
              </a:rPr>
              <a:t>Les lésions nerveuses liées au traumatisme sont retrouvées dans 5% des cas, prédominantes sur le nerf cubital mais épargnent le médecin dont l’atteinte exceptionnelle peut s’accompagner de lésions vasculaires. Ces complications nerveuses précoces ont dans l’ensemble bon pronostic et leur régression est la règle à court terme.</a:t>
            </a:r>
          </a:p>
          <a:p>
            <a:pPr>
              <a:lnSpc>
                <a:spcPct val="80000"/>
              </a:lnSpc>
            </a:pPr>
            <a:r>
              <a:rPr lang="fr-FR" altLang="fr-FR" sz="2400" b="1">
                <a:latin typeface="Times New Roman" panose="02020603050405020304" pitchFamily="18" charset="0"/>
                <a:cs typeface="Times New Roman" panose="02020603050405020304" pitchFamily="18" charset="0"/>
              </a:rPr>
              <a:t>Les lésions osseuses étagées du même membre vont souvent compliquer et risquer de compromettre le résultat, 12 à 15% des cas.</a:t>
            </a:r>
          </a:p>
        </p:txBody>
      </p:sp>
    </p:spTree>
    <p:extLst>
      <p:ext uri="{BB962C8B-B14F-4D97-AF65-F5344CB8AC3E}">
        <p14:creationId xmlns:p14="http://schemas.microsoft.com/office/powerpoint/2010/main" val="9418344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C- ETUDE RADIO-CLINIQUE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C2-Radiologie</a:t>
            </a:r>
          </a:p>
        </p:txBody>
      </p:sp>
      <p:sp>
        <p:nvSpPr>
          <p:cNvPr id="364547" name="Rectangle 3"/>
          <p:cNvSpPr>
            <a:spLocks noGrp="1" noChangeArrowheads="1"/>
          </p:cNvSpPr>
          <p:nvPr>
            <p:ph type="body" idx="1"/>
          </p:nvPr>
        </p:nvSpPr>
        <p:spPr/>
        <p:txBody>
          <a:bodyPr/>
          <a:lstStyle/>
          <a:p>
            <a:r>
              <a:rPr lang="fr-FR" altLang="fr-FR" sz="2800" b="1">
                <a:latin typeface="Times New Roman" panose="02020603050405020304" pitchFamily="18" charset="0"/>
                <a:cs typeface="Times New Roman" panose="02020603050405020304" pitchFamily="18" charset="0"/>
              </a:rPr>
              <a:t>Cette étude, d’une importance primordiale, permettra de préciser le type de fracture et les lésions associées et de déterminer le choix du traitement </a:t>
            </a:r>
          </a:p>
          <a:p>
            <a:r>
              <a:rPr lang="fr-FR" altLang="fr-FR" sz="2800" b="1">
                <a:latin typeface="Times New Roman" panose="02020603050405020304" pitchFamily="18" charset="0"/>
                <a:cs typeface="Times New Roman" panose="02020603050405020304" pitchFamily="18" charset="0"/>
              </a:rPr>
              <a:t>Intérêt : diagnostique, pronostique et thérapeutique.</a:t>
            </a:r>
          </a:p>
          <a:p>
            <a:r>
              <a:rPr lang="fr-FR" altLang="fr-FR" sz="2800" b="1">
                <a:latin typeface="Times New Roman" panose="02020603050405020304" pitchFamily="18" charset="0"/>
                <a:cs typeface="Times New Roman" panose="02020603050405020304" pitchFamily="18" charset="0"/>
              </a:rPr>
              <a:t>Techniques : deux clichés seront demandés systématiquement, une face et un profil vrai. Ils devront être de très bonne qualité. </a:t>
            </a:r>
          </a:p>
        </p:txBody>
      </p:sp>
    </p:spTree>
    <p:extLst>
      <p:ext uri="{BB962C8B-B14F-4D97-AF65-F5344CB8AC3E}">
        <p14:creationId xmlns:p14="http://schemas.microsoft.com/office/powerpoint/2010/main" val="2090117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C- ETUDE RADIO-CLINIQUE </a:t>
            </a:r>
            <a:br>
              <a:rPr lang="fr-FR" altLang="fr-FR" sz="4000" b="1" u="sng">
                <a:latin typeface="Times New Roman" panose="02020603050405020304" pitchFamily="18" charset="0"/>
                <a:cs typeface="Times New Roman" panose="02020603050405020304" pitchFamily="18" charset="0"/>
              </a:rPr>
            </a:br>
            <a:r>
              <a:rPr lang="fr-FR" altLang="fr-FR" sz="4000" b="1" u="sng">
                <a:latin typeface="Times New Roman" panose="02020603050405020304" pitchFamily="18" charset="0"/>
                <a:cs typeface="Times New Roman" panose="02020603050405020304" pitchFamily="18" charset="0"/>
              </a:rPr>
              <a:t>C3- Conclusion :</a:t>
            </a:r>
          </a:p>
        </p:txBody>
      </p:sp>
      <p:sp>
        <p:nvSpPr>
          <p:cNvPr id="365571" name="Rectangle 3"/>
          <p:cNvSpPr>
            <a:spLocks noGrp="1" noChangeArrowheads="1"/>
          </p:cNvSpPr>
          <p:nvPr>
            <p:ph type="body" idx="1"/>
          </p:nvPr>
        </p:nvSpPr>
        <p:spPr/>
        <p:txBody>
          <a:bodyPr/>
          <a:lstStyle/>
          <a:p>
            <a:r>
              <a:rPr lang="fr-FR" altLang="fr-FR" u="sng">
                <a:latin typeface="Times New Roman" panose="02020603050405020304" pitchFamily="18" charset="0"/>
                <a:cs typeface="Times New Roman" panose="02020603050405020304" pitchFamily="18" charset="0"/>
              </a:rPr>
              <a:t>Le type de fracture </a:t>
            </a:r>
            <a:r>
              <a:rPr lang="fr-FR" altLang="fr-FR" b="1">
                <a:latin typeface="Times New Roman" panose="02020603050405020304" pitchFamily="18" charset="0"/>
                <a:cs typeface="Times New Roman" panose="02020603050405020304" pitchFamily="18" charset="0"/>
              </a:rPr>
              <a:t>: </a:t>
            </a:r>
            <a:r>
              <a:rPr lang="fr-FR" altLang="fr-FR">
                <a:latin typeface="Times New Roman" panose="02020603050405020304" pitchFamily="18" charset="0"/>
                <a:cs typeface="Times New Roman" panose="02020603050405020304" pitchFamily="18" charset="0"/>
              </a:rPr>
              <a:t>il sera déterminé en fonction du siège, de la direction des traits, et du déplacement des fragments.</a:t>
            </a:r>
            <a:endParaRPr lang="fr-FR" altLang="fr-FR" u="sng">
              <a:latin typeface="Times New Roman" panose="02020603050405020304" pitchFamily="18" charset="0"/>
              <a:cs typeface="Times New Roman" panose="02020603050405020304" pitchFamily="18" charset="0"/>
            </a:endParaRPr>
          </a:p>
          <a:p>
            <a:r>
              <a:rPr lang="fr-FR" altLang="fr-FR" u="sng">
                <a:latin typeface="Times New Roman" panose="02020603050405020304" pitchFamily="18" charset="0"/>
                <a:cs typeface="Times New Roman" panose="02020603050405020304" pitchFamily="18" charset="0"/>
              </a:rPr>
              <a:t>Les lésions associées </a:t>
            </a:r>
            <a:r>
              <a:rPr lang="fr-FR" altLang="fr-FR" b="1">
                <a:latin typeface="Times New Roman" panose="02020603050405020304" pitchFamily="18" charset="0"/>
                <a:cs typeface="Times New Roman" panose="02020603050405020304" pitchFamily="18" charset="0"/>
              </a:rPr>
              <a:t>:</a:t>
            </a:r>
            <a:r>
              <a:rPr lang="fr-FR" altLang="fr-FR">
                <a:latin typeface="Times New Roman" panose="02020603050405020304" pitchFamily="18" charset="0"/>
                <a:cs typeface="Times New Roman" panose="02020603050405020304" pitchFamily="18" charset="0"/>
              </a:rPr>
              <a:t> elles imposeront au moindre doute de compléter et d’étendre les investigations.</a:t>
            </a:r>
            <a:endParaRPr lang="fr-FR" altLang="fr-FR" u="sng">
              <a:latin typeface="Times New Roman" panose="02020603050405020304" pitchFamily="18" charset="0"/>
              <a:cs typeface="Times New Roman" panose="02020603050405020304" pitchFamily="18" charset="0"/>
            </a:endParaRPr>
          </a:p>
          <a:p>
            <a:r>
              <a:rPr lang="fr-FR" altLang="fr-FR" u="sng">
                <a:latin typeface="Times New Roman" panose="02020603050405020304" pitchFamily="18" charset="0"/>
                <a:cs typeface="Times New Roman" panose="02020603050405020304" pitchFamily="18" charset="0"/>
              </a:rPr>
              <a:t>Le choix du traitement </a:t>
            </a:r>
            <a:r>
              <a:rPr lang="fr-FR" altLang="fr-FR" b="1">
                <a:latin typeface="Times New Roman" panose="02020603050405020304" pitchFamily="18" charset="0"/>
                <a:cs typeface="Times New Roman" panose="02020603050405020304" pitchFamily="18" charset="0"/>
              </a:rPr>
              <a:t>:</a:t>
            </a:r>
            <a:r>
              <a:rPr lang="fr-FR" altLang="fr-FR">
                <a:latin typeface="Times New Roman" panose="02020603050405020304" pitchFamily="18" charset="0"/>
                <a:cs typeface="Times New Roman" panose="02020603050405020304" pitchFamily="18" charset="0"/>
              </a:rPr>
              <a:t> il dépendra pour une large part de la qualité de ce bilan.</a:t>
            </a:r>
          </a:p>
        </p:txBody>
      </p:sp>
    </p:spTree>
    <p:extLst>
      <p:ext uri="{BB962C8B-B14F-4D97-AF65-F5344CB8AC3E}">
        <p14:creationId xmlns:p14="http://schemas.microsoft.com/office/powerpoint/2010/main" val="3391539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EVOLUTION***D1- Consolidation</a:t>
            </a:r>
            <a:endParaRPr lang="fr-FR" altLang="fr-FR" sz="4000" b="1" u="sng">
              <a:latin typeface="Times New Roman" panose="02020603050405020304" pitchFamily="18" charset="0"/>
              <a:cs typeface="Times New Roman" panose="02020603050405020304" pitchFamily="18" charset="0"/>
            </a:endParaRPr>
          </a:p>
        </p:txBody>
      </p:sp>
      <p:sp>
        <p:nvSpPr>
          <p:cNvPr id="366595" name="Rectangle 3"/>
          <p:cNvSpPr>
            <a:spLocks noGrp="1" noChangeArrowheads="1"/>
          </p:cNvSpPr>
          <p:nvPr>
            <p:ph type="body" idx="1"/>
          </p:nvPr>
        </p:nvSpPr>
        <p:spPr/>
        <p:txBody>
          <a:bodyPr/>
          <a:lstStyle/>
          <a:p>
            <a:r>
              <a:rPr lang="fr-FR" altLang="fr-FR">
                <a:latin typeface="Times New Roman" panose="02020603050405020304" pitchFamily="18" charset="0"/>
                <a:cs typeface="Times New Roman" panose="02020603050405020304" pitchFamily="18" charset="0"/>
              </a:rPr>
              <a:t>Elle se fait habituellement en 45-60 jours. Elle ne devra pas, sous prétexte d’être jugée insuffisante retarder la rééducation afin d’éviter la complication majeure de ce type de lésion : la raideur. </a:t>
            </a:r>
          </a:p>
        </p:txBody>
      </p:sp>
    </p:spTree>
    <p:extLst>
      <p:ext uri="{BB962C8B-B14F-4D97-AF65-F5344CB8AC3E}">
        <p14:creationId xmlns:p14="http://schemas.microsoft.com/office/powerpoint/2010/main" val="3114965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a:t>
            </a:r>
            <a:r>
              <a:rPr lang="fr-FR" altLang="fr-FR" sz="3200" b="1" u="sng">
                <a:latin typeface="Times New Roman" panose="02020603050405020304" pitchFamily="18" charset="0"/>
                <a:cs typeface="Times New Roman" panose="02020603050405020304" pitchFamily="18" charset="0"/>
              </a:rPr>
              <a:t>D21-Les lésions traumatiques associées</a:t>
            </a:r>
          </a:p>
        </p:txBody>
      </p:sp>
      <p:sp>
        <p:nvSpPr>
          <p:cNvPr id="367619" name="Rectangle 3"/>
          <p:cNvSpPr>
            <a:spLocks noGrp="1" noChangeArrowheads="1"/>
          </p:cNvSpPr>
          <p:nvPr>
            <p:ph type="body" idx="1"/>
          </p:nvPr>
        </p:nvSpPr>
        <p:spPr/>
        <p:txBody>
          <a:bodyPr/>
          <a:lstStyle/>
          <a:p>
            <a:pPr>
              <a:lnSpc>
                <a:spcPct val="80000"/>
              </a:lnSpc>
            </a:pPr>
            <a:r>
              <a:rPr lang="fr-FR" altLang="fr-FR" sz="2400" b="1">
                <a:latin typeface="Times New Roman" panose="02020603050405020304" pitchFamily="18" charset="0"/>
                <a:cs typeface="Times New Roman" panose="02020603050405020304" pitchFamily="18" charset="0"/>
              </a:rPr>
              <a:t>Elles semblent particulièrement fréquentes dans les fractures  supra condyliennes et inter condyliennes.</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D21a- Les complications locales</a:t>
            </a:r>
          </a:p>
          <a:p>
            <a:pPr>
              <a:lnSpc>
                <a:spcPct val="80000"/>
              </a:lnSpc>
            </a:pPr>
            <a:r>
              <a:rPr lang="fr-FR" altLang="fr-FR" sz="2400" b="1" u="sng">
                <a:latin typeface="Times New Roman" panose="02020603050405020304" pitchFamily="18" charset="0"/>
                <a:cs typeface="Times New Roman" panose="02020603050405020304" pitchFamily="18" charset="0"/>
              </a:rPr>
              <a:t>L’ouverture cutanée</a:t>
            </a:r>
            <a:r>
              <a:rPr lang="fr-FR" altLang="fr-FR" sz="2400" b="1">
                <a:latin typeface="Times New Roman" panose="02020603050405020304" pitchFamily="18" charset="0"/>
                <a:cs typeface="Times New Roman" panose="02020603050405020304" pitchFamily="18" charset="0"/>
              </a:rPr>
              <a:t> (20 à 30%), on se méfiera aussi des vastes contusions et décollements sous-cutanées qui grèveront également le pronostic.</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Les lésions vasculaires</a:t>
            </a:r>
            <a:r>
              <a:rPr lang="fr-FR" altLang="fr-FR" sz="2400" b="1">
                <a:latin typeface="Times New Roman" panose="02020603050405020304" pitchFamily="18" charset="0"/>
                <a:cs typeface="Times New Roman" panose="02020603050405020304" pitchFamily="18" charset="0"/>
              </a:rPr>
              <a:t> sont très rares chez l’adulte (moins de 1%)</a:t>
            </a:r>
            <a:endParaRPr lang="fr-FR" altLang="fr-FR" sz="2400" b="1" u="sng">
              <a:latin typeface="Times New Roman" panose="02020603050405020304" pitchFamily="18" charset="0"/>
              <a:cs typeface="Times New Roman" panose="02020603050405020304" pitchFamily="18" charset="0"/>
            </a:endParaRPr>
          </a:p>
          <a:p>
            <a:pPr>
              <a:lnSpc>
                <a:spcPct val="80000"/>
              </a:lnSpc>
            </a:pPr>
            <a:r>
              <a:rPr lang="fr-FR" altLang="fr-FR" sz="2400" b="1" u="sng">
                <a:latin typeface="Times New Roman" panose="02020603050405020304" pitchFamily="18" charset="0"/>
                <a:cs typeface="Times New Roman" panose="02020603050405020304" pitchFamily="18" charset="0"/>
              </a:rPr>
              <a:t>Les lésions nerveuses :</a:t>
            </a:r>
            <a:r>
              <a:rPr lang="fr-FR" altLang="fr-FR" sz="2400" b="1">
                <a:latin typeface="Times New Roman" panose="02020603050405020304" pitchFamily="18" charset="0"/>
                <a:cs typeface="Times New Roman" panose="02020603050405020304" pitchFamily="18" charset="0"/>
              </a:rPr>
              <a:t>   Les paralysies prés opératoires.  Ce sont accidents directement liés au traumatisme. Elles intéresseraient surtout le nerf radial. Le nerf cubital serait le plus souvent exposé. Notamment dans les fractures de l’épi trochlée. , dans  les fractures sus et inter condyliennes. L’atteinte au médian est exceptionnelle.</a:t>
            </a:r>
            <a:endParaRPr lang="fr-FR" altLang="fr-FR" sz="24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07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a:t>
            </a:r>
            <a:r>
              <a:rPr lang="fr-FR" altLang="fr-FR" sz="3200" b="1" u="sng">
                <a:latin typeface="Times New Roman" panose="02020603050405020304" pitchFamily="18" charset="0"/>
                <a:cs typeface="Times New Roman" panose="02020603050405020304" pitchFamily="18" charset="0"/>
              </a:rPr>
              <a:t>D21-Les lésions traumatiques associées</a:t>
            </a:r>
          </a:p>
        </p:txBody>
      </p:sp>
      <p:sp>
        <p:nvSpPr>
          <p:cNvPr id="368643" name="Rectangle 3"/>
          <p:cNvSpPr>
            <a:spLocks noGrp="1" noChangeArrowheads="1"/>
          </p:cNvSpPr>
          <p:nvPr>
            <p:ph type="body" idx="1"/>
          </p:nvPr>
        </p:nvSpPr>
        <p:spPr/>
        <p:txBody>
          <a:bodyPr/>
          <a:lstStyle/>
          <a:p>
            <a:pPr>
              <a:lnSpc>
                <a:spcPct val="90000"/>
              </a:lnSpc>
            </a:pPr>
            <a:r>
              <a:rPr lang="fr-FR" altLang="fr-FR" b="1" u="sng">
                <a:latin typeface="Times New Roman" panose="02020603050405020304" pitchFamily="18" charset="0"/>
                <a:cs typeface="Times New Roman" panose="02020603050405020304" pitchFamily="18" charset="0"/>
              </a:rPr>
              <a:t>D21b- Les lésions traumatiques étagées:</a:t>
            </a:r>
            <a:r>
              <a:rPr lang="fr-FR" altLang="fr-FR" b="1">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r>
              <a:rPr lang="fr-FR" altLang="fr-FR">
                <a:latin typeface="Times New Roman" panose="02020603050405020304" pitchFamily="18" charset="0"/>
                <a:cs typeface="Times New Roman" panose="02020603050405020304" pitchFamily="18" charset="0"/>
              </a:rPr>
              <a:t>   Elles représentent globalement 12 à 15 % des cas : Olécrâne, diaphyse humérale, avant bras et luxation du coude.</a:t>
            </a:r>
            <a:endParaRPr lang="fr-FR" altLang="fr-FR" b="1" u="sng">
              <a:latin typeface="Times New Roman" panose="02020603050405020304" pitchFamily="18" charset="0"/>
              <a:cs typeface="Times New Roman" panose="02020603050405020304" pitchFamily="18" charset="0"/>
            </a:endParaRPr>
          </a:p>
          <a:p>
            <a:pPr>
              <a:lnSpc>
                <a:spcPct val="90000"/>
              </a:lnSpc>
            </a:pPr>
            <a:endParaRPr lang="fr-FR" altLang="fr-FR" b="1" u="sng">
              <a:latin typeface="Times New Roman" panose="02020603050405020304" pitchFamily="18" charset="0"/>
              <a:cs typeface="Times New Roman" panose="02020603050405020304" pitchFamily="18" charset="0"/>
            </a:endParaRPr>
          </a:p>
          <a:p>
            <a:pPr>
              <a:lnSpc>
                <a:spcPct val="90000"/>
              </a:lnSpc>
            </a:pPr>
            <a:r>
              <a:rPr lang="fr-FR" altLang="fr-FR" b="1" u="sng">
                <a:latin typeface="Times New Roman" panose="02020603050405020304" pitchFamily="18" charset="0"/>
                <a:cs typeface="Times New Roman" panose="02020603050405020304" pitchFamily="18" charset="0"/>
              </a:rPr>
              <a:t>D21c- Les complications à distance:</a:t>
            </a:r>
            <a:r>
              <a:rPr lang="fr-FR" altLang="fr-FR" b="1">
                <a:latin typeface="Times New Roman" panose="02020603050405020304" pitchFamily="18" charset="0"/>
                <a:cs typeface="Times New Roman" panose="02020603050405020304" pitchFamily="18" charset="0"/>
              </a:rPr>
              <a:t>   </a:t>
            </a:r>
            <a:r>
              <a:rPr lang="fr-FR" altLang="fr-FR">
                <a:latin typeface="Times New Roman" panose="02020603050405020304" pitchFamily="18" charset="0"/>
                <a:cs typeface="Times New Roman" panose="02020603050405020304" pitchFamily="18" charset="0"/>
              </a:rPr>
              <a:t>Les poly fractures et poly traumatismes sont relativement rares.</a:t>
            </a:r>
          </a:p>
        </p:txBody>
      </p:sp>
    </p:spTree>
    <p:extLst>
      <p:ext uri="{BB962C8B-B14F-4D97-AF65-F5344CB8AC3E}">
        <p14:creationId xmlns:p14="http://schemas.microsoft.com/office/powerpoint/2010/main" val="2261749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 </a:t>
            </a:r>
          </a:p>
        </p:txBody>
      </p:sp>
      <p:sp>
        <p:nvSpPr>
          <p:cNvPr id="369667" name="Rectangle 3"/>
          <p:cNvSpPr>
            <a:spLocks noGrp="1" noChangeArrowheads="1"/>
          </p:cNvSpPr>
          <p:nvPr>
            <p:ph type="body" idx="1"/>
          </p:nvPr>
        </p:nvSpPr>
        <p:spPr/>
        <p:txBody>
          <a:bodyPr/>
          <a:lstStyle/>
          <a:p>
            <a:pPr>
              <a:lnSpc>
                <a:spcPct val="90000"/>
              </a:lnSpc>
            </a:pPr>
            <a:r>
              <a:rPr lang="fr-FR" altLang="fr-FR" sz="2800" b="1" u="sng">
                <a:latin typeface="Times New Roman" panose="02020603050405020304" pitchFamily="18" charset="0"/>
                <a:cs typeface="Times New Roman" panose="02020603050405020304" pitchFamily="18" charset="0"/>
              </a:rPr>
              <a:t>D22a- Paralysies après traitement orthopédique</a:t>
            </a:r>
            <a:r>
              <a:rPr lang="fr-FR" altLang="fr-FR" sz="2800" b="1">
                <a:latin typeface="Times New Roman" panose="02020603050405020304" pitchFamily="18" charset="0"/>
                <a:cs typeface="Times New Roman" panose="02020603050405020304" pitchFamily="18" charset="0"/>
              </a:rPr>
              <a:t>.  Elles sont dues essentiellement  à une traction trop forte, plus exceptionnellement à une mauvaise technique.</a:t>
            </a:r>
            <a:endParaRPr lang="fr-FR" altLang="fr-FR" sz="2800" b="1" u="sng">
              <a:latin typeface="Times New Roman" panose="02020603050405020304" pitchFamily="18" charset="0"/>
              <a:cs typeface="Times New Roman" panose="02020603050405020304" pitchFamily="18" charset="0"/>
            </a:endParaRPr>
          </a:p>
          <a:p>
            <a:pPr>
              <a:lnSpc>
                <a:spcPct val="90000"/>
              </a:lnSpc>
            </a:pPr>
            <a:r>
              <a:rPr lang="fr-FR" altLang="fr-FR" sz="2800" b="1" u="sng">
                <a:latin typeface="Times New Roman" panose="02020603050405020304" pitchFamily="18" charset="0"/>
                <a:cs typeface="Times New Roman" panose="02020603050405020304" pitchFamily="18" charset="0"/>
              </a:rPr>
              <a:t>D22b- Paralysies après traitement chirurgical :</a:t>
            </a:r>
            <a:r>
              <a:rPr lang="fr-FR" altLang="fr-FR" sz="2800" b="1">
                <a:latin typeface="Times New Roman" panose="02020603050405020304" pitchFamily="18" charset="0"/>
                <a:cs typeface="Times New Roman" panose="02020603050405020304" pitchFamily="18" charset="0"/>
              </a:rPr>
              <a:t>   Les plus fréquentes. Le type anatomique le plus souvent responsable est la fracture sus et inter condylienne, et d’une manière plus générale, les fractures complexes.</a:t>
            </a:r>
          </a:p>
        </p:txBody>
      </p:sp>
    </p:spTree>
    <p:extLst>
      <p:ext uri="{BB962C8B-B14F-4D97-AF65-F5344CB8AC3E}">
        <p14:creationId xmlns:p14="http://schemas.microsoft.com/office/powerpoint/2010/main" val="2342795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 </a:t>
            </a:r>
          </a:p>
        </p:txBody>
      </p:sp>
      <p:sp>
        <p:nvSpPr>
          <p:cNvPr id="370691" name="Rectangle 3"/>
          <p:cNvSpPr>
            <a:spLocks noGrp="1" noChangeArrowheads="1"/>
          </p:cNvSpPr>
          <p:nvPr>
            <p:ph type="body" idx="1"/>
          </p:nvPr>
        </p:nvSpPr>
        <p:spPr/>
        <p:txBody>
          <a:bodyPr/>
          <a:lstStyle/>
          <a:p>
            <a:pPr>
              <a:lnSpc>
                <a:spcPct val="80000"/>
              </a:lnSpc>
            </a:pPr>
            <a:r>
              <a:rPr lang="fr-FR" altLang="fr-FR" sz="2200" b="1" u="sng">
                <a:latin typeface="Times New Roman" panose="02020603050405020304" pitchFamily="18" charset="0"/>
                <a:cs typeface="Times New Roman" panose="02020603050405020304" pitchFamily="18" charset="0"/>
              </a:rPr>
              <a:t>D22b- Paralysies après traitement chirurgical</a:t>
            </a:r>
            <a:r>
              <a:rPr lang="fr-FR" altLang="fr-FR" sz="2200" b="1">
                <a:latin typeface="Times New Roman" panose="02020603050405020304" pitchFamily="18" charset="0"/>
                <a:cs typeface="Times New Roman" panose="02020603050405020304" pitchFamily="18" charset="0"/>
              </a:rPr>
              <a:t> </a:t>
            </a:r>
          </a:p>
          <a:p>
            <a:pPr>
              <a:lnSpc>
                <a:spcPct val="80000"/>
              </a:lnSpc>
            </a:pPr>
            <a:r>
              <a:rPr lang="fr-FR" altLang="fr-FR" sz="2200" b="1">
                <a:latin typeface="Times New Roman" panose="02020603050405020304" pitchFamily="18" charset="0"/>
                <a:cs typeface="Times New Roman" panose="02020603050405020304" pitchFamily="18" charset="0"/>
              </a:rPr>
              <a:t>C’est le nerf cubital qui est le plus souvent lésé : la dissection trop large du nerf ou la saillie interne du matériel. L’évolution de ces paralysies est assez péjorative. Une paralysie cubitale sur deux laisse donc des séquelles. Il est donc impératif de proposer un véritable « traitement préventif » de ces paralysies.</a:t>
            </a:r>
          </a:p>
          <a:p>
            <a:pPr>
              <a:lnSpc>
                <a:spcPct val="80000"/>
              </a:lnSpc>
            </a:pPr>
            <a:r>
              <a:rPr lang="fr-FR" altLang="fr-FR" sz="2200" b="1">
                <a:latin typeface="Times New Roman" panose="02020603050405020304" pitchFamily="18" charset="0"/>
                <a:cs typeface="Times New Roman" panose="02020603050405020304" pitchFamily="18" charset="0"/>
              </a:rPr>
              <a:t>Le nerf radial  est plus rarement atteint en post-opératoire. Ces paralysies surviennent en règle après une fracture diaphyso– épiphysaire sus et inter condylienne haute, mais aussi après ostéosynthèse d’une fracture parcellaire. Leur pronostic, on le voit, est bien meilleur.</a:t>
            </a:r>
          </a:p>
          <a:p>
            <a:pPr>
              <a:lnSpc>
                <a:spcPct val="80000"/>
              </a:lnSpc>
            </a:pPr>
            <a:r>
              <a:rPr lang="fr-FR" altLang="fr-FR" sz="2200" b="1">
                <a:latin typeface="Times New Roman" panose="02020603050405020304" pitchFamily="18" charset="0"/>
                <a:cs typeface="Times New Roman" panose="02020603050405020304" pitchFamily="18" charset="0"/>
              </a:rPr>
              <a:t>Les autres atteintes nerveuses, du médian ou mixtes notamment cubito - radiales, sont exceptionnellement rencontrées en post-opératoire.</a:t>
            </a:r>
          </a:p>
        </p:txBody>
      </p:sp>
    </p:spTree>
    <p:extLst>
      <p:ext uri="{BB962C8B-B14F-4D97-AF65-F5344CB8AC3E}">
        <p14:creationId xmlns:p14="http://schemas.microsoft.com/office/powerpoint/2010/main" val="24627366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992313" y="333375"/>
            <a:ext cx="8229600" cy="1143000"/>
          </a:xfrm>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 </a:t>
            </a:r>
          </a:p>
        </p:txBody>
      </p:sp>
      <p:sp>
        <p:nvSpPr>
          <p:cNvPr id="371715" name="Rectangle 3"/>
          <p:cNvSpPr>
            <a:spLocks noGrp="1" noChangeArrowheads="1"/>
          </p:cNvSpPr>
          <p:nvPr>
            <p:ph type="body" idx="1"/>
          </p:nvPr>
        </p:nvSpPr>
        <p:spPr/>
        <p:txBody>
          <a:bodyPr/>
          <a:lstStyle/>
          <a:p>
            <a:pPr>
              <a:lnSpc>
                <a:spcPct val="90000"/>
              </a:lnSpc>
            </a:pPr>
            <a:r>
              <a:rPr lang="fr-FR" altLang="fr-FR" sz="2600" b="1" u="sng">
                <a:latin typeface="Times New Roman" panose="02020603050405020304" pitchFamily="18" charset="0"/>
                <a:cs typeface="Times New Roman" panose="02020603050405020304" pitchFamily="18" charset="0"/>
              </a:rPr>
              <a:t>D22c- Les complications septiques :</a:t>
            </a:r>
            <a:r>
              <a:rPr lang="fr-FR" altLang="fr-FR" sz="2600" b="1">
                <a:latin typeface="Times New Roman" panose="02020603050405020304" pitchFamily="18" charset="0"/>
                <a:cs typeface="Times New Roman" panose="02020603050405020304" pitchFamily="18" charset="0"/>
              </a:rPr>
              <a:t>   Complications redoutables grevant lourdement le pronostic, leur taux varie de 6 à 12 %. Parmi les fractures favorisant cette complication, l’ouverture cutanée, à elle seule, double pratiquement le risque septique.  Le retard apporté à la stabilisation du foyer, ainsi que la durée d’intervention constituent   également des facteurs non négligeables. Enfin, les modalités d’ostéosynthèse (plus grande fréquence après ostéosynthèse par plaque). Les conséquences sont toujours sévère : sociale, mais surtout fonctionnelle.</a:t>
            </a:r>
          </a:p>
        </p:txBody>
      </p:sp>
    </p:spTree>
    <p:extLst>
      <p:ext uri="{BB962C8B-B14F-4D97-AF65-F5344CB8AC3E}">
        <p14:creationId xmlns:p14="http://schemas.microsoft.com/office/powerpoint/2010/main" val="9773260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 </a:t>
            </a:r>
          </a:p>
        </p:txBody>
      </p:sp>
      <p:sp>
        <p:nvSpPr>
          <p:cNvPr id="372739" name="Rectangle 3"/>
          <p:cNvSpPr>
            <a:spLocks noGrp="1" noChangeArrowheads="1"/>
          </p:cNvSpPr>
          <p:nvPr>
            <p:ph type="body" idx="1"/>
          </p:nvPr>
        </p:nvSpPr>
        <p:spPr/>
        <p:txBody>
          <a:bodyPr/>
          <a:lstStyle/>
          <a:p>
            <a:r>
              <a:rPr lang="fr-FR" altLang="fr-FR" sz="2800" b="1" u="sng">
                <a:latin typeface="Times New Roman" panose="02020603050405020304" pitchFamily="18" charset="0"/>
                <a:cs typeface="Times New Roman" panose="02020603050405020304" pitchFamily="18" charset="0"/>
              </a:rPr>
              <a:t>D22d- Les pseudarthroses :</a:t>
            </a:r>
            <a:r>
              <a:rPr lang="fr-FR" altLang="fr-FR" sz="2800" b="1">
                <a:latin typeface="Times New Roman" panose="02020603050405020304" pitchFamily="18" charset="0"/>
                <a:cs typeface="Times New Roman" panose="02020603050405020304" pitchFamily="18" charset="0"/>
              </a:rPr>
              <a:t>   Elles paraissent assez rarement après  traitement orthopédique.</a:t>
            </a:r>
          </a:p>
          <a:p>
            <a:pPr>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Les fractures parcellaires (épi trochlée,  condyle externe) donnent des taux de pseudarthroses plus importants. Pour les opérés, le taux de pseudarthroses aseptique varie de 3 à 13%.  Cette lésion est favorisée essentiellement par un montage incorrect.</a:t>
            </a:r>
          </a:p>
        </p:txBody>
      </p:sp>
    </p:spTree>
    <p:extLst>
      <p:ext uri="{BB962C8B-B14F-4D97-AF65-F5344CB8AC3E}">
        <p14:creationId xmlns:p14="http://schemas.microsoft.com/office/powerpoint/2010/main" val="210192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Anatomie</a:t>
            </a:r>
          </a:p>
        </p:txBody>
      </p:sp>
      <p:pic>
        <p:nvPicPr>
          <p:cNvPr id="312323" name="Picture 3" descr="Sans titre1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113089" y="1768476"/>
            <a:ext cx="1773237" cy="1852613"/>
          </a:xfrm>
          <a:ln/>
        </p:spPr>
      </p:pic>
      <p:pic>
        <p:nvPicPr>
          <p:cNvPr id="312324" name="Picture 4" descr="Sans titre18"/>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884989" y="1793876"/>
            <a:ext cx="2611437" cy="1801813"/>
          </a:xfrm>
          <a:ln/>
        </p:spPr>
      </p:pic>
      <p:pic>
        <p:nvPicPr>
          <p:cNvPr id="312325" name="Picture 5" descr="ESR Ad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00375" y="3941763"/>
            <a:ext cx="2000250" cy="2189162"/>
          </a:xfrm>
        </p:spPr>
      </p:pic>
      <p:pic>
        <p:nvPicPr>
          <p:cNvPr id="312326" name="Picture 6" descr="ESR Ad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161213" y="3933826"/>
            <a:ext cx="2049462" cy="2189163"/>
          </a:xfrm>
        </p:spPr>
      </p:pic>
    </p:spTree>
    <p:extLst>
      <p:ext uri="{BB962C8B-B14F-4D97-AF65-F5344CB8AC3E}">
        <p14:creationId xmlns:p14="http://schemas.microsoft.com/office/powerpoint/2010/main" val="27187329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 </a:t>
            </a:r>
          </a:p>
        </p:txBody>
      </p:sp>
      <p:sp>
        <p:nvSpPr>
          <p:cNvPr id="373763" name="Rectangle 3"/>
          <p:cNvSpPr>
            <a:spLocks noGrp="1" noChangeArrowheads="1"/>
          </p:cNvSpPr>
          <p:nvPr>
            <p:ph type="body" idx="1"/>
          </p:nvPr>
        </p:nvSpPr>
        <p:spPr/>
        <p:txBody>
          <a:bodyPr/>
          <a:lstStyle/>
          <a:p>
            <a:r>
              <a:rPr lang="fr-FR" altLang="fr-FR" b="1" u="sng">
                <a:latin typeface="Times New Roman" panose="02020603050405020304" pitchFamily="18" charset="0"/>
                <a:cs typeface="Times New Roman" panose="02020603050405020304" pitchFamily="18" charset="0"/>
              </a:rPr>
              <a:t>D22e- Les déplacements secondaires :</a:t>
            </a:r>
            <a:r>
              <a:rPr lang="fr-FR" altLang="fr-FR" b="1">
                <a:latin typeface="Times New Roman" panose="02020603050405020304" pitchFamily="18" charset="0"/>
                <a:cs typeface="Times New Roman" panose="02020603050405020304" pitchFamily="18" charset="0"/>
              </a:rPr>
              <a:t>    </a:t>
            </a:r>
            <a:r>
              <a:rPr lang="fr-FR" altLang="fr-FR">
                <a:latin typeface="Times New Roman" panose="02020603050405020304" pitchFamily="18" charset="0"/>
                <a:cs typeface="Times New Roman" panose="02020603050405020304" pitchFamily="18" charset="0"/>
              </a:rPr>
              <a:t>Classique rançon du traitement orthopédique. Le traitement chirurgical peut s’accompagner d’une détérioration plus ou moins rapide de la synthèse si le montage est précaire ou insuffisant, notamment dans les fractures complexes ou basses.</a:t>
            </a:r>
          </a:p>
        </p:txBody>
      </p:sp>
    </p:spTree>
    <p:extLst>
      <p:ext uri="{BB962C8B-B14F-4D97-AF65-F5344CB8AC3E}">
        <p14:creationId xmlns:p14="http://schemas.microsoft.com/office/powerpoint/2010/main" val="485298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4787" name="Rectangle 3"/>
          <p:cNvSpPr>
            <a:spLocks noGrp="1" noChangeArrowheads="1"/>
          </p:cNvSpPr>
          <p:nvPr>
            <p:ph type="body" idx="1"/>
          </p:nvPr>
        </p:nvSpPr>
        <p:spPr/>
        <p:txBody>
          <a:bodyPr/>
          <a:lstStyle/>
          <a:p>
            <a:r>
              <a:rPr lang="fr-FR" altLang="fr-FR" b="1" u="sng">
                <a:latin typeface="Times New Roman" panose="02020603050405020304" pitchFamily="18" charset="0"/>
                <a:cs typeface="Times New Roman" panose="02020603050405020304" pitchFamily="18" charset="0"/>
              </a:rPr>
              <a:t>D22f- Les cals vicieux :</a:t>
            </a:r>
            <a:r>
              <a:rPr lang="fr-FR" altLang="fr-FR">
                <a:latin typeface="Times New Roman" panose="02020603050405020304" pitchFamily="18" charset="0"/>
                <a:cs typeface="Times New Roman" panose="02020603050405020304" pitchFamily="18" charset="0"/>
              </a:rPr>
              <a:t>   </a:t>
            </a:r>
          </a:p>
          <a:p>
            <a:r>
              <a:rPr lang="fr-FR" altLang="fr-FR">
                <a:latin typeface="Times New Roman" panose="02020603050405020304" pitchFamily="18" charset="0"/>
                <a:cs typeface="Times New Roman" panose="02020603050405020304" pitchFamily="18" charset="0"/>
              </a:rPr>
              <a:t>On distinguera  </a:t>
            </a:r>
          </a:p>
          <a:p>
            <a:r>
              <a:rPr lang="fr-FR" altLang="fr-FR">
                <a:latin typeface="Times New Roman" panose="02020603050405020304" pitchFamily="18" charset="0"/>
                <a:cs typeface="Times New Roman" panose="02020603050405020304" pitchFamily="18" charset="0"/>
              </a:rPr>
              <a:t>Les cals vicieux avec désaxation sagittale, frontale ou décalage  articulaire  </a:t>
            </a:r>
          </a:p>
          <a:p>
            <a:r>
              <a:rPr lang="fr-FR" altLang="fr-FR">
                <a:latin typeface="Times New Roman" panose="02020603050405020304" pitchFamily="18" charset="0"/>
                <a:cs typeface="Times New Roman" panose="02020603050405020304" pitchFamily="18" charset="0"/>
              </a:rPr>
              <a:t>et les cals formant butoir, avec comblement ou ossification des fossettes olécrâniennes ou coronoïdiennes.</a:t>
            </a:r>
          </a:p>
        </p:txBody>
      </p:sp>
    </p:spTree>
    <p:extLst>
      <p:ext uri="{BB962C8B-B14F-4D97-AF65-F5344CB8AC3E}">
        <p14:creationId xmlns:p14="http://schemas.microsoft.com/office/powerpoint/2010/main" val="1911635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5811" name="Rectangle 3"/>
          <p:cNvSpPr>
            <a:spLocks noGrp="1" noChangeArrowheads="1"/>
          </p:cNvSpPr>
          <p:nvPr>
            <p:ph type="body" idx="1"/>
          </p:nvPr>
        </p:nvSpPr>
        <p:spPr/>
        <p:txBody>
          <a:bodyPr/>
          <a:lstStyle/>
          <a:p>
            <a:pPr>
              <a:lnSpc>
                <a:spcPct val="90000"/>
              </a:lnSpc>
            </a:pPr>
            <a:r>
              <a:rPr lang="fr-FR" altLang="fr-FR" sz="2400" b="1" u="sng">
                <a:latin typeface="Times New Roman" panose="02020603050405020304" pitchFamily="18" charset="0"/>
                <a:cs typeface="Times New Roman" panose="02020603050405020304" pitchFamily="18" charset="0"/>
              </a:rPr>
              <a:t>D22g- Les raideurs:</a:t>
            </a:r>
            <a:r>
              <a:rPr lang="fr-FR" altLang="fr-FR" sz="2400" b="1">
                <a:latin typeface="Times New Roman" panose="02020603050405020304" pitchFamily="18" charset="0"/>
                <a:cs typeface="Times New Roman" panose="02020603050405020304" pitchFamily="18" charset="0"/>
              </a:rPr>
              <a:t>   Elles représentent la complication la plus fréquente et la plus redoutée.</a:t>
            </a:r>
          </a:p>
          <a:p>
            <a:pPr>
              <a:lnSpc>
                <a:spcPct val="90000"/>
              </a:lnSpc>
            </a:pPr>
            <a:r>
              <a:rPr lang="fr-FR" altLang="fr-FR" sz="2400" b="1">
                <a:latin typeface="Times New Roman" panose="02020603050405020304" pitchFamily="18" charset="0"/>
                <a:cs typeface="Times New Roman" panose="02020603050405020304" pitchFamily="18" charset="0"/>
              </a:rPr>
              <a:t>Fréquence : ces fractures de la palette humérale sont largement au premier rang étiologique des raideurs.</a:t>
            </a:r>
            <a:endParaRPr lang="fr-FR" altLang="fr-FR" sz="2400" b="1" u="sng">
              <a:latin typeface="Times New Roman" panose="02020603050405020304" pitchFamily="18" charset="0"/>
              <a:cs typeface="Times New Roman" panose="02020603050405020304" pitchFamily="18" charset="0"/>
            </a:endParaRPr>
          </a:p>
          <a:p>
            <a:pPr>
              <a:lnSpc>
                <a:spcPct val="90000"/>
              </a:lnSpc>
            </a:pPr>
            <a:r>
              <a:rPr lang="fr-FR" altLang="fr-FR" sz="2400" b="1" u="sng">
                <a:latin typeface="Times New Roman" panose="02020603050405020304" pitchFamily="18" charset="0"/>
                <a:cs typeface="Times New Roman" panose="02020603050405020304" pitchFamily="18" charset="0"/>
              </a:rPr>
              <a:t>Définition </a:t>
            </a:r>
            <a:r>
              <a:rPr lang="fr-FR" altLang="fr-FR" sz="2400" b="1">
                <a:latin typeface="Times New Roman" panose="02020603050405020304" pitchFamily="18" charset="0"/>
                <a:cs typeface="Times New Roman" panose="02020603050405020304" pitchFamily="18" charset="0"/>
              </a:rPr>
              <a:t>: Il s’agit de la simple limitation des mouvements, seront considérés comme raides tous les coudes ayant une amplitude résiduelle inférieure à 80 degrés en flexion – extension, à 100 degrés en prono supination, au-delà de 1 an. En effet, la prono supination est rarement limitée dans ce type de fracture </a:t>
            </a:r>
          </a:p>
        </p:txBody>
      </p:sp>
    </p:spTree>
    <p:extLst>
      <p:ext uri="{BB962C8B-B14F-4D97-AF65-F5344CB8AC3E}">
        <p14:creationId xmlns:p14="http://schemas.microsoft.com/office/powerpoint/2010/main" val="3779952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6835"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D22g- Les raideurs</a:t>
            </a:r>
            <a:r>
              <a:rPr lang="fr-FR" altLang="fr-FR" sz="2800" b="1">
                <a:latin typeface="Times New Roman" panose="02020603050405020304" pitchFamily="18" charset="0"/>
                <a:cs typeface="Times New Roman" panose="02020603050405020304" pitchFamily="18" charset="0"/>
              </a:rPr>
              <a:t> </a:t>
            </a:r>
          </a:p>
          <a:p>
            <a:pPr>
              <a:lnSpc>
                <a:spcPct val="80000"/>
              </a:lnSpc>
            </a:pPr>
            <a:r>
              <a:rPr lang="fr-FR" altLang="fr-FR" sz="2800" b="1">
                <a:latin typeface="Times New Roman" panose="02020603050405020304" pitchFamily="18" charset="0"/>
                <a:cs typeface="Times New Roman" panose="02020603050405020304" pitchFamily="18" charset="0"/>
              </a:rPr>
              <a:t>De nombreuses  fractures peuvent expliquer ces raideurs.</a:t>
            </a:r>
            <a:endParaRPr lang="fr-FR" altLang="fr-FR" sz="2800" b="1" u="sng">
              <a:latin typeface="Times New Roman" panose="02020603050405020304" pitchFamily="18" charset="0"/>
              <a:cs typeface="Times New Roman" panose="02020603050405020304" pitchFamily="18" charset="0"/>
            </a:endParaRPr>
          </a:p>
          <a:p>
            <a:pPr>
              <a:lnSpc>
                <a:spcPct val="80000"/>
              </a:lnSpc>
            </a:pPr>
            <a:r>
              <a:rPr lang="fr-FR" altLang="fr-FR" sz="2800" b="1">
                <a:latin typeface="Times New Roman" panose="02020603050405020304" pitchFamily="18" charset="0"/>
                <a:cs typeface="Times New Roman" panose="02020603050405020304" pitchFamily="18" charset="0"/>
              </a:rPr>
              <a:t>Le type de la fracture:</a:t>
            </a:r>
          </a:p>
          <a:p>
            <a:pPr>
              <a:lnSpc>
                <a:spcPct val="80000"/>
              </a:lnSpc>
            </a:pPr>
            <a:r>
              <a:rPr lang="fr-FR" altLang="fr-FR" sz="2800" b="1">
                <a:latin typeface="Times New Roman" panose="02020603050405020304" pitchFamily="18" charset="0"/>
                <a:cs typeface="Times New Roman" panose="02020603050405020304" pitchFamily="18" charset="0"/>
              </a:rPr>
              <a:t>Fracture de la palette (2/3 sus et inter condylienne, 1/3 supra condyliennes), 10% des fractures du condyle externe.</a:t>
            </a:r>
          </a:p>
          <a:p>
            <a:pPr>
              <a:lnSpc>
                <a:spcPct val="80000"/>
              </a:lnSpc>
            </a:pPr>
            <a:r>
              <a:rPr lang="fr-FR" altLang="fr-FR" sz="2800" b="1">
                <a:latin typeface="Times New Roman" panose="02020603050405020304" pitchFamily="18" charset="0"/>
                <a:cs typeface="Times New Roman" panose="02020603050405020304" pitchFamily="18" charset="0"/>
              </a:rPr>
              <a:t>Fractures du Capitellum  (10%) de l’épi trochlée (12%).</a:t>
            </a:r>
          </a:p>
          <a:p>
            <a:pPr>
              <a:lnSpc>
                <a:spcPct val="80000"/>
              </a:lnSpc>
            </a:pPr>
            <a:r>
              <a:rPr lang="fr-FR" altLang="fr-FR" sz="2800" b="1">
                <a:latin typeface="Times New Roman" panose="02020603050405020304" pitchFamily="18" charset="0"/>
                <a:cs typeface="Times New Roman" panose="02020603050405020304" pitchFamily="18" charset="0"/>
              </a:rPr>
              <a:t>Les lésions associées: l’ouverture du foyer est retrouvée dans 17,5 %.</a:t>
            </a:r>
          </a:p>
        </p:txBody>
      </p:sp>
    </p:spTree>
    <p:extLst>
      <p:ext uri="{BB962C8B-B14F-4D97-AF65-F5344CB8AC3E}">
        <p14:creationId xmlns:p14="http://schemas.microsoft.com/office/powerpoint/2010/main" val="3504518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7859"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D22g- Les raideurs</a:t>
            </a:r>
            <a:r>
              <a:rPr lang="fr-FR" altLang="fr-FR" sz="2800" b="1">
                <a:latin typeface="Times New Roman" panose="02020603050405020304" pitchFamily="18" charset="0"/>
                <a:cs typeface="Times New Roman" panose="02020603050405020304" pitchFamily="18" charset="0"/>
              </a:rPr>
              <a:t> </a:t>
            </a:r>
          </a:p>
          <a:p>
            <a:pPr>
              <a:lnSpc>
                <a:spcPct val="80000"/>
              </a:lnSpc>
            </a:pPr>
            <a:r>
              <a:rPr lang="fr-FR" altLang="fr-FR" sz="2800" b="1">
                <a:latin typeface="Times New Roman" panose="02020603050405020304" pitchFamily="18" charset="0"/>
                <a:cs typeface="Times New Roman" panose="02020603050405020304" pitchFamily="18" charset="0"/>
              </a:rPr>
              <a:t>Les modalités du traitement : Le traitement orthopédique paie le plus lourd tribut à la raideur.</a:t>
            </a:r>
          </a:p>
          <a:p>
            <a:pPr>
              <a:lnSpc>
                <a:spcPct val="80000"/>
              </a:lnSpc>
            </a:pPr>
            <a:r>
              <a:rPr lang="fr-FR" altLang="fr-FR" sz="2800" b="1">
                <a:latin typeface="Times New Roman" panose="02020603050405020304" pitchFamily="18" charset="0"/>
                <a:cs typeface="Times New Roman" panose="02020603050405020304" pitchFamily="18" charset="0"/>
              </a:rPr>
              <a:t>Les conditions locales :les dégâts des surfaces cartilagineuses, la capsule articulaire peut être rétractée et épaissie, les culs-de-sac synoviaux peuvent s’oblitérer , les fossettes sus articulaires peuvent se combler, la rétraction musculaire,  les ossifications péri – articulaires, sont d’autres facteurs de raideur</a:t>
            </a:r>
          </a:p>
        </p:txBody>
      </p:sp>
    </p:spTree>
    <p:extLst>
      <p:ext uri="{BB962C8B-B14F-4D97-AF65-F5344CB8AC3E}">
        <p14:creationId xmlns:p14="http://schemas.microsoft.com/office/powerpoint/2010/main" val="17819100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8883" name="Rectangle 3"/>
          <p:cNvSpPr>
            <a:spLocks noGrp="1" noChangeArrowheads="1"/>
          </p:cNvSpPr>
          <p:nvPr>
            <p:ph type="body" idx="1"/>
          </p:nvPr>
        </p:nvSpPr>
        <p:spPr/>
        <p:txBody>
          <a:bodyPr/>
          <a:lstStyle/>
          <a:p>
            <a:pPr>
              <a:lnSpc>
                <a:spcPct val="90000"/>
              </a:lnSpc>
            </a:pPr>
            <a:r>
              <a:rPr lang="fr-FR" altLang="fr-FR" sz="2800" b="1" u="sng">
                <a:latin typeface="Times New Roman" panose="02020603050405020304" pitchFamily="18" charset="0"/>
                <a:cs typeface="Times New Roman" panose="02020603050405020304" pitchFamily="18" charset="0"/>
              </a:rPr>
              <a:t>D22g- L’ankylose :</a:t>
            </a:r>
            <a:r>
              <a:rPr lang="fr-FR" altLang="fr-FR" sz="2800" b="1">
                <a:latin typeface="Times New Roman" panose="02020603050405020304" pitchFamily="18" charset="0"/>
                <a:cs typeface="Times New Roman" panose="02020603050405020304" pitchFamily="18" charset="0"/>
              </a:rPr>
              <a:t>   Elle se définit par la perte totale des mouvements d’une articulation. Il convient de distinguer :</a:t>
            </a:r>
            <a:endParaRPr lang="fr-FR" altLang="fr-FR" sz="2800" b="1" u="sng">
              <a:latin typeface="Times New Roman" panose="02020603050405020304" pitchFamily="18" charset="0"/>
              <a:cs typeface="Times New Roman" panose="02020603050405020304" pitchFamily="18" charset="0"/>
            </a:endParaRPr>
          </a:p>
          <a:p>
            <a:pPr>
              <a:lnSpc>
                <a:spcPct val="90000"/>
              </a:lnSpc>
            </a:pPr>
            <a:r>
              <a:rPr lang="fr-FR" altLang="fr-FR" sz="2800" b="1">
                <a:latin typeface="Times New Roman" panose="02020603050405020304" pitchFamily="18" charset="0"/>
                <a:cs typeface="Times New Roman" panose="02020603050405020304" pitchFamily="18" charset="0"/>
              </a:rPr>
              <a:t>L’ankylose fibreuse.  </a:t>
            </a:r>
          </a:p>
          <a:p>
            <a:pPr>
              <a:lnSpc>
                <a:spcPct val="90000"/>
              </a:lnSpc>
            </a:pPr>
            <a:r>
              <a:rPr lang="fr-FR" altLang="fr-FR" sz="2800" b="1">
                <a:latin typeface="Times New Roman" panose="02020603050405020304" pitchFamily="18" charset="0"/>
                <a:cs typeface="Times New Roman" panose="02020603050405020304" pitchFamily="18" charset="0"/>
              </a:rPr>
              <a:t>L’ankylose osseuse : articulaire et péri articulaire </a:t>
            </a:r>
          </a:p>
          <a:p>
            <a:pPr>
              <a:lnSpc>
                <a:spcPct val="90000"/>
              </a:lnSpc>
            </a:pPr>
            <a:r>
              <a:rPr lang="fr-FR" altLang="fr-FR" sz="2800" b="1">
                <a:latin typeface="Times New Roman" panose="02020603050405020304" pitchFamily="18" charset="0"/>
                <a:cs typeface="Times New Roman" panose="02020603050405020304" pitchFamily="18" charset="0"/>
              </a:rPr>
              <a:t>En rapprochera  l’ostéome du brachial antérieur et  l’ossification  péri- articulaire  neurogène  que  l’on observe après un traumatisme crânien </a:t>
            </a:r>
          </a:p>
        </p:txBody>
      </p:sp>
    </p:spTree>
    <p:extLst>
      <p:ext uri="{BB962C8B-B14F-4D97-AF65-F5344CB8AC3E}">
        <p14:creationId xmlns:p14="http://schemas.microsoft.com/office/powerpoint/2010/main" val="16296711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algn="l"/>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79907" name="Rectangle 3"/>
          <p:cNvSpPr>
            <a:spLocks noGrp="1" noChangeArrowheads="1"/>
          </p:cNvSpPr>
          <p:nvPr>
            <p:ph type="body" idx="1"/>
          </p:nvPr>
        </p:nvSpPr>
        <p:spPr/>
        <p:txBody>
          <a:bodyPr/>
          <a:lstStyle/>
          <a:p>
            <a:pPr>
              <a:lnSpc>
                <a:spcPct val="90000"/>
              </a:lnSpc>
            </a:pPr>
            <a:r>
              <a:rPr lang="fr-FR" altLang="fr-FR" sz="2800" b="1" u="sng">
                <a:latin typeface="Times New Roman" panose="02020603050405020304" pitchFamily="18" charset="0"/>
                <a:cs typeface="Times New Roman" panose="02020603050405020304" pitchFamily="18" charset="0"/>
              </a:rPr>
              <a:t>D22h-Complications des fractures de l’enfant</a:t>
            </a:r>
          </a:p>
          <a:p>
            <a:pPr>
              <a:lnSpc>
                <a:spcPct val="90000"/>
              </a:lnSpc>
            </a:pPr>
            <a:r>
              <a:rPr lang="fr-FR" altLang="fr-FR" sz="2800" b="1">
                <a:latin typeface="Times New Roman" panose="02020603050405020304" pitchFamily="18" charset="0"/>
                <a:cs typeface="Times New Roman" panose="02020603050405020304" pitchFamily="18" charset="0"/>
              </a:rPr>
              <a:t>Les complications vasculaires :Une fracture à grand déplacement peut provoquer une thrombose. Une rupture sous- adventitielle, voire même une rupture vraie de l’arrière humérale.</a:t>
            </a:r>
            <a:endParaRPr lang="fr-FR" altLang="fr-FR" sz="2800" b="1" u="sng">
              <a:latin typeface="Times New Roman" panose="02020603050405020304" pitchFamily="18" charset="0"/>
              <a:cs typeface="Times New Roman" panose="02020603050405020304" pitchFamily="18" charset="0"/>
            </a:endParaRPr>
          </a:p>
          <a:p>
            <a:pPr>
              <a:lnSpc>
                <a:spcPct val="90000"/>
              </a:lnSpc>
            </a:pPr>
            <a:r>
              <a:rPr lang="fr-FR" altLang="fr-FR" sz="2800" b="1">
                <a:latin typeface="Times New Roman" panose="02020603050405020304" pitchFamily="18" charset="0"/>
                <a:cs typeface="Times New Roman" panose="02020603050405020304" pitchFamily="18" charset="0"/>
              </a:rPr>
              <a:t>Les complications de Wolkmann</a:t>
            </a:r>
            <a:r>
              <a:rPr lang="fr-FR" altLang="fr-FR" sz="2800" b="1" u="sng">
                <a:latin typeface="Times New Roman" panose="02020603050405020304" pitchFamily="18" charset="0"/>
                <a:cs typeface="Times New Roman" panose="02020603050405020304" pitchFamily="18" charset="0"/>
              </a:rPr>
              <a:t> </a:t>
            </a:r>
            <a:r>
              <a:rPr lang="fr-FR" altLang="fr-FR" sz="2800" b="1">
                <a:latin typeface="Times New Roman" panose="02020603050405020304" pitchFamily="18" charset="0"/>
                <a:cs typeface="Times New Roman" panose="02020603050405020304" pitchFamily="18" charset="0"/>
              </a:rPr>
              <a:t>: La survenue, toujours possible mais exceptionnelle, d’un syndrome Wolkmann impose une surveillance très étroite.</a:t>
            </a:r>
            <a:endParaRPr lang="fr-FR" altLang="fr-FR" sz="28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6111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Syndrome de Wolkmann</a:t>
            </a:r>
          </a:p>
        </p:txBody>
      </p:sp>
      <p:pic>
        <p:nvPicPr>
          <p:cNvPr id="380931" name="Picture 3" descr="Nouvelle image (1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05039" y="1600201"/>
            <a:ext cx="3590925" cy="2189163"/>
          </a:xfrm>
          <a:ln/>
        </p:spPr>
      </p:pic>
      <p:sp>
        <p:nvSpPr>
          <p:cNvPr id="380932" name="Rectangle 4"/>
          <p:cNvSpPr>
            <a:spLocks noGrp="1" noChangeArrowheads="1"/>
          </p:cNvSpPr>
          <p:nvPr>
            <p:ph type="body" sz="half" idx="3"/>
          </p:nvPr>
        </p:nvSpPr>
        <p:spPr/>
        <p:txBody>
          <a:bodyPr/>
          <a:lstStyle/>
          <a:p>
            <a:pPr>
              <a:buFont typeface="Wingdings" panose="05000000000000000000" pitchFamily="2" charset="2"/>
              <a:buNone/>
            </a:pPr>
            <a:r>
              <a:rPr lang="fr-FR" altLang="fr-FR" sz="2800">
                <a:latin typeface="Times New Roman" panose="02020603050405020304" pitchFamily="18" charset="0"/>
                <a:cs typeface="Times New Roman" panose="02020603050405020304" pitchFamily="18" charset="0"/>
              </a:rPr>
              <a:t>   Griffe de Wolkmann          Phlyctènes   </a:t>
            </a:r>
          </a:p>
        </p:txBody>
      </p:sp>
      <p:pic>
        <p:nvPicPr>
          <p:cNvPr id="380933" name="Picture 5" descr="Nouvelle image (1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89700" y="1600201"/>
            <a:ext cx="3403600" cy="2189163"/>
          </a:xfrm>
        </p:spPr>
      </p:pic>
    </p:spTree>
    <p:extLst>
      <p:ext uri="{BB962C8B-B14F-4D97-AF65-F5344CB8AC3E}">
        <p14:creationId xmlns:p14="http://schemas.microsoft.com/office/powerpoint/2010/main" val="20932262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81955" name="Rectangle 3"/>
          <p:cNvSpPr>
            <a:spLocks noGrp="1" noChangeArrowheads="1"/>
          </p:cNvSpPr>
          <p:nvPr>
            <p:ph type="body" idx="1"/>
          </p:nvPr>
        </p:nvSpPr>
        <p:spPr/>
        <p:txBody>
          <a:bodyPr/>
          <a:lstStyle/>
          <a:p>
            <a:pPr>
              <a:lnSpc>
                <a:spcPct val="80000"/>
              </a:lnSpc>
            </a:pPr>
            <a:r>
              <a:rPr lang="fr-FR" altLang="fr-FR" sz="2600" b="1" u="sng">
                <a:latin typeface="Times New Roman" panose="02020603050405020304" pitchFamily="18" charset="0"/>
                <a:cs typeface="Times New Roman" panose="02020603050405020304" pitchFamily="18" charset="0"/>
              </a:rPr>
              <a:t>D22h-Complications des fractures de l’enfant </a:t>
            </a:r>
          </a:p>
          <a:p>
            <a:pPr>
              <a:lnSpc>
                <a:spcPct val="80000"/>
              </a:lnSpc>
            </a:pPr>
            <a:r>
              <a:rPr lang="fr-FR" altLang="fr-FR" sz="2600" b="1" u="sng">
                <a:latin typeface="Times New Roman" panose="02020603050405020304" pitchFamily="18" charset="0"/>
                <a:cs typeface="Times New Roman" panose="02020603050405020304" pitchFamily="18" charset="0"/>
              </a:rPr>
              <a:t>Les raideurs</a:t>
            </a:r>
            <a:r>
              <a:rPr lang="fr-FR" altLang="fr-FR" sz="2600" b="1">
                <a:latin typeface="Times New Roman" panose="02020603050405020304" pitchFamily="18" charset="0"/>
                <a:cs typeface="Times New Roman" panose="02020603050405020304" pitchFamily="18" charset="0"/>
              </a:rPr>
              <a:t> : Les grands déficits de mobilité et la survenue d’ossifications périe- articulaires sont exceptionnels intempestives et en particulier des massages. Toutefois des limitations discrètes de la mobilité (quelques degrés sont assez fréquents)</a:t>
            </a:r>
            <a:endParaRPr lang="fr-FR" altLang="fr-FR" sz="2600" b="1" u="sng">
              <a:latin typeface="Times New Roman" panose="02020603050405020304" pitchFamily="18" charset="0"/>
              <a:cs typeface="Times New Roman" panose="02020603050405020304" pitchFamily="18" charset="0"/>
            </a:endParaRPr>
          </a:p>
          <a:p>
            <a:pPr>
              <a:lnSpc>
                <a:spcPct val="80000"/>
              </a:lnSpc>
            </a:pPr>
            <a:r>
              <a:rPr lang="fr-FR" altLang="fr-FR" sz="2600" b="1" u="sng">
                <a:latin typeface="Times New Roman" panose="02020603050405020304" pitchFamily="18" charset="0"/>
                <a:cs typeface="Times New Roman" panose="02020603050405020304" pitchFamily="18" charset="0"/>
              </a:rPr>
              <a:t>Les déplacements secondaires</a:t>
            </a:r>
            <a:r>
              <a:rPr lang="fr-FR" altLang="fr-FR" sz="2600" b="1">
                <a:latin typeface="Times New Roman" panose="02020603050405020304" pitchFamily="18" charset="0"/>
                <a:cs typeface="Times New Roman" panose="02020603050405020304" pitchFamily="18" charset="0"/>
              </a:rPr>
              <a:t> :Ils sont la conséquence d’une erreur technique.</a:t>
            </a:r>
            <a:endParaRPr lang="fr-FR" altLang="fr-FR" sz="2600" b="1" u="sng">
              <a:latin typeface="Times New Roman" panose="02020603050405020304" pitchFamily="18" charset="0"/>
              <a:cs typeface="Times New Roman" panose="02020603050405020304" pitchFamily="18" charset="0"/>
            </a:endParaRPr>
          </a:p>
          <a:p>
            <a:pPr>
              <a:lnSpc>
                <a:spcPct val="80000"/>
              </a:lnSpc>
            </a:pPr>
            <a:r>
              <a:rPr lang="fr-FR" altLang="fr-FR" sz="2600" b="1" u="sng">
                <a:latin typeface="Times New Roman" panose="02020603050405020304" pitchFamily="18" charset="0"/>
                <a:cs typeface="Times New Roman" panose="02020603050405020304" pitchFamily="18" charset="0"/>
              </a:rPr>
              <a:t>Les cals vicieux </a:t>
            </a:r>
            <a:r>
              <a:rPr lang="fr-FR" altLang="fr-FR" sz="2600" b="1">
                <a:latin typeface="Times New Roman" panose="02020603050405020304" pitchFamily="18" charset="0"/>
                <a:cs typeface="Times New Roman" panose="02020603050405020304" pitchFamily="18" charset="0"/>
              </a:rPr>
              <a:t>: L’existence d’une bascule postérieure déplace le secteur mobilité au profit de l’hyper extension. Le varus qu’il soit isolé ou le plus souvent associé à un décalage, entraîne une déformation caractéristique, le cubitus varus.</a:t>
            </a:r>
          </a:p>
        </p:txBody>
      </p:sp>
    </p:spTree>
    <p:extLst>
      <p:ext uri="{BB962C8B-B14F-4D97-AF65-F5344CB8AC3E}">
        <p14:creationId xmlns:p14="http://schemas.microsoft.com/office/powerpoint/2010/main" val="16113172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fr-FR" altLang="fr-FR" sz="3600" b="1" u="sng">
                <a:latin typeface="Times New Roman" panose="02020603050405020304" pitchFamily="18" charset="0"/>
                <a:cs typeface="Times New Roman" panose="02020603050405020304" pitchFamily="18" charset="0"/>
              </a:rPr>
              <a:t>D- EVOLUTION***D2-Complications D22- Les complications évolutives</a:t>
            </a:r>
          </a:p>
        </p:txBody>
      </p:sp>
      <p:sp>
        <p:nvSpPr>
          <p:cNvPr id="382979" name="Rectangle 3"/>
          <p:cNvSpPr>
            <a:spLocks noGrp="1" noChangeArrowheads="1"/>
          </p:cNvSpPr>
          <p:nvPr>
            <p:ph type="body" idx="1"/>
          </p:nvPr>
        </p:nvSpPr>
        <p:spPr/>
        <p:txBody>
          <a:bodyPr/>
          <a:lstStyle/>
          <a:p>
            <a:r>
              <a:rPr lang="fr-FR" altLang="fr-FR" b="1">
                <a:latin typeface="Times New Roman" panose="02020603050405020304" pitchFamily="18" charset="0"/>
                <a:cs typeface="Times New Roman" panose="02020603050405020304" pitchFamily="18" charset="0"/>
              </a:rPr>
              <a:t>Prévention de la raideur</a:t>
            </a:r>
          </a:p>
          <a:p>
            <a:r>
              <a:rPr lang="fr-FR" altLang="fr-FR" b="1">
                <a:latin typeface="Times New Roman" panose="02020603050405020304" pitchFamily="18" charset="0"/>
                <a:cs typeface="Times New Roman" panose="02020603050405020304" pitchFamily="18" charset="0"/>
              </a:rPr>
              <a:t>Les reconstructions actuellement possibles par plaques pré moulées  permettent de débuter très vite la rééducation et de limiter dans une  certaine mesure la raideur post- opératoire.</a:t>
            </a:r>
            <a:r>
              <a:rPr lang="fr-FR" altLang="fr-FR">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89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FEIH: A-GENERALITES</a:t>
            </a:r>
          </a:p>
        </p:txBody>
      </p:sp>
      <p:sp>
        <p:nvSpPr>
          <p:cNvPr id="313347" name="Rectangle 3"/>
          <p:cNvSpPr>
            <a:spLocks noGrp="1" noChangeArrowheads="1"/>
          </p:cNvSpPr>
          <p:nvPr>
            <p:ph type="body" idx="1"/>
          </p:nvPr>
        </p:nvSpPr>
        <p:spPr/>
        <p:txBody>
          <a:bodyPr/>
          <a:lstStyle/>
          <a:p>
            <a:pPr>
              <a:lnSpc>
                <a:spcPct val="80000"/>
              </a:lnSpc>
            </a:pPr>
            <a:r>
              <a:rPr lang="fr-FR" altLang="fr-FR" sz="2400" b="1" u="sng">
                <a:latin typeface="Times New Roman" panose="02020603050405020304" pitchFamily="18" charset="0"/>
                <a:cs typeface="Times New Roman" panose="02020603050405020304" pitchFamily="18" charset="0"/>
              </a:rPr>
              <a:t>A3-Les points d’ossification</a:t>
            </a:r>
            <a:endParaRPr lang="fr-FR" altLang="fr-FR" sz="2400" b="1">
              <a:latin typeface="Times New Roman" panose="02020603050405020304" pitchFamily="18" charset="0"/>
              <a:cs typeface="Times New Roman" panose="02020603050405020304" pitchFamily="18" charset="0"/>
            </a:endParaRPr>
          </a:p>
          <a:p>
            <a:pPr>
              <a:lnSpc>
                <a:spcPct val="80000"/>
              </a:lnSpc>
            </a:pPr>
            <a:r>
              <a:rPr lang="fr-FR" altLang="fr-FR" sz="2400" b="1">
                <a:latin typeface="Times New Roman" panose="02020603050405020304" pitchFamily="18" charset="0"/>
                <a:cs typeface="Times New Roman" panose="02020603050405020304" pitchFamily="18" charset="0"/>
              </a:rPr>
              <a:t>Au nombre de 4, leur date d’apparition s’établit comme suit :</a:t>
            </a:r>
          </a:p>
          <a:p>
            <a:pPr>
              <a:lnSpc>
                <a:spcPct val="80000"/>
              </a:lnSpc>
            </a:pPr>
            <a:r>
              <a:rPr lang="fr-FR" altLang="fr-FR" sz="2400" b="1">
                <a:latin typeface="Times New Roman" panose="02020603050405020304" pitchFamily="18" charset="0"/>
                <a:cs typeface="Times New Roman" panose="02020603050405020304" pitchFamily="18" charset="0"/>
              </a:rPr>
              <a:t>Le point condylien apparaît le premier (6-24 mois). Il donne naissance au condyle et à la moitié externe de la trochlée </a:t>
            </a:r>
          </a:p>
          <a:p>
            <a:pPr>
              <a:lnSpc>
                <a:spcPct val="80000"/>
              </a:lnSpc>
            </a:pPr>
            <a:r>
              <a:rPr lang="fr-FR" altLang="fr-FR" sz="2400" b="1">
                <a:latin typeface="Times New Roman" panose="02020603050405020304" pitchFamily="18" charset="0"/>
                <a:cs typeface="Times New Roman" panose="02020603050405020304" pitchFamily="18" charset="0"/>
              </a:rPr>
              <a:t>Vers 5-7 ans, apparaît le point épitrochléen</a:t>
            </a:r>
          </a:p>
          <a:p>
            <a:pPr>
              <a:lnSpc>
                <a:spcPct val="80000"/>
              </a:lnSpc>
            </a:pPr>
            <a:r>
              <a:rPr lang="fr-FR" altLang="fr-FR" sz="2400" b="1">
                <a:latin typeface="Times New Roman" panose="02020603050405020304" pitchFamily="18" charset="0"/>
                <a:cs typeface="Times New Roman" panose="02020603050405020304" pitchFamily="18" charset="0"/>
              </a:rPr>
              <a:t>Puis vers 10-12 ans, le point trochlée, lequel va donner naissance au versant interne de la trochlée.</a:t>
            </a:r>
          </a:p>
          <a:p>
            <a:pPr>
              <a:lnSpc>
                <a:spcPct val="80000"/>
              </a:lnSpc>
            </a:pPr>
            <a:r>
              <a:rPr lang="fr-FR" altLang="fr-FR" sz="2400" b="1">
                <a:latin typeface="Times New Roman" panose="02020603050405020304" pitchFamily="18" charset="0"/>
                <a:cs typeface="Times New Roman" panose="02020603050405020304" pitchFamily="18" charset="0"/>
              </a:rPr>
              <a:t>Vers l’âge de 12-14 ans, enfin, apparaît le point condylien, </a:t>
            </a:r>
          </a:p>
          <a:p>
            <a:pPr>
              <a:lnSpc>
                <a:spcPct val="80000"/>
              </a:lnSpc>
            </a:pPr>
            <a:r>
              <a:rPr lang="fr-FR" altLang="fr-FR" sz="2400" b="1">
                <a:latin typeface="Times New Roman" panose="02020603050405020304" pitchFamily="18" charset="0"/>
                <a:cs typeface="Times New Roman" panose="02020603050405020304" pitchFamily="18" charset="0"/>
              </a:rPr>
              <a:t>Trochléen et épicondylien se réuniront vers l’âge de 15 ans </a:t>
            </a:r>
          </a:p>
        </p:txBody>
      </p:sp>
    </p:spTree>
    <p:extLst>
      <p:ext uri="{BB962C8B-B14F-4D97-AF65-F5344CB8AC3E}">
        <p14:creationId xmlns:p14="http://schemas.microsoft.com/office/powerpoint/2010/main" val="3639557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algn="l"/>
            <a:r>
              <a:rPr lang="fr-FR" altLang="fr-FR" b="1" u="sng">
                <a:latin typeface="Times New Roman" panose="02020603050405020304" pitchFamily="18" charset="0"/>
                <a:cs typeface="Times New Roman" panose="02020603050405020304" pitchFamily="18" charset="0"/>
              </a:rPr>
              <a:t>E- TRAITEMENT</a:t>
            </a:r>
          </a:p>
        </p:txBody>
      </p:sp>
      <p:pic>
        <p:nvPicPr>
          <p:cNvPr id="384003" name="Picture 3" descr="Nouvelle image (2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05126" y="1600201"/>
            <a:ext cx="2189163" cy="2189163"/>
          </a:xfrm>
          <a:ln/>
        </p:spPr>
      </p:pic>
      <p:sp>
        <p:nvSpPr>
          <p:cNvPr id="384004" name="Rectangle 4"/>
          <p:cNvSpPr>
            <a:spLocks noGrp="1" noChangeArrowheads="1"/>
          </p:cNvSpPr>
          <p:nvPr>
            <p:ph type="body" sz="half" idx="3"/>
          </p:nvPr>
        </p:nvSpPr>
        <p:spPr/>
        <p:txBody>
          <a:bodyPr/>
          <a:lstStyle/>
          <a:p>
            <a:r>
              <a:rPr lang="fr-FR" altLang="fr-FR" sz="2800" b="1" u="sng">
                <a:latin typeface="Times New Roman" panose="02020603050405020304" pitchFamily="18" charset="0"/>
                <a:cs typeface="Times New Roman" panose="02020603050405020304" pitchFamily="18" charset="0"/>
              </a:rPr>
              <a:t>E1 But :</a:t>
            </a:r>
            <a:r>
              <a:rPr lang="fr-FR" altLang="fr-FR" sz="2800" b="1">
                <a:latin typeface="Times New Roman" panose="02020603050405020304" pitchFamily="18" charset="0"/>
                <a:cs typeface="Times New Roman" panose="02020603050405020304" pitchFamily="18" charset="0"/>
              </a:rPr>
              <a:t>   </a:t>
            </a:r>
            <a:r>
              <a:rPr lang="fr-FR" altLang="fr-FR" sz="2800">
                <a:latin typeface="Times New Roman" panose="02020603050405020304" pitchFamily="18" charset="0"/>
                <a:cs typeface="Times New Roman" panose="02020603050405020304" pitchFamily="18" charset="0"/>
              </a:rPr>
              <a:t>Redonner au coude sa fonction qui permet à la main de faire les gestes usuels de la vie courante :</a:t>
            </a:r>
          </a:p>
        </p:txBody>
      </p:sp>
      <p:pic>
        <p:nvPicPr>
          <p:cNvPr id="384005" name="Picture 5" descr="Nouvelle image (2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96126" y="1600201"/>
            <a:ext cx="2189163" cy="2189163"/>
          </a:xfrm>
        </p:spPr>
      </p:pic>
    </p:spTree>
    <p:extLst>
      <p:ext uri="{BB962C8B-B14F-4D97-AF65-F5344CB8AC3E}">
        <p14:creationId xmlns:p14="http://schemas.microsoft.com/office/powerpoint/2010/main" val="13022395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E21-Le traitement orthopédique </a:t>
            </a:r>
          </a:p>
        </p:txBody>
      </p:sp>
      <p:sp>
        <p:nvSpPr>
          <p:cNvPr id="385027"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Réduction manuelle suivie de plâtre</a:t>
            </a:r>
            <a:r>
              <a:rPr lang="fr-FR" altLang="fr-FR" sz="2800" b="1">
                <a:latin typeface="Times New Roman" panose="02020603050405020304" pitchFamily="18" charset="0"/>
                <a:cs typeface="Times New Roman" panose="02020603050405020304" pitchFamily="18" charset="0"/>
              </a:rPr>
              <a:t> :  </a:t>
            </a:r>
          </a:p>
          <a:p>
            <a:pPr>
              <a:lnSpc>
                <a:spcPct val="80000"/>
              </a:lnSpc>
            </a:pPr>
            <a:r>
              <a:rPr lang="fr-FR" altLang="fr-FR" sz="2400" b="1">
                <a:latin typeface="Times New Roman" panose="02020603050405020304" pitchFamily="18" charset="0"/>
                <a:cs typeface="Times New Roman" panose="02020603050405020304" pitchFamily="18" charset="0"/>
              </a:rPr>
              <a:t>La réduction orthopédique par manœuvres externes, suivie de l’immobilisation plâtrée a été défendue par Watson  Jones.  La réduction manuelle est souvent malaisée sur ces coudes œdèmatiés.  Elle se fera  sous anesthésie. Watson Jones insiste  sur les difficultés de réduction .la nécessite de tenter plusieurs manœuvres au cours de la même séance sous contrôle radiographique de face et de profil. L’immobilisation plâtrée peut être proposée après s’être assurée de la libération des pouls distaux.</a:t>
            </a:r>
          </a:p>
        </p:txBody>
      </p:sp>
    </p:spTree>
    <p:extLst>
      <p:ext uri="{BB962C8B-B14F-4D97-AF65-F5344CB8AC3E}">
        <p14:creationId xmlns:p14="http://schemas.microsoft.com/office/powerpoint/2010/main" val="15108437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E21-Le traitement orthopédique</a:t>
            </a:r>
          </a:p>
        </p:txBody>
      </p:sp>
      <p:sp>
        <p:nvSpPr>
          <p:cNvPr id="386051" name="Rectangle 3"/>
          <p:cNvSpPr>
            <a:spLocks noGrp="1" noChangeArrowheads="1"/>
          </p:cNvSpPr>
          <p:nvPr>
            <p:ph type="body" idx="1"/>
          </p:nvPr>
        </p:nvSpPr>
        <p:spPr/>
        <p:txBody>
          <a:bodyPr/>
          <a:lstStyle/>
          <a:p>
            <a:r>
              <a:rPr lang="fr-FR" altLang="fr-FR" b="1" u="sng">
                <a:latin typeface="Times New Roman" panose="02020603050405020304" pitchFamily="18" charset="0"/>
                <a:cs typeface="Times New Roman" panose="02020603050405020304" pitchFamily="18" charset="0"/>
              </a:rPr>
              <a:t>Réduction manuelle suivie de plâtre</a:t>
            </a:r>
            <a:r>
              <a:rPr lang="fr-FR" altLang="fr-FR" sz="2800" b="1">
                <a:latin typeface="Times New Roman" panose="02020603050405020304" pitchFamily="18" charset="0"/>
                <a:cs typeface="Times New Roman" panose="02020603050405020304" pitchFamily="18" charset="0"/>
              </a:rPr>
              <a:t> </a:t>
            </a:r>
          </a:p>
          <a:p>
            <a:r>
              <a:rPr lang="fr-FR" altLang="fr-FR" sz="2800" b="1">
                <a:latin typeface="Times New Roman" panose="02020603050405020304" pitchFamily="18" charset="0"/>
                <a:cs typeface="Times New Roman" panose="02020603050405020304" pitchFamily="18" charset="0"/>
              </a:rPr>
              <a:t>Il peut s’agir d’un plâtre thoraco- brachial bien moulé peu cotonné .ou d’un plâtre brachio- antébrachial chez le sujet âge. Watson Jones  recommande de laisser le coude fléchi à 120 °-130°.seule position qui assure le maintien de la réduction. Les inconvénients d’une telle position de coude sont trop connus pour nous recommander cette technique. </a:t>
            </a:r>
          </a:p>
        </p:txBody>
      </p:sp>
    </p:spTree>
    <p:extLst>
      <p:ext uri="{BB962C8B-B14F-4D97-AF65-F5344CB8AC3E}">
        <p14:creationId xmlns:p14="http://schemas.microsoft.com/office/powerpoint/2010/main" val="37502162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fr-FR" altLang="fr-FR" sz="4000" b="1" u="sng">
                <a:latin typeface="Times New Roman" panose="02020603050405020304" pitchFamily="18" charset="0"/>
                <a:cs typeface="Times New Roman" panose="02020603050405020304" pitchFamily="18" charset="0"/>
              </a:rPr>
              <a:t>E- TRAITEMENT*** E2 Méthodes E21-Le traitement orthopédique</a:t>
            </a:r>
          </a:p>
        </p:txBody>
      </p:sp>
      <p:sp>
        <p:nvSpPr>
          <p:cNvPr id="387075" name="Rectangle 3"/>
          <p:cNvSpPr>
            <a:spLocks noGrp="1" noChangeArrowheads="1"/>
          </p:cNvSpPr>
          <p:nvPr>
            <p:ph type="body" idx="1"/>
          </p:nvPr>
        </p:nvSpPr>
        <p:spPr/>
        <p:txBody>
          <a:bodyPr/>
          <a:lstStyle/>
          <a:p>
            <a:pPr>
              <a:lnSpc>
                <a:spcPct val="80000"/>
              </a:lnSpc>
            </a:pPr>
            <a:r>
              <a:rPr lang="fr-FR" altLang="fr-FR" sz="2800" b="1" u="sng">
                <a:latin typeface="Times New Roman" panose="02020603050405020304" pitchFamily="18" charset="0"/>
                <a:cs typeface="Times New Roman" panose="02020603050405020304" pitchFamily="18" charset="0"/>
              </a:rPr>
              <a:t>La réduction sous</a:t>
            </a:r>
            <a:r>
              <a:rPr lang="fr-FR" altLang="fr-FR" sz="2800" b="1">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a:t>
            </a:r>
            <a:r>
              <a:rPr lang="fr-FR" altLang="fr-FR" sz="2800" b="1" u="sng">
                <a:latin typeface="Times New Roman" panose="02020603050405020304" pitchFamily="18" charset="0"/>
                <a:cs typeface="Times New Roman" panose="02020603050405020304" pitchFamily="18" charset="0"/>
              </a:rPr>
              <a:t>traction trans-olécranienne transitoire </a:t>
            </a:r>
          </a:p>
          <a:p>
            <a:pPr>
              <a:lnSpc>
                <a:spcPct val="80000"/>
              </a:lnSpc>
              <a:buFont typeface="Wingdings" panose="05000000000000000000" pitchFamily="2" charset="2"/>
              <a:buNone/>
            </a:pPr>
            <a:r>
              <a:rPr lang="fr-FR" altLang="fr-FR" sz="2800" b="1">
                <a:latin typeface="Times New Roman" panose="02020603050405020304" pitchFamily="18" charset="0"/>
                <a:cs typeface="Times New Roman" panose="02020603050405020304" pitchFamily="18" charset="0"/>
              </a:rPr>
              <a:t>    est recommandée par Folschviller et Riseboroug. I’épaule étant fixée par une sangle, on exerce une traction au zénith sur le bras .il est parfois nécessaire de remodeler manuellement l’épiphyse humérale pour améliorer la réduction. La contention se fait .après s’être assuré de la bonne qualité de la réduction obtenue grâce à un plâtre thoraco brachial bien ouaté et non matelassé. </a:t>
            </a:r>
          </a:p>
        </p:txBody>
      </p:sp>
    </p:spTree>
    <p:extLst>
      <p:ext uri="{BB962C8B-B14F-4D97-AF65-F5344CB8AC3E}">
        <p14:creationId xmlns:p14="http://schemas.microsoft.com/office/powerpoint/2010/main" val="38542806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E21-Le traitement orthopédique</a:t>
            </a:r>
          </a:p>
        </p:txBody>
      </p:sp>
      <p:sp>
        <p:nvSpPr>
          <p:cNvPr id="388099" name="Rectangle 3"/>
          <p:cNvSpPr>
            <a:spLocks noGrp="1" noChangeArrowheads="1"/>
          </p:cNvSpPr>
          <p:nvPr>
            <p:ph type="body" idx="1"/>
          </p:nvPr>
        </p:nvSpPr>
        <p:spPr/>
        <p:txBody>
          <a:bodyPr/>
          <a:lstStyle/>
          <a:p>
            <a:pPr>
              <a:lnSpc>
                <a:spcPct val="90000"/>
              </a:lnSpc>
            </a:pPr>
            <a:r>
              <a:rPr lang="fr-FR" altLang="fr-FR" sz="2400" b="1" u="sng">
                <a:latin typeface="Times New Roman" panose="02020603050405020304" pitchFamily="18" charset="0"/>
                <a:cs typeface="Times New Roman" panose="02020603050405020304" pitchFamily="18" charset="0"/>
              </a:rPr>
              <a:t>La réduction par traction continue </a:t>
            </a:r>
          </a:p>
          <a:p>
            <a:pPr>
              <a:lnSpc>
                <a:spcPct val="90000"/>
              </a:lnSpc>
              <a:buFont typeface="Wingdings" panose="05000000000000000000" pitchFamily="2" charset="2"/>
              <a:buNone/>
            </a:pPr>
            <a:r>
              <a:rPr lang="fr-FR" altLang="fr-FR" sz="2400" b="1">
                <a:latin typeface="Times New Roman" panose="02020603050405020304" pitchFamily="18" charset="0"/>
                <a:cs typeface="Times New Roman" panose="02020603050405020304" pitchFamily="18" charset="0"/>
              </a:rPr>
              <a:t>    selon la méthode de Leveuf et Godart:     </a:t>
            </a:r>
          </a:p>
          <a:p>
            <a:pPr>
              <a:lnSpc>
                <a:spcPct val="90000"/>
              </a:lnSpc>
            </a:pPr>
            <a:r>
              <a:rPr lang="fr-FR" altLang="fr-FR" sz="2400" b="1">
                <a:latin typeface="Times New Roman" panose="02020603050405020304" pitchFamily="18" charset="0"/>
                <a:cs typeface="Times New Roman" panose="02020603050405020304" pitchFamily="18" charset="0"/>
              </a:rPr>
              <a:t>Formellement condamnée par Watson Jones qui la juge inconfortable imprudente et inutile, cette méthode à été utilisée par de nombreuses équipes. La traction s’effectue par l’intermédiaire d’une broche trans-olécranienne en tirant au zénith sur étrier matelassé. L’extension progressive permet la réduction lente du foyer, la traction doit toujours être faible (jamais plus de 2 kg ) Afin d’éviter tout écart fragmentaire qui représente le risque de cette méthode.</a:t>
            </a:r>
          </a:p>
        </p:txBody>
      </p:sp>
    </p:spTree>
    <p:extLst>
      <p:ext uri="{BB962C8B-B14F-4D97-AF65-F5344CB8AC3E}">
        <p14:creationId xmlns:p14="http://schemas.microsoft.com/office/powerpoint/2010/main" val="33165864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E21-Le traitement orthopédique</a:t>
            </a:r>
          </a:p>
        </p:txBody>
      </p:sp>
      <p:sp>
        <p:nvSpPr>
          <p:cNvPr id="389123" name="Rectangle 3"/>
          <p:cNvSpPr>
            <a:spLocks noGrp="1" noChangeArrowheads="1"/>
          </p:cNvSpPr>
          <p:nvPr>
            <p:ph type="body" idx="1"/>
          </p:nvPr>
        </p:nvSpPr>
        <p:spPr/>
        <p:txBody>
          <a:bodyPr/>
          <a:lstStyle/>
          <a:p>
            <a:endParaRPr lang="fr-FR" altLang="fr-FR" u="sng">
              <a:latin typeface="Times New Roman" panose="02020603050405020304" pitchFamily="18" charset="0"/>
              <a:cs typeface="Times New Roman" panose="02020603050405020304" pitchFamily="18" charset="0"/>
            </a:endParaRPr>
          </a:p>
          <a:p>
            <a:r>
              <a:rPr lang="fr-FR" altLang="fr-FR" u="sng">
                <a:latin typeface="Times New Roman" panose="02020603050405020304" pitchFamily="18" charset="0"/>
                <a:cs typeface="Times New Roman" panose="02020603050405020304" pitchFamily="18" charset="0"/>
              </a:rPr>
              <a:t>La rééducation immédiate </a:t>
            </a:r>
            <a:r>
              <a:rPr lang="fr-FR" altLang="fr-FR">
                <a:latin typeface="Times New Roman" panose="02020603050405020304" pitchFamily="18" charset="0"/>
                <a:cs typeface="Times New Roman" panose="02020603050405020304" pitchFamily="18" charset="0"/>
              </a:rPr>
              <a:t>: a été décrite par Brown .La réduction est obtenue grâce à la pesanteur, le remodelage des extrémités se fait par le mouvement. Elle est cependant inconfortable à la longue .</a:t>
            </a:r>
          </a:p>
        </p:txBody>
      </p:sp>
    </p:spTree>
    <p:extLst>
      <p:ext uri="{BB962C8B-B14F-4D97-AF65-F5344CB8AC3E}">
        <p14:creationId xmlns:p14="http://schemas.microsoft.com/office/powerpoint/2010/main" val="26352897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 </a:t>
            </a:r>
          </a:p>
        </p:txBody>
      </p:sp>
      <p:sp>
        <p:nvSpPr>
          <p:cNvPr id="390147" name="Rectangle 3"/>
          <p:cNvSpPr>
            <a:spLocks noGrp="1" noChangeArrowheads="1"/>
          </p:cNvSpPr>
          <p:nvPr>
            <p:ph type="body" idx="1"/>
          </p:nvPr>
        </p:nvSpPr>
        <p:spPr/>
        <p:txBody>
          <a:bodyPr/>
          <a:lstStyle/>
          <a:p>
            <a:pPr>
              <a:lnSpc>
                <a:spcPct val="90000"/>
              </a:lnSpc>
            </a:pPr>
            <a:endParaRPr lang="fr-FR" altLang="fr-FR" b="1" u="sng">
              <a:latin typeface="Times New Roman" panose="02020603050405020304" pitchFamily="18" charset="0"/>
              <a:cs typeface="Times New Roman" panose="02020603050405020304" pitchFamily="18" charset="0"/>
            </a:endParaRPr>
          </a:p>
          <a:p>
            <a:pPr>
              <a:lnSpc>
                <a:spcPct val="90000"/>
              </a:lnSpc>
            </a:pPr>
            <a:r>
              <a:rPr lang="fr-FR" altLang="fr-FR" b="1" u="sng">
                <a:latin typeface="Times New Roman" panose="02020603050405020304" pitchFamily="18" charset="0"/>
                <a:cs typeface="Times New Roman" panose="02020603050405020304" pitchFamily="18" charset="0"/>
              </a:rPr>
              <a:t>Le problème est simple dans les fractures parcellaires</a:t>
            </a:r>
            <a:r>
              <a:rPr lang="fr-FR" altLang="fr-FR" b="1">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r>
              <a:rPr lang="fr-FR" altLang="fr-FR" b="1">
                <a:latin typeface="Times New Roman" panose="02020603050405020304" pitchFamily="18" charset="0"/>
                <a:cs typeface="Times New Roman" panose="02020603050405020304" pitchFamily="18" charset="0"/>
              </a:rPr>
              <a:t>   Reposition  du fragment détaché par une voie d’abord latérale élective externe pour les fractures de l’épicondyle ou du condyle externe et interne pour les fractures de l’épi trochlée ou du condyle interne.</a:t>
            </a:r>
          </a:p>
        </p:txBody>
      </p:sp>
    </p:spTree>
    <p:extLst>
      <p:ext uri="{BB962C8B-B14F-4D97-AF65-F5344CB8AC3E}">
        <p14:creationId xmlns:p14="http://schemas.microsoft.com/office/powerpoint/2010/main" val="10628077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Voie d’abord postérieure</a:t>
            </a:r>
          </a:p>
        </p:txBody>
      </p:sp>
      <p:pic>
        <p:nvPicPr>
          <p:cNvPr id="39117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81250" y="2074863"/>
            <a:ext cx="3238500" cy="35814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1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72250" y="2074863"/>
            <a:ext cx="3238500" cy="35814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02870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a:t>
            </a:r>
          </a:p>
        </p:txBody>
      </p:sp>
      <p:sp>
        <p:nvSpPr>
          <p:cNvPr id="392195" name="Rectangle 3"/>
          <p:cNvSpPr>
            <a:spLocks noGrp="1" noChangeArrowheads="1"/>
          </p:cNvSpPr>
          <p:nvPr>
            <p:ph type="body" idx="1"/>
          </p:nvPr>
        </p:nvSpPr>
        <p:spPr/>
        <p:txBody>
          <a:bodyPr/>
          <a:lstStyle/>
          <a:p>
            <a:r>
              <a:rPr lang="fr-FR" altLang="fr-FR">
                <a:latin typeface="Times New Roman" panose="02020603050405020304" pitchFamily="18" charset="0"/>
                <a:cs typeface="Times New Roman" panose="02020603050405020304" pitchFamily="18" charset="0"/>
              </a:rPr>
              <a:t>En dehors des broches perdues .les moyens d’ostéosynthèse sont très variables :</a:t>
            </a:r>
          </a:p>
          <a:p>
            <a:endParaRPr lang="fr-FR" altLang="fr-FR">
              <a:latin typeface="Times New Roman" panose="02020603050405020304" pitchFamily="18" charset="0"/>
              <a:cs typeface="Times New Roman" panose="02020603050405020304" pitchFamily="18" charset="0"/>
            </a:endParaRPr>
          </a:p>
          <a:p>
            <a:r>
              <a:rPr lang="fr-FR" altLang="fr-FR">
                <a:latin typeface="Times New Roman" panose="02020603050405020304" pitchFamily="18" charset="0"/>
                <a:cs typeface="Times New Roman" panose="02020603050405020304" pitchFamily="18" charset="0"/>
              </a:rPr>
              <a:t>Les visages divers ou en triangulation donnent des résultats supérieurs à ceux autorisés par le traitement orthopédique.</a:t>
            </a:r>
          </a:p>
        </p:txBody>
      </p:sp>
    </p:spTree>
    <p:extLst>
      <p:ext uri="{BB962C8B-B14F-4D97-AF65-F5344CB8AC3E}">
        <p14:creationId xmlns:p14="http://schemas.microsoft.com/office/powerpoint/2010/main" val="4031549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Ostéosynthèse très variable</a:t>
            </a:r>
          </a:p>
        </p:txBody>
      </p:sp>
      <p:pic>
        <p:nvPicPr>
          <p:cNvPr id="393219" name="Picture 3" descr="Fr SCH broch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811464" y="1600201"/>
            <a:ext cx="2376487" cy="2189163"/>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32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43651" y="1600201"/>
            <a:ext cx="3694113" cy="2189163"/>
          </a:xfrm>
          <a:noFill/>
          <a:ln w="12700">
            <a:solidFill>
              <a:srgbClr val="FFFFFF"/>
            </a:solidFill>
            <a:miter lim="800000"/>
            <a:headEnd/>
            <a:tailEnd/>
          </a:ln>
        </p:spPr>
      </p:pic>
      <p:pic>
        <p:nvPicPr>
          <p:cNvPr id="39322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54389" y="3941763"/>
            <a:ext cx="1290637" cy="2189162"/>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3222" name="Picture 6"/>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7577139" y="3941763"/>
            <a:ext cx="1227137" cy="2189162"/>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987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Points d’Ossification</a:t>
            </a:r>
          </a:p>
        </p:txBody>
      </p:sp>
      <p:pic>
        <p:nvPicPr>
          <p:cNvPr id="314371" name="Picture 3" descr="Sans titre9"/>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3260726" y="1600201"/>
            <a:ext cx="1477963" cy="2189163"/>
          </a:xfrm>
          <a:ln/>
        </p:spPr>
      </p:pic>
      <p:pic>
        <p:nvPicPr>
          <p:cNvPr id="314372" name="Picture 4" descr="Sans titre1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032625" y="1600201"/>
            <a:ext cx="2317750" cy="2189163"/>
          </a:xfrm>
          <a:ln/>
        </p:spPr>
      </p:pic>
      <p:sp>
        <p:nvSpPr>
          <p:cNvPr id="314373" name="Rectangle 5"/>
          <p:cNvSpPr>
            <a:spLocks noGrp="1" noChangeArrowheads="1"/>
          </p:cNvSpPr>
          <p:nvPr>
            <p:ph type="body" sz="half" idx="3"/>
          </p:nvPr>
        </p:nvSpPr>
        <p:spPr/>
        <p:txBody>
          <a:bodyPr/>
          <a:lstStyle/>
          <a:p>
            <a:pPr>
              <a:lnSpc>
                <a:spcPct val="90000"/>
              </a:lnSpc>
            </a:pPr>
            <a:r>
              <a:rPr lang="fr-FR" altLang="fr-FR" sz="2400" b="1">
                <a:latin typeface="Times New Roman" panose="02020603050405020304" pitchFamily="18" charset="0"/>
                <a:cs typeface="Times New Roman" panose="02020603050405020304" pitchFamily="18" charset="0"/>
              </a:rPr>
              <a:t>Quatre points d’Ossification </a:t>
            </a:r>
          </a:p>
          <a:p>
            <a:pPr>
              <a:lnSpc>
                <a:spcPct val="90000"/>
              </a:lnSpc>
            </a:pPr>
            <a:r>
              <a:rPr lang="fr-FR" altLang="fr-FR" sz="2400" b="1">
                <a:latin typeface="Times New Roman" panose="02020603050405020304" pitchFamily="18" charset="0"/>
                <a:cs typeface="Times New Roman" panose="02020603050405020304" pitchFamily="18" charset="0"/>
              </a:rPr>
              <a:t>point condylien (6-24 mois). </a:t>
            </a:r>
          </a:p>
          <a:p>
            <a:pPr>
              <a:lnSpc>
                <a:spcPct val="90000"/>
              </a:lnSpc>
            </a:pPr>
            <a:r>
              <a:rPr lang="fr-FR" altLang="fr-FR" sz="2400" b="1">
                <a:latin typeface="Times New Roman" panose="02020603050405020304" pitchFamily="18" charset="0"/>
                <a:cs typeface="Times New Roman" panose="02020603050405020304" pitchFamily="18" charset="0"/>
              </a:rPr>
              <a:t>point épitrochléen (5-7 ans)</a:t>
            </a:r>
          </a:p>
          <a:p>
            <a:pPr>
              <a:lnSpc>
                <a:spcPct val="90000"/>
              </a:lnSpc>
            </a:pPr>
            <a:r>
              <a:rPr lang="fr-FR" altLang="fr-FR" sz="2400" b="1">
                <a:latin typeface="Times New Roman" panose="02020603050405020304" pitchFamily="18" charset="0"/>
                <a:cs typeface="Times New Roman" panose="02020603050405020304" pitchFamily="18" charset="0"/>
              </a:rPr>
              <a:t>point trochlée (10-12 ans)</a:t>
            </a:r>
          </a:p>
          <a:p>
            <a:pPr>
              <a:lnSpc>
                <a:spcPct val="90000"/>
              </a:lnSpc>
            </a:pPr>
            <a:r>
              <a:rPr lang="fr-FR" altLang="fr-FR" sz="2400" b="1">
                <a:latin typeface="Times New Roman" panose="02020603050405020304" pitchFamily="18" charset="0"/>
                <a:cs typeface="Times New Roman" panose="02020603050405020304" pitchFamily="18" charset="0"/>
              </a:rPr>
              <a:t>point condylien (12-14 ans)</a:t>
            </a:r>
          </a:p>
        </p:txBody>
      </p:sp>
    </p:spTree>
    <p:extLst>
      <p:ext uri="{BB962C8B-B14F-4D97-AF65-F5344CB8AC3E}">
        <p14:creationId xmlns:p14="http://schemas.microsoft.com/office/powerpoint/2010/main" val="3667738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Ostéosynthèse très variable</a:t>
            </a:r>
          </a:p>
        </p:txBody>
      </p:sp>
      <p:pic>
        <p:nvPicPr>
          <p:cNvPr id="394243" name="Picture 3" descr="fr condyle ext mécanism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55950" y="1766888"/>
            <a:ext cx="5880100" cy="18542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4244" name="Rectangle 4" descr="capitellum synthèse copier"/>
          <p:cNvSpPr>
            <a:spLocks noGrp="1" noChangeAspect="1" noChangeArrowheads="1"/>
          </p:cNvSpPr>
          <p:nvPr isPhoto="1">
            <p:ph type="body" sz="half" idx="2"/>
          </p:nvPr>
        </p:nvSpPr>
        <p:spPr>
          <a:xfrm>
            <a:off x="1992313" y="3933826"/>
            <a:ext cx="8229600" cy="2189163"/>
          </a:xfrm>
          <a:blipFill dpi="0" rotWithShape="1">
            <a:blip r:embed="rId3"/>
            <a:srcRect/>
            <a:stretch>
              <a:fillRect b="-35684"/>
            </a:stretch>
          </a:blipFill>
          <a:ln w="12700">
            <a:solidFill>
              <a:srgbClr val="FFFFFF"/>
            </a:solidFill>
            <a:miter lim="800000"/>
            <a:headEnd/>
            <a:tailEnd/>
          </a:ln>
        </p:spPr>
        <p:txBody>
          <a:bodyPr/>
          <a:lstStyle/>
          <a:p>
            <a:endParaRPr lang="fr-FR" altLang="fr-FR" sz="2800"/>
          </a:p>
        </p:txBody>
      </p:sp>
      <p:sp>
        <p:nvSpPr>
          <p:cNvPr id="394245" name="Rectangle 5" descr="capitellum synthèse copier"/>
          <p:cNvSpPr>
            <a:spLocks noChangeAspect="1" noChangeArrowheads="1"/>
          </p:cNvSpPr>
          <p:nvPr isPhoto="1"/>
        </p:nvSpPr>
        <p:spPr bwMode="auto">
          <a:xfrm>
            <a:off x="1992313" y="3933826"/>
            <a:ext cx="8229600" cy="2189163"/>
          </a:xfrm>
          <a:prstGeom prst="rect">
            <a:avLst/>
          </a:prstGeom>
          <a:blipFill dpi="0" rotWithShape="1">
            <a:blip r:embed="rId3"/>
            <a:srcRect/>
            <a:stretch>
              <a:fillRect b="-35684"/>
            </a:stretch>
          </a:blip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a:solidFill>
                <a:srgbClr val="FFFFFF"/>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3650968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Ostéosynthèse très variable</a:t>
            </a:r>
          </a:p>
        </p:txBody>
      </p:sp>
      <p:sp>
        <p:nvSpPr>
          <p:cNvPr id="395267" name="Rectangle 3" descr="fr épitrochlée"/>
          <p:cNvSpPr>
            <a:spLocks noChangeAspect="1" noChangeArrowheads="1"/>
          </p:cNvSpPr>
          <p:nvPr isPhoto="1"/>
        </p:nvSpPr>
        <p:spPr bwMode="auto">
          <a:xfrm>
            <a:off x="2279650" y="2060575"/>
            <a:ext cx="3589338" cy="4025900"/>
          </a:xfrm>
          <a:prstGeom prst="rect">
            <a:avLst/>
          </a:prstGeom>
          <a:blipFill dpi="0" rotWithShape="1">
            <a:blip r:embed="rId2"/>
            <a:srcRect/>
            <a:stretch>
              <a:fillRect b="-9570"/>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a:solidFill>
                <a:srgbClr val="FFFFFF"/>
              </a:solidFill>
              <a:latin typeface="Arial" panose="020B0604020202020204" pitchFamily="34" charset="0"/>
              <a:ea typeface="Arial Unicode MS" pitchFamily="34" charset="-128"/>
              <a:cs typeface="Arial" panose="020B0604020202020204" pitchFamily="34" charset="0"/>
            </a:endParaRPr>
          </a:p>
        </p:txBody>
      </p:sp>
      <p:pic>
        <p:nvPicPr>
          <p:cNvPr id="395268" name="Picture 4" descr="synthèse%20épitrochlé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51538" y="2060575"/>
            <a:ext cx="3960812" cy="40259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10390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a:t>
            </a:r>
          </a:p>
        </p:txBody>
      </p:sp>
      <p:pic>
        <p:nvPicPr>
          <p:cNvPr id="39629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90750" y="1600201"/>
            <a:ext cx="3619500" cy="2189163"/>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6292" name="Rectangle 4"/>
          <p:cNvSpPr>
            <a:spLocks noGrp="1" noChangeArrowheads="1"/>
          </p:cNvSpPr>
          <p:nvPr>
            <p:ph type="body" sz="half" idx="3"/>
          </p:nvPr>
        </p:nvSpPr>
        <p:spPr/>
        <p:txBody>
          <a:bodyPr/>
          <a:lstStyle/>
          <a:p>
            <a:endParaRPr lang="fr-FR" altLang="fr-FR" sz="2800">
              <a:latin typeface="Times New Roman" panose="02020603050405020304" pitchFamily="18" charset="0"/>
              <a:cs typeface="Times New Roman" panose="02020603050405020304" pitchFamily="18" charset="0"/>
            </a:endParaRPr>
          </a:p>
          <a:p>
            <a:r>
              <a:rPr lang="fr-FR" altLang="fr-FR" sz="2800" b="1">
                <a:latin typeface="Times New Roman" panose="02020603050405020304" pitchFamily="18" charset="0"/>
                <a:cs typeface="Times New Roman" panose="02020603050405020304" pitchFamily="18" charset="0"/>
              </a:rPr>
              <a:t>L’ostéosynthèse par  plaque postérieure simple ou en Y renversé est illogique en raison de la faiblesse de la prise épiphysaire</a:t>
            </a:r>
            <a:r>
              <a:rPr lang="fr-FR" altLang="fr-FR" sz="2800">
                <a:latin typeface="Times New Roman" panose="02020603050405020304" pitchFamily="18" charset="0"/>
                <a:cs typeface="Times New Roman" panose="02020603050405020304" pitchFamily="18" charset="0"/>
              </a:rPr>
              <a:t>   </a:t>
            </a:r>
          </a:p>
        </p:txBody>
      </p:sp>
      <p:pic>
        <p:nvPicPr>
          <p:cNvPr id="396293"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81750" y="1600201"/>
            <a:ext cx="3619500" cy="2189163"/>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49983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lgn="l"/>
            <a:r>
              <a:rPr lang="fr-FR" altLang="fr-FR" sz="4000" b="1" u="sng">
                <a:latin typeface="Times New Roman" panose="02020603050405020304" pitchFamily="18" charset="0"/>
                <a:cs typeface="Times New Roman" panose="02020603050405020304" pitchFamily="18" charset="0"/>
              </a:rPr>
              <a:t>E- TRAITEMENT*** E2 Méthodes E22- le traitement chirurgical</a:t>
            </a:r>
          </a:p>
        </p:txBody>
      </p:sp>
      <p:sp>
        <p:nvSpPr>
          <p:cNvPr id="397315" name="Rectangle 3"/>
          <p:cNvSpPr>
            <a:spLocks noGrp="1" noChangeArrowheads="1"/>
          </p:cNvSpPr>
          <p:nvPr>
            <p:ph type="body" idx="1"/>
          </p:nvPr>
        </p:nvSpPr>
        <p:spPr/>
        <p:txBody>
          <a:bodyPr/>
          <a:lstStyle/>
          <a:p>
            <a:r>
              <a:rPr lang="fr-FR" altLang="fr-FR" sz="2800" b="1">
                <a:latin typeface="Times New Roman" panose="02020603050405020304" pitchFamily="18" charset="0"/>
                <a:cs typeface="Times New Roman" panose="02020603050405020304" pitchFamily="18" charset="0"/>
              </a:rPr>
              <a:t>Les plaques pré moulées externes constituent un incontestable progrès (plaque de Kerboul  et de Lecestre). Elles s’adaptent parfaitement à la morphologie de la colonne externe de la palette et épousent bien le déjettement antérieur de l’épiphyse. Les plaques pré moulées externes donnent des résultats avantageux.</a:t>
            </a:r>
          </a:p>
          <a:p>
            <a:r>
              <a:rPr lang="fr-FR" altLang="fr-FR" sz="2800" b="1">
                <a:latin typeface="Times New Roman" panose="02020603050405020304" pitchFamily="18" charset="0"/>
                <a:cs typeface="Times New Roman" panose="02020603050405020304" pitchFamily="18" charset="0"/>
              </a:rPr>
              <a:t>Le fixateur externe est rarement utilisé en dehors des fracas ouverts du coude.</a:t>
            </a:r>
          </a:p>
        </p:txBody>
      </p:sp>
    </p:spTree>
    <p:extLst>
      <p:ext uri="{BB962C8B-B14F-4D97-AF65-F5344CB8AC3E}">
        <p14:creationId xmlns:p14="http://schemas.microsoft.com/office/powerpoint/2010/main" val="16508977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sz="quarter"/>
          </p:nvPr>
        </p:nvSpPr>
        <p:spPr/>
        <p:txBody>
          <a:bodyPr/>
          <a:lstStyle/>
          <a:p>
            <a:r>
              <a:rPr lang="fr-FR" altLang="fr-FR" sz="4000">
                <a:latin typeface="Times New Roman" panose="02020603050405020304" pitchFamily="18" charset="0"/>
                <a:cs typeface="Times New Roman" panose="02020603050405020304" pitchFamily="18" charset="0"/>
              </a:rPr>
              <a:t>Fracture sus et inter condylienne </a:t>
            </a:r>
          </a:p>
        </p:txBody>
      </p:sp>
      <p:pic>
        <p:nvPicPr>
          <p:cNvPr id="5" name="Espace réservé du contenu 4"/>
          <p:cNvPicPr>
            <a:picLocks noGrp="1" noChangeAspect="1"/>
          </p:cNvPicPr>
          <p:nvPr>
            <p:ph sz="quarter" idx="2"/>
          </p:nvPr>
        </p:nvPicPr>
        <p:blipFill>
          <a:blip r:embed="rId2"/>
          <a:stretch>
            <a:fillRect/>
          </a:stretch>
        </p:blipFill>
        <p:spPr>
          <a:xfrm>
            <a:off x="6876698" y="1600200"/>
            <a:ext cx="4026604" cy="2189163"/>
          </a:xfrm>
          <a:prstGeom prst="rect">
            <a:avLst/>
          </a:prstGeom>
        </p:spPr>
      </p:pic>
      <p:pic>
        <p:nvPicPr>
          <p:cNvPr id="3" name="Espace réservé du contenu 2"/>
          <p:cNvPicPr>
            <a:picLocks noGrp="1" noChangeAspect="1"/>
          </p:cNvPicPr>
          <p:nvPr>
            <p:ph sz="quarter" idx="1"/>
          </p:nvPr>
        </p:nvPicPr>
        <p:blipFill>
          <a:blip r:embed="rId3"/>
          <a:stretch>
            <a:fillRect/>
          </a:stretch>
        </p:blipFill>
        <p:spPr>
          <a:xfrm>
            <a:off x="1288698" y="1600200"/>
            <a:ext cx="4026604" cy="2189163"/>
          </a:xfrm>
          <a:prstGeom prst="rect">
            <a:avLst/>
          </a:prstGeom>
        </p:spPr>
      </p:pic>
      <p:pic>
        <p:nvPicPr>
          <p:cNvPr id="4" name="Espace réservé du contenu 3"/>
          <p:cNvPicPr>
            <a:picLocks noGrp="1" noChangeAspect="1"/>
          </p:cNvPicPr>
          <p:nvPr>
            <p:ph sz="quarter" idx="3"/>
          </p:nvPr>
        </p:nvPicPr>
        <p:blipFill>
          <a:blip r:embed="rId4"/>
          <a:stretch>
            <a:fillRect/>
          </a:stretch>
        </p:blipFill>
        <p:spPr>
          <a:xfrm>
            <a:off x="1288699" y="3941763"/>
            <a:ext cx="4026602" cy="2189162"/>
          </a:xfrm>
          <a:prstGeom prst="rect">
            <a:avLst/>
          </a:prstGeom>
        </p:spPr>
      </p:pic>
      <p:pic>
        <p:nvPicPr>
          <p:cNvPr id="6" name="Espace réservé du contenu 5"/>
          <p:cNvPicPr>
            <a:picLocks noGrp="1" noChangeAspect="1"/>
          </p:cNvPicPr>
          <p:nvPr>
            <p:ph sz="quarter" idx="4"/>
          </p:nvPr>
        </p:nvPicPr>
        <p:blipFill>
          <a:blip r:embed="rId5"/>
          <a:stretch>
            <a:fillRect/>
          </a:stretch>
        </p:blipFill>
        <p:spPr>
          <a:xfrm>
            <a:off x="6876699" y="3941763"/>
            <a:ext cx="4026602" cy="2189162"/>
          </a:xfrm>
          <a:prstGeom prst="rect">
            <a:avLst/>
          </a:prstGeom>
        </p:spPr>
      </p:pic>
    </p:spTree>
    <p:extLst>
      <p:ext uri="{BB962C8B-B14F-4D97-AF65-F5344CB8AC3E}">
        <p14:creationId xmlns:p14="http://schemas.microsoft.com/office/powerpoint/2010/main" val="5464064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sz="quarter"/>
          </p:nvPr>
        </p:nvSpPr>
        <p:spPr/>
        <p:txBody>
          <a:bodyPr/>
          <a:lstStyle/>
          <a:p>
            <a:r>
              <a:rPr lang="fr-FR" altLang="fr-FR" sz="4000">
                <a:latin typeface="Times New Roman" panose="02020603050405020304" pitchFamily="18" charset="0"/>
                <a:cs typeface="Times New Roman" panose="02020603050405020304" pitchFamily="18" charset="0"/>
              </a:rPr>
              <a:t>Fracture sus et inter condylienne</a:t>
            </a:r>
          </a:p>
        </p:txBody>
      </p:sp>
      <p:pic>
        <p:nvPicPr>
          <p:cNvPr id="399363" name="Picture 3" descr="IMG_0001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399364" name="Picture 4" descr="IMG_0001 (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27826" y="1628776"/>
            <a:ext cx="2917825" cy="2189163"/>
          </a:xfrm>
        </p:spPr>
      </p:pic>
      <p:pic>
        <p:nvPicPr>
          <p:cNvPr id="399365" name="Picture 5" descr="IMG_0001 (5)"/>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541589" y="3941763"/>
            <a:ext cx="2917825" cy="2189162"/>
          </a:xfrm>
        </p:spPr>
      </p:pic>
      <p:pic>
        <p:nvPicPr>
          <p:cNvPr id="399366" name="Picture 6" descr="IMG_0001 (6)"/>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2589" y="3941763"/>
            <a:ext cx="2917825" cy="2189162"/>
          </a:xfrm>
        </p:spPr>
      </p:pic>
    </p:spTree>
    <p:extLst>
      <p:ext uri="{BB962C8B-B14F-4D97-AF65-F5344CB8AC3E}">
        <p14:creationId xmlns:p14="http://schemas.microsoft.com/office/powerpoint/2010/main" val="1268066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sz="quarter"/>
          </p:nvPr>
        </p:nvSpPr>
        <p:spPr/>
        <p:txBody>
          <a:bodyPr/>
          <a:lstStyle/>
          <a:p>
            <a:r>
              <a:rPr lang="fr-FR" altLang="fr-FR" sz="4000">
                <a:latin typeface="Times New Roman" panose="02020603050405020304" pitchFamily="18" charset="0"/>
                <a:cs typeface="Times New Roman" panose="02020603050405020304" pitchFamily="18" charset="0"/>
              </a:rPr>
              <a:t>Fracture sus et inter condylienne</a:t>
            </a:r>
          </a:p>
        </p:txBody>
      </p:sp>
      <p:pic>
        <p:nvPicPr>
          <p:cNvPr id="400387" name="Picture 3" descr="IMG_0001 (7)"/>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1589" y="1600201"/>
            <a:ext cx="2917825" cy="2189163"/>
          </a:xfrm>
        </p:spPr>
      </p:pic>
      <p:pic>
        <p:nvPicPr>
          <p:cNvPr id="400388" name="Picture 4" descr="IMG_0001 (8)"/>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9" y="1600201"/>
            <a:ext cx="2917825" cy="2189163"/>
          </a:xfrm>
        </p:spPr>
      </p:pic>
      <p:pic>
        <p:nvPicPr>
          <p:cNvPr id="400389" name="Picture 5" descr="IMG_0001 (10)"/>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541589" y="3941763"/>
            <a:ext cx="2917825" cy="2189162"/>
          </a:xfrm>
        </p:spPr>
      </p:pic>
      <p:pic>
        <p:nvPicPr>
          <p:cNvPr id="400390" name="Picture 6" descr="IMG_0001 (11)"/>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2589" y="3941763"/>
            <a:ext cx="2917825" cy="2189162"/>
          </a:xfrm>
        </p:spPr>
      </p:pic>
    </p:spTree>
    <p:extLst>
      <p:ext uri="{BB962C8B-B14F-4D97-AF65-F5344CB8AC3E}">
        <p14:creationId xmlns:p14="http://schemas.microsoft.com/office/powerpoint/2010/main" val="27735018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supra condylienne </a:t>
            </a:r>
          </a:p>
        </p:txBody>
      </p:sp>
      <p:pic>
        <p:nvPicPr>
          <p:cNvPr id="401411" name="Picture 3" descr="humérus 02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540001" y="1600201"/>
            <a:ext cx="2919413" cy="2189163"/>
          </a:xfrm>
        </p:spPr>
      </p:pic>
      <p:pic>
        <p:nvPicPr>
          <p:cNvPr id="401412" name="Picture 4" descr="humérus 02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1001" y="1600201"/>
            <a:ext cx="2919413" cy="2189163"/>
          </a:xfrm>
        </p:spPr>
      </p:pic>
      <p:pic>
        <p:nvPicPr>
          <p:cNvPr id="401413" name="Picture 5" descr="humérus 02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3179764" y="3941763"/>
            <a:ext cx="1641475" cy="2189162"/>
          </a:xfrm>
        </p:spPr>
      </p:pic>
      <p:pic>
        <p:nvPicPr>
          <p:cNvPr id="401414" name="Picture 6" descr="humérus 026"/>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1001" y="3941763"/>
            <a:ext cx="2919413" cy="2189162"/>
          </a:xfrm>
        </p:spPr>
      </p:pic>
    </p:spTree>
    <p:extLst>
      <p:ext uri="{BB962C8B-B14F-4D97-AF65-F5344CB8AC3E}">
        <p14:creationId xmlns:p14="http://schemas.microsoft.com/office/powerpoint/2010/main" val="24182379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sz="quarter"/>
          </p:nvPr>
        </p:nvSpPr>
        <p:spPr/>
        <p:txBody>
          <a:bodyPr/>
          <a:lstStyle/>
          <a:p>
            <a:r>
              <a:rPr lang="fr-FR" altLang="fr-FR">
                <a:latin typeface="Times New Roman" panose="02020603050405020304" pitchFamily="18" charset="0"/>
                <a:cs typeface="Times New Roman" panose="02020603050405020304" pitchFamily="18" charset="0"/>
              </a:rPr>
              <a:t>Fracture supra condylienne</a:t>
            </a:r>
          </a:p>
        </p:txBody>
      </p:sp>
      <p:pic>
        <p:nvPicPr>
          <p:cNvPr id="402435" name="Picture 3" descr="humérus 029"/>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3179764" y="1600201"/>
            <a:ext cx="1641475" cy="2189163"/>
          </a:xfrm>
        </p:spPr>
      </p:pic>
      <p:pic>
        <p:nvPicPr>
          <p:cNvPr id="402436" name="Picture 4" descr="humérus 03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370764" y="1600201"/>
            <a:ext cx="1641475" cy="2189163"/>
          </a:xfrm>
        </p:spPr>
      </p:pic>
      <p:pic>
        <p:nvPicPr>
          <p:cNvPr id="402437" name="Picture 5" descr="humérus 017"/>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3179764" y="3941763"/>
            <a:ext cx="1641475" cy="2189162"/>
          </a:xfrm>
        </p:spPr>
      </p:pic>
      <p:pic>
        <p:nvPicPr>
          <p:cNvPr id="402438" name="Picture 6" descr="humérus 01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6731001" y="3941763"/>
            <a:ext cx="2919413" cy="2189162"/>
          </a:xfrm>
        </p:spPr>
      </p:pic>
    </p:spTree>
    <p:extLst>
      <p:ext uri="{BB962C8B-B14F-4D97-AF65-F5344CB8AC3E}">
        <p14:creationId xmlns:p14="http://schemas.microsoft.com/office/powerpoint/2010/main" val="7266249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7" name="Rectangle 7"/>
          <p:cNvSpPr>
            <a:spLocks noGrp="1" noChangeArrowheads="1"/>
          </p:cNvSpPr>
          <p:nvPr>
            <p:ph type="title"/>
          </p:nvPr>
        </p:nvSpPr>
        <p:spPr/>
        <p:txBody>
          <a:bodyPr/>
          <a:lstStyle/>
          <a:p>
            <a:r>
              <a:rPr lang="fr-FR" altLang="fr-FR">
                <a:latin typeface="Times New Roman" panose="02020603050405020304" pitchFamily="18" charset="0"/>
                <a:cs typeface="Times New Roman" panose="02020603050405020304" pitchFamily="18" charset="0"/>
              </a:rPr>
              <a:t>Fixateur externe du coude</a:t>
            </a:r>
          </a:p>
        </p:txBody>
      </p:sp>
      <p:pic>
        <p:nvPicPr>
          <p:cNvPr id="430086" name="Picture 6" descr="Image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1600200"/>
            <a:ext cx="4038600" cy="4529138"/>
          </a:xfrm>
        </p:spPr>
      </p:pic>
      <p:pic>
        <p:nvPicPr>
          <p:cNvPr id="430089" name="Picture 9" descr="Image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172200" y="1600200"/>
            <a:ext cx="4038600" cy="4529138"/>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72423"/>
      </p:ext>
    </p:extLst>
  </p:cSld>
  <p:clrMapOvr>
    <a:masterClrMapping/>
  </p:clrMapOvr>
</p:sld>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2321</Words>
  <Application>Microsoft Office PowerPoint</Application>
  <PresentationFormat>Grand écran</PresentationFormat>
  <Paragraphs>379</Paragraphs>
  <Slides>110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110</vt:i4>
      </vt:variant>
    </vt:vector>
  </HeadingPairs>
  <TitlesOfParts>
    <vt:vector size="116" baseType="lpstr">
      <vt:lpstr>Arial</vt:lpstr>
      <vt:lpstr>Arial Unicode MS</vt:lpstr>
      <vt:lpstr>Calibri</vt:lpstr>
      <vt:lpstr>Times New Roman</vt:lpstr>
      <vt:lpstr>Wingdings</vt:lpstr>
      <vt:lpstr>Rayon</vt:lpstr>
      <vt:lpstr>Conférence </vt:lpstr>
      <vt:lpstr>FEIH: A-GENERALITES</vt:lpstr>
      <vt:lpstr>Définition</vt:lpstr>
      <vt:lpstr>FEIH: A-GENERALITES</vt:lpstr>
      <vt:lpstr>FEIH: A-GENERALITES</vt:lpstr>
      <vt:lpstr>Anatomie</vt:lpstr>
      <vt:lpstr>Anatomie</vt:lpstr>
      <vt:lpstr>FEIH: A-GENERALITES</vt:lpstr>
      <vt:lpstr>Points d’Ossification</vt:lpstr>
      <vt:lpstr>Points d’Ossification</vt:lpstr>
      <vt:lpstr>FEIH: A-GENERALITES</vt:lpstr>
      <vt:lpstr>FEIH: A-GENERALITES</vt:lpstr>
      <vt:lpstr>Biomécanique</vt:lpstr>
      <vt:lpstr>FEIH: A-GENERALITES</vt:lpstr>
      <vt:lpstr>Chutes</vt:lpstr>
      <vt:lpstr>B-CLASSIFICATION B1-Classification chez l’Adulte :</vt:lpstr>
      <vt:lpstr>Traits</vt:lpstr>
      <vt:lpstr>B1-Classification chez l’Adulte B11-Les fractures totales</vt:lpstr>
      <vt:lpstr>B1-Classification chez l’Adulte B11-Les fractures totales</vt:lpstr>
      <vt:lpstr>Fracture supra condylienne</vt:lpstr>
      <vt:lpstr>Fracture supra condylienne Fracture diaphyso métaphysaire de Lecestre</vt:lpstr>
      <vt:lpstr>B1-Classification chez l’Adulte B11-Les fractures totales</vt:lpstr>
      <vt:lpstr>B1-Classification chez l’Adulte B11-Les fractures totales</vt:lpstr>
      <vt:lpstr>B1-Classification chez l’Adulte B11-Les fractures totales</vt:lpstr>
      <vt:lpstr>B1-Classification chez l’Adulte B11-Les fractures totales</vt:lpstr>
      <vt:lpstr>Fracture sus et inter condylienne</vt:lpstr>
      <vt:lpstr>B1-Classification chez l’Adulte B11-Les fractures totales</vt:lpstr>
      <vt:lpstr>B1-Classification chez l’Adulte B11-Les fractures totales</vt:lpstr>
      <vt:lpstr>B-CLASSIFICATION B1-Classification chez l’Adulte :</vt:lpstr>
      <vt:lpstr>B1-Classification chez l’Adulte B12- Fractures parcellaires</vt:lpstr>
      <vt:lpstr>B1-Classification chez l’Adulte B12- Fractures parcellaires</vt:lpstr>
      <vt:lpstr>Fracture sagittale interne</vt:lpstr>
      <vt:lpstr>B1-Classification chez l’Adulte B12- Fractures parcellaires</vt:lpstr>
      <vt:lpstr>B1-Classification chez l’Adulte B12- Fractures parcellaires</vt:lpstr>
      <vt:lpstr>Fracture du capitellum</vt:lpstr>
      <vt:lpstr>Fracture du capitellum négligé</vt:lpstr>
      <vt:lpstr>B1-Classification chez l’Adulte B12- Fractures parcellaires</vt:lpstr>
      <vt:lpstr>Fracture  de l’épi trochlée </vt:lpstr>
      <vt:lpstr>B2- Classification chez l’Enfant</vt:lpstr>
      <vt:lpstr>B2- Classification chez l’Enfant B21- Fractures supra – condyliennes</vt:lpstr>
      <vt:lpstr>B2- Classification chez l’Enfant B21- Fractures supra – condyliennes</vt:lpstr>
      <vt:lpstr>B2- Classification chez l’Enfant B21- Fractures supra – condyliennes</vt:lpstr>
      <vt:lpstr>B2- Classification chez l’Enfant B21- Fractures supra – condyliennes</vt:lpstr>
      <vt:lpstr>B2- Classification chez l’Enfant B21- Fractures supra – condyliennes</vt:lpstr>
      <vt:lpstr>B2- Classification chez l’Enfant B22- Fractures du condyle externe</vt:lpstr>
      <vt:lpstr>B2- Classification chez l’Enfant B22- Fractures du condyle externe</vt:lpstr>
      <vt:lpstr>B2- Classification chez l’Enfant B22- Fractures du condyle externe</vt:lpstr>
      <vt:lpstr>Fracture du condyle externe</vt:lpstr>
      <vt:lpstr>Fracture du condyle externe</vt:lpstr>
      <vt:lpstr>Fracture du condyle externe</vt:lpstr>
      <vt:lpstr>Fracture du condyle externe</vt:lpstr>
      <vt:lpstr>B2- Classification chez l’Enfant B23- Fractures de l’épi trochlée </vt:lpstr>
      <vt:lpstr>B2- Classification chez l’Enfant B23- Fractures de l’épi trochlée</vt:lpstr>
      <vt:lpstr>Fracture de l’épitrochlée</vt:lpstr>
      <vt:lpstr>B2- Classification chez l’Enfant B24- Fractures rares</vt:lpstr>
      <vt:lpstr>B2- Classification chez l’Enfant B24- Fractures rares</vt:lpstr>
      <vt:lpstr>Décollement en masse  de l’épiphyse inférieure de l’humérus</vt:lpstr>
      <vt:lpstr>C- ETUDE RADIO-CLINIQUE  C1- Clinique</vt:lpstr>
      <vt:lpstr>Clinique : gros coude</vt:lpstr>
      <vt:lpstr>C- ETUDE RADIO-CLINIQUE  C1- Clinique</vt:lpstr>
      <vt:lpstr>C- ETUDE RADIO-CLINIQUE  C2-Radiologie</vt:lpstr>
      <vt:lpstr>C- ETUDE RADIO-CLINIQUE  C3- Conclusion :</vt:lpstr>
      <vt:lpstr>D- EVOLUTION***D1- Consolidation</vt:lpstr>
      <vt:lpstr>D- EVOLUTION***D2-Complications D21-Les lésions traumatiques associées</vt:lpstr>
      <vt:lpstr>D- EVOLUTION***D2-Complications D21-Les lésions traumatiques associées</vt:lpstr>
      <vt:lpstr>D- EVOLUTION***D2-Complications D22- Les complications évolutives </vt:lpstr>
      <vt:lpstr>D- EVOLUTION***D2-Complications D22- Les complications évolutives </vt:lpstr>
      <vt:lpstr>D- EVOLUTION***D2-Complications D22- Les complications évolutives </vt:lpstr>
      <vt:lpstr>D- EVOLUTION***D2-Complications D22- Les complications évolutives </vt:lpstr>
      <vt:lpstr>D- EVOLUTION***D2-Complications D22- Les complications évolutives </vt:lpstr>
      <vt:lpstr>D- EVOLUTION***D2-Complications D22- Les complications évolutives</vt:lpstr>
      <vt:lpstr>D- EVOLUTION***D2-Complications D22- Les complications évolutives</vt:lpstr>
      <vt:lpstr>D- EVOLUTION***D2-Complications D22- Les complications évolutives</vt:lpstr>
      <vt:lpstr>D- EVOLUTION***D2-Complications D22- Les complications évolutives</vt:lpstr>
      <vt:lpstr>D- EVOLUTION***D2-Complications D22- Les complications évolutives</vt:lpstr>
      <vt:lpstr>D- EVOLUTION***D2-Complications D22- Les complications évolutives</vt:lpstr>
      <vt:lpstr>Syndrome de Wolkmann</vt:lpstr>
      <vt:lpstr>D- EVOLUTION***D2-Complications D22- Les complications évolutives</vt:lpstr>
      <vt:lpstr>D- EVOLUTION***D2-Complications D22- Les complications évolutives</vt:lpstr>
      <vt:lpstr>E- TRAITEMENT</vt:lpstr>
      <vt:lpstr>E- TRAITEMENT*** E2 Méthodes E21-Le traitement orthopédique </vt:lpstr>
      <vt:lpstr>E- TRAITEMENT*** E2 Méthodes E21-Le traitement orthopédique</vt:lpstr>
      <vt:lpstr>E- TRAITEMENT*** E2 Méthodes E21-Le traitement orthopédique</vt:lpstr>
      <vt:lpstr>E- TRAITEMENT*** E2 Méthodes E21-Le traitement orthopédique</vt:lpstr>
      <vt:lpstr>E- TRAITEMENT*** E2 Méthodes E21-Le traitement orthopédique</vt:lpstr>
      <vt:lpstr>E- TRAITEMENT*** E2 Méthodes E22- le traitement chirurgical </vt:lpstr>
      <vt:lpstr>Voie d’abord postérieure</vt:lpstr>
      <vt:lpstr>E- TRAITEMENT*** E2 Méthodes E22- le traitement chirurgical</vt:lpstr>
      <vt:lpstr>Ostéosynthèse très variable</vt:lpstr>
      <vt:lpstr>Ostéosynthèse très variable</vt:lpstr>
      <vt:lpstr>Ostéosynthèse très variable</vt:lpstr>
      <vt:lpstr>E- TRAITEMENT*** E2 Méthodes E22- le traitement chirurgical</vt:lpstr>
      <vt:lpstr>E- TRAITEMENT*** E2 Méthodes E22- le traitement chirurgical</vt:lpstr>
      <vt:lpstr>Fracture sus et inter condylienne </vt:lpstr>
      <vt:lpstr>Fracture sus et inter condylienne</vt:lpstr>
      <vt:lpstr>Fracture sus et inter condylienne</vt:lpstr>
      <vt:lpstr>Fracture supra condylienne </vt:lpstr>
      <vt:lpstr>Fracture supra condylienne</vt:lpstr>
      <vt:lpstr>Fixateur externe du coude</vt:lpstr>
      <vt:lpstr>E- TRAITEMENT*** E2 Méthodes E22- le traitement chirurgical</vt:lpstr>
      <vt:lpstr>E- TRAITEMENT*** E2 Méthodes E22- le traitement chirurgical</vt:lpstr>
      <vt:lpstr>E- TRAITEMENT*** E2 Méthodes E23- La rééducation</vt:lpstr>
      <vt:lpstr>E- TRAITEMENT*** E2 Méthodes E24- Cas particuliers</vt:lpstr>
      <vt:lpstr>Fracture du condyle interne négligé</vt:lpstr>
      <vt:lpstr>Pseudarthrose du condyle externe</vt:lpstr>
      <vt:lpstr>E- TRAITEMENT  E3-Indications thérapeutiques.</vt:lpstr>
      <vt:lpstr>E- TRAITEMENT  E3-Indications thérapeutiques.</vt:lpstr>
      <vt:lpstr>Amplificateur de brillance</vt:lpstr>
      <vt:lpstr>Fracture supra condylienne</vt:lpstr>
      <vt:lpstr>Fracture supra condylienne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 de l’Humérus Distal  « Extrémité Inférieure de l’Humérus »</dc:title>
  <dc:creator>Robin</dc:creator>
  <cp:lastModifiedBy>Robin</cp:lastModifiedBy>
  <cp:revision>3</cp:revision>
  <dcterms:created xsi:type="dcterms:W3CDTF">2020-04-01T19:44:28Z</dcterms:created>
  <dcterms:modified xsi:type="dcterms:W3CDTF">2020-04-01T22:20:22Z</dcterms:modified>
</cp:coreProperties>
</file>